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  <p:sldMasterId id="2147483673" r:id="rId3"/>
  </p:sldMasterIdLst>
  <p:notesMasterIdLst>
    <p:notesMasterId r:id="rId27"/>
  </p:notesMasterIdLst>
  <p:sldIdLst>
    <p:sldId id="256" r:id="rId4"/>
    <p:sldId id="257" r:id="rId5"/>
    <p:sldId id="293" r:id="rId6"/>
    <p:sldId id="272" r:id="rId7"/>
    <p:sldId id="273" r:id="rId8"/>
    <p:sldId id="276" r:id="rId9"/>
    <p:sldId id="277" r:id="rId10"/>
    <p:sldId id="278" r:id="rId11"/>
    <p:sldId id="279" r:id="rId12"/>
    <p:sldId id="280" r:id="rId13"/>
    <p:sldId id="288" r:id="rId14"/>
    <p:sldId id="274" r:id="rId15"/>
    <p:sldId id="281" r:id="rId16"/>
    <p:sldId id="282" r:id="rId17"/>
    <p:sldId id="283" r:id="rId18"/>
    <p:sldId id="284" r:id="rId19"/>
    <p:sldId id="285" r:id="rId20"/>
    <p:sldId id="275" r:id="rId21"/>
    <p:sldId id="286" r:id="rId22"/>
    <p:sldId id="290" r:id="rId23"/>
    <p:sldId id="291" r:id="rId24"/>
    <p:sldId id="292" r:id="rId25"/>
    <p:sldId id="271" r:id="rId26"/>
  </p:sldIdLst>
  <p:sldSz cx="9144000" cy="6858000" type="screen4x3"/>
  <p:notesSz cx="6858000" cy="9144000"/>
  <p:embeddedFontLst>
    <p:embeddedFont>
      <p:font typeface="Algerian" panose="04020705040A02060702" pitchFamily="82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iFzNBxJEDQuklysZ1FkXKY4LN1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806CCB-A904-471A-9E21-BD4F7DE42691}">
  <a:tblStyle styleId="{D8806CCB-A904-471A-9E21-BD4F7DE4269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8368C3E-A13B-402C-A169-F0D42E7D3C0A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tcBdr/>
        <a:fill>
          <a:solidFill>
            <a:srgbClr val="CA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13" autoAdjust="0"/>
  </p:normalViewPr>
  <p:slideViewPr>
    <p:cSldViewPr snapToGrid="0">
      <p:cViewPr varScale="1">
        <p:scale>
          <a:sx n="76" d="100"/>
          <a:sy n="76" d="100"/>
        </p:scale>
        <p:origin x="1642" y="43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5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28 December 2023</a:t>
            </a:r>
            <a:endParaRPr/>
          </a:p>
        </p:txBody>
      </p:sp>
      <p:sp>
        <p:nvSpPr>
          <p:cNvPr id="207" name="Google Shape;207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1-59</a:t>
            </a:r>
            <a:endParaRPr/>
          </a:p>
        </p:txBody>
      </p:sp>
      <p:sp>
        <p:nvSpPr>
          <p:cNvPr id="208" name="Google Shape;20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6284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3555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610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827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9722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5689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850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57168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5684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4645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2259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917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2044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3626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9811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3558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6450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5125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8301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77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body" idx="1"/>
          </p:nvPr>
        </p:nvSpPr>
        <p:spPr>
          <a:xfrm rot="5400000">
            <a:off x="2377282" y="15082"/>
            <a:ext cx="4389437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8"/>
          <p:cNvSpPr txBox="1">
            <a:spLocks noGrp="1"/>
          </p:cNvSpPr>
          <p:nvPr>
            <p:ph type="title"/>
          </p:nvPr>
        </p:nvSpPr>
        <p:spPr>
          <a:xfrm rot="5400000">
            <a:off x="5052219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2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9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1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2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3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02" name="Google Shape;102;p3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4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8" name="Google Shape;108;p3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9" name="Google Shape;109;p3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0" name="Google Shape;110;p3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11" name="Google Shape;111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5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6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7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23" name="Google Shape;123;p3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4" name="Google Shape;124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8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3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0" name="Google Shape;130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9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40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40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1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4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43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44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45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63" name="Google Shape;163;p4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64" name="Google Shape;164;p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46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9" name="Google Shape;169;p4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70" name="Google Shape;170;p4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4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72" name="Google Shape;172;p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47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8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49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5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84" name="Google Shape;184;p5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85" name="Google Shape;185;p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50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5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5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91" name="Google Shape;191;p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51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5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52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5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53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body" idx="2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body" idx="3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4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6"/>
          <p:cNvSpPr/>
          <p:nvPr/>
        </p:nvSpPr>
        <p:spPr>
          <a:xfrm rot="-10380000" flipH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6"/>
          <p:cNvSpPr/>
          <p:nvPr/>
        </p:nvSpPr>
        <p:spPr>
          <a:xfrm rot="-10380000" flipH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6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6"/>
          <p:cNvSpPr/>
          <p:nvPr/>
        </p:nvSpPr>
        <p:spPr>
          <a:xfrm rot="10800000" flipH="1">
            <a:off x="4381500" y="6219825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6"/>
          <p:cNvSpPr txBox="1"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6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3" name="Google Shape;143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wadhi123/indian-election-datas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100000" sy="80000" flip="none" algn="tl"/>
        </a:blip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subTitle" idx="1"/>
          </p:nvPr>
        </p:nvSpPr>
        <p:spPr>
          <a:xfrm>
            <a:off x="2286000" y="1371600"/>
            <a:ext cx="6553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</a:pPr>
            <a:endParaRPr sz="3200" b="1">
              <a:solidFill>
                <a:srgbClr val="B9077E"/>
              </a:solidFill>
            </a:endParaRPr>
          </a:p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 b="1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211" name="Google Shape;211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76200"/>
            <a:ext cx="1374249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00" y="4495800"/>
            <a:ext cx="1479013" cy="184138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"/>
          <p:cNvSpPr txBox="1"/>
          <p:nvPr/>
        </p:nvSpPr>
        <p:spPr>
          <a:xfrm>
            <a:off x="2362200" y="2743200"/>
            <a:ext cx="6400800" cy="3628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4572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Project Guide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45720" lvl="0" indent="0" algn="ctr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C. S. KANIMOZHI SELVI</a:t>
            </a:r>
          </a:p>
          <a:p>
            <a:pPr marL="0" marR="45720" lvl="0" indent="0" algn="ctr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of the Department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45720" lvl="0" indent="0" algn="ctr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Department Of  AI </a:t>
            </a:r>
            <a:endParaRPr sz="16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4572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endParaRPr sz="2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4572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PROJECT MEMBER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45720" lvl="0" algn="ctr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360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MOHAMED ARSATH H H(22ADR064)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45720" lvl="0" algn="ctr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360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MOHAMMED SAMEER  B(22ADR066)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45720" lvl="0" algn="ctr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360"/>
            </a:pPr>
            <a:r>
              <a:rPr lang="en-US" sz="16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PALANIMURUGAN V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(22ADR075)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4572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4572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1"/>
          <p:cNvSpPr txBox="1">
            <a:spLocks noGrp="1"/>
          </p:cNvSpPr>
          <p:nvPr>
            <p:ph type="ctrTitle"/>
          </p:nvPr>
        </p:nvSpPr>
        <p:spPr>
          <a:xfrm>
            <a:off x="1600200" y="1143000"/>
            <a:ext cx="73914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 OF INDIA ELECTION DATASET</a:t>
            </a:r>
            <a:endParaRPr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EDF7A-1881-0A74-CEB9-FF9C4633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142385"/>
            <a:ext cx="8686801" cy="57156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state had the highest and lowest votes received by a party in a given year? What does this reveal about state-level party dominance?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BADEB0-0F89-295B-1191-8C10247E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39" y="533400"/>
            <a:ext cx="8229600" cy="608985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ON DATASET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3"/>
          <a:srcRect b="49712"/>
          <a:stretch/>
        </p:blipFill>
        <p:spPr>
          <a:xfrm>
            <a:off x="1156367" y="2596378"/>
            <a:ext cx="6831266" cy="140381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4"/>
          <a:srcRect r="8051"/>
          <a:stretch/>
        </p:blipFill>
        <p:spPr>
          <a:xfrm>
            <a:off x="2145412" y="4192692"/>
            <a:ext cx="4397174" cy="24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58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EDF7A-1881-0A74-CEB9-FF9C4633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142385"/>
            <a:ext cx="8686801" cy="5715615"/>
          </a:xfrm>
        </p:spPr>
        <p:txBody>
          <a:bodyPr/>
          <a:lstStyle/>
          <a:p>
            <a:pPr marL="13716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BADEB0-0F89-295B-1191-8C10247E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39" y="533400"/>
            <a:ext cx="8229600" cy="608985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ON DATASET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3"/>
          <a:srcRect b="55014"/>
          <a:stretch/>
        </p:blipFill>
        <p:spPr>
          <a:xfrm>
            <a:off x="1566284" y="1865061"/>
            <a:ext cx="6691307" cy="1652581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 rotWithShape="1">
          <a:blip r:embed="rId4"/>
          <a:srcRect l="1949" t="2744" r="3803" b="4180"/>
          <a:stretch/>
        </p:blipFill>
        <p:spPr>
          <a:xfrm>
            <a:off x="961052" y="3676261"/>
            <a:ext cx="4264091" cy="30231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28996" y="4198776"/>
            <a:ext cx="312575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Inference: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Rajasthan has the highest number of votes received in the year 2014 and Sikkim has the lowest votes received in the year 1997.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88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EDF7A-1881-0A74-CEB9-FF9C4633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142385"/>
            <a:ext cx="8686801" cy="5715615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parliamentary constituency had the highest voter turnout in a specific year, and what factors contributed to this high turnout?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BADEB0-0F89-295B-1191-8C10247E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39" y="533400"/>
            <a:ext cx="8229600" cy="608985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ON DATASET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3"/>
          <a:srcRect b="58036"/>
          <a:stretch/>
        </p:blipFill>
        <p:spPr>
          <a:xfrm>
            <a:off x="2339470" y="1904110"/>
            <a:ext cx="5731510" cy="169155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4"/>
          <a:srcRect t="3994" b="1675"/>
          <a:stretch/>
        </p:blipFill>
        <p:spPr>
          <a:xfrm>
            <a:off x="1081093" y="3676261"/>
            <a:ext cx="4333875" cy="31537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flipH="1">
            <a:off x="5414967" y="4357394"/>
            <a:ext cx="25813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Inference: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800" dirty="0"/>
              <a:t>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Parliament constituency No:1 has the highest votes received in a specific year.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13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EDF7A-1881-0A74-CEB9-FF9C4633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142385"/>
            <a:ext cx="8686801" cy="57156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reserved constituencies compare to unreserved constituencies in terms of votes received by candidates and voter turnout?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BADEB0-0F89-295B-1191-8C10247E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39" y="533400"/>
            <a:ext cx="8229600" cy="608985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ON DATASET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3"/>
          <a:srcRect b="43311"/>
          <a:stretch/>
        </p:blipFill>
        <p:spPr>
          <a:xfrm>
            <a:off x="2218172" y="1924558"/>
            <a:ext cx="5731510" cy="1383756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4"/>
          <a:srcRect l="1788" t="1344" r="3031" b="3042"/>
          <a:stretch/>
        </p:blipFill>
        <p:spPr>
          <a:xfrm>
            <a:off x="942392" y="3508310"/>
            <a:ext cx="3517641" cy="30417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83927" y="3917299"/>
            <a:ext cx="353630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Inference: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pc_type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been grouped to find how many votes were received by candidates and voter turnout. The visual is displayed to understand the difference based 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pc_type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/general).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77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EDF7A-1881-0A74-CEB9-FF9C4633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142385"/>
            <a:ext cx="8686801" cy="57156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Did the reservation status of a constituency (SC/ST/General) affect the election results and voter turnout?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BADEB0-0F89-295B-1191-8C10247E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39" y="533400"/>
            <a:ext cx="8229600" cy="608985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ON DATASET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3"/>
          <a:srcRect r="673" b="61272"/>
          <a:stretch/>
        </p:blipFill>
        <p:spPr>
          <a:xfrm>
            <a:off x="1981174" y="1931660"/>
            <a:ext cx="5692930" cy="142660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4"/>
          <a:srcRect l="1468" t="3985" r="5923" b="2572"/>
          <a:stretch/>
        </p:blipFill>
        <p:spPr>
          <a:xfrm>
            <a:off x="1035697" y="3554963"/>
            <a:ext cx="4198775" cy="308843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10336" y="4376058"/>
            <a:ext cx="30977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Inference: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general and SC categories are high in some states hence this affects the election result and voter turnout.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147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EDF7A-1881-0A74-CEB9-FF9C4633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142385"/>
            <a:ext cx="8686801" cy="57156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were the winning candidates in each constituency for each election year, and how many votes did they receive?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BADEB0-0F89-295B-1191-8C10247E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39" y="533400"/>
            <a:ext cx="8229600" cy="608985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ON DATASET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3"/>
          <a:srcRect b="54256"/>
          <a:stretch/>
        </p:blipFill>
        <p:spPr>
          <a:xfrm>
            <a:off x="1849754" y="1861588"/>
            <a:ext cx="5731510" cy="133706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4"/>
          <a:srcRect b="3372"/>
          <a:stretch/>
        </p:blipFill>
        <p:spPr>
          <a:xfrm>
            <a:off x="978457" y="3198651"/>
            <a:ext cx="4772660" cy="325813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15608" y="3922129"/>
            <a:ext cx="302683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Inference: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winners of each state with the number of votes received have been displayed as a bar chart using group by function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273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EDF7A-1881-0A74-CEB9-FF9C4633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142385"/>
            <a:ext cx="8686801" cy="57156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top-performing candidates in terms of total votes received, and which parties do they represent?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BADEB0-0F89-295B-1191-8C10247E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39" y="533400"/>
            <a:ext cx="8229600" cy="608985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ON DATASET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3"/>
          <a:srcRect b="53388"/>
          <a:stretch/>
        </p:blipFill>
        <p:spPr>
          <a:xfrm>
            <a:off x="1730199" y="1869656"/>
            <a:ext cx="6140800" cy="171001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894482" y="3625039"/>
            <a:ext cx="4476750" cy="31908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45021" y="3884162"/>
            <a:ext cx="315374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Inference:</a:t>
            </a:r>
          </a:p>
          <a:p>
            <a:endParaRPr 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Ramcharan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Bohara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highest votes received candidate from Jaipur representing the party BJP with a vote count of 863358.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792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EDF7A-1881-0A74-CEB9-FF9C4633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142385"/>
            <a:ext cx="8686801" cy="57156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has the performance of winning candidates evolved in constituencies over multiple elections?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Inference: </a:t>
            </a:r>
          </a:p>
          <a:p>
            <a:pPr marL="137160" lv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Jaipur has the performance of winning candidates evolved in constituencies over multiple elections.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BADEB0-0F89-295B-1191-8C10247E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39" y="533400"/>
            <a:ext cx="8229600" cy="608985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ON DATASET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706245" y="2135505"/>
            <a:ext cx="5731510" cy="258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9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EDF7A-1881-0A74-CEB9-FF9C4633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142385"/>
            <a:ext cx="8686801" cy="5715615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gender distribution of candidates over the years, and how has this changed in recent elections?</a:t>
            </a:r>
          </a:p>
          <a:p>
            <a:pPr marL="13716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BADEB0-0F89-295B-1191-8C10247E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39" y="533400"/>
            <a:ext cx="8229600" cy="608985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ON DATASET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3"/>
          <a:srcRect b="62546"/>
          <a:stretch/>
        </p:blipFill>
        <p:spPr>
          <a:xfrm>
            <a:off x="1706245" y="2222046"/>
            <a:ext cx="5731510" cy="1016746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931804" y="3465513"/>
            <a:ext cx="4448175" cy="33432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54351" y="4000192"/>
            <a:ext cx="29484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Inference:</a:t>
            </a:r>
          </a:p>
          <a:p>
            <a:endParaRPr 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During each election year the number of male voters increased gradually when compared to the female voters.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3996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EDF7A-1881-0A74-CEB9-FF9C4633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142385"/>
            <a:ext cx="8686801" cy="5715615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male and female candidates compare in terms of votes received and winning margins?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BADEB0-0F89-295B-1191-8C10247E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39" y="533400"/>
            <a:ext cx="8229600" cy="608985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ON DATASET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802099" y="1980633"/>
            <a:ext cx="4286250" cy="140017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4"/>
          <a:srcRect b="11399"/>
          <a:stretch/>
        </p:blipFill>
        <p:spPr>
          <a:xfrm>
            <a:off x="889324" y="3615903"/>
            <a:ext cx="4514850" cy="296217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47657" y="4385388"/>
            <a:ext cx="28458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Inference:</a:t>
            </a:r>
          </a:p>
          <a:p>
            <a:pPr lvl="0"/>
            <a:endParaRPr 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Male candidates of 863358 and female candidates of 854972 have been voted in the election.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99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2517F2-7347-1AA9-6CBE-A74B6815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855B7-2CE9-D5EA-4B67-44118CCCB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7118" y="2066925"/>
            <a:ext cx="7949682" cy="4016634"/>
          </a:xfrm>
        </p:spPr>
        <p:txBody>
          <a:bodyPr/>
          <a:lstStyle/>
          <a:p>
            <a:pPr marL="13716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Help political parties and candidates understand voting patterns and performance using data, so they can plan better for future elections.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voters easy access to election results, allowing them to see how the parties and candidates they voted for performed.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factors like regional strengths, community influence, and voting trends to improve campaign strategies.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EDF7A-1881-0A74-CEB9-FF9C4633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142385"/>
            <a:ext cx="8686801" cy="5715615"/>
          </a:xfrm>
        </p:spPr>
        <p:txBody>
          <a:bodyPr/>
          <a:lstStyle/>
          <a:p>
            <a:pPr marL="13716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BADEB0-0F89-295B-1191-8C10247E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39" y="533400"/>
            <a:ext cx="8229600" cy="608985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DASHBOARD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51" y="1347658"/>
            <a:ext cx="8518849" cy="514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9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EDF7A-1881-0A74-CEB9-FF9C4633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142385"/>
            <a:ext cx="8686801" cy="5715615"/>
          </a:xfrm>
        </p:spPr>
        <p:txBody>
          <a:bodyPr/>
          <a:lstStyle/>
          <a:p>
            <a:pPr marL="13716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BADEB0-0F89-295B-1191-8C10247E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39" y="533400"/>
            <a:ext cx="8229600" cy="608985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GITHUB LINK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9B0AC6-E917-5E44-2242-F6B21C7CE652}"/>
              </a:ext>
            </a:extLst>
          </p:cNvPr>
          <p:cNvSpPr txBox="1"/>
          <p:nvPr/>
        </p:nvSpPr>
        <p:spPr>
          <a:xfrm>
            <a:off x="1235948" y="1751370"/>
            <a:ext cx="6300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github.com/arsath-02/Indian-election-analysis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947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EDF7A-1881-0A74-CEB9-FF9C4633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142385"/>
            <a:ext cx="8686801" cy="5715615"/>
          </a:xfrm>
        </p:spPr>
        <p:txBody>
          <a:bodyPr/>
          <a:lstStyle/>
          <a:p>
            <a:pPr marL="13716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Sharma, P., &amp;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S. (2016, December). Prediction of Indian election using sentiment analysis on Hindi Twitter. In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 IEEE international conference on big data (big data)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(pp. 1966-1971). IEEE.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Brass, P. R. (1978). Indian election studies.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 Asia: Journal of South Asian Studies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(2), 91-108.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Neyazi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A., &amp; Schroeder, R. (2021). Were the 2019 Indian Election won by Digital media?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Communication Review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(2), 87-106.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Singh, H., &amp; Shukla, A. K. (2021, December). An Analysis of Indian Election Outcomes using Machine Learning. In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 10th International Conference on System Modeling &amp; Advancement in Research Trends (SMART)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(pp. 297-306). IEEE.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2910" lvl="2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Khan, A., Zhang, H., Boutella, N., Ahmad, A., Shang, J., Dai, L., &amp; Hayat, B. (2021).    Election     Prediction     on     Twitter:     A     Systematic     Mapping Study.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BADEB0-0F89-295B-1191-8C10247E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39" y="533400"/>
            <a:ext cx="8229600" cy="608985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REFERENCE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511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"/>
          <p:cNvSpPr txBox="1">
            <a:spLocks noGrp="1"/>
          </p:cNvSpPr>
          <p:nvPr>
            <p:ph type="title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chemeClr val="dk1"/>
                </a:solidFill>
                <a:latin typeface="Times New Roman" panose="02020603050405020304" pitchFamily="18" charset="0"/>
                <a:ea typeface="Algerian"/>
                <a:cs typeface="Times New Roman" panose="02020603050405020304" pitchFamily="18" charset="0"/>
                <a:sym typeface="Algerian"/>
              </a:rPr>
              <a:t>THANK YOU</a:t>
            </a:r>
            <a:br>
              <a:rPr lang="en-US" sz="6000" i="1" dirty="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</a:br>
            <a:endParaRPr sz="6000" i="1" dirty="0">
              <a:solidFill>
                <a:schemeClr val="dk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2517F2-7347-1AA9-6CBE-A74B6815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855B7-2CE9-D5EA-4B67-44118CCCB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7118" y="2289125"/>
            <a:ext cx="7949682" cy="3794434"/>
          </a:xfrm>
        </p:spPr>
        <p:txBody>
          <a:bodyPr/>
          <a:lstStyle/>
          <a:p>
            <a:pPr marL="13716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https://www.kaggle.com/datasets/awadhi123/indian-election-dataset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database contains detailed candidate‐level data for elections to the lower houses of India’s national legislatures, i.e.,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Sabha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consists of 73,082 rows and 11 columns.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163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2517F2-7347-1AA9-6CBE-A74B6815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PREPROCESSING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855B7-2CE9-D5EA-4B67-44118CCCB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7118" y="2289125"/>
            <a:ext cx="7949682" cy="379443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Imported the dataset into Power BI Desktop and checked for any errors or missing values.</a:t>
            </a:r>
          </a:p>
          <a:p>
            <a:pPr marL="13716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Renamed some column names and values for improved clarity and understanding.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necessary data transformations to ensure consistency and accuracy for analysis.</a:t>
            </a:r>
          </a:p>
        </p:txBody>
      </p:sp>
    </p:spTree>
    <p:extLst>
      <p:ext uri="{BB962C8B-B14F-4D97-AF65-F5344CB8AC3E}">
        <p14:creationId xmlns:p14="http://schemas.microsoft.com/office/powerpoint/2010/main" val="289261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EDF7A-1881-0A74-CEB9-FF9C4633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142385"/>
            <a:ext cx="8686801" cy="57156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the column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totvotpoll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Votes_received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What are the total votes received by each political party for every election year?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column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totvotpoll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renamed to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votes_received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it easier to understand and use for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analyisis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BADEB0-0F89-295B-1191-8C10247E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39" y="533400"/>
            <a:ext cx="8229600" cy="608985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ON DATASET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594278" y="1855797"/>
            <a:ext cx="5731510" cy="214439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1594278" y="4077595"/>
            <a:ext cx="5861050" cy="172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5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EDF7A-1881-0A74-CEB9-FF9C4633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142385"/>
            <a:ext cx="8686801" cy="57156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political party received the most votes in each year, and how did their performance change over the years?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groupby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partyname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done, and the total votes received for each party was calculated .Indian National Congress has received the most votes.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BADEB0-0F89-295B-1191-8C10247E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39" y="533400"/>
            <a:ext cx="8229600" cy="608985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ON DATASET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064"/>
          <a:stretch/>
        </p:blipFill>
        <p:spPr bwMode="auto">
          <a:xfrm>
            <a:off x="2059732" y="2016816"/>
            <a:ext cx="4800600" cy="108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2683620" y="3244413"/>
            <a:ext cx="3552825" cy="253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0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EDF7A-1881-0A74-CEB9-FF9C4633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161047"/>
            <a:ext cx="8686801" cy="57156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has the overall performance of the top 8 political parties evolved over time in terms of total votes received?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BADEB0-0F89-295B-1191-8C10247E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39" y="533400"/>
            <a:ext cx="8229600" cy="608985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ON DATASET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3"/>
          <a:srcRect b="42959"/>
          <a:stretch/>
        </p:blipFill>
        <p:spPr>
          <a:xfrm>
            <a:off x="1993942" y="2017916"/>
            <a:ext cx="5156116" cy="1982276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236305" y="4111153"/>
            <a:ext cx="3564294" cy="26358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49079" y="4357395"/>
            <a:ext cx="32657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Inference:</a:t>
            </a:r>
          </a:p>
          <a:p>
            <a:pPr lvl="0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data was grouped by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partyname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year, and the total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votes_received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shown. Thus the over all performance of the political parties has been shown.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356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EDF7A-1881-0A74-CEB9-FF9C4633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142385"/>
            <a:ext cx="8686801" cy="57156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state had the highest voter turnout in each election year, and how does voter turnout vary across different states?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BADEB0-0F89-295B-1191-8C10247E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39" y="533400"/>
            <a:ext cx="8229600" cy="608985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ON DATASET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3"/>
          <a:srcRect l="-6349" r="6349" b="43310"/>
          <a:stretch/>
        </p:blipFill>
        <p:spPr>
          <a:xfrm>
            <a:off x="1183730" y="1858503"/>
            <a:ext cx="5731510" cy="130457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495205" y="3163078"/>
            <a:ext cx="4772660" cy="33337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72808" y="4000192"/>
            <a:ext cx="256963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Inference:</a:t>
            </a:r>
          </a:p>
          <a:p>
            <a:endParaRPr lang="en-US" sz="1800" dirty="0"/>
          </a:p>
          <a:p>
            <a:pPr lvl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 was also grouped by </a:t>
            </a:r>
            <a:r>
              <a:rPr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st_name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year, focusing on the highest </a:t>
            </a:r>
            <a:r>
              <a:rPr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votes_received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Thus Rajasthan has the highest voter turnout in each election year.</a:t>
            </a: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442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EDF7A-1881-0A74-CEB9-FF9C4633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142385"/>
            <a:ext cx="8686801" cy="57156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state had the highest number of candidates contesting in a particular year, and how did it affect voter turnout and election results?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BADEB0-0F89-295B-1191-8C10247E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39" y="533400"/>
            <a:ext cx="8229600" cy="608985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ON DATASET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3"/>
          <a:srcRect b="48881"/>
          <a:stretch/>
        </p:blipFill>
        <p:spPr>
          <a:xfrm>
            <a:off x="1783619" y="1862498"/>
            <a:ext cx="5731510" cy="149188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410283" y="3556794"/>
            <a:ext cx="4438650" cy="32099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260841" y="4074498"/>
            <a:ext cx="268159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Inference: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Andaman and Nicobar Islands have the highest number of candidates contesting in each election year.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690557"/>
      </p:ext>
    </p:extLst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1132</Words>
  <Application>Microsoft Office PowerPoint</Application>
  <PresentationFormat>On-screen Show (4:3)</PresentationFormat>
  <Paragraphs>388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Wingdings</vt:lpstr>
      <vt:lpstr>Algerian</vt:lpstr>
      <vt:lpstr>Times New Roman</vt:lpstr>
      <vt:lpstr>Noto Sans Symbols</vt:lpstr>
      <vt:lpstr>Flow</vt:lpstr>
      <vt:lpstr>1_Custom Design</vt:lpstr>
      <vt:lpstr>Custom Design</vt:lpstr>
      <vt:lpstr>ANALYSIS OF INDIA ELECTION DATASET</vt:lpstr>
      <vt:lpstr>OBJECTIVE</vt:lpstr>
      <vt:lpstr>DATASET </vt:lpstr>
      <vt:lpstr>DATASET PREPROCESSING</vt:lpstr>
      <vt:lpstr>ANALYSIS ON DATASET</vt:lpstr>
      <vt:lpstr>ANALYSIS ON DATASET</vt:lpstr>
      <vt:lpstr>ANALYSIS ON DATASET</vt:lpstr>
      <vt:lpstr>ANALYSIS ON DATASET</vt:lpstr>
      <vt:lpstr>ANALYSIS ON DATASET</vt:lpstr>
      <vt:lpstr>ANALYSIS ON DATASET</vt:lpstr>
      <vt:lpstr>ANALYSIS ON DATASET</vt:lpstr>
      <vt:lpstr>ANALYSIS ON DATASET</vt:lpstr>
      <vt:lpstr>ANALYSIS ON DATASET</vt:lpstr>
      <vt:lpstr>ANALYSIS ON DATASET</vt:lpstr>
      <vt:lpstr>ANALYSIS ON DATASET</vt:lpstr>
      <vt:lpstr>ANALYSIS ON DATASET</vt:lpstr>
      <vt:lpstr>ANALYSIS ON DATASET</vt:lpstr>
      <vt:lpstr>ANALYSIS ON DATASET</vt:lpstr>
      <vt:lpstr>ANALYSIS ON DATASET</vt:lpstr>
      <vt:lpstr>   DASHBOARD</vt:lpstr>
      <vt:lpstr>  GITHUB LINK</vt:lpstr>
      <vt:lpstr>  REFERENCE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 OF INDIA ELECTION DATASET</dc:title>
  <dc:creator>Staff</dc:creator>
  <cp:lastModifiedBy>Arsath mohamed</cp:lastModifiedBy>
  <cp:revision>45</cp:revision>
  <dcterms:created xsi:type="dcterms:W3CDTF">2013-12-25T07:56:38Z</dcterms:created>
  <dcterms:modified xsi:type="dcterms:W3CDTF">2024-11-16T01:29:38Z</dcterms:modified>
</cp:coreProperties>
</file>