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71" r:id="rId8"/>
    <p:sldId id="262" r:id="rId9"/>
    <p:sldId id="278" r:id="rId10"/>
    <p:sldId id="274" r:id="rId11"/>
    <p:sldId id="276" r:id="rId12"/>
    <p:sldId id="277" r:id="rId13"/>
    <p:sldId id="279" r:id="rId14"/>
    <p:sldId id="272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sath-02/text-to-image-gener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76200"/>
              <a:ext cx="1374248" cy="1066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4495800"/>
              <a:ext cx="1479012" cy="184138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88941" y="3240430"/>
            <a:ext cx="3348354" cy="9848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2100" b="1" dirty="0">
                <a:latin typeface="Times New Roman"/>
                <a:cs typeface="Times New Roman"/>
              </a:rPr>
              <a:t>MOHAMED ARSATH H(22ADR064)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9926" y="1675523"/>
            <a:ext cx="4239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2270" marR="5080" indent="-370205">
              <a:lnSpc>
                <a:spcPct val="100000"/>
              </a:lnSpc>
              <a:spcBef>
                <a:spcPts val="100"/>
              </a:spcBef>
            </a:pP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 To Image </a:t>
            </a: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enerator </a:t>
            </a:r>
            <a:endParaRPr sz="36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A134-FA27-5265-4EA0-F71F77EF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3058573" cy="553998"/>
          </a:xfrm>
        </p:spPr>
        <p:txBody>
          <a:bodyPr/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A6B1-D59B-1686-2E1B-8F4B55651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03751-E549-2AC9-E2D6-855D4C5A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60" y="1351362"/>
            <a:ext cx="4395879" cy="5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5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21587-ADFE-D096-6F4F-C6D83520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B610F-33D1-9CFE-7074-DE3B544C3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762B2-ABEB-EC74-D8F7-32B8D63C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64" y="685800"/>
            <a:ext cx="711540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190F-6F39-B800-7417-3B2A1513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B886-0B96-C9C0-096B-7FF3CA0E9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89114-A84A-AAF1-6A14-65F51B2DD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6" y="1600200"/>
            <a:ext cx="8017670" cy="46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0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0E24-9E61-A9D5-04CB-302C09CD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B2D8C-BB4A-193F-242E-DEFA81ABC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92333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https://github.com/arsath-02/text-to-image-generator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Host: https://text-to-image-generator02-6469.vercel.app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83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D584-A217-EDC2-4200-B2E47912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3413-2A0B-4517-2080-2DEAC925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55399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Ho, J., Jain, A., &amp; </a:t>
            </a:r>
            <a:r>
              <a:rPr lang="en-US" sz="2400" dirty="0" err="1"/>
              <a:t>Abbeel</a:t>
            </a:r>
            <a:r>
              <a:rPr lang="en-US" sz="2400" dirty="0"/>
              <a:t>, P. (2020). </a:t>
            </a:r>
            <a:r>
              <a:rPr lang="en-US" sz="2400" b="1" i="1" dirty="0"/>
              <a:t>Denoising diffusion probabilistic models</a:t>
            </a:r>
            <a:r>
              <a:rPr lang="en-US" sz="2400" b="1" dirty="0"/>
              <a:t>.</a:t>
            </a:r>
            <a:r>
              <a:rPr lang="en-US" sz="2400" dirty="0"/>
              <a:t> Advances in Neural Information Processing Systems, 33, 6840-6851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Ramesh, A., Pavlov, M., Goh, G., Gray, S., Voss, C., Radford, A., ... &amp; </a:t>
            </a:r>
            <a:r>
              <a:rPr lang="en-IN" sz="2400" dirty="0" err="1"/>
              <a:t>Sutskever</a:t>
            </a:r>
            <a:r>
              <a:rPr lang="en-IN" sz="2400" dirty="0"/>
              <a:t>, I. (2021</a:t>
            </a:r>
            <a:r>
              <a:rPr lang="en-IN" sz="2400" b="1" dirty="0"/>
              <a:t>). </a:t>
            </a:r>
            <a:r>
              <a:rPr lang="en-IN" sz="2400" b="1" i="1" dirty="0"/>
              <a:t>Zero-shot text-to-image generation</a:t>
            </a:r>
            <a:r>
              <a:rPr lang="en-IN" sz="2400" dirty="0"/>
              <a:t>. In International Conference on Machine Learning (pp. 8821-8831). PMLR.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Goodfellow, I., </a:t>
            </a:r>
            <a:r>
              <a:rPr lang="en-IN" sz="2400" dirty="0" err="1"/>
              <a:t>Pouget</a:t>
            </a:r>
            <a:r>
              <a:rPr lang="en-IN" sz="2400" dirty="0"/>
              <a:t>-Abadie, J., Mirza, M., Xu, B., Warde-Farley, D., </a:t>
            </a:r>
            <a:r>
              <a:rPr lang="en-IN" sz="2400" dirty="0" err="1"/>
              <a:t>Ozair</a:t>
            </a:r>
            <a:r>
              <a:rPr lang="en-IN" sz="2400" dirty="0"/>
              <a:t>, S., ... &amp; Bengio, Y. (2014).</a:t>
            </a:r>
            <a:r>
              <a:rPr lang="en-US" sz="2000" b="1" i="1" dirty="0"/>
              <a:t>Generative adversarial nets</a:t>
            </a:r>
            <a:r>
              <a:rPr lang="en-US" sz="2000" b="1" dirty="0"/>
              <a:t>. </a:t>
            </a:r>
            <a:r>
              <a:rPr lang="en-US" sz="2000" dirty="0"/>
              <a:t>Advances in neural information processing systems</a:t>
            </a:r>
            <a:r>
              <a:rPr lang="en-US" sz="2000" b="1" dirty="0"/>
              <a:t>, </a:t>
            </a:r>
            <a:r>
              <a:rPr lang="en-US" sz="2000" dirty="0"/>
              <a:t>27. </a:t>
            </a:r>
            <a:r>
              <a:rPr lang="en-IN" sz="2400" dirty="0"/>
              <a:t>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Reed, S. E., </a:t>
            </a:r>
            <a:r>
              <a:rPr lang="en-IN" sz="2400" dirty="0" err="1"/>
              <a:t>Akata</a:t>
            </a:r>
            <a:r>
              <a:rPr lang="en-IN" sz="2400" dirty="0"/>
              <a:t>, Z., Yan, X., Logeswaran, L., Schiele, B., &amp; Lee, H. (2016). </a:t>
            </a:r>
            <a:r>
              <a:rPr lang="en-IN" sz="2400" b="1" i="1" dirty="0"/>
              <a:t>Generative adversarial text to image synthesis</a:t>
            </a:r>
            <a:r>
              <a:rPr lang="en-IN" sz="2400" b="1" dirty="0"/>
              <a:t>.</a:t>
            </a:r>
            <a:r>
              <a:rPr lang="en-IN" sz="2400" dirty="0"/>
              <a:t> </a:t>
            </a:r>
            <a:r>
              <a:rPr lang="en-IN" sz="2400" dirty="0" err="1"/>
              <a:t>arXiv</a:t>
            </a:r>
            <a:r>
              <a:rPr lang="en-IN" sz="2400" dirty="0"/>
              <a:t> preprint arXiv:1605.05396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9054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033" y="3081020"/>
            <a:ext cx="4385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i="1" spc="-15" dirty="0">
                <a:latin typeface="Times New Roman"/>
                <a:cs typeface="Times New Roman"/>
              </a:rPr>
              <a:t>THANK</a:t>
            </a:r>
            <a:r>
              <a:rPr sz="6000" b="1" i="1" spc="-200" dirty="0">
                <a:latin typeface="Times New Roman"/>
                <a:cs typeface="Times New Roman"/>
              </a:rPr>
              <a:t> </a:t>
            </a:r>
            <a:r>
              <a:rPr sz="6000" b="1" i="1" spc="-5" dirty="0">
                <a:latin typeface="Times New Roman"/>
                <a:cs typeface="Times New Roman"/>
              </a:rPr>
              <a:t>YOU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1388364"/>
            <a:ext cx="3276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47725" y="2552700"/>
            <a:ext cx="7753350" cy="426720"/>
          </a:xfrm>
          <a:custGeom>
            <a:avLst/>
            <a:gdLst/>
            <a:ahLst/>
            <a:cxnLst/>
            <a:rect l="l" t="t" r="r" b="b"/>
            <a:pathLst>
              <a:path w="7753350" h="426719">
                <a:moveTo>
                  <a:pt x="7753350" y="426719"/>
                </a:moveTo>
                <a:lnTo>
                  <a:pt x="0" y="426719"/>
                </a:lnTo>
                <a:lnTo>
                  <a:pt x="0" y="0"/>
                </a:lnTo>
                <a:lnTo>
                  <a:pt x="7753350" y="0"/>
                </a:lnTo>
                <a:lnTo>
                  <a:pt x="775335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725" y="2979420"/>
            <a:ext cx="7753350" cy="426720"/>
          </a:xfrm>
          <a:custGeom>
            <a:avLst/>
            <a:gdLst/>
            <a:ahLst/>
            <a:cxnLst/>
            <a:rect l="l" t="t" r="r" b="b"/>
            <a:pathLst>
              <a:path w="7753350" h="426720">
                <a:moveTo>
                  <a:pt x="7753350" y="426719"/>
                </a:moveTo>
                <a:lnTo>
                  <a:pt x="0" y="426719"/>
                </a:lnTo>
                <a:lnTo>
                  <a:pt x="0" y="0"/>
                </a:lnTo>
                <a:lnTo>
                  <a:pt x="7753350" y="0"/>
                </a:lnTo>
                <a:lnTo>
                  <a:pt x="7753350" y="426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7725" y="3406139"/>
            <a:ext cx="7747000" cy="853440"/>
          </a:xfrm>
          <a:custGeom>
            <a:avLst/>
            <a:gdLst/>
            <a:ahLst/>
            <a:cxnLst/>
            <a:rect l="l" t="t" r="r" b="b"/>
            <a:pathLst>
              <a:path w="7747000" h="853439">
                <a:moveTo>
                  <a:pt x="7746924" y="0"/>
                </a:moveTo>
                <a:lnTo>
                  <a:pt x="0" y="0"/>
                </a:lnTo>
                <a:lnTo>
                  <a:pt x="0" y="426732"/>
                </a:lnTo>
                <a:lnTo>
                  <a:pt x="0" y="853440"/>
                </a:lnTo>
                <a:lnTo>
                  <a:pt x="7414120" y="853440"/>
                </a:lnTo>
                <a:lnTo>
                  <a:pt x="7414120" y="426732"/>
                </a:lnTo>
                <a:lnTo>
                  <a:pt x="7746924" y="426732"/>
                </a:lnTo>
                <a:lnTo>
                  <a:pt x="774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0C86C-536A-3322-E6F4-0C29AAE0B888}"/>
              </a:ext>
            </a:extLst>
          </p:cNvPr>
          <p:cNvSpPr txBox="1"/>
          <p:nvPr/>
        </p:nvSpPr>
        <p:spPr>
          <a:xfrm>
            <a:off x="1066800" y="2057400"/>
            <a:ext cx="73914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for generating images from text prompts and gives image description.</a:t>
            </a:r>
          </a:p>
          <a:p>
            <a:pPr rtl="0" fontAlgn="base">
              <a:spcBef>
                <a:spcPts val="1200"/>
              </a:spcBef>
            </a:pPr>
            <a:endParaRPr lang="en-IN" sz="2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state-of-the-art diffusion models and natural language generation to create images based on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243840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br>
              <a:rPr lang="en-US" b="1" spc="-5" dirty="0">
                <a:latin typeface="Times New Roman"/>
                <a:cs typeface="Times New Roman"/>
              </a:rPr>
            </a:br>
            <a:r>
              <a:rPr b="1" spc="-5" dirty="0"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79C51-562E-FED0-8D53-8D6583669A97}"/>
              </a:ext>
            </a:extLst>
          </p:cNvPr>
          <p:cNvSpPr txBox="1"/>
          <p:nvPr/>
        </p:nvSpPr>
        <p:spPr>
          <a:xfrm>
            <a:off x="1376045" y="1981200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an  Image by using user’s prompt.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Generates the description of the image generated.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user-friendly API that converts text prompts into images.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relevant descriptions for the generated images.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6324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0" dirty="0">
                <a:latin typeface="Times New Roman"/>
                <a:cs typeface="Times New Roman"/>
              </a:rPr>
              <a:t>LITERATURE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SURVEY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0CD7E-8D25-5ADB-60A6-CA3B3F7E9D02}"/>
              </a:ext>
            </a:extLst>
          </p:cNvPr>
          <p:cNvSpPr txBox="1"/>
          <p:nvPr/>
        </p:nvSpPr>
        <p:spPr>
          <a:xfrm>
            <a:off x="1066800" y="1825384"/>
            <a:ext cx="73152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N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MobileDiffusion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Rapid Text-to-Image Generation on Mobile Devices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(2023) </a:t>
            </a:r>
            <a:endParaRPr lang="en-IN" sz="2400" b="0" i="0" u="none" strike="noStrike" dirty="0">
              <a:solidFill>
                <a:srgbClr val="59595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Controllable Generation with Text-to-Image Diffusion Models: A Survey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(2023)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Latent Diffusion Models for High-Quality Image Synthesis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(2022)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Imagen: Efficient Text-to-Image Generation Using Large Language Models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(2022)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DiffusionGAN</a:t>
            </a:r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GANs and Diffusion Models for Fast Image Generation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(2023)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2BD-10F1-B636-C6FB-C64DF1A9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3896773" cy="492443"/>
          </a:xfrm>
        </p:spPr>
        <p:txBody>
          <a:bodyPr/>
          <a:lstStyle/>
          <a:p>
            <a:r>
              <a:rPr lang="en-IN" b="0" i="0" dirty="0">
                <a:effectLst/>
                <a:latin typeface="Roboto" panose="02000000000000000000" pitchFamily="2" charset="0"/>
              </a:rPr>
              <a:t> 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434D-2692-4588-857B-FC5C9396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14" y="1282748"/>
            <a:ext cx="7103745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GAN-based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Transformer-based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CLIP-Guided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Diffusion-based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 Language Models with Image Generation Capabilities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352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35" y="841755"/>
            <a:ext cx="3507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PROPOSED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32298-EE41-5986-2A9B-F90AF275ACED}"/>
              </a:ext>
            </a:extLst>
          </p:cNvPr>
          <p:cNvSpPr txBox="1"/>
          <p:nvPr/>
        </p:nvSpPr>
        <p:spPr>
          <a:xfrm>
            <a:off x="1447800" y="1676400"/>
            <a:ext cx="6934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prompt input from the user.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images using the Stable Diffusion pipeline.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description using GPT-2.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 the model through Flask and deploy using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rtl="0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 image generation (35 steps).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image size (400x400).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image generation API.</a:t>
            </a:r>
          </a:p>
          <a:p>
            <a:br>
              <a:rPr lang="en-US" b="0" dirty="0">
                <a:effectLst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F100-D83C-703B-97A2-6107BDF6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2450465" cy="492443"/>
          </a:xfrm>
        </p:spPr>
        <p:txBody>
          <a:bodyPr/>
          <a:lstStyle/>
          <a:p>
            <a:r>
              <a:rPr lang="en-US" dirty="0"/>
              <a:t>Flow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9A0D-29A9-AAC6-B1A9-4E760771B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FE3AD-6BEB-3396-0B64-F1D5E4CF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63" y="914400"/>
            <a:ext cx="2883637" cy="56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0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573" y="870420"/>
            <a:ext cx="4156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9430" algn="l"/>
              </a:tabLst>
            </a:pPr>
            <a:r>
              <a:rPr b="1" spc="-5" dirty="0">
                <a:latin typeface="Times New Roman"/>
                <a:cs typeface="Times New Roman"/>
              </a:rPr>
              <a:t>ALGORITHM</a:t>
            </a:r>
            <a:r>
              <a:rPr b="1" dirty="0">
                <a:latin typeface="Times New Roman"/>
                <a:cs typeface="Times New Roman"/>
              </a:rPr>
              <a:t>S	</a:t>
            </a:r>
            <a:r>
              <a:rPr b="1" spc="-5" dirty="0">
                <a:latin typeface="Times New Roman"/>
                <a:cs typeface="Times New Roman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500" y="6563324"/>
            <a:ext cx="527050" cy="16764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Arial MT"/>
                <a:cs typeface="Arial MT"/>
              </a:rPr>
              <a:t>6-Jun-24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984E2-6001-5982-97C9-B0D4BBAEFACE}"/>
              </a:ext>
            </a:extLst>
          </p:cNvPr>
          <p:cNvSpPr txBox="1"/>
          <p:nvPr/>
        </p:nvSpPr>
        <p:spPr>
          <a:xfrm>
            <a:off x="1143000" y="19812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98475" algn="l"/>
                <a:tab pos="499109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Stable Diffusion to generate synthetic data from text and image prompts. </a:t>
            </a:r>
          </a:p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98475" algn="l"/>
                <a:tab pos="499109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Stable Diffusion is a self-supervised method that learns from its own iterative refinement process. 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67BF-E1B6-C0D3-6DEC-760340FC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27" y="797364"/>
            <a:ext cx="4049173" cy="492443"/>
          </a:xfrm>
        </p:spPr>
        <p:txBody>
          <a:bodyPr/>
          <a:lstStyle/>
          <a:p>
            <a:r>
              <a:rPr lang="en-US" b="1" dirty="0"/>
              <a:t>Why stable diffusion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77BE-FDA3-193B-0FD9-72857EEE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905000"/>
            <a:ext cx="7620000" cy="3810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Efficiency and 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Scalable Resolution and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Flexibility in Customization and Fine-Tuning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Advanced Diffusion Process with High-Quality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Wide Range of Creative and Practical Applications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2990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475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Roboto</vt:lpstr>
      <vt:lpstr>Times New Roman</vt:lpstr>
      <vt:lpstr>Office Theme</vt:lpstr>
      <vt:lpstr>Text To Image Generator </vt:lpstr>
      <vt:lpstr>INTRODUCTION</vt:lpstr>
      <vt:lpstr> OBJECTIVE</vt:lpstr>
      <vt:lpstr>LITERATURE SURVEY</vt:lpstr>
      <vt:lpstr> EXISTING SYSTEM</vt:lpstr>
      <vt:lpstr>PROPOSED SYSTEM</vt:lpstr>
      <vt:lpstr>Flow Diagram</vt:lpstr>
      <vt:lpstr>ALGORITHMS USED</vt:lpstr>
      <vt:lpstr>Why stable diffusion</vt:lpstr>
      <vt:lpstr>Implementation</vt:lpstr>
      <vt:lpstr>PowerPoint Presentation</vt:lpstr>
      <vt:lpstr>PowerPoint Presentation</vt:lpstr>
      <vt:lpstr>Links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Dl_miniproject_final.pptx</dc:title>
  <dc:creator>ARSATH MOHAMED</dc:creator>
  <cp:lastModifiedBy>Arsath mohamed</cp:lastModifiedBy>
  <cp:revision>8</cp:revision>
  <dcterms:created xsi:type="dcterms:W3CDTF">2024-06-12T09:38:51Z</dcterms:created>
  <dcterms:modified xsi:type="dcterms:W3CDTF">2024-11-14T19:47:44Z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