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70" r:id="rId4"/>
    <p:sldId id="258" r:id="rId5"/>
    <p:sldId id="260" r:id="rId6"/>
    <p:sldId id="261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0A305-E27F-2942-8A78-7FB069EEC8DB}" v="569" dt="2019-04-29T01:33:4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36C30-F378-104D-9738-5AE8A6E0AD3B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5CB6-DDB9-4742-B7AF-31E42459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2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80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mushroom-classif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svm.html" TargetMode="External"/><Relationship Id="rId2" Type="http://schemas.openxmlformats.org/officeDocument/2006/relationships/hyperlink" Target="https://scikit-learn.org/stable/modules/neural_networks_supervis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naive_bay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Mushrooms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1934" y="3505095"/>
            <a:ext cx="4115917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Are they edible or are they poisonous?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CE9C787-78B1-A440-9C71-8ACFD13C3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149" y="1021716"/>
            <a:ext cx="5009388" cy="49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66B89-C470-4C69-8689-38673C7B7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708B1-1822-4D0E-B3F8-BF6E364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7363959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B69CE-6296-4D71-8DB3-BF71FD51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9774" y="453643"/>
            <a:ext cx="329184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B34FBD-A817-4E6B-8CD9-1BCA9CB6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89" y="681070"/>
            <a:ext cx="7363960" cy="5693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78C69-DD2A-7E48-83AA-482852F9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81" y="1005841"/>
            <a:ext cx="6583680" cy="937259"/>
          </a:xfrm>
        </p:spPr>
        <p:txBody>
          <a:bodyPr anchor="ctr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Conclusion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ED066E-C82A-3E45-95DD-843E95B0B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8512" y="1943100"/>
            <a:ext cx="2984500" cy="295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4A32C3-71A6-6A44-8173-BEFC6302264E}"/>
              </a:ext>
            </a:extLst>
          </p:cNvPr>
          <p:cNvSpPr txBox="1"/>
          <p:nvPr/>
        </p:nvSpPr>
        <p:spPr>
          <a:xfrm>
            <a:off x="879993" y="2222321"/>
            <a:ext cx="6749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found a very unusual dataset that allowed a 100% mean accuracy using MLP and SVM with the normal 25% training data settings.  </a:t>
            </a: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Through our analysis of hyperparameters, we found that MLP took a very long time to cross validate due to the amount of settings to evaluate. </a:t>
            </a: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data set only includes 2 species of mushroom, it would be interesting to see how adding other kinds of mushrooms affects the calculations</a:t>
            </a:r>
            <a:r>
              <a:rPr lang="en-US" sz="200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242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C039-E86B-417A-820F-5CA82D82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9017-54BE-45AA-981F-072ECB64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/>
          </a:bodyPr>
          <a:lstStyle/>
          <a:p>
            <a:pPr marL="305435" indent="-305435"/>
            <a:r>
              <a:rPr lang="en-US" sz="2400"/>
              <a:t>Mushroom Classification</a:t>
            </a:r>
          </a:p>
          <a:p>
            <a:pPr marL="629920" lvl="1" indent="-305435"/>
            <a:r>
              <a:rPr lang="en-US" sz="2000"/>
              <a:t>Appearance and specifications of 8,000+ different species of mushrooms (dimensions, population, color, spacing, size, number of rings, odor,  spores, edibility, etc.)</a:t>
            </a:r>
          </a:p>
          <a:p>
            <a:pPr marL="629920" lvl="1" indent="-305435"/>
            <a:r>
              <a:rPr lang="en-US" sz="2000"/>
              <a:t>Dimensions, population, color, spacing, size, number of rings, odor,  spores, edibility, etc.</a:t>
            </a:r>
          </a:p>
          <a:p>
            <a:pPr marL="305435" indent="-305435"/>
            <a:r>
              <a:rPr lang="en-US" sz="2400"/>
              <a:t>Originally intended to be used to determine the edibility of various mushrooms</a:t>
            </a:r>
          </a:p>
          <a:p>
            <a:pPr marL="305435" indent="-305435"/>
            <a:r>
              <a:rPr lang="en-US" sz="2000">
                <a:hlinkClick r:id="rId2"/>
              </a:rPr>
              <a:t>https://www.kaggle.com/uciml/mushroom-classification</a:t>
            </a:r>
            <a:endParaRPr lang="en-US" sz="20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DBF08-7FD0-407E-A015-59BC470C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38" y="889821"/>
            <a:ext cx="3946694" cy="4431577"/>
          </a:xfrm>
        </p:spPr>
        <p:txBody>
          <a:bodyPr anchor="ctr">
            <a:normAutofit/>
          </a:bodyPr>
          <a:lstStyle/>
          <a:p>
            <a:r>
              <a:rPr lang="en-US" sz="3200"/>
              <a:t>PROBLEM TYPE - SUPERVISED LEARNING ON A CLASSIFICATION</a:t>
            </a:r>
            <a:br>
              <a:rPr lang="en-US" sz="3200"/>
            </a:br>
            <a:r>
              <a:rPr lang="en-US" sz="3200"/>
              <a:t>PROBLEM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E2A6E-8EC7-49B2-B541-7296D4AB004D}"/>
              </a:ext>
            </a:extLst>
          </p:cNvPr>
          <p:cNvSpPr txBox="1"/>
          <p:nvPr/>
        </p:nvSpPr>
        <p:spPr>
          <a:xfrm>
            <a:off x="4661673" y="202969"/>
            <a:ext cx="7436392" cy="6715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Features available and Output labels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/>
              <a:t> </a:t>
            </a:r>
            <a:r>
              <a:rPr lang="en-US" sz="1200">
                <a:solidFill>
                  <a:schemeClr val="accent2"/>
                </a:solidFill>
              </a:rPr>
              <a:t>cap-shape </a:t>
            </a:r>
            <a:r>
              <a:rPr lang="en-US" sz="1100" i="1"/>
              <a:t>bell=b, conical=c, convex=x, flat=f, knobbed=k, sunken=s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cap-surface </a:t>
            </a:r>
            <a:r>
              <a:rPr lang="en-US" sz="1100" i="1">
                <a:solidFill>
                  <a:srgbClr val="000000"/>
                </a:solidFill>
              </a:rPr>
              <a:t>fibrous</a:t>
            </a:r>
            <a:r>
              <a:rPr lang="en-US" sz="1100" i="1"/>
              <a:t>=f, grooves=g, scaly=y, smooth=s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cap-color </a:t>
            </a:r>
            <a:r>
              <a:rPr lang="en-US" sz="1100" i="1">
                <a:solidFill>
                  <a:srgbClr val="000000"/>
                </a:solidFill>
              </a:rPr>
              <a:t>brown</a:t>
            </a:r>
            <a:r>
              <a:rPr lang="en-US" sz="1100" i="1"/>
              <a:t>=n, buff=b, cinnamon=c, gray=g, green=r, pink=p, purple=u, red=e, white=w, yellow=y 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Bruises </a:t>
            </a:r>
            <a:r>
              <a:rPr lang="en-US" sz="1100" i="1">
                <a:solidFill>
                  <a:srgbClr val="000000"/>
                </a:solidFill>
              </a:rPr>
              <a:t>bruises</a:t>
            </a:r>
            <a:r>
              <a:rPr lang="en-US" sz="1100" i="1"/>
              <a:t>=t, no=f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Odor </a:t>
            </a:r>
            <a:r>
              <a:rPr lang="en-US" sz="1100" i="1">
                <a:solidFill>
                  <a:srgbClr val="000000"/>
                </a:solidFill>
              </a:rPr>
              <a:t>almond</a:t>
            </a:r>
            <a:r>
              <a:rPr lang="en-US" sz="1100" i="1"/>
              <a:t>=a, anise=l, creosote=c, fishy=y, foul=f, musty=m, none=n, pungent=p, spicy=s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gill-attachment </a:t>
            </a:r>
            <a:r>
              <a:rPr lang="en-US" sz="1100" i="1">
                <a:solidFill>
                  <a:srgbClr val="000000"/>
                </a:solidFill>
              </a:rPr>
              <a:t>attached</a:t>
            </a:r>
            <a:r>
              <a:rPr lang="en-US" sz="1100" i="1"/>
              <a:t>=a, descending=d, free=f, notched=n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gill-spacing </a:t>
            </a:r>
            <a:r>
              <a:rPr lang="en-US" sz="1100" i="1">
                <a:solidFill>
                  <a:srgbClr val="000000"/>
                </a:solidFill>
              </a:rPr>
              <a:t>close</a:t>
            </a:r>
            <a:r>
              <a:rPr lang="en-US" sz="1100" i="1"/>
              <a:t>=c, crowded=w, distant=d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gill-size </a:t>
            </a:r>
            <a:r>
              <a:rPr lang="en-US" sz="1100" i="1">
                <a:solidFill>
                  <a:srgbClr val="000000"/>
                </a:solidFill>
              </a:rPr>
              <a:t>broad</a:t>
            </a:r>
            <a:r>
              <a:rPr lang="en-US" sz="1100" i="1"/>
              <a:t>=b, narrow=n 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gill-co</a:t>
            </a:r>
            <a:r>
              <a:rPr lang="en-US" sz="1100">
                <a:solidFill>
                  <a:schemeClr val="accent2"/>
                </a:solidFill>
              </a:rPr>
              <a:t>lor</a:t>
            </a:r>
            <a:r>
              <a:rPr lang="en-US" sz="1100" i="1">
                <a:solidFill>
                  <a:schemeClr val="accent2"/>
                </a:solidFill>
              </a:rPr>
              <a:t> </a:t>
            </a:r>
            <a:r>
              <a:rPr lang="en-US" sz="1100" i="1">
                <a:solidFill>
                  <a:srgbClr val="000000"/>
                </a:solidFill>
              </a:rPr>
              <a:t>black</a:t>
            </a:r>
            <a:r>
              <a:rPr lang="en-US" sz="1100" i="1"/>
              <a:t>=k, brown=n, buff=b, chocolate=h, gray=g, green=r, orange=o, pink=p, purple=u, red=e, white=w, yellow=y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stalk-shape </a:t>
            </a:r>
            <a:r>
              <a:rPr lang="en-US" sz="1100" i="1">
                <a:solidFill>
                  <a:srgbClr val="000000"/>
                </a:solidFill>
              </a:rPr>
              <a:t>enlarging</a:t>
            </a:r>
            <a:r>
              <a:rPr lang="en-US" sz="1100" i="1"/>
              <a:t>=e, tapering=t</a:t>
            </a:r>
          </a:p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stalk-root </a:t>
            </a:r>
            <a:r>
              <a:rPr lang="en-US" sz="1100" i="1"/>
              <a:t>bulbous=b, club=c, cup=u, equal=e, rhizomorphs=z, rooted=r, missing=?</a:t>
            </a: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stalk-surface-above-ring </a:t>
            </a:r>
            <a:r>
              <a:rPr lang="en-US" sz="1100" i="1"/>
              <a:t>fibrous=f, scaly=y, silky=k, smooth=s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stalk-surface-below-ring </a:t>
            </a:r>
            <a:r>
              <a:rPr lang="en-US" sz="1100" i="1"/>
              <a:t>fibrous=f, scaly=y, silky=k, smooth=s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stalk-color-above-ring </a:t>
            </a:r>
            <a:r>
              <a:rPr lang="en-US" sz="1100" i="1"/>
              <a:t>brown=n, buff=b, cinnamon=c, gray=g, orange=o, pink=p, red=e, white=w, yellow=y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stalk-color-below-ring </a:t>
            </a:r>
            <a:r>
              <a:rPr lang="en-US" sz="1100" i="1"/>
              <a:t>brown=n, buff=b, cinnamon=c, gray=g, orange=o, pink=p, red=e, white=w, yellow=y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accent1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veil-type </a:t>
            </a:r>
            <a:r>
              <a:rPr lang="en-US" sz="1100" i="1"/>
              <a:t>partial=p, universal=u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tx2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veil-color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n-US" sz="1100" i="1"/>
              <a:t>brown=n, orange=o, white=w, yellow=y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tx2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ring-number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n-US" sz="1100" i="1"/>
              <a:t>none=n, one=o, two=t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tx2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ring-type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n-US" sz="1100" i="1"/>
              <a:t>cobwebby=c, evanescent=e, flaring=f, large=l, none=n, pendant=p, sheathing=s, zone=z 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tx2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spore-print-color </a:t>
            </a:r>
            <a:r>
              <a:rPr lang="en-US" sz="1100" i="1"/>
              <a:t>black=k, brown=n, buff=b, chocolate=h, green=r, orange=o, purple=u, white=w, yellow=y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tx2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population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n-US" sz="1100" i="1">
                <a:solidFill>
                  <a:schemeClr val="tx2"/>
                </a:solidFill>
              </a:rPr>
              <a:t>a</a:t>
            </a:r>
            <a:r>
              <a:rPr lang="en-US" sz="1100" i="1"/>
              <a:t>bundant=a, clustered=c, numerous=n, scattered=s, several=v, solitary=y</a:t>
            </a: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1200">
                <a:solidFill>
                  <a:schemeClr val="tx2"/>
                </a:solidFill>
              </a:rPr>
              <a:t> </a:t>
            </a:r>
            <a:r>
              <a:rPr lang="en-US" sz="1200">
                <a:solidFill>
                  <a:schemeClr val="accent2"/>
                </a:solidFill>
              </a:rPr>
              <a:t>Habitat </a:t>
            </a:r>
            <a:r>
              <a:rPr lang="en-US" sz="1100" i="1"/>
              <a:t>grasses=g, leaves=l, meadows=m, paths=p, urban=u, waste=w, woods=d</a:t>
            </a:r>
          </a:p>
        </p:txBody>
      </p:sp>
    </p:spTree>
    <p:extLst>
      <p:ext uri="{BB962C8B-B14F-4D97-AF65-F5344CB8AC3E}">
        <p14:creationId xmlns:p14="http://schemas.microsoft.com/office/powerpoint/2010/main" val="270442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8F76-6D13-4AAD-8CA2-24E6EC69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EF6C-71C7-4861-A319-4AB60DD7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Our chosen methods are </a:t>
            </a:r>
            <a:r>
              <a:rPr lang="en-US" b="1" dirty="0"/>
              <a:t>Multi-layer Perceptron (MLP) </a:t>
            </a:r>
            <a:r>
              <a:rPr lang="en-US" dirty="0"/>
              <a:t>which is a supervised learning algorithm, and </a:t>
            </a:r>
            <a:r>
              <a:rPr lang="en-US" b="1" dirty="0"/>
              <a:t>Support Vector Machine (SVM)</a:t>
            </a:r>
            <a:endParaRPr lang="en-US" dirty="0"/>
          </a:p>
          <a:p>
            <a:pPr marL="305435" indent="-305435"/>
            <a:r>
              <a:rPr lang="en-US" dirty="0"/>
              <a:t>MLP and SVM learn a function by training on a dataset</a:t>
            </a:r>
          </a:p>
          <a:p>
            <a:pPr marL="305435" indent="-305435"/>
            <a:r>
              <a:rPr lang="en-US" dirty="0"/>
              <a:t>MLP link to the relevant library documentation page: </a:t>
            </a:r>
            <a:r>
              <a:rPr lang="en-US" dirty="0">
                <a:hlinkClick r:id="rId2"/>
              </a:rPr>
              <a:t>https://scikit-learn.org/stable/modules/neural_networks_supervised.html</a:t>
            </a:r>
            <a:r>
              <a:rPr lang="en-US" dirty="0"/>
              <a:t> </a:t>
            </a:r>
          </a:p>
          <a:p>
            <a:pPr marL="305435" indent="-305435"/>
            <a:r>
              <a:rPr lang="en-US" dirty="0"/>
              <a:t>Support Vector Machine link to the relevant library documentation page: </a:t>
            </a:r>
            <a:r>
              <a:rPr lang="en-US" dirty="0">
                <a:hlinkClick r:id="rId3"/>
              </a:rPr>
              <a:t>https://scikit-learn.org/stable/modules/svm.html</a:t>
            </a:r>
            <a:r>
              <a:rPr lang="en-US" dirty="0"/>
              <a:t> </a:t>
            </a:r>
          </a:p>
          <a:p>
            <a:pPr marL="305435" indent="-305435"/>
            <a:r>
              <a:rPr lang="en-US" dirty="0"/>
              <a:t>Since we are addressing a classification problem, we will be comparing our chosen methods against </a:t>
            </a:r>
            <a:r>
              <a:rPr lang="en-US" b="1" dirty="0"/>
              <a:t>Naïve Bayes</a:t>
            </a:r>
          </a:p>
          <a:p>
            <a:pPr marL="305435" indent="-305435"/>
            <a:r>
              <a:rPr lang="en-US" dirty="0"/>
              <a:t>Naïve Bayes link to the relevant library documentation page: </a:t>
            </a:r>
            <a:r>
              <a:rPr lang="en-US" dirty="0">
                <a:hlinkClick r:id="rId4"/>
              </a:rPr>
              <a:t>https://scikit-learn.org/stable/modules/naive_bayes.html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04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3DB-DE9C-487A-B423-67CD7471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Training/testing data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ECEE-0B21-4F66-9D02-E9107E0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US" sz="2000" dirty="0"/>
          </a:p>
          <a:p>
            <a:pPr marL="305435" indent="-305435"/>
            <a:r>
              <a:rPr lang="en-US" sz="2000" dirty="0"/>
              <a:t>We split the testing and training sets from the dataset randomly:</a:t>
            </a:r>
          </a:p>
          <a:p>
            <a:pPr marL="629920" lvl="1" indent="-305435"/>
            <a:r>
              <a:rPr lang="en-US" sz="1800" dirty="0"/>
              <a:t>Before: split </a:t>
            </a:r>
            <a:r>
              <a:rPr lang="en-US" sz="1800" dirty="0" err="1"/>
              <a:t>test_size</a:t>
            </a:r>
            <a:r>
              <a:rPr lang="en-US" sz="1800" dirty="0"/>
              <a:t>=0.75 and </a:t>
            </a:r>
            <a:r>
              <a:rPr lang="en-US" sz="1800" dirty="0" err="1"/>
              <a:t>train_size</a:t>
            </a:r>
            <a:r>
              <a:rPr lang="en-US" sz="1800" dirty="0"/>
              <a:t>=0.25</a:t>
            </a:r>
          </a:p>
          <a:p>
            <a:pPr marL="629920" lvl="1" indent="-305435"/>
            <a:r>
              <a:rPr lang="en-US" sz="1800" dirty="0"/>
              <a:t>Resulted in 100% accuracy </a:t>
            </a:r>
          </a:p>
          <a:p>
            <a:pPr marL="324485" lvl="1" indent="0">
              <a:buNone/>
            </a:pPr>
            <a:endParaRPr lang="en-US" sz="1800" dirty="0"/>
          </a:p>
          <a:p>
            <a:pPr marL="305435" indent="-305435"/>
            <a:r>
              <a:rPr lang="en-US" sz="2000" dirty="0"/>
              <a:t>In order to apply cross validation, we split the dataset at:</a:t>
            </a:r>
          </a:p>
          <a:p>
            <a:pPr marL="629920" lvl="1" indent="-305435"/>
            <a:r>
              <a:rPr lang="en-US" sz="1800" dirty="0" err="1"/>
              <a:t>train_test_split</a:t>
            </a:r>
            <a:r>
              <a:rPr lang="en-US" sz="1800" dirty="0"/>
              <a:t>(X, y, </a:t>
            </a:r>
            <a:r>
              <a:rPr lang="en-US" sz="1800" dirty="0" err="1"/>
              <a:t>random_state</a:t>
            </a:r>
            <a:r>
              <a:rPr lang="en-US" sz="1800" dirty="0"/>
              <a:t>=42, </a:t>
            </a:r>
            <a:r>
              <a:rPr lang="en-US" sz="1800" dirty="0" err="1"/>
              <a:t>test_size</a:t>
            </a:r>
            <a:r>
              <a:rPr lang="en-US" sz="1800" dirty="0"/>
              <a:t>=0.99) and </a:t>
            </a:r>
            <a:r>
              <a:rPr lang="en-US" sz="1800" dirty="0" err="1"/>
              <a:t>train_size</a:t>
            </a:r>
            <a:r>
              <a:rPr lang="en-US" sz="1800" dirty="0"/>
              <a:t>=0.1</a:t>
            </a:r>
          </a:p>
          <a:p>
            <a:pPr marL="629920" lvl="1" indent="-305435"/>
            <a:r>
              <a:rPr lang="en-US" sz="1800" dirty="0"/>
              <a:t>We know these are not reasonable values to set  (99% testing and 1% training) but given the circumstances of the data, these values allowed for less accuracy across the classifiers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C29E-1702-406D-B070-6F1408B9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F1D4-0B3E-4E41-801F-75B2DCD7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45151"/>
          </a:xfrm>
        </p:spPr>
        <p:txBody>
          <a:bodyPr/>
          <a:lstStyle/>
          <a:p>
            <a:pPr marL="305435" indent="-305435"/>
            <a:r>
              <a:rPr lang="en-US"/>
              <a:t>In order for </a:t>
            </a:r>
            <a:r>
              <a:rPr lang="en-US" err="1"/>
              <a:t>scikit</a:t>
            </a:r>
            <a:r>
              <a:rPr lang="en-US"/>
              <a:t>-learn to process our data, we used </a:t>
            </a:r>
            <a:r>
              <a:rPr lang="en-US" err="1"/>
              <a:t>LabelEncoder</a:t>
            </a:r>
            <a:r>
              <a:rPr lang="en-US"/>
              <a:t> to convert our discrete factors into numerical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768F6B-7E4E-DF40-AFA6-4502FEA8D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45299"/>
              </p:ext>
            </p:extLst>
          </p:nvPr>
        </p:nvGraphicFramePr>
        <p:xfrm>
          <a:off x="581192" y="3257550"/>
          <a:ext cx="4841707" cy="2601248"/>
        </p:xfrm>
        <a:graphic>
          <a:graphicData uri="http://schemas.openxmlformats.org/drawingml/2006/table">
            <a:tbl>
              <a:tblPr/>
              <a:tblGrid>
                <a:gridCol w="523428">
                  <a:extLst>
                    <a:ext uri="{9D8B030D-6E8A-4147-A177-3AD203B41FA5}">
                      <a16:colId xmlns:a16="http://schemas.microsoft.com/office/drawing/2014/main" val="3039348547"/>
                    </a:ext>
                  </a:extLst>
                </a:gridCol>
                <a:gridCol w="1079570">
                  <a:extLst>
                    <a:ext uri="{9D8B030D-6E8A-4147-A177-3AD203B41FA5}">
                      <a16:colId xmlns:a16="http://schemas.microsoft.com/office/drawing/2014/main" val="1862222629"/>
                    </a:ext>
                  </a:extLst>
                </a:gridCol>
                <a:gridCol w="1282398">
                  <a:extLst>
                    <a:ext uri="{9D8B030D-6E8A-4147-A177-3AD203B41FA5}">
                      <a16:colId xmlns:a16="http://schemas.microsoft.com/office/drawing/2014/main" val="3696064863"/>
                    </a:ext>
                  </a:extLst>
                </a:gridCol>
                <a:gridCol w="1020684">
                  <a:extLst>
                    <a:ext uri="{9D8B030D-6E8A-4147-A177-3AD203B41FA5}">
                      <a16:colId xmlns:a16="http://schemas.microsoft.com/office/drawing/2014/main" val="789612788"/>
                    </a:ext>
                  </a:extLst>
                </a:gridCol>
                <a:gridCol w="935627">
                  <a:extLst>
                    <a:ext uri="{9D8B030D-6E8A-4147-A177-3AD203B41FA5}">
                      <a16:colId xmlns:a16="http://schemas.microsoft.com/office/drawing/2014/main" val="1820841055"/>
                    </a:ext>
                  </a:extLst>
                </a:gridCol>
              </a:tblGrid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cap-shape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cap-surface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cap-color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bruises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3129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671067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815745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04316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05138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9524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858035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6786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E9E48E-575D-C74B-8BA4-34D6B4E01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19371"/>
              </p:ext>
            </p:extLst>
          </p:nvPr>
        </p:nvGraphicFramePr>
        <p:xfrm>
          <a:off x="6438900" y="3257550"/>
          <a:ext cx="5171905" cy="260124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74229791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95863508"/>
                    </a:ext>
                  </a:extLst>
                </a:gridCol>
                <a:gridCol w="1388643">
                  <a:extLst>
                    <a:ext uri="{9D8B030D-6E8A-4147-A177-3AD203B41FA5}">
                      <a16:colId xmlns:a16="http://schemas.microsoft.com/office/drawing/2014/main" val="547299467"/>
                    </a:ext>
                  </a:extLst>
                </a:gridCol>
                <a:gridCol w="1034381">
                  <a:extLst>
                    <a:ext uri="{9D8B030D-6E8A-4147-A177-3AD203B41FA5}">
                      <a16:colId xmlns:a16="http://schemas.microsoft.com/office/drawing/2014/main" val="2839532998"/>
                    </a:ext>
                  </a:extLst>
                </a:gridCol>
                <a:gridCol w="1034381">
                  <a:extLst>
                    <a:ext uri="{9D8B030D-6E8A-4147-A177-3AD203B41FA5}">
                      <a16:colId xmlns:a16="http://schemas.microsoft.com/office/drawing/2014/main" val="320652846"/>
                    </a:ext>
                  </a:extLst>
                </a:gridCol>
              </a:tblGrid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cap-shape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cap-surface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cap-color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bruises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843599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345049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971968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14175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674592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49546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035886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56043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843DC9-5A9D-9C46-AA95-400188D2629A}"/>
              </a:ext>
            </a:extLst>
          </p:cNvPr>
          <p:cNvCxnSpPr>
            <a:cxnSpLocks/>
          </p:cNvCxnSpPr>
          <p:nvPr/>
        </p:nvCxnSpPr>
        <p:spPr>
          <a:xfrm>
            <a:off x="5240020" y="4667250"/>
            <a:ext cx="1016000" cy="0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92D7-EE3E-4FB1-ADC5-A28C12F7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FROM NAÏVE BAYES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558F7-04FD-416F-9DD8-ABC4CCBFA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35B01-7129-406E-A147-850644EC9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/>
              <a:t>Report the training and testing errors yielded:</a:t>
            </a:r>
          </a:p>
          <a:p>
            <a:pPr marL="629920" indent="-305435"/>
            <a:r>
              <a:rPr lang="en-US"/>
              <a:t>The mean accuracy of the Naive Bayes training and testing data:</a:t>
            </a:r>
          </a:p>
          <a:p>
            <a:pPr marL="629920" lvl="1" indent="-305435"/>
            <a:r>
              <a:rPr lang="en-US" sz="1800"/>
              <a:t>Train score:  0.8641975308641975</a:t>
            </a:r>
          </a:p>
          <a:p>
            <a:pPr marL="629920" lvl="1" indent="-305435"/>
            <a:r>
              <a:rPr lang="en-US" sz="1800"/>
              <a:t>Test score:  0.7763272410791993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F1893-DCD2-49F6-B460-82E988BA4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After Cross-Validation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04D8C-4E85-402A-A1CF-1540000A76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5435" indent="-305435"/>
            <a:r>
              <a:rPr lang="en-US"/>
              <a:t>Hyperparameters learned through cross-validation:</a:t>
            </a:r>
          </a:p>
          <a:p>
            <a:pPr marL="629920" lvl="1" indent="-305435"/>
            <a:r>
              <a:rPr lang="en-US" err="1"/>
              <a:t>nb</a:t>
            </a:r>
            <a:r>
              <a:rPr lang="en-US"/>
              <a:t>_parameters = {'</a:t>
            </a:r>
            <a:r>
              <a:rPr lang="en-US" err="1"/>
              <a:t>fit_prior</a:t>
            </a:r>
            <a:r>
              <a:rPr lang="en-US"/>
              <a:t>': (True, False), 'alpha': (0.8, 0.05, 0.1, 0.5)}</a:t>
            </a:r>
          </a:p>
          <a:p>
            <a:pPr marL="305435" indent="-305435"/>
            <a:r>
              <a:rPr lang="en-US"/>
              <a:t>Best score for Naive Bayes 0.8395061728395061</a:t>
            </a:r>
          </a:p>
          <a:p>
            <a:pPr marL="305435" indent="-305435"/>
            <a:r>
              <a:rPr lang="en-US"/>
              <a:t>Best </a:t>
            </a:r>
            <a:r>
              <a:rPr lang="en-US" err="1"/>
              <a:t>params</a:t>
            </a:r>
            <a:r>
              <a:rPr lang="en-US"/>
              <a:t> for Naive Bayes {'alpha': 0.8, '</a:t>
            </a:r>
            <a:r>
              <a:rPr lang="en-US" err="1"/>
              <a:t>fit_prior</a:t>
            </a:r>
            <a:r>
              <a:rPr lang="en-US"/>
              <a:t>': True}</a:t>
            </a:r>
          </a:p>
          <a:p>
            <a:pPr marL="305435" indent="-305435"/>
            <a:r>
              <a:rPr lang="en-US"/>
              <a:t>After using cross validation, our test score became more accurate</a:t>
            </a:r>
          </a:p>
          <a:p>
            <a:pPr marL="305435" indent="-305435"/>
            <a:r>
              <a:rPr lang="en-US"/>
              <a:t>This was not our best performing classifier</a:t>
            </a:r>
          </a:p>
          <a:p>
            <a:pPr marL="305435" indent="-305435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5176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92D7-EE3E-4FB1-ADC5-A28C12F7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FROM MLP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558F7-04FD-416F-9DD8-ABC4CCBFA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35B01-7129-406E-A147-850644EC9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200"/>
              <a:t>Report the training and testing errors yielded:</a:t>
            </a:r>
          </a:p>
          <a:p>
            <a:pPr marL="629920" indent="-305435"/>
            <a:r>
              <a:rPr lang="en-US" sz="2200"/>
              <a:t>The mean accuracy of the MLP training and testing data:</a:t>
            </a:r>
          </a:p>
          <a:p>
            <a:pPr marL="629920" lvl="1" indent="-305435"/>
            <a:r>
              <a:rPr lang="en-US" sz="1900"/>
              <a:t>Train score:  1.0</a:t>
            </a:r>
          </a:p>
          <a:p>
            <a:pPr marL="629920" lvl="1" indent="-305435"/>
            <a:r>
              <a:rPr lang="en-US" sz="1900"/>
              <a:t>Test score:  0.9241576526171826</a:t>
            </a:r>
          </a:p>
          <a:p>
            <a:pPr marL="305435" indent="-305435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F1893-DCD2-49F6-B460-82E988BA4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After Cross-Validation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04D8C-4E85-402A-A1CF-1540000A76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/>
              <a:t>Hyperparameters learned through cross-validation</a:t>
            </a:r>
          </a:p>
          <a:p>
            <a:pPr marL="629920" lvl="1" indent="-305435"/>
            <a:r>
              <a:rPr lang="en-US"/>
              <a:t>mlp_parameters = {'</a:t>
            </a:r>
            <a:r>
              <a:rPr lang="en-US" err="1"/>
              <a:t>max_iter</a:t>
            </a:r>
            <a:r>
              <a:rPr lang="en-US"/>
              <a:t>':(1000, 1200, 5000, 10000)}</a:t>
            </a:r>
          </a:p>
          <a:p>
            <a:pPr marL="305435" indent="-305435"/>
            <a:r>
              <a:rPr lang="en-US"/>
              <a:t>Best score for MLP 0.9135802469135802</a:t>
            </a:r>
          </a:p>
          <a:p>
            <a:pPr marL="305435" indent="-305435"/>
            <a:r>
              <a:rPr lang="en-US"/>
              <a:t>Best </a:t>
            </a:r>
            <a:r>
              <a:rPr lang="en-US" err="1"/>
              <a:t>params</a:t>
            </a:r>
            <a:r>
              <a:rPr lang="en-US"/>
              <a:t> for MLP {'</a:t>
            </a:r>
            <a:r>
              <a:rPr lang="en-US" err="1"/>
              <a:t>max_iter</a:t>
            </a:r>
            <a:r>
              <a:rPr lang="en-US"/>
              <a:t>': 1200}</a:t>
            </a:r>
          </a:p>
          <a:p>
            <a:pPr marL="305435" indent="-305435"/>
            <a:r>
              <a:rPr lang="en-US"/>
              <a:t>Many hyper-parameters for MLP, default worked the most accurately</a:t>
            </a:r>
          </a:p>
          <a:p>
            <a:pPr marL="305435" indent="-305435"/>
            <a:r>
              <a:rPr lang="en-US"/>
              <a:t>This was our best performing classifier</a:t>
            </a:r>
          </a:p>
        </p:txBody>
      </p:sp>
    </p:spTree>
    <p:extLst>
      <p:ext uri="{BB962C8B-B14F-4D97-AF65-F5344CB8AC3E}">
        <p14:creationId xmlns:p14="http://schemas.microsoft.com/office/powerpoint/2010/main" val="25103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92D7-EE3E-4FB1-ADC5-A28C12F7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FROM SVM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558F7-04FD-416F-9DD8-ABC4CCBFA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959828"/>
            <a:ext cx="5087075" cy="536005"/>
          </a:xfrm>
        </p:spPr>
        <p:txBody>
          <a:bodyPr/>
          <a:lstStyle/>
          <a:p>
            <a:r>
              <a:rPr lang="en-US"/>
              <a:t>Original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35B01-7129-406E-A147-850644EC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518894"/>
            <a:ext cx="5393100" cy="334215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300"/>
              <a:t>Report the training and testing errors yielded:</a:t>
            </a:r>
          </a:p>
          <a:p>
            <a:pPr marL="629920" indent="-305435"/>
            <a:r>
              <a:rPr lang="en-US" sz="2300"/>
              <a:t>The mean accuracy of the SVM training and testing data:</a:t>
            </a:r>
          </a:p>
          <a:p>
            <a:pPr marL="629920" lvl="1" indent="-305435"/>
            <a:r>
              <a:rPr lang="en-US" sz="2100"/>
              <a:t>Train score:  0.9876543209876543</a:t>
            </a:r>
          </a:p>
          <a:p>
            <a:pPr marL="629920" lvl="1" indent="-305435"/>
            <a:r>
              <a:rPr lang="en-US" sz="2100"/>
              <a:t>Test score:  0.8977993286087281</a:t>
            </a:r>
          </a:p>
          <a:p>
            <a:pPr marL="305435" indent="-305435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F1893-DCD2-49F6-B460-82E988BA4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965521"/>
            <a:ext cx="5087073" cy="553373"/>
          </a:xfrm>
        </p:spPr>
        <p:txBody>
          <a:bodyPr/>
          <a:lstStyle/>
          <a:p>
            <a:r>
              <a:rPr lang="en-US"/>
              <a:t>After Cross-Validation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04D8C-4E85-402A-A1CF-1540000A7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40255" y="2495833"/>
            <a:ext cx="6270554" cy="380971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600"/>
              <a:t>Hyperparameters learned through cross-validation:</a:t>
            </a:r>
            <a:endParaRPr lang="en-US"/>
          </a:p>
          <a:p>
            <a:pPr marL="629920" lvl="1" indent="-305435"/>
            <a:r>
              <a:rPr lang="en-US" err="1"/>
              <a:t>svm_parameters</a:t>
            </a:r>
            <a:r>
              <a:rPr lang="en-US"/>
              <a:t> = {'kernel': ('</a:t>
            </a:r>
            <a:r>
              <a:rPr lang="en-US" err="1"/>
              <a:t>rbf</a:t>
            </a:r>
            <a:r>
              <a:rPr lang="en-US"/>
              <a:t>', 'linear', 'poly', 'sigmoid'),</a:t>
            </a:r>
            <a:br>
              <a:rPr lang="en-US"/>
            </a:br>
            <a:r>
              <a:rPr lang="en-US"/>
              <a:t>                  'C': (</a:t>
            </a:r>
            <a:r>
              <a:rPr lang="en-US" err="1"/>
              <a:t>np.arange</a:t>
            </a:r>
            <a:r>
              <a:rPr lang="en-US"/>
              <a:t>(0.1, 4)), 'degree': (</a:t>
            </a:r>
            <a:r>
              <a:rPr lang="en-US" err="1"/>
              <a:t>np.arange</a:t>
            </a:r>
            <a:r>
              <a:rPr lang="en-US"/>
              <a:t>(1, 2)), 'coef0': </a:t>
            </a:r>
            <a:r>
              <a:rPr lang="en-US" err="1"/>
              <a:t>np.arange</a:t>
            </a:r>
            <a:r>
              <a:rPr lang="en-US"/>
              <a:t>(0, 2),</a:t>
            </a:r>
            <a:br>
              <a:rPr lang="en-US"/>
            </a:br>
            <a:r>
              <a:rPr lang="en-US"/>
              <a:t>                  'shrinking': (True, False), 'probability': (False, True),</a:t>
            </a:r>
            <a:br>
              <a:rPr lang="en-US"/>
            </a:br>
            <a:r>
              <a:rPr lang="en-US"/>
              <a:t>                  '</a:t>
            </a:r>
            <a:r>
              <a:rPr lang="en-US" err="1"/>
              <a:t>decision_function_shape</a:t>
            </a:r>
            <a:r>
              <a:rPr lang="en-US"/>
              <a:t>': ('</a:t>
            </a:r>
            <a:r>
              <a:rPr lang="en-US" err="1"/>
              <a:t>ovo</a:t>
            </a:r>
            <a:r>
              <a:rPr lang="en-US"/>
              <a:t>', 'ovr')}</a:t>
            </a:r>
          </a:p>
          <a:p>
            <a:pPr marL="305435" indent="-305435"/>
            <a:r>
              <a:rPr lang="en-US" sz="1600"/>
              <a:t>Best score for SVM 0.9135802469135802</a:t>
            </a:r>
          </a:p>
          <a:p>
            <a:pPr marL="305435" indent="-305435"/>
            <a:r>
              <a:rPr lang="en-US" sz="1600"/>
              <a:t>Best </a:t>
            </a:r>
            <a:r>
              <a:rPr lang="en-US" sz="1600" err="1"/>
              <a:t>params</a:t>
            </a:r>
            <a:r>
              <a:rPr lang="en-US" sz="1600"/>
              <a:t> for SVM {'C': 1.1, 'coef0': 0, '</a:t>
            </a:r>
            <a:r>
              <a:rPr lang="en-US" sz="1600" err="1"/>
              <a:t>decision_function_shape</a:t>
            </a:r>
            <a:r>
              <a:rPr lang="en-US" sz="1600"/>
              <a:t>': '</a:t>
            </a:r>
            <a:r>
              <a:rPr lang="en-US" sz="1600" err="1"/>
              <a:t>ovo</a:t>
            </a:r>
            <a:r>
              <a:rPr lang="en-US" sz="1600"/>
              <a:t>', 'degree': 1, 'kernel': 'linear', 'probability': False, 'shrinking': True}</a:t>
            </a:r>
          </a:p>
          <a:p>
            <a:pPr marL="305435" indent="-305435"/>
            <a:r>
              <a:rPr lang="en-US" sz="1600"/>
              <a:t>We were able to increase the accuracy using cross validation</a:t>
            </a:r>
          </a:p>
          <a:p>
            <a:pPr marL="305435" indent="-305435"/>
            <a:r>
              <a:rPr lang="en-US" sz="1600"/>
              <a:t>This was our second-best performing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68657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439</Words>
  <Application>Microsoft Macintosh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Wingdings 2</vt:lpstr>
      <vt:lpstr>Dividend</vt:lpstr>
      <vt:lpstr>Mushrooms</vt:lpstr>
      <vt:lpstr>DATASET</vt:lpstr>
      <vt:lpstr>PROBLEM TYPE - SUPERVISED LEARNING ON A CLASSIFICATION PROBLEM</vt:lpstr>
      <vt:lpstr>Machine Learning Technique</vt:lpstr>
      <vt:lpstr>Training/testing data split</vt:lpstr>
      <vt:lpstr>Data Preprocessing</vt:lpstr>
      <vt:lpstr>RESULTS FROM NAÏVE BAYES</vt:lpstr>
      <vt:lpstr>RESULTS FROM MLP</vt:lpstr>
      <vt:lpstr>RESULTS FROM SVM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Mushrooms</dc:title>
  <dc:creator>Alyssa Schilke</dc:creator>
  <cp:lastModifiedBy>Alyssa Schilke</cp:lastModifiedBy>
  <cp:revision>1</cp:revision>
  <dcterms:created xsi:type="dcterms:W3CDTF">2019-04-26T17:49:26Z</dcterms:created>
  <dcterms:modified xsi:type="dcterms:W3CDTF">2019-04-29T01:36:08Z</dcterms:modified>
</cp:coreProperties>
</file>