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70" r:id="rId5"/>
    <p:sldId id="272" r:id="rId6"/>
    <p:sldId id="322" r:id="rId7"/>
    <p:sldId id="268" r:id="rId8"/>
    <p:sldId id="277" r:id="rId9"/>
    <p:sldId id="319" r:id="rId10"/>
    <p:sldId id="273" r:id="rId11"/>
    <p:sldId id="287" r:id="rId12"/>
    <p:sldId id="318" r:id="rId13"/>
    <p:sldId id="260" r:id="rId14"/>
    <p:sldId id="261" r:id="rId15"/>
    <p:sldId id="320" r:id="rId16"/>
    <p:sldId id="321" r:id="rId17"/>
    <p:sldId id="264" r:id="rId18"/>
    <p:sldId id="281" r:id="rId19"/>
    <p:sldId id="282" r:id="rId20"/>
    <p:sldId id="286" r:id="rId21"/>
    <p:sldId id="285"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23" autoAdjust="0"/>
  </p:normalViewPr>
  <p:slideViewPr>
    <p:cSldViewPr snapToGrid="0">
      <p:cViewPr varScale="1">
        <p:scale>
          <a:sx n="98" d="100"/>
          <a:sy n="98" d="100"/>
        </p:scale>
        <p:origin x="2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9A47F-5769-47F3-9994-A4A91721B9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C0A85-C51D-4BDE-B5E4-D2282A40A493}" type="slidenum">
              <a:rPr lang="en-US" smtClean="0"/>
              <a:t>‹#›</a:t>
            </a:fld>
            <a:endParaRPr lang="en-US"/>
          </a:p>
        </p:txBody>
      </p:sp>
    </p:spTree>
    <p:extLst>
      <p:ext uri="{BB962C8B-B14F-4D97-AF65-F5344CB8AC3E}">
        <p14:creationId xmlns:p14="http://schemas.microsoft.com/office/powerpoint/2010/main" val="26443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data key. Add in as much as possible! When you create a new variable, add to data key as well (unless you explain in the code)</a:t>
            </a:r>
          </a:p>
        </p:txBody>
      </p:sp>
      <p:sp>
        <p:nvSpPr>
          <p:cNvPr id="4" name="Slide Number Placeholder 3"/>
          <p:cNvSpPr>
            <a:spLocks noGrp="1"/>
          </p:cNvSpPr>
          <p:nvPr>
            <p:ph type="sldNum" sz="quarter" idx="5"/>
          </p:nvPr>
        </p:nvSpPr>
        <p:spPr/>
        <p:txBody>
          <a:bodyPr/>
          <a:lstStyle/>
          <a:p>
            <a:fld id="{B03C0A85-C51D-4BDE-B5E4-D2282A40A493}" type="slidenum">
              <a:rPr lang="en-US" smtClean="0"/>
              <a:t>4</a:t>
            </a:fld>
            <a:endParaRPr lang="en-US"/>
          </a:p>
        </p:txBody>
      </p:sp>
    </p:spTree>
    <p:extLst>
      <p:ext uri="{BB962C8B-B14F-4D97-AF65-F5344CB8AC3E}">
        <p14:creationId xmlns:p14="http://schemas.microsoft.com/office/powerpoint/2010/main" val="236065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computational modeling, labels are</a:t>
            </a:r>
          </a:p>
          <a:p>
            <a:r>
              <a:rPr lang="en-US" sz="1200" b="0" i="0" kern="1200" dirty="0">
                <a:solidFill>
                  <a:schemeClr val="tx1"/>
                </a:solidFill>
                <a:effectLst/>
                <a:latin typeface="+mn-lt"/>
                <a:ea typeface="+mn-ea"/>
                <a:cs typeface="+mn-cs"/>
              </a:rPr>
              <a:t>often treated as the objective truth.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are the gold-standard a model seeks to match, and</a:t>
            </a:r>
          </a:p>
          <a:p>
            <a:r>
              <a:rPr lang="en-US" sz="1200" b="0" i="0" kern="1200" dirty="0">
                <a:solidFill>
                  <a:schemeClr val="tx1"/>
                </a:solidFill>
                <a:effectLst/>
                <a:latin typeface="+mn-lt"/>
                <a:ea typeface="+mn-ea"/>
                <a:cs typeface="+mn-cs"/>
              </a:rPr>
              <a:t>against which errors are compared. This places</a:t>
            </a:r>
          </a:p>
          <a:p>
            <a:r>
              <a:rPr lang="en-US" sz="1200" b="0" i="0" kern="1200" dirty="0">
                <a:solidFill>
                  <a:schemeClr val="tx1"/>
                </a:solidFill>
                <a:effectLst/>
                <a:latin typeface="+mn-lt"/>
                <a:ea typeface="+mn-ea"/>
                <a:cs typeface="+mn-cs"/>
              </a:rPr>
              <a:t>tremendous confidence in these labels, particularly</a:t>
            </a:r>
          </a:p>
          <a:p>
            <a:r>
              <a:rPr lang="en-US" sz="1200" b="0" i="0" kern="1200" dirty="0">
                <a:solidFill>
                  <a:schemeClr val="tx1"/>
                </a:solidFill>
                <a:effectLst/>
                <a:latin typeface="+mn-lt"/>
                <a:ea typeface="+mn-ea"/>
                <a:cs typeface="+mn-cs"/>
              </a:rPr>
              <a:t>when they are binary measures of mental well-</a:t>
            </a:r>
          </a:p>
          <a:p>
            <a:r>
              <a:rPr lang="en-US" sz="1200" b="0" i="0" kern="1200" dirty="0">
                <a:solidFill>
                  <a:schemeClr val="tx1"/>
                </a:solidFill>
                <a:effectLst/>
                <a:latin typeface="+mn-lt"/>
                <a:ea typeface="+mn-ea"/>
                <a:cs typeface="+mn-cs"/>
              </a:rPr>
              <a:t>ness or illness. However, these labels have their</a:t>
            </a:r>
          </a:p>
          <a:p>
            <a:r>
              <a:rPr lang="en-US" sz="1200" b="0" i="0" kern="1200" dirty="0">
                <a:solidFill>
                  <a:schemeClr val="tx1"/>
                </a:solidFill>
                <a:effectLst/>
                <a:latin typeface="+mn-lt"/>
                <a:ea typeface="+mn-ea"/>
                <a:cs typeface="+mn-cs"/>
              </a:rPr>
              <a:t>own back-story in which they are created and recreated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studies detecting depression use labels</a:t>
            </a:r>
          </a:p>
          <a:p>
            <a:r>
              <a:rPr lang="en-US" sz="1200" b="0" i="0" kern="1200" dirty="0">
                <a:solidFill>
                  <a:schemeClr val="tx1"/>
                </a:solidFill>
                <a:effectLst/>
                <a:latin typeface="+mn-lt"/>
                <a:ea typeface="+mn-ea"/>
                <a:cs typeface="+mn-cs"/>
              </a:rPr>
              <a:t>from self-report diagnostic scales, such as the</a:t>
            </a:r>
          </a:p>
          <a:p>
            <a:r>
              <a:rPr lang="en-US" sz="1200" b="0" i="0" kern="1200" dirty="0">
                <a:solidFill>
                  <a:schemeClr val="tx1"/>
                </a:solidFill>
                <a:effectLst/>
                <a:latin typeface="+mn-lt"/>
                <a:ea typeface="+mn-ea"/>
                <a:cs typeface="+mn-cs"/>
              </a:rPr>
              <a:t>PHQ. Implicitly, these scales are proxies for </a:t>
            </a:r>
            <a:r>
              <a:rPr lang="en-US" sz="1200" b="0" i="0" kern="1200" dirty="0" err="1">
                <a:solidFill>
                  <a:schemeClr val="tx1"/>
                </a:solidFill>
                <a:effectLst/>
                <a:latin typeface="+mn-lt"/>
                <a:ea typeface="+mn-ea"/>
                <a:cs typeface="+mn-cs"/>
              </a:rPr>
              <a:t>psy</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chiatric</a:t>
            </a:r>
            <a:r>
              <a:rPr lang="en-US" sz="1200" b="0" i="0" kern="1200" dirty="0">
                <a:solidFill>
                  <a:schemeClr val="tx1"/>
                </a:solidFill>
                <a:effectLst/>
                <a:latin typeface="+mn-lt"/>
                <a:ea typeface="+mn-ea"/>
                <a:cs typeface="+mn-cs"/>
              </a:rPr>
              <a:t> ratings from structured interviews. Of</a:t>
            </a:r>
          </a:p>
          <a:p>
            <a:r>
              <a:rPr lang="en-US" sz="1200" b="0" i="0" kern="1200" dirty="0">
                <a:solidFill>
                  <a:schemeClr val="tx1"/>
                </a:solidFill>
                <a:effectLst/>
                <a:latin typeface="+mn-lt"/>
                <a:ea typeface="+mn-ea"/>
                <a:cs typeface="+mn-cs"/>
              </a:rPr>
              <a:t>course, they are an imperfect proxy.</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in an original validation study for the PHQ-</a:t>
            </a:r>
          </a:p>
          <a:p>
            <a:r>
              <a:rPr lang="en-US" sz="1200" b="0" i="0" kern="1200" dirty="0">
                <a:solidFill>
                  <a:schemeClr val="tx1"/>
                </a:solidFill>
                <a:effectLst/>
                <a:latin typeface="+mn-lt"/>
                <a:ea typeface="+mn-ea"/>
                <a:cs typeface="+mn-cs"/>
              </a:rPr>
              <a:t>9, the PHQ-9 reaches 88% sensitivity compared</a:t>
            </a:r>
          </a:p>
          <a:p>
            <a:r>
              <a:rPr lang="en-US" sz="1200" b="0" i="0" kern="1200" dirty="0">
                <a:solidFill>
                  <a:schemeClr val="tx1"/>
                </a:solidFill>
                <a:effectLst/>
                <a:latin typeface="+mn-lt"/>
                <a:ea typeface="+mn-ea"/>
                <a:cs typeface="+mn-cs"/>
              </a:rPr>
              <a:t>to mental health professionals’ ratings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Rates are more like 77% in</a:t>
            </a:r>
          </a:p>
          <a:p>
            <a:r>
              <a:rPr lang="en-US" sz="1200" b="0" i="0" kern="1200" dirty="0">
                <a:solidFill>
                  <a:schemeClr val="tx1"/>
                </a:solidFill>
                <a:effectLst/>
                <a:latin typeface="+mn-lt"/>
                <a:ea typeface="+mn-ea"/>
                <a:cs typeface="+mn-cs"/>
              </a:rPr>
              <a:t>subsequent validation studies . That means that just over ¾ of the people with depression are categorized as “depressed” according to the PHQ.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even an algorithm</a:t>
            </a:r>
          </a:p>
          <a:p>
            <a:r>
              <a:rPr lang="en-US" sz="1200" b="0" i="0" kern="1200" dirty="0">
                <a:solidFill>
                  <a:schemeClr val="tx1"/>
                </a:solidFill>
                <a:effectLst/>
                <a:latin typeface="+mn-lt"/>
                <a:ea typeface="+mn-ea"/>
                <a:cs typeface="+mn-cs"/>
              </a:rPr>
              <a:t>which perfectly predicts PHQ scores from </a:t>
            </a:r>
            <a:r>
              <a:rPr lang="en-US" sz="1200" b="0" i="0" kern="1200" dirty="0" err="1">
                <a:solidFill>
                  <a:schemeClr val="tx1"/>
                </a:solidFill>
                <a:effectLst/>
                <a:latin typeface="+mn-lt"/>
                <a:ea typeface="+mn-ea"/>
                <a:cs typeface="+mn-cs"/>
              </a:rPr>
              <a:t>lan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guage</a:t>
            </a:r>
            <a:r>
              <a:rPr lang="en-US" sz="1200" b="0" i="0" kern="1200" dirty="0">
                <a:solidFill>
                  <a:schemeClr val="tx1"/>
                </a:solidFill>
                <a:effectLst/>
                <a:latin typeface="+mn-lt"/>
                <a:ea typeface="+mn-ea"/>
                <a:cs typeface="+mn-cs"/>
              </a:rPr>
              <a:t>,, likely has a wide margin for </a:t>
            </a:r>
            <a:r>
              <a:rPr lang="en-US" sz="1200" b="0" i="0" kern="1200" dirty="0" err="1">
                <a:solidFill>
                  <a:schemeClr val="tx1"/>
                </a:solidFill>
                <a:effectLst/>
                <a:latin typeface="+mn-lt"/>
                <a:ea typeface="+mn-ea"/>
                <a:cs typeface="+mn-cs"/>
              </a:rPr>
              <a:t>er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rors</a:t>
            </a:r>
            <a:r>
              <a:rPr lang="en-US" sz="1200" b="0" i="0" kern="1200" dirty="0">
                <a:solidFill>
                  <a:schemeClr val="tx1"/>
                </a:solidFill>
                <a:effectLst/>
                <a:latin typeface="+mn-lt"/>
                <a:ea typeface="+mn-ea"/>
                <a:cs typeface="+mn-cs"/>
              </a:rPr>
              <a:t> for detecting depression when compared to a</a:t>
            </a:r>
          </a:p>
          <a:p>
            <a:r>
              <a:rPr lang="en-US" sz="1200" b="0" i="0" kern="1200" dirty="0">
                <a:solidFill>
                  <a:schemeClr val="tx1"/>
                </a:solidFill>
                <a:effectLst/>
                <a:latin typeface="+mn-lt"/>
                <a:ea typeface="+mn-ea"/>
                <a:cs typeface="+mn-cs"/>
              </a:rPr>
              <a:t>mental health professional rather than the proxy</a:t>
            </a:r>
          </a:p>
          <a:p>
            <a:r>
              <a:rPr lang="en-US" sz="1200" b="0" i="0" kern="1200" dirty="0">
                <a:solidFill>
                  <a:schemeClr val="tx1"/>
                </a:solidFill>
                <a:effectLst/>
                <a:latin typeface="+mn-lt"/>
                <a:ea typeface="+mn-ea"/>
                <a:cs typeface="+mn-cs"/>
              </a:rPr>
              <a:t>measure on which it is trained.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other words, layers of uncertainty across a process  of  label-making are compounding uncertainty , and this uncertainty is  often  swept aside. </a:t>
            </a:r>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7</a:t>
            </a:fld>
            <a:endParaRPr lang="en-US"/>
          </a:p>
        </p:txBody>
      </p:sp>
    </p:spTree>
    <p:extLst>
      <p:ext uri="{BB962C8B-B14F-4D97-AF65-F5344CB8AC3E}">
        <p14:creationId xmlns:p14="http://schemas.microsoft.com/office/powerpoint/2010/main" val="170659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 dep, no dep, low dep,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participant believes their best</a:t>
            </a:r>
          </a:p>
          <a:p>
            <a:r>
              <a:rPr lang="en-US" sz="1200" b="0" i="0" kern="1200" dirty="0">
                <a:solidFill>
                  <a:schemeClr val="tx1"/>
                </a:solidFill>
                <a:effectLst/>
                <a:latin typeface="+mn-lt"/>
                <a:ea typeface="+mn-ea"/>
                <a:cs typeface="+mn-cs"/>
              </a:rPr>
              <a:t>friend would describe them as happy, but scores</a:t>
            </a:r>
          </a:p>
          <a:p>
            <a:r>
              <a:rPr lang="en-US" sz="1200" b="0" i="0" kern="1200" dirty="0">
                <a:solidFill>
                  <a:schemeClr val="tx1"/>
                </a:solidFill>
                <a:effectLst/>
                <a:latin typeface="+mn-lt"/>
                <a:ea typeface="+mn-ea"/>
                <a:cs typeface="+mn-cs"/>
              </a:rPr>
              <a:t>nearly at the maximum value for depression on the</a:t>
            </a:r>
          </a:p>
          <a:p>
            <a:r>
              <a:rPr lang="en-US" sz="1200" b="0" i="0" kern="1200" dirty="0">
                <a:solidFill>
                  <a:schemeClr val="tx1"/>
                </a:solidFill>
                <a:effectLst/>
                <a:latin typeface="+mn-lt"/>
                <a:ea typeface="+mn-ea"/>
                <a:cs typeface="+mn-cs"/>
              </a:rPr>
              <a:t>PHQ-8.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participant mentions</a:t>
            </a:r>
          </a:p>
          <a:p>
            <a:r>
              <a:rPr lang="en-US" sz="1200" b="0" i="0" kern="1200" dirty="0">
                <a:solidFill>
                  <a:schemeClr val="tx1"/>
                </a:solidFill>
                <a:effectLst/>
                <a:latin typeface="+mn-lt"/>
                <a:ea typeface="+mn-ea"/>
                <a:cs typeface="+mn-cs"/>
              </a:rPr>
              <a:t>I can’t even</a:t>
            </a:r>
          </a:p>
          <a:p>
            <a:r>
              <a:rPr lang="en-US" sz="1200" b="0" i="0" kern="1200" dirty="0">
                <a:solidFill>
                  <a:schemeClr val="tx1"/>
                </a:solidFill>
                <a:effectLst/>
                <a:latin typeface="+mn-lt"/>
                <a:ea typeface="+mn-ea"/>
                <a:cs typeface="+mn-cs"/>
              </a:rPr>
              <a:t>fathom happiness,</a:t>
            </a:r>
          </a:p>
          <a:p>
            <a:r>
              <a:rPr lang="en-US" sz="1200" b="0" i="0" kern="1200" dirty="0">
                <a:solidFill>
                  <a:schemeClr val="tx1"/>
                </a:solidFill>
                <a:effectLst/>
                <a:latin typeface="+mn-lt"/>
                <a:ea typeface="+mn-ea"/>
                <a:cs typeface="+mn-cs"/>
              </a:rPr>
              <a:t>while reporting a PHQ-8 score</a:t>
            </a:r>
          </a:p>
          <a:p>
            <a:r>
              <a:rPr lang="en-US" sz="1200" b="0" i="0" kern="1200" dirty="0">
                <a:solidFill>
                  <a:schemeClr val="tx1"/>
                </a:solidFill>
                <a:effectLst/>
                <a:latin typeface="+mn-lt"/>
                <a:ea typeface="+mn-ea"/>
                <a:cs typeface="+mn-cs"/>
              </a:rPr>
              <a:t>just above the cutoff for mild depression: qual-</a:t>
            </a:r>
          </a:p>
          <a:p>
            <a:r>
              <a:rPr lang="en-US" sz="1200" b="0" i="0" kern="1200" dirty="0" err="1">
                <a:solidFill>
                  <a:schemeClr val="tx1"/>
                </a:solidFill>
                <a:effectLst/>
                <a:latin typeface="+mn-lt"/>
                <a:ea typeface="+mn-ea"/>
                <a:cs typeface="+mn-cs"/>
              </a:rPr>
              <a:t>itatively</a:t>
            </a:r>
            <a:r>
              <a:rPr lang="en-US" sz="1200" b="0" i="0" kern="1200" dirty="0">
                <a:solidFill>
                  <a:schemeClr val="tx1"/>
                </a:solidFill>
                <a:effectLst/>
                <a:latin typeface="+mn-lt"/>
                <a:ea typeface="+mn-ea"/>
                <a:cs typeface="+mn-cs"/>
              </a:rPr>
              <a:t> and quantitatively these two reports tell</a:t>
            </a:r>
          </a:p>
          <a:p>
            <a:r>
              <a:rPr lang="en-US" sz="1200" b="0" i="0" kern="1200" dirty="0">
                <a:solidFill>
                  <a:schemeClr val="tx1"/>
                </a:solidFill>
                <a:effectLst/>
                <a:latin typeface="+mn-lt"/>
                <a:ea typeface="+mn-ea"/>
                <a:cs typeface="+mn-cs"/>
              </a:rPr>
              <a:t>different stories.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people respond “0” because of stigma or self-presentation, etc. but really no symptoms of mental distress, ever??</a:t>
            </a:r>
          </a:p>
          <a:p>
            <a:endParaRPr lang="en-US" dirty="0"/>
          </a:p>
          <a:p>
            <a:r>
              <a:rPr lang="en-US" sz="1200" b="0" i="0" kern="1200" dirty="0">
                <a:solidFill>
                  <a:schemeClr val="tx1"/>
                </a:solidFill>
                <a:effectLst/>
                <a:latin typeface="+mn-lt"/>
                <a:ea typeface="+mn-ea"/>
                <a:cs typeface="+mn-cs"/>
              </a:rPr>
              <a:t>e see other types of mismatches between lived</a:t>
            </a:r>
          </a:p>
          <a:p>
            <a:r>
              <a:rPr lang="en-US" sz="1200" b="0" i="0" kern="1200" dirty="0">
                <a:solidFill>
                  <a:schemeClr val="tx1"/>
                </a:solidFill>
                <a:effectLst/>
                <a:latin typeface="+mn-lt"/>
                <a:ea typeface="+mn-ea"/>
                <a:cs typeface="+mn-cs"/>
              </a:rPr>
              <a:t>experiences of depression and quantitative </a:t>
            </a:r>
            <a:r>
              <a:rPr lang="en-US" sz="1200" b="0" i="0" kern="1200" dirty="0" err="1">
                <a:solidFill>
                  <a:schemeClr val="tx1"/>
                </a:solidFill>
                <a:effectLst/>
                <a:latin typeface="+mn-lt"/>
                <a:ea typeface="+mn-ea"/>
                <a:cs typeface="+mn-cs"/>
              </a:rPr>
              <a:t>repre</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sentations</a:t>
            </a:r>
            <a:r>
              <a:rPr lang="en-US" sz="1200" b="0" i="0" kern="1200" dirty="0">
                <a:solidFill>
                  <a:schemeClr val="tx1"/>
                </a:solidFill>
                <a:effectLst/>
                <a:latin typeface="+mn-lt"/>
                <a:ea typeface="+mn-ea"/>
                <a:cs typeface="+mn-cs"/>
              </a:rPr>
              <a:t> of depression as well. For example, an-</a:t>
            </a:r>
          </a:p>
          <a:p>
            <a:r>
              <a:rPr lang="en-US" sz="1200" b="0" i="0" kern="1200" dirty="0">
                <a:solidFill>
                  <a:schemeClr val="tx1"/>
                </a:solidFill>
                <a:effectLst/>
                <a:latin typeface="+mn-lt"/>
                <a:ea typeface="+mn-ea"/>
                <a:cs typeface="+mn-cs"/>
              </a:rPr>
              <a:t>other participant in our study - who is not cate-</a:t>
            </a:r>
          </a:p>
          <a:p>
            <a:r>
              <a:rPr lang="en-US" sz="1200" b="0" i="0" kern="1200" dirty="0" err="1">
                <a:solidFill>
                  <a:schemeClr val="tx1"/>
                </a:solidFill>
                <a:effectLst/>
                <a:latin typeface="+mn-lt"/>
                <a:ea typeface="+mn-ea"/>
                <a:cs typeface="+mn-cs"/>
              </a:rPr>
              <a:t>gorized</a:t>
            </a:r>
            <a:r>
              <a:rPr lang="en-US" sz="1200" b="0" i="0" kern="1200" dirty="0">
                <a:solidFill>
                  <a:schemeClr val="tx1"/>
                </a:solidFill>
                <a:effectLst/>
                <a:latin typeface="+mn-lt"/>
                <a:ea typeface="+mn-ea"/>
                <a:cs typeface="+mn-cs"/>
              </a:rPr>
              <a:t> as currently depressed based on the PHQ-</a:t>
            </a:r>
          </a:p>
          <a:p>
            <a:r>
              <a:rPr lang="en-US" sz="1200" b="0" i="0" kern="1200" dirty="0">
                <a:solidFill>
                  <a:schemeClr val="tx1"/>
                </a:solidFill>
                <a:effectLst/>
                <a:latin typeface="+mn-lt"/>
                <a:ea typeface="+mn-ea"/>
                <a:cs typeface="+mn-cs"/>
              </a:rPr>
              <a:t>8 - says,</a:t>
            </a:r>
          </a:p>
          <a:p>
            <a:r>
              <a:rPr lang="en-US" sz="1200" b="0" i="0" kern="1200" dirty="0">
                <a:solidFill>
                  <a:schemeClr val="tx1"/>
                </a:solidFill>
                <a:effectLst/>
                <a:latin typeface="+mn-lt"/>
                <a:ea typeface="+mn-ea"/>
                <a:cs typeface="+mn-cs"/>
              </a:rPr>
              <a:t>yeah </a:t>
            </a:r>
            <a:r>
              <a:rPr lang="en-US" sz="1200" b="0" i="0" kern="1200" dirty="0" err="1">
                <a:solidFill>
                  <a:schemeClr val="tx1"/>
                </a:solidFill>
                <a:effectLst/>
                <a:latin typeface="+mn-lt"/>
                <a:ea typeface="+mn-ea"/>
                <a:cs typeface="+mn-cs"/>
              </a:rPr>
              <a:t>i’ve</a:t>
            </a:r>
            <a:r>
              <a:rPr lang="en-US" sz="1200" b="0" i="0" kern="1200" dirty="0">
                <a:solidFill>
                  <a:schemeClr val="tx1"/>
                </a:solidFill>
                <a:effectLst/>
                <a:latin typeface="+mn-lt"/>
                <a:ea typeface="+mn-ea"/>
                <a:cs typeface="+mn-cs"/>
              </a:rPr>
              <a:t> been diagnosed with </a:t>
            </a:r>
            <a:r>
              <a:rPr lang="en-US" sz="1200" b="0" i="0" kern="1200" dirty="0" err="1">
                <a:solidFill>
                  <a:schemeClr val="tx1"/>
                </a:solidFill>
                <a:effectLst/>
                <a:latin typeface="+mn-lt"/>
                <a:ea typeface="+mn-ea"/>
                <a:cs typeface="+mn-cs"/>
              </a:rPr>
              <a:t>depres</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sion</a:t>
            </a:r>
            <a:r>
              <a:rPr lang="en-US" sz="1200" b="0" i="0" kern="1200" dirty="0">
                <a:solidFill>
                  <a:schemeClr val="tx1"/>
                </a:solidFill>
                <a:effectLst/>
                <a:latin typeface="+mn-lt"/>
                <a:ea typeface="+mn-ea"/>
                <a:cs typeface="+mn-cs"/>
              </a:rPr>
              <a:t> once so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feel like it’s one of those things that</a:t>
            </a:r>
          </a:p>
          <a:p>
            <a:r>
              <a:rPr lang="en-US" sz="1200" b="0" i="0" kern="1200" dirty="0">
                <a:solidFill>
                  <a:schemeClr val="tx1"/>
                </a:solidFill>
                <a:effectLst/>
                <a:latin typeface="+mn-lt"/>
                <a:ea typeface="+mn-ea"/>
                <a:cs typeface="+mn-cs"/>
              </a:rPr>
              <a:t>uh is something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have to keep in check through-</a:t>
            </a:r>
          </a:p>
          <a:p>
            <a:r>
              <a:rPr lang="en-US" sz="1200" b="0" i="0" kern="1200" dirty="0">
                <a:solidFill>
                  <a:schemeClr val="tx1"/>
                </a:solidFill>
                <a:effectLst/>
                <a:latin typeface="+mn-lt"/>
                <a:ea typeface="+mn-ea"/>
                <a:cs typeface="+mn-cs"/>
              </a:rPr>
              <a:t>out my entire life.</a:t>
            </a:r>
          </a:p>
          <a:p>
            <a:r>
              <a:rPr lang="en-US" sz="1200" b="0" i="0" kern="1200" dirty="0">
                <a:solidFill>
                  <a:schemeClr val="tx1"/>
                </a:solidFill>
                <a:effectLst/>
                <a:latin typeface="+mn-lt"/>
                <a:ea typeface="+mn-ea"/>
                <a:cs typeface="+mn-cs"/>
              </a:rPr>
              <a:t>It is possible that this </a:t>
            </a:r>
            <a:r>
              <a:rPr lang="en-US" sz="1200" b="0" i="0" kern="1200" dirty="0" err="1">
                <a:solidFill>
                  <a:schemeClr val="tx1"/>
                </a:solidFill>
                <a:effectLst/>
                <a:latin typeface="+mn-lt"/>
                <a:ea typeface="+mn-ea"/>
                <a:cs typeface="+mn-cs"/>
              </a:rPr>
              <a:t>partici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pant is not categorized as depressed precisely be-</a:t>
            </a:r>
          </a:p>
          <a:p>
            <a:r>
              <a:rPr lang="en-US" sz="1200" b="0" i="0" kern="1200" dirty="0">
                <a:solidFill>
                  <a:schemeClr val="tx1"/>
                </a:solidFill>
                <a:effectLst/>
                <a:latin typeface="+mn-lt"/>
                <a:ea typeface="+mn-ea"/>
                <a:cs typeface="+mn-cs"/>
              </a:rPr>
              <a:t>cause they are successfully</a:t>
            </a:r>
          </a:p>
          <a:p>
            <a:r>
              <a:rPr lang="en-US" sz="1200" b="0" i="0" kern="1200" dirty="0">
                <a:solidFill>
                  <a:schemeClr val="tx1"/>
                </a:solidFill>
                <a:effectLst/>
                <a:latin typeface="+mn-lt"/>
                <a:ea typeface="+mn-ea"/>
                <a:cs typeface="+mn-cs"/>
              </a:rPr>
              <a:t>managing</a:t>
            </a:r>
          </a:p>
          <a:p>
            <a:r>
              <a:rPr lang="en-US" sz="1200" b="0" i="0" kern="1200" dirty="0">
                <a:solidFill>
                  <a:schemeClr val="tx1"/>
                </a:solidFill>
                <a:effectLst/>
                <a:latin typeface="+mn-lt"/>
                <a:ea typeface="+mn-ea"/>
                <a:cs typeface="+mn-cs"/>
              </a:rPr>
              <a:t>depression.</a:t>
            </a:r>
          </a:p>
          <a:p>
            <a:endParaRPr lang="en-US" dirty="0"/>
          </a:p>
          <a:p>
            <a:r>
              <a:rPr lang="en-US" dirty="0"/>
              <a:t>Quantitatively and qualitatively these are telling very different stories. This might be due to social desirability and social stigma in reporting mental health, indeed nearly 20% of our participants report a 0 on the PHQ, which, intuitively feels unrealistic. Or perhaps this happens because the PHQ is a measures of current depression, while we know that depression cycles and commonly recurs. And, we also know that linguistics patterns vary across the trajectory of a depression experience, suggesting linguistic patterns of depression might be better examined longitudinally than cross sectionally.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8</a:t>
            </a:fld>
            <a:endParaRPr lang="en-US"/>
          </a:p>
        </p:txBody>
      </p:sp>
    </p:spTree>
    <p:extLst>
      <p:ext uri="{BB962C8B-B14F-4D97-AF65-F5344CB8AC3E}">
        <p14:creationId xmlns:p14="http://schemas.microsoft.com/office/powerpoint/2010/main" val="34374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11</a:t>
            </a:fld>
            <a:endParaRPr lang="en-US"/>
          </a:p>
        </p:txBody>
      </p:sp>
    </p:spTree>
    <p:extLst>
      <p:ext uri="{BB962C8B-B14F-4D97-AF65-F5344CB8AC3E}">
        <p14:creationId xmlns:p14="http://schemas.microsoft.com/office/powerpoint/2010/main" val="15726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you try to predict a data point from the data around it, and if you get a large error, then this might be an anomaly!</a:t>
            </a:r>
          </a:p>
          <a:p>
            <a:endParaRPr lang="en-US" dirty="0"/>
          </a:p>
          <a:p>
            <a:r>
              <a:rPr lang="en-US" dirty="0"/>
              <a:t>Ex, try to predict a  point form the other points in its same cluster – if you can’t predict it maybe it is an anomaly!</a:t>
            </a:r>
          </a:p>
          <a:p>
            <a:endParaRPr lang="en-US" dirty="0"/>
          </a:p>
          <a:p>
            <a:endParaRPr lang="en-US" dirty="0"/>
          </a:p>
          <a:p>
            <a:endParaRPr lang="en-US" dirty="0"/>
          </a:p>
          <a:p>
            <a:r>
              <a:rPr lang="en-US" dirty="0"/>
              <a:t>There are other types of unsupervised learning as well, that we won’t cover (dimensionality reduction)</a:t>
            </a:r>
          </a:p>
        </p:txBody>
      </p:sp>
      <p:sp>
        <p:nvSpPr>
          <p:cNvPr id="4" name="Slide Number Placeholder 3"/>
          <p:cNvSpPr>
            <a:spLocks noGrp="1"/>
          </p:cNvSpPr>
          <p:nvPr>
            <p:ph type="sldNum" sz="quarter" idx="10"/>
          </p:nvPr>
        </p:nvSpPr>
        <p:spPr/>
        <p:txBody>
          <a:bodyPr/>
          <a:lstStyle/>
          <a:p>
            <a:fld id="{9B33419E-0658-4793-B8A5-862A2C7A9C32}" type="slidenum">
              <a:rPr lang="en-US" smtClean="0"/>
              <a:t>12</a:t>
            </a:fld>
            <a:endParaRPr lang="en-US"/>
          </a:p>
        </p:txBody>
      </p:sp>
    </p:spTree>
    <p:extLst>
      <p:ext uri="{BB962C8B-B14F-4D97-AF65-F5344CB8AC3E}">
        <p14:creationId xmlns:p14="http://schemas.microsoft.com/office/powerpoint/2010/main" val="13474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hard even to make a single project replicable on the same data set (e.g., Python libraries/code keeps changing)</a:t>
            </a:r>
          </a:p>
          <a:p>
            <a:endParaRPr lang="en-US" dirty="0"/>
          </a:p>
          <a:p>
            <a:r>
              <a:rPr lang="en-US" dirty="0"/>
              <a:t>Also, hard to make findings replicable across time/</a:t>
            </a:r>
            <a:r>
              <a:rPr lang="en-US" dirty="0" err="1"/>
              <a:t>contects</a:t>
            </a:r>
            <a:r>
              <a:rPr lang="en-US" dirty="0"/>
              <a:t> (e.g., people and society just change! Doesn’t mean original </a:t>
            </a:r>
            <a:r>
              <a:rPr lang="en-US" dirty="0" err="1"/>
              <a:t>findongs</a:t>
            </a:r>
            <a:r>
              <a:rPr lang="en-US" dirty="0"/>
              <a:t> were incorrect, just specific to that </a:t>
            </a:r>
            <a:r>
              <a:rPr lang="en-US" dirty="0" err="1"/>
              <a:t>contecxt</a:t>
            </a:r>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16</a:t>
            </a:fld>
            <a:endParaRPr lang="en-US"/>
          </a:p>
        </p:txBody>
      </p:sp>
    </p:spTree>
    <p:extLst>
      <p:ext uri="{BB962C8B-B14F-4D97-AF65-F5344CB8AC3E}">
        <p14:creationId xmlns:p14="http://schemas.microsoft.com/office/powerpoint/2010/main" val="299867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great deal of research goes into assessing the</a:t>
            </a:r>
          </a:p>
          <a:p>
            <a:r>
              <a:rPr lang="en-US" sz="1200" b="0" i="0" kern="1200" dirty="0">
                <a:solidFill>
                  <a:schemeClr val="tx1"/>
                </a:solidFill>
                <a:effectLst/>
                <a:latin typeface="+mn-lt"/>
                <a:ea typeface="+mn-ea"/>
                <a:cs typeface="+mn-cs"/>
              </a:rPr>
              <a:t>performance of predictive models. There are F1</a:t>
            </a:r>
          </a:p>
          <a:p>
            <a:r>
              <a:rPr lang="en-US" sz="1200" b="0" i="0" kern="1200" dirty="0">
                <a:solidFill>
                  <a:schemeClr val="tx1"/>
                </a:solidFill>
                <a:effectLst/>
                <a:latin typeface="+mn-lt"/>
                <a:ea typeface="+mn-ea"/>
                <a:cs typeface="+mn-cs"/>
              </a:rPr>
              <a:t>scores, accuracy rates, recall, ROC curves, pre-</a:t>
            </a:r>
          </a:p>
          <a:p>
            <a:r>
              <a:rPr lang="en-US" sz="1200" b="0" i="0" kern="1200" dirty="0" err="1">
                <a:solidFill>
                  <a:schemeClr val="tx1"/>
                </a:solidFill>
                <a:effectLst/>
                <a:latin typeface="+mn-lt"/>
                <a:ea typeface="+mn-ea"/>
                <a:cs typeface="+mn-cs"/>
              </a:rPr>
              <a:t>cision</a:t>
            </a:r>
            <a:r>
              <a:rPr lang="en-US" sz="1200" b="0" i="0" kern="1200" dirty="0">
                <a:solidFill>
                  <a:schemeClr val="tx1"/>
                </a:solidFill>
                <a:effectLst/>
                <a:latin typeface="+mn-lt"/>
                <a:ea typeface="+mn-ea"/>
                <a:cs typeface="+mn-cs"/>
              </a:rPr>
              <a:t>, and root mean-square error, among other</a:t>
            </a:r>
          </a:p>
          <a:p>
            <a:r>
              <a:rPr lang="en-US" sz="1200" b="0" i="0" kern="1200" dirty="0">
                <a:solidFill>
                  <a:schemeClr val="tx1"/>
                </a:solidFill>
                <a:effectLst/>
                <a:latin typeface="+mn-lt"/>
                <a:ea typeface="+mn-ea"/>
                <a:cs typeface="+mn-cs"/>
              </a:rPr>
              <a:t>measures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research reviewed </a:t>
            </a:r>
          </a:p>
          <a:p>
            <a:r>
              <a:rPr lang="en-US" sz="1200" b="0" i="0" kern="1200" dirty="0">
                <a:solidFill>
                  <a:schemeClr val="tx1"/>
                </a:solidFill>
                <a:effectLst/>
                <a:latin typeface="+mn-lt"/>
                <a:ea typeface="+mn-ea"/>
                <a:cs typeface="+mn-cs"/>
              </a:rPr>
              <a:t>in this paper do not explicitly discuss of which</a:t>
            </a:r>
          </a:p>
          <a:p>
            <a:r>
              <a:rPr lang="en-US" sz="1200" b="0" i="0" kern="1200" dirty="0">
                <a:solidFill>
                  <a:schemeClr val="tx1"/>
                </a:solidFill>
                <a:effectLst/>
                <a:latin typeface="+mn-lt"/>
                <a:ea typeface="+mn-ea"/>
                <a:cs typeface="+mn-cs"/>
              </a:rPr>
              <a:t>measures they prioritize, and some just look at raw accuracy rates.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most mental health contexts, the worst type of error</a:t>
            </a:r>
          </a:p>
          <a:p>
            <a:r>
              <a:rPr lang="en-US" sz="1200" b="0" i="0" kern="1200" dirty="0">
                <a:solidFill>
                  <a:schemeClr val="tx1"/>
                </a:solidFill>
                <a:effectLst/>
                <a:latin typeface="+mn-lt"/>
                <a:ea typeface="+mn-ea"/>
                <a:cs typeface="+mn-cs"/>
              </a:rPr>
              <a:t>error is to miss an individual with depression.</a:t>
            </a:r>
          </a:p>
          <a:p>
            <a:r>
              <a:rPr lang="en-US" sz="1200" b="0" i="0" kern="1200" dirty="0">
                <a:solidFill>
                  <a:schemeClr val="tx1"/>
                </a:solidFill>
                <a:effectLst/>
                <a:latin typeface="+mn-lt"/>
                <a:ea typeface="+mn-ea"/>
                <a:cs typeface="+mn-cs"/>
              </a:rPr>
              <a:t>Thus, models should prioritize on minimizing this type of error.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types of errors, might matter less, however, for example it is not such a </a:t>
            </a:r>
            <a:r>
              <a:rPr lang="en-US" sz="1200" b="0" i="0" kern="12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 bad error to categorize someone as depressed who does not have depression.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may be fruitful to compare clinicians’ diagnostic practices with computational models. One study did so and found that tend to </a:t>
            </a:r>
            <a:r>
              <a:rPr lang="en-US" sz="1200" b="0" i="0" kern="1200" dirty="0" err="1">
                <a:solidFill>
                  <a:schemeClr val="tx1"/>
                </a:solidFill>
                <a:effectLst/>
                <a:latin typeface="+mn-lt"/>
                <a:ea typeface="+mn-ea"/>
                <a:cs typeface="+mn-cs"/>
              </a:rPr>
              <a:t>miscategorize</a:t>
            </a:r>
            <a:r>
              <a:rPr lang="en-US" sz="1200" b="0" i="0" kern="1200" dirty="0">
                <a:solidFill>
                  <a:schemeClr val="tx1"/>
                </a:solidFill>
                <a:effectLst/>
                <a:latin typeface="+mn-lt"/>
                <a:ea typeface="+mn-ea"/>
                <a:cs typeface="+mn-cs"/>
              </a:rPr>
              <a:t> those without </a:t>
            </a:r>
            <a:r>
              <a:rPr lang="en-US" sz="1200" b="0" i="0" kern="1200" dirty="0" err="1">
                <a:solidFill>
                  <a:schemeClr val="tx1"/>
                </a:solidFill>
                <a:effectLst/>
                <a:latin typeface="+mn-lt"/>
                <a:ea typeface="+mn-ea"/>
                <a:cs typeface="+mn-cs"/>
              </a:rPr>
              <a:t>depressopmn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m,odels</a:t>
            </a:r>
            <a:r>
              <a:rPr lang="en-US" sz="1200" b="0" i="0" kern="1200" dirty="0">
                <a:solidFill>
                  <a:schemeClr val="tx1"/>
                </a:solidFill>
                <a:effectLst/>
                <a:latin typeface="+mn-lt"/>
                <a:ea typeface="+mn-ea"/>
                <a:cs typeface="+mn-cs"/>
              </a:rPr>
              <a:t> tended to </a:t>
            </a:r>
            <a:r>
              <a:rPr lang="en-US" sz="1200" b="0" i="0" kern="1200" dirty="0" err="1">
                <a:solidFill>
                  <a:schemeClr val="tx1"/>
                </a:solidFill>
                <a:effectLst/>
                <a:latin typeface="+mn-lt"/>
                <a:ea typeface="+mn-ea"/>
                <a:cs typeface="+mn-cs"/>
              </a:rPr>
              <a:t>miscategorize</a:t>
            </a:r>
            <a:r>
              <a:rPr lang="en-US" sz="1200" b="0" i="0" kern="1200" dirty="0">
                <a:solidFill>
                  <a:schemeClr val="tx1"/>
                </a:solidFill>
                <a:effectLst/>
                <a:latin typeface="+mn-lt"/>
                <a:ea typeface="+mn-ea"/>
                <a:cs typeface="+mn-cs"/>
              </a:rPr>
              <a:t> those with depression.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assumptions are implicit and often very buried in models, and depend a great deal on the person developing the model. </a:t>
            </a:r>
          </a:p>
          <a:p>
            <a:endParaRPr lang="en-US" sz="1200" b="0" i="0" kern="1200" dirty="0">
              <a:solidFill>
                <a:schemeClr val="tx1"/>
              </a:solidFill>
              <a:effectLst/>
              <a:latin typeface="+mn-lt"/>
              <a:ea typeface="+mn-ea"/>
              <a:cs typeface="+mn-cs"/>
            </a:endParaRPr>
          </a:p>
          <a:p>
            <a:r>
              <a:rPr lang="en-US" dirty="0"/>
              <a:t>-----</a:t>
            </a:r>
          </a:p>
          <a:p>
            <a:endParaRPr lang="en-US" dirty="0"/>
          </a:p>
          <a:p>
            <a:r>
              <a:rPr lang="en-US" sz="1200" b="0" i="0" kern="1200" dirty="0">
                <a:solidFill>
                  <a:schemeClr val="tx1"/>
                </a:solidFill>
                <a:effectLst/>
                <a:latin typeface="+mn-lt"/>
                <a:ea typeface="+mn-ea"/>
                <a:cs typeface="+mn-cs"/>
              </a:rPr>
              <a:t>The psychologists’ sensitivities to</a:t>
            </a:r>
          </a:p>
          <a:p>
            <a:r>
              <a:rPr lang="en-US" sz="1200" b="0" i="0" kern="1200" dirty="0">
                <a:solidFill>
                  <a:schemeClr val="tx1"/>
                </a:solidFill>
                <a:effectLst/>
                <a:latin typeface="+mn-lt"/>
                <a:ea typeface="+mn-ea"/>
                <a:cs typeface="+mn-cs"/>
              </a:rPr>
              <a:t>the BDI (.83, .83, and .66 respectively) were far</a:t>
            </a:r>
          </a:p>
          <a:p>
            <a:r>
              <a:rPr lang="en-US" sz="1200" b="0" i="0" kern="1200" dirty="0">
                <a:solidFill>
                  <a:schemeClr val="tx1"/>
                </a:solidFill>
                <a:effectLst/>
                <a:latin typeface="+mn-lt"/>
                <a:ea typeface="+mn-ea"/>
                <a:cs typeface="+mn-cs"/>
              </a:rPr>
              <a:t>higher than the models (average of .50), while</a:t>
            </a:r>
          </a:p>
          <a:p>
            <a:r>
              <a:rPr lang="en-US" sz="1200" b="0" i="0" kern="1200" dirty="0">
                <a:solidFill>
                  <a:schemeClr val="tx1"/>
                </a:solidFill>
                <a:effectLst/>
                <a:latin typeface="+mn-lt"/>
                <a:ea typeface="+mn-ea"/>
                <a:cs typeface="+mn-cs"/>
              </a:rPr>
              <a:t>their precision was far lower than models (.38, .33,</a:t>
            </a:r>
          </a:p>
          <a:p>
            <a:r>
              <a:rPr lang="en-US" sz="1200" b="0" i="0" kern="1200" dirty="0">
                <a:solidFill>
                  <a:schemeClr val="tx1"/>
                </a:solidFill>
                <a:effectLst/>
                <a:latin typeface="+mn-lt"/>
                <a:ea typeface="+mn-ea"/>
                <a:cs typeface="+mn-cs"/>
              </a:rPr>
              <a:t>and .33, respectively among raters, and average of</a:t>
            </a:r>
          </a:p>
          <a:p>
            <a:r>
              <a:rPr lang="en-US" sz="1200" b="0" i="0" kern="1200" dirty="0">
                <a:solidFill>
                  <a:schemeClr val="tx1"/>
                </a:solidFill>
                <a:effectLst/>
                <a:latin typeface="+mn-lt"/>
                <a:ea typeface="+mn-ea"/>
                <a:cs typeface="+mn-cs"/>
              </a:rPr>
              <a:t>.47 among models). Perhaps part of this </a:t>
            </a:r>
            <a:r>
              <a:rPr lang="en-US" sz="1200" b="0" i="0" kern="1200" dirty="0" err="1">
                <a:solidFill>
                  <a:schemeClr val="tx1"/>
                </a:solidFill>
                <a:effectLst/>
                <a:latin typeface="+mn-lt"/>
                <a:ea typeface="+mn-ea"/>
                <a:cs typeface="+mn-cs"/>
              </a:rPr>
              <a:t>sensitiv</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ity</a:t>
            </a:r>
            <a:r>
              <a:rPr lang="en-US" sz="1200" b="0" i="0" kern="1200" dirty="0">
                <a:solidFill>
                  <a:schemeClr val="tx1"/>
                </a:solidFill>
                <a:effectLst/>
                <a:latin typeface="+mn-lt"/>
                <a:ea typeface="+mn-ea"/>
                <a:cs typeface="+mn-cs"/>
              </a:rPr>
              <a:t> is humans’ tendency to heavily weigh evidence</a:t>
            </a:r>
          </a:p>
          <a:p>
            <a:r>
              <a:rPr lang="en-US" sz="1200" b="0" i="0" kern="1200" dirty="0">
                <a:solidFill>
                  <a:schemeClr val="tx1"/>
                </a:solidFill>
                <a:effectLst/>
                <a:latin typeface="+mn-lt"/>
                <a:ea typeface="+mn-ea"/>
                <a:cs typeface="+mn-cs"/>
              </a:rPr>
              <a:t>for</a:t>
            </a:r>
          </a:p>
          <a:p>
            <a:r>
              <a:rPr lang="en-US" sz="1200" b="0" i="0" kern="1200" dirty="0">
                <a:solidFill>
                  <a:schemeClr val="tx1"/>
                </a:solidFill>
                <a:effectLst/>
                <a:latin typeface="+mn-lt"/>
                <a:ea typeface="+mn-ea"/>
                <a:cs typeface="+mn-cs"/>
              </a:rPr>
              <a:t>Further, as also noted by </a:t>
            </a:r>
            <a:r>
              <a:rPr lang="en-US" sz="1200" b="0" i="0" kern="1200" dirty="0" err="1">
                <a:solidFill>
                  <a:schemeClr val="tx1"/>
                </a:solidFill>
                <a:effectLst/>
                <a:latin typeface="+mn-lt"/>
                <a:ea typeface="+mn-ea"/>
                <a:cs typeface="+mn-cs"/>
              </a:rPr>
              <a:t>Guntuku</a:t>
            </a:r>
            <a:r>
              <a:rPr lang="en-US" sz="1200" b="0" i="0" kern="1200" dirty="0">
                <a:solidFill>
                  <a:schemeClr val="tx1"/>
                </a:solidFill>
                <a:effectLst/>
                <a:latin typeface="+mn-lt"/>
                <a:ea typeface="+mn-ea"/>
                <a:cs typeface="+mn-cs"/>
              </a:rPr>
              <a:t> et al.,</a:t>
            </a:r>
          </a:p>
          <a:p>
            <a:r>
              <a:rPr lang="en-US" sz="1200" b="0" i="0" kern="1200" dirty="0">
                <a:solidFill>
                  <a:schemeClr val="tx1"/>
                </a:solidFill>
                <a:effectLst/>
                <a:latin typeface="+mn-lt"/>
                <a:ea typeface="+mn-ea"/>
                <a:cs typeface="+mn-cs"/>
              </a:rPr>
              <a:t>an issue with sensitivity is that it depends on the</a:t>
            </a:r>
          </a:p>
          <a:p>
            <a:r>
              <a:rPr lang="en-US" sz="1200" b="0" i="0" kern="1200" dirty="0">
                <a:solidFill>
                  <a:schemeClr val="tx1"/>
                </a:solidFill>
                <a:effectLst/>
                <a:latin typeface="+mn-lt"/>
                <a:ea typeface="+mn-ea"/>
                <a:cs typeface="+mn-cs"/>
              </a:rPr>
              <a:t>prevalence of a condition. Thus sensitivities of</a:t>
            </a:r>
          </a:p>
          <a:p>
            <a:r>
              <a:rPr lang="en-US" sz="1200" b="0" i="0" kern="1200" dirty="0">
                <a:solidFill>
                  <a:schemeClr val="tx1"/>
                </a:solidFill>
                <a:effectLst/>
                <a:latin typeface="+mn-lt"/>
                <a:ea typeface="+mn-ea"/>
                <a:cs typeface="+mn-cs"/>
              </a:rPr>
              <a:t>a model are difficult to compare across datasets.</a:t>
            </a:r>
          </a:p>
          <a:p>
            <a:r>
              <a:rPr lang="en-US" sz="1200" b="0" i="0" kern="1200" dirty="0">
                <a:solidFill>
                  <a:schemeClr val="tx1"/>
                </a:solidFill>
                <a:effectLst/>
                <a:latin typeface="+mn-lt"/>
                <a:ea typeface="+mn-ea"/>
                <a:cs typeface="+mn-cs"/>
              </a:rPr>
              <a:t>In medicine, another commonly used performance</a:t>
            </a:r>
          </a:p>
          <a:p>
            <a:r>
              <a:rPr lang="en-US" sz="1200" b="0" i="0" kern="1200" dirty="0">
                <a:solidFill>
                  <a:schemeClr val="tx1"/>
                </a:solidFill>
                <a:effectLst/>
                <a:latin typeface="+mn-lt"/>
                <a:ea typeface="+mn-ea"/>
                <a:cs typeface="+mn-cs"/>
              </a:rPr>
              <a:t>metric which addresses this issue is positive pre-</a:t>
            </a:r>
          </a:p>
          <a:p>
            <a:r>
              <a:rPr lang="en-US" sz="1200" b="0" i="0" kern="1200" dirty="0" err="1">
                <a:solidFill>
                  <a:schemeClr val="tx1"/>
                </a:solidFill>
                <a:effectLst/>
                <a:latin typeface="+mn-lt"/>
                <a:ea typeface="+mn-ea"/>
                <a:cs typeface="+mn-cs"/>
              </a:rPr>
              <a:t>dictive</a:t>
            </a:r>
            <a:r>
              <a:rPr lang="en-US" sz="1200" b="0" i="0" kern="1200" dirty="0">
                <a:solidFill>
                  <a:schemeClr val="tx1"/>
                </a:solidFill>
                <a:effectLst/>
                <a:latin typeface="+mn-lt"/>
                <a:ea typeface="+mn-ea"/>
                <a:cs typeface="+mn-cs"/>
              </a:rPr>
              <a:t> value. And, like practices in medicine,</a:t>
            </a:r>
          </a:p>
          <a:p>
            <a:r>
              <a:rPr lang="en-US" sz="1200" b="0" i="0" kern="1200" dirty="0">
                <a:solidFill>
                  <a:schemeClr val="tx1"/>
                </a:solidFill>
                <a:effectLst/>
                <a:latin typeface="+mn-lt"/>
                <a:ea typeface="+mn-ea"/>
                <a:cs typeface="+mn-cs"/>
              </a:rPr>
              <a:t>modeling efforts might consider using a single</a:t>
            </a:r>
          </a:p>
          <a:p>
            <a:r>
              <a:rPr lang="en-US" sz="1200" b="0" i="0" kern="1200" dirty="0">
                <a:solidFill>
                  <a:schemeClr val="tx1"/>
                </a:solidFill>
                <a:effectLst/>
                <a:latin typeface="+mn-lt"/>
                <a:ea typeface="+mn-ea"/>
                <a:cs typeface="+mn-cs"/>
              </a:rPr>
              <a:t>model across various populations to understand</a:t>
            </a:r>
          </a:p>
          <a:p>
            <a:r>
              <a:rPr lang="en-US" sz="1200" b="0" i="0" kern="1200" dirty="0">
                <a:solidFill>
                  <a:schemeClr val="tx1"/>
                </a:solidFill>
                <a:effectLst/>
                <a:latin typeface="+mn-lt"/>
                <a:ea typeface="+mn-ea"/>
                <a:cs typeface="+mn-cs"/>
              </a:rPr>
              <a:t>how it generalizes to new, unique groups of </a:t>
            </a:r>
            <a:r>
              <a:rPr lang="en-US" sz="1200" b="0" i="0" kern="1200" dirty="0" err="1">
                <a:solidFill>
                  <a:schemeClr val="tx1"/>
                </a:solidFill>
                <a:effectLst/>
                <a:latin typeface="+mn-lt"/>
                <a:ea typeface="+mn-ea"/>
                <a:cs typeface="+mn-cs"/>
              </a:rPr>
              <a:t>peo</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Ple</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17</a:t>
            </a:fld>
            <a:endParaRPr lang="en-US"/>
          </a:p>
        </p:txBody>
      </p:sp>
    </p:spTree>
    <p:extLst>
      <p:ext uri="{BB962C8B-B14F-4D97-AF65-F5344CB8AC3E}">
        <p14:creationId xmlns:p14="http://schemas.microsoft.com/office/powerpoint/2010/main" val="357909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ell MT" panose="02020503060305020303" pitchFamily="18" charset="0"/>
              </a:rPr>
              <a:t>Over half (64%) of Americans want to lose weight; eating disorders and weight-based discrimination run rampant. These overwhelmingly negative conceptions of fat are often attributed to media influence, suggesting this is a process of cultural learning. But it remains unclear exactly how public culture becomes private culture. </a:t>
            </a:r>
          </a:p>
          <a:p>
            <a:endParaRPr lang="en-US" dirty="0">
              <a:latin typeface="Bell MT" panose="02020503060305020303" pitchFamily="18" charset="0"/>
            </a:endParaRPr>
          </a:p>
          <a:p>
            <a:pPr>
              <a:lnSpc>
                <a:spcPct val="120000"/>
              </a:lnSpc>
            </a:pPr>
            <a:r>
              <a:rPr lang="en-US" sz="2800" dirty="0">
                <a:latin typeface="Bell MT" panose="02020503060305020303" pitchFamily="18" charset="0"/>
              </a:rPr>
              <a:t>We provide a computational account of this cultural learning, showing how schemata about obesity can be learned from news reporting. We extract these schemata from New York Times articles with Word2Vec, a model that learns language in ways that are inspired by our own cognition. We identify several cultural schemata around obesity, linking it to femininity, immorality, poor health, and low socioeconomic class. </a:t>
            </a:r>
          </a:p>
          <a:p>
            <a:endParaRPr lang="en-US" sz="2000" dirty="0">
              <a:latin typeface="Bell MT" panose="02020503060305020303" pitchFamily="18" charset="0"/>
            </a:endParaRPr>
          </a:p>
          <a:p>
            <a:r>
              <a:rPr lang="en-US" dirty="0">
                <a:latin typeface="Bell MT" panose="02020503060305020303" pitchFamily="18" charset="0"/>
              </a:rPr>
              <a:t>Such schemata may be subtly but pervasively activated by our language; thus, language may be one vehicle for the reproduction of biases around body weight and health. Finally, findings validate concerns that machine-learned algorithms may encode, and reproduce, negative biases.</a:t>
            </a:r>
          </a:p>
          <a:p>
            <a:endParaRPr lang="en-US" dirty="0"/>
          </a:p>
        </p:txBody>
      </p:sp>
      <p:sp>
        <p:nvSpPr>
          <p:cNvPr id="4" name="Slide Number Placeholder 3"/>
          <p:cNvSpPr>
            <a:spLocks noGrp="1"/>
          </p:cNvSpPr>
          <p:nvPr>
            <p:ph type="sldNum" sz="quarter" idx="10"/>
          </p:nvPr>
        </p:nvSpPr>
        <p:spPr/>
        <p:txBody>
          <a:bodyPr/>
          <a:lstStyle/>
          <a:p>
            <a:fld id="{B03C0A85-C51D-4BDE-B5E4-D2282A40A493}" type="slidenum">
              <a:rPr lang="en-US" smtClean="0"/>
              <a:t>19</a:t>
            </a:fld>
            <a:endParaRPr lang="en-US"/>
          </a:p>
        </p:txBody>
      </p:sp>
    </p:spTree>
    <p:extLst>
      <p:ext uri="{BB962C8B-B14F-4D97-AF65-F5344CB8AC3E}">
        <p14:creationId xmlns:p14="http://schemas.microsoft.com/office/powerpoint/2010/main" val="299014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22</a:t>
            </a:fld>
            <a:endParaRPr lang="en-US"/>
          </a:p>
        </p:txBody>
      </p:sp>
    </p:spTree>
    <p:extLst>
      <p:ext uri="{BB962C8B-B14F-4D97-AF65-F5344CB8AC3E}">
        <p14:creationId xmlns:p14="http://schemas.microsoft.com/office/powerpoint/2010/main" val="21827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02E5-9302-403C-8CF1-7442CA2D9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10D9C5-C075-4371-B41E-1750C9CD0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06908-DA9C-4C5E-AC67-EB532E1673DD}"/>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6D44ECEA-BD36-4A87-9BFD-118E0EC8A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FE492-0351-4FB0-97E4-0349275EC5AB}"/>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417436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3116-F0D5-40A9-8842-9A8915AA0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D4F2D8-F7CB-4933-B160-FEA39A3EA0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0992F-E3D5-4B38-8586-AEEF935E4A8A}"/>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2E197E4A-EFA6-40F4-A06D-801AAEDEF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670FC-726D-40D1-957E-88AC459D504F}"/>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64274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0E897D-7AA5-4CDF-8159-5E5D71F17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E80CEB-F5CA-430B-86E4-F161584BCC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8D6A8-D6B2-4567-A948-31FDB6C43911}"/>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3FDF848E-2824-4D5F-B349-96610BFE0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45EC-09D9-4798-99A8-9FBAAB328E47}"/>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7369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B12-298B-427F-8786-6CA80F8D2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C68DE-B7A6-426A-8010-5AB1C1349D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39FCB-ABC4-4C76-99B8-743496608E35}"/>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5D3C7E7A-434C-43DF-9581-07C030EA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9AA6B-A53B-4D72-B748-775E4C103A25}"/>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7133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0D5A-02F0-436B-BBD5-54014B41F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5BF27-CBEB-4275-BBA6-CFC06E3ED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DDE1BE-B451-4A4C-B87B-F2A7913CAECB}"/>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92E6C3A5-B954-4D1E-9CBD-F711AD611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683B-D995-40A5-BF15-F6976B6FFF9B}"/>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126457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98F-89FD-4414-8F23-6FB2DC344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806B0C-EC39-4403-99DF-1003CCAF65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42C16-EB01-4F22-9C73-A1F4D72B15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EBAFF-59FC-4BCF-B132-5B91060934DC}"/>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5E55E17-D949-4AC4-ACD4-BE237C1CA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4963F-F466-472A-B31B-552345D57CF5}"/>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01588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7BD2-C817-4398-8D0F-96BA83F0E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AE59E8-59ED-4875-9110-BCFDDBB0D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31DE42-FA11-4B5B-BC0D-F0D0FB2013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F6069-785C-4C99-BD9C-0970B1636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891EB6-C0CD-4290-9B0E-DFD5ECD89C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9257AA-D479-4020-ABED-A6CEDE7E380C}"/>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8" name="Footer Placeholder 7">
            <a:extLst>
              <a:ext uri="{FF2B5EF4-FFF2-40B4-BE49-F238E27FC236}">
                <a16:creationId xmlns:a16="http://schemas.microsoft.com/office/drawing/2014/main" id="{67996659-7EAE-420E-A5A8-CA3FFE405B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A3805B-17FA-4300-8052-F6D51919C55E}"/>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5021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79DD-211D-451F-B76D-FBEE88868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DC560-C081-4860-8CC9-1C8450C1174B}"/>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4" name="Footer Placeholder 3">
            <a:extLst>
              <a:ext uri="{FF2B5EF4-FFF2-40B4-BE49-F238E27FC236}">
                <a16:creationId xmlns:a16="http://schemas.microsoft.com/office/drawing/2014/main" id="{DB1DA993-2F5C-4439-801C-A3396B0C3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F7010B-E435-43B9-A8B7-FA16CAECA913}"/>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92530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E4C35-4CCC-4AD1-8514-9C1A03AB0565}"/>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3" name="Footer Placeholder 2">
            <a:extLst>
              <a:ext uri="{FF2B5EF4-FFF2-40B4-BE49-F238E27FC236}">
                <a16:creationId xmlns:a16="http://schemas.microsoft.com/office/drawing/2014/main" id="{7AD992F5-E816-4D22-9933-17620F233F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7EA6EF-864A-46DA-9700-E5BF167C3E73}"/>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53586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0831-6AE4-4E7D-BFC2-ACE1F484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5CA72-1281-4E21-99E8-D1406E968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C075D9-351D-4293-A691-F250DE61F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F4232F-EC8C-4EC2-B80E-AA01F01998E3}"/>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C40B69F-D09E-4456-9172-65F085EAF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65704-61AA-47B3-8A66-7EA33FE5716D}"/>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1369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9B22-0BB1-4328-BEBD-29D10991D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B428D-7816-4015-BA63-2F4E12DE3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46A53-8DB7-47B1-BC91-5D72709A7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BD2754-32CB-488D-93FC-5DD0D86BDB8A}"/>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A874C24-7FBF-4590-AD2C-BD6CC1436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D6B0D-092D-4E9D-B376-BA51FFD27A4F}"/>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48485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A54C0-1CD5-439A-81A0-DAC25C9C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E1798-40F0-4175-9E79-73688FDDE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3258-BFAD-47CC-861E-0FDE5467F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196D7E5A-6188-4963-9D50-4DEB9C9740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10A614-440D-4D27-A95F-935BD9A67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E07CE-6866-45F3-B34B-8AF5BB09D20A}" type="slidenum">
              <a:rPr lang="en-US" smtClean="0"/>
              <a:t>‹#›</a:t>
            </a:fld>
            <a:endParaRPr lang="en-US"/>
          </a:p>
        </p:txBody>
      </p:sp>
    </p:spTree>
    <p:extLst>
      <p:ext uri="{BB962C8B-B14F-4D97-AF65-F5344CB8AC3E}">
        <p14:creationId xmlns:p14="http://schemas.microsoft.com/office/powerpoint/2010/main" val="148612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FD63-464C-4B30-92F2-0BBEDFEA61D4}"/>
              </a:ext>
            </a:extLst>
          </p:cNvPr>
          <p:cNvSpPr>
            <a:spLocks noGrp="1"/>
          </p:cNvSpPr>
          <p:nvPr>
            <p:ph type="ctrTitle"/>
          </p:nvPr>
        </p:nvSpPr>
        <p:spPr>
          <a:xfrm>
            <a:off x="-1496648" y="356572"/>
            <a:ext cx="15716865" cy="1134807"/>
          </a:xfrm>
        </p:spPr>
        <p:txBody>
          <a:bodyPr>
            <a:normAutofit fontScale="90000"/>
          </a:bodyPr>
          <a:lstStyle/>
          <a:p>
            <a:r>
              <a:rPr lang="en-US" sz="4000" b="1" dirty="0">
                <a:latin typeface="Bell MT" panose="02020503060305020303" pitchFamily="18" charset="0"/>
              </a:rPr>
              <a:t>The Life course of a Computational Sociology </a:t>
            </a:r>
            <a:br>
              <a:rPr lang="en-US" sz="4000" b="1" dirty="0">
                <a:latin typeface="Bell MT" panose="02020503060305020303" pitchFamily="18" charset="0"/>
              </a:rPr>
            </a:br>
            <a:r>
              <a:rPr lang="en-US" sz="4000" b="1" dirty="0">
                <a:latin typeface="Bell MT" panose="02020503060305020303" pitchFamily="18" charset="0"/>
              </a:rPr>
              <a:t>Research Project</a:t>
            </a:r>
          </a:p>
        </p:txBody>
      </p:sp>
      <p:sp>
        <p:nvSpPr>
          <p:cNvPr id="3" name="Rectangle 2">
            <a:extLst>
              <a:ext uri="{FF2B5EF4-FFF2-40B4-BE49-F238E27FC236}">
                <a16:creationId xmlns:a16="http://schemas.microsoft.com/office/drawing/2014/main" id="{07468D2D-C7FD-4FD5-A512-8C69897FE867}"/>
              </a:ext>
            </a:extLst>
          </p:cNvPr>
          <p:cNvSpPr/>
          <p:nvPr/>
        </p:nvSpPr>
        <p:spPr>
          <a:xfrm>
            <a:off x="3389754" y="6066347"/>
            <a:ext cx="6181949" cy="507831"/>
          </a:xfrm>
          <a:prstGeom prst="rect">
            <a:avLst/>
          </a:prstGeom>
        </p:spPr>
        <p:txBody>
          <a:bodyPr wrap="none">
            <a:spAutoFit/>
          </a:bodyPr>
          <a:lstStyle/>
          <a:p>
            <a:r>
              <a:rPr lang="en-US" sz="2700" dirty="0">
                <a:latin typeface="Bell MT" panose="02020503060305020303" pitchFamily="18" charset="0"/>
              </a:rPr>
              <a:t>Alina Arseniev-Koehler and Bernard Koch</a:t>
            </a:r>
          </a:p>
        </p:txBody>
      </p:sp>
      <p:pic>
        <p:nvPicPr>
          <p:cNvPr id="1028" name="Picture 4" descr="Image result for iceberg image">
            <a:extLst>
              <a:ext uri="{FF2B5EF4-FFF2-40B4-BE49-F238E27FC236}">
                <a16:creationId xmlns:a16="http://schemas.microsoft.com/office/drawing/2014/main" id="{26CCCFBD-AE0B-4C9F-9751-CDA34F256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754" y="1491379"/>
            <a:ext cx="6181949" cy="432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4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0EBD-9288-4BC2-B1BF-2F804055A3AF}"/>
              </a:ext>
            </a:extLst>
          </p:cNvPr>
          <p:cNvSpPr>
            <a:spLocks noGrp="1"/>
          </p:cNvSpPr>
          <p:nvPr>
            <p:ph type="title"/>
          </p:nvPr>
        </p:nvSpPr>
        <p:spPr/>
        <p:txBody>
          <a:bodyPr/>
          <a:lstStyle/>
          <a:p>
            <a:r>
              <a:rPr lang="en-US" dirty="0">
                <a:latin typeface="Bell MT" panose="02020503060305020303" pitchFamily="18" charset="0"/>
              </a:rPr>
              <a:t>Raw vs Clean: Text mining example</a:t>
            </a:r>
          </a:p>
        </p:txBody>
      </p:sp>
      <p:sp>
        <p:nvSpPr>
          <p:cNvPr id="3" name="Content Placeholder 2">
            <a:extLst>
              <a:ext uri="{FF2B5EF4-FFF2-40B4-BE49-F238E27FC236}">
                <a16:creationId xmlns:a16="http://schemas.microsoft.com/office/drawing/2014/main" id="{C3823534-C250-417F-991C-8342E1672394}"/>
              </a:ext>
            </a:extLst>
          </p:cNvPr>
          <p:cNvSpPr>
            <a:spLocks noGrp="1"/>
          </p:cNvSpPr>
          <p:nvPr>
            <p:ph idx="1"/>
          </p:nvPr>
        </p:nvSpPr>
        <p:spPr>
          <a:xfrm>
            <a:off x="838199" y="1825624"/>
            <a:ext cx="11353801" cy="5032375"/>
          </a:xfrm>
        </p:spPr>
        <p:txBody>
          <a:bodyPr>
            <a:normAutofit fontScale="92500" lnSpcReduction="10000"/>
          </a:bodyPr>
          <a:lstStyle/>
          <a:p>
            <a:r>
              <a:rPr lang="en-US" dirty="0">
                <a:latin typeface="Bell MT" panose="02020503060305020303" pitchFamily="18" charset="0"/>
              </a:rPr>
              <a:t>RAW: ~245 .txt files with 100k articles       Excel notes while collecting articles:</a:t>
            </a: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r>
              <a:rPr lang="en-US" dirty="0">
                <a:latin typeface="Bell MT" panose="02020503060305020303" pitchFamily="18" charset="0"/>
              </a:rPr>
              <a:t>Sample data:  “I flew a KITE. I flew it yesterday! It was pretty fun.”</a:t>
            </a:r>
          </a:p>
          <a:p>
            <a:r>
              <a:rPr lang="en-US" dirty="0">
                <a:latin typeface="Bell MT" panose="02020503060305020303" pitchFamily="18" charset="0"/>
              </a:rPr>
              <a:t>“Cleaned” for Word2Vec algorithm: </a:t>
            </a:r>
          </a:p>
          <a:p>
            <a:pPr marL="0" indent="0">
              <a:buNone/>
            </a:pPr>
            <a:r>
              <a:rPr lang="en-US" sz="2000" dirty="0">
                <a:latin typeface="Bell MT" panose="02020503060305020303"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sentences=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flew, a, kite],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flew, it, yesterday], [it, 				was, pretty, fun]</a:t>
            </a:r>
          </a:p>
        </p:txBody>
      </p:sp>
      <p:pic>
        <p:nvPicPr>
          <p:cNvPr id="4" name="Picture 3">
            <a:extLst>
              <a:ext uri="{FF2B5EF4-FFF2-40B4-BE49-F238E27FC236}">
                <a16:creationId xmlns:a16="http://schemas.microsoft.com/office/drawing/2014/main" id="{FFBDF6F5-4F20-494C-8DAC-D101340097FF}"/>
              </a:ext>
            </a:extLst>
          </p:cNvPr>
          <p:cNvPicPr>
            <a:picLocks noChangeAspect="1"/>
          </p:cNvPicPr>
          <p:nvPr/>
        </p:nvPicPr>
        <p:blipFill rotWithShape="1">
          <a:blip r:embed="rId2"/>
          <a:srcRect l="22261" t="21135" r="40638" b="51472"/>
          <a:stretch/>
        </p:blipFill>
        <p:spPr>
          <a:xfrm>
            <a:off x="1306216" y="2533111"/>
            <a:ext cx="4789784" cy="1989306"/>
          </a:xfrm>
          <a:prstGeom prst="rect">
            <a:avLst/>
          </a:prstGeom>
        </p:spPr>
      </p:pic>
      <p:pic>
        <p:nvPicPr>
          <p:cNvPr id="5" name="Picture 4">
            <a:extLst>
              <a:ext uri="{FF2B5EF4-FFF2-40B4-BE49-F238E27FC236}">
                <a16:creationId xmlns:a16="http://schemas.microsoft.com/office/drawing/2014/main" id="{779962AE-D8B4-47F7-A4BD-0E8C38808887}"/>
              </a:ext>
            </a:extLst>
          </p:cNvPr>
          <p:cNvPicPr>
            <a:picLocks noChangeAspect="1"/>
          </p:cNvPicPr>
          <p:nvPr/>
        </p:nvPicPr>
        <p:blipFill rotWithShape="1">
          <a:blip r:embed="rId3"/>
          <a:srcRect l="212" t="142" r="28008" b="54359"/>
          <a:stretch/>
        </p:blipFill>
        <p:spPr>
          <a:xfrm>
            <a:off x="6999976" y="2533111"/>
            <a:ext cx="5192024" cy="1851230"/>
          </a:xfrm>
          <a:prstGeom prst="rect">
            <a:avLst/>
          </a:prstGeom>
        </p:spPr>
      </p:pic>
    </p:spTree>
    <p:extLst>
      <p:ext uri="{BB962C8B-B14F-4D97-AF65-F5344CB8AC3E}">
        <p14:creationId xmlns:p14="http://schemas.microsoft.com/office/powerpoint/2010/main" val="295570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478-9B71-428F-B604-9D2E264F98B4}"/>
              </a:ext>
            </a:extLst>
          </p:cNvPr>
          <p:cNvSpPr>
            <a:spLocks noGrp="1"/>
          </p:cNvSpPr>
          <p:nvPr>
            <p:ph type="title"/>
          </p:nvPr>
        </p:nvSpPr>
        <p:spPr/>
        <p:txBody>
          <a:bodyPr/>
          <a:lstStyle/>
          <a:p>
            <a:r>
              <a:rPr lang="en-US" dirty="0">
                <a:latin typeface="Bell MT" panose="02020503060305020303" pitchFamily="18" charset="0"/>
              </a:rPr>
              <a:t>Feature Engineering</a:t>
            </a:r>
          </a:p>
        </p:txBody>
      </p:sp>
      <p:sp>
        <p:nvSpPr>
          <p:cNvPr id="4" name="Content Placeholder 7">
            <a:extLst>
              <a:ext uri="{FF2B5EF4-FFF2-40B4-BE49-F238E27FC236}">
                <a16:creationId xmlns:a16="http://schemas.microsoft.com/office/drawing/2014/main" id="{00F87C2E-673E-464D-B77B-6CBEF377D8D2}"/>
              </a:ext>
            </a:extLst>
          </p:cNvPr>
          <p:cNvSpPr>
            <a:spLocks noGrp="1"/>
          </p:cNvSpPr>
          <p:nvPr>
            <p:ph idx="1"/>
          </p:nvPr>
        </p:nvSpPr>
        <p:spPr>
          <a:xfrm>
            <a:off x="838200" y="1825625"/>
            <a:ext cx="10515600" cy="4351338"/>
          </a:xfrm>
        </p:spPr>
        <p:txBody>
          <a:bodyPr>
            <a:normAutofit lnSpcReduction="10000"/>
          </a:bodyPr>
          <a:lstStyle/>
          <a:p>
            <a:r>
              <a:rPr lang="en-US" dirty="0">
                <a:latin typeface="Bell MT" panose="02020503060305020303" pitchFamily="18" charset="0"/>
              </a:rPr>
              <a:t>Sometimes, </a:t>
            </a:r>
            <a:r>
              <a:rPr lang="en-US" i="1" dirty="0">
                <a:latin typeface="Bell MT" panose="02020503060305020303" pitchFamily="18" charset="0"/>
              </a:rPr>
              <a:t>too much </a:t>
            </a:r>
            <a:r>
              <a:rPr lang="en-US" dirty="0">
                <a:latin typeface="Bell MT" panose="02020503060305020303" pitchFamily="18" charset="0"/>
              </a:rPr>
              <a:t>data! (or noise). Or, you want to create a new variable from existing ones</a:t>
            </a:r>
          </a:p>
          <a:p>
            <a:endParaRPr lang="en-US" dirty="0">
              <a:latin typeface="Bell MT" panose="02020503060305020303" pitchFamily="18" charset="0"/>
            </a:endParaRPr>
          </a:p>
          <a:p>
            <a:r>
              <a:rPr lang="en-US" dirty="0">
                <a:latin typeface="Bell MT" panose="02020503060305020303" pitchFamily="18" charset="0"/>
              </a:rPr>
              <a:t>From theory, previous empirical research (e.g., depression as binary)</a:t>
            </a:r>
          </a:p>
          <a:p>
            <a:endParaRPr lang="en-US" dirty="0">
              <a:latin typeface="Bell MT" panose="02020503060305020303" pitchFamily="18" charset="0"/>
            </a:endParaRPr>
          </a:p>
          <a:p>
            <a:r>
              <a:rPr lang="en-US" dirty="0">
                <a:latin typeface="Bell MT" panose="02020503060305020303" pitchFamily="18" charset="0"/>
              </a:rPr>
              <a:t>Traditionally, feature engineering was secret sauce to most of data science</a:t>
            </a:r>
          </a:p>
          <a:p>
            <a:endParaRPr lang="en-US" dirty="0">
              <a:latin typeface="Bell MT" panose="02020503060305020303" pitchFamily="18" charset="0"/>
            </a:endParaRPr>
          </a:p>
          <a:p>
            <a:r>
              <a:rPr lang="en-US" dirty="0">
                <a:latin typeface="Bell MT" panose="02020503060305020303" pitchFamily="18" charset="0"/>
              </a:rPr>
              <a:t>Contrast feature engineering with dimensionality reduction</a:t>
            </a:r>
            <a:r>
              <a:rPr lang="en-US" i="1" dirty="0">
                <a:latin typeface="Bell MT" panose="02020503060305020303" pitchFamily="18" charset="0"/>
              </a:rPr>
              <a:t>/learning</a:t>
            </a:r>
            <a:r>
              <a:rPr lang="en-US" dirty="0">
                <a:latin typeface="Bell MT" panose="02020503060305020303" pitchFamily="18" charset="0"/>
              </a:rPr>
              <a:t> features</a:t>
            </a:r>
            <a:r>
              <a:rPr lang="en-US" i="1" dirty="0">
                <a:latin typeface="Bell MT" panose="02020503060305020303" pitchFamily="18" charset="0"/>
              </a:rPr>
              <a:t>,</a:t>
            </a:r>
            <a:r>
              <a:rPr lang="en-US" dirty="0">
                <a:latin typeface="Bell MT" panose="02020503060305020303" pitchFamily="18" charset="0"/>
              </a:rPr>
              <a:t> which is </a:t>
            </a:r>
            <a:r>
              <a:rPr lang="en-US" dirty="0">
                <a:solidFill>
                  <a:srgbClr val="FF0000"/>
                </a:solidFill>
                <a:latin typeface="Bell MT" panose="02020503060305020303" pitchFamily="18" charset="0"/>
              </a:rPr>
              <a:t>inductive</a:t>
            </a:r>
            <a:r>
              <a:rPr lang="en-US" dirty="0">
                <a:latin typeface="Bell MT" panose="02020503060305020303" pitchFamily="18" charset="0"/>
              </a:rPr>
              <a:t> (next)</a:t>
            </a:r>
          </a:p>
        </p:txBody>
      </p:sp>
    </p:spTree>
    <p:extLst>
      <p:ext uri="{BB962C8B-B14F-4D97-AF65-F5344CB8AC3E}">
        <p14:creationId xmlns:p14="http://schemas.microsoft.com/office/powerpoint/2010/main" val="1509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D41F-12D5-4CAF-B565-0868ACC2C5AC}"/>
              </a:ext>
            </a:extLst>
          </p:cNvPr>
          <p:cNvSpPr>
            <a:spLocks noGrp="1"/>
          </p:cNvSpPr>
          <p:nvPr>
            <p:ph type="title"/>
          </p:nvPr>
        </p:nvSpPr>
        <p:spPr>
          <a:xfrm>
            <a:off x="838200" y="365125"/>
            <a:ext cx="10515600" cy="1325563"/>
          </a:xfrm>
        </p:spPr>
        <p:txBody>
          <a:bodyPr/>
          <a:lstStyle/>
          <a:p>
            <a:r>
              <a:rPr lang="en-US" dirty="0">
                <a:latin typeface="Bell MT" panose="02020503060305020303" pitchFamily="18" charset="0"/>
              </a:rPr>
              <a:t>Dimensionality Reduction</a:t>
            </a:r>
          </a:p>
        </p:txBody>
      </p:sp>
      <p:sp>
        <p:nvSpPr>
          <p:cNvPr id="8" name="Content Placeholder 7">
            <a:extLst>
              <a:ext uri="{FF2B5EF4-FFF2-40B4-BE49-F238E27FC236}">
                <a16:creationId xmlns:a16="http://schemas.microsoft.com/office/drawing/2014/main" id="{D19A06F5-233C-4928-9069-CE1CF2CD3DDC}"/>
              </a:ext>
            </a:extLst>
          </p:cNvPr>
          <p:cNvSpPr>
            <a:spLocks noGrp="1"/>
          </p:cNvSpPr>
          <p:nvPr>
            <p:ph idx="1"/>
          </p:nvPr>
        </p:nvSpPr>
        <p:spPr/>
        <p:txBody>
          <a:bodyPr/>
          <a:lstStyle/>
          <a:p>
            <a:r>
              <a:rPr lang="en-US" dirty="0">
                <a:latin typeface="Bell MT" panose="02020503060305020303" pitchFamily="18" charset="0"/>
              </a:rPr>
              <a:t>Let an algorithm </a:t>
            </a:r>
            <a:r>
              <a:rPr lang="en-US" i="1" dirty="0">
                <a:latin typeface="Bell MT" panose="02020503060305020303" pitchFamily="18" charset="0"/>
              </a:rPr>
              <a:t>learn </a:t>
            </a:r>
            <a:r>
              <a:rPr lang="en-US" dirty="0">
                <a:latin typeface="Bell MT" panose="02020503060305020303" pitchFamily="18" charset="0"/>
              </a:rPr>
              <a:t> the important features</a:t>
            </a:r>
          </a:p>
          <a:p>
            <a:r>
              <a:rPr lang="en-US" dirty="0">
                <a:latin typeface="Bell MT" panose="02020503060305020303" pitchFamily="18" charset="0"/>
              </a:rPr>
              <a:t>Reduce with: </a:t>
            </a:r>
          </a:p>
          <a:p>
            <a:pPr lvl="1"/>
            <a:r>
              <a:rPr lang="en-US" dirty="0">
                <a:latin typeface="Bell MT" panose="02020503060305020303" pitchFamily="18" charset="0"/>
              </a:rPr>
              <a:t>Principal Component Analysis, Singular Value Decomposition, etc. </a:t>
            </a:r>
          </a:p>
        </p:txBody>
      </p:sp>
      <p:pic>
        <p:nvPicPr>
          <p:cNvPr id="9" name="Picture 4" descr="Image result for dimensionality reduction">
            <a:extLst>
              <a:ext uri="{FF2B5EF4-FFF2-40B4-BE49-F238E27FC236}">
                <a16:creationId xmlns:a16="http://schemas.microsoft.com/office/drawing/2014/main" id="{DD5077B4-75CF-4F58-B7CF-AA324B840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947" y="3758947"/>
            <a:ext cx="6295741" cy="27912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D166DF8-8464-4A38-91DB-74A2C3F5EADD}"/>
              </a:ext>
            </a:extLst>
          </p:cNvPr>
          <p:cNvSpPr/>
          <p:nvPr/>
        </p:nvSpPr>
        <p:spPr>
          <a:xfrm>
            <a:off x="2607733" y="6550223"/>
            <a:ext cx="10013244" cy="307777"/>
          </a:xfrm>
          <a:prstGeom prst="rect">
            <a:avLst/>
          </a:prstGeom>
        </p:spPr>
        <p:txBody>
          <a:bodyPr wrap="square">
            <a:spAutoFit/>
          </a:bodyPr>
          <a:lstStyle/>
          <a:p>
            <a:r>
              <a:rPr lang="en-US" sz="1400" dirty="0"/>
              <a:t>Image: http://blog.kaggle.com/2017/04/10/exploring-the-structure-of-high-dimensional-data-with-hypertools-in-kaggle-kernels/</a:t>
            </a:r>
          </a:p>
        </p:txBody>
      </p:sp>
    </p:spTree>
    <p:extLst>
      <p:ext uri="{BB962C8B-B14F-4D97-AF65-F5344CB8AC3E}">
        <p14:creationId xmlns:p14="http://schemas.microsoft.com/office/powerpoint/2010/main" val="24572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478-9B71-428F-B604-9D2E264F98B4}"/>
              </a:ext>
            </a:extLst>
          </p:cNvPr>
          <p:cNvSpPr>
            <a:spLocks noGrp="1"/>
          </p:cNvSpPr>
          <p:nvPr>
            <p:ph type="title"/>
          </p:nvPr>
        </p:nvSpPr>
        <p:spPr/>
        <p:txBody>
          <a:bodyPr/>
          <a:lstStyle/>
          <a:p>
            <a:r>
              <a:rPr lang="en-US" dirty="0">
                <a:latin typeface="Bell MT" panose="02020503060305020303" pitchFamily="18" charset="0"/>
              </a:rPr>
              <a:t>Long vs Wide Data</a:t>
            </a:r>
          </a:p>
        </p:txBody>
      </p:sp>
      <p:pic>
        <p:nvPicPr>
          <p:cNvPr id="1026" name="Picture 2" descr="Image result for long vs wide data">
            <a:extLst>
              <a:ext uri="{FF2B5EF4-FFF2-40B4-BE49-F238E27FC236}">
                <a16:creationId xmlns:a16="http://schemas.microsoft.com/office/drawing/2014/main" id="{7AF840E0-D7D8-4B0C-B49F-94953AF64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451" y="2055778"/>
            <a:ext cx="6604710" cy="42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1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67B3-2164-4506-A12C-1ED756ED08FD}"/>
              </a:ext>
            </a:extLst>
          </p:cNvPr>
          <p:cNvSpPr>
            <a:spLocks noGrp="1"/>
          </p:cNvSpPr>
          <p:nvPr>
            <p:ph type="title"/>
          </p:nvPr>
        </p:nvSpPr>
        <p:spPr/>
        <p:txBody>
          <a:bodyPr/>
          <a:lstStyle/>
          <a:p>
            <a:r>
              <a:rPr lang="en-US" dirty="0">
                <a:latin typeface="Bell MT" panose="02020503060305020303" pitchFamily="18" charset="0"/>
              </a:rPr>
              <a:t>Merging Data</a:t>
            </a:r>
          </a:p>
        </p:txBody>
      </p:sp>
      <p:sp>
        <p:nvSpPr>
          <p:cNvPr id="3" name="Content Placeholder 2">
            <a:extLst>
              <a:ext uri="{FF2B5EF4-FFF2-40B4-BE49-F238E27FC236}">
                <a16:creationId xmlns:a16="http://schemas.microsoft.com/office/drawing/2014/main" id="{96F49D7F-07AA-4912-9691-4D3C952D952D}"/>
              </a:ext>
            </a:extLst>
          </p:cNvPr>
          <p:cNvSpPr>
            <a:spLocks noGrp="1"/>
          </p:cNvSpPr>
          <p:nvPr>
            <p:ph idx="1"/>
          </p:nvPr>
        </p:nvSpPr>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BB18E4FF-2C48-4383-8967-A41F9BD8D9F9}"/>
              </a:ext>
            </a:extLst>
          </p:cNvPr>
          <p:cNvGraphicFramePr>
            <a:graphicFrameLocks noGrp="1"/>
          </p:cNvGraphicFramePr>
          <p:nvPr>
            <p:extLst>
              <p:ext uri="{D42A27DB-BD31-4B8C-83A1-F6EECF244321}">
                <p14:modId xmlns:p14="http://schemas.microsoft.com/office/powerpoint/2010/main" val="3255687467"/>
              </p:ext>
            </p:extLst>
          </p:nvPr>
        </p:nvGraphicFramePr>
        <p:xfrm>
          <a:off x="176503" y="1665303"/>
          <a:ext cx="5309897" cy="2624252"/>
        </p:xfrm>
        <a:graphic>
          <a:graphicData uri="http://schemas.openxmlformats.org/drawingml/2006/table">
            <a:tbl>
              <a:tblPr firstRow="1" bandRow="1">
                <a:tableStyleId>{F5AB1C69-6EDB-4FF4-983F-18BD219EF322}</a:tableStyleId>
              </a:tblPr>
              <a:tblGrid>
                <a:gridCol w="695746">
                  <a:extLst>
                    <a:ext uri="{9D8B030D-6E8A-4147-A177-3AD203B41FA5}">
                      <a16:colId xmlns:a16="http://schemas.microsoft.com/office/drawing/2014/main" val="1124902083"/>
                    </a:ext>
                  </a:extLst>
                </a:gridCol>
                <a:gridCol w="1019481">
                  <a:extLst>
                    <a:ext uri="{9D8B030D-6E8A-4147-A177-3AD203B41FA5}">
                      <a16:colId xmlns:a16="http://schemas.microsoft.com/office/drawing/2014/main" val="3862324560"/>
                    </a:ext>
                  </a:extLst>
                </a:gridCol>
                <a:gridCol w="888184">
                  <a:extLst>
                    <a:ext uri="{9D8B030D-6E8A-4147-A177-3AD203B41FA5}">
                      <a16:colId xmlns:a16="http://schemas.microsoft.com/office/drawing/2014/main" val="216718361"/>
                    </a:ext>
                  </a:extLst>
                </a:gridCol>
                <a:gridCol w="1068509">
                  <a:extLst>
                    <a:ext uri="{9D8B030D-6E8A-4147-A177-3AD203B41FA5}">
                      <a16:colId xmlns:a16="http://schemas.microsoft.com/office/drawing/2014/main" val="3726947110"/>
                    </a:ext>
                  </a:extLst>
                </a:gridCol>
                <a:gridCol w="1002555">
                  <a:extLst>
                    <a:ext uri="{9D8B030D-6E8A-4147-A177-3AD203B41FA5}">
                      <a16:colId xmlns:a16="http://schemas.microsoft.com/office/drawing/2014/main" val="105162034"/>
                    </a:ext>
                  </a:extLst>
                </a:gridCol>
                <a:gridCol w="635422">
                  <a:extLst>
                    <a:ext uri="{9D8B030D-6E8A-4147-A177-3AD203B41FA5}">
                      <a16:colId xmlns:a16="http://schemas.microsoft.com/office/drawing/2014/main" val="1006588659"/>
                    </a:ext>
                  </a:extLst>
                </a:gridCol>
              </a:tblGrid>
              <a:tr h="643592">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graphicFrame>
        <p:nvGraphicFramePr>
          <p:cNvPr id="5" name="Table 4">
            <a:extLst>
              <a:ext uri="{FF2B5EF4-FFF2-40B4-BE49-F238E27FC236}">
                <a16:creationId xmlns:a16="http://schemas.microsoft.com/office/drawing/2014/main" id="{4CD10C1D-0F8B-49D3-B41E-EF967D2F0D14}"/>
              </a:ext>
            </a:extLst>
          </p:cNvPr>
          <p:cNvGraphicFramePr>
            <a:graphicFrameLocks noGrp="1"/>
          </p:cNvGraphicFramePr>
          <p:nvPr>
            <p:extLst>
              <p:ext uri="{D42A27DB-BD31-4B8C-83A1-F6EECF244321}">
                <p14:modId xmlns:p14="http://schemas.microsoft.com/office/powerpoint/2010/main" val="3795681873"/>
              </p:ext>
            </p:extLst>
          </p:nvPr>
        </p:nvGraphicFramePr>
        <p:xfrm>
          <a:off x="8341567" y="1700779"/>
          <a:ext cx="3673930" cy="2624252"/>
        </p:xfrm>
        <a:graphic>
          <a:graphicData uri="http://schemas.openxmlformats.org/drawingml/2006/table">
            <a:tbl>
              <a:tblPr firstRow="1" bandRow="1">
                <a:tableStyleId>{F5AB1C69-6EDB-4FF4-983F-18BD219EF322}</a:tableStyleId>
              </a:tblPr>
              <a:tblGrid>
                <a:gridCol w="1490253">
                  <a:extLst>
                    <a:ext uri="{9D8B030D-6E8A-4147-A177-3AD203B41FA5}">
                      <a16:colId xmlns:a16="http://schemas.microsoft.com/office/drawing/2014/main" val="1124902083"/>
                    </a:ext>
                  </a:extLst>
                </a:gridCol>
                <a:gridCol w="2183677">
                  <a:extLst>
                    <a:ext uri="{9D8B030D-6E8A-4147-A177-3AD203B41FA5}">
                      <a16:colId xmlns:a16="http://schemas.microsoft.com/office/drawing/2014/main" val="3862324560"/>
                    </a:ext>
                  </a:extLst>
                </a:gridCol>
              </a:tblGrid>
              <a:tr h="643592">
                <a:tc>
                  <a:txBody>
                    <a:bodyPr/>
                    <a:lstStyle/>
                    <a:p>
                      <a:r>
                        <a:rPr lang="en-US" sz="1600" dirty="0">
                          <a:latin typeface="Bell MT" panose="02020503060305020303" pitchFamily="18" charset="0"/>
                        </a:rPr>
                        <a:t>ID</a:t>
                      </a:r>
                    </a:p>
                  </a:txBody>
                  <a:tcPr/>
                </a:tc>
                <a:tc>
                  <a:txBody>
                    <a:bodyPr/>
                    <a:lstStyle/>
                    <a:p>
                      <a:r>
                        <a:rPr lang="en-US" sz="1600" dirty="0" err="1">
                          <a:latin typeface="Bell MT" panose="02020503060305020303" pitchFamily="18" charset="0"/>
                        </a:rPr>
                        <a:t>Twitter_bio_Descript</a:t>
                      </a:r>
                      <a:endParaRPr lang="en-US" sz="1600" dirty="0">
                        <a:latin typeface="Bell MT" panose="02020503060305020303" pitchFamily="18" charset="0"/>
                      </a:endParaRP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a:t>
                      </a: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999</a:t>
                      </a: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999</a:t>
                      </a: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“Happy”</a:t>
                      </a:r>
                    </a:p>
                  </a:txBody>
                  <a:tcPr/>
                </a:tc>
                <a:extLst>
                  <a:ext uri="{0D108BD9-81ED-4DB2-BD59-A6C34878D82A}">
                    <a16:rowId xmlns:a16="http://schemas.microsoft.com/office/drawing/2014/main" val="1628741313"/>
                  </a:ext>
                </a:extLst>
              </a:tr>
            </a:tbl>
          </a:graphicData>
        </a:graphic>
      </p:graphicFrame>
      <p:graphicFrame>
        <p:nvGraphicFramePr>
          <p:cNvPr id="6" name="Table 5">
            <a:extLst>
              <a:ext uri="{FF2B5EF4-FFF2-40B4-BE49-F238E27FC236}">
                <a16:creationId xmlns:a16="http://schemas.microsoft.com/office/drawing/2014/main" id="{A21B652D-9179-448B-99BF-CDEA66934D10}"/>
              </a:ext>
            </a:extLst>
          </p:cNvPr>
          <p:cNvGraphicFramePr>
            <a:graphicFrameLocks noGrp="1"/>
          </p:cNvGraphicFramePr>
          <p:nvPr>
            <p:extLst>
              <p:ext uri="{D42A27DB-BD31-4B8C-83A1-F6EECF244321}">
                <p14:modId xmlns:p14="http://schemas.microsoft.com/office/powerpoint/2010/main" val="4072782732"/>
              </p:ext>
            </p:extLst>
          </p:nvPr>
        </p:nvGraphicFramePr>
        <p:xfrm>
          <a:off x="2508380" y="4541235"/>
          <a:ext cx="9582538" cy="2315940"/>
        </p:xfrm>
        <a:graphic>
          <a:graphicData uri="http://schemas.openxmlformats.org/drawingml/2006/table">
            <a:tbl>
              <a:tblPr firstRow="1" bandRow="1">
                <a:tableStyleId>{F5AB1C69-6EDB-4FF4-983F-18BD219EF322}</a:tableStyleId>
              </a:tblPr>
              <a:tblGrid>
                <a:gridCol w="783772">
                  <a:extLst>
                    <a:ext uri="{9D8B030D-6E8A-4147-A177-3AD203B41FA5}">
                      <a16:colId xmlns:a16="http://schemas.microsoft.com/office/drawing/2014/main" val="1124902083"/>
                    </a:ext>
                  </a:extLst>
                </a:gridCol>
                <a:gridCol w="1138335">
                  <a:extLst>
                    <a:ext uri="{9D8B030D-6E8A-4147-A177-3AD203B41FA5}">
                      <a16:colId xmlns:a16="http://schemas.microsoft.com/office/drawing/2014/main" val="3862324560"/>
                    </a:ext>
                  </a:extLst>
                </a:gridCol>
                <a:gridCol w="979714">
                  <a:extLst>
                    <a:ext uri="{9D8B030D-6E8A-4147-A177-3AD203B41FA5}">
                      <a16:colId xmlns:a16="http://schemas.microsoft.com/office/drawing/2014/main" val="216718361"/>
                    </a:ext>
                  </a:extLst>
                </a:gridCol>
                <a:gridCol w="1408923">
                  <a:extLst>
                    <a:ext uri="{9D8B030D-6E8A-4147-A177-3AD203B41FA5}">
                      <a16:colId xmlns:a16="http://schemas.microsoft.com/office/drawing/2014/main" val="3726947110"/>
                    </a:ext>
                  </a:extLst>
                </a:gridCol>
                <a:gridCol w="1408922">
                  <a:extLst>
                    <a:ext uri="{9D8B030D-6E8A-4147-A177-3AD203B41FA5}">
                      <a16:colId xmlns:a16="http://schemas.microsoft.com/office/drawing/2014/main" val="105162034"/>
                    </a:ext>
                  </a:extLst>
                </a:gridCol>
                <a:gridCol w="774441">
                  <a:extLst>
                    <a:ext uri="{9D8B030D-6E8A-4147-A177-3AD203B41FA5}">
                      <a16:colId xmlns:a16="http://schemas.microsoft.com/office/drawing/2014/main" val="1006588659"/>
                    </a:ext>
                  </a:extLst>
                </a:gridCol>
                <a:gridCol w="3088431">
                  <a:extLst>
                    <a:ext uri="{9D8B030D-6E8A-4147-A177-3AD203B41FA5}">
                      <a16:colId xmlns:a16="http://schemas.microsoft.com/office/drawing/2014/main" val="1310326479"/>
                    </a:ext>
                  </a:extLst>
                </a:gridCol>
              </a:tblGrid>
              <a:tr h="0">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tc>
                  <a:txBody>
                    <a:bodyPr/>
                    <a:lstStyle/>
                    <a:p>
                      <a:r>
                        <a:rPr lang="en-US" sz="1600" dirty="0" err="1">
                          <a:latin typeface="Bell MT" panose="02020503060305020303" pitchFamily="18" charset="0"/>
                        </a:rPr>
                        <a:t>Twitter_bio_Descript</a:t>
                      </a:r>
                      <a:endParaRPr lang="en-US" sz="1600" dirty="0">
                        <a:latin typeface="Bell MT" panose="02020503060305020303" pitchFamily="18" charset="0"/>
                      </a:endParaRP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sp>
        <p:nvSpPr>
          <p:cNvPr id="8" name="Plus Sign 7">
            <a:extLst>
              <a:ext uri="{FF2B5EF4-FFF2-40B4-BE49-F238E27FC236}">
                <a16:creationId xmlns:a16="http://schemas.microsoft.com/office/drawing/2014/main" id="{23E9EBE3-97B8-484C-99E0-C7D4DADE4BE2}"/>
              </a:ext>
            </a:extLst>
          </p:cNvPr>
          <p:cNvSpPr/>
          <p:nvPr/>
        </p:nvSpPr>
        <p:spPr>
          <a:xfrm>
            <a:off x="6056345" y="1976972"/>
            <a:ext cx="2058955" cy="18754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quals 8">
            <a:extLst>
              <a:ext uri="{FF2B5EF4-FFF2-40B4-BE49-F238E27FC236}">
                <a16:creationId xmlns:a16="http://schemas.microsoft.com/office/drawing/2014/main" id="{1C0FC715-C97B-4608-B154-91FD1DC2426C}"/>
              </a:ext>
            </a:extLst>
          </p:cNvPr>
          <p:cNvSpPr/>
          <p:nvPr/>
        </p:nvSpPr>
        <p:spPr>
          <a:xfrm>
            <a:off x="503853" y="5374167"/>
            <a:ext cx="1698172" cy="80279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875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BBCD-03B6-4827-AD7C-56B2A592B0F0}"/>
              </a:ext>
            </a:extLst>
          </p:cNvPr>
          <p:cNvSpPr>
            <a:spLocks noGrp="1"/>
          </p:cNvSpPr>
          <p:nvPr>
            <p:ph type="title"/>
          </p:nvPr>
        </p:nvSpPr>
        <p:spPr/>
        <p:txBody>
          <a:bodyPr/>
          <a:lstStyle/>
          <a:p>
            <a:r>
              <a:rPr lang="en-US" dirty="0">
                <a:latin typeface="Bell MT" panose="02020503060305020303" pitchFamily="18" charset="0"/>
              </a:rPr>
              <a:t>Getting to know your data vs fishing</a:t>
            </a:r>
          </a:p>
        </p:txBody>
      </p:sp>
      <p:sp>
        <p:nvSpPr>
          <p:cNvPr id="3" name="Content Placeholder 2">
            <a:extLst>
              <a:ext uri="{FF2B5EF4-FFF2-40B4-BE49-F238E27FC236}">
                <a16:creationId xmlns:a16="http://schemas.microsoft.com/office/drawing/2014/main" id="{143CD84B-E85A-4529-8B30-B861A06F77E8}"/>
              </a:ext>
            </a:extLst>
          </p:cNvPr>
          <p:cNvSpPr>
            <a:spLocks noGrp="1"/>
          </p:cNvSpPr>
          <p:nvPr>
            <p:ph idx="1"/>
          </p:nvPr>
        </p:nvSpPr>
        <p:spPr/>
        <p:txBody>
          <a:bodyPr/>
          <a:lstStyle/>
          <a:p>
            <a:r>
              <a:rPr lang="en-US" dirty="0">
                <a:latin typeface="Bell MT" panose="02020503060305020303" pitchFamily="18" charset="0"/>
              </a:rPr>
              <a:t>What’s the difference?</a:t>
            </a:r>
          </a:p>
          <a:p>
            <a:r>
              <a:rPr lang="en-US" dirty="0">
                <a:latin typeface="Bell MT" panose="02020503060305020303" pitchFamily="18" charset="0"/>
              </a:rPr>
              <a:t>The importance of “hanging out with your data”</a:t>
            </a:r>
          </a:p>
          <a:p>
            <a:pPr lvl="1"/>
            <a:r>
              <a:rPr lang="en-US" dirty="0">
                <a:latin typeface="Bell MT" panose="02020503060305020303" pitchFamily="18" charset="0"/>
              </a:rPr>
              <a:t>Read, manually</a:t>
            </a:r>
          </a:p>
          <a:p>
            <a:pPr lvl="1"/>
            <a:r>
              <a:rPr lang="en-US" dirty="0">
                <a:latin typeface="Bell MT" panose="02020503060305020303" pitchFamily="18" charset="0"/>
              </a:rPr>
              <a:t>Descriptive summaries (e.g., tables, cross tabs, frequencies)</a:t>
            </a:r>
          </a:p>
          <a:p>
            <a:pPr lvl="1"/>
            <a:r>
              <a:rPr lang="en-US" dirty="0">
                <a:latin typeface="Bell MT" panose="02020503060305020303" pitchFamily="18" charset="0"/>
              </a:rPr>
              <a:t>Visualizations (may be deceptive!)</a:t>
            </a:r>
          </a:p>
          <a:p>
            <a:pPr lvl="1"/>
            <a:endParaRPr lang="en-US" dirty="0">
              <a:latin typeface="Bell MT" panose="02020503060305020303" pitchFamily="18" charset="0"/>
            </a:endParaRPr>
          </a:p>
        </p:txBody>
      </p:sp>
    </p:spTree>
    <p:extLst>
      <p:ext uri="{BB962C8B-B14F-4D97-AF65-F5344CB8AC3E}">
        <p14:creationId xmlns:p14="http://schemas.microsoft.com/office/powerpoint/2010/main" val="174100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BBCD-03B6-4827-AD7C-56B2A592B0F0}"/>
              </a:ext>
            </a:extLst>
          </p:cNvPr>
          <p:cNvSpPr>
            <a:spLocks noGrp="1"/>
          </p:cNvSpPr>
          <p:nvPr>
            <p:ph type="title"/>
          </p:nvPr>
        </p:nvSpPr>
        <p:spPr/>
        <p:txBody>
          <a:bodyPr/>
          <a:lstStyle/>
          <a:p>
            <a:r>
              <a:rPr lang="en-US" dirty="0">
                <a:latin typeface="Bell MT" panose="02020503060305020303" pitchFamily="18" charset="0"/>
              </a:rPr>
              <a:t>Replicability</a:t>
            </a:r>
          </a:p>
        </p:txBody>
      </p:sp>
      <p:sp>
        <p:nvSpPr>
          <p:cNvPr id="3" name="Content Placeholder 2">
            <a:extLst>
              <a:ext uri="{FF2B5EF4-FFF2-40B4-BE49-F238E27FC236}">
                <a16:creationId xmlns:a16="http://schemas.microsoft.com/office/drawing/2014/main" id="{143CD84B-E85A-4529-8B30-B861A06F77E8}"/>
              </a:ext>
            </a:extLst>
          </p:cNvPr>
          <p:cNvSpPr>
            <a:spLocks noGrp="1"/>
          </p:cNvSpPr>
          <p:nvPr>
            <p:ph idx="1"/>
          </p:nvPr>
        </p:nvSpPr>
        <p:spPr>
          <a:xfrm>
            <a:off x="838200" y="1825625"/>
            <a:ext cx="10515600" cy="4899640"/>
          </a:xfrm>
        </p:spPr>
        <p:txBody>
          <a:bodyPr>
            <a:normAutofit fontScale="92500" lnSpcReduction="20000"/>
          </a:bodyPr>
          <a:lstStyle/>
          <a:p>
            <a:r>
              <a:rPr lang="en-US" dirty="0">
                <a:latin typeface="Bell MT" panose="02020503060305020303" pitchFamily="18" charset="0"/>
              </a:rPr>
              <a:t>What’s the issue?</a:t>
            </a:r>
          </a:p>
          <a:p>
            <a:endParaRPr lang="en-US" dirty="0">
              <a:latin typeface="Bell MT" panose="02020503060305020303" pitchFamily="18" charset="0"/>
            </a:endParaRPr>
          </a:p>
          <a:p>
            <a:r>
              <a:rPr lang="en-US" dirty="0">
                <a:latin typeface="Bell MT" panose="02020503060305020303" pitchFamily="18" charset="0"/>
              </a:rPr>
              <a:t>Statistical significance is socially constructed</a:t>
            </a:r>
          </a:p>
          <a:p>
            <a:endParaRPr lang="en-US" dirty="0">
              <a:latin typeface="Bell MT" panose="02020503060305020303" pitchFamily="18" charset="0"/>
            </a:endParaRPr>
          </a:p>
          <a:p>
            <a:r>
              <a:rPr lang="en-US" dirty="0">
                <a:latin typeface="Bell MT" panose="02020503060305020303" pitchFamily="18" charset="0"/>
              </a:rPr>
              <a:t>File-drawer issue</a:t>
            </a:r>
          </a:p>
          <a:p>
            <a:r>
              <a:rPr lang="en-US" dirty="0">
                <a:latin typeface="Bell MT" panose="02020503060305020303" pitchFamily="18" charset="0"/>
              </a:rPr>
              <a:t>Types of replicability</a:t>
            </a:r>
          </a:p>
          <a:p>
            <a:pPr lvl="1"/>
            <a:r>
              <a:rPr lang="en-US" dirty="0">
                <a:latin typeface="Bell MT" panose="02020503060305020303" pitchFamily="18" charset="0"/>
              </a:rPr>
              <a:t>Can the research be replicated on the same dataset? (but code/resources change…)</a:t>
            </a:r>
          </a:p>
          <a:p>
            <a:pPr lvl="1"/>
            <a:r>
              <a:rPr lang="en-US" dirty="0">
                <a:latin typeface="Bell MT" panose="02020503060305020303" pitchFamily="18" charset="0"/>
              </a:rPr>
              <a:t>Is it replicable (generalizable) to other data sets? (but society/ppl change…)</a:t>
            </a:r>
          </a:p>
          <a:p>
            <a:pPr lvl="1"/>
            <a:endParaRPr lang="en-US" dirty="0">
              <a:latin typeface="Bell MT" panose="02020503060305020303" pitchFamily="18" charset="0"/>
            </a:endParaRPr>
          </a:p>
          <a:p>
            <a:r>
              <a:rPr lang="en-US" dirty="0">
                <a:latin typeface="Bell MT" panose="02020503060305020303" pitchFamily="18" charset="0"/>
              </a:rPr>
              <a:t>Pre-registration</a:t>
            </a:r>
          </a:p>
          <a:p>
            <a:pPr lvl="1"/>
            <a:r>
              <a:rPr lang="en-US" dirty="0">
                <a:latin typeface="Bell MT" panose="02020503060305020303" pitchFamily="18" charset="0"/>
              </a:rPr>
              <a:t>Inductive vs deductive?</a:t>
            </a:r>
          </a:p>
          <a:p>
            <a:r>
              <a:rPr lang="en-US" dirty="0">
                <a:latin typeface="Bell MT" panose="02020503060305020303" pitchFamily="18" charset="0"/>
              </a:rPr>
              <a:t>Triangulation vs replication</a:t>
            </a:r>
          </a:p>
          <a:p>
            <a:r>
              <a:rPr lang="en-US" dirty="0">
                <a:latin typeface="Bell MT" panose="02020503060305020303" pitchFamily="18" charset="0"/>
              </a:rPr>
              <a:t>Open-source code, detailed appendices, ideally open source data</a:t>
            </a:r>
          </a:p>
        </p:txBody>
      </p:sp>
    </p:spTree>
    <p:extLst>
      <p:ext uri="{BB962C8B-B14F-4D97-AF65-F5344CB8AC3E}">
        <p14:creationId xmlns:p14="http://schemas.microsoft.com/office/powerpoint/2010/main" val="40490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9C1E-ACFE-419E-87EA-CAB1D452832B}"/>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Measuring model performance</a:t>
            </a:r>
          </a:p>
        </p:txBody>
      </p:sp>
      <p:sp>
        <p:nvSpPr>
          <p:cNvPr id="7" name="Title 8">
            <a:extLst>
              <a:ext uri="{FF2B5EF4-FFF2-40B4-BE49-F238E27FC236}">
                <a16:creationId xmlns:a16="http://schemas.microsoft.com/office/drawing/2014/main" id="{F2087403-8C6D-4523-81EA-F8630B08E95E}"/>
              </a:ext>
            </a:extLst>
          </p:cNvPr>
          <p:cNvSpPr txBox="1">
            <a:spLocks/>
          </p:cNvSpPr>
          <p:nvPr/>
        </p:nvSpPr>
        <p:spPr>
          <a:xfrm>
            <a:off x="705464" y="677865"/>
            <a:ext cx="10515600" cy="5372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dirty="0"/>
          </a:p>
          <a:p>
            <a:r>
              <a:rPr lang="en-US" sz="3000" dirty="0">
                <a:latin typeface="Bell MT" panose="02020503060305020303" pitchFamily="18" charset="0"/>
              </a:rPr>
              <a:t>Accuracy rates of models to “detect depression” from language: &gt;90%*</a:t>
            </a:r>
          </a:p>
          <a:p>
            <a:endParaRPr lang="en-US" sz="3000" dirty="0">
              <a:latin typeface="Bell MT" panose="02020503060305020303" pitchFamily="18" charset="0"/>
            </a:endParaRPr>
          </a:p>
          <a:p>
            <a:r>
              <a:rPr lang="en-US" sz="3000" dirty="0">
                <a:latin typeface="Bell MT" panose="02020503060305020303" pitchFamily="18" charset="0"/>
              </a:rPr>
              <a:t>What is the most costly error? </a:t>
            </a:r>
            <a:r>
              <a:rPr lang="en-US" sz="3000" i="1" dirty="0">
                <a:latin typeface="Bell MT" panose="02020503060305020303" pitchFamily="18" charset="0"/>
              </a:rPr>
              <a:t>Who are the errors?</a:t>
            </a:r>
            <a:endParaRPr lang="en-US" sz="3000" dirty="0">
              <a:latin typeface="Bell MT" panose="02020503060305020303" pitchFamily="18" charset="0"/>
            </a:endParaRPr>
          </a:p>
          <a:p>
            <a:endParaRPr lang="en-US" sz="3000" dirty="0"/>
          </a:p>
          <a:p>
            <a:endParaRPr lang="en-US" sz="3000" dirty="0"/>
          </a:p>
          <a:p>
            <a:endParaRPr lang="en-US" sz="2000" dirty="0"/>
          </a:p>
        </p:txBody>
      </p:sp>
      <p:graphicFrame>
        <p:nvGraphicFramePr>
          <p:cNvPr id="4" name="Table 3">
            <a:extLst>
              <a:ext uri="{FF2B5EF4-FFF2-40B4-BE49-F238E27FC236}">
                <a16:creationId xmlns:a16="http://schemas.microsoft.com/office/drawing/2014/main" id="{C53C9928-402F-45A5-86F2-0CD10089E65D}"/>
              </a:ext>
            </a:extLst>
          </p:cNvPr>
          <p:cNvGraphicFramePr>
            <a:graphicFrameLocks noGrp="1"/>
          </p:cNvGraphicFramePr>
          <p:nvPr>
            <p:extLst>
              <p:ext uri="{D42A27DB-BD31-4B8C-83A1-F6EECF244321}">
                <p14:modId xmlns:p14="http://schemas.microsoft.com/office/powerpoint/2010/main" val="2832125614"/>
              </p:ext>
            </p:extLst>
          </p:nvPr>
        </p:nvGraphicFramePr>
        <p:xfrm>
          <a:off x="3292640" y="3901435"/>
          <a:ext cx="5202042" cy="1779287"/>
        </p:xfrm>
        <a:graphic>
          <a:graphicData uri="http://schemas.openxmlformats.org/drawingml/2006/table">
            <a:tbl>
              <a:tblPr firstRow="1" bandRow="1">
                <a:tableStyleId>{5940675A-B579-460E-94D1-54222C63F5DA}</a:tableStyleId>
              </a:tblPr>
              <a:tblGrid>
                <a:gridCol w="1734014">
                  <a:extLst>
                    <a:ext uri="{9D8B030D-6E8A-4147-A177-3AD203B41FA5}">
                      <a16:colId xmlns:a16="http://schemas.microsoft.com/office/drawing/2014/main" val="1886959530"/>
                    </a:ext>
                  </a:extLst>
                </a:gridCol>
                <a:gridCol w="1734014">
                  <a:extLst>
                    <a:ext uri="{9D8B030D-6E8A-4147-A177-3AD203B41FA5}">
                      <a16:colId xmlns:a16="http://schemas.microsoft.com/office/drawing/2014/main" val="2253308344"/>
                    </a:ext>
                  </a:extLst>
                </a:gridCol>
                <a:gridCol w="1734014">
                  <a:extLst>
                    <a:ext uri="{9D8B030D-6E8A-4147-A177-3AD203B41FA5}">
                      <a16:colId xmlns:a16="http://schemas.microsoft.com/office/drawing/2014/main" val="2527032580"/>
                    </a:ext>
                  </a:extLst>
                </a:gridCol>
              </a:tblGrid>
              <a:tr h="499127">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Has Depression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No Depression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6000657"/>
                  </a:ext>
                </a:extLst>
              </a:tr>
              <a:tr h="556469">
                <a:tc>
                  <a:txBody>
                    <a:bodyPr/>
                    <a:lstStyle/>
                    <a:p>
                      <a:r>
                        <a:rPr lang="en-US" dirty="0"/>
                        <a:t>Depression Detected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3497031"/>
                  </a:ext>
                </a:extLst>
              </a:tr>
              <a:tr h="556469">
                <a:tc>
                  <a:txBody>
                    <a:bodyPr/>
                    <a:lstStyle/>
                    <a:p>
                      <a:r>
                        <a:rPr lang="en-US" dirty="0"/>
                        <a:t>No Depression Detected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196644"/>
                  </a:ext>
                </a:extLst>
              </a:tr>
            </a:tbl>
          </a:graphicData>
        </a:graphic>
      </p:graphicFrame>
      <p:pic>
        <p:nvPicPr>
          <p:cNvPr id="18" name="Graphic 17" descr="Users">
            <a:extLst>
              <a:ext uri="{FF2B5EF4-FFF2-40B4-BE49-F238E27FC236}">
                <a16:creationId xmlns:a16="http://schemas.microsoft.com/office/drawing/2014/main" id="{B6D3604D-884A-4181-9794-5C7B2402D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0804" y="4323412"/>
            <a:ext cx="914400" cy="914400"/>
          </a:xfrm>
          <a:prstGeom prst="rect">
            <a:avLst/>
          </a:prstGeom>
        </p:spPr>
      </p:pic>
      <p:pic>
        <p:nvPicPr>
          <p:cNvPr id="19" name="Graphic 18" descr="Users">
            <a:extLst>
              <a:ext uri="{FF2B5EF4-FFF2-40B4-BE49-F238E27FC236}">
                <a16:creationId xmlns:a16="http://schemas.microsoft.com/office/drawing/2014/main" id="{219EF558-CA10-4E1F-8FE0-E16D2E4F7D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04" y="4294214"/>
            <a:ext cx="914400" cy="914400"/>
          </a:xfrm>
          <a:prstGeom prst="rect">
            <a:avLst/>
          </a:prstGeom>
        </p:spPr>
      </p:pic>
      <p:pic>
        <p:nvPicPr>
          <p:cNvPr id="20" name="Graphic 19" descr="Users">
            <a:extLst>
              <a:ext uri="{FF2B5EF4-FFF2-40B4-BE49-F238E27FC236}">
                <a16:creationId xmlns:a16="http://schemas.microsoft.com/office/drawing/2014/main" id="{06E127E0-8983-4DD2-A8F0-B0E227A70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4335" y="4896492"/>
            <a:ext cx="914400" cy="914400"/>
          </a:xfrm>
          <a:prstGeom prst="rect">
            <a:avLst/>
          </a:prstGeom>
        </p:spPr>
      </p:pic>
      <p:pic>
        <p:nvPicPr>
          <p:cNvPr id="21" name="Graphic 20" descr="Users">
            <a:extLst>
              <a:ext uri="{FF2B5EF4-FFF2-40B4-BE49-F238E27FC236}">
                <a16:creationId xmlns:a16="http://schemas.microsoft.com/office/drawing/2014/main" id="{AF292F33-E364-44A6-B350-28DC5DE11B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1614" y="4896492"/>
            <a:ext cx="914400" cy="914400"/>
          </a:xfrm>
          <a:prstGeom prst="rect">
            <a:avLst/>
          </a:prstGeom>
        </p:spPr>
      </p:pic>
      <p:sp>
        <p:nvSpPr>
          <p:cNvPr id="10" name="Title 1">
            <a:extLst>
              <a:ext uri="{FF2B5EF4-FFF2-40B4-BE49-F238E27FC236}">
                <a16:creationId xmlns:a16="http://schemas.microsoft.com/office/drawing/2014/main" id="{9DD7D292-B913-4A23-8EFF-2BFB99202EF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Errors and outliers </a:t>
            </a:r>
          </a:p>
        </p:txBody>
      </p:sp>
      <p:sp>
        <p:nvSpPr>
          <p:cNvPr id="3" name="Rectangle 2">
            <a:extLst>
              <a:ext uri="{FF2B5EF4-FFF2-40B4-BE49-F238E27FC236}">
                <a16:creationId xmlns:a16="http://schemas.microsoft.com/office/drawing/2014/main" id="{3EAD5A80-8702-4BB3-82A2-68FF8A69F387}"/>
              </a:ext>
            </a:extLst>
          </p:cNvPr>
          <p:cNvSpPr/>
          <p:nvPr/>
        </p:nvSpPr>
        <p:spPr>
          <a:xfrm>
            <a:off x="-236130" y="6304002"/>
            <a:ext cx="9090245" cy="553998"/>
          </a:xfrm>
          <a:prstGeom prst="rect">
            <a:avLst/>
          </a:prstGeom>
        </p:spPr>
        <p:txBody>
          <a:bodyPr wrap="none">
            <a:spAutoFit/>
          </a:bodyPr>
          <a:lstStyle/>
          <a:p>
            <a:r>
              <a:rPr lang="en-US" sz="3000" dirty="0">
                <a:latin typeface="Bell MT" panose="02020503060305020303" pitchFamily="18" charset="0"/>
              </a:rPr>
              <a:t>	“Accuracy” according to algorithms vs psychiatrists</a:t>
            </a:r>
          </a:p>
        </p:txBody>
      </p:sp>
    </p:spTree>
    <p:extLst>
      <p:ext uri="{BB962C8B-B14F-4D97-AF65-F5344CB8AC3E}">
        <p14:creationId xmlns:p14="http://schemas.microsoft.com/office/powerpoint/2010/main" val="4300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356F-A66C-45C4-942F-E465C2A298AC}"/>
              </a:ext>
            </a:extLst>
          </p:cNvPr>
          <p:cNvSpPr>
            <a:spLocks noGrp="1"/>
          </p:cNvSpPr>
          <p:nvPr>
            <p:ph type="title"/>
          </p:nvPr>
        </p:nvSpPr>
        <p:spPr>
          <a:xfrm>
            <a:off x="632927" y="0"/>
            <a:ext cx="10515600" cy="1325563"/>
          </a:xfrm>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Project Workflow (Alina)</a:t>
            </a:r>
          </a:p>
        </p:txBody>
      </p:sp>
      <p:graphicFrame>
        <p:nvGraphicFramePr>
          <p:cNvPr id="6" name="Table 5">
            <a:extLst>
              <a:ext uri="{FF2B5EF4-FFF2-40B4-BE49-F238E27FC236}">
                <a16:creationId xmlns:a16="http://schemas.microsoft.com/office/drawing/2014/main" id="{1E9315DD-BF1E-41DB-A656-25C0A662A2E9}"/>
              </a:ext>
            </a:extLst>
          </p:cNvPr>
          <p:cNvGraphicFramePr>
            <a:graphicFrameLocks noGrp="1"/>
          </p:cNvGraphicFramePr>
          <p:nvPr>
            <p:extLst>
              <p:ext uri="{D42A27DB-BD31-4B8C-83A1-F6EECF244321}">
                <p14:modId xmlns:p14="http://schemas.microsoft.com/office/powerpoint/2010/main" val="1424248010"/>
              </p:ext>
            </p:extLst>
          </p:nvPr>
        </p:nvGraphicFramePr>
        <p:xfrm>
          <a:off x="558282" y="995680"/>
          <a:ext cx="11280710" cy="5415280"/>
        </p:xfrm>
        <a:graphic>
          <a:graphicData uri="http://schemas.openxmlformats.org/drawingml/2006/table">
            <a:tbl>
              <a:tblPr firstRow="1" bandRow="1">
                <a:tableStyleId>{F5AB1C69-6EDB-4FF4-983F-18BD219EF322}</a:tableStyleId>
              </a:tblPr>
              <a:tblGrid>
                <a:gridCol w="2567474">
                  <a:extLst>
                    <a:ext uri="{9D8B030D-6E8A-4147-A177-3AD203B41FA5}">
                      <a16:colId xmlns:a16="http://schemas.microsoft.com/office/drawing/2014/main" val="3682375255"/>
                    </a:ext>
                  </a:extLst>
                </a:gridCol>
                <a:gridCol w="8713236">
                  <a:extLst>
                    <a:ext uri="{9D8B030D-6E8A-4147-A177-3AD203B41FA5}">
                      <a16:colId xmlns:a16="http://schemas.microsoft.com/office/drawing/2014/main" val="3665234961"/>
                    </a:ext>
                  </a:extLst>
                </a:gridCol>
              </a:tblGrid>
              <a:tr h="0">
                <a:tc>
                  <a:txBody>
                    <a:bodyPr/>
                    <a:lstStyle/>
                    <a:p>
                      <a:r>
                        <a:rPr lang="en-US" dirty="0">
                          <a:latin typeface="Bell MT" panose="02020503060305020303" pitchFamily="18" charset="0"/>
                        </a:rPr>
                        <a:t>Time</a:t>
                      </a:r>
                    </a:p>
                  </a:txBody>
                  <a:tcPr/>
                </a:tc>
                <a:tc>
                  <a:txBody>
                    <a:bodyPr/>
                    <a:lstStyle/>
                    <a:p>
                      <a:r>
                        <a:rPr lang="en-US" dirty="0">
                          <a:latin typeface="Bell MT" panose="02020503060305020303" pitchFamily="18" charset="0"/>
                        </a:rPr>
                        <a:t>Activities</a:t>
                      </a:r>
                    </a:p>
                  </a:txBody>
                  <a:tcPr/>
                </a:tc>
                <a:extLst>
                  <a:ext uri="{0D108BD9-81ED-4DB2-BD59-A6C34878D82A}">
                    <a16:rowId xmlns:a16="http://schemas.microsoft.com/office/drawing/2014/main" val="3780841475"/>
                  </a:ext>
                </a:extLst>
              </a:tr>
              <a:tr h="457200">
                <a:tc>
                  <a:txBody>
                    <a:bodyPr/>
                    <a:lstStyle/>
                    <a:p>
                      <a:r>
                        <a:rPr lang="en-US" dirty="0">
                          <a:latin typeface="Bell MT" panose="02020503060305020303" pitchFamily="18" charset="0"/>
                        </a:rPr>
                        <a:t>Winter 2015</a:t>
                      </a:r>
                    </a:p>
                  </a:txBody>
                  <a:tcPr/>
                </a:tc>
                <a:tc>
                  <a:txBody>
                    <a:bodyPr/>
                    <a:lstStyle/>
                    <a:p>
                      <a:r>
                        <a:rPr lang="en-US" dirty="0">
                          <a:latin typeface="Bell MT" panose="02020503060305020303" pitchFamily="18" charset="0"/>
                        </a:rPr>
                        <a:t>Interested in Word2Vec (Jacob suggested)</a:t>
                      </a:r>
                    </a:p>
                    <a:p>
                      <a:r>
                        <a:rPr lang="en-US" dirty="0">
                          <a:latin typeface="Bell MT" panose="02020503060305020303" pitchFamily="18" charset="0"/>
                        </a:rPr>
                        <a:t>Read about it online</a:t>
                      </a:r>
                    </a:p>
                  </a:txBody>
                  <a:tcPr/>
                </a:tc>
                <a:extLst>
                  <a:ext uri="{0D108BD9-81ED-4DB2-BD59-A6C34878D82A}">
                    <a16:rowId xmlns:a16="http://schemas.microsoft.com/office/drawing/2014/main" val="118706231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ell MT" panose="02020503060305020303" pitchFamily="18" charset="0"/>
                        </a:rPr>
                        <a:t>Spring 2016</a:t>
                      </a:r>
                    </a:p>
                    <a:p>
                      <a:endParaRPr lang="en-US" dirty="0">
                        <a:latin typeface="Bell MT" panose="02020503060305020303" pitchFamily="18" charset="0"/>
                      </a:endParaRPr>
                    </a:p>
                  </a:txBody>
                  <a:tcPr/>
                </a:tc>
                <a:tc>
                  <a:txBody>
                    <a:bodyPr/>
                    <a:lstStyle/>
                    <a:p>
                      <a:r>
                        <a:rPr lang="en-US" i="1" dirty="0">
                          <a:latin typeface="Bell MT" panose="02020503060305020303" pitchFamily="18" charset="0"/>
                        </a:rPr>
                        <a:t>Idea: </a:t>
                      </a:r>
                      <a:r>
                        <a:rPr lang="en-US" dirty="0">
                          <a:latin typeface="Bell MT" panose="02020503060305020303" pitchFamily="18" charset="0"/>
                        </a:rPr>
                        <a:t>How is obesity portrayed in news?</a:t>
                      </a:r>
                    </a:p>
                    <a:p>
                      <a:r>
                        <a:rPr lang="en-US" i="1" dirty="0">
                          <a:latin typeface="Bell MT" panose="02020503060305020303" pitchFamily="18" charset="0"/>
                        </a:rPr>
                        <a:t>Method: </a:t>
                      </a:r>
                      <a:r>
                        <a:rPr lang="en-US" dirty="0">
                          <a:latin typeface="Bell MT" panose="02020503060305020303" pitchFamily="18" charset="0"/>
                        </a:rPr>
                        <a:t>Word2Vec language model</a:t>
                      </a:r>
                    </a:p>
                    <a:p>
                      <a:r>
                        <a:rPr lang="en-US" i="1" dirty="0">
                          <a:latin typeface="Bell MT" panose="02020503060305020303" pitchFamily="18" charset="0"/>
                        </a:rPr>
                        <a:t>Data: </a:t>
                      </a:r>
                      <a:r>
                        <a:rPr lang="en-US" dirty="0">
                          <a:latin typeface="Bell MT" panose="02020503060305020303" pitchFamily="18" charset="0"/>
                        </a:rPr>
                        <a:t>New York Times, from Lexis Nexis</a:t>
                      </a:r>
                    </a:p>
                  </a:txBody>
                  <a:tcPr/>
                </a:tc>
                <a:extLst>
                  <a:ext uri="{0D108BD9-81ED-4DB2-BD59-A6C34878D82A}">
                    <a16:rowId xmlns:a16="http://schemas.microsoft.com/office/drawing/2014/main" val="2628594428"/>
                  </a:ext>
                </a:extLst>
              </a:tr>
              <a:tr h="370840">
                <a:tc>
                  <a:txBody>
                    <a:bodyPr/>
                    <a:lstStyle/>
                    <a:p>
                      <a:r>
                        <a:rPr lang="en-US" dirty="0">
                          <a:latin typeface="Bell MT" panose="02020503060305020303" pitchFamily="18" charset="0"/>
                        </a:rPr>
                        <a:t>July-August 2016</a:t>
                      </a:r>
                    </a:p>
                  </a:txBody>
                  <a:tcPr/>
                </a:tc>
                <a:tc>
                  <a:txBody>
                    <a:bodyPr/>
                    <a:lstStyle/>
                    <a:p>
                      <a:r>
                        <a:rPr lang="en-US" dirty="0">
                          <a:latin typeface="Bell MT" panose="02020503060305020303" pitchFamily="18" charset="0"/>
                        </a:rPr>
                        <a:t>Collect 100k news articles from LexisNexis. Struggle to clean (~2 months).</a:t>
                      </a:r>
                    </a:p>
                  </a:txBody>
                  <a:tcPr/>
                </a:tc>
                <a:extLst>
                  <a:ext uri="{0D108BD9-81ED-4DB2-BD59-A6C34878D82A}">
                    <a16:rowId xmlns:a16="http://schemas.microsoft.com/office/drawing/2014/main" val="2505977005"/>
                  </a:ext>
                </a:extLst>
              </a:tr>
              <a:tr h="370840">
                <a:tc>
                  <a:txBody>
                    <a:bodyPr/>
                    <a:lstStyle/>
                    <a:p>
                      <a:r>
                        <a:rPr lang="en-US" dirty="0">
                          <a:latin typeface="Bell MT" panose="02020503060305020303" pitchFamily="18" charset="0"/>
                        </a:rPr>
                        <a:t>August-Sept 2016</a:t>
                      </a:r>
                    </a:p>
                  </a:txBody>
                  <a:tcPr/>
                </a:tc>
                <a:tc>
                  <a:txBody>
                    <a:bodyPr/>
                    <a:lstStyle/>
                    <a:p>
                      <a:r>
                        <a:rPr lang="en-US" dirty="0">
                          <a:latin typeface="Bell MT" panose="02020503060305020303" pitchFamily="18" charset="0"/>
                        </a:rPr>
                        <a:t>Mess around with Word2Vec on news a LOT, seemed promising. Read about obesity/news.</a:t>
                      </a:r>
                    </a:p>
                  </a:txBody>
                  <a:tcPr/>
                </a:tc>
                <a:extLst>
                  <a:ext uri="{0D108BD9-81ED-4DB2-BD59-A6C34878D82A}">
                    <a16:rowId xmlns:a16="http://schemas.microsoft.com/office/drawing/2014/main" val="1467494354"/>
                  </a:ext>
                </a:extLst>
              </a:tr>
              <a:tr h="370840">
                <a:tc>
                  <a:txBody>
                    <a:bodyPr/>
                    <a:lstStyle/>
                    <a:p>
                      <a:r>
                        <a:rPr lang="en-US" dirty="0">
                          <a:latin typeface="Bell MT" panose="02020503060305020303" pitchFamily="18" charset="0"/>
                        </a:rPr>
                        <a:t>Winter 2016</a:t>
                      </a:r>
                    </a:p>
                  </a:txBody>
                  <a:tcPr/>
                </a:tc>
                <a:tc>
                  <a:txBody>
                    <a:bodyPr/>
                    <a:lstStyle/>
                    <a:p>
                      <a:r>
                        <a:rPr lang="en-US" dirty="0">
                          <a:latin typeface="Bell MT" panose="02020503060305020303" pitchFamily="18" charset="0"/>
                        </a:rPr>
                        <a:t>Presented Word2Vec to </a:t>
                      </a:r>
                      <a:r>
                        <a:rPr lang="en-US" dirty="0" err="1">
                          <a:latin typeface="Bell MT" panose="02020503060305020303" pitchFamily="18" charset="0"/>
                        </a:rPr>
                        <a:t>CompSoc</a:t>
                      </a:r>
                      <a:endParaRPr lang="en-US" dirty="0">
                        <a:latin typeface="Bell MT" panose="02020503060305020303" pitchFamily="18" charset="0"/>
                      </a:endParaRPr>
                    </a:p>
                  </a:txBody>
                  <a:tcPr/>
                </a:tc>
                <a:extLst>
                  <a:ext uri="{0D108BD9-81ED-4DB2-BD59-A6C34878D82A}">
                    <a16:rowId xmlns:a16="http://schemas.microsoft.com/office/drawing/2014/main" val="2500147033"/>
                  </a:ext>
                </a:extLst>
              </a:tr>
              <a:tr h="370840">
                <a:tc>
                  <a:txBody>
                    <a:bodyPr/>
                    <a:lstStyle/>
                    <a:p>
                      <a:r>
                        <a:rPr lang="en-US" dirty="0">
                          <a:latin typeface="Bell MT" panose="02020503060305020303" pitchFamily="18" charset="0"/>
                        </a:rPr>
                        <a:t>Fall 2016-Spring 2017</a:t>
                      </a:r>
                    </a:p>
                    <a:p>
                      <a:endParaRPr lang="en-US" dirty="0">
                        <a:latin typeface="Bell MT" panose="02020503060305020303" pitchFamily="18" charset="0"/>
                      </a:endParaRPr>
                    </a:p>
                    <a:p>
                      <a:r>
                        <a:rPr lang="en-US" i="1" dirty="0">
                          <a:latin typeface="Bell MT" panose="02020503060305020303" pitchFamily="18" charset="0"/>
                        </a:rPr>
                        <a:t>Spring: MA Thesis due</a:t>
                      </a:r>
                    </a:p>
                  </a:txBody>
                  <a:tcPr/>
                </a:tc>
                <a:tc>
                  <a:txBody>
                    <a:bodyPr/>
                    <a:lstStyle/>
                    <a:p>
                      <a:r>
                        <a:rPr lang="en-US" dirty="0">
                          <a:latin typeface="Bell MT" panose="02020503060305020303" pitchFamily="18" charset="0"/>
                        </a:rPr>
                        <a:t>Narrow RQs. Test out with Word2Vec/news data</a:t>
                      </a:r>
                    </a:p>
                    <a:p>
                      <a:r>
                        <a:rPr lang="en-US" dirty="0">
                          <a:latin typeface="Bell MT" panose="02020503060305020303" pitchFamily="18" charset="0"/>
                        </a:rPr>
                        <a:t>Check robustness many times, get confused many times, make visuals in R</a:t>
                      </a:r>
                    </a:p>
                    <a:p>
                      <a:r>
                        <a:rPr lang="en-US" dirty="0">
                          <a:latin typeface="Bell MT" panose="02020503060305020303" pitchFamily="18" charset="0"/>
                        </a:rPr>
                        <a:t>Wrote up results (theory still vague)</a:t>
                      </a:r>
                    </a:p>
                  </a:txBody>
                  <a:tcPr/>
                </a:tc>
                <a:extLst>
                  <a:ext uri="{0D108BD9-81ED-4DB2-BD59-A6C34878D82A}">
                    <a16:rowId xmlns:a16="http://schemas.microsoft.com/office/drawing/2014/main" val="3280039328"/>
                  </a:ext>
                </a:extLst>
              </a:tr>
              <a:tr h="370840">
                <a:tc>
                  <a:txBody>
                    <a:bodyPr/>
                    <a:lstStyle/>
                    <a:p>
                      <a:r>
                        <a:rPr lang="en-US" dirty="0">
                          <a:latin typeface="Bell MT" panose="02020503060305020303" pitchFamily="18" charset="0"/>
                        </a:rPr>
                        <a:t>Spring 2017-Spring 2018</a:t>
                      </a:r>
                    </a:p>
                  </a:txBody>
                  <a:tcPr/>
                </a:tc>
                <a:tc>
                  <a:txBody>
                    <a:bodyPr/>
                    <a:lstStyle/>
                    <a:p>
                      <a:r>
                        <a:rPr lang="en-US" dirty="0">
                          <a:latin typeface="Bell MT" panose="02020503060305020303" pitchFamily="18" charset="0"/>
                        </a:rPr>
                        <a:t>Revise paper, theory, more robustness checks, ideas for next projects</a:t>
                      </a:r>
                    </a:p>
                  </a:txBody>
                  <a:tcPr/>
                </a:tc>
                <a:extLst>
                  <a:ext uri="{0D108BD9-81ED-4DB2-BD59-A6C34878D82A}">
                    <a16:rowId xmlns:a16="http://schemas.microsoft.com/office/drawing/2014/main" val="3336543293"/>
                  </a:ext>
                </a:extLst>
              </a:tr>
              <a:tr h="182880">
                <a:tc>
                  <a:txBody>
                    <a:bodyPr/>
                    <a:lstStyle/>
                    <a:p>
                      <a:r>
                        <a:rPr lang="en-US" dirty="0">
                          <a:latin typeface="Bell MT" panose="02020503060305020303" pitchFamily="18" charset="0"/>
                        </a:rPr>
                        <a:t>June 2018</a:t>
                      </a:r>
                    </a:p>
                  </a:txBody>
                  <a:tcPr/>
                </a:tc>
                <a:tc>
                  <a:txBody>
                    <a:bodyPr/>
                    <a:lstStyle/>
                    <a:p>
                      <a:r>
                        <a:rPr lang="en-US" dirty="0">
                          <a:latin typeface="Bell MT" panose="02020503060305020303" pitchFamily="18" charset="0"/>
                        </a:rPr>
                        <a:t>Prettify code, put on </a:t>
                      </a:r>
                      <a:r>
                        <a:rPr lang="en-US" dirty="0" err="1">
                          <a:latin typeface="Bell MT" panose="02020503060305020303" pitchFamily="18" charset="0"/>
                        </a:rPr>
                        <a:t>Github</a:t>
                      </a:r>
                      <a:r>
                        <a:rPr lang="en-US" dirty="0">
                          <a:latin typeface="Bell MT" panose="02020503060305020303" pitchFamily="18" charset="0"/>
                        </a:rPr>
                        <a:t>, Present to </a:t>
                      </a:r>
                      <a:r>
                        <a:rPr lang="en-US" dirty="0" err="1">
                          <a:latin typeface="Bell MT" panose="02020503060305020303" pitchFamily="18" charset="0"/>
                        </a:rPr>
                        <a:t>CompSoc</a:t>
                      </a:r>
                      <a:endParaRPr lang="en-US" dirty="0">
                        <a:latin typeface="Bell MT" panose="02020503060305020303" pitchFamily="18" charset="0"/>
                      </a:endParaRPr>
                    </a:p>
                  </a:txBody>
                  <a:tcPr/>
                </a:tc>
                <a:extLst>
                  <a:ext uri="{0D108BD9-81ED-4DB2-BD59-A6C34878D82A}">
                    <a16:rowId xmlns:a16="http://schemas.microsoft.com/office/drawing/2014/main" val="2354689678"/>
                  </a:ext>
                </a:extLst>
              </a:tr>
              <a:tr h="182880">
                <a:tc>
                  <a:txBody>
                    <a:bodyPr/>
                    <a:lstStyle/>
                    <a:p>
                      <a:r>
                        <a:rPr lang="en-US" dirty="0">
                          <a:latin typeface="Bell MT" panose="02020503060305020303" pitchFamily="18" charset="0"/>
                        </a:rPr>
                        <a:t>Now: </a:t>
                      </a:r>
                    </a:p>
                  </a:txBody>
                  <a:tcPr/>
                </a:tc>
                <a:tc>
                  <a:txBody>
                    <a:bodyPr/>
                    <a:lstStyle/>
                    <a:p>
                      <a:r>
                        <a:rPr lang="en-US" dirty="0">
                          <a:latin typeface="Bell MT" panose="02020503060305020303" pitchFamily="18" charset="0"/>
                        </a:rPr>
                        <a:t>Minor revisions, submitting for peer review</a:t>
                      </a:r>
                    </a:p>
                  </a:txBody>
                  <a:tcPr/>
                </a:tc>
                <a:extLst>
                  <a:ext uri="{0D108BD9-81ED-4DB2-BD59-A6C34878D82A}">
                    <a16:rowId xmlns:a16="http://schemas.microsoft.com/office/drawing/2014/main" val="2231020140"/>
                  </a:ext>
                </a:extLst>
              </a:tr>
              <a:tr h="185420">
                <a:tc>
                  <a:txBody>
                    <a:bodyPr/>
                    <a:lstStyle/>
                    <a:p>
                      <a:r>
                        <a:rPr lang="en-US" dirty="0">
                          <a:latin typeface="Bell MT" panose="02020503060305020303" pitchFamily="18" charset="0"/>
                        </a:rPr>
                        <a:t>Throughout: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ell MT" panose="02020503060305020303" pitchFamily="18" charset="0"/>
                        </a:rPr>
                        <a:t>Reading, getting confused, etc. </a:t>
                      </a:r>
                    </a:p>
                  </a:txBody>
                  <a:tcPr/>
                </a:tc>
                <a:extLst>
                  <a:ext uri="{0D108BD9-81ED-4DB2-BD59-A6C34878D82A}">
                    <a16:rowId xmlns:a16="http://schemas.microsoft.com/office/drawing/2014/main" val="220833665"/>
                  </a:ext>
                </a:extLst>
              </a:tr>
            </a:tbl>
          </a:graphicData>
        </a:graphic>
      </p:graphicFrame>
    </p:spTree>
    <p:extLst>
      <p:ext uri="{BB962C8B-B14F-4D97-AF65-F5344CB8AC3E}">
        <p14:creationId xmlns:p14="http://schemas.microsoft.com/office/powerpoint/2010/main" val="414830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356F-A66C-45C4-942F-E465C2A298AC}"/>
              </a:ext>
            </a:extLst>
          </p:cNvPr>
          <p:cNvSpPr>
            <a:spLocks noGrp="1"/>
          </p:cNvSpPr>
          <p:nvPr>
            <p:ph type="title"/>
          </p:nvPr>
        </p:nvSpPr>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Abstract (Alina + Jacob)</a:t>
            </a:r>
          </a:p>
        </p:txBody>
      </p:sp>
      <p:sp>
        <p:nvSpPr>
          <p:cNvPr id="4" name="Content Placeholder 2">
            <a:extLst>
              <a:ext uri="{FF2B5EF4-FFF2-40B4-BE49-F238E27FC236}">
                <a16:creationId xmlns:a16="http://schemas.microsoft.com/office/drawing/2014/main" id="{0974538B-B585-4969-92F4-98FC5D61688E}"/>
              </a:ext>
            </a:extLst>
          </p:cNvPr>
          <p:cNvSpPr>
            <a:spLocks noGrp="1"/>
          </p:cNvSpPr>
          <p:nvPr>
            <p:ph idx="1"/>
          </p:nvPr>
        </p:nvSpPr>
        <p:spPr>
          <a:xfrm>
            <a:off x="744894" y="1604865"/>
            <a:ext cx="10515600" cy="5794311"/>
          </a:xfrm>
        </p:spPr>
        <p:txBody>
          <a:bodyPr>
            <a:normAutofit fontScale="55000" lnSpcReduction="20000"/>
          </a:bodyPr>
          <a:lstStyle/>
          <a:p>
            <a:r>
              <a:rPr lang="en-US" dirty="0">
                <a:latin typeface="Bell MT" panose="02020503060305020303" pitchFamily="18" charset="0"/>
              </a:rPr>
              <a:t>Over half (64%) of Americans want to lose weight; eating disorders and weight-based discrimination run rampant. These overwhelmingly negative conceptions of fat are often attributed to media influence, suggesting this is a process of cultural learning. But it remains unclear exactly how public culture becomes private culture. </a:t>
            </a:r>
          </a:p>
          <a:p>
            <a:endParaRPr lang="en-US" dirty="0">
              <a:latin typeface="Bell MT" panose="02020503060305020303" pitchFamily="18" charset="0"/>
            </a:endParaRPr>
          </a:p>
          <a:p>
            <a:pPr>
              <a:lnSpc>
                <a:spcPct val="120000"/>
              </a:lnSpc>
            </a:pPr>
            <a:r>
              <a:rPr lang="en-US" sz="5400" dirty="0">
                <a:latin typeface="Bell MT" panose="02020503060305020303" pitchFamily="18" charset="0"/>
              </a:rPr>
              <a:t>We provide a </a:t>
            </a:r>
            <a:r>
              <a:rPr lang="en-US" sz="5400" b="1" dirty="0">
                <a:latin typeface="Bell MT" panose="02020503060305020303" pitchFamily="18" charset="0"/>
              </a:rPr>
              <a:t>computational account of this cultural learning, showing how schemata about obesity can be learned from news reporting</a:t>
            </a:r>
            <a:r>
              <a:rPr lang="en-US" sz="5400" dirty="0">
                <a:latin typeface="Bell MT" panose="02020503060305020303" pitchFamily="18" charset="0"/>
              </a:rPr>
              <a:t>. We extract these schemata from New York Times articles with Word2Vec, a model that learns language in ways that are inspired by our own cognition. We identify several cultural schemata around obesity, linking it to femininity, immorality, poor health, and low socioeconomic class. </a:t>
            </a:r>
          </a:p>
          <a:p>
            <a:endParaRPr lang="en-US" sz="4400" dirty="0">
              <a:latin typeface="Bell MT" panose="02020503060305020303" pitchFamily="18" charset="0"/>
            </a:endParaRPr>
          </a:p>
          <a:p>
            <a:r>
              <a:rPr lang="en-US" dirty="0">
                <a:latin typeface="Bell MT" panose="02020503060305020303" pitchFamily="18" charset="0"/>
              </a:rPr>
              <a:t>Such schemata may be subtly but pervasively activated by our language; thus, language may be one vehicle for the reproduction of biases around body weight and health. Finally, findings validate concerns that machine-learned algorithms may encode, and reproduce, negative biases.</a:t>
            </a:r>
          </a:p>
          <a:p>
            <a:endParaRPr lang="en-US" dirty="0"/>
          </a:p>
        </p:txBody>
      </p:sp>
    </p:spTree>
    <p:extLst>
      <p:ext uri="{BB962C8B-B14F-4D97-AF65-F5344CB8AC3E}">
        <p14:creationId xmlns:p14="http://schemas.microsoft.com/office/powerpoint/2010/main" val="290521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1623-E2C6-4CD4-A117-0EBCB6A5A466}"/>
              </a:ext>
            </a:extLst>
          </p:cNvPr>
          <p:cNvSpPr>
            <a:spLocks noGrp="1"/>
          </p:cNvSpPr>
          <p:nvPr>
            <p:ph type="title"/>
          </p:nvPr>
        </p:nvSpPr>
        <p:spPr/>
        <p:txBody>
          <a:bodyPr/>
          <a:lstStyle/>
          <a:p>
            <a:r>
              <a:rPr lang="en-US" dirty="0">
                <a:latin typeface="Bell MT" panose="02020503060305020303" pitchFamily="18" charset="0"/>
              </a:rPr>
              <a:t>Outline: 3h</a:t>
            </a:r>
          </a:p>
        </p:txBody>
      </p:sp>
      <p:sp>
        <p:nvSpPr>
          <p:cNvPr id="3" name="Content Placeholder 2">
            <a:extLst>
              <a:ext uri="{FF2B5EF4-FFF2-40B4-BE49-F238E27FC236}">
                <a16:creationId xmlns:a16="http://schemas.microsoft.com/office/drawing/2014/main" id="{6E963C32-284B-4FB5-9AA1-D7FB5643AEF4}"/>
              </a:ext>
            </a:extLst>
          </p:cNvPr>
          <p:cNvSpPr>
            <a:spLocks noGrp="1"/>
          </p:cNvSpPr>
          <p:nvPr>
            <p:ph idx="1"/>
          </p:nvPr>
        </p:nvSpPr>
        <p:spPr/>
        <p:txBody>
          <a:bodyPr/>
          <a:lstStyle/>
          <a:p>
            <a:r>
              <a:rPr lang="en-US" dirty="0">
                <a:latin typeface="Bell MT" panose="02020503060305020303" pitchFamily="18" charset="0"/>
              </a:rPr>
              <a:t>25 min  Concepts and Example </a:t>
            </a:r>
            <a:r>
              <a:rPr lang="en-US" dirty="0" err="1">
                <a:latin typeface="Bell MT" panose="02020503060305020303" pitchFamily="18" charset="0"/>
              </a:rPr>
              <a:t>CompSoc</a:t>
            </a:r>
            <a:r>
              <a:rPr lang="en-US" dirty="0">
                <a:latin typeface="Bell MT" panose="02020503060305020303" pitchFamily="18" charset="0"/>
              </a:rPr>
              <a:t> Projects</a:t>
            </a:r>
          </a:p>
          <a:p>
            <a:r>
              <a:rPr lang="en-US" dirty="0">
                <a:latin typeface="Bell MT" panose="02020503060305020303" pitchFamily="18" charset="0"/>
              </a:rPr>
              <a:t>20 min Developing your </a:t>
            </a:r>
            <a:r>
              <a:rPr lang="en-US" dirty="0" err="1">
                <a:latin typeface="Bell MT" panose="02020503060305020303" pitchFamily="18" charset="0"/>
              </a:rPr>
              <a:t>CompSoc</a:t>
            </a:r>
            <a:r>
              <a:rPr lang="en-US" dirty="0">
                <a:latin typeface="Bell MT" panose="02020503060305020303" pitchFamily="18" charset="0"/>
              </a:rPr>
              <a:t> Project Workflow</a:t>
            </a:r>
          </a:p>
          <a:p>
            <a:r>
              <a:rPr lang="en-US" dirty="0">
                <a:latin typeface="Bell MT" panose="02020503060305020303" pitchFamily="18" charset="0"/>
              </a:rPr>
              <a:t>15 min break</a:t>
            </a:r>
          </a:p>
          <a:p>
            <a:r>
              <a:rPr lang="en-US" dirty="0">
                <a:latin typeface="Bell MT" panose="02020503060305020303" pitchFamily="18" charset="0"/>
              </a:rPr>
              <a:t>Remainder (~2h): Data Wrangling in Python (hands-on)</a:t>
            </a:r>
          </a:p>
          <a:p>
            <a:endParaRPr lang="en-US" dirty="0"/>
          </a:p>
        </p:txBody>
      </p:sp>
    </p:spTree>
    <p:extLst>
      <p:ext uri="{BB962C8B-B14F-4D97-AF65-F5344CB8AC3E}">
        <p14:creationId xmlns:p14="http://schemas.microsoft.com/office/powerpoint/2010/main" val="268438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AFF7-42AC-48A2-BC14-CB2B0E397822}"/>
              </a:ext>
            </a:extLst>
          </p:cNvPr>
          <p:cNvSpPr>
            <a:spLocks noGrp="1"/>
          </p:cNvSpPr>
          <p:nvPr>
            <p:ph type="title"/>
          </p:nvPr>
        </p:nvSpPr>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File Management</a:t>
            </a:r>
          </a:p>
        </p:txBody>
      </p:sp>
      <p:sp>
        <p:nvSpPr>
          <p:cNvPr id="3" name="Content Placeholder 2">
            <a:extLst>
              <a:ext uri="{FF2B5EF4-FFF2-40B4-BE49-F238E27FC236}">
                <a16:creationId xmlns:a16="http://schemas.microsoft.com/office/drawing/2014/main" id="{2ABA7CDA-81FE-4A30-9349-F27E7C5CE21E}"/>
              </a:ext>
            </a:extLst>
          </p:cNvPr>
          <p:cNvSpPr>
            <a:spLocks noGrp="1"/>
          </p:cNvSpPr>
          <p:nvPr>
            <p:ph idx="1"/>
          </p:nvPr>
        </p:nvSpPr>
        <p:spPr/>
        <p:txBody>
          <a:bodyPr/>
          <a:lstStyle/>
          <a:p>
            <a:r>
              <a:rPr lang="en-US" dirty="0">
                <a:latin typeface="Bell MT" panose="02020503060305020303" pitchFamily="18" charset="0"/>
              </a:rPr>
              <a:t>(See sample project set up in Alina’s </a:t>
            </a:r>
            <a:r>
              <a:rPr lang="en-US" dirty="0" err="1">
                <a:latin typeface="Bell MT" panose="02020503060305020303" pitchFamily="18" charset="0"/>
              </a:rPr>
              <a:t>dropbox</a:t>
            </a:r>
            <a:r>
              <a:rPr lang="en-US" dirty="0">
                <a:latin typeface="Bell MT" panose="02020503060305020303" pitchFamily="18" charset="0"/>
              </a:rPr>
              <a:t>)</a:t>
            </a:r>
          </a:p>
          <a:p>
            <a:r>
              <a:rPr lang="en-US" dirty="0">
                <a:latin typeface="Bell MT" panose="02020503060305020303" pitchFamily="18" charset="0"/>
              </a:rPr>
              <a:t>How could this set-up have been better? What is good?</a:t>
            </a:r>
          </a:p>
        </p:txBody>
      </p:sp>
    </p:spTree>
    <p:extLst>
      <p:ext uri="{BB962C8B-B14F-4D97-AF65-F5344CB8AC3E}">
        <p14:creationId xmlns:p14="http://schemas.microsoft.com/office/powerpoint/2010/main" val="189907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CDE4-DCFD-497D-9501-82F099EE1667}"/>
              </a:ext>
            </a:extLst>
          </p:cNvPr>
          <p:cNvSpPr>
            <a:spLocks noGrp="1"/>
          </p:cNvSpPr>
          <p:nvPr>
            <p:ph type="title"/>
          </p:nvPr>
        </p:nvSpPr>
        <p:spPr/>
        <p:txBody>
          <a:bodyPr/>
          <a:lstStyle/>
          <a:p>
            <a:r>
              <a:rPr lang="en-US" dirty="0">
                <a:latin typeface="Bell MT" panose="02020503060305020303" pitchFamily="18" charset="0"/>
              </a:rPr>
              <a:t>Developing your </a:t>
            </a:r>
            <a:r>
              <a:rPr lang="en-US" dirty="0" err="1">
                <a:latin typeface="Bell MT" panose="02020503060305020303" pitchFamily="18" charset="0"/>
              </a:rPr>
              <a:t>CompSoc</a:t>
            </a:r>
            <a:r>
              <a:rPr lang="en-US" dirty="0">
                <a:latin typeface="Bell MT" panose="02020503060305020303" pitchFamily="18" charset="0"/>
              </a:rPr>
              <a:t> project</a:t>
            </a:r>
          </a:p>
        </p:txBody>
      </p:sp>
      <p:sp>
        <p:nvSpPr>
          <p:cNvPr id="3" name="Content Placeholder 2">
            <a:extLst>
              <a:ext uri="{FF2B5EF4-FFF2-40B4-BE49-F238E27FC236}">
                <a16:creationId xmlns:a16="http://schemas.microsoft.com/office/drawing/2014/main" id="{39B40F6E-B679-4F1C-9F9D-2B4C4861E58C}"/>
              </a:ext>
            </a:extLst>
          </p:cNvPr>
          <p:cNvSpPr>
            <a:spLocks noGrp="1"/>
          </p:cNvSpPr>
          <p:nvPr>
            <p:ph idx="1"/>
          </p:nvPr>
        </p:nvSpPr>
        <p:spPr/>
        <p:txBody>
          <a:bodyPr>
            <a:normAutofit fontScale="85000" lnSpcReduction="20000"/>
          </a:bodyPr>
          <a:lstStyle/>
          <a:p>
            <a:r>
              <a:rPr lang="en-US" dirty="0">
                <a:latin typeface="Bell MT" panose="02020503060305020303" pitchFamily="18" charset="0"/>
              </a:rPr>
              <a:t>What kinds of topics are you interested?</a:t>
            </a:r>
          </a:p>
          <a:p>
            <a:r>
              <a:rPr lang="en-US" dirty="0">
                <a:latin typeface="Bell MT" panose="02020503060305020303" pitchFamily="18" charset="0"/>
              </a:rPr>
              <a:t>What kinds of methods are you interest in?</a:t>
            </a:r>
          </a:p>
          <a:p>
            <a:r>
              <a:rPr lang="en-US" dirty="0">
                <a:latin typeface="Bell MT" panose="02020503060305020303" pitchFamily="18" charset="0"/>
              </a:rPr>
              <a:t>What kinds of data sets or types are you interested in? </a:t>
            </a:r>
          </a:p>
          <a:p>
            <a:pPr lvl="1"/>
            <a:r>
              <a:rPr lang="en-US" dirty="0">
                <a:latin typeface="Bell MT" panose="02020503060305020303" pitchFamily="18" charset="0"/>
              </a:rPr>
              <a:t>What is the data structure?</a:t>
            </a:r>
          </a:p>
          <a:p>
            <a:pPr lvl="1"/>
            <a:r>
              <a:rPr lang="en-US" dirty="0">
                <a:latin typeface="Bell MT" panose="02020503060305020303" pitchFamily="18" charset="0"/>
              </a:rPr>
              <a:t>What structure does it need to be in for it to be “clean” (for analyses)?</a:t>
            </a:r>
          </a:p>
          <a:p>
            <a:r>
              <a:rPr lang="en-US" dirty="0">
                <a:latin typeface="Bell MT" panose="02020503060305020303" pitchFamily="18" charset="0"/>
              </a:rPr>
              <a:t>What theories stand out to you?</a:t>
            </a:r>
          </a:p>
          <a:p>
            <a:r>
              <a:rPr lang="en-US" dirty="0">
                <a:latin typeface="Bell MT" panose="02020503060305020303" pitchFamily="18" charset="0"/>
              </a:rPr>
              <a:t>What is a possible workflow for a project you are (or want to be) working on?</a:t>
            </a:r>
          </a:p>
          <a:p>
            <a:endParaRPr lang="en-US" dirty="0">
              <a:latin typeface="Bell MT" panose="02020503060305020303" pitchFamily="18" charset="0"/>
            </a:endParaRPr>
          </a:p>
          <a:p>
            <a:endParaRPr lang="en-US" dirty="0">
              <a:latin typeface="Bell MT" panose="02020503060305020303" pitchFamily="18" charset="0"/>
            </a:endParaRPr>
          </a:p>
          <a:p>
            <a:r>
              <a:rPr lang="en-US" dirty="0">
                <a:solidFill>
                  <a:srgbClr val="00B0F0"/>
                </a:solidFill>
                <a:latin typeface="Bell MT" panose="02020503060305020303" pitchFamily="18" charset="0"/>
              </a:rPr>
              <a:t>15 min: </a:t>
            </a:r>
            <a:r>
              <a:rPr lang="en-US" dirty="0">
                <a:latin typeface="Bell MT" panose="02020503060305020303" pitchFamily="18" charset="0"/>
              </a:rPr>
              <a:t>Come up with ~3-5 research areas or questions either on own or with neighbor</a:t>
            </a:r>
          </a:p>
          <a:p>
            <a:r>
              <a:rPr lang="en-US" dirty="0">
                <a:solidFill>
                  <a:srgbClr val="00B0F0"/>
                </a:solidFill>
                <a:latin typeface="Bell MT" panose="02020503060305020303" pitchFamily="18" charset="0"/>
              </a:rPr>
              <a:t>5 min: </a:t>
            </a:r>
            <a:r>
              <a:rPr lang="en-US" dirty="0">
                <a:latin typeface="Bell MT" panose="02020503060305020303" pitchFamily="18" charset="0"/>
              </a:rPr>
              <a:t>Discussion</a:t>
            </a:r>
          </a:p>
        </p:txBody>
      </p:sp>
    </p:spTree>
    <p:extLst>
      <p:ext uri="{BB962C8B-B14F-4D97-AF65-F5344CB8AC3E}">
        <p14:creationId xmlns:p14="http://schemas.microsoft.com/office/powerpoint/2010/main" val="36693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1FE2-D866-4FF9-9E03-365D5A615CEA}"/>
              </a:ext>
            </a:extLst>
          </p:cNvPr>
          <p:cNvSpPr>
            <a:spLocks noGrp="1"/>
          </p:cNvSpPr>
          <p:nvPr>
            <p:ph type="title"/>
          </p:nvPr>
        </p:nvSpPr>
        <p:spPr/>
        <p:txBody>
          <a:bodyPr/>
          <a:lstStyle/>
          <a:p>
            <a:r>
              <a:rPr lang="en-US" dirty="0">
                <a:latin typeface="Bell MT" panose="02020503060305020303" pitchFamily="18" charset="0"/>
              </a:rPr>
              <a:t>Questions</a:t>
            </a:r>
          </a:p>
        </p:txBody>
      </p:sp>
      <p:sp>
        <p:nvSpPr>
          <p:cNvPr id="3" name="Content Placeholder 2">
            <a:extLst>
              <a:ext uri="{FF2B5EF4-FFF2-40B4-BE49-F238E27FC236}">
                <a16:creationId xmlns:a16="http://schemas.microsoft.com/office/drawing/2014/main" id="{E2E0F936-2913-4E0B-80CA-27AC1636ED78}"/>
              </a:ext>
            </a:extLst>
          </p:cNvPr>
          <p:cNvSpPr>
            <a:spLocks noGrp="1"/>
          </p:cNvSpPr>
          <p:nvPr>
            <p:ph idx="1"/>
          </p:nvPr>
        </p:nvSpPr>
        <p:spPr/>
        <p:txBody>
          <a:bodyPr/>
          <a:lstStyle/>
          <a:p>
            <a:r>
              <a:rPr lang="en-US" dirty="0">
                <a:latin typeface="Bell MT" panose="02020503060305020303" pitchFamily="18" charset="0"/>
              </a:rPr>
              <a:t>Next: Data Wrangling and Cleaning in Python (hands-on)</a:t>
            </a:r>
          </a:p>
        </p:txBody>
      </p:sp>
    </p:spTree>
    <p:extLst>
      <p:ext uri="{BB962C8B-B14F-4D97-AF65-F5344CB8AC3E}">
        <p14:creationId xmlns:p14="http://schemas.microsoft.com/office/powerpoint/2010/main" val="249912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9BF7-EF9E-4448-8BA7-B15CCB9F72E7}"/>
              </a:ext>
            </a:extLst>
          </p:cNvPr>
          <p:cNvSpPr>
            <a:spLocks noGrp="1"/>
          </p:cNvSpPr>
          <p:nvPr>
            <p:ph type="title"/>
          </p:nvPr>
        </p:nvSpPr>
        <p:spPr/>
        <p:txBody>
          <a:bodyPr/>
          <a:lstStyle/>
          <a:p>
            <a:r>
              <a:rPr lang="en-US" dirty="0">
                <a:latin typeface="Bell MT" panose="02020503060305020303" pitchFamily="18" charset="0"/>
              </a:rPr>
              <a:t>Storing and Managing Data</a:t>
            </a:r>
          </a:p>
        </p:txBody>
      </p:sp>
      <p:sp>
        <p:nvSpPr>
          <p:cNvPr id="3" name="Content Placeholder 2">
            <a:extLst>
              <a:ext uri="{FF2B5EF4-FFF2-40B4-BE49-F238E27FC236}">
                <a16:creationId xmlns:a16="http://schemas.microsoft.com/office/drawing/2014/main" id="{84112C9E-1A26-4924-936E-15B2928F6B5E}"/>
              </a:ext>
            </a:extLst>
          </p:cNvPr>
          <p:cNvSpPr>
            <a:spLocks noGrp="1"/>
          </p:cNvSpPr>
          <p:nvPr>
            <p:ph idx="1"/>
          </p:nvPr>
        </p:nvSpPr>
        <p:spPr>
          <a:xfrm>
            <a:off x="838200" y="1825625"/>
            <a:ext cx="10515600" cy="4667250"/>
          </a:xfrm>
        </p:spPr>
        <p:txBody>
          <a:bodyPr>
            <a:normAutofit lnSpcReduction="10000"/>
          </a:bodyPr>
          <a:lstStyle/>
          <a:p>
            <a:r>
              <a:rPr lang="en-US" i="1" dirty="0">
                <a:latin typeface="Bell MT" panose="02020503060305020303" pitchFamily="18" charset="0"/>
              </a:rPr>
              <a:t>Always</a:t>
            </a:r>
            <a:r>
              <a:rPr lang="en-US" dirty="0">
                <a:latin typeface="Bell MT" panose="02020503060305020303" pitchFamily="18" charset="0"/>
              </a:rPr>
              <a:t> keep a </a:t>
            </a:r>
            <a:r>
              <a:rPr lang="en-US" dirty="0">
                <a:solidFill>
                  <a:srgbClr val="FF0000"/>
                </a:solidFill>
                <a:latin typeface="Bell MT" panose="02020503060305020303" pitchFamily="18" charset="0"/>
              </a:rPr>
              <a:t>raw </a:t>
            </a:r>
            <a:r>
              <a:rPr lang="en-US" dirty="0">
                <a:latin typeface="Bell MT" panose="02020503060305020303" pitchFamily="18" charset="0"/>
              </a:rPr>
              <a:t>version if permitted by IRB</a:t>
            </a:r>
          </a:p>
          <a:p>
            <a:endParaRPr lang="en-US" dirty="0">
              <a:latin typeface="Bell MT" panose="02020503060305020303" pitchFamily="18" charset="0"/>
            </a:endParaRPr>
          </a:p>
          <a:p>
            <a:r>
              <a:rPr lang="en-US" dirty="0">
                <a:latin typeface="Bell MT" panose="02020503060305020303" pitchFamily="18" charset="0"/>
              </a:rPr>
              <a:t>Ideal workflow is transparent, replicable, efficient</a:t>
            </a:r>
          </a:p>
          <a:p>
            <a:pPr lvl="1"/>
            <a:r>
              <a:rPr lang="en-US" dirty="0">
                <a:latin typeface="Bell MT" panose="02020503060305020303" pitchFamily="18" charset="0"/>
              </a:rPr>
              <a:t>Do as much cleaning with code rather than Excel/by hand</a:t>
            </a:r>
          </a:p>
          <a:p>
            <a:pPr lvl="1"/>
            <a:r>
              <a:rPr lang="en-US" dirty="0">
                <a:latin typeface="Bell MT" panose="02020503060305020303" pitchFamily="18" charset="0"/>
              </a:rPr>
              <a:t>Use </a:t>
            </a:r>
            <a:r>
              <a:rPr lang="en-US" dirty="0" err="1">
                <a:latin typeface="Bell MT" panose="02020503060305020303" pitchFamily="18" charset="0"/>
              </a:rPr>
              <a:t>Github</a:t>
            </a:r>
            <a:r>
              <a:rPr lang="en-US" dirty="0">
                <a:latin typeface="Bell MT" panose="02020503060305020303" pitchFamily="18" charset="0"/>
              </a:rPr>
              <a:t>! </a:t>
            </a:r>
          </a:p>
          <a:p>
            <a:pPr marL="914400" lvl="2" indent="0">
              <a:buNone/>
            </a:pPr>
            <a:r>
              <a:rPr lang="en-US" dirty="0">
                <a:latin typeface="Bell MT" panose="02020503060305020303" pitchFamily="18" charset="0"/>
              </a:rPr>
              <a:t>*maybe, design as a tutorial </a:t>
            </a:r>
            <a:r>
              <a:rPr lang="en-US" dirty="0">
                <a:latin typeface="Bell MT" panose="02020503060305020303" pitchFamily="18" charset="0"/>
                <a:sym typeface="Wingdings" panose="05000000000000000000" pitchFamily="2" charset="2"/>
              </a:rPr>
              <a:t></a:t>
            </a:r>
            <a:endParaRPr lang="en-US" dirty="0">
              <a:latin typeface="Bell MT" panose="02020503060305020303" pitchFamily="18" charset="0"/>
            </a:endParaRPr>
          </a:p>
          <a:p>
            <a:pPr lvl="1"/>
            <a:r>
              <a:rPr lang="en-US" dirty="0">
                <a:latin typeface="Bell MT" panose="02020503060305020303" pitchFamily="18" charset="0"/>
              </a:rPr>
              <a:t>Use Box!</a:t>
            </a:r>
          </a:p>
          <a:p>
            <a:pPr lvl="1"/>
            <a:endParaRPr lang="en-US" dirty="0">
              <a:latin typeface="Bell MT" panose="02020503060305020303" pitchFamily="18" charset="0"/>
            </a:endParaRPr>
          </a:p>
          <a:p>
            <a:pPr marL="0" indent="0">
              <a:buNone/>
            </a:pPr>
            <a:endParaRPr lang="en-US" dirty="0">
              <a:latin typeface="Bell MT" panose="02020503060305020303" pitchFamily="18" charset="0"/>
            </a:endParaRPr>
          </a:p>
          <a:p>
            <a:r>
              <a:rPr lang="en-US" dirty="0">
                <a:latin typeface="Bell MT" panose="02020503060305020303" pitchFamily="18" charset="0"/>
              </a:rPr>
              <a:t>Think carefully about how to name your data files (e.g., by year? by ID?)</a:t>
            </a:r>
          </a:p>
          <a:p>
            <a:endParaRPr lang="en-US" dirty="0">
              <a:latin typeface="Bell MT" panose="02020503060305020303" pitchFamily="18" charset="0"/>
            </a:endParaRPr>
          </a:p>
          <a:p>
            <a:pPr lvl="1"/>
            <a:endParaRPr lang="en-US" dirty="0">
              <a:latin typeface="Bell MT" panose="02020503060305020303" pitchFamily="18" charset="0"/>
            </a:endParaRPr>
          </a:p>
        </p:txBody>
      </p:sp>
    </p:spTree>
    <p:extLst>
      <p:ext uri="{BB962C8B-B14F-4D97-AF65-F5344CB8AC3E}">
        <p14:creationId xmlns:p14="http://schemas.microsoft.com/office/powerpoint/2010/main" val="144397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65E5-4517-4F26-965B-579C822534F6}"/>
              </a:ext>
            </a:extLst>
          </p:cNvPr>
          <p:cNvSpPr>
            <a:spLocks noGrp="1"/>
          </p:cNvSpPr>
          <p:nvPr>
            <p:ph type="title"/>
          </p:nvPr>
        </p:nvSpPr>
        <p:spPr>
          <a:xfrm>
            <a:off x="1252634" y="-87767"/>
            <a:ext cx="2399522" cy="1325563"/>
          </a:xfrm>
        </p:spPr>
        <p:txBody>
          <a:bodyPr/>
          <a:lstStyle/>
          <a:p>
            <a:r>
              <a:rPr lang="en-US" dirty="0">
                <a:latin typeface="Bell MT" panose="02020503060305020303" pitchFamily="18" charset="0"/>
              </a:rPr>
              <a:t>Raw</a:t>
            </a:r>
          </a:p>
        </p:txBody>
      </p:sp>
      <p:sp>
        <p:nvSpPr>
          <p:cNvPr id="4" name="Title 1">
            <a:extLst>
              <a:ext uri="{FF2B5EF4-FFF2-40B4-BE49-F238E27FC236}">
                <a16:creationId xmlns:a16="http://schemas.microsoft.com/office/drawing/2014/main" id="{AE436954-5B42-4A7C-87CB-0642B42DA182}"/>
              </a:ext>
            </a:extLst>
          </p:cNvPr>
          <p:cNvSpPr txBox="1">
            <a:spLocks/>
          </p:cNvSpPr>
          <p:nvPr/>
        </p:nvSpPr>
        <p:spPr>
          <a:xfrm>
            <a:off x="8007220" y="0"/>
            <a:ext cx="23995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Data Key</a:t>
            </a:r>
          </a:p>
        </p:txBody>
      </p:sp>
      <p:graphicFrame>
        <p:nvGraphicFramePr>
          <p:cNvPr id="5" name="Table 4">
            <a:extLst>
              <a:ext uri="{FF2B5EF4-FFF2-40B4-BE49-F238E27FC236}">
                <a16:creationId xmlns:a16="http://schemas.microsoft.com/office/drawing/2014/main" id="{E45406A5-3BBB-458C-B727-2BE07AE103F4}"/>
              </a:ext>
            </a:extLst>
          </p:cNvPr>
          <p:cNvGraphicFramePr>
            <a:graphicFrameLocks noGrp="1"/>
          </p:cNvGraphicFramePr>
          <p:nvPr>
            <p:extLst>
              <p:ext uri="{D42A27DB-BD31-4B8C-83A1-F6EECF244321}">
                <p14:modId xmlns:p14="http://schemas.microsoft.com/office/powerpoint/2010/main" val="2654079518"/>
              </p:ext>
            </p:extLst>
          </p:nvPr>
        </p:nvGraphicFramePr>
        <p:xfrm>
          <a:off x="45874" y="1238412"/>
          <a:ext cx="7212563" cy="2551957"/>
        </p:xfrm>
        <a:graphic>
          <a:graphicData uri="http://schemas.openxmlformats.org/drawingml/2006/table">
            <a:tbl>
              <a:tblPr firstRow="1" bandRow="1">
                <a:tableStyleId>{F5AB1C69-6EDB-4FF4-983F-18BD219EF322}</a:tableStyleId>
              </a:tblPr>
              <a:tblGrid>
                <a:gridCol w="1803141">
                  <a:extLst>
                    <a:ext uri="{9D8B030D-6E8A-4147-A177-3AD203B41FA5}">
                      <a16:colId xmlns:a16="http://schemas.microsoft.com/office/drawing/2014/main" val="1124902083"/>
                    </a:ext>
                  </a:extLst>
                </a:gridCol>
                <a:gridCol w="1817138">
                  <a:extLst>
                    <a:ext uri="{9D8B030D-6E8A-4147-A177-3AD203B41FA5}">
                      <a16:colId xmlns:a16="http://schemas.microsoft.com/office/drawing/2014/main" val="3862324560"/>
                    </a:ext>
                  </a:extLst>
                </a:gridCol>
                <a:gridCol w="970383">
                  <a:extLst>
                    <a:ext uri="{9D8B030D-6E8A-4147-A177-3AD203B41FA5}">
                      <a16:colId xmlns:a16="http://schemas.microsoft.com/office/drawing/2014/main" val="216718361"/>
                    </a:ext>
                  </a:extLst>
                </a:gridCol>
                <a:gridCol w="1390261">
                  <a:extLst>
                    <a:ext uri="{9D8B030D-6E8A-4147-A177-3AD203B41FA5}">
                      <a16:colId xmlns:a16="http://schemas.microsoft.com/office/drawing/2014/main" val="3726947110"/>
                    </a:ext>
                  </a:extLst>
                </a:gridCol>
                <a:gridCol w="1231640">
                  <a:extLst>
                    <a:ext uri="{9D8B030D-6E8A-4147-A177-3AD203B41FA5}">
                      <a16:colId xmlns:a16="http://schemas.microsoft.com/office/drawing/2014/main" val="105162034"/>
                    </a:ext>
                  </a:extLst>
                </a:gridCol>
              </a:tblGrid>
              <a:tr h="625862">
                <a:tc>
                  <a:txBody>
                    <a:bodyPr/>
                    <a:lstStyle/>
                    <a:p>
                      <a:r>
                        <a:rPr lang="en-US" dirty="0">
                          <a:latin typeface="Bell MT" panose="02020503060305020303" pitchFamily="18" charset="0"/>
                          <a:ea typeface="Verdana" panose="020B0604030504040204" pitchFamily="34" charset="0"/>
                        </a:rPr>
                        <a:t>ID</a:t>
                      </a:r>
                    </a:p>
                  </a:txBody>
                  <a:tcPr/>
                </a:tc>
                <a:tc>
                  <a:txBody>
                    <a:bodyPr/>
                    <a:lstStyle/>
                    <a:p>
                      <a:r>
                        <a:rPr lang="en-US" dirty="0">
                          <a:latin typeface="Bell MT" panose="02020503060305020303" pitchFamily="18" charset="0"/>
                          <a:ea typeface="Verdana" panose="020B0604030504040204" pitchFamily="34" charset="0"/>
                        </a:rPr>
                        <a:t>Birthdate</a:t>
                      </a:r>
                    </a:p>
                  </a:txBody>
                  <a:tcPr/>
                </a:tc>
                <a:tc>
                  <a:txBody>
                    <a:bodyPr/>
                    <a:lstStyle/>
                    <a:p>
                      <a:r>
                        <a:rPr lang="en-US" dirty="0">
                          <a:latin typeface="Bell MT" panose="02020503060305020303" pitchFamily="18" charset="0"/>
                          <a:ea typeface="Verdana" panose="020B0604030504040204" pitchFamily="34" charset="0"/>
                        </a:rPr>
                        <a:t>Gender</a:t>
                      </a:r>
                    </a:p>
                  </a:txBody>
                  <a:tcPr/>
                </a:tc>
                <a:tc>
                  <a:txBody>
                    <a:bodyPr/>
                    <a:lstStyle/>
                    <a:p>
                      <a:r>
                        <a:rPr lang="en-US" dirty="0">
                          <a:latin typeface="Bell MT" panose="02020503060305020303" pitchFamily="18" charset="0"/>
                          <a:ea typeface="Verdana" panose="020B0604030504040204" pitchFamily="34" charset="0"/>
                        </a:rPr>
                        <a:t>Depression</a:t>
                      </a:r>
                    </a:p>
                  </a:txBody>
                  <a:tcPr/>
                </a:tc>
                <a:tc>
                  <a:txBody>
                    <a:bodyPr/>
                    <a:lstStyle/>
                    <a:p>
                      <a:r>
                        <a:rPr lang="en-US" dirty="0">
                          <a:latin typeface="Bell MT" panose="02020503060305020303" pitchFamily="18" charset="0"/>
                          <a:ea typeface="Verdana" panose="020B0604030504040204" pitchFamily="34" charset="0"/>
                        </a:rPr>
                        <a:t>Notes</a:t>
                      </a:r>
                    </a:p>
                  </a:txBody>
                  <a:tcPr/>
                </a:tc>
                <a:extLst>
                  <a:ext uri="{0D108BD9-81ED-4DB2-BD59-A6C34878D82A}">
                    <a16:rowId xmlns:a16="http://schemas.microsoft.com/office/drawing/2014/main" val="261265293"/>
                  </a:ext>
                </a:extLst>
              </a:tr>
              <a:tr h="385219">
                <a:tc>
                  <a:txBody>
                    <a:bodyPr/>
                    <a:lstStyle/>
                    <a:p>
                      <a:r>
                        <a:rPr lang="en-US" dirty="0">
                          <a:latin typeface="Bell MT" panose="02020503060305020303" pitchFamily="18" charset="0"/>
                          <a:ea typeface="Verdana" panose="020B0604030504040204" pitchFamily="34" charset="0"/>
                        </a:rPr>
                        <a:t>104</a:t>
                      </a:r>
                    </a:p>
                  </a:txBody>
                  <a:tcPr/>
                </a:tc>
                <a:tc>
                  <a:txBody>
                    <a:bodyPr/>
                    <a:lstStyle/>
                    <a:p>
                      <a:r>
                        <a:rPr lang="en-US" dirty="0">
                          <a:latin typeface="Bell MT" panose="02020503060305020303" pitchFamily="18" charset="0"/>
                          <a:ea typeface="Verdana" panose="020B0604030504040204" pitchFamily="34" charset="0"/>
                        </a:rPr>
                        <a:t>Sep 1992</a:t>
                      </a:r>
                    </a:p>
                  </a:txBody>
                  <a:tcPr/>
                </a:tc>
                <a:tc>
                  <a:txBody>
                    <a:bodyPr/>
                    <a:lstStyle/>
                    <a:p>
                      <a:r>
                        <a:rPr lang="en-US" dirty="0">
                          <a:latin typeface="Bell MT" panose="02020503060305020303" pitchFamily="18" charset="0"/>
                          <a:ea typeface="Verdana" panose="020B0604030504040204" pitchFamily="34" charset="0"/>
                        </a:rPr>
                        <a:t>M</a:t>
                      </a:r>
                    </a:p>
                  </a:txBody>
                  <a:tcPr/>
                </a:tc>
                <a:tc>
                  <a:txBody>
                    <a:bodyPr/>
                    <a:lstStyle/>
                    <a:p>
                      <a:r>
                        <a:rPr lang="en-US" dirty="0">
                          <a:latin typeface="Bell MT" panose="02020503060305020303" pitchFamily="18" charset="0"/>
                          <a:ea typeface="Verdana" panose="020B0604030504040204" pitchFamily="34" charset="0"/>
                        </a:rPr>
                        <a:t>3</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2599242626"/>
                  </a:ext>
                </a:extLst>
              </a:tr>
              <a:tr h="385219">
                <a:tc>
                  <a:txBody>
                    <a:bodyPr/>
                    <a:lstStyle/>
                    <a:p>
                      <a:r>
                        <a:rPr lang="en-US" dirty="0">
                          <a:latin typeface="Bell MT" panose="02020503060305020303" pitchFamily="18" charset="0"/>
                          <a:ea typeface="Verdana" panose="020B0604030504040204" pitchFamily="34" charset="0"/>
                        </a:rPr>
                        <a:t>241</a:t>
                      </a:r>
                    </a:p>
                  </a:txBody>
                  <a:tcPr/>
                </a:tc>
                <a:tc>
                  <a:txBody>
                    <a:bodyPr/>
                    <a:lstStyle/>
                    <a:p>
                      <a:r>
                        <a:rPr lang="en-US" dirty="0">
                          <a:latin typeface="Bell MT" panose="02020503060305020303" pitchFamily="18" charset="0"/>
                          <a:ea typeface="Verdana" panose="020B0604030504040204" pitchFamily="34" charset="0"/>
                        </a:rPr>
                        <a:t>October 1998</a:t>
                      </a:r>
                    </a:p>
                  </a:txBody>
                  <a:tcPr/>
                </a:tc>
                <a:tc>
                  <a:txBody>
                    <a:bodyPr/>
                    <a:lstStyle/>
                    <a:p>
                      <a:r>
                        <a:rPr lang="en-US" dirty="0">
                          <a:latin typeface="Bell MT" panose="02020503060305020303" pitchFamily="18" charset="0"/>
                          <a:ea typeface="Verdana" panose="020B0604030504040204" pitchFamily="34" charset="0"/>
                        </a:rPr>
                        <a:t>F</a:t>
                      </a:r>
                    </a:p>
                  </a:txBody>
                  <a:tcPr/>
                </a:tc>
                <a:tc>
                  <a:txBody>
                    <a:bodyPr/>
                    <a:lstStyle/>
                    <a:p>
                      <a:r>
                        <a:rPr lang="en-US" dirty="0">
                          <a:latin typeface="Bell MT" panose="02020503060305020303" pitchFamily="18" charset="0"/>
                          <a:ea typeface="Verdana" panose="020B0604030504040204" pitchFamily="34" charset="0"/>
                        </a:rPr>
                        <a:t>6</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4183273746"/>
                  </a:ext>
                </a:extLst>
              </a:tr>
              <a:tr h="385219">
                <a:tc>
                  <a:txBody>
                    <a:bodyPr/>
                    <a:lstStyle/>
                    <a:p>
                      <a:r>
                        <a:rPr lang="en-US" dirty="0">
                          <a:latin typeface="Bell MT" panose="02020503060305020303" pitchFamily="18" charset="0"/>
                          <a:ea typeface="Verdana" panose="020B0604030504040204" pitchFamily="34" charset="0"/>
                        </a:rPr>
                        <a:t>125</a:t>
                      </a:r>
                    </a:p>
                  </a:txBody>
                  <a:tcPr/>
                </a:tc>
                <a:tc>
                  <a:txBody>
                    <a:bodyPr/>
                    <a:lstStyle/>
                    <a:p>
                      <a:r>
                        <a:rPr lang="en-US" dirty="0">
                          <a:latin typeface="Bell MT" panose="02020503060305020303" pitchFamily="18" charset="0"/>
                          <a:ea typeface="Verdana" panose="020B0604030504040204" pitchFamily="34" charset="0"/>
                        </a:rPr>
                        <a:t>999</a:t>
                      </a:r>
                    </a:p>
                  </a:txBody>
                  <a:tcPr/>
                </a:tc>
                <a:tc>
                  <a:txBody>
                    <a:bodyPr/>
                    <a:lstStyle/>
                    <a:p>
                      <a:r>
                        <a:rPr lang="en-US" dirty="0">
                          <a:latin typeface="Bell MT" panose="02020503060305020303" pitchFamily="18" charset="0"/>
                          <a:ea typeface="Verdana" panose="020B0604030504040204" pitchFamily="34" charset="0"/>
                        </a:rPr>
                        <a:t>999</a:t>
                      </a:r>
                    </a:p>
                  </a:txBody>
                  <a:tcPr/>
                </a:tc>
                <a:tc>
                  <a:txBody>
                    <a:bodyPr/>
                    <a:lstStyle/>
                    <a:p>
                      <a:r>
                        <a:rPr lang="en-US" dirty="0">
                          <a:latin typeface="Bell MT" panose="02020503060305020303" pitchFamily="18" charset="0"/>
                          <a:ea typeface="Verdana" panose="020B0604030504040204" pitchFamily="34" charset="0"/>
                        </a:rPr>
                        <a:t>13</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532743106"/>
                  </a:ext>
                </a:extLst>
              </a:tr>
              <a:tr h="385219">
                <a:tc>
                  <a:txBody>
                    <a:bodyPr/>
                    <a:lstStyle/>
                    <a:p>
                      <a:r>
                        <a:rPr lang="en-US" dirty="0">
                          <a:latin typeface="Bell MT" panose="02020503060305020303" pitchFamily="18" charset="0"/>
                          <a:ea typeface="Verdana" panose="020B0604030504040204" pitchFamily="34" charset="0"/>
                        </a:rPr>
                        <a:t>347</a:t>
                      </a:r>
                    </a:p>
                  </a:txBody>
                  <a:tcPr/>
                </a:tc>
                <a:tc>
                  <a:txBody>
                    <a:bodyPr/>
                    <a:lstStyle/>
                    <a:p>
                      <a:r>
                        <a:rPr lang="en-US" dirty="0">
                          <a:latin typeface="Bell MT" panose="02020503060305020303" pitchFamily="18" charset="0"/>
                          <a:ea typeface="Verdana" panose="020B0604030504040204" pitchFamily="34" charset="0"/>
                        </a:rPr>
                        <a:t>04/1995</a:t>
                      </a:r>
                    </a:p>
                  </a:txBody>
                  <a:tcPr/>
                </a:tc>
                <a:tc>
                  <a:txBody>
                    <a:bodyPr/>
                    <a:lstStyle/>
                    <a:p>
                      <a:r>
                        <a:rPr lang="en-US" dirty="0">
                          <a:latin typeface="Bell MT" panose="02020503060305020303" pitchFamily="18" charset="0"/>
                          <a:ea typeface="Verdana" panose="020B0604030504040204" pitchFamily="34" charset="0"/>
                        </a:rPr>
                        <a:t>M</a:t>
                      </a:r>
                    </a:p>
                  </a:txBody>
                  <a:tcPr/>
                </a:tc>
                <a:tc>
                  <a:txBody>
                    <a:bodyPr/>
                    <a:lstStyle/>
                    <a:p>
                      <a:r>
                        <a:rPr lang="en-US" dirty="0">
                          <a:latin typeface="Bell MT" panose="02020503060305020303" pitchFamily="18" charset="0"/>
                          <a:ea typeface="Verdana" panose="020B0604030504040204" pitchFamily="34" charset="0"/>
                        </a:rPr>
                        <a:t>16</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790824482"/>
                  </a:ext>
                </a:extLst>
              </a:tr>
              <a:tr h="385219">
                <a:tc>
                  <a:txBody>
                    <a:bodyPr/>
                    <a:lstStyle/>
                    <a:p>
                      <a:r>
                        <a:rPr lang="en-US" dirty="0">
                          <a:latin typeface="Bell MT" panose="02020503060305020303" pitchFamily="18" charset="0"/>
                          <a:ea typeface="Verdana" panose="020B0604030504040204" pitchFamily="34" charset="0"/>
                        </a:rPr>
                        <a:t>835</a:t>
                      </a:r>
                    </a:p>
                  </a:txBody>
                  <a:tcPr/>
                </a:tc>
                <a:tc>
                  <a:txBody>
                    <a:bodyPr/>
                    <a:lstStyle/>
                    <a:p>
                      <a:r>
                        <a:rPr lang="en-US" dirty="0">
                          <a:latin typeface="Bell MT" panose="02020503060305020303" pitchFamily="18" charset="0"/>
                          <a:ea typeface="Verdana" panose="020B0604030504040204" pitchFamily="34" charset="0"/>
                        </a:rPr>
                        <a:t>September 1993</a:t>
                      </a:r>
                    </a:p>
                  </a:txBody>
                  <a:tcPr/>
                </a:tc>
                <a:tc>
                  <a:txBody>
                    <a:bodyPr/>
                    <a:lstStyle/>
                    <a:p>
                      <a:r>
                        <a:rPr lang="en-US" dirty="0">
                          <a:latin typeface="Bell MT" panose="02020503060305020303" pitchFamily="18" charset="0"/>
                          <a:ea typeface="Verdana" panose="020B0604030504040204" pitchFamily="34" charset="0"/>
                        </a:rPr>
                        <a:t>F</a:t>
                      </a:r>
                    </a:p>
                  </a:txBody>
                  <a:tcPr/>
                </a:tc>
                <a:tc>
                  <a:txBody>
                    <a:bodyPr/>
                    <a:lstStyle/>
                    <a:p>
                      <a:r>
                        <a:rPr lang="en-US" dirty="0">
                          <a:latin typeface="Bell MT" panose="02020503060305020303" pitchFamily="18" charset="0"/>
                          <a:ea typeface="Verdana" panose="020B0604030504040204" pitchFamily="34" charset="0"/>
                        </a:rPr>
                        <a:t>0</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1628741313"/>
                  </a:ext>
                </a:extLst>
              </a:tr>
            </a:tbl>
          </a:graphicData>
        </a:graphic>
      </p:graphicFrame>
      <p:graphicFrame>
        <p:nvGraphicFramePr>
          <p:cNvPr id="7" name="Table 6">
            <a:extLst>
              <a:ext uri="{FF2B5EF4-FFF2-40B4-BE49-F238E27FC236}">
                <a16:creationId xmlns:a16="http://schemas.microsoft.com/office/drawing/2014/main" id="{D1F251D5-4036-49BD-8ECC-905FEF6039B5}"/>
              </a:ext>
            </a:extLst>
          </p:cNvPr>
          <p:cNvGraphicFramePr>
            <a:graphicFrameLocks noGrp="1"/>
          </p:cNvGraphicFramePr>
          <p:nvPr>
            <p:extLst>
              <p:ext uri="{D42A27DB-BD31-4B8C-83A1-F6EECF244321}">
                <p14:modId xmlns:p14="http://schemas.microsoft.com/office/powerpoint/2010/main" val="3008284079"/>
              </p:ext>
            </p:extLst>
          </p:nvPr>
        </p:nvGraphicFramePr>
        <p:xfrm>
          <a:off x="7432868" y="1237796"/>
          <a:ext cx="4759132" cy="4710747"/>
        </p:xfrm>
        <a:graphic>
          <a:graphicData uri="http://schemas.openxmlformats.org/drawingml/2006/table">
            <a:tbl>
              <a:tblPr firstRow="1" bandRow="1">
                <a:tableStyleId>{F5AB1C69-6EDB-4FF4-983F-18BD219EF322}</a:tableStyleId>
              </a:tblPr>
              <a:tblGrid>
                <a:gridCol w="2379566">
                  <a:extLst>
                    <a:ext uri="{9D8B030D-6E8A-4147-A177-3AD203B41FA5}">
                      <a16:colId xmlns:a16="http://schemas.microsoft.com/office/drawing/2014/main" val="607047305"/>
                    </a:ext>
                  </a:extLst>
                </a:gridCol>
                <a:gridCol w="2379566">
                  <a:extLst>
                    <a:ext uri="{9D8B030D-6E8A-4147-A177-3AD203B41FA5}">
                      <a16:colId xmlns:a16="http://schemas.microsoft.com/office/drawing/2014/main" val="2549974600"/>
                    </a:ext>
                  </a:extLst>
                </a:gridCol>
              </a:tblGrid>
              <a:tr h="381529">
                <a:tc>
                  <a:txBody>
                    <a:bodyPr/>
                    <a:lstStyle/>
                    <a:p>
                      <a:r>
                        <a:rPr lang="en-US" dirty="0">
                          <a:latin typeface="Bell MT" panose="02020503060305020303" pitchFamily="18" charset="0"/>
                        </a:rPr>
                        <a:t>Variable</a:t>
                      </a:r>
                    </a:p>
                  </a:txBody>
                  <a:tcPr/>
                </a:tc>
                <a:tc>
                  <a:txBody>
                    <a:bodyPr/>
                    <a:lstStyle/>
                    <a:p>
                      <a:r>
                        <a:rPr lang="en-US" dirty="0">
                          <a:latin typeface="Bell MT" panose="02020503060305020303" pitchFamily="18" charset="0"/>
                        </a:rPr>
                        <a:t>Description</a:t>
                      </a:r>
                    </a:p>
                  </a:txBody>
                  <a:tcPr/>
                </a:tc>
                <a:extLst>
                  <a:ext uri="{0D108BD9-81ED-4DB2-BD59-A6C34878D82A}">
                    <a16:rowId xmlns:a16="http://schemas.microsoft.com/office/drawing/2014/main" val="1190907702"/>
                  </a:ext>
                </a:extLst>
              </a:tr>
              <a:tr h="381529">
                <a:tc>
                  <a:txBody>
                    <a:bodyPr/>
                    <a:lstStyle/>
                    <a:p>
                      <a:r>
                        <a:rPr lang="en-US" dirty="0">
                          <a:latin typeface="Bell MT" panose="02020503060305020303" pitchFamily="18" charset="0"/>
                        </a:rPr>
                        <a:t>ID</a:t>
                      </a:r>
                    </a:p>
                  </a:txBody>
                  <a:tcPr/>
                </a:tc>
                <a:tc>
                  <a:txBody>
                    <a:bodyPr/>
                    <a:lstStyle/>
                    <a:p>
                      <a:r>
                        <a:rPr lang="en-US" dirty="0">
                          <a:latin typeface="Bell MT" panose="02020503060305020303" pitchFamily="18" charset="0"/>
                        </a:rPr>
                        <a:t>ID# of participant</a:t>
                      </a:r>
                    </a:p>
                  </a:txBody>
                  <a:tcPr/>
                </a:tc>
                <a:extLst>
                  <a:ext uri="{0D108BD9-81ED-4DB2-BD59-A6C34878D82A}">
                    <a16:rowId xmlns:a16="http://schemas.microsoft.com/office/drawing/2014/main" val="1320633269"/>
                  </a:ext>
                </a:extLst>
              </a:tr>
              <a:tr h="381529">
                <a:tc>
                  <a:txBody>
                    <a:bodyPr/>
                    <a:lstStyle/>
                    <a:p>
                      <a:r>
                        <a:rPr lang="en-US" dirty="0">
                          <a:latin typeface="Bell MT" panose="02020503060305020303" pitchFamily="18" charset="0"/>
                        </a:rPr>
                        <a:t>Birthdate</a:t>
                      </a:r>
                    </a:p>
                  </a:txBody>
                  <a:tcPr/>
                </a:tc>
                <a:tc>
                  <a:txBody>
                    <a:bodyPr/>
                    <a:lstStyle/>
                    <a:p>
                      <a:r>
                        <a:rPr lang="en-US" dirty="0">
                          <a:latin typeface="Bell MT" panose="02020503060305020303" pitchFamily="18" charset="0"/>
                        </a:rPr>
                        <a:t>Birthdate of participant. Missing: 999</a:t>
                      </a:r>
                    </a:p>
                  </a:txBody>
                  <a:tcPr/>
                </a:tc>
                <a:extLst>
                  <a:ext uri="{0D108BD9-81ED-4DB2-BD59-A6C34878D82A}">
                    <a16:rowId xmlns:a16="http://schemas.microsoft.com/office/drawing/2014/main" val="3346855703"/>
                  </a:ext>
                </a:extLst>
              </a:tr>
              <a:tr h="381529">
                <a:tc>
                  <a:txBody>
                    <a:bodyPr/>
                    <a:lstStyle/>
                    <a:p>
                      <a:r>
                        <a:rPr lang="en-US" dirty="0">
                          <a:latin typeface="Bell MT" panose="02020503060305020303" pitchFamily="18" charset="0"/>
                        </a:rPr>
                        <a:t>Gender</a:t>
                      </a:r>
                    </a:p>
                  </a:txBody>
                  <a:tcPr/>
                </a:tc>
                <a:tc>
                  <a:txBody>
                    <a:bodyPr/>
                    <a:lstStyle/>
                    <a:p>
                      <a:r>
                        <a:rPr lang="en-US" dirty="0">
                          <a:latin typeface="Bell MT" panose="02020503060305020303" pitchFamily="18" charset="0"/>
                        </a:rPr>
                        <a:t>Male, Female. Missing: 999</a:t>
                      </a:r>
                    </a:p>
                  </a:txBody>
                  <a:tcPr/>
                </a:tc>
                <a:extLst>
                  <a:ext uri="{0D108BD9-81ED-4DB2-BD59-A6C34878D82A}">
                    <a16:rowId xmlns:a16="http://schemas.microsoft.com/office/drawing/2014/main" val="1325433701"/>
                  </a:ext>
                </a:extLst>
              </a:tr>
              <a:tr h="381529">
                <a:tc>
                  <a:txBody>
                    <a:bodyPr/>
                    <a:lstStyle/>
                    <a:p>
                      <a:r>
                        <a:rPr lang="en-US" dirty="0">
                          <a:latin typeface="Bell MT" panose="02020503060305020303" pitchFamily="18" charset="0"/>
                        </a:rPr>
                        <a:t>Depression</a:t>
                      </a:r>
                    </a:p>
                  </a:txBody>
                  <a:tcPr/>
                </a:tc>
                <a:tc>
                  <a:txBody>
                    <a:bodyPr/>
                    <a:lstStyle/>
                    <a:p>
                      <a:r>
                        <a:rPr lang="en-US" dirty="0">
                          <a:latin typeface="Bell MT" panose="02020503060305020303" pitchFamily="18" charset="0"/>
                        </a:rPr>
                        <a:t>Depression Score, According to PHQ-8. Ranges from 0 (low risk of depression) to 24 (high risk of depression). Missing: 999.</a:t>
                      </a:r>
                    </a:p>
                  </a:txBody>
                  <a:tcPr/>
                </a:tc>
                <a:extLst>
                  <a:ext uri="{0D108BD9-81ED-4DB2-BD59-A6C34878D82A}">
                    <a16:rowId xmlns:a16="http://schemas.microsoft.com/office/drawing/2014/main" val="3393863329"/>
                  </a:ext>
                </a:extLst>
              </a:tr>
              <a:tr h="381529">
                <a:tc>
                  <a:txBody>
                    <a:bodyPr/>
                    <a:lstStyle/>
                    <a:p>
                      <a:r>
                        <a:rPr lang="en-US" dirty="0">
                          <a:latin typeface="Bell MT" panose="02020503060305020303" pitchFamily="18" charset="0"/>
                        </a:rPr>
                        <a:t>Notes</a:t>
                      </a:r>
                    </a:p>
                  </a:txBody>
                  <a:tcPr/>
                </a:tc>
                <a:tc>
                  <a:txBody>
                    <a:bodyPr/>
                    <a:lstStyle/>
                    <a:p>
                      <a:r>
                        <a:rPr lang="en-US" dirty="0">
                          <a:latin typeface="Bell MT" panose="02020503060305020303" pitchFamily="18" charset="0"/>
                        </a:rPr>
                        <a:t>Any notes.</a:t>
                      </a:r>
                    </a:p>
                  </a:txBody>
                  <a:tcPr/>
                </a:tc>
                <a:extLst>
                  <a:ext uri="{0D108BD9-81ED-4DB2-BD59-A6C34878D82A}">
                    <a16:rowId xmlns:a16="http://schemas.microsoft.com/office/drawing/2014/main" val="1138899798"/>
                  </a:ext>
                </a:extLst>
              </a:tr>
            </a:tbl>
          </a:graphicData>
        </a:graphic>
      </p:graphicFrame>
      <p:sp>
        <p:nvSpPr>
          <p:cNvPr id="10" name="Content Placeholder 2">
            <a:extLst>
              <a:ext uri="{FF2B5EF4-FFF2-40B4-BE49-F238E27FC236}">
                <a16:creationId xmlns:a16="http://schemas.microsoft.com/office/drawing/2014/main" id="{7EE6C5BD-4357-48A7-9592-9D5C2C15A902}"/>
              </a:ext>
            </a:extLst>
          </p:cNvPr>
          <p:cNvSpPr>
            <a:spLocks noGrp="1"/>
          </p:cNvSpPr>
          <p:nvPr>
            <p:ph idx="1"/>
          </p:nvPr>
        </p:nvSpPr>
        <p:spPr>
          <a:xfrm>
            <a:off x="0" y="5836596"/>
            <a:ext cx="11449441" cy="1189452"/>
          </a:xfrm>
        </p:spPr>
        <p:txBody>
          <a:bodyPr>
            <a:normAutofit fontScale="92500"/>
          </a:bodyPr>
          <a:lstStyle/>
          <a:p>
            <a:pPr marL="0" indent="0">
              <a:buNone/>
            </a:pPr>
            <a:endParaRPr lang="en-US" dirty="0"/>
          </a:p>
          <a:p>
            <a:pPr marL="0" indent="0">
              <a:buNone/>
            </a:pPr>
            <a:r>
              <a:rPr lang="en-US" dirty="0">
                <a:latin typeface="Bell MT" panose="02020503060305020303" pitchFamily="18" charset="0"/>
              </a:rPr>
              <a:t>“Raw” means something different for each analysis/research project. CSV vs XLS</a:t>
            </a:r>
          </a:p>
        </p:txBody>
      </p:sp>
    </p:spTree>
    <p:extLst>
      <p:ext uri="{BB962C8B-B14F-4D97-AF65-F5344CB8AC3E}">
        <p14:creationId xmlns:p14="http://schemas.microsoft.com/office/powerpoint/2010/main" val="28729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65E5-4517-4F26-965B-579C822534F6}"/>
              </a:ext>
            </a:extLst>
          </p:cNvPr>
          <p:cNvSpPr>
            <a:spLocks noGrp="1"/>
          </p:cNvSpPr>
          <p:nvPr>
            <p:ph type="title"/>
          </p:nvPr>
        </p:nvSpPr>
        <p:spPr>
          <a:xfrm>
            <a:off x="1252634" y="-87767"/>
            <a:ext cx="2399522" cy="1325563"/>
          </a:xfrm>
        </p:spPr>
        <p:txBody>
          <a:bodyPr/>
          <a:lstStyle/>
          <a:p>
            <a:r>
              <a:rPr lang="en-US" dirty="0">
                <a:latin typeface="Bell MT" panose="02020503060305020303" pitchFamily="18" charset="0"/>
              </a:rPr>
              <a:t>Clean</a:t>
            </a:r>
          </a:p>
        </p:txBody>
      </p:sp>
      <p:sp>
        <p:nvSpPr>
          <p:cNvPr id="3" name="Content Placeholder 2">
            <a:extLst>
              <a:ext uri="{FF2B5EF4-FFF2-40B4-BE49-F238E27FC236}">
                <a16:creationId xmlns:a16="http://schemas.microsoft.com/office/drawing/2014/main" id="{876EE7B5-32FE-4FCB-95FF-20D98DF19196}"/>
              </a:ext>
            </a:extLst>
          </p:cNvPr>
          <p:cNvSpPr>
            <a:spLocks noGrp="1"/>
          </p:cNvSpPr>
          <p:nvPr>
            <p:ph idx="1"/>
          </p:nvPr>
        </p:nvSpPr>
        <p:spPr>
          <a:xfrm>
            <a:off x="45873" y="5834809"/>
            <a:ext cx="10515600" cy="1144586"/>
          </a:xfrm>
        </p:spPr>
        <p:txBody>
          <a:bodyPr>
            <a:normAutofit/>
          </a:bodyPr>
          <a:lstStyle/>
          <a:p>
            <a:pPr marL="0" indent="0">
              <a:buNone/>
            </a:pPr>
            <a:endParaRPr lang="en-US" dirty="0"/>
          </a:p>
          <a:p>
            <a:pPr marL="0" indent="0">
              <a:buNone/>
            </a:pPr>
            <a:r>
              <a:rPr lang="en-US" dirty="0">
                <a:latin typeface="Bell MT" panose="02020503060305020303" pitchFamily="18" charset="0"/>
              </a:rPr>
              <a:t>“Clean” means something different for each analysis/research project</a:t>
            </a:r>
          </a:p>
        </p:txBody>
      </p:sp>
      <p:sp>
        <p:nvSpPr>
          <p:cNvPr id="4" name="Title 1">
            <a:extLst>
              <a:ext uri="{FF2B5EF4-FFF2-40B4-BE49-F238E27FC236}">
                <a16:creationId xmlns:a16="http://schemas.microsoft.com/office/drawing/2014/main" id="{AE436954-5B42-4A7C-87CB-0642B42DA182}"/>
              </a:ext>
            </a:extLst>
          </p:cNvPr>
          <p:cNvSpPr txBox="1">
            <a:spLocks/>
          </p:cNvSpPr>
          <p:nvPr/>
        </p:nvSpPr>
        <p:spPr>
          <a:xfrm>
            <a:off x="8007220" y="0"/>
            <a:ext cx="23995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Data Key</a:t>
            </a:r>
          </a:p>
        </p:txBody>
      </p:sp>
      <p:graphicFrame>
        <p:nvGraphicFramePr>
          <p:cNvPr id="5" name="Table 4">
            <a:extLst>
              <a:ext uri="{FF2B5EF4-FFF2-40B4-BE49-F238E27FC236}">
                <a16:creationId xmlns:a16="http://schemas.microsoft.com/office/drawing/2014/main" id="{E45406A5-3BBB-458C-B727-2BE07AE103F4}"/>
              </a:ext>
            </a:extLst>
          </p:cNvPr>
          <p:cNvGraphicFramePr>
            <a:graphicFrameLocks noGrp="1"/>
          </p:cNvGraphicFramePr>
          <p:nvPr>
            <p:extLst>
              <p:ext uri="{D42A27DB-BD31-4B8C-83A1-F6EECF244321}">
                <p14:modId xmlns:p14="http://schemas.microsoft.com/office/powerpoint/2010/main" val="2930786503"/>
              </p:ext>
            </p:extLst>
          </p:nvPr>
        </p:nvGraphicFramePr>
        <p:xfrm>
          <a:off x="45873" y="1238412"/>
          <a:ext cx="7017399" cy="2551957"/>
        </p:xfrm>
        <a:graphic>
          <a:graphicData uri="http://schemas.openxmlformats.org/drawingml/2006/table">
            <a:tbl>
              <a:tblPr firstRow="1" bandRow="1">
                <a:tableStyleId>{F5AB1C69-6EDB-4FF4-983F-18BD219EF322}</a:tableStyleId>
              </a:tblPr>
              <a:tblGrid>
                <a:gridCol w="919476">
                  <a:extLst>
                    <a:ext uri="{9D8B030D-6E8A-4147-A177-3AD203B41FA5}">
                      <a16:colId xmlns:a16="http://schemas.microsoft.com/office/drawing/2014/main" val="1124902083"/>
                    </a:ext>
                  </a:extLst>
                </a:gridCol>
                <a:gridCol w="1347315">
                  <a:extLst>
                    <a:ext uri="{9D8B030D-6E8A-4147-A177-3AD203B41FA5}">
                      <a16:colId xmlns:a16="http://schemas.microsoft.com/office/drawing/2014/main" val="3862324560"/>
                    </a:ext>
                  </a:extLst>
                </a:gridCol>
                <a:gridCol w="1173797">
                  <a:extLst>
                    <a:ext uri="{9D8B030D-6E8A-4147-A177-3AD203B41FA5}">
                      <a16:colId xmlns:a16="http://schemas.microsoft.com/office/drawing/2014/main" val="216718361"/>
                    </a:ext>
                  </a:extLst>
                </a:gridCol>
                <a:gridCol w="1412110">
                  <a:extLst>
                    <a:ext uri="{9D8B030D-6E8A-4147-A177-3AD203B41FA5}">
                      <a16:colId xmlns:a16="http://schemas.microsoft.com/office/drawing/2014/main" val="3726947110"/>
                    </a:ext>
                  </a:extLst>
                </a:gridCol>
                <a:gridCol w="1324947">
                  <a:extLst>
                    <a:ext uri="{9D8B030D-6E8A-4147-A177-3AD203B41FA5}">
                      <a16:colId xmlns:a16="http://schemas.microsoft.com/office/drawing/2014/main" val="105162034"/>
                    </a:ext>
                  </a:extLst>
                </a:gridCol>
                <a:gridCol w="839754">
                  <a:extLst>
                    <a:ext uri="{9D8B030D-6E8A-4147-A177-3AD203B41FA5}">
                      <a16:colId xmlns:a16="http://schemas.microsoft.com/office/drawing/2014/main" val="1006588659"/>
                    </a:ext>
                  </a:extLst>
                </a:gridCol>
              </a:tblGrid>
              <a:tr h="625862">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extLst>
                  <a:ext uri="{0D108BD9-81ED-4DB2-BD59-A6C34878D82A}">
                    <a16:rowId xmlns:a16="http://schemas.microsoft.com/office/drawing/2014/main" val="261265293"/>
                  </a:ext>
                </a:extLst>
              </a:tr>
              <a:tr h="385219">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85219">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85219">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85219">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85219">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graphicFrame>
        <p:nvGraphicFramePr>
          <p:cNvPr id="7" name="Table 6">
            <a:extLst>
              <a:ext uri="{FF2B5EF4-FFF2-40B4-BE49-F238E27FC236}">
                <a16:creationId xmlns:a16="http://schemas.microsoft.com/office/drawing/2014/main" id="{D1F251D5-4036-49BD-8ECC-905FEF6039B5}"/>
              </a:ext>
            </a:extLst>
          </p:cNvPr>
          <p:cNvGraphicFramePr>
            <a:graphicFrameLocks noGrp="1"/>
          </p:cNvGraphicFramePr>
          <p:nvPr>
            <p:extLst>
              <p:ext uri="{D42A27DB-BD31-4B8C-83A1-F6EECF244321}">
                <p14:modId xmlns:p14="http://schemas.microsoft.com/office/powerpoint/2010/main" val="1841021181"/>
              </p:ext>
            </p:extLst>
          </p:nvPr>
        </p:nvGraphicFramePr>
        <p:xfrm>
          <a:off x="7432868" y="1237796"/>
          <a:ext cx="4759132" cy="5121698"/>
        </p:xfrm>
        <a:graphic>
          <a:graphicData uri="http://schemas.openxmlformats.org/drawingml/2006/table">
            <a:tbl>
              <a:tblPr firstRow="1" bandRow="1">
                <a:tableStyleId>{F5AB1C69-6EDB-4FF4-983F-18BD219EF322}</a:tableStyleId>
              </a:tblPr>
              <a:tblGrid>
                <a:gridCol w="2379566">
                  <a:extLst>
                    <a:ext uri="{9D8B030D-6E8A-4147-A177-3AD203B41FA5}">
                      <a16:colId xmlns:a16="http://schemas.microsoft.com/office/drawing/2014/main" val="607047305"/>
                    </a:ext>
                  </a:extLst>
                </a:gridCol>
                <a:gridCol w="2379566">
                  <a:extLst>
                    <a:ext uri="{9D8B030D-6E8A-4147-A177-3AD203B41FA5}">
                      <a16:colId xmlns:a16="http://schemas.microsoft.com/office/drawing/2014/main" val="2549974600"/>
                    </a:ext>
                  </a:extLst>
                </a:gridCol>
              </a:tblGrid>
              <a:tr h="381529">
                <a:tc>
                  <a:txBody>
                    <a:bodyPr/>
                    <a:lstStyle/>
                    <a:p>
                      <a:r>
                        <a:rPr lang="en-US" sz="1600" dirty="0">
                          <a:latin typeface="Bell MT" panose="02020503060305020303" pitchFamily="18" charset="0"/>
                        </a:rPr>
                        <a:t>Variable</a:t>
                      </a:r>
                    </a:p>
                  </a:txBody>
                  <a:tcPr/>
                </a:tc>
                <a:tc>
                  <a:txBody>
                    <a:bodyPr/>
                    <a:lstStyle/>
                    <a:p>
                      <a:r>
                        <a:rPr lang="en-US" sz="1600" dirty="0">
                          <a:latin typeface="Bell MT" panose="02020503060305020303" pitchFamily="18" charset="0"/>
                        </a:rPr>
                        <a:t>Description</a:t>
                      </a:r>
                    </a:p>
                  </a:txBody>
                  <a:tcPr/>
                </a:tc>
                <a:extLst>
                  <a:ext uri="{0D108BD9-81ED-4DB2-BD59-A6C34878D82A}">
                    <a16:rowId xmlns:a16="http://schemas.microsoft.com/office/drawing/2014/main" val="1190907702"/>
                  </a:ext>
                </a:extLst>
              </a:tr>
              <a:tr h="381529">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ID# of participant</a:t>
                      </a:r>
                    </a:p>
                  </a:txBody>
                  <a:tcPr/>
                </a:tc>
                <a:extLst>
                  <a:ext uri="{0D108BD9-81ED-4DB2-BD59-A6C34878D82A}">
                    <a16:rowId xmlns:a16="http://schemas.microsoft.com/office/drawing/2014/main" val="1320633269"/>
                  </a:ext>
                </a:extLst>
              </a:tr>
              <a:tr h="381529">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Age (years) of participant. Missing: 999</a:t>
                      </a:r>
                    </a:p>
                  </a:txBody>
                  <a:tcPr/>
                </a:tc>
                <a:extLst>
                  <a:ext uri="{0D108BD9-81ED-4DB2-BD59-A6C34878D82A}">
                    <a16:rowId xmlns:a16="http://schemas.microsoft.com/office/drawing/2014/main" val="3346855703"/>
                  </a:ext>
                </a:extLst>
              </a:tr>
              <a:tr h="381529">
                <a:tc>
                  <a:txBody>
                    <a:bodyPr/>
                    <a:lstStyle/>
                    <a:p>
                      <a:r>
                        <a:rPr lang="en-US" sz="1600" dirty="0">
                          <a:latin typeface="Bell MT" panose="02020503060305020303" pitchFamily="18" charset="0"/>
                        </a:rPr>
                        <a:t>Gender</a:t>
                      </a:r>
                    </a:p>
                  </a:txBody>
                  <a:tcPr/>
                </a:tc>
                <a:tc>
                  <a:txBody>
                    <a:bodyPr/>
                    <a:lstStyle/>
                    <a:p>
                      <a:r>
                        <a:rPr lang="en-US" sz="1600" dirty="0">
                          <a:latin typeface="Bell MT" panose="02020503060305020303" pitchFamily="18" charset="0"/>
                        </a:rPr>
                        <a:t>Male, Female. Missing: 999</a:t>
                      </a:r>
                    </a:p>
                  </a:txBody>
                  <a:tcPr/>
                </a:tc>
                <a:extLst>
                  <a:ext uri="{0D108BD9-81ED-4DB2-BD59-A6C34878D82A}">
                    <a16:rowId xmlns:a16="http://schemas.microsoft.com/office/drawing/2014/main" val="1325433701"/>
                  </a:ext>
                </a:extLst>
              </a:tr>
              <a:tr h="381529">
                <a:tc>
                  <a:txBody>
                    <a:bodyPr/>
                    <a:lstStyle/>
                    <a:p>
                      <a:r>
                        <a:rPr lang="en-US" sz="1600" dirty="0" err="1">
                          <a:latin typeface="Bell MT" panose="02020503060305020303" pitchFamily="18" charset="0"/>
                        </a:rPr>
                        <a:t>Depression_Score</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Depression Score, According to PHQ-8. Ranges from 0 (low risk of depression) to 24 (high risk of depression). Missing: 999.</a:t>
                      </a:r>
                    </a:p>
                  </a:txBody>
                  <a:tcPr/>
                </a:tc>
                <a:extLst>
                  <a:ext uri="{0D108BD9-81ED-4DB2-BD59-A6C34878D82A}">
                    <a16:rowId xmlns:a16="http://schemas.microsoft.com/office/drawing/2014/main" val="3393863329"/>
                  </a:ext>
                </a:extLst>
              </a:tr>
              <a:tr h="190765">
                <a:tc>
                  <a:txBody>
                    <a:bodyPr/>
                    <a:lstStyle/>
                    <a:p>
                      <a:r>
                        <a:rPr lang="en-US" sz="1600" dirty="0" err="1">
                          <a:latin typeface="Bell MT" panose="02020503060305020303" pitchFamily="18" charset="0"/>
                        </a:rPr>
                        <a:t>Depression_Binary</a:t>
                      </a:r>
                      <a:r>
                        <a:rPr lang="en-US" sz="1600" dirty="0">
                          <a:latin typeface="Bell MT" panose="02020503060305020303" pitchFamily="18" charset="0"/>
                        </a:rPr>
                        <a:t> </a:t>
                      </a:r>
                    </a:p>
                  </a:txBody>
                  <a:tcPr/>
                </a:tc>
                <a:tc>
                  <a:txBody>
                    <a:bodyPr/>
                    <a:lstStyle/>
                    <a:p>
                      <a:r>
                        <a:rPr lang="en-US" sz="1600" dirty="0">
                          <a:latin typeface="Bell MT" panose="02020503060305020303" pitchFamily="18" charset="0"/>
                        </a:rPr>
                        <a:t>Has depression risk or not (0/1), according to PHQ-8. Score &gt;9 on PHQ suggests depression risk. Missing=999.</a:t>
                      </a:r>
                    </a:p>
                  </a:txBody>
                  <a:tcPr/>
                </a:tc>
                <a:extLst>
                  <a:ext uri="{0D108BD9-81ED-4DB2-BD59-A6C34878D82A}">
                    <a16:rowId xmlns:a16="http://schemas.microsoft.com/office/drawing/2014/main" val="1138899798"/>
                  </a:ext>
                </a:extLst>
              </a:tr>
              <a:tr h="190765">
                <a:tc>
                  <a:txBody>
                    <a:bodyPr/>
                    <a:lstStyle/>
                    <a:p>
                      <a:r>
                        <a:rPr lang="en-US" sz="1600" dirty="0">
                          <a:latin typeface="Bell MT" panose="02020503060305020303" pitchFamily="18" charset="0"/>
                        </a:rPr>
                        <a:t>Notes</a:t>
                      </a:r>
                    </a:p>
                  </a:txBody>
                  <a:tcPr/>
                </a:tc>
                <a:tc>
                  <a:txBody>
                    <a:bodyPr/>
                    <a:lstStyle/>
                    <a:p>
                      <a:r>
                        <a:rPr lang="en-US" sz="1600" dirty="0">
                          <a:latin typeface="Bell MT" panose="02020503060305020303" pitchFamily="18" charset="0"/>
                        </a:rPr>
                        <a:t>Any notes.</a:t>
                      </a:r>
                    </a:p>
                  </a:txBody>
                  <a:tcPr/>
                </a:tc>
                <a:extLst>
                  <a:ext uri="{0D108BD9-81ED-4DB2-BD59-A6C34878D82A}">
                    <a16:rowId xmlns:a16="http://schemas.microsoft.com/office/drawing/2014/main" val="1842832198"/>
                  </a:ext>
                </a:extLst>
              </a:tr>
            </a:tbl>
          </a:graphicData>
        </a:graphic>
      </p:graphicFrame>
    </p:spTree>
    <p:extLst>
      <p:ext uri="{BB962C8B-B14F-4D97-AF65-F5344CB8AC3E}">
        <p14:creationId xmlns:p14="http://schemas.microsoft.com/office/powerpoint/2010/main" val="366016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B391-AD12-4519-8F59-364E3AD61BA4}"/>
              </a:ext>
            </a:extLst>
          </p:cNvPr>
          <p:cNvSpPr>
            <a:spLocks noGrp="1"/>
          </p:cNvSpPr>
          <p:nvPr>
            <p:ph type="title"/>
          </p:nvPr>
        </p:nvSpPr>
        <p:spPr/>
        <p:txBody>
          <a:bodyPr/>
          <a:lstStyle/>
          <a:p>
            <a:r>
              <a:rPr lang="en-US" dirty="0">
                <a:latin typeface="Bell MT" panose="02020503060305020303" pitchFamily="18" charset="0"/>
              </a:rPr>
              <a:t>Thinking about the production of data</a:t>
            </a:r>
          </a:p>
        </p:txBody>
      </p:sp>
      <p:sp>
        <p:nvSpPr>
          <p:cNvPr id="3" name="Content Placeholder 2">
            <a:extLst>
              <a:ext uri="{FF2B5EF4-FFF2-40B4-BE49-F238E27FC236}">
                <a16:creationId xmlns:a16="http://schemas.microsoft.com/office/drawing/2014/main" id="{B20F5B08-CAFF-48A0-91AF-873AA29341B8}"/>
              </a:ext>
            </a:extLst>
          </p:cNvPr>
          <p:cNvSpPr>
            <a:spLocks noGrp="1"/>
          </p:cNvSpPr>
          <p:nvPr>
            <p:ph idx="1"/>
          </p:nvPr>
        </p:nvSpPr>
        <p:spPr/>
        <p:txBody>
          <a:bodyPr/>
          <a:lstStyle/>
          <a:p>
            <a:r>
              <a:rPr lang="en-US" dirty="0">
                <a:latin typeface="Bell MT" panose="02020503060305020303" pitchFamily="18" charset="0"/>
              </a:rPr>
              <a:t>Where do your variables come from? (e.g., “depression score”)</a:t>
            </a:r>
          </a:p>
          <a:p>
            <a:pPr lvl="1"/>
            <a:r>
              <a:rPr lang="en-US" dirty="0">
                <a:latin typeface="Bell MT" panose="02020503060305020303" pitchFamily="18" charset="0"/>
              </a:rPr>
              <a:t>Some social science/health abstraction from psychiatrists abstraction of latent mental distress</a:t>
            </a:r>
          </a:p>
          <a:p>
            <a:pPr lvl="1"/>
            <a:r>
              <a:rPr lang="en-US" dirty="0">
                <a:latin typeface="Bell MT" panose="02020503060305020303" pitchFamily="18" charset="0"/>
              </a:rPr>
              <a:t>Continuous vs binary</a:t>
            </a:r>
          </a:p>
          <a:p>
            <a:pPr lvl="1"/>
            <a:endParaRPr lang="en-US" dirty="0">
              <a:latin typeface="Bell MT" panose="02020503060305020303" pitchFamily="18" charset="0"/>
            </a:endParaRPr>
          </a:p>
          <a:p>
            <a:r>
              <a:rPr lang="en-US" dirty="0">
                <a:latin typeface="Bell MT" panose="02020503060305020303" pitchFamily="18" charset="0"/>
              </a:rPr>
              <a:t>How was the data collected/produced?</a:t>
            </a:r>
          </a:p>
          <a:p>
            <a:pPr lvl="1"/>
            <a:r>
              <a:rPr lang="en-US" dirty="0">
                <a:latin typeface="Bell MT" panose="02020503060305020303" pitchFamily="18" charset="0"/>
              </a:rPr>
              <a:t>E.g., self report vs interview (interview with human or with virtual agent?)</a:t>
            </a:r>
          </a:p>
          <a:p>
            <a:endParaRPr lang="en-US" dirty="0">
              <a:latin typeface="Bell MT" panose="02020503060305020303" pitchFamily="18" charset="0"/>
            </a:endParaRPr>
          </a:p>
        </p:txBody>
      </p:sp>
    </p:spTree>
    <p:extLst>
      <p:ext uri="{BB962C8B-B14F-4D97-AF65-F5344CB8AC3E}">
        <p14:creationId xmlns:p14="http://schemas.microsoft.com/office/powerpoint/2010/main" val="97635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B119-1BAA-4375-8B47-D29D962EFBD5}"/>
              </a:ext>
            </a:extLst>
          </p:cNvPr>
          <p:cNvSpPr>
            <a:spLocks noGrp="1"/>
          </p:cNvSpPr>
          <p:nvPr>
            <p:ph type="title"/>
          </p:nvPr>
        </p:nvSpPr>
        <p:spPr>
          <a:xfrm>
            <a:off x="1021339" y="1582138"/>
            <a:ext cx="4513824" cy="776233"/>
          </a:xfrm>
          <a:noFill/>
        </p:spPr>
        <p:txBody>
          <a:bodyPr vert="horz" lIns="91440" tIns="45720" rIns="91440" bIns="45720" rtlCol="0" anchor="ctr">
            <a:normAutofit/>
          </a:bodyPr>
          <a:lstStyle/>
          <a:p>
            <a:pPr algn="ctr"/>
            <a:r>
              <a:rPr lang="en-US" sz="2200" b="1" dirty="0">
                <a:latin typeface="Bell MT" panose="02020503060305020303" pitchFamily="18" charset="0"/>
                <a:ea typeface="+mn-ea"/>
                <a:cs typeface="+mn-cs"/>
              </a:rPr>
              <a:t>0 or 1: “Depression” or not</a:t>
            </a:r>
          </a:p>
        </p:txBody>
      </p:sp>
      <p:sp>
        <p:nvSpPr>
          <p:cNvPr id="10" name="TextBox 9">
            <a:extLst>
              <a:ext uri="{FF2B5EF4-FFF2-40B4-BE49-F238E27FC236}">
                <a16:creationId xmlns:a16="http://schemas.microsoft.com/office/drawing/2014/main" id="{31F6842A-4BA3-4A24-A65A-01BD1634F822}"/>
              </a:ext>
            </a:extLst>
          </p:cNvPr>
          <p:cNvSpPr txBox="1"/>
          <p:nvPr/>
        </p:nvSpPr>
        <p:spPr>
          <a:xfrm>
            <a:off x="1612489" y="4860727"/>
            <a:ext cx="3935806" cy="430887"/>
          </a:xfrm>
          <a:prstGeom prst="rect">
            <a:avLst/>
          </a:prstGeom>
          <a:noFill/>
        </p:spPr>
        <p:txBody>
          <a:bodyPr wrap="square" rtlCol="0">
            <a:spAutoFit/>
          </a:bodyPr>
          <a:lstStyle/>
          <a:p>
            <a:r>
              <a:rPr lang="en-US" sz="2200" b="1" dirty="0">
                <a:latin typeface="Bell MT" panose="02020503060305020303" pitchFamily="18" charset="0"/>
              </a:rPr>
              <a:t>Psychiatrists’ Evaluation</a:t>
            </a:r>
          </a:p>
        </p:txBody>
      </p:sp>
      <p:sp>
        <p:nvSpPr>
          <p:cNvPr id="11" name="TextBox 10">
            <a:extLst>
              <a:ext uri="{FF2B5EF4-FFF2-40B4-BE49-F238E27FC236}">
                <a16:creationId xmlns:a16="http://schemas.microsoft.com/office/drawing/2014/main" id="{CF48333D-CF7F-4EC4-8600-BD45A5EF6233}"/>
              </a:ext>
            </a:extLst>
          </p:cNvPr>
          <p:cNvSpPr txBox="1"/>
          <p:nvPr/>
        </p:nvSpPr>
        <p:spPr>
          <a:xfrm>
            <a:off x="831459" y="3394271"/>
            <a:ext cx="4125686" cy="430887"/>
          </a:xfrm>
          <a:prstGeom prst="rect">
            <a:avLst/>
          </a:prstGeom>
          <a:noFill/>
        </p:spPr>
        <p:txBody>
          <a:bodyPr wrap="square" rtlCol="0">
            <a:spAutoFit/>
          </a:bodyPr>
          <a:lstStyle/>
          <a:p>
            <a:r>
              <a:rPr lang="en-US" sz="2200" b="1" dirty="0">
                <a:latin typeface="Bell MT" panose="02020503060305020303" pitchFamily="18" charset="0"/>
              </a:rPr>
              <a:t>Self-Report Measure, e.g. PHQ</a:t>
            </a:r>
          </a:p>
        </p:txBody>
      </p:sp>
      <p:sp>
        <p:nvSpPr>
          <p:cNvPr id="18" name="Freeform: Shape 17">
            <a:extLst>
              <a:ext uri="{FF2B5EF4-FFF2-40B4-BE49-F238E27FC236}">
                <a16:creationId xmlns:a16="http://schemas.microsoft.com/office/drawing/2014/main" id="{444BBE68-9D60-4385-9BBE-1F6696C915EE}"/>
              </a:ext>
            </a:extLst>
          </p:cNvPr>
          <p:cNvSpPr/>
          <p:nvPr/>
        </p:nvSpPr>
        <p:spPr>
          <a:xfrm>
            <a:off x="6647064" y="5838252"/>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12" name="Arrow: Up 11">
            <a:extLst>
              <a:ext uri="{FF2B5EF4-FFF2-40B4-BE49-F238E27FC236}">
                <a16:creationId xmlns:a16="http://schemas.microsoft.com/office/drawing/2014/main" id="{28AC9729-E628-4E39-AFA8-D367B6A8F98C}"/>
              </a:ext>
            </a:extLst>
          </p:cNvPr>
          <p:cNvSpPr/>
          <p:nvPr/>
        </p:nvSpPr>
        <p:spPr>
          <a:xfrm>
            <a:off x="5822952" y="5616082"/>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4C207A40-0B9C-467B-83F7-53FED98EA58C}"/>
              </a:ext>
            </a:extLst>
          </p:cNvPr>
          <p:cNvSpPr/>
          <p:nvPr/>
        </p:nvSpPr>
        <p:spPr>
          <a:xfrm>
            <a:off x="5822952" y="4002951"/>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8A1FC236-9A44-4189-9F15-B8509F51E034}"/>
              </a:ext>
            </a:extLst>
          </p:cNvPr>
          <p:cNvSpPr/>
          <p:nvPr/>
        </p:nvSpPr>
        <p:spPr>
          <a:xfrm>
            <a:off x="5822952" y="2584253"/>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BB91FB2-755F-400B-AD7F-8AE58FEE7D8A}"/>
              </a:ext>
            </a:extLst>
          </p:cNvPr>
          <p:cNvSpPr txBox="1"/>
          <p:nvPr/>
        </p:nvSpPr>
        <p:spPr>
          <a:xfrm>
            <a:off x="2098215" y="6075147"/>
            <a:ext cx="4687210" cy="430887"/>
          </a:xfrm>
          <a:prstGeom prst="rect">
            <a:avLst/>
          </a:prstGeom>
          <a:noFill/>
        </p:spPr>
        <p:txBody>
          <a:bodyPr wrap="square" rtlCol="0">
            <a:spAutoFit/>
          </a:bodyPr>
          <a:lstStyle/>
          <a:p>
            <a:r>
              <a:rPr lang="en-US" sz="2200" b="1" dirty="0">
                <a:latin typeface="Bell MT" panose="02020503060305020303" pitchFamily="18" charset="0"/>
              </a:rPr>
              <a:t>Depression (latent)</a:t>
            </a:r>
          </a:p>
        </p:txBody>
      </p:sp>
      <p:sp>
        <p:nvSpPr>
          <p:cNvPr id="37" name="Freeform: Shape 36">
            <a:extLst>
              <a:ext uri="{FF2B5EF4-FFF2-40B4-BE49-F238E27FC236}">
                <a16:creationId xmlns:a16="http://schemas.microsoft.com/office/drawing/2014/main" id="{EA371BC2-F27E-4115-9275-DB085116F03C}"/>
              </a:ext>
            </a:extLst>
          </p:cNvPr>
          <p:cNvSpPr/>
          <p:nvPr/>
        </p:nvSpPr>
        <p:spPr>
          <a:xfrm>
            <a:off x="6785331" y="4742740"/>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38" name="Freeform: Shape 37">
            <a:extLst>
              <a:ext uri="{FF2B5EF4-FFF2-40B4-BE49-F238E27FC236}">
                <a16:creationId xmlns:a16="http://schemas.microsoft.com/office/drawing/2014/main" id="{ED6B4135-91F2-44E3-84B6-24E120D5F402}"/>
              </a:ext>
            </a:extLst>
          </p:cNvPr>
          <p:cNvSpPr/>
          <p:nvPr/>
        </p:nvSpPr>
        <p:spPr>
          <a:xfrm>
            <a:off x="8247065" y="4641849"/>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7CA5984-5C6D-4B4A-8D95-309ECEA89981}"/>
              </a:ext>
            </a:extLst>
          </p:cNvPr>
          <p:cNvSpPr/>
          <p:nvPr/>
        </p:nvSpPr>
        <p:spPr>
          <a:xfrm>
            <a:off x="6706501" y="3262991"/>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40" name="Freeform: Shape 39">
            <a:extLst>
              <a:ext uri="{FF2B5EF4-FFF2-40B4-BE49-F238E27FC236}">
                <a16:creationId xmlns:a16="http://schemas.microsoft.com/office/drawing/2014/main" id="{8F882810-0371-4873-B276-83350C29FED7}"/>
              </a:ext>
            </a:extLst>
          </p:cNvPr>
          <p:cNvSpPr/>
          <p:nvPr/>
        </p:nvSpPr>
        <p:spPr>
          <a:xfrm>
            <a:off x="6785331" y="1803130"/>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41" name="Freeform: Shape 40">
            <a:extLst>
              <a:ext uri="{FF2B5EF4-FFF2-40B4-BE49-F238E27FC236}">
                <a16:creationId xmlns:a16="http://schemas.microsoft.com/office/drawing/2014/main" id="{4D653704-A17D-471F-8ED0-38EFF692BA87}"/>
              </a:ext>
            </a:extLst>
          </p:cNvPr>
          <p:cNvSpPr/>
          <p:nvPr/>
        </p:nvSpPr>
        <p:spPr>
          <a:xfrm>
            <a:off x="7440840" y="1854872"/>
            <a:ext cx="2657008" cy="765425"/>
          </a:xfrm>
          <a:custGeom>
            <a:avLst/>
            <a:gdLst>
              <a:gd name="connsiteX0" fmla="*/ 0 w 2657008"/>
              <a:gd name="connsiteY0" fmla="*/ 648349 h 648349"/>
              <a:gd name="connsiteX1" fmla="*/ 63500 w 2657008"/>
              <a:gd name="connsiteY1" fmla="*/ 597549 h 648349"/>
              <a:gd name="connsiteX2" fmla="*/ 101600 w 2657008"/>
              <a:gd name="connsiteY2" fmla="*/ 572149 h 648349"/>
              <a:gd name="connsiteX3" fmla="*/ 177800 w 2657008"/>
              <a:gd name="connsiteY3" fmla="*/ 495949 h 648349"/>
              <a:gd name="connsiteX4" fmla="*/ 215900 w 2657008"/>
              <a:gd name="connsiteY4" fmla="*/ 457849 h 648349"/>
              <a:gd name="connsiteX5" fmla="*/ 254000 w 2657008"/>
              <a:gd name="connsiteY5" fmla="*/ 381649 h 648349"/>
              <a:gd name="connsiteX6" fmla="*/ 279400 w 2657008"/>
              <a:gd name="connsiteY6" fmla="*/ 305449 h 648349"/>
              <a:gd name="connsiteX7" fmla="*/ 304800 w 2657008"/>
              <a:gd name="connsiteY7" fmla="*/ 229249 h 648349"/>
              <a:gd name="connsiteX8" fmla="*/ 317500 w 2657008"/>
              <a:gd name="connsiteY8" fmla="*/ 191149 h 648349"/>
              <a:gd name="connsiteX9" fmla="*/ 355600 w 2657008"/>
              <a:gd name="connsiteY9" fmla="*/ 165749 h 648349"/>
              <a:gd name="connsiteX10" fmla="*/ 444500 w 2657008"/>
              <a:gd name="connsiteY10" fmla="*/ 64149 h 648349"/>
              <a:gd name="connsiteX11" fmla="*/ 482600 w 2657008"/>
              <a:gd name="connsiteY11" fmla="*/ 51449 h 648349"/>
              <a:gd name="connsiteX12" fmla="*/ 647700 w 2657008"/>
              <a:gd name="connsiteY12" fmla="*/ 51449 h 648349"/>
              <a:gd name="connsiteX13" fmla="*/ 723900 w 2657008"/>
              <a:gd name="connsiteY13" fmla="*/ 649 h 648349"/>
              <a:gd name="connsiteX14" fmla="*/ 850900 w 2657008"/>
              <a:gd name="connsiteY14" fmla="*/ 13349 h 648349"/>
              <a:gd name="connsiteX15" fmla="*/ 1206500 w 2657008"/>
              <a:gd name="connsiteY15" fmla="*/ 13349 h 648349"/>
              <a:gd name="connsiteX16" fmla="*/ 1244600 w 2657008"/>
              <a:gd name="connsiteY16" fmla="*/ 26049 h 648349"/>
              <a:gd name="connsiteX17" fmla="*/ 1320800 w 2657008"/>
              <a:gd name="connsiteY17" fmla="*/ 76849 h 648349"/>
              <a:gd name="connsiteX18" fmla="*/ 1397000 w 2657008"/>
              <a:gd name="connsiteY18" fmla="*/ 102249 h 648349"/>
              <a:gd name="connsiteX19" fmla="*/ 1435100 w 2657008"/>
              <a:gd name="connsiteY19" fmla="*/ 114949 h 648349"/>
              <a:gd name="connsiteX20" fmla="*/ 1524000 w 2657008"/>
              <a:gd name="connsiteY20" fmla="*/ 127649 h 648349"/>
              <a:gd name="connsiteX21" fmla="*/ 1651000 w 2657008"/>
              <a:gd name="connsiteY21" fmla="*/ 140349 h 648349"/>
              <a:gd name="connsiteX22" fmla="*/ 1752600 w 2657008"/>
              <a:gd name="connsiteY22" fmla="*/ 165749 h 648349"/>
              <a:gd name="connsiteX23" fmla="*/ 1790700 w 2657008"/>
              <a:gd name="connsiteY23" fmla="*/ 203849 h 648349"/>
              <a:gd name="connsiteX24" fmla="*/ 1803400 w 2657008"/>
              <a:gd name="connsiteY24" fmla="*/ 241949 h 648349"/>
              <a:gd name="connsiteX25" fmla="*/ 1943100 w 2657008"/>
              <a:gd name="connsiteY25" fmla="*/ 280049 h 648349"/>
              <a:gd name="connsiteX26" fmla="*/ 2006600 w 2657008"/>
              <a:gd name="connsiteY26" fmla="*/ 292749 h 648349"/>
              <a:gd name="connsiteX27" fmla="*/ 2032000 w 2657008"/>
              <a:gd name="connsiteY27" fmla="*/ 330849 h 648349"/>
              <a:gd name="connsiteX28" fmla="*/ 2044700 w 2657008"/>
              <a:gd name="connsiteY28" fmla="*/ 368949 h 648349"/>
              <a:gd name="connsiteX29" fmla="*/ 2082800 w 2657008"/>
              <a:gd name="connsiteY29" fmla="*/ 394349 h 648349"/>
              <a:gd name="connsiteX30" fmla="*/ 2108200 w 2657008"/>
              <a:gd name="connsiteY30" fmla="*/ 432449 h 648349"/>
              <a:gd name="connsiteX31" fmla="*/ 2146300 w 2657008"/>
              <a:gd name="connsiteY31" fmla="*/ 457849 h 648349"/>
              <a:gd name="connsiteX32" fmla="*/ 2311400 w 2657008"/>
              <a:gd name="connsiteY32" fmla="*/ 495949 h 648349"/>
              <a:gd name="connsiteX33" fmla="*/ 2425700 w 2657008"/>
              <a:gd name="connsiteY33" fmla="*/ 546749 h 648349"/>
              <a:gd name="connsiteX34" fmla="*/ 2463800 w 2657008"/>
              <a:gd name="connsiteY34" fmla="*/ 559449 h 648349"/>
              <a:gd name="connsiteX35" fmla="*/ 2540000 w 2657008"/>
              <a:gd name="connsiteY35" fmla="*/ 610249 h 648349"/>
              <a:gd name="connsiteX36" fmla="*/ 2616200 w 2657008"/>
              <a:gd name="connsiteY36" fmla="*/ 622949 h 648349"/>
              <a:gd name="connsiteX37" fmla="*/ 2654300 w 2657008"/>
              <a:gd name="connsiteY37" fmla="*/ 635649 h 648349"/>
              <a:gd name="connsiteX38" fmla="*/ 2552700 w 2657008"/>
              <a:gd name="connsiteY38" fmla="*/ 610249 h 648349"/>
              <a:gd name="connsiteX39" fmla="*/ 2514600 w 2657008"/>
              <a:gd name="connsiteY39" fmla="*/ 597549 h 648349"/>
              <a:gd name="connsiteX40" fmla="*/ 1993900 w 2657008"/>
              <a:gd name="connsiteY40" fmla="*/ 572149 h 648349"/>
              <a:gd name="connsiteX41" fmla="*/ 1765300 w 2657008"/>
              <a:gd name="connsiteY41" fmla="*/ 584849 h 648349"/>
              <a:gd name="connsiteX42" fmla="*/ 1625600 w 2657008"/>
              <a:gd name="connsiteY42" fmla="*/ 622949 h 648349"/>
              <a:gd name="connsiteX43" fmla="*/ 1536700 w 2657008"/>
              <a:gd name="connsiteY43" fmla="*/ 635649 h 648349"/>
              <a:gd name="connsiteX44" fmla="*/ 1231900 w 2657008"/>
              <a:gd name="connsiteY44" fmla="*/ 610249 h 648349"/>
              <a:gd name="connsiteX45" fmla="*/ 1193800 w 2657008"/>
              <a:gd name="connsiteY45" fmla="*/ 597549 h 648349"/>
              <a:gd name="connsiteX46" fmla="*/ 787400 w 2657008"/>
              <a:gd name="connsiteY46" fmla="*/ 610249 h 648349"/>
              <a:gd name="connsiteX47" fmla="*/ 685800 w 2657008"/>
              <a:gd name="connsiteY47" fmla="*/ 622949 h 648349"/>
              <a:gd name="connsiteX48" fmla="*/ 241300 w 2657008"/>
              <a:gd name="connsiteY48" fmla="*/ 610249 h 648349"/>
              <a:gd name="connsiteX49" fmla="*/ 190500 w 2657008"/>
              <a:gd name="connsiteY49" fmla="*/ 597549 h 648349"/>
              <a:gd name="connsiteX50" fmla="*/ 50800 w 2657008"/>
              <a:gd name="connsiteY50" fmla="*/ 610249 h 64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57008" h="648349">
                <a:moveTo>
                  <a:pt x="0" y="648349"/>
                </a:moveTo>
                <a:cubicBezTo>
                  <a:pt x="21167" y="631416"/>
                  <a:pt x="41815" y="613813"/>
                  <a:pt x="63500" y="597549"/>
                </a:cubicBezTo>
                <a:cubicBezTo>
                  <a:pt x="75711" y="588391"/>
                  <a:pt x="90192" y="582290"/>
                  <a:pt x="101600" y="572149"/>
                </a:cubicBezTo>
                <a:cubicBezTo>
                  <a:pt x="128448" y="548284"/>
                  <a:pt x="152400" y="521349"/>
                  <a:pt x="177800" y="495949"/>
                </a:cubicBezTo>
                <a:lnTo>
                  <a:pt x="215900" y="457849"/>
                </a:lnTo>
                <a:cubicBezTo>
                  <a:pt x="262217" y="318898"/>
                  <a:pt x="188348" y="529365"/>
                  <a:pt x="254000" y="381649"/>
                </a:cubicBezTo>
                <a:cubicBezTo>
                  <a:pt x="264874" y="357183"/>
                  <a:pt x="270933" y="330849"/>
                  <a:pt x="279400" y="305449"/>
                </a:cubicBezTo>
                <a:lnTo>
                  <a:pt x="304800" y="229249"/>
                </a:lnTo>
                <a:cubicBezTo>
                  <a:pt x="309033" y="216549"/>
                  <a:pt x="306361" y="198575"/>
                  <a:pt x="317500" y="191149"/>
                </a:cubicBezTo>
                <a:lnTo>
                  <a:pt x="355600" y="165749"/>
                </a:lnTo>
                <a:cubicBezTo>
                  <a:pt x="393700" y="108599"/>
                  <a:pt x="391583" y="90607"/>
                  <a:pt x="444500" y="64149"/>
                </a:cubicBezTo>
                <a:cubicBezTo>
                  <a:pt x="456474" y="58162"/>
                  <a:pt x="469900" y="55682"/>
                  <a:pt x="482600" y="51449"/>
                </a:cubicBezTo>
                <a:cubicBezTo>
                  <a:pt x="538394" y="57028"/>
                  <a:pt x="595836" y="80262"/>
                  <a:pt x="647700" y="51449"/>
                </a:cubicBezTo>
                <a:cubicBezTo>
                  <a:pt x="674385" y="36624"/>
                  <a:pt x="723900" y="649"/>
                  <a:pt x="723900" y="649"/>
                </a:cubicBezTo>
                <a:cubicBezTo>
                  <a:pt x="766233" y="4882"/>
                  <a:pt x="808356" y="13349"/>
                  <a:pt x="850900" y="13349"/>
                </a:cubicBezTo>
                <a:cubicBezTo>
                  <a:pt x="1246367" y="13349"/>
                  <a:pt x="996241" y="-16688"/>
                  <a:pt x="1206500" y="13349"/>
                </a:cubicBezTo>
                <a:cubicBezTo>
                  <a:pt x="1219200" y="17582"/>
                  <a:pt x="1232898" y="19548"/>
                  <a:pt x="1244600" y="26049"/>
                </a:cubicBezTo>
                <a:cubicBezTo>
                  <a:pt x="1271285" y="40874"/>
                  <a:pt x="1291840" y="67196"/>
                  <a:pt x="1320800" y="76849"/>
                </a:cubicBezTo>
                <a:lnTo>
                  <a:pt x="1397000" y="102249"/>
                </a:lnTo>
                <a:cubicBezTo>
                  <a:pt x="1409700" y="106482"/>
                  <a:pt x="1421848" y="113056"/>
                  <a:pt x="1435100" y="114949"/>
                </a:cubicBezTo>
                <a:cubicBezTo>
                  <a:pt x="1464733" y="119182"/>
                  <a:pt x="1494271" y="124151"/>
                  <a:pt x="1524000" y="127649"/>
                </a:cubicBezTo>
                <a:cubicBezTo>
                  <a:pt x="1566253" y="132620"/>
                  <a:pt x="1608829" y="134726"/>
                  <a:pt x="1651000" y="140349"/>
                </a:cubicBezTo>
                <a:cubicBezTo>
                  <a:pt x="1702085" y="147160"/>
                  <a:pt x="1709863" y="151503"/>
                  <a:pt x="1752600" y="165749"/>
                </a:cubicBezTo>
                <a:cubicBezTo>
                  <a:pt x="1765300" y="178449"/>
                  <a:pt x="1780737" y="188905"/>
                  <a:pt x="1790700" y="203849"/>
                </a:cubicBezTo>
                <a:cubicBezTo>
                  <a:pt x="1798126" y="214988"/>
                  <a:pt x="1795037" y="231496"/>
                  <a:pt x="1803400" y="241949"/>
                </a:cubicBezTo>
                <a:cubicBezTo>
                  <a:pt x="1835884" y="282554"/>
                  <a:pt x="1902412" y="273789"/>
                  <a:pt x="1943100" y="280049"/>
                </a:cubicBezTo>
                <a:cubicBezTo>
                  <a:pt x="1964435" y="283331"/>
                  <a:pt x="1985433" y="288516"/>
                  <a:pt x="2006600" y="292749"/>
                </a:cubicBezTo>
                <a:cubicBezTo>
                  <a:pt x="2015067" y="305449"/>
                  <a:pt x="2025174" y="317197"/>
                  <a:pt x="2032000" y="330849"/>
                </a:cubicBezTo>
                <a:cubicBezTo>
                  <a:pt x="2037987" y="342823"/>
                  <a:pt x="2036337" y="358496"/>
                  <a:pt x="2044700" y="368949"/>
                </a:cubicBezTo>
                <a:cubicBezTo>
                  <a:pt x="2054235" y="380868"/>
                  <a:pt x="2070100" y="385882"/>
                  <a:pt x="2082800" y="394349"/>
                </a:cubicBezTo>
                <a:cubicBezTo>
                  <a:pt x="2091267" y="407049"/>
                  <a:pt x="2097407" y="421656"/>
                  <a:pt x="2108200" y="432449"/>
                </a:cubicBezTo>
                <a:cubicBezTo>
                  <a:pt x="2118993" y="443242"/>
                  <a:pt x="2132352" y="451650"/>
                  <a:pt x="2146300" y="457849"/>
                </a:cubicBezTo>
                <a:cubicBezTo>
                  <a:pt x="2212362" y="487210"/>
                  <a:pt x="2239080" y="485618"/>
                  <a:pt x="2311400" y="495949"/>
                </a:cubicBezTo>
                <a:cubicBezTo>
                  <a:pt x="2507989" y="561479"/>
                  <a:pt x="2304945" y="486372"/>
                  <a:pt x="2425700" y="546749"/>
                </a:cubicBezTo>
                <a:cubicBezTo>
                  <a:pt x="2437674" y="552736"/>
                  <a:pt x="2452098" y="552948"/>
                  <a:pt x="2463800" y="559449"/>
                </a:cubicBezTo>
                <a:cubicBezTo>
                  <a:pt x="2490485" y="574274"/>
                  <a:pt x="2509888" y="605230"/>
                  <a:pt x="2540000" y="610249"/>
                </a:cubicBezTo>
                <a:cubicBezTo>
                  <a:pt x="2565400" y="614482"/>
                  <a:pt x="2591063" y="617363"/>
                  <a:pt x="2616200" y="622949"/>
                </a:cubicBezTo>
                <a:cubicBezTo>
                  <a:pt x="2629268" y="625853"/>
                  <a:pt x="2667427" y="638274"/>
                  <a:pt x="2654300" y="635649"/>
                </a:cubicBezTo>
                <a:cubicBezTo>
                  <a:pt x="2620069" y="628803"/>
                  <a:pt x="2585818" y="621288"/>
                  <a:pt x="2552700" y="610249"/>
                </a:cubicBezTo>
                <a:cubicBezTo>
                  <a:pt x="2540000" y="606016"/>
                  <a:pt x="2527805" y="599750"/>
                  <a:pt x="2514600" y="597549"/>
                </a:cubicBezTo>
                <a:cubicBezTo>
                  <a:pt x="2367752" y="573074"/>
                  <a:pt x="2077442" y="574760"/>
                  <a:pt x="1993900" y="572149"/>
                </a:cubicBezTo>
                <a:cubicBezTo>
                  <a:pt x="1917700" y="576382"/>
                  <a:pt x="1841331" y="578238"/>
                  <a:pt x="1765300" y="584849"/>
                </a:cubicBezTo>
                <a:cubicBezTo>
                  <a:pt x="1591460" y="599966"/>
                  <a:pt x="1826574" y="594238"/>
                  <a:pt x="1625600" y="622949"/>
                </a:cubicBezTo>
                <a:lnTo>
                  <a:pt x="1536700" y="635649"/>
                </a:lnTo>
                <a:cubicBezTo>
                  <a:pt x="1408528" y="628903"/>
                  <a:pt x="1338285" y="636845"/>
                  <a:pt x="1231900" y="610249"/>
                </a:cubicBezTo>
                <a:cubicBezTo>
                  <a:pt x="1218913" y="607002"/>
                  <a:pt x="1206500" y="601782"/>
                  <a:pt x="1193800" y="597549"/>
                </a:cubicBezTo>
                <a:lnTo>
                  <a:pt x="787400" y="610249"/>
                </a:lnTo>
                <a:cubicBezTo>
                  <a:pt x="753312" y="611953"/>
                  <a:pt x="719930" y="622949"/>
                  <a:pt x="685800" y="622949"/>
                </a:cubicBezTo>
                <a:cubicBezTo>
                  <a:pt x="537573" y="622949"/>
                  <a:pt x="389467" y="614482"/>
                  <a:pt x="241300" y="610249"/>
                </a:cubicBezTo>
                <a:cubicBezTo>
                  <a:pt x="224367" y="606016"/>
                  <a:pt x="207954" y="597549"/>
                  <a:pt x="190500" y="597549"/>
                </a:cubicBezTo>
                <a:cubicBezTo>
                  <a:pt x="143741" y="597549"/>
                  <a:pt x="50800" y="610249"/>
                  <a:pt x="50800" y="610249"/>
                </a:cubicBezTo>
              </a:path>
            </a:pathLst>
          </a:custGeom>
          <a:solidFill>
            <a:srgbClr val="42A46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8FCEE38-5C8F-4486-A87D-5486F9C7F545}"/>
              </a:ext>
            </a:extLst>
          </p:cNvPr>
          <p:cNvSpPr/>
          <p:nvPr/>
        </p:nvSpPr>
        <p:spPr>
          <a:xfrm>
            <a:off x="8247066" y="1701603"/>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8DF93FB-24C5-4437-98E2-2319BE2C0469}"/>
              </a:ext>
            </a:extLst>
          </p:cNvPr>
          <p:cNvSpPr/>
          <p:nvPr/>
        </p:nvSpPr>
        <p:spPr>
          <a:xfrm>
            <a:off x="7590015" y="1854872"/>
            <a:ext cx="2239785" cy="647028"/>
          </a:xfrm>
          <a:custGeom>
            <a:avLst/>
            <a:gdLst>
              <a:gd name="connsiteX0" fmla="*/ 1045985 w 1947685"/>
              <a:gd name="connsiteY0" fmla="*/ 508000 h 546100"/>
              <a:gd name="connsiteX1" fmla="*/ 969785 w 1947685"/>
              <a:gd name="connsiteY1" fmla="*/ 495300 h 546100"/>
              <a:gd name="connsiteX2" fmla="*/ 537985 w 1947685"/>
              <a:gd name="connsiteY2" fmla="*/ 482600 h 546100"/>
              <a:gd name="connsiteX3" fmla="*/ 423685 w 1947685"/>
              <a:gd name="connsiteY3" fmla="*/ 444500 h 546100"/>
              <a:gd name="connsiteX4" fmla="*/ 309385 w 1947685"/>
              <a:gd name="connsiteY4" fmla="*/ 419100 h 546100"/>
              <a:gd name="connsiteX5" fmla="*/ 233185 w 1947685"/>
              <a:gd name="connsiteY5" fmla="*/ 393700 h 546100"/>
              <a:gd name="connsiteX6" fmla="*/ 195085 w 1947685"/>
              <a:gd name="connsiteY6" fmla="*/ 381000 h 546100"/>
              <a:gd name="connsiteX7" fmla="*/ 118885 w 1947685"/>
              <a:gd name="connsiteY7" fmla="*/ 342900 h 546100"/>
              <a:gd name="connsiteX8" fmla="*/ 17285 w 1947685"/>
              <a:gd name="connsiteY8" fmla="*/ 330200 h 546100"/>
              <a:gd name="connsiteX9" fmla="*/ 17285 w 1947685"/>
              <a:gd name="connsiteY9" fmla="*/ 190500 h 546100"/>
              <a:gd name="connsiteX10" fmla="*/ 68085 w 1947685"/>
              <a:gd name="connsiteY10" fmla="*/ 114300 h 546100"/>
              <a:gd name="connsiteX11" fmla="*/ 144285 w 1947685"/>
              <a:gd name="connsiteY11" fmla="*/ 76200 h 546100"/>
              <a:gd name="connsiteX12" fmla="*/ 334785 w 1947685"/>
              <a:gd name="connsiteY12" fmla="*/ 101600 h 546100"/>
              <a:gd name="connsiteX13" fmla="*/ 410985 w 1947685"/>
              <a:gd name="connsiteY13" fmla="*/ 127000 h 546100"/>
              <a:gd name="connsiteX14" fmla="*/ 449085 w 1947685"/>
              <a:gd name="connsiteY14" fmla="*/ 152400 h 546100"/>
              <a:gd name="connsiteX15" fmla="*/ 563385 w 1947685"/>
              <a:gd name="connsiteY15" fmla="*/ 165100 h 546100"/>
              <a:gd name="connsiteX16" fmla="*/ 728485 w 1947685"/>
              <a:gd name="connsiteY16" fmla="*/ 152400 h 546100"/>
              <a:gd name="connsiteX17" fmla="*/ 830085 w 1947685"/>
              <a:gd name="connsiteY17" fmla="*/ 127000 h 546100"/>
              <a:gd name="connsiteX18" fmla="*/ 969785 w 1947685"/>
              <a:gd name="connsiteY18" fmla="*/ 114300 h 546100"/>
              <a:gd name="connsiteX19" fmla="*/ 1122185 w 1947685"/>
              <a:gd name="connsiteY19" fmla="*/ 76200 h 546100"/>
              <a:gd name="connsiteX20" fmla="*/ 1198385 w 1947685"/>
              <a:gd name="connsiteY20" fmla="*/ 50800 h 546100"/>
              <a:gd name="connsiteX21" fmla="*/ 1261885 w 1947685"/>
              <a:gd name="connsiteY21" fmla="*/ 38100 h 546100"/>
              <a:gd name="connsiteX22" fmla="*/ 1414285 w 1947685"/>
              <a:gd name="connsiteY22" fmla="*/ 12700 h 546100"/>
              <a:gd name="connsiteX23" fmla="*/ 1477785 w 1947685"/>
              <a:gd name="connsiteY23" fmla="*/ 0 h 546100"/>
              <a:gd name="connsiteX24" fmla="*/ 1630185 w 1947685"/>
              <a:gd name="connsiteY24" fmla="*/ 12700 h 546100"/>
              <a:gd name="connsiteX25" fmla="*/ 1693685 w 1947685"/>
              <a:gd name="connsiteY25" fmla="*/ 25400 h 546100"/>
              <a:gd name="connsiteX26" fmla="*/ 1731785 w 1947685"/>
              <a:gd name="connsiteY26" fmla="*/ 38100 h 546100"/>
              <a:gd name="connsiteX27" fmla="*/ 1858785 w 1947685"/>
              <a:gd name="connsiteY27" fmla="*/ 50800 h 546100"/>
              <a:gd name="connsiteX28" fmla="*/ 1896885 w 1947685"/>
              <a:gd name="connsiteY28" fmla="*/ 177800 h 546100"/>
              <a:gd name="connsiteX29" fmla="*/ 1909585 w 1947685"/>
              <a:gd name="connsiteY29" fmla="*/ 215900 h 546100"/>
              <a:gd name="connsiteX30" fmla="*/ 1922285 w 1947685"/>
              <a:gd name="connsiteY30" fmla="*/ 266700 h 546100"/>
              <a:gd name="connsiteX31" fmla="*/ 1947685 w 1947685"/>
              <a:gd name="connsiteY31" fmla="*/ 342900 h 546100"/>
              <a:gd name="connsiteX32" fmla="*/ 1934985 w 1947685"/>
              <a:gd name="connsiteY32" fmla="*/ 381000 h 546100"/>
              <a:gd name="connsiteX33" fmla="*/ 1896885 w 1947685"/>
              <a:gd name="connsiteY33" fmla="*/ 393700 h 546100"/>
              <a:gd name="connsiteX34" fmla="*/ 1858785 w 1947685"/>
              <a:gd name="connsiteY34" fmla="*/ 419100 h 546100"/>
              <a:gd name="connsiteX35" fmla="*/ 1693685 w 1947685"/>
              <a:gd name="connsiteY35" fmla="*/ 444500 h 546100"/>
              <a:gd name="connsiteX36" fmla="*/ 1655585 w 1947685"/>
              <a:gd name="connsiteY36" fmla="*/ 457200 h 546100"/>
              <a:gd name="connsiteX37" fmla="*/ 1553985 w 1947685"/>
              <a:gd name="connsiteY37" fmla="*/ 482600 h 546100"/>
              <a:gd name="connsiteX38" fmla="*/ 1541285 w 1947685"/>
              <a:gd name="connsiteY38" fmla="*/ 520700 h 546100"/>
              <a:gd name="connsiteX39" fmla="*/ 1503185 w 1947685"/>
              <a:gd name="connsiteY39" fmla="*/ 533400 h 546100"/>
              <a:gd name="connsiteX40" fmla="*/ 1426985 w 1947685"/>
              <a:gd name="connsiteY40" fmla="*/ 546100 h 546100"/>
              <a:gd name="connsiteX41" fmla="*/ 1109485 w 1947685"/>
              <a:gd name="connsiteY41" fmla="*/ 53340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947685" h="546100">
                <a:moveTo>
                  <a:pt x="1045985" y="508000"/>
                </a:moveTo>
                <a:cubicBezTo>
                  <a:pt x="1020585" y="503767"/>
                  <a:pt x="995503" y="496586"/>
                  <a:pt x="969785" y="495300"/>
                </a:cubicBezTo>
                <a:cubicBezTo>
                  <a:pt x="825969" y="488109"/>
                  <a:pt x="681577" y="493369"/>
                  <a:pt x="537985" y="482600"/>
                </a:cubicBezTo>
                <a:cubicBezTo>
                  <a:pt x="497345" y="479552"/>
                  <a:pt x="463055" y="452374"/>
                  <a:pt x="423685" y="444500"/>
                </a:cubicBezTo>
                <a:cubicBezTo>
                  <a:pt x="387431" y="437249"/>
                  <a:pt x="345256" y="429861"/>
                  <a:pt x="309385" y="419100"/>
                </a:cubicBezTo>
                <a:cubicBezTo>
                  <a:pt x="283740" y="411407"/>
                  <a:pt x="258585" y="402167"/>
                  <a:pt x="233185" y="393700"/>
                </a:cubicBezTo>
                <a:cubicBezTo>
                  <a:pt x="220485" y="389467"/>
                  <a:pt x="206224" y="388426"/>
                  <a:pt x="195085" y="381000"/>
                </a:cubicBezTo>
                <a:cubicBezTo>
                  <a:pt x="164581" y="360664"/>
                  <a:pt x="155034" y="349473"/>
                  <a:pt x="118885" y="342900"/>
                </a:cubicBezTo>
                <a:cubicBezTo>
                  <a:pt x="85305" y="336795"/>
                  <a:pt x="51152" y="334433"/>
                  <a:pt x="17285" y="330200"/>
                </a:cubicBezTo>
                <a:cubicBezTo>
                  <a:pt x="-1158" y="274871"/>
                  <a:pt x="-9950" y="266759"/>
                  <a:pt x="17285" y="190500"/>
                </a:cubicBezTo>
                <a:cubicBezTo>
                  <a:pt x="27552" y="161751"/>
                  <a:pt x="39125" y="123953"/>
                  <a:pt x="68085" y="114300"/>
                </a:cubicBezTo>
                <a:cubicBezTo>
                  <a:pt x="120665" y="96773"/>
                  <a:pt x="95046" y="109026"/>
                  <a:pt x="144285" y="76200"/>
                </a:cubicBezTo>
                <a:cubicBezTo>
                  <a:pt x="205446" y="82316"/>
                  <a:pt x="273869" y="84987"/>
                  <a:pt x="334785" y="101600"/>
                </a:cubicBezTo>
                <a:cubicBezTo>
                  <a:pt x="360616" y="108645"/>
                  <a:pt x="388708" y="112148"/>
                  <a:pt x="410985" y="127000"/>
                </a:cubicBezTo>
                <a:cubicBezTo>
                  <a:pt x="423685" y="135467"/>
                  <a:pt x="434277" y="148698"/>
                  <a:pt x="449085" y="152400"/>
                </a:cubicBezTo>
                <a:cubicBezTo>
                  <a:pt x="486275" y="161697"/>
                  <a:pt x="525285" y="160867"/>
                  <a:pt x="563385" y="165100"/>
                </a:cubicBezTo>
                <a:cubicBezTo>
                  <a:pt x="618418" y="160867"/>
                  <a:pt x="673844" y="160206"/>
                  <a:pt x="728485" y="152400"/>
                </a:cubicBezTo>
                <a:cubicBezTo>
                  <a:pt x="763043" y="147463"/>
                  <a:pt x="795319" y="130161"/>
                  <a:pt x="830085" y="127000"/>
                </a:cubicBezTo>
                <a:lnTo>
                  <a:pt x="969785" y="114300"/>
                </a:lnTo>
                <a:cubicBezTo>
                  <a:pt x="1177102" y="45194"/>
                  <a:pt x="916966" y="127505"/>
                  <a:pt x="1122185" y="76200"/>
                </a:cubicBezTo>
                <a:cubicBezTo>
                  <a:pt x="1148160" y="69706"/>
                  <a:pt x="1172131" y="56051"/>
                  <a:pt x="1198385" y="50800"/>
                </a:cubicBezTo>
                <a:cubicBezTo>
                  <a:pt x="1219552" y="46567"/>
                  <a:pt x="1240628" y="41851"/>
                  <a:pt x="1261885" y="38100"/>
                </a:cubicBezTo>
                <a:cubicBezTo>
                  <a:pt x="1312602" y="29150"/>
                  <a:pt x="1363784" y="22800"/>
                  <a:pt x="1414285" y="12700"/>
                </a:cubicBezTo>
                <a:lnTo>
                  <a:pt x="1477785" y="0"/>
                </a:lnTo>
                <a:cubicBezTo>
                  <a:pt x="1528585" y="4233"/>
                  <a:pt x="1579558" y="6744"/>
                  <a:pt x="1630185" y="12700"/>
                </a:cubicBezTo>
                <a:cubicBezTo>
                  <a:pt x="1651623" y="15222"/>
                  <a:pt x="1672744" y="20165"/>
                  <a:pt x="1693685" y="25400"/>
                </a:cubicBezTo>
                <a:cubicBezTo>
                  <a:pt x="1706672" y="28647"/>
                  <a:pt x="1718554" y="36064"/>
                  <a:pt x="1731785" y="38100"/>
                </a:cubicBezTo>
                <a:cubicBezTo>
                  <a:pt x="1773835" y="44569"/>
                  <a:pt x="1816452" y="46567"/>
                  <a:pt x="1858785" y="50800"/>
                </a:cubicBezTo>
                <a:cubicBezTo>
                  <a:pt x="1905119" y="120301"/>
                  <a:pt x="1873536" y="61054"/>
                  <a:pt x="1896885" y="177800"/>
                </a:cubicBezTo>
                <a:cubicBezTo>
                  <a:pt x="1899510" y="190927"/>
                  <a:pt x="1905907" y="203028"/>
                  <a:pt x="1909585" y="215900"/>
                </a:cubicBezTo>
                <a:cubicBezTo>
                  <a:pt x="1914380" y="232683"/>
                  <a:pt x="1917269" y="249982"/>
                  <a:pt x="1922285" y="266700"/>
                </a:cubicBezTo>
                <a:cubicBezTo>
                  <a:pt x="1929978" y="292345"/>
                  <a:pt x="1947685" y="342900"/>
                  <a:pt x="1947685" y="342900"/>
                </a:cubicBezTo>
                <a:cubicBezTo>
                  <a:pt x="1943452" y="355600"/>
                  <a:pt x="1944451" y="371534"/>
                  <a:pt x="1934985" y="381000"/>
                </a:cubicBezTo>
                <a:cubicBezTo>
                  <a:pt x="1925519" y="390466"/>
                  <a:pt x="1908859" y="387713"/>
                  <a:pt x="1896885" y="393700"/>
                </a:cubicBezTo>
                <a:cubicBezTo>
                  <a:pt x="1883233" y="400526"/>
                  <a:pt x="1872437" y="412274"/>
                  <a:pt x="1858785" y="419100"/>
                </a:cubicBezTo>
                <a:cubicBezTo>
                  <a:pt x="1813016" y="441985"/>
                  <a:pt x="1730108" y="440858"/>
                  <a:pt x="1693685" y="444500"/>
                </a:cubicBezTo>
                <a:cubicBezTo>
                  <a:pt x="1680985" y="448733"/>
                  <a:pt x="1668572" y="453953"/>
                  <a:pt x="1655585" y="457200"/>
                </a:cubicBezTo>
                <a:lnTo>
                  <a:pt x="1553985" y="482600"/>
                </a:lnTo>
                <a:cubicBezTo>
                  <a:pt x="1549752" y="495300"/>
                  <a:pt x="1550751" y="511234"/>
                  <a:pt x="1541285" y="520700"/>
                </a:cubicBezTo>
                <a:cubicBezTo>
                  <a:pt x="1531819" y="530166"/>
                  <a:pt x="1516253" y="530496"/>
                  <a:pt x="1503185" y="533400"/>
                </a:cubicBezTo>
                <a:cubicBezTo>
                  <a:pt x="1478048" y="538986"/>
                  <a:pt x="1452385" y="541867"/>
                  <a:pt x="1426985" y="546100"/>
                </a:cubicBezTo>
                <a:lnTo>
                  <a:pt x="1109485" y="533400"/>
                </a:lnTo>
              </a:path>
            </a:pathLst>
          </a:custGeom>
          <a:solidFill>
            <a:srgbClr val="0070C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ell MT" panose="02020503060305020303" pitchFamily="18" charset="0"/>
              </a:rPr>
              <a:t>“Depression”</a:t>
            </a:r>
          </a:p>
        </p:txBody>
      </p:sp>
      <p:sp>
        <p:nvSpPr>
          <p:cNvPr id="44" name="Freeform: Shape 43">
            <a:extLst>
              <a:ext uri="{FF2B5EF4-FFF2-40B4-BE49-F238E27FC236}">
                <a16:creationId xmlns:a16="http://schemas.microsoft.com/office/drawing/2014/main" id="{E9B19059-A7EF-40A3-AB58-E7135C012783}"/>
              </a:ext>
            </a:extLst>
          </p:cNvPr>
          <p:cNvSpPr/>
          <p:nvPr/>
        </p:nvSpPr>
        <p:spPr>
          <a:xfrm>
            <a:off x="7520940" y="3250551"/>
            <a:ext cx="2654468" cy="797133"/>
          </a:xfrm>
          <a:custGeom>
            <a:avLst/>
            <a:gdLst>
              <a:gd name="connsiteX0" fmla="*/ 0 w 2657008"/>
              <a:gd name="connsiteY0" fmla="*/ 648349 h 648349"/>
              <a:gd name="connsiteX1" fmla="*/ 63500 w 2657008"/>
              <a:gd name="connsiteY1" fmla="*/ 597549 h 648349"/>
              <a:gd name="connsiteX2" fmla="*/ 101600 w 2657008"/>
              <a:gd name="connsiteY2" fmla="*/ 572149 h 648349"/>
              <a:gd name="connsiteX3" fmla="*/ 177800 w 2657008"/>
              <a:gd name="connsiteY3" fmla="*/ 495949 h 648349"/>
              <a:gd name="connsiteX4" fmla="*/ 215900 w 2657008"/>
              <a:gd name="connsiteY4" fmla="*/ 457849 h 648349"/>
              <a:gd name="connsiteX5" fmla="*/ 254000 w 2657008"/>
              <a:gd name="connsiteY5" fmla="*/ 381649 h 648349"/>
              <a:gd name="connsiteX6" fmla="*/ 279400 w 2657008"/>
              <a:gd name="connsiteY6" fmla="*/ 305449 h 648349"/>
              <a:gd name="connsiteX7" fmla="*/ 304800 w 2657008"/>
              <a:gd name="connsiteY7" fmla="*/ 229249 h 648349"/>
              <a:gd name="connsiteX8" fmla="*/ 317500 w 2657008"/>
              <a:gd name="connsiteY8" fmla="*/ 191149 h 648349"/>
              <a:gd name="connsiteX9" fmla="*/ 355600 w 2657008"/>
              <a:gd name="connsiteY9" fmla="*/ 165749 h 648349"/>
              <a:gd name="connsiteX10" fmla="*/ 444500 w 2657008"/>
              <a:gd name="connsiteY10" fmla="*/ 64149 h 648349"/>
              <a:gd name="connsiteX11" fmla="*/ 482600 w 2657008"/>
              <a:gd name="connsiteY11" fmla="*/ 51449 h 648349"/>
              <a:gd name="connsiteX12" fmla="*/ 647700 w 2657008"/>
              <a:gd name="connsiteY12" fmla="*/ 51449 h 648349"/>
              <a:gd name="connsiteX13" fmla="*/ 723900 w 2657008"/>
              <a:gd name="connsiteY13" fmla="*/ 649 h 648349"/>
              <a:gd name="connsiteX14" fmla="*/ 850900 w 2657008"/>
              <a:gd name="connsiteY14" fmla="*/ 13349 h 648349"/>
              <a:gd name="connsiteX15" fmla="*/ 1206500 w 2657008"/>
              <a:gd name="connsiteY15" fmla="*/ 13349 h 648349"/>
              <a:gd name="connsiteX16" fmla="*/ 1244600 w 2657008"/>
              <a:gd name="connsiteY16" fmla="*/ 26049 h 648349"/>
              <a:gd name="connsiteX17" fmla="*/ 1320800 w 2657008"/>
              <a:gd name="connsiteY17" fmla="*/ 76849 h 648349"/>
              <a:gd name="connsiteX18" fmla="*/ 1397000 w 2657008"/>
              <a:gd name="connsiteY18" fmla="*/ 102249 h 648349"/>
              <a:gd name="connsiteX19" fmla="*/ 1435100 w 2657008"/>
              <a:gd name="connsiteY19" fmla="*/ 114949 h 648349"/>
              <a:gd name="connsiteX20" fmla="*/ 1524000 w 2657008"/>
              <a:gd name="connsiteY20" fmla="*/ 127649 h 648349"/>
              <a:gd name="connsiteX21" fmla="*/ 1651000 w 2657008"/>
              <a:gd name="connsiteY21" fmla="*/ 140349 h 648349"/>
              <a:gd name="connsiteX22" fmla="*/ 1752600 w 2657008"/>
              <a:gd name="connsiteY22" fmla="*/ 165749 h 648349"/>
              <a:gd name="connsiteX23" fmla="*/ 1790700 w 2657008"/>
              <a:gd name="connsiteY23" fmla="*/ 203849 h 648349"/>
              <a:gd name="connsiteX24" fmla="*/ 1803400 w 2657008"/>
              <a:gd name="connsiteY24" fmla="*/ 241949 h 648349"/>
              <a:gd name="connsiteX25" fmla="*/ 1943100 w 2657008"/>
              <a:gd name="connsiteY25" fmla="*/ 280049 h 648349"/>
              <a:gd name="connsiteX26" fmla="*/ 2006600 w 2657008"/>
              <a:gd name="connsiteY26" fmla="*/ 292749 h 648349"/>
              <a:gd name="connsiteX27" fmla="*/ 2032000 w 2657008"/>
              <a:gd name="connsiteY27" fmla="*/ 330849 h 648349"/>
              <a:gd name="connsiteX28" fmla="*/ 2044700 w 2657008"/>
              <a:gd name="connsiteY28" fmla="*/ 368949 h 648349"/>
              <a:gd name="connsiteX29" fmla="*/ 2082800 w 2657008"/>
              <a:gd name="connsiteY29" fmla="*/ 394349 h 648349"/>
              <a:gd name="connsiteX30" fmla="*/ 2108200 w 2657008"/>
              <a:gd name="connsiteY30" fmla="*/ 432449 h 648349"/>
              <a:gd name="connsiteX31" fmla="*/ 2146300 w 2657008"/>
              <a:gd name="connsiteY31" fmla="*/ 457849 h 648349"/>
              <a:gd name="connsiteX32" fmla="*/ 2311400 w 2657008"/>
              <a:gd name="connsiteY32" fmla="*/ 495949 h 648349"/>
              <a:gd name="connsiteX33" fmla="*/ 2425700 w 2657008"/>
              <a:gd name="connsiteY33" fmla="*/ 546749 h 648349"/>
              <a:gd name="connsiteX34" fmla="*/ 2463800 w 2657008"/>
              <a:gd name="connsiteY34" fmla="*/ 559449 h 648349"/>
              <a:gd name="connsiteX35" fmla="*/ 2540000 w 2657008"/>
              <a:gd name="connsiteY35" fmla="*/ 610249 h 648349"/>
              <a:gd name="connsiteX36" fmla="*/ 2616200 w 2657008"/>
              <a:gd name="connsiteY36" fmla="*/ 622949 h 648349"/>
              <a:gd name="connsiteX37" fmla="*/ 2654300 w 2657008"/>
              <a:gd name="connsiteY37" fmla="*/ 635649 h 648349"/>
              <a:gd name="connsiteX38" fmla="*/ 2552700 w 2657008"/>
              <a:gd name="connsiteY38" fmla="*/ 610249 h 648349"/>
              <a:gd name="connsiteX39" fmla="*/ 2514600 w 2657008"/>
              <a:gd name="connsiteY39" fmla="*/ 597549 h 648349"/>
              <a:gd name="connsiteX40" fmla="*/ 1993900 w 2657008"/>
              <a:gd name="connsiteY40" fmla="*/ 572149 h 648349"/>
              <a:gd name="connsiteX41" fmla="*/ 1765300 w 2657008"/>
              <a:gd name="connsiteY41" fmla="*/ 584849 h 648349"/>
              <a:gd name="connsiteX42" fmla="*/ 1625600 w 2657008"/>
              <a:gd name="connsiteY42" fmla="*/ 622949 h 648349"/>
              <a:gd name="connsiteX43" fmla="*/ 1536700 w 2657008"/>
              <a:gd name="connsiteY43" fmla="*/ 635649 h 648349"/>
              <a:gd name="connsiteX44" fmla="*/ 1231900 w 2657008"/>
              <a:gd name="connsiteY44" fmla="*/ 610249 h 648349"/>
              <a:gd name="connsiteX45" fmla="*/ 1193800 w 2657008"/>
              <a:gd name="connsiteY45" fmla="*/ 597549 h 648349"/>
              <a:gd name="connsiteX46" fmla="*/ 787400 w 2657008"/>
              <a:gd name="connsiteY46" fmla="*/ 610249 h 648349"/>
              <a:gd name="connsiteX47" fmla="*/ 685800 w 2657008"/>
              <a:gd name="connsiteY47" fmla="*/ 622949 h 648349"/>
              <a:gd name="connsiteX48" fmla="*/ 241300 w 2657008"/>
              <a:gd name="connsiteY48" fmla="*/ 610249 h 648349"/>
              <a:gd name="connsiteX49" fmla="*/ 190500 w 2657008"/>
              <a:gd name="connsiteY49" fmla="*/ 597549 h 648349"/>
              <a:gd name="connsiteX50" fmla="*/ 50800 w 2657008"/>
              <a:gd name="connsiteY50" fmla="*/ 610249 h 64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57008" h="648349">
                <a:moveTo>
                  <a:pt x="0" y="648349"/>
                </a:moveTo>
                <a:cubicBezTo>
                  <a:pt x="21167" y="631416"/>
                  <a:pt x="41815" y="613813"/>
                  <a:pt x="63500" y="597549"/>
                </a:cubicBezTo>
                <a:cubicBezTo>
                  <a:pt x="75711" y="588391"/>
                  <a:pt x="90192" y="582290"/>
                  <a:pt x="101600" y="572149"/>
                </a:cubicBezTo>
                <a:cubicBezTo>
                  <a:pt x="128448" y="548284"/>
                  <a:pt x="152400" y="521349"/>
                  <a:pt x="177800" y="495949"/>
                </a:cubicBezTo>
                <a:lnTo>
                  <a:pt x="215900" y="457849"/>
                </a:lnTo>
                <a:cubicBezTo>
                  <a:pt x="262217" y="318898"/>
                  <a:pt x="188348" y="529365"/>
                  <a:pt x="254000" y="381649"/>
                </a:cubicBezTo>
                <a:cubicBezTo>
                  <a:pt x="264874" y="357183"/>
                  <a:pt x="270933" y="330849"/>
                  <a:pt x="279400" y="305449"/>
                </a:cubicBezTo>
                <a:lnTo>
                  <a:pt x="304800" y="229249"/>
                </a:lnTo>
                <a:cubicBezTo>
                  <a:pt x="309033" y="216549"/>
                  <a:pt x="306361" y="198575"/>
                  <a:pt x="317500" y="191149"/>
                </a:cubicBezTo>
                <a:lnTo>
                  <a:pt x="355600" y="165749"/>
                </a:lnTo>
                <a:cubicBezTo>
                  <a:pt x="393700" y="108599"/>
                  <a:pt x="391583" y="90607"/>
                  <a:pt x="444500" y="64149"/>
                </a:cubicBezTo>
                <a:cubicBezTo>
                  <a:pt x="456474" y="58162"/>
                  <a:pt x="469900" y="55682"/>
                  <a:pt x="482600" y="51449"/>
                </a:cubicBezTo>
                <a:cubicBezTo>
                  <a:pt x="538394" y="57028"/>
                  <a:pt x="595836" y="80262"/>
                  <a:pt x="647700" y="51449"/>
                </a:cubicBezTo>
                <a:cubicBezTo>
                  <a:pt x="674385" y="36624"/>
                  <a:pt x="723900" y="649"/>
                  <a:pt x="723900" y="649"/>
                </a:cubicBezTo>
                <a:cubicBezTo>
                  <a:pt x="766233" y="4882"/>
                  <a:pt x="808356" y="13349"/>
                  <a:pt x="850900" y="13349"/>
                </a:cubicBezTo>
                <a:cubicBezTo>
                  <a:pt x="1246367" y="13349"/>
                  <a:pt x="996241" y="-16688"/>
                  <a:pt x="1206500" y="13349"/>
                </a:cubicBezTo>
                <a:cubicBezTo>
                  <a:pt x="1219200" y="17582"/>
                  <a:pt x="1232898" y="19548"/>
                  <a:pt x="1244600" y="26049"/>
                </a:cubicBezTo>
                <a:cubicBezTo>
                  <a:pt x="1271285" y="40874"/>
                  <a:pt x="1291840" y="67196"/>
                  <a:pt x="1320800" y="76849"/>
                </a:cubicBezTo>
                <a:lnTo>
                  <a:pt x="1397000" y="102249"/>
                </a:lnTo>
                <a:cubicBezTo>
                  <a:pt x="1409700" y="106482"/>
                  <a:pt x="1421848" y="113056"/>
                  <a:pt x="1435100" y="114949"/>
                </a:cubicBezTo>
                <a:cubicBezTo>
                  <a:pt x="1464733" y="119182"/>
                  <a:pt x="1494271" y="124151"/>
                  <a:pt x="1524000" y="127649"/>
                </a:cubicBezTo>
                <a:cubicBezTo>
                  <a:pt x="1566253" y="132620"/>
                  <a:pt x="1608829" y="134726"/>
                  <a:pt x="1651000" y="140349"/>
                </a:cubicBezTo>
                <a:cubicBezTo>
                  <a:pt x="1702085" y="147160"/>
                  <a:pt x="1709863" y="151503"/>
                  <a:pt x="1752600" y="165749"/>
                </a:cubicBezTo>
                <a:cubicBezTo>
                  <a:pt x="1765300" y="178449"/>
                  <a:pt x="1780737" y="188905"/>
                  <a:pt x="1790700" y="203849"/>
                </a:cubicBezTo>
                <a:cubicBezTo>
                  <a:pt x="1798126" y="214988"/>
                  <a:pt x="1795037" y="231496"/>
                  <a:pt x="1803400" y="241949"/>
                </a:cubicBezTo>
                <a:cubicBezTo>
                  <a:pt x="1835884" y="282554"/>
                  <a:pt x="1902412" y="273789"/>
                  <a:pt x="1943100" y="280049"/>
                </a:cubicBezTo>
                <a:cubicBezTo>
                  <a:pt x="1964435" y="283331"/>
                  <a:pt x="1985433" y="288516"/>
                  <a:pt x="2006600" y="292749"/>
                </a:cubicBezTo>
                <a:cubicBezTo>
                  <a:pt x="2015067" y="305449"/>
                  <a:pt x="2025174" y="317197"/>
                  <a:pt x="2032000" y="330849"/>
                </a:cubicBezTo>
                <a:cubicBezTo>
                  <a:pt x="2037987" y="342823"/>
                  <a:pt x="2036337" y="358496"/>
                  <a:pt x="2044700" y="368949"/>
                </a:cubicBezTo>
                <a:cubicBezTo>
                  <a:pt x="2054235" y="380868"/>
                  <a:pt x="2070100" y="385882"/>
                  <a:pt x="2082800" y="394349"/>
                </a:cubicBezTo>
                <a:cubicBezTo>
                  <a:pt x="2091267" y="407049"/>
                  <a:pt x="2097407" y="421656"/>
                  <a:pt x="2108200" y="432449"/>
                </a:cubicBezTo>
                <a:cubicBezTo>
                  <a:pt x="2118993" y="443242"/>
                  <a:pt x="2132352" y="451650"/>
                  <a:pt x="2146300" y="457849"/>
                </a:cubicBezTo>
                <a:cubicBezTo>
                  <a:pt x="2212362" y="487210"/>
                  <a:pt x="2239080" y="485618"/>
                  <a:pt x="2311400" y="495949"/>
                </a:cubicBezTo>
                <a:cubicBezTo>
                  <a:pt x="2507989" y="561479"/>
                  <a:pt x="2304945" y="486372"/>
                  <a:pt x="2425700" y="546749"/>
                </a:cubicBezTo>
                <a:cubicBezTo>
                  <a:pt x="2437674" y="552736"/>
                  <a:pt x="2452098" y="552948"/>
                  <a:pt x="2463800" y="559449"/>
                </a:cubicBezTo>
                <a:cubicBezTo>
                  <a:pt x="2490485" y="574274"/>
                  <a:pt x="2509888" y="605230"/>
                  <a:pt x="2540000" y="610249"/>
                </a:cubicBezTo>
                <a:cubicBezTo>
                  <a:pt x="2565400" y="614482"/>
                  <a:pt x="2591063" y="617363"/>
                  <a:pt x="2616200" y="622949"/>
                </a:cubicBezTo>
                <a:cubicBezTo>
                  <a:pt x="2629268" y="625853"/>
                  <a:pt x="2667427" y="638274"/>
                  <a:pt x="2654300" y="635649"/>
                </a:cubicBezTo>
                <a:cubicBezTo>
                  <a:pt x="2620069" y="628803"/>
                  <a:pt x="2585818" y="621288"/>
                  <a:pt x="2552700" y="610249"/>
                </a:cubicBezTo>
                <a:cubicBezTo>
                  <a:pt x="2540000" y="606016"/>
                  <a:pt x="2527805" y="599750"/>
                  <a:pt x="2514600" y="597549"/>
                </a:cubicBezTo>
                <a:cubicBezTo>
                  <a:pt x="2367752" y="573074"/>
                  <a:pt x="2077442" y="574760"/>
                  <a:pt x="1993900" y="572149"/>
                </a:cubicBezTo>
                <a:cubicBezTo>
                  <a:pt x="1917700" y="576382"/>
                  <a:pt x="1841331" y="578238"/>
                  <a:pt x="1765300" y="584849"/>
                </a:cubicBezTo>
                <a:cubicBezTo>
                  <a:pt x="1591460" y="599966"/>
                  <a:pt x="1826574" y="594238"/>
                  <a:pt x="1625600" y="622949"/>
                </a:cubicBezTo>
                <a:lnTo>
                  <a:pt x="1536700" y="635649"/>
                </a:lnTo>
                <a:cubicBezTo>
                  <a:pt x="1408528" y="628903"/>
                  <a:pt x="1338285" y="636845"/>
                  <a:pt x="1231900" y="610249"/>
                </a:cubicBezTo>
                <a:cubicBezTo>
                  <a:pt x="1218913" y="607002"/>
                  <a:pt x="1206500" y="601782"/>
                  <a:pt x="1193800" y="597549"/>
                </a:cubicBezTo>
                <a:lnTo>
                  <a:pt x="787400" y="610249"/>
                </a:lnTo>
                <a:cubicBezTo>
                  <a:pt x="753312" y="611953"/>
                  <a:pt x="719930" y="622949"/>
                  <a:pt x="685800" y="622949"/>
                </a:cubicBezTo>
                <a:cubicBezTo>
                  <a:pt x="537573" y="622949"/>
                  <a:pt x="389467" y="614482"/>
                  <a:pt x="241300" y="610249"/>
                </a:cubicBezTo>
                <a:cubicBezTo>
                  <a:pt x="224367" y="606016"/>
                  <a:pt x="207954" y="597549"/>
                  <a:pt x="190500" y="597549"/>
                </a:cubicBezTo>
                <a:cubicBezTo>
                  <a:pt x="143741" y="597549"/>
                  <a:pt x="50800" y="610249"/>
                  <a:pt x="50800" y="610249"/>
                </a:cubicBezTo>
              </a:path>
            </a:pathLst>
          </a:custGeom>
          <a:solidFill>
            <a:srgbClr val="42A46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4DDDA2E-46A5-4537-8273-098BF3EF4075}"/>
              </a:ext>
            </a:extLst>
          </p:cNvPr>
          <p:cNvSpPr/>
          <p:nvPr/>
        </p:nvSpPr>
        <p:spPr>
          <a:xfrm>
            <a:off x="8197866" y="3120301"/>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24389B-7188-4EFE-BA6C-8D2CEB75C5C8}"/>
              </a:ext>
            </a:extLst>
          </p:cNvPr>
          <p:cNvSpPr/>
          <p:nvPr/>
        </p:nvSpPr>
        <p:spPr>
          <a:xfrm>
            <a:off x="1772591" y="293264"/>
            <a:ext cx="9113649" cy="769441"/>
          </a:xfrm>
          <a:prstGeom prst="rect">
            <a:avLst/>
          </a:prstGeom>
        </p:spPr>
        <p:txBody>
          <a:bodyPr wrap="none">
            <a:spAutoFit/>
          </a:bodyPr>
          <a:lstStyle/>
          <a:p>
            <a:r>
              <a:rPr lang="en-US" sz="4400" dirty="0">
                <a:latin typeface="Bell MT" panose="02020503060305020303" pitchFamily="18" charset="0"/>
              </a:rPr>
              <a:t>Thinking about the production of data</a:t>
            </a:r>
            <a:endParaRPr lang="en-US" sz="4400" dirty="0"/>
          </a:p>
        </p:txBody>
      </p:sp>
    </p:spTree>
    <p:extLst>
      <p:ext uri="{BB962C8B-B14F-4D97-AF65-F5344CB8AC3E}">
        <p14:creationId xmlns:p14="http://schemas.microsoft.com/office/powerpoint/2010/main" val="4056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E52EA6-26BB-4140-85A6-88EC308CE652}"/>
              </a:ext>
            </a:extLst>
          </p:cNvPr>
          <p:cNvSpPr/>
          <p:nvPr/>
        </p:nvSpPr>
        <p:spPr>
          <a:xfrm>
            <a:off x="471364" y="2558119"/>
            <a:ext cx="6096000" cy="553998"/>
          </a:xfrm>
          <a:prstGeom prst="rect">
            <a:avLst/>
          </a:prstGeom>
        </p:spPr>
        <p:txBody>
          <a:bodyPr>
            <a:spAutoFit/>
          </a:bodyPr>
          <a:lstStyle/>
          <a:p>
            <a:r>
              <a:rPr lang="en-US" sz="3000" b="1" dirty="0">
                <a:latin typeface="Bell MT" panose="02020503060305020303" pitchFamily="18" charset="0"/>
              </a:rPr>
              <a:t>“I can’t even fathom joy”</a:t>
            </a:r>
            <a:endParaRPr lang="en-US" sz="3000" b="1" i="0" dirty="0">
              <a:latin typeface="Bell MT" panose="02020503060305020303" pitchFamily="18" charset="0"/>
            </a:endParaRPr>
          </a:p>
        </p:txBody>
      </p:sp>
      <p:sp>
        <p:nvSpPr>
          <p:cNvPr id="9" name="Rectangle 8">
            <a:extLst>
              <a:ext uri="{FF2B5EF4-FFF2-40B4-BE49-F238E27FC236}">
                <a16:creationId xmlns:a16="http://schemas.microsoft.com/office/drawing/2014/main" id="{7D4F687F-1F47-46A2-AF96-C65BC900E0D5}"/>
              </a:ext>
            </a:extLst>
          </p:cNvPr>
          <p:cNvSpPr/>
          <p:nvPr/>
        </p:nvSpPr>
        <p:spPr>
          <a:xfrm>
            <a:off x="471364" y="3584422"/>
            <a:ext cx="6985000" cy="1107996"/>
          </a:xfrm>
          <a:prstGeom prst="rect">
            <a:avLst/>
          </a:prstGeom>
        </p:spPr>
        <p:txBody>
          <a:bodyPr wrap="square">
            <a:spAutoFit/>
          </a:bodyPr>
          <a:lstStyle/>
          <a:p>
            <a:r>
              <a:rPr lang="en-US" sz="2200" b="1" dirty="0">
                <a:latin typeface="Bell MT" panose="02020503060305020303" pitchFamily="18" charset="0"/>
              </a:rPr>
              <a:t>“yup, uh, I was diagnosed with depression a long while back, </a:t>
            </a:r>
            <a:r>
              <a:rPr lang="en-US" sz="2200" b="1" dirty="0" err="1">
                <a:latin typeface="Bell MT" panose="02020503060305020303" pitchFamily="18" charset="0"/>
              </a:rPr>
              <a:t>i</a:t>
            </a:r>
            <a:r>
              <a:rPr lang="en-US" sz="2200" b="1" dirty="0">
                <a:latin typeface="Bell MT" panose="02020503060305020303" pitchFamily="18" charset="0"/>
              </a:rPr>
              <a:t> guess it’s one of those things that you </a:t>
            </a:r>
            <a:r>
              <a:rPr lang="en-US" sz="2200" b="1" dirty="0" err="1">
                <a:latin typeface="Bell MT" panose="02020503060305020303" pitchFamily="18" charset="0"/>
              </a:rPr>
              <a:t>gotta</a:t>
            </a:r>
            <a:r>
              <a:rPr lang="en-US" sz="2200" b="1" dirty="0">
                <a:latin typeface="Bell MT" panose="02020503060305020303" pitchFamily="18" charset="0"/>
              </a:rPr>
              <a:t> keep in check throughout your entire life”</a:t>
            </a:r>
            <a:endParaRPr lang="en-US" sz="2200" b="1" i="0" dirty="0">
              <a:latin typeface="Bell MT" panose="02020503060305020303" pitchFamily="18" charset="0"/>
            </a:endParaRPr>
          </a:p>
        </p:txBody>
      </p:sp>
      <p:sp>
        <p:nvSpPr>
          <p:cNvPr id="10" name="Rectangle 9">
            <a:extLst>
              <a:ext uri="{FF2B5EF4-FFF2-40B4-BE49-F238E27FC236}">
                <a16:creationId xmlns:a16="http://schemas.microsoft.com/office/drawing/2014/main" id="{B73E7D60-41E4-429B-BCFC-BBD6A43B4644}"/>
              </a:ext>
            </a:extLst>
          </p:cNvPr>
          <p:cNvSpPr/>
          <p:nvPr/>
        </p:nvSpPr>
        <p:spPr>
          <a:xfrm>
            <a:off x="364360" y="5164724"/>
            <a:ext cx="6570223" cy="1015663"/>
          </a:xfrm>
          <a:prstGeom prst="rect">
            <a:avLst/>
          </a:prstGeom>
        </p:spPr>
        <p:txBody>
          <a:bodyPr wrap="square">
            <a:spAutoFit/>
          </a:bodyPr>
          <a:lstStyle/>
          <a:p>
            <a:r>
              <a:rPr lang="en-US" sz="3000" b="1" dirty="0">
                <a:latin typeface="Bell MT" panose="02020503060305020303" pitchFamily="18" charset="0"/>
              </a:rPr>
              <a:t>“it…it…it's like everyone can just tell and </a:t>
            </a:r>
            <a:r>
              <a:rPr lang="en-US" sz="3000" b="1" dirty="0" err="1">
                <a:latin typeface="Bell MT" panose="02020503060305020303" pitchFamily="18" charset="0"/>
              </a:rPr>
              <a:t>i'm</a:t>
            </a:r>
            <a:r>
              <a:rPr lang="en-US" sz="3000" b="1" dirty="0">
                <a:latin typeface="Bell MT" panose="02020503060305020303" pitchFamily="18" charset="0"/>
              </a:rPr>
              <a:t> just a time bomb of sadness”</a:t>
            </a:r>
          </a:p>
        </p:txBody>
      </p:sp>
      <p:sp>
        <p:nvSpPr>
          <p:cNvPr id="7" name="Rectangle 6">
            <a:extLst>
              <a:ext uri="{FF2B5EF4-FFF2-40B4-BE49-F238E27FC236}">
                <a16:creationId xmlns:a16="http://schemas.microsoft.com/office/drawing/2014/main" id="{379053DB-52DA-469B-BBC3-FB85B3E16F09}"/>
              </a:ext>
            </a:extLst>
          </p:cNvPr>
          <p:cNvSpPr/>
          <p:nvPr/>
        </p:nvSpPr>
        <p:spPr>
          <a:xfrm>
            <a:off x="1017507" y="303239"/>
            <a:ext cx="9833269" cy="769441"/>
          </a:xfrm>
          <a:prstGeom prst="rect">
            <a:avLst/>
          </a:prstGeom>
        </p:spPr>
        <p:txBody>
          <a:bodyPr wrap="none">
            <a:spAutoFit/>
          </a:bodyPr>
          <a:lstStyle/>
          <a:p>
            <a:r>
              <a:rPr lang="en-US" sz="4400" dirty="0">
                <a:latin typeface="Bell MT" panose="02020503060305020303" pitchFamily="18" charset="0"/>
              </a:rPr>
              <a:t>Abstracted variables vs human experience</a:t>
            </a:r>
            <a:endParaRPr lang="en-US" sz="4400" dirty="0"/>
          </a:p>
        </p:txBody>
      </p:sp>
      <p:sp>
        <p:nvSpPr>
          <p:cNvPr id="12" name="TextBox 11">
            <a:extLst>
              <a:ext uri="{FF2B5EF4-FFF2-40B4-BE49-F238E27FC236}">
                <a16:creationId xmlns:a16="http://schemas.microsoft.com/office/drawing/2014/main" id="{CEA3BEB3-94D8-4750-885F-5D79EF29A070}"/>
              </a:ext>
            </a:extLst>
          </p:cNvPr>
          <p:cNvSpPr txBox="1"/>
          <p:nvPr/>
        </p:nvSpPr>
        <p:spPr>
          <a:xfrm>
            <a:off x="-172666" y="6407585"/>
            <a:ext cx="12537332" cy="461665"/>
          </a:xfrm>
          <a:prstGeom prst="rect">
            <a:avLst/>
          </a:prstGeom>
          <a:noFill/>
        </p:spPr>
        <p:txBody>
          <a:bodyPr wrap="square">
            <a:spAutoFit/>
          </a:bodyPr>
          <a:lstStyle/>
          <a:p>
            <a:pPr lvl="1"/>
            <a:r>
              <a:rPr lang="en-US" sz="1200" dirty="0">
                <a:latin typeface="Bell MT" panose="02020503060305020303" pitchFamily="18" charset="0"/>
              </a:rPr>
              <a:t>*Data excerpts are not verbatim for privacy reasons; they are heavily modified versions represent the kind of language used in these interviews with individuals about their depression experiences</a:t>
            </a:r>
          </a:p>
        </p:txBody>
      </p:sp>
      <p:sp>
        <p:nvSpPr>
          <p:cNvPr id="5" name="TextBox 4">
            <a:extLst>
              <a:ext uri="{FF2B5EF4-FFF2-40B4-BE49-F238E27FC236}">
                <a16:creationId xmlns:a16="http://schemas.microsoft.com/office/drawing/2014/main" id="{414E26FD-218C-4E70-AD67-738E1A37E308}"/>
              </a:ext>
            </a:extLst>
          </p:cNvPr>
          <p:cNvSpPr txBox="1"/>
          <p:nvPr/>
        </p:nvSpPr>
        <p:spPr>
          <a:xfrm>
            <a:off x="9621466" y="3784887"/>
            <a:ext cx="6269476" cy="369332"/>
          </a:xfrm>
          <a:prstGeom prst="rect">
            <a:avLst/>
          </a:prstGeom>
          <a:noFill/>
        </p:spPr>
        <p:txBody>
          <a:bodyPr wrap="square">
            <a:spAutoFit/>
          </a:bodyPr>
          <a:lstStyle/>
          <a:p>
            <a:r>
              <a:rPr lang="en-US" sz="1800" dirty="0">
                <a:latin typeface="Bell MT" panose="02020503060305020303" pitchFamily="18" charset="0"/>
              </a:rPr>
              <a:t>“0” or “1” for depression</a:t>
            </a:r>
          </a:p>
        </p:txBody>
      </p:sp>
      <p:cxnSp>
        <p:nvCxnSpPr>
          <p:cNvPr id="18" name="Straight Arrow Connector 17">
            <a:extLst>
              <a:ext uri="{FF2B5EF4-FFF2-40B4-BE49-F238E27FC236}">
                <a16:creationId xmlns:a16="http://schemas.microsoft.com/office/drawing/2014/main" id="{7EB7D233-9FD3-45E6-8CF4-6EB9A36EE046}"/>
              </a:ext>
            </a:extLst>
          </p:cNvPr>
          <p:cNvCxnSpPr>
            <a:cxnSpLocks/>
          </p:cNvCxnSpPr>
          <p:nvPr/>
        </p:nvCxnSpPr>
        <p:spPr>
          <a:xfrm>
            <a:off x="5204298" y="2947481"/>
            <a:ext cx="4417168" cy="83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DDCBF0-0BC1-478F-8643-5A1FFFA379DA}"/>
              </a:ext>
            </a:extLst>
          </p:cNvPr>
          <p:cNvCxnSpPr>
            <a:cxnSpLocks/>
            <a:endCxn id="5" idx="1"/>
          </p:cNvCxnSpPr>
          <p:nvPr/>
        </p:nvCxnSpPr>
        <p:spPr>
          <a:xfrm>
            <a:off x="7332224" y="3969553"/>
            <a:ext cx="2289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1051EA-A4CB-48BA-ACBE-C7AF6E69EC4C}"/>
              </a:ext>
            </a:extLst>
          </p:cNvPr>
          <p:cNvCxnSpPr>
            <a:cxnSpLocks/>
            <a:stCxn id="10" idx="3"/>
          </p:cNvCxnSpPr>
          <p:nvPr/>
        </p:nvCxnSpPr>
        <p:spPr>
          <a:xfrm flipV="1">
            <a:off x="6934583" y="4131262"/>
            <a:ext cx="2686883" cy="154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16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3AA8-0A00-49DD-A047-B849F3EB0EB9}"/>
              </a:ext>
            </a:extLst>
          </p:cNvPr>
          <p:cNvSpPr>
            <a:spLocks noGrp="1"/>
          </p:cNvSpPr>
          <p:nvPr>
            <p:ph type="title"/>
          </p:nvPr>
        </p:nvSpPr>
        <p:spPr/>
        <p:txBody>
          <a:bodyPr/>
          <a:lstStyle/>
          <a:p>
            <a:r>
              <a:rPr lang="en-US" dirty="0">
                <a:latin typeface="Bell MT" panose="02020503060305020303" pitchFamily="18" charset="0"/>
              </a:rPr>
              <a:t>Missing Data</a:t>
            </a:r>
          </a:p>
        </p:txBody>
      </p:sp>
      <p:sp>
        <p:nvSpPr>
          <p:cNvPr id="3" name="Content Placeholder 2">
            <a:extLst>
              <a:ext uri="{FF2B5EF4-FFF2-40B4-BE49-F238E27FC236}">
                <a16:creationId xmlns:a16="http://schemas.microsoft.com/office/drawing/2014/main" id="{D8492654-0CEE-4D0A-904E-5E4A0D741E26}"/>
              </a:ext>
            </a:extLst>
          </p:cNvPr>
          <p:cNvSpPr>
            <a:spLocks noGrp="1"/>
          </p:cNvSpPr>
          <p:nvPr>
            <p:ph idx="1"/>
          </p:nvPr>
        </p:nvSpPr>
        <p:spPr/>
        <p:txBody>
          <a:bodyPr>
            <a:normAutofit fontScale="85000" lnSpcReduction="10000"/>
          </a:bodyPr>
          <a:lstStyle/>
          <a:p>
            <a:r>
              <a:rPr lang="en-US" dirty="0">
                <a:latin typeface="Bell MT" panose="02020503060305020303" pitchFamily="18" charset="0"/>
              </a:rPr>
              <a:t>No crystal-clear rules about how to deal with, but </a:t>
            </a:r>
            <a:r>
              <a:rPr lang="en-US" dirty="0">
                <a:solidFill>
                  <a:srgbClr val="FF0000"/>
                </a:solidFill>
                <a:latin typeface="Bell MT" panose="02020503060305020303" pitchFamily="18" charset="0"/>
              </a:rPr>
              <a:t>important</a:t>
            </a:r>
          </a:p>
          <a:p>
            <a:endParaRPr lang="en-US" dirty="0">
              <a:solidFill>
                <a:srgbClr val="FF0000"/>
              </a:solidFill>
              <a:latin typeface="Bell MT" panose="02020503060305020303" pitchFamily="18" charset="0"/>
            </a:endParaRPr>
          </a:p>
          <a:p>
            <a:r>
              <a:rPr lang="en-US" dirty="0">
                <a:latin typeface="Bell MT" panose="02020503060305020303" pitchFamily="18" charset="0"/>
              </a:rPr>
              <a:t>Types: missing completely at random, missing at random, missing not at random</a:t>
            </a:r>
          </a:p>
          <a:p>
            <a:pPr lvl="1"/>
            <a:r>
              <a:rPr lang="en-US" dirty="0">
                <a:latin typeface="Bell MT" panose="02020503060305020303" pitchFamily="18" charset="0"/>
              </a:rPr>
              <a:t>Most models assume no missing data/missing completely at random</a:t>
            </a:r>
          </a:p>
          <a:p>
            <a:endParaRPr lang="en-US" dirty="0">
              <a:solidFill>
                <a:srgbClr val="FF0000"/>
              </a:solidFill>
              <a:latin typeface="Bell MT" panose="02020503060305020303" pitchFamily="18" charset="0"/>
            </a:endParaRPr>
          </a:p>
          <a:p>
            <a:r>
              <a:rPr lang="en-US" dirty="0">
                <a:latin typeface="Bell MT" panose="02020503060305020303" pitchFamily="18" charset="0"/>
              </a:rPr>
              <a:t>Always: </a:t>
            </a:r>
          </a:p>
          <a:p>
            <a:pPr lvl="1"/>
            <a:r>
              <a:rPr lang="en-US" dirty="0">
                <a:latin typeface="Bell MT" panose="02020503060305020303" pitchFamily="18" charset="0"/>
              </a:rPr>
              <a:t>check how much is missing</a:t>
            </a:r>
          </a:p>
          <a:p>
            <a:pPr lvl="1"/>
            <a:r>
              <a:rPr lang="en-US" dirty="0">
                <a:latin typeface="Bell MT" panose="02020503060305020303" pitchFamily="18" charset="0"/>
              </a:rPr>
              <a:t>relationship of missingness with other variables</a:t>
            </a:r>
          </a:p>
          <a:p>
            <a:pPr lvl="1"/>
            <a:endParaRPr lang="en-US" dirty="0">
              <a:latin typeface="Bell MT" panose="02020503060305020303" pitchFamily="18" charset="0"/>
            </a:endParaRPr>
          </a:p>
          <a:p>
            <a:r>
              <a:rPr lang="en-US" dirty="0">
                <a:latin typeface="Bell MT" panose="02020503060305020303" pitchFamily="18" charset="0"/>
              </a:rPr>
              <a:t>Some imperfect solutions: </a:t>
            </a:r>
          </a:p>
          <a:p>
            <a:pPr lvl="1"/>
            <a:r>
              <a:rPr lang="en-US" dirty="0">
                <a:latin typeface="Bell MT" panose="02020503060305020303" pitchFamily="18" charset="0"/>
              </a:rPr>
              <a:t>Impute (e.g., predict missing values, mean imputation, etc.)</a:t>
            </a:r>
          </a:p>
          <a:p>
            <a:pPr lvl="1"/>
            <a:r>
              <a:rPr lang="en-US" dirty="0">
                <a:latin typeface="Bell MT" panose="02020503060305020303" pitchFamily="18" charset="0"/>
              </a:rPr>
              <a:t>Delete </a:t>
            </a:r>
          </a:p>
        </p:txBody>
      </p:sp>
    </p:spTree>
    <p:extLst>
      <p:ext uri="{BB962C8B-B14F-4D97-AF65-F5344CB8AC3E}">
        <p14:creationId xmlns:p14="http://schemas.microsoft.com/office/powerpoint/2010/main" val="390686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2805</Words>
  <Application>Microsoft Office PowerPoint</Application>
  <PresentationFormat>Widescreen</PresentationFormat>
  <Paragraphs>464</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Bell MT</vt:lpstr>
      <vt:lpstr>Calibri</vt:lpstr>
      <vt:lpstr>Calibri Light</vt:lpstr>
      <vt:lpstr>Courier New</vt:lpstr>
      <vt:lpstr>Office Theme</vt:lpstr>
      <vt:lpstr>The Life course of a Computational Sociology  Research Project</vt:lpstr>
      <vt:lpstr>Outline: 3h</vt:lpstr>
      <vt:lpstr>Storing and Managing Data</vt:lpstr>
      <vt:lpstr>Raw</vt:lpstr>
      <vt:lpstr>Clean</vt:lpstr>
      <vt:lpstr>Thinking about the production of data</vt:lpstr>
      <vt:lpstr>0 or 1: “Depression” or not</vt:lpstr>
      <vt:lpstr>PowerPoint Presentation</vt:lpstr>
      <vt:lpstr>Missing Data</vt:lpstr>
      <vt:lpstr>Raw vs Clean: Text mining example</vt:lpstr>
      <vt:lpstr>Feature Engineering</vt:lpstr>
      <vt:lpstr>Dimensionality Reduction</vt:lpstr>
      <vt:lpstr>Long vs Wide Data</vt:lpstr>
      <vt:lpstr>Merging Data</vt:lpstr>
      <vt:lpstr>Getting to know your data vs fishing</vt:lpstr>
      <vt:lpstr>Replicability</vt:lpstr>
      <vt:lpstr>Measuring model performance</vt:lpstr>
      <vt:lpstr>Sample 3 CompSoc Project Workflow (Alina)</vt:lpstr>
      <vt:lpstr>Sample 3 CompSoc Abstract (Alina + Jacob)</vt:lpstr>
      <vt:lpstr>Sample 3 CompSoc File Management</vt:lpstr>
      <vt:lpstr>Developing your CompSoc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lifecourse of a compsoc project</dc:title>
  <dc:creator> arsena</dc:creator>
  <cp:lastModifiedBy>Alina Arseniev-Koehler</cp:lastModifiedBy>
  <cp:revision>107</cp:revision>
  <dcterms:created xsi:type="dcterms:W3CDTF">2018-09-03T20:41:59Z</dcterms:created>
  <dcterms:modified xsi:type="dcterms:W3CDTF">2020-09-10T18:10:36Z</dcterms:modified>
</cp:coreProperties>
</file>