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70" r:id="rId5"/>
    <p:sldId id="272" r:id="rId6"/>
    <p:sldId id="322" r:id="rId7"/>
    <p:sldId id="268" r:id="rId8"/>
    <p:sldId id="277" r:id="rId9"/>
    <p:sldId id="319" r:id="rId10"/>
    <p:sldId id="273" r:id="rId11"/>
    <p:sldId id="287" r:id="rId12"/>
    <p:sldId id="318" r:id="rId13"/>
    <p:sldId id="260" r:id="rId14"/>
    <p:sldId id="261" r:id="rId15"/>
    <p:sldId id="320" r:id="rId16"/>
    <p:sldId id="321" r:id="rId17"/>
    <p:sldId id="264" r:id="rId18"/>
    <p:sldId id="281" r:id="rId19"/>
    <p:sldId id="282" r:id="rId20"/>
    <p:sldId id="286" r:id="rId21"/>
    <p:sldId id="285"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23" autoAdjust="0"/>
  </p:normalViewPr>
  <p:slideViewPr>
    <p:cSldViewPr snapToGrid="0">
      <p:cViewPr varScale="1">
        <p:scale>
          <a:sx n="98" d="100"/>
          <a:sy n="98" d="100"/>
        </p:scale>
        <p:origin x="26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9A47F-5769-47F3-9994-A4A91721B9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C0A85-C51D-4BDE-B5E4-D2282A40A493}" type="slidenum">
              <a:rPr lang="en-US" smtClean="0"/>
              <a:t>‹#›</a:t>
            </a:fld>
            <a:endParaRPr lang="en-US"/>
          </a:p>
        </p:txBody>
      </p:sp>
    </p:spTree>
    <p:extLst>
      <p:ext uri="{BB962C8B-B14F-4D97-AF65-F5344CB8AC3E}">
        <p14:creationId xmlns:p14="http://schemas.microsoft.com/office/powerpoint/2010/main" val="26443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DETAILED data key. Add in as much as possible! When you create a new variable, add to data key as well (unless you explain in the code)</a:t>
            </a:r>
          </a:p>
        </p:txBody>
      </p:sp>
      <p:sp>
        <p:nvSpPr>
          <p:cNvPr id="4" name="Slide Number Placeholder 3"/>
          <p:cNvSpPr>
            <a:spLocks noGrp="1"/>
          </p:cNvSpPr>
          <p:nvPr>
            <p:ph type="sldNum" sz="quarter" idx="5"/>
          </p:nvPr>
        </p:nvSpPr>
        <p:spPr/>
        <p:txBody>
          <a:bodyPr/>
          <a:lstStyle/>
          <a:p>
            <a:fld id="{B03C0A85-C51D-4BDE-B5E4-D2282A40A493}" type="slidenum">
              <a:rPr lang="en-US" smtClean="0"/>
              <a:t>4</a:t>
            </a:fld>
            <a:endParaRPr lang="en-US"/>
          </a:p>
        </p:txBody>
      </p:sp>
    </p:spTree>
    <p:extLst>
      <p:ext uri="{BB962C8B-B14F-4D97-AF65-F5344CB8AC3E}">
        <p14:creationId xmlns:p14="http://schemas.microsoft.com/office/powerpoint/2010/main" val="236065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computational modeling, labels are</a:t>
            </a:r>
          </a:p>
          <a:p>
            <a:r>
              <a:rPr lang="en-US" sz="1200" b="0" i="0" kern="1200" dirty="0">
                <a:solidFill>
                  <a:schemeClr val="tx1"/>
                </a:solidFill>
                <a:effectLst/>
                <a:latin typeface="+mn-lt"/>
                <a:ea typeface="+mn-ea"/>
                <a:cs typeface="+mn-cs"/>
              </a:rPr>
              <a:t>often treated as the objective truth.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are the gold-standard a model seeks to match, and</a:t>
            </a:r>
          </a:p>
          <a:p>
            <a:r>
              <a:rPr lang="en-US" sz="1200" b="0" i="0" kern="1200" dirty="0">
                <a:solidFill>
                  <a:schemeClr val="tx1"/>
                </a:solidFill>
                <a:effectLst/>
                <a:latin typeface="+mn-lt"/>
                <a:ea typeface="+mn-ea"/>
                <a:cs typeface="+mn-cs"/>
              </a:rPr>
              <a:t>against which errors are compared. This places</a:t>
            </a:r>
          </a:p>
          <a:p>
            <a:r>
              <a:rPr lang="en-US" sz="1200" b="0" i="0" kern="1200" dirty="0">
                <a:solidFill>
                  <a:schemeClr val="tx1"/>
                </a:solidFill>
                <a:effectLst/>
                <a:latin typeface="+mn-lt"/>
                <a:ea typeface="+mn-ea"/>
                <a:cs typeface="+mn-cs"/>
              </a:rPr>
              <a:t>tremendous confidence in these labels, particularly</a:t>
            </a:r>
          </a:p>
          <a:p>
            <a:r>
              <a:rPr lang="en-US" sz="1200" b="0" i="0" kern="1200" dirty="0">
                <a:solidFill>
                  <a:schemeClr val="tx1"/>
                </a:solidFill>
                <a:effectLst/>
                <a:latin typeface="+mn-lt"/>
                <a:ea typeface="+mn-ea"/>
                <a:cs typeface="+mn-cs"/>
              </a:rPr>
              <a:t>when they are binary measures of mental well-</a:t>
            </a:r>
          </a:p>
          <a:p>
            <a:r>
              <a:rPr lang="en-US" sz="1200" b="0" i="0" kern="1200" dirty="0">
                <a:solidFill>
                  <a:schemeClr val="tx1"/>
                </a:solidFill>
                <a:effectLst/>
                <a:latin typeface="+mn-lt"/>
                <a:ea typeface="+mn-ea"/>
                <a:cs typeface="+mn-cs"/>
              </a:rPr>
              <a:t>ness or illness. However, these labels have their</a:t>
            </a:r>
          </a:p>
          <a:p>
            <a:r>
              <a:rPr lang="en-US" sz="1200" b="0" i="0" kern="1200" dirty="0">
                <a:solidFill>
                  <a:schemeClr val="tx1"/>
                </a:solidFill>
                <a:effectLst/>
                <a:latin typeface="+mn-lt"/>
                <a:ea typeface="+mn-ea"/>
                <a:cs typeface="+mn-cs"/>
              </a:rPr>
              <a:t>own back-story in which they are created and recreated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studies detecting depression use labels</a:t>
            </a:r>
          </a:p>
          <a:p>
            <a:r>
              <a:rPr lang="en-US" sz="1200" b="0" i="0" kern="1200" dirty="0">
                <a:solidFill>
                  <a:schemeClr val="tx1"/>
                </a:solidFill>
                <a:effectLst/>
                <a:latin typeface="+mn-lt"/>
                <a:ea typeface="+mn-ea"/>
                <a:cs typeface="+mn-cs"/>
              </a:rPr>
              <a:t>from self-report diagnostic scales, such as the</a:t>
            </a:r>
          </a:p>
          <a:p>
            <a:r>
              <a:rPr lang="en-US" sz="1200" b="0" i="0" kern="1200" dirty="0">
                <a:solidFill>
                  <a:schemeClr val="tx1"/>
                </a:solidFill>
                <a:effectLst/>
                <a:latin typeface="+mn-lt"/>
                <a:ea typeface="+mn-ea"/>
                <a:cs typeface="+mn-cs"/>
              </a:rPr>
              <a:t>PHQ. Implicitly, these scales are proxies for </a:t>
            </a:r>
            <a:r>
              <a:rPr lang="en-US" sz="1200" b="0" i="0" kern="1200" dirty="0" err="1">
                <a:solidFill>
                  <a:schemeClr val="tx1"/>
                </a:solidFill>
                <a:effectLst/>
                <a:latin typeface="+mn-lt"/>
                <a:ea typeface="+mn-ea"/>
                <a:cs typeface="+mn-cs"/>
              </a:rPr>
              <a:t>psy</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chiatric</a:t>
            </a:r>
            <a:r>
              <a:rPr lang="en-US" sz="1200" b="0" i="0" kern="1200" dirty="0">
                <a:solidFill>
                  <a:schemeClr val="tx1"/>
                </a:solidFill>
                <a:effectLst/>
                <a:latin typeface="+mn-lt"/>
                <a:ea typeface="+mn-ea"/>
                <a:cs typeface="+mn-cs"/>
              </a:rPr>
              <a:t> ratings from structured interviews. Of</a:t>
            </a:r>
          </a:p>
          <a:p>
            <a:r>
              <a:rPr lang="en-US" sz="1200" b="0" i="0" kern="1200" dirty="0">
                <a:solidFill>
                  <a:schemeClr val="tx1"/>
                </a:solidFill>
                <a:effectLst/>
                <a:latin typeface="+mn-lt"/>
                <a:ea typeface="+mn-ea"/>
                <a:cs typeface="+mn-cs"/>
              </a:rPr>
              <a:t>course, they are an imperfect proxy.</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in an original validation study for the PHQ-</a:t>
            </a:r>
          </a:p>
          <a:p>
            <a:r>
              <a:rPr lang="en-US" sz="1200" b="0" i="0" kern="1200" dirty="0">
                <a:solidFill>
                  <a:schemeClr val="tx1"/>
                </a:solidFill>
                <a:effectLst/>
                <a:latin typeface="+mn-lt"/>
                <a:ea typeface="+mn-ea"/>
                <a:cs typeface="+mn-cs"/>
              </a:rPr>
              <a:t>9, the PHQ-9 reaches 88% sensitivity compared</a:t>
            </a:r>
          </a:p>
          <a:p>
            <a:r>
              <a:rPr lang="en-US" sz="1200" b="0" i="0" kern="1200" dirty="0">
                <a:solidFill>
                  <a:schemeClr val="tx1"/>
                </a:solidFill>
                <a:effectLst/>
                <a:latin typeface="+mn-lt"/>
                <a:ea typeface="+mn-ea"/>
                <a:cs typeface="+mn-cs"/>
              </a:rPr>
              <a:t>to mental health professionals’ ratings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Rates are more like 77% in</a:t>
            </a:r>
          </a:p>
          <a:p>
            <a:r>
              <a:rPr lang="en-US" sz="1200" b="0" i="0" kern="1200" dirty="0">
                <a:solidFill>
                  <a:schemeClr val="tx1"/>
                </a:solidFill>
                <a:effectLst/>
                <a:latin typeface="+mn-lt"/>
                <a:ea typeface="+mn-ea"/>
                <a:cs typeface="+mn-cs"/>
              </a:rPr>
              <a:t>subsequent validation studies . That means that just over ¾ of the people with depression are categorized as “depressed” according to the PHQ.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even an algorithm</a:t>
            </a:r>
          </a:p>
          <a:p>
            <a:r>
              <a:rPr lang="en-US" sz="1200" b="0" i="0" kern="1200" dirty="0">
                <a:solidFill>
                  <a:schemeClr val="tx1"/>
                </a:solidFill>
                <a:effectLst/>
                <a:latin typeface="+mn-lt"/>
                <a:ea typeface="+mn-ea"/>
                <a:cs typeface="+mn-cs"/>
              </a:rPr>
              <a:t>which perfectly predicts PHQ scores from </a:t>
            </a:r>
            <a:r>
              <a:rPr lang="en-US" sz="1200" b="0" i="0" kern="1200" dirty="0" err="1">
                <a:solidFill>
                  <a:schemeClr val="tx1"/>
                </a:solidFill>
                <a:effectLst/>
                <a:latin typeface="+mn-lt"/>
                <a:ea typeface="+mn-ea"/>
                <a:cs typeface="+mn-cs"/>
              </a:rPr>
              <a:t>lan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guage</a:t>
            </a:r>
            <a:r>
              <a:rPr lang="en-US" sz="1200" b="0" i="0" kern="1200" dirty="0">
                <a:solidFill>
                  <a:schemeClr val="tx1"/>
                </a:solidFill>
                <a:effectLst/>
                <a:latin typeface="+mn-lt"/>
                <a:ea typeface="+mn-ea"/>
                <a:cs typeface="+mn-cs"/>
              </a:rPr>
              <a:t>,, likely has a wide margin for </a:t>
            </a:r>
            <a:r>
              <a:rPr lang="en-US" sz="1200" b="0" i="0" kern="1200" dirty="0" err="1">
                <a:solidFill>
                  <a:schemeClr val="tx1"/>
                </a:solidFill>
                <a:effectLst/>
                <a:latin typeface="+mn-lt"/>
                <a:ea typeface="+mn-ea"/>
                <a:cs typeface="+mn-cs"/>
              </a:rPr>
              <a:t>er</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rors</a:t>
            </a:r>
            <a:r>
              <a:rPr lang="en-US" sz="1200" b="0" i="0" kern="1200" dirty="0">
                <a:solidFill>
                  <a:schemeClr val="tx1"/>
                </a:solidFill>
                <a:effectLst/>
                <a:latin typeface="+mn-lt"/>
                <a:ea typeface="+mn-ea"/>
                <a:cs typeface="+mn-cs"/>
              </a:rPr>
              <a:t> for detecting depression when compared to a</a:t>
            </a:r>
          </a:p>
          <a:p>
            <a:r>
              <a:rPr lang="en-US" sz="1200" b="0" i="0" kern="1200" dirty="0">
                <a:solidFill>
                  <a:schemeClr val="tx1"/>
                </a:solidFill>
                <a:effectLst/>
                <a:latin typeface="+mn-lt"/>
                <a:ea typeface="+mn-ea"/>
                <a:cs typeface="+mn-cs"/>
              </a:rPr>
              <a:t>mental health professional rather than the proxy</a:t>
            </a:r>
          </a:p>
          <a:p>
            <a:r>
              <a:rPr lang="en-US" sz="1200" b="0" i="0" kern="1200" dirty="0">
                <a:solidFill>
                  <a:schemeClr val="tx1"/>
                </a:solidFill>
                <a:effectLst/>
                <a:latin typeface="+mn-lt"/>
                <a:ea typeface="+mn-ea"/>
                <a:cs typeface="+mn-cs"/>
              </a:rPr>
              <a:t>measure on which it is trained.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other words, layers of uncertainty across a process  of  label-making are compounding uncertainty , and this uncertainty is  often  swept aside. </a:t>
            </a:r>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7</a:t>
            </a:fld>
            <a:endParaRPr lang="en-US"/>
          </a:p>
        </p:txBody>
      </p:sp>
    </p:spTree>
    <p:extLst>
      <p:ext uri="{BB962C8B-B14F-4D97-AF65-F5344CB8AC3E}">
        <p14:creationId xmlns:p14="http://schemas.microsoft.com/office/powerpoint/2010/main" val="170659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 dep, no dep, low dep,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participant believes their best</a:t>
            </a:r>
          </a:p>
          <a:p>
            <a:r>
              <a:rPr lang="en-US" sz="1200" b="0" i="0" kern="1200" dirty="0">
                <a:solidFill>
                  <a:schemeClr val="tx1"/>
                </a:solidFill>
                <a:effectLst/>
                <a:latin typeface="+mn-lt"/>
                <a:ea typeface="+mn-ea"/>
                <a:cs typeface="+mn-cs"/>
              </a:rPr>
              <a:t>friend would describe them as happy, but scores</a:t>
            </a:r>
          </a:p>
          <a:p>
            <a:r>
              <a:rPr lang="en-US" sz="1200" b="0" i="0" kern="1200" dirty="0">
                <a:solidFill>
                  <a:schemeClr val="tx1"/>
                </a:solidFill>
                <a:effectLst/>
                <a:latin typeface="+mn-lt"/>
                <a:ea typeface="+mn-ea"/>
                <a:cs typeface="+mn-cs"/>
              </a:rPr>
              <a:t>nearly at the maximum value for depression on the</a:t>
            </a:r>
          </a:p>
          <a:p>
            <a:r>
              <a:rPr lang="en-US" sz="1200" b="0" i="0" kern="1200" dirty="0">
                <a:solidFill>
                  <a:schemeClr val="tx1"/>
                </a:solidFill>
                <a:effectLst/>
                <a:latin typeface="+mn-lt"/>
                <a:ea typeface="+mn-ea"/>
                <a:cs typeface="+mn-cs"/>
              </a:rPr>
              <a:t>PHQ-8.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participant mentions</a:t>
            </a:r>
          </a:p>
          <a:p>
            <a:r>
              <a:rPr lang="en-US" sz="1200" b="0" i="0" kern="1200" dirty="0">
                <a:solidFill>
                  <a:schemeClr val="tx1"/>
                </a:solidFill>
                <a:effectLst/>
                <a:latin typeface="+mn-lt"/>
                <a:ea typeface="+mn-ea"/>
                <a:cs typeface="+mn-cs"/>
              </a:rPr>
              <a:t>I can’t even</a:t>
            </a:r>
          </a:p>
          <a:p>
            <a:r>
              <a:rPr lang="en-US" sz="1200" b="0" i="0" kern="1200" dirty="0">
                <a:solidFill>
                  <a:schemeClr val="tx1"/>
                </a:solidFill>
                <a:effectLst/>
                <a:latin typeface="+mn-lt"/>
                <a:ea typeface="+mn-ea"/>
                <a:cs typeface="+mn-cs"/>
              </a:rPr>
              <a:t>fathom happiness,</a:t>
            </a:r>
          </a:p>
          <a:p>
            <a:r>
              <a:rPr lang="en-US" sz="1200" b="0" i="0" kern="1200" dirty="0">
                <a:solidFill>
                  <a:schemeClr val="tx1"/>
                </a:solidFill>
                <a:effectLst/>
                <a:latin typeface="+mn-lt"/>
                <a:ea typeface="+mn-ea"/>
                <a:cs typeface="+mn-cs"/>
              </a:rPr>
              <a:t>while reporting a PHQ-8 score</a:t>
            </a:r>
          </a:p>
          <a:p>
            <a:r>
              <a:rPr lang="en-US" sz="1200" b="0" i="0" kern="1200" dirty="0">
                <a:solidFill>
                  <a:schemeClr val="tx1"/>
                </a:solidFill>
                <a:effectLst/>
                <a:latin typeface="+mn-lt"/>
                <a:ea typeface="+mn-ea"/>
                <a:cs typeface="+mn-cs"/>
              </a:rPr>
              <a:t>just above the cutoff for mild depression: qual-</a:t>
            </a:r>
          </a:p>
          <a:p>
            <a:r>
              <a:rPr lang="en-US" sz="1200" b="0" i="0" kern="1200" dirty="0" err="1">
                <a:solidFill>
                  <a:schemeClr val="tx1"/>
                </a:solidFill>
                <a:effectLst/>
                <a:latin typeface="+mn-lt"/>
                <a:ea typeface="+mn-ea"/>
                <a:cs typeface="+mn-cs"/>
              </a:rPr>
              <a:t>itatively</a:t>
            </a:r>
            <a:r>
              <a:rPr lang="en-US" sz="1200" b="0" i="0" kern="1200" dirty="0">
                <a:solidFill>
                  <a:schemeClr val="tx1"/>
                </a:solidFill>
                <a:effectLst/>
                <a:latin typeface="+mn-lt"/>
                <a:ea typeface="+mn-ea"/>
                <a:cs typeface="+mn-cs"/>
              </a:rPr>
              <a:t> and quantitatively these two reports tell</a:t>
            </a:r>
          </a:p>
          <a:p>
            <a:r>
              <a:rPr lang="en-US" sz="1200" b="0" i="0" kern="1200" dirty="0">
                <a:solidFill>
                  <a:schemeClr val="tx1"/>
                </a:solidFill>
                <a:effectLst/>
                <a:latin typeface="+mn-lt"/>
                <a:ea typeface="+mn-ea"/>
                <a:cs typeface="+mn-cs"/>
              </a:rPr>
              <a:t>different stories.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people respond “0” because of stigma or self-presentation, etc. but really no symptoms of mental distress, ever??</a:t>
            </a:r>
          </a:p>
          <a:p>
            <a:endParaRPr lang="en-US" dirty="0"/>
          </a:p>
          <a:p>
            <a:r>
              <a:rPr lang="en-US" sz="1200" b="0" i="0" kern="1200" dirty="0">
                <a:solidFill>
                  <a:schemeClr val="tx1"/>
                </a:solidFill>
                <a:effectLst/>
                <a:latin typeface="+mn-lt"/>
                <a:ea typeface="+mn-ea"/>
                <a:cs typeface="+mn-cs"/>
              </a:rPr>
              <a:t>e see other types of mismatches between lived</a:t>
            </a:r>
          </a:p>
          <a:p>
            <a:r>
              <a:rPr lang="en-US" sz="1200" b="0" i="0" kern="1200" dirty="0">
                <a:solidFill>
                  <a:schemeClr val="tx1"/>
                </a:solidFill>
                <a:effectLst/>
                <a:latin typeface="+mn-lt"/>
                <a:ea typeface="+mn-ea"/>
                <a:cs typeface="+mn-cs"/>
              </a:rPr>
              <a:t>experiences of depression and quantitative </a:t>
            </a:r>
            <a:r>
              <a:rPr lang="en-US" sz="1200" b="0" i="0" kern="1200" dirty="0" err="1">
                <a:solidFill>
                  <a:schemeClr val="tx1"/>
                </a:solidFill>
                <a:effectLst/>
                <a:latin typeface="+mn-lt"/>
                <a:ea typeface="+mn-ea"/>
                <a:cs typeface="+mn-cs"/>
              </a:rPr>
              <a:t>repre</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sentations</a:t>
            </a:r>
            <a:r>
              <a:rPr lang="en-US" sz="1200" b="0" i="0" kern="1200" dirty="0">
                <a:solidFill>
                  <a:schemeClr val="tx1"/>
                </a:solidFill>
                <a:effectLst/>
                <a:latin typeface="+mn-lt"/>
                <a:ea typeface="+mn-ea"/>
                <a:cs typeface="+mn-cs"/>
              </a:rPr>
              <a:t> of depression as well. For example, an-</a:t>
            </a:r>
          </a:p>
          <a:p>
            <a:r>
              <a:rPr lang="en-US" sz="1200" b="0" i="0" kern="1200" dirty="0">
                <a:solidFill>
                  <a:schemeClr val="tx1"/>
                </a:solidFill>
                <a:effectLst/>
                <a:latin typeface="+mn-lt"/>
                <a:ea typeface="+mn-ea"/>
                <a:cs typeface="+mn-cs"/>
              </a:rPr>
              <a:t>other participant in our study - who is not cate-</a:t>
            </a:r>
          </a:p>
          <a:p>
            <a:r>
              <a:rPr lang="en-US" sz="1200" b="0" i="0" kern="1200" dirty="0" err="1">
                <a:solidFill>
                  <a:schemeClr val="tx1"/>
                </a:solidFill>
                <a:effectLst/>
                <a:latin typeface="+mn-lt"/>
                <a:ea typeface="+mn-ea"/>
                <a:cs typeface="+mn-cs"/>
              </a:rPr>
              <a:t>gorized</a:t>
            </a:r>
            <a:r>
              <a:rPr lang="en-US" sz="1200" b="0" i="0" kern="1200" dirty="0">
                <a:solidFill>
                  <a:schemeClr val="tx1"/>
                </a:solidFill>
                <a:effectLst/>
                <a:latin typeface="+mn-lt"/>
                <a:ea typeface="+mn-ea"/>
                <a:cs typeface="+mn-cs"/>
              </a:rPr>
              <a:t> as currently depressed based on the PHQ-</a:t>
            </a:r>
          </a:p>
          <a:p>
            <a:r>
              <a:rPr lang="en-US" sz="1200" b="0" i="0" kern="1200" dirty="0">
                <a:solidFill>
                  <a:schemeClr val="tx1"/>
                </a:solidFill>
                <a:effectLst/>
                <a:latin typeface="+mn-lt"/>
                <a:ea typeface="+mn-ea"/>
                <a:cs typeface="+mn-cs"/>
              </a:rPr>
              <a:t>8 - says,</a:t>
            </a:r>
          </a:p>
          <a:p>
            <a:r>
              <a:rPr lang="en-US" sz="1200" b="0" i="0" kern="1200" dirty="0">
                <a:solidFill>
                  <a:schemeClr val="tx1"/>
                </a:solidFill>
                <a:effectLst/>
                <a:latin typeface="+mn-lt"/>
                <a:ea typeface="+mn-ea"/>
                <a:cs typeface="+mn-cs"/>
              </a:rPr>
              <a:t>yeah </a:t>
            </a:r>
            <a:r>
              <a:rPr lang="en-US" sz="1200" b="0" i="0" kern="1200" dirty="0" err="1">
                <a:solidFill>
                  <a:schemeClr val="tx1"/>
                </a:solidFill>
                <a:effectLst/>
                <a:latin typeface="+mn-lt"/>
                <a:ea typeface="+mn-ea"/>
                <a:cs typeface="+mn-cs"/>
              </a:rPr>
              <a:t>i’ve</a:t>
            </a:r>
            <a:r>
              <a:rPr lang="en-US" sz="1200" b="0" i="0" kern="1200" dirty="0">
                <a:solidFill>
                  <a:schemeClr val="tx1"/>
                </a:solidFill>
                <a:effectLst/>
                <a:latin typeface="+mn-lt"/>
                <a:ea typeface="+mn-ea"/>
                <a:cs typeface="+mn-cs"/>
              </a:rPr>
              <a:t> been diagnosed with </a:t>
            </a:r>
            <a:r>
              <a:rPr lang="en-US" sz="1200" b="0" i="0" kern="1200" dirty="0" err="1">
                <a:solidFill>
                  <a:schemeClr val="tx1"/>
                </a:solidFill>
                <a:effectLst/>
                <a:latin typeface="+mn-lt"/>
                <a:ea typeface="+mn-ea"/>
                <a:cs typeface="+mn-cs"/>
              </a:rPr>
              <a:t>depres</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sion</a:t>
            </a:r>
            <a:r>
              <a:rPr lang="en-US" sz="1200" b="0" i="0" kern="1200" dirty="0">
                <a:solidFill>
                  <a:schemeClr val="tx1"/>
                </a:solidFill>
                <a:effectLst/>
                <a:latin typeface="+mn-lt"/>
                <a:ea typeface="+mn-ea"/>
                <a:cs typeface="+mn-cs"/>
              </a:rPr>
              <a:t> once so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feel like it’s one of those things that</a:t>
            </a:r>
          </a:p>
          <a:p>
            <a:r>
              <a:rPr lang="en-US" sz="1200" b="0" i="0" kern="1200" dirty="0">
                <a:solidFill>
                  <a:schemeClr val="tx1"/>
                </a:solidFill>
                <a:effectLst/>
                <a:latin typeface="+mn-lt"/>
                <a:ea typeface="+mn-ea"/>
                <a:cs typeface="+mn-cs"/>
              </a:rPr>
              <a:t>uh is something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have to keep in check through-</a:t>
            </a:r>
          </a:p>
          <a:p>
            <a:r>
              <a:rPr lang="en-US" sz="1200" b="0" i="0" kern="1200" dirty="0">
                <a:solidFill>
                  <a:schemeClr val="tx1"/>
                </a:solidFill>
                <a:effectLst/>
                <a:latin typeface="+mn-lt"/>
                <a:ea typeface="+mn-ea"/>
                <a:cs typeface="+mn-cs"/>
              </a:rPr>
              <a:t>out my entire life.</a:t>
            </a:r>
          </a:p>
          <a:p>
            <a:r>
              <a:rPr lang="en-US" sz="1200" b="0" i="0" kern="1200" dirty="0">
                <a:solidFill>
                  <a:schemeClr val="tx1"/>
                </a:solidFill>
                <a:effectLst/>
                <a:latin typeface="+mn-lt"/>
                <a:ea typeface="+mn-ea"/>
                <a:cs typeface="+mn-cs"/>
              </a:rPr>
              <a:t>It is possible that this </a:t>
            </a:r>
            <a:r>
              <a:rPr lang="en-US" sz="1200" b="0" i="0" kern="1200" dirty="0" err="1">
                <a:solidFill>
                  <a:schemeClr val="tx1"/>
                </a:solidFill>
                <a:effectLst/>
                <a:latin typeface="+mn-lt"/>
                <a:ea typeface="+mn-ea"/>
                <a:cs typeface="+mn-cs"/>
              </a:rPr>
              <a:t>partici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pant is not categorized as depressed precisely be-</a:t>
            </a:r>
          </a:p>
          <a:p>
            <a:r>
              <a:rPr lang="en-US" sz="1200" b="0" i="0" kern="1200" dirty="0">
                <a:solidFill>
                  <a:schemeClr val="tx1"/>
                </a:solidFill>
                <a:effectLst/>
                <a:latin typeface="+mn-lt"/>
                <a:ea typeface="+mn-ea"/>
                <a:cs typeface="+mn-cs"/>
              </a:rPr>
              <a:t>cause they are successfully</a:t>
            </a:r>
          </a:p>
          <a:p>
            <a:r>
              <a:rPr lang="en-US" sz="1200" b="0" i="0" kern="1200" dirty="0">
                <a:solidFill>
                  <a:schemeClr val="tx1"/>
                </a:solidFill>
                <a:effectLst/>
                <a:latin typeface="+mn-lt"/>
                <a:ea typeface="+mn-ea"/>
                <a:cs typeface="+mn-cs"/>
              </a:rPr>
              <a:t>managing</a:t>
            </a:r>
          </a:p>
          <a:p>
            <a:r>
              <a:rPr lang="en-US" sz="1200" b="0" i="0" kern="1200" dirty="0">
                <a:solidFill>
                  <a:schemeClr val="tx1"/>
                </a:solidFill>
                <a:effectLst/>
                <a:latin typeface="+mn-lt"/>
                <a:ea typeface="+mn-ea"/>
                <a:cs typeface="+mn-cs"/>
              </a:rPr>
              <a:t>depression.</a:t>
            </a:r>
          </a:p>
          <a:p>
            <a:endParaRPr lang="en-US" dirty="0"/>
          </a:p>
          <a:p>
            <a:r>
              <a:rPr lang="en-US" dirty="0"/>
              <a:t>Quantitatively and qualitatively these are telling very different stories. This might be due to social desirability and social stigma in reporting mental health, indeed nearly 20% of our participants report a 0 on the PHQ, which, intuitively feels unrealistic. Or perhaps this happens because the PHQ is a measures of current depression, while we know that depression cycles and commonly recurs. And, we also know that linguistics patterns vary across the trajectory of a depression experience, suggesting linguistic patterns of depression might be better examined longitudinally than cross sectionally.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8</a:t>
            </a:fld>
            <a:endParaRPr lang="en-US"/>
          </a:p>
        </p:txBody>
      </p:sp>
    </p:spTree>
    <p:extLst>
      <p:ext uri="{BB962C8B-B14F-4D97-AF65-F5344CB8AC3E}">
        <p14:creationId xmlns:p14="http://schemas.microsoft.com/office/powerpoint/2010/main" val="34374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11</a:t>
            </a:fld>
            <a:endParaRPr lang="en-US"/>
          </a:p>
        </p:txBody>
      </p:sp>
    </p:spTree>
    <p:extLst>
      <p:ext uri="{BB962C8B-B14F-4D97-AF65-F5344CB8AC3E}">
        <p14:creationId xmlns:p14="http://schemas.microsoft.com/office/powerpoint/2010/main" val="15726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you try to predict a data point from the data around it, and if you get a large error, then this might be an anomaly!</a:t>
            </a:r>
          </a:p>
          <a:p>
            <a:endParaRPr lang="en-US" dirty="0"/>
          </a:p>
          <a:p>
            <a:r>
              <a:rPr lang="en-US" dirty="0"/>
              <a:t>Ex, try to predict a  point form the other points in its same cluster – if you can’t predict it maybe it is an anomaly!</a:t>
            </a:r>
          </a:p>
          <a:p>
            <a:endParaRPr lang="en-US" dirty="0"/>
          </a:p>
          <a:p>
            <a:endParaRPr lang="en-US" dirty="0"/>
          </a:p>
          <a:p>
            <a:endParaRPr lang="en-US" dirty="0"/>
          </a:p>
          <a:p>
            <a:r>
              <a:rPr lang="en-US" dirty="0"/>
              <a:t>There are other types of unsupervised learning as well, that we won’t cover (dimensionality reduction)</a:t>
            </a:r>
          </a:p>
        </p:txBody>
      </p:sp>
      <p:sp>
        <p:nvSpPr>
          <p:cNvPr id="4" name="Slide Number Placeholder 3"/>
          <p:cNvSpPr>
            <a:spLocks noGrp="1"/>
          </p:cNvSpPr>
          <p:nvPr>
            <p:ph type="sldNum" sz="quarter" idx="10"/>
          </p:nvPr>
        </p:nvSpPr>
        <p:spPr/>
        <p:txBody>
          <a:bodyPr/>
          <a:lstStyle/>
          <a:p>
            <a:fld id="{9B33419E-0658-4793-B8A5-862A2C7A9C32}" type="slidenum">
              <a:rPr lang="en-US" smtClean="0"/>
              <a:t>12</a:t>
            </a:fld>
            <a:endParaRPr lang="en-US"/>
          </a:p>
        </p:txBody>
      </p:sp>
    </p:spTree>
    <p:extLst>
      <p:ext uri="{BB962C8B-B14F-4D97-AF65-F5344CB8AC3E}">
        <p14:creationId xmlns:p14="http://schemas.microsoft.com/office/powerpoint/2010/main" val="13474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hard even to make a single project replicable on the same data set (e.g., Python libraries/code keeps changing)</a:t>
            </a:r>
          </a:p>
          <a:p>
            <a:endParaRPr lang="en-US" dirty="0"/>
          </a:p>
          <a:p>
            <a:r>
              <a:rPr lang="en-US" dirty="0"/>
              <a:t>Also, hard to make findings replicable across time/</a:t>
            </a:r>
            <a:r>
              <a:rPr lang="en-US" dirty="0" err="1"/>
              <a:t>contects</a:t>
            </a:r>
            <a:r>
              <a:rPr lang="en-US" dirty="0"/>
              <a:t> (e.g., people and society just change! Doesn’t mean original </a:t>
            </a:r>
            <a:r>
              <a:rPr lang="en-US" dirty="0" err="1"/>
              <a:t>findongs</a:t>
            </a:r>
            <a:r>
              <a:rPr lang="en-US" dirty="0"/>
              <a:t> were incorrect, just specific to that </a:t>
            </a:r>
            <a:r>
              <a:rPr lang="en-US" dirty="0" err="1"/>
              <a:t>contecxt</a:t>
            </a:r>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16</a:t>
            </a:fld>
            <a:endParaRPr lang="en-US"/>
          </a:p>
        </p:txBody>
      </p:sp>
    </p:spTree>
    <p:extLst>
      <p:ext uri="{BB962C8B-B14F-4D97-AF65-F5344CB8AC3E}">
        <p14:creationId xmlns:p14="http://schemas.microsoft.com/office/powerpoint/2010/main" val="299867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 great deal of research goes into assessing the</a:t>
            </a:r>
          </a:p>
          <a:p>
            <a:r>
              <a:rPr lang="en-US" sz="1200" b="0" i="0" kern="1200" dirty="0">
                <a:solidFill>
                  <a:schemeClr val="tx1"/>
                </a:solidFill>
                <a:effectLst/>
                <a:latin typeface="+mn-lt"/>
                <a:ea typeface="+mn-ea"/>
                <a:cs typeface="+mn-cs"/>
              </a:rPr>
              <a:t>performance of predictive models. There are F1</a:t>
            </a:r>
          </a:p>
          <a:p>
            <a:r>
              <a:rPr lang="en-US" sz="1200" b="0" i="0" kern="1200" dirty="0">
                <a:solidFill>
                  <a:schemeClr val="tx1"/>
                </a:solidFill>
                <a:effectLst/>
                <a:latin typeface="+mn-lt"/>
                <a:ea typeface="+mn-ea"/>
                <a:cs typeface="+mn-cs"/>
              </a:rPr>
              <a:t>scores, accuracy rates, recall, ROC curves, pre-</a:t>
            </a:r>
          </a:p>
          <a:p>
            <a:r>
              <a:rPr lang="en-US" sz="1200" b="0" i="0" kern="1200" dirty="0" err="1">
                <a:solidFill>
                  <a:schemeClr val="tx1"/>
                </a:solidFill>
                <a:effectLst/>
                <a:latin typeface="+mn-lt"/>
                <a:ea typeface="+mn-ea"/>
                <a:cs typeface="+mn-cs"/>
              </a:rPr>
              <a:t>cision</a:t>
            </a:r>
            <a:r>
              <a:rPr lang="en-US" sz="1200" b="0" i="0" kern="1200" dirty="0">
                <a:solidFill>
                  <a:schemeClr val="tx1"/>
                </a:solidFill>
                <a:effectLst/>
                <a:latin typeface="+mn-lt"/>
                <a:ea typeface="+mn-ea"/>
                <a:cs typeface="+mn-cs"/>
              </a:rPr>
              <a:t>, and root mean-square error, among other</a:t>
            </a:r>
          </a:p>
          <a:p>
            <a:r>
              <a:rPr lang="en-US" sz="1200" b="0" i="0" kern="1200" dirty="0">
                <a:solidFill>
                  <a:schemeClr val="tx1"/>
                </a:solidFill>
                <a:effectLst/>
                <a:latin typeface="+mn-lt"/>
                <a:ea typeface="+mn-ea"/>
                <a:cs typeface="+mn-cs"/>
              </a:rPr>
              <a:t>measures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research reviewed </a:t>
            </a:r>
          </a:p>
          <a:p>
            <a:r>
              <a:rPr lang="en-US" sz="1200" b="0" i="0" kern="1200" dirty="0">
                <a:solidFill>
                  <a:schemeClr val="tx1"/>
                </a:solidFill>
                <a:effectLst/>
                <a:latin typeface="+mn-lt"/>
                <a:ea typeface="+mn-ea"/>
                <a:cs typeface="+mn-cs"/>
              </a:rPr>
              <a:t>in this paper do not explicitly discuss of which</a:t>
            </a:r>
          </a:p>
          <a:p>
            <a:r>
              <a:rPr lang="en-US" sz="1200" b="0" i="0" kern="1200" dirty="0">
                <a:solidFill>
                  <a:schemeClr val="tx1"/>
                </a:solidFill>
                <a:effectLst/>
                <a:latin typeface="+mn-lt"/>
                <a:ea typeface="+mn-ea"/>
                <a:cs typeface="+mn-cs"/>
              </a:rPr>
              <a:t>measures they prioritize, and some just look at raw accuracy rates.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most mental health contexts, the worst type of error</a:t>
            </a:r>
          </a:p>
          <a:p>
            <a:r>
              <a:rPr lang="en-US" sz="1200" b="0" i="0" kern="1200" dirty="0">
                <a:solidFill>
                  <a:schemeClr val="tx1"/>
                </a:solidFill>
                <a:effectLst/>
                <a:latin typeface="+mn-lt"/>
                <a:ea typeface="+mn-ea"/>
                <a:cs typeface="+mn-cs"/>
              </a:rPr>
              <a:t>error is to miss an individual with depression.</a:t>
            </a:r>
          </a:p>
          <a:p>
            <a:r>
              <a:rPr lang="en-US" sz="1200" b="0" i="0" kern="1200" dirty="0">
                <a:solidFill>
                  <a:schemeClr val="tx1"/>
                </a:solidFill>
                <a:effectLst/>
                <a:latin typeface="+mn-lt"/>
                <a:ea typeface="+mn-ea"/>
                <a:cs typeface="+mn-cs"/>
              </a:rPr>
              <a:t>Thus, models should prioritize on minimizing this type of error.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 types of errors, might matter less, however, for example it is not such a </a:t>
            </a:r>
            <a:r>
              <a:rPr lang="en-US" sz="1200" b="0" i="0" kern="12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 bad error to categorize someone as depressed who does not have depression.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may be fruitful to compare clinicians’ diagnostic practices with computational models. One study did so and found that tend to </a:t>
            </a:r>
            <a:r>
              <a:rPr lang="en-US" sz="1200" b="0" i="0" kern="1200" dirty="0" err="1">
                <a:solidFill>
                  <a:schemeClr val="tx1"/>
                </a:solidFill>
                <a:effectLst/>
                <a:latin typeface="+mn-lt"/>
                <a:ea typeface="+mn-ea"/>
                <a:cs typeface="+mn-cs"/>
              </a:rPr>
              <a:t>miscategorize</a:t>
            </a:r>
            <a:r>
              <a:rPr lang="en-US" sz="1200" b="0" i="0" kern="1200" dirty="0">
                <a:solidFill>
                  <a:schemeClr val="tx1"/>
                </a:solidFill>
                <a:effectLst/>
                <a:latin typeface="+mn-lt"/>
                <a:ea typeface="+mn-ea"/>
                <a:cs typeface="+mn-cs"/>
              </a:rPr>
              <a:t> those without </a:t>
            </a:r>
            <a:r>
              <a:rPr lang="en-US" sz="1200" b="0" i="0" kern="1200" dirty="0" err="1">
                <a:solidFill>
                  <a:schemeClr val="tx1"/>
                </a:solidFill>
                <a:effectLst/>
                <a:latin typeface="+mn-lt"/>
                <a:ea typeface="+mn-ea"/>
                <a:cs typeface="+mn-cs"/>
              </a:rPr>
              <a:t>depressopmn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m,odels</a:t>
            </a:r>
            <a:r>
              <a:rPr lang="en-US" sz="1200" b="0" i="0" kern="1200" dirty="0">
                <a:solidFill>
                  <a:schemeClr val="tx1"/>
                </a:solidFill>
                <a:effectLst/>
                <a:latin typeface="+mn-lt"/>
                <a:ea typeface="+mn-ea"/>
                <a:cs typeface="+mn-cs"/>
              </a:rPr>
              <a:t> tended to </a:t>
            </a:r>
            <a:r>
              <a:rPr lang="en-US" sz="1200" b="0" i="0" kern="1200" dirty="0" err="1">
                <a:solidFill>
                  <a:schemeClr val="tx1"/>
                </a:solidFill>
                <a:effectLst/>
                <a:latin typeface="+mn-lt"/>
                <a:ea typeface="+mn-ea"/>
                <a:cs typeface="+mn-cs"/>
              </a:rPr>
              <a:t>miscategorize</a:t>
            </a:r>
            <a:r>
              <a:rPr lang="en-US" sz="1200" b="0" i="0" kern="1200" dirty="0">
                <a:solidFill>
                  <a:schemeClr val="tx1"/>
                </a:solidFill>
                <a:effectLst/>
                <a:latin typeface="+mn-lt"/>
                <a:ea typeface="+mn-ea"/>
                <a:cs typeface="+mn-cs"/>
              </a:rPr>
              <a:t> those with depression.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assumptions are implicit and often very buried in models, and depend a great deal on the person developing the model. </a:t>
            </a:r>
          </a:p>
          <a:p>
            <a:endParaRPr lang="en-US" sz="1200" b="0" i="0" kern="1200" dirty="0">
              <a:solidFill>
                <a:schemeClr val="tx1"/>
              </a:solidFill>
              <a:effectLst/>
              <a:latin typeface="+mn-lt"/>
              <a:ea typeface="+mn-ea"/>
              <a:cs typeface="+mn-cs"/>
            </a:endParaRPr>
          </a:p>
          <a:p>
            <a:r>
              <a:rPr lang="en-US" dirty="0"/>
              <a:t>-----</a:t>
            </a:r>
          </a:p>
          <a:p>
            <a:endParaRPr lang="en-US" dirty="0"/>
          </a:p>
          <a:p>
            <a:r>
              <a:rPr lang="en-US" sz="1200" b="0" i="0" kern="1200" dirty="0">
                <a:solidFill>
                  <a:schemeClr val="tx1"/>
                </a:solidFill>
                <a:effectLst/>
                <a:latin typeface="+mn-lt"/>
                <a:ea typeface="+mn-ea"/>
                <a:cs typeface="+mn-cs"/>
              </a:rPr>
              <a:t>The psychologists’ sensitivities to</a:t>
            </a:r>
          </a:p>
          <a:p>
            <a:r>
              <a:rPr lang="en-US" sz="1200" b="0" i="0" kern="1200" dirty="0">
                <a:solidFill>
                  <a:schemeClr val="tx1"/>
                </a:solidFill>
                <a:effectLst/>
                <a:latin typeface="+mn-lt"/>
                <a:ea typeface="+mn-ea"/>
                <a:cs typeface="+mn-cs"/>
              </a:rPr>
              <a:t>the BDI (.83, .83, and .66 respectively) were far</a:t>
            </a:r>
          </a:p>
          <a:p>
            <a:r>
              <a:rPr lang="en-US" sz="1200" b="0" i="0" kern="1200" dirty="0">
                <a:solidFill>
                  <a:schemeClr val="tx1"/>
                </a:solidFill>
                <a:effectLst/>
                <a:latin typeface="+mn-lt"/>
                <a:ea typeface="+mn-ea"/>
                <a:cs typeface="+mn-cs"/>
              </a:rPr>
              <a:t>higher than the models (average of .50), while</a:t>
            </a:r>
          </a:p>
          <a:p>
            <a:r>
              <a:rPr lang="en-US" sz="1200" b="0" i="0" kern="1200" dirty="0">
                <a:solidFill>
                  <a:schemeClr val="tx1"/>
                </a:solidFill>
                <a:effectLst/>
                <a:latin typeface="+mn-lt"/>
                <a:ea typeface="+mn-ea"/>
                <a:cs typeface="+mn-cs"/>
              </a:rPr>
              <a:t>their precision was far lower than models (.38, .33,</a:t>
            </a:r>
          </a:p>
          <a:p>
            <a:r>
              <a:rPr lang="en-US" sz="1200" b="0" i="0" kern="1200" dirty="0">
                <a:solidFill>
                  <a:schemeClr val="tx1"/>
                </a:solidFill>
                <a:effectLst/>
                <a:latin typeface="+mn-lt"/>
                <a:ea typeface="+mn-ea"/>
                <a:cs typeface="+mn-cs"/>
              </a:rPr>
              <a:t>and .33, respectively among raters, and average of</a:t>
            </a:r>
          </a:p>
          <a:p>
            <a:r>
              <a:rPr lang="en-US" sz="1200" b="0" i="0" kern="1200" dirty="0">
                <a:solidFill>
                  <a:schemeClr val="tx1"/>
                </a:solidFill>
                <a:effectLst/>
                <a:latin typeface="+mn-lt"/>
                <a:ea typeface="+mn-ea"/>
                <a:cs typeface="+mn-cs"/>
              </a:rPr>
              <a:t>.47 among models). Perhaps part of this </a:t>
            </a:r>
            <a:r>
              <a:rPr lang="en-US" sz="1200" b="0" i="0" kern="1200" dirty="0" err="1">
                <a:solidFill>
                  <a:schemeClr val="tx1"/>
                </a:solidFill>
                <a:effectLst/>
                <a:latin typeface="+mn-lt"/>
                <a:ea typeface="+mn-ea"/>
                <a:cs typeface="+mn-cs"/>
              </a:rPr>
              <a:t>sensitiv</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ity</a:t>
            </a:r>
            <a:r>
              <a:rPr lang="en-US" sz="1200" b="0" i="0" kern="1200" dirty="0">
                <a:solidFill>
                  <a:schemeClr val="tx1"/>
                </a:solidFill>
                <a:effectLst/>
                <a:latin typeface="+mn-lt"/>
                <a:ea typeface="+mn-ea"/>
                <a:cs typeface="+mn-cs"/>
              </a:rPr>
              <a:t> is humans’ tendency to heavily weigh evidence</a:t>
            </a:r>
          </a:p>
          <a:p>
            <a:r>
              <a:rPr lang="en-US" sz="1200" b="0" i="0" kern="1200" dirty="0">
                <a:solidFill>
                  <a:schemeClr val="tx1"/>
                </a:solidFill>
                <a:effectLst/>
                <a:latin typeface="+mn-lt"/>
                <a:ea typeface="+mn-ea"/>
                <a:cs typeface="+mn-cs"/>
              </a:rPr>
              <a:t>for</a:t>
            </a:r>
          </a:p>
          <a:p>
            <a:r>
              <a:rPr lang="en-US" sz="1200" b="0" i="0" kern="1200" dirty="0">
                <a:solidFill>
                  <a:schemeClr val="tx1"/>
                </a:solidFill>
                <a:effectLst/>
                <a:latin typeface="+mn-lt"/>
                <a:ea typeface="+mn-ea"/>
                <a:cs typeface="+mn-cs"/>
              </a:rPr>
              <a:t>Further, as also noted by </a:t>
            </a:r>
            <a:r>
              <a:rPr lang="en-US" sz="1200" b="0" i="0" kern="1200" dirty="0" err="1">
                <a:solidFill>
                  <a:schemeClr val="tx1"/>
                </a:solidFill>
                <a:effectLst/>
                <a:latin typeface="+mn-lt"/>
                <a:ea typeface="+mn-ea"/>
                <a:cs typeface="+mn-cs"/>
              </a:rPr>
              <a:t>Guntuku</a:t>
            </a:r>
            <a:r>
              <a:rPr lang="en-US" sz="1200" b="0" i="0" kern="1200" dirty="0">
                <a:solidFill>
                  <a:schemeClr val="tx1"/>
                </a:solidFill>
                <a:effectLst/>
                <a:latin typeface="+mn-lt"/>
                <a:ea typeface="+mn-ea"/>
                <a:cs typeface="+mn-cs"/>
              </a:rPr>
              <a:t> et al.,</a:t>
            </a:r>
          </a:p>
          <a:p>
            <a:r>
              <a:rPr lang="en-US" sz="1200" b="0" i="0" kern="1200" dirty="0">
                <a:solidFill>
                  <a:schemeClr val="tx1"/>
                </a:solidFill>
                <a:effectLst/>
                <a:latin typeface="+mn-lt"/>
                <a:ea typeface="+mn-ea"/>
                <a:cs typeface="+mn-cs"/>
              </a:rPr>
              <a:t>an issue with sensitivity is that it depends on the</a:t>
            </a:r>
          </a:p>
          <a:p>
            <a:r>
              <a:rPr lang="en-US" sz="1200" b="0" i="0" kern="1200" dirty="0">
                <a:solidFill>
                  <a:schemeClr val="tx1"/>
                </a:solidFill>
                <a:effectLst/>
                <a:latin typeface="+mn-lt"/>
                <a:ea typeface="+mn-ea"/>
                <a:cs typeface="+mn-cs"/>
              </a:rPr>
              <a:t>prevalence of a condition. Thus sensitivities of</a:t>
            </a:r>
          </a:p>
          <a:p>
            <a:r>
              <a:rPr lang="en-US" sz="1200" b="0" i="0" kern="1200" dirty="0">
                <a:solidFill>
                  <a:schemeClr val="tx1"/>
                </a:solidFill>
                <a:effectLst/>
                <a:latin typeface="+mn-lt"/>
                <a:ea typeface="+mn-ea"/>
                <a:cs typeface="+mn-cs"/>
              </a:rPr>
              <a:t>a model are difficult to compare across datasets.</a:t>
            </a:r>
          </a:p>
          <a:p>
            <a:r>
              <a:rPr lang="en-US" sz="1200" b="0" i="0" kern="1200" dirty="0">
                <a:solidFill>
                  <a:schemeClr val="tx1"/>
                </a:solidFill>
                <a:effectLst/>
                <a:latin typeface="+mn-lt"/>
                <a:ea typeface="+mn-ea"/>
                <a:cs typeface="+mn-cs"/>
              </a:rPr>
              <a:t>In medicine, another commonly used performance</a:t>
            </a:r>
          </a:p>
          <a:p>
            <a:r>
              <a:rPr lang="en-US" sz="1200" b="0" i="0" kern="1200" dirty="0">
                <a:solidFill>
                  <a:schemeClr val="tx1"/>
                </a:solidFill>
                <a:effectLst/>
                <a:latin typeface="+mn-lt"/>
                <a:ea typeface="+mn-ea"/>
                <a:cs typeface="+mn-cs"/>
              </a:rPr>
              <a:t>metric which addresses this issue is positive pre-</a:t>
            </a:r>
          </a:p>
          <a:p>
            <a:r>
              <a:rPr lang="en-US" sz="1200" b="0" i="0" kern="1200" dirty="0" err="1">
                <a:solidFill>
                  <a:schemeClr val="tx1"/>
                </a:solidFill>
                <a:effectLst/>
                <a:latin typeface="+mn-lt"/>
                <a:ea typeface="+mn-ea"/>
                <a:cs typeface="+mn-cs"/>
              </a:rPr>
              <a:t>dictive</a:t>
            </a:r>
            <a:r>
              <a:rPr lang="en-US" sz="1200" b="0" i="0" kern="1200" dirty="0">
                <a:solidFill>
                  <a:schemeClr val="tx1"/>
                </a:solidFill>
                <a:effectLst/>
                <a:latin typeface="+mn-lt"/>
                <a:ea typeface="+mn-ea"/>
                <a:cs typeface="+mn-cs"/>
              </a:rPr>
              <a:t> value. And, like practices in medicine,</a:t>
            </a:r>
          </a:p>
          <a:p>
            <a:r>
              <a:rPr lang="en-US" sz="1200" b="0" i="0" kern="1200" dirty="0">
                <a:solidFill>
                  <a:schemeClr val="tx1"/>
                </a:solidFill>
                <a:effectLst/>
                <a:latin typeface="+mn-lt"/>
                <a:ea typeface="+mn-ea"/>
                <a:cs typeface="+mn-cs"/>
              </a:rPr>
              <a:t>modeling efforts might consider using a single</a:t>
            </a:r>
          </a:p>
          <a:p>
            <a:r>
              <a:rPr lang="en-US" sz="1200" b="0" i="0" kern="1200" dirty="0">
                <a:solidFill>
                  <a:schemeClr val="tx1"/>
                </a:solidFill>
                <a:effectLst/>
                <a:latin typeface="+mn-lt"/>
                <a:ea typeface="+mn-ea"/>
                <a:cs typeface="+mn-cs"/>
              </a:rPr>
              <a:t>model across various populations to understand</a:t>
            </a:r>
          </a:p>
          <a:p>
            <a:r>
              <a:rPr lang="en-US" sz="1200" b="0" i="0" kern="1200" dirty="0">
                <a:solidFill>
                  <a:schemeClr val="tx1"/>
                </a:solidFill>
                <a:effectLst/>
                <a:latin typeface="+mn-lt"/>
                <a:ea typeface="+mn-ea"/>
                <a:cs typeface="+mn-cs"/>
              </a:rPr>
              <a:t>how it generalizes to new, unique groups of </a:t>
            </a:r>
            <a:r>
              <a:rPr lang="en-US" sz="1200" b="0" i="0" kern="1200" dirty="0" err="1">
                <a:solidFill>
                  <a:schemeClr val="tx1"/>
                </a:solidFill>
                <a:effectLst/>
                <a:latin typeface="+mn-lt"/>
                <a:ea typeface="+mn-ea"/>
                <a:cs typeface="+mn-cs"/>
              </a:rPr>
              <a:t>peo</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Ple</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F0B75B7-E1A8-4A9C-AC48-72A4C7F005DA}" type="slidenum">
              <a:rPr lang="en-US" smtClean="0"/>
              <a:t>17</a:t>
            </a:fld>
            <a:endParaRPr lang="en-US"/>
          </a:p>
        </p:txBody>
      </p:sp>
    </p:spTree>
    <p:extLst>
      <p:ext uri="{BB962C8B-B14F-4D97-AF65-F5344CB8AC3E}">
        <p14:creationId xmlns:p14="http://schemas.microsoft.com/office/powerpoint/2010/main" val="357909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ell MT" panose="02020503060305020303" pitchFamily="18" charset="0"/>
              </a:rPr>
              <a:t>Over half (64%) of Americans want to lose weight; eating disorders and weight-based discrimination run rampant. These overwhelmingly negative conceptions of fat are often attributed to media influence, suggesting this is a process of cultural learning. But it remains unclear exactly how public culture becomes private culture. </a:t>
            </a:r>
          </a:p>
          <a:p>
            <a:endParaRPr lang="en-US" dirty="0">
              <a:latin typeface="Bell MT" panose="02020503060305020303" pitchFamily="18" charset="0"/>
            </a:endParaRPr>
          </a:p>
          <a:p>
            <a:pPr>
              <a:lnSpc>
                <a:spcPct val="120000"/>
              </a:lnSpc>
            </a:pPr>
            <a:r>
              <a:rPr lang="en-US" sz="2800" dirty="0">
                <a:latin typeface="Bell MT" panose="02020503060305020303" pitchFamily="18" charset="0"/>
              </a:rPr>
              <a:t>We provide a computational account of this cultural learning, showing how schemata about obesity can be learned from news reporting. We extract these schemata from New York Times articles with Word2Vec, a model that learns language in ways that are inspired by our own cognition. We identify several cultural schemata around obesity, linking it to femininity, immorality, poor health, and low socioeconomic class. </a:t>
            </a:r>
          </a:p>
          <a:p>
            <a:endParaRPr lang="en-US" sz="2000" dirty="0">
              <a:latin typeface="Bell MT" panose="02020503060305020303" pitchFamily="18" charset="0"/>
            </a:endParaRPr>
          </a:p>
          <a:p>
            <a:r>
              <a:rPr lang="en-US" dirty="0">
                <a:latin typeface="Bell MT" panose="02020503060305020303" pitchFamily="18" charset="0"/>
              </a:rPr>
              <a:t>Such schemata may be subtly but pervasively activated by our language; thus, language may be one vehicle for the reproduction of biases around body weight and health. Finally, findings validate concerns that machine-learned algorithms may encode, and reproduce, negative biases.</a:t>
            </a:r>
          </a:p>
          <a:p>
            <a:endParaRPr lang="en-US" dirty="0"/>
          </a:p>
        </p:txBody>
      </p:sp>
      <p:sp>
        <p:nvSpPr>
          <p:cNvPr id="4" name="Slide Number Placeholder 3"/>
          <p:cNvSpPr>
            <a:spLocks noGrp="1"/>
          </p:cNvSpPr>
          <p:nvPr>
            <p:ph type="sldNum" sz="quarter" idx="10"/>
          </p:nvPr>
        </p:nvSpPr>
        <p:spPr/>
        <p:txBody>
          <a:bodyPr/>
          <a:lstStyle/>
          <a:p>
            <a:fld id="{B03C0A85-C51D-4BDE-B5E4-D2282A40A493}" type="slidenum">
              <a:rPr lang="en-US" smtClean="0"/>
              <a:t>19</a:t>
            </a:fld>
            <a:endParaRPr lang="en-US"/>
          </a:p>
        </p:txBody>
      </p:sp>
    </p:spTree>
    <p:extLst>
      <p:ext uri="{BB962C8B-B14F-4D97-AF65-F5344CB8AC3E}">
        <p14:creationId xmlns:p14="http://schemas.microsoft.com/office/powerpoint/2010/main" val="299014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C0A85-C51D-4BDE-B5E4-D2282A40A493}" type="slidenum">
              <a:rPr lang="en-US" smtClean="0"/>
              <a:t>22</a:t>
            </a:fld>
            <a:endParaRPr lang="en-US"/>
          </a:p>
        </p:txBody>
      </p:sp>
    </p:spTree>
    <p:extLst>
      <p:ext uri="{BB962C8B-B14F-4D97-AF65-F5344CB8AC3E}">
        <p14:creationId xmlns:p14="http://schemas.microsoft.com/office/powerpoint/2010/main" val="21827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02E5-9302-403C-8CF1-7442CA2D9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10D9C5-C075-4371-B41E-1750C9CD0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06908-DA9C-4C5E-AC67-EB532E1673DD}"/>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6D44ECEA-BD36-4A87-9BFD-118E0EC8A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FE492-0351-4FB0-97E4-0349275EC5AB}"/>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417436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3116-F0D5-40A9-8842-9A8915AA0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D4F2D8-F7CB-4933-B160-FEA39A3EA0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0992F-E3D5-4B38-8586-AEEF935E4A8A}"/>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2E197E4A-EFA6-40F4-A06D-801AAEDEF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670FC-726D-40D1-957E-88AC459D504F}"/>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64274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0E897D-7AA5-4CDF-8159-5E5D71F17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E80CEB-F5CA-430B-86E4-F161584BCC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8D6A8-D6B2-4567-A948-31FDB6C43911}"/>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3FDF848E-2824-4D5F-B349-96610BFE0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45EC-09D9-4798-99A8-9FBAAB328E47}"/>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7369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B12-298B-427F-8786-6CA80F8D2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C68DE-B7A6-426A-8010-5AB1C1349D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39FCB-ABC4-4C76-99B8-743496608E35}"/>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5D3C7E7A-434C-43DF-9581-07C030EA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9AA6B-A53B-4D72-B748-775E4C103A25}"/>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7133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0D5A-02F0-436B-BBD5-54014B41F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5BF27-CBEB-4275-BBA6-CFC06E3ED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DDE1BE-B451-4A4C-B87B-F2A7913CAECB}"/>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92E6C3A5-B954-4D1E-9CBD-F711AD611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683B-D995-40A5-BF15-F6976B6FFF9B}"/>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126457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98F-89FD-4414-8F23-6FB2DC344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806B0C-EC39-4403-99DF-1003CCAF65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42C16-EB01-4F22-9C73-A1F4D72B15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EBAFF-59FC-4BCF-B132-5B91060934DC}"/>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5E55E17-D949-4AC4-ACD4-BE237C1CA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4963F-F466-472A-B31B-552345D57CF5}"/>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01588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7BD2-C817-4398-8D0F-96BA83F0E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AE59E8-59ED-4875-9110-BCFDDBB0D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31DE42-FA11-4B5B-BC0D-F0D0FB2013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F6069-785C-4C99-BD9C-0970B1636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891EB6-C0CD-4290-9B0E-DFD5ECD89C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9257AA-D479-4020-ABED-A6CEDE7E380C}"/>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8" name="Footer Placeholder 7">
            <a:extLst>
              <a:ext uri="{FF2B5EF4-FFF2-40B4-BE49-F238E27FC236}">
                <a16:creationId xmlns:a16="http://schemas.microsoft.com/office/drawing/2014/main" id="{67996659-7EAE-420E-A5A8-CA3FFE405B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A3805B-17FA-4300-8052-F6D51919C55E}"/>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5021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79DD-211D-451F-B76D-FBEE88868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DC560-C081-4860-8CC9-1C8450C1174B}"/>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4" name="Footer Placeholder 3">
            <a:extLst>
              <a:ext uri="{FF2B5EF4-FFF2-40B4-BE49-F238E27FC236}">
                <a16:creationId xmlns:a16="http://schemas.microsoft.com/office/drawing/2014/main" id="{DB1DA993-2F5C-4439-801C-A3396B0C3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F7010B-E435-43B9-A8B7-FA16CAECA913}"/>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92530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E4C35-4CCC-4AD1-8514-9C1A03AB0565}"/>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3" name="Footer Placeholder 2">
            <a:extLst>
              <a:ext uri="{FF2B5EF4-FFF2-40B4-BE49-F238E27FC236}">
                <a16:creationId xmlns:a16="http://schemas.microsoft.com/office/drawing/2014/main" id="{7AD992F5-E816-4D22-9933-17620F233F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7EA6EF-864A-46DA-9700-E5BF167C3E73}"/>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253586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0831-6AE4-4E7D-BFC2-ACE1F4844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5CA72-1281-4E21-99E8-D1406E968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C075D9-351D-4293-A691-F250DE61F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F4232F-EC8C-4EC2-B80E-AA01F01998E3}"/>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C40B69F-D09E-4456-9172-65F085EAF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65704-61AA-47B3-8A66-7EA33FE5716D}"/>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1369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9B22-0BB1-4328-BEBD-29D10991D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B428D-7816-4015-BA63-2F4E12DE3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46A53-8DB7-47B1-BC91-5D72709A7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BD2754-32CB-488D-93FC-5DD0D86BDB8A}"/>
              </a:ext>
            </a:extLst>
          </p:cNvPr>
          <p:cNvSpPr>
            <a:spLocks noGrp="1"/>
          </p:cNvSpPr>
          <p:nvPr>
            <p:ph type="dt" sz="half" idx="10"/>
          </p:nvPr>
        </p:nvSpPr>
        <p:spPr/>
        <p:txBody>
          <a:bodyPr/>
          <a:lstStyle/>
          <a:p>
            <a:fld id="{725FE645-BFC4-48B2-BC88-08A4912B9F4D}" type="datetimeFigureOut">
              <a:rPr lang="en-US" smtClean="0"/>
              <a:t>9/10/2020</a:t>
            </a:fld>
            <a:endParaRPr lang="en-US"/>
          </a:p>
        </p:txBody>
      </p:sp>
      <p:sp>
        <p:nvSpPr>
          <p:cNvPr id="6" name="Footer Placeholder 5">
            <a:extLst>
              <a:ext uri="{FF2B5EF4-FFF2-40B4-BE49-F238E27FC236}">
                <a16:creationId xmlns:a16="http://schemas.microsoft.com/office/drawing/2014/main" id="{DA874C24-7FBF-4590-AD2C-BD6CC1436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D6B0D-092D-4E9D-B376-BA51FFD27A4F}"/>
              </a:ext>
            </a:extLst>
          </p:cNvPr>
          <p:cNvSpPr>
            <a:spLocks noGrp="1"/>
          </p:cNvSpPr>
          <p:nvPr>
            <p:ph type="sldNum" sz="quarter" idx="12"/>
          </p:nvPr>
        </p:nvSpPr>
        <p:spPr/>
        <p:txBody>
          <a:bodyPr/>
          <a:lstStyle/>
          <a:p>
            <a:fld id="{ABFE07CE-6866-45F3-B34B-8AF5BB09D20A}" type="slidenum">
              <a:rPr lang="en-US" smtClean="0"/>
              <a:t>‹#›</a:t>
            </a:fld>
            <a:endParaRPr lang="en-US"/>
          </a:p>
        </p:txBody>
      </p:sp>
    </p:spTree>
    <p:extLst>
      <p:ext uri="{BB962C8B-B14F-4D97-AF65-F5344CB8AC3E}">
        <p14:creationId xmlns:p14="http://schemas.microsoft.com/office/powerpoint/2010/main" val="348485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A54C0-1CD5-439A-81A0-DAC25C9C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E1798-40F0-4175-9E79-73688FDDE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3258-BFAD-47CC-861E-0FDE5467F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FE645-BFC4-48B2-BC88-08A4912B9F4D}" type="datetimeFigureOut">
              <a:rPr lang="en-US" smtClean="0"/>
              <a:t>9/10/2020</a:t>
            </a:fld>
            <a:endParaRPr lang="en-US"/>
          </a:p>
        </p:txBody>
      </p:sp>
      <p:sp>
        <p:nvSpPr>
          <p:cNvPr id="5" name="Footer Placeholder 4">
            <a:extLst>
              <a:ext uri="{FF2B5EF4-FFF2-40B4-BE49-F238E27FC236}">
                <a16:creationId xmlns:a16="http://schemas.microsoft.com/office/drawing/2014/main" id="{196D7E5A-6188-4963-9D50-4DEB9C9740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10A614-440D-4D27-A95F-935BD9A67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E07CE-6866-45F3-B34B-8AF5BB09D20A}" type="slidenum">
              <a:rPr lang="en-US" smtClean="0"/>
              <a:t>‹#›</a:t>
            </a:fld>
            <a:endParaRPr lang="en-US"/>
          </a:p>
        </p:txBody>
      </p:sp>
    </p:spTree>
    <p:extLst>
      <p:ext uri="{BB962C8B-B14F-4D97-AF65-F5344CB8AC3E}">
        <p14:creationId xmlns:p14="http://schemas.microsoft.com/office/powerpoint/2010/main" val="148612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FD63-464C-4B30-92F2-0BBEDFEA61D4}"/>
              </a:ext>
            </a:extLst>
          </p:cNvPr>
          <p:cNvSpPr>
            <a:spLocks noGrp="1"/>
          </p:cNvSpPr>
          <p:nvPr>
            <p:ph type="ctrTitle"/>
          </p:nvPr>
        </p:nvSpPr>
        <p:spPr>
          <a:xfrm>
            <a:off x="-1496648" y="356572"/>
            <a:ext cx="15716865" cy="1134807"/>
          </a:xfrm>
        </p:spPr>
        <p:txBody>
          <a:bodyPr>
            <a:normAutofit fontScale="90000"/>
          </a:bodyPr>
          <a:lstStyle/>
          <a:p>
            <a:r>
              <a:rPr lang="en-US" sz="4000" b="1" dirty="0">
                <a:latin typeface="Bell MT" panose="02020503060305020303" pitchFamily="18" charset="0"/>
              </a:rPr>
              <a:t>The Life course of a Computational Sociology </a:t>
            </a:r>
            <a:br>
              <a:rPr lang="en-US" sz="4000" b="1" dirty="0">
                <a:latin typeface="Bell MT" panose="02020503060305020303" pitchFamily="18" charset="0"/>
              </a:rPr>
            </a:br>
            <a:r>
              <a:rPr lang="en-US" sz="4000" b="1" dirty="0">
                <a:latin typeface="Bell MT" panose="02020503060305020303" pitchFamily="18" charset="0"/>
              </a:rPr>
              <a:t>Research Project</a:t>
            </a:r>
          </a:p>
        </p:txBody>
      </p:sp>
      <p:sp>
        <p:nvSpPr>
          <p:cNvPr id="3" name="Rectangle 2">
            <a:extLst>
              <a:ext uri="{FF2B5EF4-FFF2-40B4-BE49-F238E27FC236}">
                <a16:creationId xmlns:a16="http://schemas.microsoft.com/office/drawing/2014/main" id="{07468D2D-C7FD-4FD5-A512-8C69897FE867}"/>
              </a:ext>
            </a:extLst>
          </p:cNvPr>
          <p:cNvSpPr/>
          <p:nvPr/>
        </p:nvSpPr>
        <p:spPr>
          <a:xfrm>
            <a:off x="3389754" y="6066347"/>
            <a:ext cx="6181949" cy="507831"/>
          </a:xfrm>
          <a:prstGeom prst="rect">
            <a:avLst/>
          </a:prstGeom>
        </p:spPr>
        <p:txBody>
          <a:bodyPr wrap="none">
            <a:spAutoFit/>
          </a:bodyPr>
          <a:lstStyle/>
          <a:p>
            <a:r>
              <a:rPr lang="en-US" sz="2700" dirty="0">
                <a:latin typeface="Bell MT" panose="02020503060305020303" pitchFamily="18" charset="0"/>
              </a:rPr>
              <a:t>Alina Arseniev-Koehler and Bernard Koch</a:t>
            </a:r>
          </a:p>
        </p:txBody>
      </p:sp>
      <p:pic>
        <p:nvPicPr>
          <p:cNvPr id="1028" name="Picture 4" descr="Image result for iceberg image">
            <a:extLst>
              <a:ext uri="{FF2B5EF4-FFF2-40B4-BE49-F238E27FC236}">
                <a16:creationId xmlns:a16="http://schemas.microsoft.com/office/drawing/2014/main" id="{26CCCFBD-AE0B-4C9F-9751-CDA34F256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754" y="1491379"/>
            <a:ext cx="6181949" cy="432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4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0EBD-9288-4BC2-B1BF-2F804055A3AF}"/>
              </a:ext>
            </a:extLst>
          </p:cNvPr>
          <p:cNvSpPr>
            <a:spLocks noGrp="1"/>
          </p:cNvSpPr>
          <p:nvPr>
            <p:ph type="title"/>
          </p:nvPr>
        </p:nvSpPr>
        <p:spPr/>
        <p:txBody>
          <a:bodyPr/>
          <a:lstStyle/>
          <a:p>
            <a:r>
              <a:rPr lang="en-US" dirty="0">
                <a:latin typeface="Bell MT" panose="02020503060305020303" pitchFamily="18" charset="0"/>
              </a:rPr>
              <a:t>Raw vs Clean: Text mining example</a:t>
            </a:r>
          </a:p>
        </p:txBody>
      </p:sp>
      <p:sp>
        <p:nvSpPr>
          <p:cNvPr id="3" name="Content Placeholder 2">
            <a:extLst>
              <a:ext uri="{FF2B5EF4-FFF2-40B4-BE49-F238E27FC236}">
                <a16:creationId xmlns:a16="http://schemas.microsoft.com/office/drawing/2014/main" id="{C3823534-C250-417F-991C-8342E1672394}"/>
              </a:ext>
            </a:extLst>
          </p:cNvPr>
          <p:cNvSpPr>
            <a:spLocks noGrp="1"/>
          </p:cNvSpPr>
          <p:nvPr>
            <p:ph idx="1"/>
          </p:nvPr>
        </p:nvSpPr>
        <p:spPr>
          <a:xfrm>
            <a:off x="838199" y="1825624"/>
            <a:ext cx="11353801" cy="5032375"/>
          </a:xfrm>
        </p:spPr>
        <p:txBody>
          <a:bodyPr>
            <a:normAutofit fontScale="92500" lnSpcReduction="10000"/>
          </a:bodyPr>
          <a:lstStyle/>
          <a:p>
            <a:r>
              <a:rPr lang="en-US" dirty="0">
                <a:latin typeface="Bell MT" panose="02020503060305020303" pitchFamily="18" charset="0"/>
              </a:rPr>
              <a:t>RAW: ~245 .txt files with 100k articles       Excel notes while collecting articles:</a:t>
            </a: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a:p>
            <a:r>
              <a:rPr lang="en-US" dirty="0">
                <a:latin typeface="Bell MT" panose="02020503060305020303" pitchFamily="18" charset="0"/>
              </a:rPr>
              <a:t>Sample data:  “I flew a KITE. I flew it yesterday! It was pretty fun.”</a:t>
            </a:r>
          </a:p>
          <a:p>
            <a:r>
              <a:rPr lang="en-US" dirty="0">
                <a:latin typeface="Bell MT" panose="02020503060305020303" pitchFamily="18" charset="0"/>
              </a:rPr>
              <a:t>“Cleaned” for Word2Vec algorithm: </a:t>
            </a:r>
          </a:p>
          <a:p>
            <a:pPr marL="0" indent="0">
              <a:buNone/>
            </a:pPr>
            <a:r>
              <a:rPr lang="en-US" sz="2000" dirty="0">
                <a:latin typeface="Bell MT" panose="02020503060305020303"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sentences=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flew, a, kite],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flew, it, yesterday], [it, 				was, pretty, fun]</a:t>
            </a:r>
          </a:p>
        </p:txBody>
      </p:sp>
      <p:pic>
        <p:nvPicPr>
          <p:cNvPr id="4" name="Picture 3">
            <a:extLst>
              <a:ext uri="{FF2B5EF4-FFF2-40B4-BE49-F238E27FC236}">
                <a16:creationId xmlns:a16="http://schemas.microsoft.com/office/drawing/2014/main" id="{FFBDF6F5-4F20-494C-8DAC-D101340097FF}"/>
              </a:ext>
            </a:extLst>
          </p:cNvPr>
          <p:cNvPicPr>
            <a:picLocks noChangeAspect="1"/>
          </p:cNvPicPr>
          <p:nvPr/>
        </p:nvPicPr>
        <p:blipFill rotWithShape="1">
          <a:blip r:embed="rId2"/>
          <a:srcRect l="22261" t="21135" r="40638" b="51472"/>
          <a:stretch/>
        </p:blipFill>
        <p:spPr>
          <a:xfrm>
            <a:off x="1306216" y="2533111"/>
            <a:ext cx="4789784" cy="1989306"/>
          </a:xfrm>
          <a:prstGeom prst="rect">
            <a:avLst/>
          </a:prstGeom>
        </p:spPr>
      </p:pic>
      <p:pic>
        <p:nvPicPr>
          <p:cNvPr id="5" name="Picture 4">
            <a:extLst>
              <a:ext uri="{FF2B5EF4-FFF2-40B4-BE49-F238E27FC236}">
                <a16:creationId xmlns:a16="http://schemas.microsoft.com/office/drawing/2014/main" id="{779962AE-D8B4-47F7-A4BD-0E8C38808887}"/>
              </a:ext>
            </a:extLst>
          </p:cNvPr>
          <p:cNvPicPr>
            <a:picLocks noChangeAspect="1"/>
          </p:cNvPicPr>
          <p:nvPr/>
        </p:nvPicPr>
        <p:blipFill rotWithShape="1">
          <a:blip r:embed="rId3"/>
          <a:srcRect l="212" t="142" r="28008" b="54359"/>
          <a:stretch/>
        </p:blipFill>
        <p:spPr>
          <a:xfrm>
            <a:off x="6999976" y="2533111"/>
            <a:ext cx="5192024" cy="1851230"/>
          </a:xfrm>
          <a:prstGeom prst="rect">
            <a:avLst/>
          </a:prstGeom>
        </p:spPr>
      </p:pic>
    </p:spTree>
    <p:extLst>
      <p:ext uri="{BB962C8B-B14F-4D97-AF65-F5344CB8AC3E}">
        <p14:creationId xmlns:p14="http://schemas.microsoft.com/office/powerpoint/2010/main" val="295570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478-9B71-428F-B604-9D2E264F98B4}"/>
              </a:ext>
            </a:extLst>
          </p:cNvPr>
          <p:cNvSpPr>
            <a:spLocks noGrp="1"/>
          </p:cNvSpPr>
          <p:nvPr>
            <p:ph type="title"/>
          </p:nvPr>
        </p:nvSpPr>
        <p:spPr/>
        <p:txBody>
          <a:bodyPr/>
          <a:lstStyle/>
          <a:p>
            <a:r>
              <a:rPr lang="en-US" dirty="0">
                <a:latin typeface="Bell MT" panose="02020503060305020303" pitchFamily="18" charset="0"/>
              </a:rPr>
              <a:t>Feature Engineering</a:t>
            </a:r>
          </a:p>
        </p:txBody>
      </p:sp>
      <p:sp>
        <p:nvSpPr>
          <p:cNvPr id="4" name="Content Placeholder 7">
            <a:extLst>
              <a:ext uri="{FF2B5EF4-FFF2-40B4-BE49-F238E27FC236}">
                <a16:creationId xmlns:a16="http://schemas.microsoft.com/office/drawing/2014/main" id="{00F87C2E-673E-464D-B77B-6CBEF377D8D2}"/>
              </a:ext>
            </a:extLst>
          </p:cNvPr>
          <p:cNvSpPr>
            <a:spLocks noGrp="1"/>
          </p:cNvSpPr>
          <p:nvPr>
            <p:ph idx="1"/>
          </p:nvPr>
        </p:nvSpPr>
        <p:spPr>
          <a:xfrm>
            <a:off x="838200" y="1825625"/>
            <a:ext cx="10515600" cy="4351338"/>
          </a:xfrm>
        </p:spPr>
        <p:txBody>
          <a:bodyPr>
            <a:normAutofit lnSpcReduction="10000"/>
          </a:bodyPr>
          <a:lstStyle/>
          <a:p>
            <a:r>
              <a:rPr lang="en-US" dirty="0">
                <a:latin typeface="Bell MT" panose="02020503060305020303" pitchFamily="18" charset="0"/>
              </a:rPr>
              <a:t>Sometimes, </a:t>
            </a:r>
            <a:r>
              <a:rPr lang="en-US" i="1" dirty="0">
                <a:latin typeface="Bell MT" panose="02020503060305020303" pitchFamily="18" charset="0"/>
              </a:rPr>
              <a:t>too much </a:t>
            </a:r>
            <a:r>
              <a:rPr lang="en-US" dirty="0">
                <a:latin typeface="Bell MT" panose="02020503060305020303" pitchFamily="18" charset="0"/>
              </a:rPr>
              <a:t>data! (or noise). Or, you want to create a new variable from existing ones</a:t>
            </a:r>
          </a:p>
          <a:p>
            <a:endParaRPr lang="en-US" dirty="0">
              <a:latin typeface="Bell MT" panose="02020503060305020303" pitchFamily="18" charset="0"/>
            </a:endParaRPr>
          </a:p>
          <a:p>
            <a:r>
              <a:rPr lang="en-US" dirty="0">
                <a:latin typeface="Bell MT" panose="02020503060305020303" pitchFamily="18" charset="0"/>
              </a:rPr>
              <a:t>From theory, previous empirical research (e.g., depression as binary)</a:t>
            </a:r>
          </a:p>
          <a:p>
            <a:endParaRPr lang="en-US" dirty="0">
              <a:latin typeface="Bell MT" panose="02020503060305020303" pitchFamily="18" charset="0"/>
            </a:endParaRPr>
          </a:p>
          <a:p>
            <a:r>
              <a:rPr lang="en-US" dirty="0">
                <a:latin typeface="Bell MT" panose="02020503060305020303" pitchFamily="18" charset="0"/>
              </a:rPr>
              <a:t>Traditionally, feature engineering was secret sauce to most of data science</a:t>
            </a:r>
          </a:p>
          <a:p>
            <a:endParaRPr lang="en-US" dirty="0">
              <a:latin typeface="Bell MT" panose="02020503060305020303" pitchFamily="18" charset="0"/>
            </a:endParaRPr>
          </a:p>
          <a:p>
            <a:r>
              <a:rPr lang="en-US" dirty="0">
                <a:latin typeface="Bell MT" panose="02020503060305020303" pitchFamily="18" charset="0"/>
              </a:rPr>
              <a:t>Contrast feature engineering with dimensionality reduction</a:t>
            </a:r>
            <a:r>
              <a:rPr lang="en-US" i="1" dirty="0">
                <a:latin typeface="Bell MT" panose="02020503060305020303" pitchFamily="18" charset="0"/>
              </a:rPr>
              <a:t>/learning</a:t>
            </a:r>
            <a:r>
              <a:rPr lang="en-US" dirty="0">
                <a:latin typeface="Bell MT" panose="02020503060305020303" pitchFamily="18" charset="0"/>
              </a:rPr>
              <a:t> features</a:t>
            </a:r>
            <a:r>
              <a:rPr lang="en-US" i="1" dirty="0">
                <a:latin typeface="Bell MT" panose="02020503060305020303" pitchFamily="18" charset="0"/>
              </a:rPr>
              <a:t>,</a:t>
            </a:r>
            <a:r>
              <a:rPr lang="en-US" dirty="0">
                <a:latin typeface="Bell MT" panose="02020503060305020303" pitchFamily="18" charset="0"/>
              </a:rPr>
              <a:t> which is </a:t>
            </a:r>
            <a:r>
              <a:rPr lang="en-US" dirty="0">
                <a:solidFill>
                  <a:srgbClr val="FF0000"/>
                </a:solidFill>
                <a:latin typeface="Bell MT" panose="02020503060305020303" pitchFamily="18" charset="0"/>
              </a:rPr>
              <a:t>inductive</a:t>
            </a:r>
            <a:r>
              <a:rPr lang="en-US" dirty="0">
                <a:latin typeface="Bell MT" panose="02020503060305020303" pitchFamily="18" charset="0"/>
              </a:rPr>
              <a:t> (next)</a:t>
            </a:r>
          </a:p>
        </p:txBody>
      </p:sp>
    </p:spTree>
    <p:extLst>
      <p:ext uri="{BB962C8B-B14F-4D97-AF65-F5344CB8AC3E}">
        <p14:creationId xmlns:p14="http://schemas.microsoft.com/office/powerpoint/2010/main" val="1509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D41F-12D5-4CAF-B565-0868ACC2C5AC}"/>
              </a:ext>
            </a:extLst>
          </p:cNvPr>
          <p:cNvSpPr>
            <a:spLocks noGrp="1"/>
          </p:cNvSpPr>
          <p:nvPr>
            <p:ph type="title"/>
          </p:nvPr>
        </p:nvSpPr>
        <p:spPr>
          <a:xfrm>
            <a:off x="838200" y="365125"/>
            <a:ext cx="10515600" cy="1325563"/>
          </a:xfrm>
        </p:spPr>
        <p:txBody>
          <a:bodyPr/>
          <a:lstStyle/>
          <a:p>
            <a:r>
              <a:rPr lang="en-US" dirty="0">
                <a:latin typeface="Bell MT" panose="02020503060305020303" pitchFamily="18" charset="0"/>
              </a:rPr>
              <a:t>Dimensionality Reduction</a:t>
            </a:r>
          </a:p>
        </p:txBody>
      </p:sp>
      <p:sp>
        <p:nvSpPr>
          <p:cNvPr id="8" name="Content Placeholder 7">
            <a:extLst>
              <a:ext uri="{FF2B5EF4-FFF2-40B4-BE49-F238E27FC236}">
                <a16:creationId xmlns:a16="http://schemas.microsoft.com/office/drawing/2014/main" id="{D19A06F5-233C-4928-9069-CE1CF2CD3DDC}"/>
              </a:ext>
            </a:extLst>
          </p:cNvPr>
          <p:cNvSpPr>
            <a:spLocks noGrp="1"/>
          </p:cNvSpPr>
          <p:nvPr>
            <p:ph idx="1"/>
          </p:nvPr>
        </p:nvSpPr>
        <p:spPr/>
        <p:txBody>
          <a:bodyPr/>
          <a:lstStyle/>
          <a:p>
            <a:r>
              <a:rPr lang="en-US" dirty="0">
                <a:latin typeface="Bell MT" panose="02020503060305020303" pitchFamily="18" charset="0"/>
              </a:rPr>
              <a:t>Let an algorithm </a:t>
            </a:r>
            <a:r>
              <a:rPr lang="en-US" i="1" dirty="0">
                <a:latin typeface="Bell MT" panose="02020503060305020303" pitchFamily="18" charset="0"/>
              </a:rPr>
              <a:t>learn </a:t>
            </a:r>
            <a:r>
              <a:rPr lang="en-US" dirty="0">
                <a:latin typeface="Bell MT" panose="02020503060305020303" pitchFamily="18" charset="0"/>
              </a:rPr>
              <a:t> the important features</a:t>
            </a:r>
          </a:p>
          <a:p>
            <a:r>
              <a:rPr lang="en-US" dirty="0">
                <a:latin typeface="Bell MT" panose="02020503060305020303" pitchFamily="18" charset="0"/>
              </a:rPr>
              <a:t>Reduce with: </a:t>
            </a:r>
          </a:p>
          <a:p>
            <a:pPr lvl="1"/>
            <a:r>
              <a:rPr lang="en-US" dirty="0">
                <a:latin typeface="Bell MT" panose="02020503060305020303" pitchFamily="18" charset="0"/>
              </a:rPr>
              <a:t>Principal Component Analysis, Singular Value Decomposition, etc. </a:t>
            </a:r>
          </a:p>
        </p:txBody>
      </p:sp>
      <p:pic>
        <p:nvPicPr>
          <p:cNvPr id="9" name="Picture 4" descr="Image result for dimensionality reduction">
            <a:extLst>
              <a:ext uri="{FF2B5EF4-FFF2-40B4-BE49-F238E27FC236}">
                <a16:creationId xmlns:a16="http://schemas.microsoft.com/office/drawing/2014/main" id="{DD5077B4-75CF-4F58-B7CF-AA324B840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947" y="3758947"/>
            <a:ext cx="6295741" cy="27912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D166DF8-8464-4A38-91DB-74A2C3F5EADD}"/>
              </a:ext>
            </a:extLst>
          </p:cNvPr>
          <p:cNvSpPr/>
          <p:nvPr/>
        </p:nvSpPr>
        <p:spPr>
          <a:xfrm>
            <a:off x="2607733" y="6550223"/>
            <a:ext cx="10013244" cy="307777"/>
          </a:xfrm>
          <a:prstGeom prst="rect">
            <a:avLst/>
          </a:prstGeom>
        </p:spPr>
        <p:txBody>
          <a:bodyPr wrap="square">
            <a:spAutoFit/>
          </a:bodyPr>
          <a:lstStyle/>
          <a:p>
            <a:r>
              <a:rPr lang="en-US" sz="1400" dirty="0"/>
              <a:t>Image: http://blog.kaggle.com/2017/04/10/exploring-the-structure-of-high-dimensional-data-with-hypertools-in-kaggle-kernels/</a:t>
            </a:r>
          </a:p>
        </p:txBody>
      </p:sp>
    </p:spTree>
    <p:extLst>
      <p:ext uri="{BB962C8B-B14F-4D97-AF65-F5344CB8AC3E}">
        <p14:creationId xmlns:p14="http://schemas.microsoft.com/office/powerpoint/2010/main" val="24572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478-9B71-428F-B604-9D2E264F98B4}"/>
              </a:ext>
            </a:extLst>
          </p:cNvPr>
          <p:cNvSpPr>
            <a:spLocks noGrp="1"/>
          </p:cNvSpPr>
          <p:nvPr>
            <p:ph type="title"/>
          </p:nvPr>
        </p:nvSpPr>
        <p:spPr/>
        <p:txBody>
          <a:bodyPr/>
          <a:lstStyle/>
          <a:p>
            <a:r>
              <a:rPr lang="en-US" dirty="0">
                <a:latin typeface="Bell MT" panose="02020503060305020303" pitchFamily="18" charset="0"/>
              </a:rPr>
              <a:t>Long vs Wide Data</a:t>
            </a:r>
          </a:p>
        </p:txBody>
      </p:sp>
      <p:pic>
        <p:nvPicPr>
          <p:cNvPr id="1026" name="Picture 2" descr="Image result for long vs wide data">
            <a:extLst>
              <a:ext uri="{FF2B5EF4-FFF2-40B4-BE49-F238E27FC236}">
                <a16:creationId xmlns:a16="http://schemas.microsoft.com/office/drawing/2014/main" id="{7AF840E0-D7D8-4B0C-B49F-94953AF64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451" y="2055778"/>
            <a:ext cx="6604710" cy="42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71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67B3-2164-4506-A12C-1ED756ED08FD}"/>
              </a:ext>
            </a:extLst>
          </p:cNvPr>
          <p:cNvSpPr>
            <a:spLocks noGrp="1"/>
          </p:cNvSpPr>
          <p:nvPr>
            <p:ph type="title"/>
          </p:nvPr>
        </p:nvSpPr>
        <p:spPr/>
        <p:txBody>
          <a:bodyPr/>
          <a:lstStyle/>
          <a:p>
            <a:r>
              <a:rPr lang="en-US" dirty="0">
                <a:latin typeface="Bell MT" panose="02020503060305020303" pitchFamily="18" charset="0"/>
              </a:rPr>
              <a:t>Merging Data</a:t>
            </a:r>
          </a:p>
        </p:txBody>
      </p:sp>
      <p:sp>
        <p:nvSpPr>
          <p:cNvPr id="3" name="Content Placeholder 2">
            <a:extLst>
              <a:ext uri="{FF2B5EF4-FFF2-40B4-BE49-F238E27FC236}">
                <a16:creationId xmlns:a16="http://schemas.microsoft.com/office/drawing/2014/main" id="{96F49D7F-07AA-4912-9691-4D3C952D952D}"/>
              </a:ext>
            </a:extLst>
          </p:cNvPr>
          <p:cNvSpPr>
            <a:spLocks noGrp="1"/>
          </p:cNvSpPr>
          <p:nvPr>
            <p:ph idx="1"/>
          </p:nvPr>
        </p:nvSpPr>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BB18E4FF-2C48-4383-8967-A41F9BD8D9F9}"/>
              </a:ext>
            </a:extLst>
          </p:cNvPr>
          <p:cNvGraphicFramePr>
            <a:graphicFrameLocks noGrp="1"/>
          </p:cNvGraphicFramePr>
          <p:nvPr>
            <p:extLst>
              <p:ext uri="{D42A27DB-BD31-4B8C-83A1-F6EECF244321}">
                <p14:modId xmlns:p14="http://schemas.microsoft.com/office/powerpoint/2010/main" val="3255687467"/>
              </p:ext>
            </p:extLst>
          </p:nvPr>
        </p:nvGraphicFramePr>
        <p:xfrm>
          <a:off x="176503" y="1665303"/>
          <a:ext cx="5309897" cy="2624252"/>
        </p:xfrm>
        <a:graphic>
          <a:graphicData uri="http://schemas.openxmlformats.org/drawingml/2006/table">
            <a:tbl>
              <a:tblPr firstRow="1" bandRow="1">
                <a:tableStyleId>{F5AB1C69-6EDB-4FF4-983F-18BD219EF322}</a:tableStyleId>
              </a:tblPr>
              <a:tblGrid>
                <a:gridCol w="695746">
                  <a:extLst>
                    <a:ext uri="{9D8B030D-6E8A-4147-A177-3AD203B41FA5}">
                      <a16:colId xmlns:a16="http://schemas.microsoft.com/office/drawing/2014/main" val="1124902083"/>
                    </a:ext>
                  </a:extLst>
                </a:gridCol>
                <a:gridCol w="1019481">
                  <a:extLst>
                    <a:ext uri="{9D8B030D-6E8A-4147-A177-3AD203B41FA5}">
                      <a16:colId xmlns:a16="http://schemas.microsoft.com/office/drawing/2014/main" val="3862324560"/>
                    </a:ext>
                  </a:extLst>
                </a:gridCol>
                <a:gridCol w="888184">
                  <a:extLst>
                    <a:ext uri="{9D8B030D-6E8A-4147-A177-3AD203B41FA5}">
                      <a16:colId xmlns:a16="http://schemas.microsoft.com/office/drawing/2014/main" val="216718361"/>
                    </a:ext>
                  </a:extLst>
                </a:gridCol>
                <a:gridCol w="1068509">
                  <a:extLst>
                    <a:ext uri="{9D8B030D-6E8A-4147-A177-3AD203B41FA5}">
                      <a16:colId xmlns:a16="http://schemas.microsoft.com/office/drawing/2014/main" val="3726947110"/>
                    </a:ext>
                  </a:extLst>
                </a:gridCol>
                <a:gridCol w="1002555">
                  <a:extLst>
                    <a:ext uri="{9D8B030D-6E8A-4147-A177-3AD203B41FA5}">
                      <a16:colId xmlns:a16="http://schemas.microsoft.com/office/drawing/2014/main" val="105162034"/>
                    </a:ext>
                  </a:extLst>
                </a:gridCol>
                <a:gridCol w="635422">
                  <a:extLst>
                    <a:ext uri="{9D8B030D-6E8A-4147-A177-3AD203B41FA5}">
                      <a16:colId xmlns:a16="http://schemas.microsoft.com/office/drawing/2014/main" val="1006588659"/>
                    </a:ext>
                  </a:extLst>
                </a:gridCol>
              </a:tblGrid>
              <a:tr h="643592">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graphicFrame>
        <p:nvGraphicFramePr>
          <p:cNvPr id="5" name="Table 4">
            <a:extLst>
              <a:ext uri="{FF2B5EF4-FFF2-40B4-BE49-F238E27FC236}">
                <a16:creationId xmlns:a16="http://schemas.microsoft.com/office/drawing/2014/main" id="{4CD10C1D-0F8B-49D3-B41E-EF967D2F0D14}"/>
              </a:ext>
            </a:extLst>
          </p:cNvPr>
          <p:cNvGraphicFramePr>
            <a:graphicFrameLocks noGrp="1"/>
          </p:cNvGraphicFramePr>
          <p:nvPr>
            <p:extLst>
              <p:ext uri="{D42A27DB-BD31-4B8C-83A1-F6EECF244321}">
                <p14:modId xmlns:p14="http://schemas.microsoft.com/office/powerpoint/2010/main" val="3795681873"/>
              </p:ext>
            </p:extLst>
          </p:nvPr>
        </p:nvGraphicFramePr>
        <p:xfrm>
          <a:off x="8341567" y="1700779"/>
          <a:ext cx="3673930" cy="2624252"/>
        </p:xfrm>
        <a:graphic>
          <a:graphicData uri="http://schemas.openxmlformats.org/drawingml/2006/table">
            <a:tbl>
              <a:tblPr firstRow="1" bandRow="1">
                <a:tableStyleId>{F5AB1C69-6EDB-4FF4-983F-18BD219EF322}</a:tableStyleId>
              </a:tblPr>
              <a:tblGrid>
                <a:gridCol w="1490253">
                  <a:extLst>
                    <a:ext uri="{9D8B030D-6E8A-4147-A177-3AD203B41FA5}">
                      <a16:colId xmlns:a16="http://schemas.microsoft.com/office/drawing/2014/main" val="1124902083"/>
                    </a:ext>
                  </a:extLst>
                </a:gridCol>
                <a:gridCol w="2183677">
                  <a:extLst>
                    <a:ext uri="{9D8B030D-6E8A-4147-A177-3AD203B41FA5}">
                      <a16:colId xmlns:a16="http://schemas.microsoft.com/office/drawing/2014/main" val="3862324560"/>
                    </a:ext>
                  </a:extLst>
                </a:gridCol>
              </a:tblGrid>
              <a:tr h="643592">
                <a:tc>
                  <a:txBody>
                    <a:bodyPr/>
                    <a:lstStyle/>
                    <a:p>
                      <a:r>
                        <a:rPr lang="en-US" sz="1600" dirty="0">
                          <a:latin typeface="Bell MT" panose="02020503060305020303" pitchFamily="18" charset="0"/>
                        </a:rPr>
                        <a:t>ID</a:t>
                      </a:r>
                    </a:p>
                  </a:txBody>
                  <a:tcPr/>
                </a:tc>
                <a:tc>
                  <a:txBody>
                    <a:bodyPr/>
                    <a:lstStyle/>
                    <a:p>
                      <a:r>
                        <a:rPr lang="en-US" sz="1600" dirty="0" err="1">
                          <a:latin typeface="Bell MT" panose="02020503060305020303" pitchFamily="18" charset="0"/>
                        </a:rPr>
                        <a:t>Twitter_bio_Descript</a:t>
                      </a:r>
                      <a:endParaRPr lang="en-US" sz="1600" dirty="0">
                        <a:latin typeface="Bell MT" panose="02020503060305020303" pitchFamily="18" charset="0"/>
                      </a:endParaRP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a:t>
                      </a: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999</a:t>
                      </a: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999</a:t>
                      </a: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“Happy”</a:t>
                      </a:r>
                    </a:p>
                  </a:txBody>
                  <a:tcPr/>
                </a:tc>
                <a:extLst>
                  <a:ext uri="{0D108BD9-81ED-4DB2-BD59-A6C34878D82A}">
                    <a16:rowId xmlns:a16="http://schemas.microsoft.com/office/drawing/2014/main" val="1628741313"/>
                  </a:ext>
                </a:extLst>
              </a:tr>
            </a:tbl>
          </a:graphicData>
        </a:graphic>
      </p:graphicFrame>
      <p:graphicFrame>
        <p:nvGraphicFramePr>
          <p:cNvPr id="6" name="Table 5">
            <a:extLst>
              <a:ext uri="{FF2B5EF4-FFF2-40B4-BE49-F238E27FC236}">
                <a16:creationId xmlns:a16="http://schemas.microsoft.com/office/drawing/2014/main" id="{A21B652D-9179-448B-99BF-CDEA66934D10}"/>
              </a:ext>
            </a:extLst>
          </p:cNvPr>
          <p:cNvGraphicFramePr>
            <a:graphicFrameLocks noGrp="1"/>
          </p:cNvGraphicFramePr>
          <p:nvPr>
            <p:extLst>
              <p:ext uri="{D42A27DB-BD31-4B8C-83A1-F6EECF244321}">
                <p14:modId xmlns:p14="http://schemas.microsoft.com/office/powerpoint/2010/main" val="4072782732"/>
              </p:ext>
            </p:extLst>
          </p:nvPr>
        </p:nvGraphicFramePr>
        <p:xfrm>
          <a:off x="2508380" y="4541235"/>
          <a:ext cx="9582538" cy="2315940"/>
        </p:xfrm>
        <a:graphic>
          <a:graphicData uri="http://schemas.openxmlformats.org/drawingml/2006/table">
            <a:tbl>
              <a:tblPr firstRow="1" bandRow="1">
                <a:tableStyleId>{F5AB1C69-6EDB-4FF4-983F-18BD219EF322}</a:tableStyleId>
              </a:tblPr>
              <a:tblGrid>
                <a:gridCol w="783772">
                  <a:extLst>
                    <a:ext uri="{9D8B030D-6E8A-4147-A177-3AD203B41FA5}">
                      <a16:colId xmlns:a16="http://schemas.microsoft.com/office/drawing/2014/main" val="1124902083"/>
                    </a:ext>
                  </a:extLst>
                </a:gridCol>
                <a:gridCol w="1138335">
                  <a:extLst>
                    <a:ext uri="{9D8B030D-6E8A-4147-A177-3AD203B41FA5}">
                      <a16:colId xmlns:a16="http://schemas.microsoft.com/office/drawing/2014/main" val="3862324560"/>
                    </a:ext>
                  </a:extLst>
                </a:gridCol>
                <a:gridCol w="979714">
                  <a:extLst>
                    <a:ext uri="{9D8B030D-6E8A-4147-A177-3AD203B41FA5}">
                      <a16:colId xmlns:a16="http://schemas.microsoft.com/office/drawing/2014/main" val="216718361"/>
                    </a:ext>
                  </a:extLst>
                </a:gridCol>
                <a:gridCol w="1408923">
                  <a:extLst>
                    <a:ext uri="{9D8B030D-6E8A-4147-A177-3AD203B41FA5}">
                      <a16:colId xmlns:a16="http://schemas.microsoft.com/office/drawing/2014/main" val="3726947110"/>
                    </a:ext>
                  </a:extLst>
                </a:gridCol>
                <a:gridCol w="1408922">
                  <a:extLst>
                    <a:ext uri="{9D8B030D-6E8A-4147-A177-3AD203B41FA5}">
                      <a16:colId xmlns:a16="http://schemas.microsoft.com/office/drawing/2014/main" val="105162034"/>
                    </a:ext>
                  </a:extLst>
                </a:gridCol>
                <a:gridCol w="774441">
                  <a:extLst>
                    <a:ext uri="{9D8B030D-6E8A-4147-A177-3AD203B41FA5}">
                      <a16:colId xmlns:a16="http://schemas.microsoft.com/office/drawing/2014/main" val="1006588659"/>
                    </a:ext>
                  </a:extLst>
                </a:gridCol>
                <a:gridCol w="3088431">
                  <a:extLst>
                    <a:ext uri="{9D8B030D-6E8A-4147-A177-3AD203B41FA5}">
                      <a16:colId xmlns:a16="http://schemas.microsoft.com/office/drawing/2014/main" val="1310326479"/>
                    </a:ext>
                  </a:extLst>
                </a:gridCol>
              </a:tblGrid>
              <a:tr h="0">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tc>
                  <a:txBody>
                    <a:bodyPr/>
                    <a:lstStyle/>
                    <a:p>
                      <a:r>
                        <a:rPr lang="en-US" sz="1600" dirty="0" err="1">
                          <a:latin typeface="Bell MT" panose="02020503060305020303" pitchFamily="18" charset="0"/>
                        </a:rPr>
                        <a:t>Twitter_bio_Descript</a:t>
                      </a:r>
                      <a:endParaRPr lang="en-US" sz="1600" dirty="0">
                        <a:latin typeface="Bell MT" panose="02020503060305020303" pitchFamily="18" charset="0"/>
                      </a:endParaRPr>
                    </a:p>
                  </a:txBody>
                  <a:tcPr/>
                </a:tc>
                <a:extLst>
                  <a:ext uri="{0D108BD9-81ED-4DB2-BD59-A6C34878D82A}">
                    <a16:rowId xmlns:a16="http://schemas.microsoft.com/office/drawing/2014/main" val="261265293"/>
                  </a:ext>
                </a:extLst>
              </a:tr>
              <a:tr h="396132">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96132">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96132">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96132">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96132">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sp>
        <p:nvSpPr>
          <p:cNvPr id="8" name="Plus Sign 7">
            <a:extLst>
              <a:ext uri="{FF2B5EF4-FFF2-40B4-BE49-F238E27FC236}">
                <a16:creationId xmlns:a16="http://schemas.microsoft.com/office/drawing/2014/main" id="{23E9EBE3-97B8-484C-99E0-C7D4DADE4BE2}"/>
              </a:ext>
            </a:extLst>
          </p:cNvPr>
          <p:cNvSpPr/>
          <p:nvPr/>
        </p:nvSpPr>
        <p:spPr>
          <a:xfrm>
            <a:off x="6056345" y="1976972"/>
            <a:ext cx="2058955" cy="187545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quals 8">
            <a:extLst>
              <a:ext uri="{FF2B5EF4-FFF2-40B4-BE49-F238E27FC236}">
                <a16:creationId xmlns:a16="http://schemas.microsoft.com/office/drawing/2014/main" id="{1C0FC715-C97B-4608-B154-91FD1DC2426C}"/>
              </a:ext>
            </a:extLst>
          </p:cNvPr>
          <p:cNvSpPr/>
          <p:nvPr/>
        </p:nvSpPr>
        <p:spPr>
          <a:xfrm>
            <a:off x="503853" y="5374167"/>
            <a:ext cx="1698172" cy="80279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875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BBCD-03B6-4827-AD7C-56B2A592B0F0}"/>
              </a:ext>
            </a:extLst>
          </p:cNvPr>
          <p:cNvSpPr>
            <a:spLocks noGrp="1"/>
          </p:cNvSpPr>
          <p:nvPr>
            <p:ph type="title"/>
          </p:nvPr>
        </p:nvSpPr>
        <p:spPr/>
        <p:txBody>
          <a:bodyPr/>
          <a:lstStyle/>
          <a:p>
            <a:r>
              <a:rPr lang="en-US" dirty="0">
                <a:latin typeface="Bell MT" panose="02020503060305020303" pitchFamily="18" charset="0"/>
              </a:rPr>
              <a:t>Getting to know your data vs fishing</a:t>
            </a:r>
          </a:p>
        </p:txBody>
      </p:sp>
      <p:sp>
        <p:nvSpPr>
          <p:cNvPr id="3" name="Content Placeholder 2">
            <a:extLst>
              <a:ext uri="{FF2B5EF4-FFF2-40B4-BE49-F238E27FC236}">
                <a16:creationId xmlns:a16="http://schemas.microsoft.com/office/drawing/2014/main" id="{143CD84B-E85A-4529-8B30-B861A06F77E8}"/>
              </a:ext>
            </a:extLst>
          </p:cNvPr>
          <p:cNvSpPr>
            <a:spLocks noGrp="1"/>
          </p:cNvSpPr>
          <p:nvPr>
            <p:ph idx="1"/>
          </p:nvPr>
        </p:nvSpPr>
        <p:spPr/>
        <p:txBody>
          <a:bodyPr/>
          <a:lstStyle/>
          <a:p>
            <a:r>
              <a:rPr lang="en-US" dirty="0">
                <a:latin typeface="Bell MT" panose="02020503060305020303" pitchFamily="18" charset="0"/>
              </a:rPr>
              <a:t>What’s the difference?</a:t>
            </a:r>
          </a:p>
          <a:p>
            <a:r>
              <a:rPr lang="en-US" dirty="0">
                <a:latin typeface="Bell MT" panose="02020503060305020303" pitchFamily="18" charset="0"/>
              </a:rPr>
              <a:t>The importance of “hanging out with your data”</a:t>
            </a:r>
          </a:p>
          <a:p>
            <a:pPr lvl="1"/>
            <a:r>
              <a:rPr lang="en-US" dirty="0">
                <a:latin typeface="Bell MT" panose="02020503060305020303" pitchFamily="18" charset="0"/>
              </a:rPr>
              <a:t>Read, manually</a:t>
            </a:r>
          </a:p>
          <a:p>
            <a:pPr lvl="1"/>
            <a:r>
              <a:rPr lang="en-US" dirty="0">
                <a:latin typeface="Bell MT" panose="02020503060305020303" pitchFamily="18" charset="0"/>
              </a:rPr>
              <a:t>Descriptive summaries (e.g., tables, cross tabs, frequencies)</a:t>
            </a:r>
          </a:p>
          <a:p>
            <a:pPr lvl="1"/>
            <a:r>
              <a:rPr lang="en-US" dirty="0">
                <a:latin typeface="Bell MT" panose="02020503060305020303" pitchFamily="18" charset="0"/>
              </a:rPr>
              <a:t>Visualizations (may be deceptive!)</a:t>
            </a:r>
          </a:p>
          <a:p>
            <a:pPr lvl="1"/>
            <a:endParaRPr lang="en-US" dirty="0">
              <a:latin typeface="Bell MT" panose="02020503060305020303" pitchFamily="18" charset="0"/>
            </a:endParaRPr>
          </a:p>
        </p:txBody>
      </p:sp>
    </p:spTree>
    <p:extLst>
      <p:ext uri="{BB962C8B-B14F-4D97-AF65-F5344CB8AC3E}">
        <p14:creationId xmlns:p14="http://schemas.microsoft.com/office/powerpoint/2010/main" val="174100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BBCD-03B6-4827-AD7C-56B2A592B0F0}"/>
              </a:ext>
            </a:extLst>
          </p:cNvPr>
          <p:cNvSpPr>
            <a:spLocks noGrp="1"/>
          </p:cNvSpPr>
          <p:nvPr>
            <p:ph type="title"/>
          </p:nvPr>
        </p:nvSpPr>
        <p:spPr/>
        <p:txBody>
          <a:bodyPr/>
          <a:lstStyle/>
          <a:p>
            <a:r>
              <a:rPr lang="en-US" dirty="0">
                <a:latin typeface="Bell MT" panose="02020503060305020303" pitchFamily="18" charset="0"/>
              </a:rPr>
              <a:t>Replicability</a:t>
            </a:r>
          </a:p>
        </p:txBody>
      </p:sp>
      <p:sp>
        <p:nvSpPr>
          <p:cNvPr id="3" name="Content Placeholder 2">
            <a:extLst>
              <a:ext uri="{FF2B5EF4-FFF2-40B4-BE49-F238E27FC236}">
                <a16:creationId xmlns:a16="http://schemas.microsoft.com/office/drawing/2014/main" id="{143CD84B-E85A-4529-8B30-B861A06F77E8}"/>
              </a:ext>
            </a:extLst>
          </p:cNvPr>
          <p:cNvSpPr>
            <a:spLocks noGrp="1"/>
          </p:cNvSpPr>
          <p:nvPr>
            <p:ph idx="1"/>
          </p:nvPr>
        </p:nvSpPr>
        <p:spPr>
          <a:xfrm>
            <a:off x="838200" y="1825625"/>
            <a:ext cx="10515600" cy="4899640"/>
          </a:xfrm>
        </p:spPr>
        <p:txBody>
          <a:bodyPr>
            <a:normAutofit fontScale="92500" lnSpcReduction="20000"/>
          </a:bodyPr>
          <a:lstStyle/>
          <a:p>
            <a:r>
              <a:rPr lang="en-US" dirty="0">
                <a:latin typeface="Bell MT" panose="02020503060305020303" pitchFamily="18" charset="0"/>
              </a:rPr>
              <a:t>What’s the issue?</a:t>
            </a:r>
          </a:p>
          <a:p>
            <a:endParaRPr lang="en-US" dirty="0">
              <a:latin typeface="Bell MT" panose="02020503060305020303" pitchFamily="18" charset="0"/>
            </a:endParaRPr>
          </a:p>
          <a:p>
            <a:r>
              <a:rPr lang="en-US" dirty="0">
                <a:latin typeface="Bell MT" panose="02020503060305020303" pitchFamily="18" charset="0"/>
              </a:rPr>
              <a:t>Statistical significance is socially constructed</a:t>
            </a:r>
          </a:p>
          <a:p>
            <a:endParaRPr lang="en-US" dirty="0">
              <a:latin typeface="Bell MT" panose="02020503060305020303" pitchFamily="18" charset="0"/>
            </a:endParaRPr>
          </a:p>
          <a:p>
            <a:r>
              <a:rPr lang="en-US" dirty="0">
                <a:latin typeface="Bell MT" panose="02020503060305020303" pitchFamily="18" charset="0"/>
              </a:rPr>
              <a:t>File-drawer issue</a:t>
            </a:r>
          </a:p>
          <a:p>
            <a:r>
              <a:rPr lang="en-US" dirty="0">
                <a:latin typeface="Bell MT" panose="02020503060305020303" pitchFamily="18" charset="0"/>
              </a:rPr>
              <a:t>Types of replicability</a:t>
            </a:r>
          </a:p>
          <a:p>
            <a:pPr lvl="1"/>
            <a:r>
              <a:rPr lang="en-US" dirty="0">
                <a:latin typeface="Bell MT" panose="02020503060305020303" pitchFamily="18" charset="0"/>
              </a:rPr>
              <a:t>Can the research be replicated on the same dataset? (but code/resources change…)</a:t>
            </a:r>
          </a:p>
          <a:p>
            <a:pPr lvl="1"/>
            <a:r>
              <a:rPr lang="en-US" dirty="0">
                <a:latin typeface="Bell MT" panose="02020503060305020303" pitchFamily="18" charset="0"/>
              </a:rPr>
              <a:t>Is it replicable (generalizable) to other data sets? (but society/ppl change…)</a:t>
            </a:r>
          </a:p>
          <a:p>
            <a:pPr lvl="1"/>
            <a:endParaRPr lang="en-US" dirty="0">
              <a:latin typeface="Bell MT" panose="02020503060305020303" pitchFamily="18" charset="0"/>
            </a:endParaRPr>
          </a:p>
          <a:p>
            <a:r>
              <a:rPr lang="en-US" dirty="0">
                <a:latin typeface="Bell MT" panose="02020503060305020303" pitchFamily="18" charset="0"/>
              </a:rPr>
              <a:t>Pre-registration</a:t>
            </a:r>
          </a:p>
          <a:p>
            <a:pPr lvl="1"/>
            <a:r>
              <a:rPr lang="en-US" dirty="0">
                <a:latin typeface="Bell MT" panose="02020503060305020303" pitchFamily="18" charset="0"/>
              </a:rPr>
              <a:t>Inductive vs deductive?</a:t>
            </a:r>
          </a:p>
          <a:p>
            <a:r>
              <a:rPr lang="en-US" dirty="0">
                <a:latin typeface="Bell MT" panose="02020503060305020303" pitchFamily="18" charset="0"/>
              </a:rPr>
              <a:t>Triangulation vs replication</a:t>
            </a:r>
          </a:p>
          <a:p>
            <a:r>
              <a:rPr lang="en-US" dirty="0">
                <a:latin typeface="Bell MT" panose="02020503060305020303" pitchFamily="18" charset="0"/>
              </a:rPr>
              <a:t>Open-source code, detailed appendices, ideally open source data</a:t>
            </a:r>
          </a:p>
        </p:txBody>
      </p:sp>
    </p:spTree>
    <p:extLst>
      <p:ext uri="{BB962C8B-B14F-4D97-AF65-F5344CB8AC3E}">
        <p14:creationId xmlns:p14="http://schemas.microsoft.com/office/powerpoint/2010/main" val="40490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9C1E-ACFE-419E-87EA-CAB1D452832B}"/>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Measuring model performance</a:t>
            </a:r>
          </a:p>
        </p:txBody>
      </p:sp>
      <p:sp>
        <p:nvSpPr>
          <p:cNvPr id="7" name="Title 8">
            <a:extLst>
              <a:ext uri="{FF2B5EF4-FFF2-40B4-BE49-F238E27FC236}">
                <a16:creationId xmlns:a16="http://schemas.microsoft.com/office/drawing/2014/main" id="{F2087403-8C6D-4523-81EA-F8630B08E95E}"/>
              </a:ext>
            </a:extLst>
          </p:cNvPr>
          <p:cNvSpPr txBox="1">
            <a:spLocks/>
          </p:cNvSpPr>
          <p:nvPr/>
        </p:nvSpPr>
        <p:spPr>
          <a:xfrm>
            <a:off x="705464" y="677865"/>
            <a:ext cx="10515600" cy="5372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dirty="0"/>
          </a:p>
          <a:p>
            <a:r>
              <a:rPr lang="en-US" sz="3000" dirty="0">
                <a:latin typeface="Bell MT" panose="02020503060305020303" pitchFamily="18" charset="0"/>
              </a:rPr>
              <a:t>Accuracy rates of models to “detect depression” from language: &gt;90%*</a:t>
            </a:r>
          </a:p>
          <a:p>
            <a:endParaRPr lang="en-US" sz="3000" dirty="0">
              <a:latin typeface="Bell MT" panose="02020503060305020303" pitchFamily="18" charset="0"/>
            </a:endParaRPr>
          </a:p>
          <a:p>
            <a:r>
              <a:rPr lang="en-US" sz="3000" dirty="0">
                <a:latin typeface="Bell MT" panose="02020503060305020303" pitchFamily="18" charset="0"/>
              </a:rPr>
              <a:t>What is the most costly error? </a:t>
            </a:r>
            <a:r>
              <a:rPr lang="en-US" sz="3000" i="1" dirty="0">
                <a:latin typeface="Bell MT" panose="02020503060305020303" pitchFamily="18" charset="0"/>
              </a:rPr>
              <a:t>Who are the errors?</a:t>
            </a:r>
            <a:endParaRPr lang="en-US" sz="3000" dirty="0">
              <a:latin typeface="Bell MT" panose="02020503060305020303" pitchFamily="18" charset="0"/>
            </a:endParaRPr>
          </a:p>
          <a:p>
            <a:endParaRPr lang="en-US" sz="3000" dirty="0"/>
          </a:p>
          <a:p>
            <a:endParaRPr lang="en-US" sz="3000" dirty="0"/>
          </a:p>
          <a:p>
            <a:endParaRPr lang="en-US" sz="2000" dirty="0"/>
          </a:p>
        </p:txBody>
      </p:sp>
      <p:graphicFrame>
        <p:nvGraphicFramePr>
          <p:cNvPr id="4" name="Table 3">
            <a:extLst>
              <a:ext uri="{FF2B5EF4-FFF2-40B4-BE49-F238E27FC236}">
                <a16:creationId xmlns:a16="http://schemas.microsoft.com/office/drawing/2014/main" id="{C53C9928-402F-45A5-86F2-0CD10089E65D}"/>
              </a:ext>
            </a:extLst>
          </p:cNvPr>
          <p:cNvGraphicFramePr>
            <a:graphicFrameLocks noGrp="1"/>
          </p:cNvGraphicFramePr>
          <p:nvPr>
            <p:extLst>
              <p:ext uri="{D42A27DB-BD31-4B8C-83A1-F6EECF244321}">
                <p14:modId xmlns:p14="http://schemas.microsoft.com/office/powerpoint/2010/main" val="2832125614"/>
              </p:ext>
            </p:extLst>
          </p:nvPr>
        </p:nvGraphicFramePr>
        <p:xfrm>
          <a:off x="3292640" y="3901435"/>
          <a:ext cx="5202042" cy="1779287"/>
        </p:xfrm>
        <a:graphic>
          <a:graphicData uri="http://schemas.openxmlformats.org/drawingml/2006/table">
            <a:tbl>
              <a:tblPr firstRow="1" bandRow="1">
                <a:tableStyleId>{5940675A-B579-460E-94D1-54222C63F5DA}</a:tableStyleId>
              </a:tblPr>
              <a:tblGrid>
                <a:gridCol w="1734014">
                  <a:extLst>
                    <a:ext uri="{9D8B030D-6E8A-4147-A177-3AD203B41FA5}">
                      <a16:colId xmlns:a16="http://schemas.microsoft.com/office/drawing/2014/main" val="1886959530"/>
                    </a:ext>
                  </a:extLst>
                </a:gridCol>
                <a:gridCol w="1734014">
                  <a:extLst>
                    <a:ext uri="{9D8B030D-6E8A-4147-A177-3AD203B41FA5}">
                      <a16:colId xmlns:a16="http://schemas.microsoft.com/office/drawing/2014/main" val="2253308344"/>
                    </a:ext>
                  </a:extLst>
                </a:gridCol>
                <a:gridCol w="1734014">
                  <a:extLst>
                    <a:ext uri="{9D8B030D-6E8A-4147-A177-3AD203B41FA5}">
                      <a16:colId xmlns:a16="http://schemas.microsoft.com/office/drawing/2014/main" val="2527032580"/>
                    </a:ext>
                  </a:extLst>
                </a:gridCol>
              </a:tblGrid>
              <a:tr h="499127">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Has Depression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No Depression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6000657"/>
                  </a:ext>
                </a:extLst>
              </a:tr>
              <a:tr h="556469">
                <a:tc>
                  <a:txBody>
                    <a:bodyPr/>
                    <a:lstStyle/>
                    <a:p>
                      <a:r>
                        <a:rPr lang="en-US" dirty="0"/>
                        <a:t>Depression Detected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3497031"/>
                  </a:ext>
                </a:extLst>
              </a:tr>
              <a:tr h="556469">
                <a:tc>
                  <a:txBody>
                    <a:bodyPr/>
                    <a:lstStyle/>
                    <a:p>
                      <a:r>
                        <a:rPr lang="en-US" dirty="0"/>
                        <a:t>No Depression Detected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196644"/>
                  </a:ext>
                </a:extLst>
              </a:tr>
            </a:tbl>
          </a:graphicData>
        </a:graphic>
      </p:graphicFrame>
      <p:pic>
        <p:nvPicPr>
          <p:cNvPr id="18" name="Graphic 17" descr="Users">
            <a:extLst>
              <a:ext uri="{FF2B5EF4-FFF2-40B4-BE49-F238E27FC236}">
                <a16:creationId xmlns:a16="http://schemas.microsoft.com/office/drawing/2014/main" id="{B6D3604D-884A-4181-9794-5C7B2402D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0804" y="4323412"/>
            <a:ext cx="914400" cy="914400"/>
          </a:xfrm>
          <a:prstGeom prst="rect">
            <a:avLst/>
          </a:prstGeom>
        </p:spPr>
      </p:pic>
      <p:pic>
        <p:nvPicPr>
          <p:cNvPr id="19" name="Graphic 18" descr="Users">
            <a:extLst>
              <a:ext uri="{FF2B5EF4-FFF2-40B4-BE49-F238E27FC236}">
                <a16:creationId xmlns:a16="http://schemas.microsoft.com/office/drawing/2014/main" id="{219EF558-CA10-4E1F-8FE0-E16D2E4F7D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1004" y="4294214"/>
            <a:ext cx="914400" cy="914400"/>
          </a:xfrm>
          <a:prstGeom prst="rect">
            <a:avLst/>
          </a:prstGeom>
        </p:spPr>
      </p:pic>
      <p:pic>
        <p:nvPicPr>
          <p:cNvPr id="20" name="Graphic 19" descr="Users">
            <a:extLst>
              <a:ext uri="{FF2B5EF4-FFF2-40B4-BE49-F238E27FC236}">
                <a16:creationId xmlns:a16="http://schemas.microsoft.com/office/drawing/2014/main" id="{06E127E0-8983-4DD2-A8F0-B0E227A70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4335" y="4896492"/>
            <a:ext cx="914400" cy="914400"/>
          </a:xfrm>
          <a:prstGeom prst="rect">
            <a:avLst/>
          </a:prstGeom>
        </p:spPr>
      </p:pic>
      <p:pic>
        <p:nvPicPr>
          <p:cNvPr id="21" name="Graphic 20" descr="Users">
            <a:extLst>
              <a:ext uri="{FF2B5EF4-FFF2-40B4-BE49-F238E27FC236}">
                <a16:creationId xmlns:a16="http://schemas.microsoft.com/office/drawing/2014/main" id="{AF292F33-E364-44A6-B350-28DC5DE11B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1614" y="4896492"/>
            <a:ext cx="914400" cy="914400"/>
          </a:xfrm>
          <a:prstGeom prst="rect">
            <a:avLst/>
          </a:prstGeom>
        </p:spPr>
      </p:pic>
      <p:sp>
        <p:nvSpPr>
          <p:cNvPr id="10" name="Title 1">
            <a:extLst>
              <a:ext uri="{FF2B5EF4-FFF2-40B4-BE49-F238E27FC236}">
                <a16:creationId xmlns:a16="http://schemas.microsoft.com/office/drawing/2014/main" id="{9DD7D292-B913-4A23-8EFF-2BFB99202EF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Errors and outliers </a:t>
            </a:r>
          </a:p>
        </p:txBody>
      </p:sp>
      <p:sp>
        <p:nvSpPr>
          <p:cNvPr id="3" name="Rectangle 2">
            <a:extLst>
              <a:ext uri="{FF2B5EF4-FFF2-40B4-BE49-F238E27FC236}">
                <a16:creationId xmlns:a16="http://schemas.microsoft.com/office/drawing/2014/main" id="{3EAD5A80-8702-4BB3-82A2-68FF8A69F387}"/>
              </a:ext>
            </a:extLst>
          </p:cNvPr>
          <p:cNvSpPr/>
          <p:nvPr/>
        </p:nvSpPr>
        <p:spPr>
          <a:xfrm>
            <a:off x="-236130" y="6304002"/>
            <a:ext cx="9090245" cy="553998"/>
          </a:xfrm>
          <a:prstGeom prst="rect">
            <a:avLst/>
          </a:prstGeom>
        </p:spPr>
        <p:txBody>
          <a:bodyPr wrap="none">
            <a:spAutoFit/>
          </a:bodyPr>
          <a:lstStyle/>
          <a:p>
            <a:r>
              <a:rPr lang="en-US" sz="3000" dirty="0">
                <a:latin typeface="Bell MT" panose="02020503060305020303" pitchFamily="18" charset="0"/>
              </a:rPr>
              <a:t>	“Accuracy” according to algorithms vs psychiatrists</a:t>
            </a:r>
          </a:p>
        </p:txBody>
      </p:sp>
    </p:spTree>
    <p:extLst>
      <p:ext uri="{BB962C8B-B14F-4D97-AF65-F5344CB8AC3E}">
        <p14:creationId xmlns:p14="http://schemas.microsoft.com/office/powerpoint/2010/main" val="4300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356F-A66C-45C4-942F-E465C2A298AC}"/>
              </a:ext>
            </a:extLst>
          </p:cNvPr>
          <p:cNvSpPr>
            <a:spLocks noGrp="1"/>
          </p:cNvSpPr>
          <p:nvPr>
            <p:ph type="title"/>
          </p:nvPr>
        </p:nvSpPr>
        <p:spPr>
          <a:xfrm>
            <a:off x="632927" y="0"/>
            <a:ext cx="10515600" cy="1325563"/>
          </a:xfrm>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Project Workflow (Alina)</a:t>
            </a:r>
          </a:p>
        </p:txBody>
      </p:sp>
      <p:graphicFrame>
        <p:nvGraphicFramePr>
          <p:cNvPr id="6" name="Table 5">
            <a:extLst>
              <a:ext uri="{FF2B5EF4-FFF2-40B4-BE49-F238E27FC236}">
                <a16:creationId xmlns:a16="http://schemas.microsoft.com/office/drawing/2014/main" id="{1E9315DD-BF1E-41DB-A656-25C0A662A2E9}"/>
              </a:ext>
            </a:extLst>
          </p:cNvPr>
          <p:cNvGraphicFramePr>
            <a:graphicFrameLocks noGrp="1"/>
          </p:cNvGraphicFramePr>
          <p:nvPr>
            <p:extLst>
              <p:ext uri="{D42A27DB-BD31-4B8C-83A1-F6EECF244321}">
                <p14:modId xmlns:p14="http://schemas.microsoft.com/office/powerpoint/2010/main" val="1424248010"/>
              </p:ext>
            </p:extLst>
          </p:nvPr>
        </p:nvGraphicFramePr>
        <p:xfrm>
          <a:off x="558282" y="995680"/>
          <a:ext cx="11280710" cy="5415280"/>
        </p:xfrm>
        <a:graphic>
          <a:graphicData uri="http://schemas.openxmlformats.org/drawingml/2006/table">
            <a:tbl>
              <a:tblPr firstRow="1" bandRow="1">
                <a:tableStyleId>{F5AB1C69-6EDB-4FF4-983F-18BD219EF322}</a:tableStyleId>
              </a:tblPr>
              <a:tblGrid>
                <a:gridCol w="2567474">
                  <a:extLst>
                    <a:ext uri="{9D8B030D-6E8A-4147-A177-3AD203B41FA5}">
                      <a16:colId xmlns:a16="http://schemas.microsoft.com/office/drawing/2014/main" val="3682375255"/>
                    </a:ext>
                  </a:extLst>
                </a:gridCol>
                <a:gridCol w="8713236">
                  <a:extLst>
                    <a:ext uri="{9D8B030D-6E8A-4147-A177-3AD203B41FA5}">
                      <a16:colId xmlns:a16="http://schemas.microsoft.com/office/drawing/2014/main" val="3665234961"/>
                    </a:ext>
                  </a:extLst>
                </a:gridCol>
              </a:tblGrid>
              <a:tr h="0">
                <a:tc>
                  <a:txBody>
                    <a:bodyPr/>
                    <a:lstStyle/>
                    <a:p>
                      <a:r>
                        <a:rPr lang="en-US" dirty="0">
                          <a:latin typeface="Bell MT" panose="02020503060305020303" pitchFamily="18" charset="0"/>
                        </a:rPr>
                        <a:t>Time</a:t>
                      </a:r>
                    </a:p>
                  </a:txBody>
                  <a:tcPr/>
                </a:tc>
                <a:tc>
                  <a:txBody>
                    <a:bodyPr/>
                    <a:lstStyle/>
                    <a:p>
                      <a:r>
                        <a:rPr lang="en-US" dirty="0">
                          <a:latin typeface="Bell MT" panose="02020503060305020303" pitchFamily="18" charset="0"/>
                        </a:rPr>
                        <a:t>Activities</a:t>
                      </a:r>
                    </a:p>
                  </a:txBody>
                  <a:tcPr/>
                </a:tc>
                <a:extLst>
                  <a:ext uri="{0D108BD9-81ED-4DB2-BD59-A6C34878D82A}">
                    <a16:rowId xmlns:a16="http://schemas.microsoft.com/office/drawing/2014/main" val="3780841475"/>
                  </a:ext>
                </a:extLst>
              </a:tr>
              <a:tr h="457200">
                <a:tc>
                  <a:txBody>
                    <a:bodyPr/>
                    <a:lstStyle/>
                    <a:p>
                      <a:r>
                        <a:rPr lang="en-US" dirty="0">
                          <a:latin typeface="Bell MT" panose="02020503060305020303" pitchFamily="18" charset="0"/>
                        </a:rPr>
                        <a:t>Winter 2015</a:t>
                      </a:r>
                    </a:p>
                  </a:txBody>
                  <a:tcPr/>
                </a:tc>
                <a:tc>
                  <a:txBody>
                    <a:bodyPr/>
                    <a:lstStyle/>
                    <a:p>
                      <a:r>
                        <a:rPr lang="en-US" dirty="0">
                          <a:latin typeface="Bell MT" panose="02020503060305020303" pitchFamily="18" charset="0"/>
                        </a:rPr>
                        <a:t>Interested in Word2Vec (Jacob suggested)</a:t>
                      </a:r>
                    </a:p>
                    <a:p>
                      <a:r>
                        <a:rPr lang="en-US" dirty="0">
                          <a:latin typeface="Bell MT" panose="02020503060305020303" pitchFamily="18" charset="0"/>
                        </a:rPr>
                        <a:t>Read about it online</a:t>
                      </a:r>
                    </a:p>
                  </a:txBody>
                  <a:tcPr/>
                </a:tc>
                <a:extLst>
                  <a:ext uri="{0D108BD9-81ED-4DB2-BD59-A6C34878D82A}">
                    <a16:rowId xmlns:a16="http://schemas.microsoft.com/office/drawing/2014/main" val="118706231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ell MT" panose="02020503060305020303" pitchFamily="18" charset="0"/>
                        </a:rPr>
                        <a:t>Spring 2016</a:t>
                      </a:r>
                    </a:p>
                    <a:p>
                      <a:endParaRPr lang="en-US" dirty="0">
                        <a:latin typeface="Bell MT" panose="02020503060305020303" pitchFamily="18" charset="0"/>
                      </a:endParaRPr>
                    </a:p>
                  </a:txBody>
                  <a:tcPr/>
                </a:tc>
                <a:tc>
                  <a:txBody>
                    <a:bodyPr/>
                    <a:lstStyle/>
                    <a:p>
                      <a:r>
                        <a:rPr lang="en-US" i="1" dirty="0">
                          <a:latin typeface="Bell MT" panose="02020503060305020303" pitchFamily="18" charset="0"/>
                        </a:rPr>
                        <a:t>Idea: </a:t>
                      </a:r>
                      <a:r>
                        <a:rPr lang="en-US" dirty="0">
                          <a:latin typeface="Bell MT" panose="02020503060305020303" pitchFamily="18" charset="0"/>
                        </a:rPr>
                        <a:t>How is obesity portrayed in news?</a:t>
                      </a:r>
                    </a:p>
                    <a:p>
                      <a:r>
                        <a:rPr lang="en-US" i="1" dirty="0">
                          <a:latin typeface="Bell MT" panose="02020503060305020303" pitchFamily="18" charset="0"/>
                        </a:rPr>
                        <a:t>Method: </a:t>
                      </a:r>
                      <a:r>
                        <a:rPr lang="en-US" dirty="0">
                          <a:latin typeface="Bell MT" panose="02020503060305020303" pitchFamily="18" charset="0"/>
                        </a:rPr>
                        <a:t>Word2Vec language model</a:t>
                      </a:r>
                    </a:p>
                    <a:p>
                      <a:r>
                        <a:rPr lang="en-US" i="1" dirty="0">
                          <a:latin typeface="Bell MT" panose="02020503060305020303" pitchFamily="18" charset="0"/>
                        </a:rPr>
                        <a:t>Data: </a:t>
                      </a:r>
                      <a:r>
                        <a:rPr lang="en-US" dirty="0">
                          <a:latin typeface="Bell MT" panose="02020503060305020303" pitchFamily="18" charset="0"/>
                        </a:rPr>
                        <a:t>New York Times, from Lexis Nexis</a:t>
                      </a:r>
                    </a:p>
                  </a:txBody>
                  <a:tcPr/>
                </a:tc>
                <a:extLst>
                  <a:ext uri="{0D108BD9-81ED-4DB2-BD59-A6C34878D82A}">
                    <a16:rowId xmlns:a16="http://schemas.microsoft.com/office/drawing/2014/main" val="2628594428"/>
                  </a:ext>
                </a:extLst>
              </a:tr>
              <a:tr h="370840">
                <a:tc>
                  <a:txBody>
                    <a:bodyPr/>
                    <a:lstStyle/>
                    <a:p>
                      <a:r>
                        <a:rPr lang="en-US" dirty="0">
                          <a:latin typeface="Bell MT" panose="02020503060305020303" pitchFamily="18" charset="0"/>
                        </a:rPr>
                        <a:t>July-August 2016</a:t>
                      </a:r>
                    </a:p>
                  </a:txBody>
                  <a:tcPr/>
                </a:tc>
                <a:tc>
                  <a:txBody>
                    <a:bodyPr/>
                    <a:lstStyle/>
                    <a:p>
                      <a:r>
                        <a:rPr lang="en-US" dirty="0">
                          <a:latin typeface="Bell MT" panose="02020503060305020303" pitchFamily="18" charset="0"/>
                        </a:rPr>
                        <a:t>Collect 100k news articles from LexisNexis. Struggle to clean (~2 months).</a:t>
                      </a:r>
                    </a:p>
                  </a:txBody>
                  <a:tcPr/>
                </a:tc>
                <a:extLst>
                  <a:ext uri="{0D108BD9-81ED-4DB2-BD59-A6C34878D82A}">
                    <a16:rowId xmlns:a16="http://schemas.microsoft.com/office/drawing/2014/main" val="2505977005"/>
                  </a:ext>
                </a:extLst>
              </a:tr>
              <a:tr h="370840">
                <a:tc>
                  <a:txBody>
                    <a:bodyPr/>
                    <a:lstStyle/>
                    <a:p>
                      <a:r>
                        <a:rPr lang="en-US" dirty="0">
                          <a:latin typeface="Bell MT" panose="02020503060305020303" pitchFamily="18" charset="0"/>
                        </a:rPr>
                        <a:t>August-Sept 2016</a:t>
                      </a:r>
                    </a:p>
                  </a:txBody>
                  <a:tcPr/>
                </a:tc>
                <a:tc>
                  <a:txBody>
                    <a:bodyPr/>
                    <a:lstStyle/>
                    <a:p>
                      <a:r>
                        <a:rPr lang="en-US" dirty="0">
                          <a:latin typeface="Bell MT" panose="02020503060305020303" pitchFamily="18" charset="0"/>
                        </a:rPr>
                        <a:t>Mess around with Word2Vec on news a LOT, seemed promising. Read about obesity/news.</a:t>
                      </a:r>
                    </a:p>
                  </a:txBody>
                  <a:tcPr/>
                </a:tc>
                <a:extLst>
                  <a:ext uri="{0D108BD9-81ED-4DB2-BD59-A6C34878D82A}">
                    <a16:rowId xmlns:a16="http://schemas.microsoft.com/office/drawing/2014/main" val="1467494354"/>
                  </a:ext>
                </a:extLst>
              </a:tr>
              <a:tr h="370840">
                <a:tc>
                  <a:txBody>
                    <a:bodyPr/>
                    <a:lstStyle/>
                    <a:p>
                      <a:r>
                        <a:rPr lang="en-US" dirty="0">
                          <a:latin typeface="Bell MT" panose="02020503060305020303" pitchFamily="18" charset="0"/>
                        </a:rPr>
                        <a:t>Winter 2016</a:t>
                      </a:r>
                    </a:p>
                  </a:txBody>
                  <a:tcPr/>
                </a:tc>
                <a:tc>
                  <a:txBody>
                    <a:bodyPr/>
                    <a:lstStyle/>
                    <a:p>
                      <a:r>
                        <a:rPr lang="en-US" dirty="0">
                          <a:latin typeface="Bell MT" panose="02020503060305020303" pitchFamily="18" charset="0"/>
                        </a:rPr>
                        <a:t>Presented Word2Vec to </a:t>
                      </a:r>
                      <a:r>
                        <a:rPr lang="en-US" dirty="0" err="1">
                          <a:latin typeface="Bell MT" panose="02020503060305020303" pitchFamily="18" charset="0"/>
                        </a:rPr>
                        <a:t>CompSoc</a:t>
                      </a:r>
                      <a:endParaRPr lang="en-US" dirty="0">
                        <a:latin typeface="Bell MT" panose="02020503060305020303" pitchFamily="18" charset="0"/>
                      </a:endParaRPr>
                    </a:p>
                  </a:txBody>
                  <a:tcPr/>
                </a:tc>
                <a:extLst>
                  <a:ext uri="{0D108BD9-81ED-4DB2-BD59-A6C34878D82A}">
                    <a16:rowId xmlns:a16="http://schemas.microsoft.com/office/drawing/2014/main" val="2500147033"/>
                  </a:ext>
                </a:extLst>
              </a:tr>
              <a:tr h="370840">
                <a:tc>
                  <a:txBody>
                    <a:bodyPr/>
                    <a:lstStyle/>
                    <a:p>
                      <a:r>
                        <a:rPr lang="en-US" dirty="0">
                          <a:latin typeface="Bell MT" panose="02020503060305020303" pitchFamily="18" charset="0"/>
                        </a:rPr>
                        <a:t>Fall 2016-Spring 2017</a:t>
                      </a:r>
                    </a:p>
                    <a:p>
                      <a:endParaRPr lang="en-US" dirty="0">
                        <a:latin typeface="Bell MT" panose="02020503060305020303" pitchFamily="18" charset="0"/>
                      </a:endParaRPr>
                    </a:p>
                    <a:p>
                      <a:r>
                        <a:rPr lang="en-US" i="1" dirty="0">
                          <a:latin typeface="Bell MT" panose="02020503060305020303" pitchFamily="18" charset="0"/>
                        </a:rPr>
                        <a:t>Spring: MA Thesis due</a:t>
                      </a:r>
                    </a:p>
                  </a:txBody>
                  <a:tcPr/>
                </a:tc>
                <a:tc>
                  <a:txBody>
                    <a:bodyPr/>
                    <a:lstStyle/>
                    <a:p>
                      <a:r>
                        <a:rPr lang="en-US" dirty="0">
                          <a:latin typeface="Bell MT" panose="02020503060305020303" pitchFamily="18" charset="0"/>
                        </a:rPr>
                        <a:t>Narrow RQs. Test out with Word2Vec/news data</a:t>
                      </a:r>
                    </a:p>
                    <a:p>
                      <a:r>
                        <a:rPr lang="en-US" dirty="0">
                          <a:latin typeface="Bell MT" panose="02020503060305020303" pitchFamily="18" charset="0"/>
                        </a:rPr>
                        <a:t>Check robustness many times, get confused many times, make visuals in R</a:t>
                      </a:r>
                    </a:p>
                    <a:p>
                      <a:r>
                        <a:rPr lang="en-US" dirty="0">
                          <a:latin typeface="Bell MT" panose="02020503060305020303" pitchFamily="18" charset="0"/>
                        </a:rPr>
                        <a:t>Wrote up results (theory still vague)</a:t>
                      </a:r>
                    </a:p>
                  </a:txBody>
                  <a:tcPr/>
                </a:tc>
                <a:extLst>
                  <a:ext uri="{0D108BD9-81ED-4DB2-BD59-A6C34878D82A}">
                    <a16:rowId xmlns:a16="http://schemas.microsoft.com/office/drawing/2014/main" val="3280039328"/>
                  </a:ext>
                </a:extLst>
              </a:tr>
              <a:tr h="370840">
                <a:tc>
                  <a:txBody>
                    <a:bodyPr/>
                    <a:lstStyle/>
                    <a:p>
                      <a:r>
                        <a:rPr lang="en-US" dirty="0">
                          <a:latin typeface="Bell MT" panose="02020503060305020303" pitchFamily="18" charset="0"/>
                        </a:rPr>
                        <a:t>Spring 2017-Spring 2018</a:t>
                      </a:r>
                    </a:p>
                  </a:txBody>
                  <a:tcPr/>
                </a:tc>
                <a:tc>
                  <a:txBody>
                    <a:bodyPr/>
                    <a:lstStyle/>
                    <a:p>
                      <a:r>
                        <a:rPr lang="en-US" dirty="0">
                          <a:latin typeface="Bell MT" panose="02020503060305020303" pitchFamily="18" charset="0"/>
                        </a:rPr>
                        <a:t>Revise paper, theory, more robustness checks, ideas for next projects</a:t>
                      </a:r>
                    </a:p>
                  </a:txBody>
                  <a:tcPr/>
                </a:tc>
                <a:extLst>
                  <a:ext uri="{0D108BD9-81ED-4DB2-BD59-A6C34878D82A}">
                    <a16:rowId xmlns:a16="http://schemas.microsoft.com/office/drawing/2014/main" val="3336543293"/>
                  </a:ext>
                </a:extLst>
              </a:tr>
              <a:tr h="182880">
                <a:tc>
                  <a:txBody>
                    <a:bodyPr/>
                    <a:lstStyle/>
                    <a:p>
                      <a:r>
                        <a:rPr lang="en-US" dirty="0">
                          <a:latin typeface="Bell MT" panose="02020503060305020303" pitchFamily="18" charset="0"/>
                        </a:rPr>
                        <a:t>June 2018</a:t>
                      </a:r>
                    </a:p>
                  </a:txBody>
                  <a:tcPr/>
                </a:tc>
                <a:tc>
                  <a:txBody>
                    <a:bodyPr/>
                    <a:lstStyle/>
                    <a:p>
                      <a:r>
                        <a:rPr lang="en-US" dirty="0">
                          <a:latin typeface="Bell MT" panose="02020503060305020303" pitchFamily="18" charset="0"/>
                        </a:rPr>
                        <a:t>Prettify code, put on </a:t>
                      </a:r>
                      <a:r>
                        <a:rPr lang="en-US" dirty="0" err="1">
                          <a:latin typeface="Bell MT" panose="02020503060305020303" pitchFamily="18" charset="0"/>
                        </a:rPr>
                        <a:t>Github</a:t>
                      </a:r>
                      <a:r>
                        <a:rPr lang="en-US" dirty="0">
                          <a:latin typeface="Bell MT" panose="02020503060305020303" pitchFamily="18" charset="0"/>
                        </a:rPr>
                        <a:t>, Present to </a:t>
                      </a:r>
                      <a:r>
                        <a:rPr lang="en-US" dirty="0" err="1">
                          <a:latin typeface="Bell MT" panose="02020503060305020303" pitchFamily="18" charset="0"/>
                        </a:rPr>
                        <a:t>CompSoc</a:t>
                      </a:r>
                      <a:endParaRPr lang="en-US" dirty="0">
                        <a:latin typeface="Bell MT" panose="02020503060305020303" pitchFamily="18" charset="0"/>
                      </a:endParaRPr>
                    </a:p>
                  </a:txBody>
                  <a:tcPr/>
                </a:tc>
                <a:extLst>
                  <a:ext uri="{0D108BD9-81ED-4DB2-BD59-A6C34878D82A}">
                    <a16:rowId xmlns:a16="http://schemas.microsoft.com/office/drawing/2014/main" val="2354689678"/>
                  </a:ext>
                </a:extLst>
              </a:tr>
              <a:tr h="182880">
                <a:tc>
                  <a:txBody>
                    <a:bodyPr/>
                    <a:lstStyle/>
                    <a:p>
                      <a:r>
                        <a:rPr lang="en-US" dirty="0">
                          <a:latin typeface="Bell MT" panose="02020503060305020303" pitchFamily="18" charset="0"/>
                        </a:rPr>
                        <a:t>Now: </a:t>
                      </a:r>
                    </a:p>
                  </a:txBody>
                  <a:tcPr/>
                </a:tc>
                <a:tc>
                  <a:txBody>
                    <a:bodyPr/>
                    <a:lstStyle/>
                    <a:p>
                      <a:r>
                        <a:rPr lang="en-US" dirty="0">
                          <a:latin typeface="Bell MT" panose="02020503060305020303" pitchFamily="18" charset="0"/>
                        </a:rPr>
                        <a:t>Minor revisions, submitting for peer review</a:t>
                      </a:r>
                    </a:p>
                  </a:txBody>
                  <a:tcPr/>
                </a:tc>
                <a:extLst>
                  <a:ext uri="{0D108BD9-81ED-4DB2-BD59-A6C34878D82A}">
                    <a16:rowId xmlns:a16="http://schemas.microsoft.com/office/drawing/2014/main" val="2231020140"/>
                  </a:ext>
                </a:extLst>
              </a:tr>
              <a:tr h="185420">
                <a:tc>
                  <a:txBody>
                    <a:bodyPr/>
                    <a:lstStyle/>
                    <a:p>
                      <a:r>
                        <a:rPr lang="en-US" dirty="0">
                          <a:latin typeface="Bell MT" panose="02020503060305020303" pitchFamily="18" charset="0"/>
                        </a:rPr>
                        <a:t>Throughout: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ell MT" panose="02020503060305020303" pitchFamily="18" charset="0"/>
                        </a:rPr>
                        <a:t>Reading, getting confused, etc. </a:t>
                      </a:r>
                    </a:p>
                  </a:txBody>
                  <a:tcPr/>
                </a:tc>
                <a:extLst>
                  <a:ext uri="{0D108BD9-81ED-4DB2-BD59-A6C34878D82A}">
                    <a16:rowId xmlns:a16="http://schemas.microsoft.com/office/drawing/2014/main" val="220833665"/>
                  </a:ext>
                </a:extLst>
              </a:tr>
            </a:tbl>
          </a:graphicData>
        </a:graphic>
      </p:graphicFrame>
    </p:spTree>
    <p:extLst>
      <p:ext uri="{BB962C8B-B14F-4D97-AF65-F5344CB8AC3E}">
        <p14:creationId xmlns:p14="http://schemas.microsoft.com/office/powerpoint/2010/main" val="414830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356F-A66C-45C4-942F-E465C2A298AC}"/>
              </a:ext>
            </a:extLst>
          </p:cNvPr>
          <p:cNvSpPr>
            <a:spLocks noGrp="1"/>
          </p:cNvSpPr>
          <p:nvPr>
            <p:ph type="title"/>
          </p:nvPr>
        </p:nvSpPr>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Abstract (Alina + Jacob)</a:t>
            </a:r>
          </a:p>
        </p:txBody>
      </p:sp>
      <p:sp>
        <p:nvSpPr>
          <p:cNvPr id="4" name="Content Placeholder 2">
            <a:extLst>
              <a:ext uri="{FF2B5EF4-FFF2-40B4-BE49-F238E27FC236}">
                <a16:creationId xmlns:a16="http://schemas.microsoft.com/office/drawing/2014/main" id="{0974538B-B585-4969-92F4-98FC5D61688E}"/>
              </a:ext>
            </a:extLst>
          </p:cNvPr>
          <p:cNvSpPr>
            <a:spLocks noGrp="1"/>
          </p:cNvSpPr>
          <p:nvPr>
            <p:ph idx="1"/>
          </p:nvPr>
        </p:nvSpPr>
        <p:spPr>
          <a:xfrm>
            <a:off x="744894" y="1604865"/>
            <a:ext cx="10515600" cy="5794311"/>
          </a:xfrm>
        </p:spPr>
        <p:txBody>
          <a:bodyPr>
            <a:normAutofit fontScale="55000" lnSpcReduction="20000"/>
          </a:bodyPr>
          <a:lstStyle/>
          <a:p>
            <a:r>
              <a:rPr lang="en-US" dirty="0">
                <a:latin typeface="Bell MT" panose="02020503060305020303" pitchFamily="18" charset="0"/>
              </a:rPr>
              <a:t>Over half (64%) of Americans want to lose weight; eating disorders and weight-based discrimination run rampant. These overwhelmingly negative conceptions of fat are often attributed to media influence, suggesting this is a process of cultural learning. But it remains unclear exactly how public culture becomes private culture. </a:t>
            </a:r>
          </a:p>
          <a:p>
            <a:endParaRPr lang="en-US" dirty="0">
              <a:latin typeface="Bell MT" panose="02020503060305020303" pitchFamily="18" charset="0"/>
            </a:endParaRPr>
          </a:p>
          <a:p>
            <a:pPr>
              <a:lnSpc>
                <a:spcPct val="120000"/>
              </a:lnSpc>
            </a:pPr>
            <a:r>
              <a:rPr lang="en-US" sz="5400" dirty="0">
                <a:latin typeface="Bell MT" panose="02020503060305020303" pitchFamily="18" charset="0"/>
              </a:rPr>
              <a:t>We provide a </a:t>
            </a:r>
            <a:r>
              <a:rPr lang="en-US" sz="5400" b="1" dirty="0">
                <a:latin typeface="Bell MT" panose="02020503060305020303" pitchFamily="18" charset="0"/>
              </a:rPr>
              <a:t>computational account of this cultural learning, showing how schemata about obesity can be learned from news reporting</a:t>
            </a:r>
            <a:r>
              <a:rPr lang="en-US" sz="5400" dirty="0">
                <a:latin typeface="Bell MT" panose="02020503060305020303" pitchFamily="18" charset="0"/>
              </a:rPr>
              <a:t>. We extract these schemata from New York Times articles with Word2Vec, a model that learns language in ways that are inspired by our own cognition. We identify several cultural schemata around obesity, linking it to femininity, immorality, poor health, and low socioeconomic class. </a:t>
            </a:r>
          </a:p>
          <a:p>
            <a:endParaRPr lang="en-US" sz="4400" dirty="0">
              <a:latin typeface="Bell MT" panose="02020503060305020303" pitchFamily="18" charset="0"/>
            </a:endParaRPr>
          </a:p>
          <a:p>
            <a:r>
              <a:rPr lang="en-US" dirty="0">
                <a:latin typeface="Bell MT" panose="02020503060305020303" pitchFamily="18" charset="0"/>
              </a:rPr>
              <a:t>Such schemata may be subtly but pervasively activated by our language; thus, language may be one vehicle for the reproduction of biases around body weight and health. Finally, findings validate concerns that machine-learned algorithms may encode, and reproduce, negative biases.</a:t>
            </a:r>
          </a:p>
          <a:p>
            <a:endParaRPr lang="en-US" dirty="0"/>
          </a:p>
        </p:txBody>
      </p:sp>
    </p:spTree>
    <p:extLst>
      <p:ext uri="{BB962C8B-B14F-4D97-AF65-F5344CB8AC3E}">
        <p14:creationId xmlns:p14="http://schemas.microsoft.com/office/powerpoint/2010/main" val="290521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1623-E2C6-4CD4-A117-0EBCB6A5A466}"/>
              </a:ext>
            </a:extLst>
          </p:cNvPr>
          <p:cNvSpPr>
            <a:spLocks noGrp="1"/>
          </p:cNvSpPr>
          <p:nvPr>
            <p:ph type="title"/>
          </p:nvPr>
        </p:nvSpPr>
        <p:spPr/>
        <p:txBody>
          <a:bodyPr/>
          <a:lstStyle/>
          <a:p>
            <a:r>
              <a:rPr lang="en-US" dirty="0">
                <a:latin typeface="Bell MT" panose="02020503060305020303" pitchFamily="18" charset="0"/>
              </a:rPr>
              <a:t>Outline: 3h</a:t>
            </a:r>
          </a:p>
        </p:txBody>
      </p:sp>
      <p:sp>
        <p:nvSpPr>
          <p:cNvPr id="3" name="Content Placeholder 2">
            <a:extLst>
              <a:ext uri="{FF2B5EF4-FFF2-40B4-BE49-F238E27FC236}">
                <a16:creationId xmlns:a16="http://schemas.microsoft.com/office/drawing/2014/main" id="{6E963C32-284B-4FB5-9AA1-D7FB5643AEF4}"/>
              </a:ext>
            </a:extLst>
          </p:cNvPr>
          <p:cNvSpPr>
            <a:spLocks noGrp="1"/>
          </p:cNvSpPr>
          <p:nvPr>
            <p:ph idx="1"/>
          </p:nvPr>
        </p:nvSpPr>
        <p:spPr/>
        <p:txBody>
          <a:bodyPr/>
          <a:lstStyle/>
          <a:p>
            <a:r>
              <a:rPr lang="en-US" dirty="0">
                <a:latin typeface="Bell MT" panose="02020503060305020303" pitchFamily="18" charset="0"/>
              </a:rPr>
              <a:t>25 min  Concepts and Example </a:t>
            </a:r>
            <a:r>
              <a:rPr lang="en-US" dirty="0" err="1">
                <a:latin typeface="Bell MT" panose="02020503060305020303" pitchFamily="18" charset="0"/>
              </a:rPr>
              <a:t>CompSoc</a:t>
            </a:r>
            <a:r>
              <a:rPr lang="en-US" dirty="0">
                <a:latin typeface="Bell MT" panose="02020503060305020303" pitchFamily="18" charset="0"/>
              </a:rPr>
              <a:t> Projects</a:t>
            </a:r>
          </a:p>
          <a:p>
            <a:r>
              <a:rPr lang="en-US" dirty="0">
                <a:latin typeface="Bell MT" panose="02020503060305020303" pitchFamily="18" charset="0"/>
              </a:rPr>
              <a:t>20 min Developing your </a:t>
            </a:r>
            <a:r>
              <a:rPr lang="en-US" dirty="0" err="1">
                <a:latin typeface="Bell MT" panose="02020503060305020303" pitchFamily="18" charset="0"/>
              </a:rPr>
              <a:t>CompSoc</a:t>
            </a:r>
            <a:r>
              <a:rPr lang="en-US" dirty="0">
                <a:latin typeface="Bell MT" panose="02020503060305020303" pitchFamily="18" charset="0"/>
              </a:rPr>
              <a:t> Project Workflow</a:t>
            </a:r>
          </a:p>
          <a:p>
            <a:r>
              <a:rPr lang="en-US" dirty="0">
                <a:latin typeface="Bell MT" panose="02020503060305020303" pitchFamily="18" charset="0"/>
              </a:rPr>
              <a:t>15 min break</a:t>
            </a:r>
          </a:p>
          <a:p>
            <a:r>
              <a:rPr lang="en-US" dirty="0">
                <a:latin typeface="Bell MT" panose="02020503060305020303" pitchFamily="18" charset="0"/>
              </a:rPr>
              <a:t>Remainder (~2h): Data Wrangling in Python (hands-on)</a:t>
            </a:r>
          </a:p>
          <a:p>
            <a:endParaRPr lang="en-US" dirty="0"/>
          </a:p>
        </p:txBody>
      </p:sp>
    </p:spTree>
    <p:extLst>
      <p:ext uri="{BB962C8B-B14F-4D97-AF65-F5344CB8AC3E}">
        <p14:creationId xmlns:p14="http://schemas.microsoft.com/office/powerpoint/2010/main" val="268438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AFF7-42AC-48A2-BC14-CB2B0E397822}"/>
              </a:ext>
            </a:extLst>
          </p:cNvPr>
          <p:cNvSpPr>
            <a:spLocks noGrp="1"/>
          </p:cNvSpPr>
          <p:nvPr>
            <p:ph type="title"/>
          </p:nvPr>
        </p:nvSpPr>
        <p:spPr/>
        <p:txBody>
          <a:bodyPr/>
          <a:lstStyle/>
          <a:p>
            <a:r>
              <a:rPr lang="en-US" dirty="0">
                <a:latin typeface="Bell MT" panose="02020503060305020303" pitchFamily="18" charset="0"/>
              </a:rPr>
              <a:t>Sample 3 </a:t>
            </a:r>
            <a:r>
              <a:rPr lang="en-US" dirty="0" err="1">
                <a:latin typeface="Bell MT" panose="02020503060305020303" pitchFamily="18" charset="0"/>
              </a:rPr>
              <a:t>CompSoc</a:t>
            </a:r>
            <a:r>
              <a:rPr lang="en-US" dirty="0">
                <a:latin typeface="Bell MT" panose="02020503060305020303" pitchFamily="18" charset="0"/>
              </a:rPr>
              <a:t> File Management</a:t>
            </a:r>
          </a:p>
        </p:txBody>
      </p:sp>
      <p:sp>
        <p:nvSpPr>
          <p:cNvPr id="3" name="Content Placeholder 2">
            <a:extLst>
              <a:ext uri="{FF2B5EF4-FFF2-40B4-BE49-F238E27FC236}">
                <a16:creationId xmlns:a16="http://schemas.microsoft.com/office/drawing/2014/main" id="{2ABA7CDA-81FE-4A30-9349-F27E7C5CE21E}"/>
              </a:ext>
            </a:extLst>
          </p:cNvPr>
          <p:cNvSpPr>
            <a:spLocks noGrp="1"/>
          </p:cNvSpPr>
          <p:nvPr>
            <p:ph idx="1"/>
          </p:nvPr>
        </p:nvSpPr>
        <p:spPr/>
        <p:txBody>
          <a:bodyPr/>
          <a:lstStyle/>
          <a:p>
            <a:r>
              <a:rPr lang="en-US" dirty="0">
                <a:latin typeface="Bell MT" panose="02020503060305020303" pitchFamily="18" charset="0"/>
              </a:rPr>
              <a:t>(See sample project set up in Alina’s </a:t>
            </a:r>
            <a:r>
              <a:rPr lang="en-US" dirty="0" err="1">
                <a:latin typeface="Bell MT" panose="02020503060305020303" pitchFamily="18" charset="0"/>
              </a:rPr>
              <a:t>dropbox</a:t>
            </a:r>
            <a:r>
              <a:rPr lang="en-US" dirty="0">
                <a:latin typeface="Bell MT" panose="02020503060305020303" pitchFamily="18" charset="0"/>
              </a:rPr>
              <a:t>)</a:t>
            </a:r>
          </a:p>
          <a:p>
            <a:r>
              <a:rPr lang="en-US" dirty="0">
                <a:latin typeface="Bell MT" panose="02020503060305020303" pitchFamily="18" charset="0"/>
              </a:rPr>
              <a:t>How could this set-up have been better? What is good?</a:t>
            </a:r>
          </a:p>
        </p:txBody>
      </p:sp>
    </p:spTree>
    <p:extLst>
      <p:ext uri="{BB962C8B-B14F-4D97-AF65-F5344CB8AC3E}">
        <p14:creationId xmlns:p14="http://schemas.microsoft.com/office/powerpoint/2010/main" val="189907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CDE4-DCFD-497D-9501-82F099EE1667}"/>
              </a:ext>
            </a:extLst>
          </p:cNvPr>
          <p:cNvSpPr>
            <a:spLocks noGrp="1"/>
          </p:cNvSpPr>
          <p:nvPr>
            <p:ph type="title"/>
          </p:nvPr>
        </p:nvSpPr>
        <p:spPr/>
        <p:txBody>
          <a:bodyPr/>
          <a:lstStyle/>
          <a:p>
            <a:r>
              <a:rPr lang="en-US" dirty="0">
                <a:latin typeface="Bell MT" panose="02020503060305020303" pitchFamily="18" charset="0"/>
              </a:rPr>
              <a:t>Developing your </a:t>
            </a:r>
            <a:r>
              <a:rPr lang="en-US" dirty="0" err="1">
                <a:latin typeface="Bell MT" panose="02020503060305020303" pitchFamily="18" charset="0"/>
              </a:rPr>
              <a:t>CompSoc</a:t>
            </a:r>
            <a:r>
              <a:rPr lang="en-US" dirty="0">
                <a:latin typeface="Bell MT" panose="02020503060305020303" pitchFamily="18" charset="0"/>
              </a:rPr>
              <a:t> project</a:t>
            </a:r>
          </a:p>
        </p:txBody>
      </p:sp>
      <p:sp>
        <p:nvSpPr>
          <p:cNvPr id="3" name="Content Placeholder 2">
            <a:extLst>
              <a:ext uri="{FF2B5EF4-FFF2-40B4-BE49-F238E27FC236}">
                <a16:creationId xmlns:a16="http://schemas.microsoft.com/office/drawing/2014/main" id="{39B40F6E-B679-4F1C-9F9D-2B4C4861E58C}"/>
              </a:ext>
            </a:extLst>
          </p:cNvPr>
          <p:cNvSpPr>
            <a:spLocks noGrp="1"/>
          </p:cNvSpPr>
          <p:nvPr>
            <p:ph idx="1"/>
          </p:nvPr>
        </p:nvSpPr>
        <p:spPr/>
        <p:txBody>
          <a:bodyPr>
            <a:normAutofit fontScale="85000" lnSpcReduction="20000"/>
          </a:bodyPr>
          <a:lstStyle/>
          <a:p>
            <a:r>
              <a:rPr lang="en-US" dirty="0">
                <a:latin typeface="Bell MT" panose="02020503060305020303" pitchFamily="18" charset="0"/>
              </a:rPr>
              <a:t>What kinds of topics are you interested?</a:t>
            </a:r>
          </a:p>
          <a:p>
            <a:r>
              <a:rPr lang="en-US" dirty="0">
                <a:latin typeface="Bell MT" panose="02020503060305020303" pitchFamily="18" charset="0"/>
              </a:rPr>
              <a:t>What kinds of methods are you interest in?</a:t>
            </a:r>
          </a:p>
          <a:p>
            <a:r>
              <a:rPr lang="en-US" dirty="0">
                <a:latin typeface="Bell MT" panose="02020503060305020303" pitchFamily="18" charset="0"/>
              </a:rPr>
              <a:t>What kinds of data sets or types are you interested in? </a:t>
            </a:r>
          </a:p>
          <a:p>
            <a:pPr lvl="1"/>
            <a:r>
              <a:rPr lang="en-US" dirty="0">
                <a:latin typeface="Bell MT" panose="02020503060305020303" pitchFamily="18" charset="0"/>
              </a:rPr>
              <a:t>What is the data structure?</a:t>
            </a:r>
          </a:p>
          <a:p>
            <a:pPr lvl="1"/>
            <a:r>
              <a:rPr lang="en-US" dirty="0">
                <a:latin typeface="Bell MT" panose="02020503060305020303" pitchFamily="18" charset="0"/>
              </a:rPr>
              <a:t>What structure does it need to be in for it to be “clean” (for analyses)?</a:t>
            </a:r>
          </a:p>
          <a:p>
            <a:r>
              <a:rPr lang="en-US" dirty="0">
                <a:latin typeface="Bell MT" panose="02020503060305020303" pitchFamily="18" charset="0"/>
              </a:rPr>
              <a:t>What theories stand out to you?</a:t>
            </a:r>
          </a:p>
          <a:p>
            <a:r>
              <a:rPr lang="en-US" dirty="0">
                <a:latin typeface="Bell MT" panose="02020503060305020303" pitchFamily="18" charset="0"/>
              </a:rPr>
              <a:t>What is a possible workflow for a project you are (or want to be) working on?</a:t>
            </a:r>
          </a:p>
          <a:p>
            <a:endParaRPr lang="en-US" dirty="0">
              <a:latin typeface="Bell MT" panose="02020503060305020303" pitchFamily="18" charset="0"/>
            </a:endParaRPr>
          </a:p>
          <a:p>
            <a:endParaRPr lang="en-US" dirty="0">
              <a:latin typeface="Bell MT" panose="02020503060305020303" pitchFamily="18" charset="0"/>
            </a:endParaRPr>
          </a:p>
          <a:p>
            <a:r>
              <a:rPr lang="en-US" dirty="0">
                <a:solidFill>
                  <a:srgbClr val="00B0F0"/>
                </a:solidFill>
                <a:latin typeface="Bell MT" panose="02020503060305020303" pitchFamily="18" charset="0"/>
              </a:rPr>
              <a:t>15 min: </a:t>
            </a:r>
            <a:r>
              <a:rPr lang="en-US" dirty="0">
                <a:latin typeface="Bell MT" panose="02020503060305020303" pitchFamily="18" charset="0"/>
              </a:rPr>
              <a:t>Come up with ~3-5 research areas or questions either on own or with neighbor</a:t>
            </a:r>
          </a:p>
          <a:p>
            <a:r>
              <a:rPr lang="en-US" dirty="0">
                <a:solidFill>
                  <a:srgbClr val="00B0F0"/>
                </a:solidFill>
                <a:latin typeface="Bell MT" panose="02020503060305020303" pitchFamily="18" charset="0"/>
              </a:rPr>
              <a:t>5 min: </a:t>
            </a:r>
            <a:r>
              <a:rPr lang="en-US" dirty="0">
                <a:latin typeface="Bell MT" panose="02020503060305020303" pitchFamily="18" charset="0"/>
              </a:rPr>
              <a:t>Discussion</a:t>
            </a:r>
          </a:p>
        </p:txBody>
      </p:sp>
    </p:spTree>
    <p:extLst>
      <p:ext uri="{BB962C8B-B14F-4D97-AF65-F5344CB8AC3E}">
        <p14:creationId xmlns:p14="http://schemas.microsoft.com/office/powerpoint/2010/main" val="36693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1FE2-D866-4FF9-9E03-365D5A615CEA}"/>
              </a:ext>
            </a:extLst>
          </p:cNvPr>
          <p:cNvSpPr>
            <a:spLocks noGrp="1"/>
          </p:cNvSpPr>
          <p:nvPr>
            <p:ph type="title"/>
          </p:nvPr>
        </p:nvSpPr>
        <p:spPr/>
        <p:txBody>
          <a:bodyPr/>
          <a:lstStyle/>
          <a:p>
            <a:r>
              <a:rPr lang="en-US" dirty="0">
                <a:latin typeface="Bell MT" panose="02020503060305020303" pitchFamily="18" charset="0"/>
              </a:rPr>
              <a:t>Questions</a:t>
            </a:r>
          </a:p>
        </p:txBody>
      </p:sp>
      <p:sp>
        <p:nvSpPr>
          <p:cNvPr id="3" name="Content Placeholder 2">
            <a:extLst>
              <a:ext uri="{FF2B5EF4-FFF2-40B4-BE49-F238E27FC236}">
                <a16:creationId xmlns:a16="http://schemas.microsoft.com/office/drawing/2014/main" id="{E2E0F936-2913-4E0B-80CA-27AC1636ED78}"/>
              </a:ext>
            </a:extLst>
          </p:cNvPr>
          <p:cNvSpPr>
            <a:spLocks noGrp="1"/>
          </p:cNvSpPr>
          <p:nvPr>
            <p:ph idx="1"/>
          </p:nvPr>
        </p:nvSpPr>
        <p:spPr/>
        <p:txBody>
          <a:bodyPr/>
          <a:lstStyle/>
          <a:p>
            <a:r>
              <a:rPr lang="en-US" dirty="0">
                <a:latin typeface="Bell MT" panose="02020503060305020303" pitchFamily="18" charset="0"/>
              </a:rPr>
              <a:t>Next: Data Wrangling and Cleaning in Python (hands-on)</a:t>
            </a:r>
          </a:p>
        </p:txBody>
      </p:sp>
    </p:spTree>
    <p:extLst>
      <p:ext uri="{BB962C8B-B14F-4D97-AF65-F5344CB8AC3E}">
        <p14:creationId xmlns:p14="http://schemas.microsoft.com/office/powerpoint/2010/main" val="249912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9BF7-EF9E-4448-8BA7-B15CCB9F72E7}"/>
              </a:ext>
            </a:extLst>
          </p:cNvPr>
          <p:cNvSpPr>
            <a:spLocks noGrp="1"/>
          </p:cNvSpPr>
          <p:nvPr>
            <p:ph type="title"/>
          </p:nvPr>
        </p:nvSpPr>
        <p:spPr/>
        <p:txBody>
          <a:bodyPr/>
          <a:lstStyle/>
          <a:p>
            <a:r>
              <a:rPr lang="en-US" dirty="0">
                <a:latin typeface="Bell MT" panose="02020503060305020303" pitchFamily="18" charset="0"/>
              </a:rPr>
              <a:t>Storing and Managing Data</a:t>
            </a:r>
          </a:p>
        </p:txBody>
      </p:sp>
      <p:sp>
        <p:nvSpPr>
          <p:cNvPr id="3" name="Content Placeholder 2">
            <a:extLst>
              <a:ext uri="{FF2B5EF4-FFF2-40B4-BE49-F238E27FC236}">
                <a16:creationId xmlns:a16="http://schemas.microsoft.com/office/drawing/2014/main" id="{84112C9E-1A26-4924-936E-15B2928F6B5E}"/>
              </a:ext>
            </a:extLst>
          </p:cNvPr>
          <p:cNvSpPr>
            <a:spLocks noGrp="1"/>
          </p:cNvSpPr>
          <p:nvPr>
            <p:ph idx="1"/>
          </p:nvPr>
        </p:nvSpPr>
        <p:spPr>
          <a:xfrm>
            <a:off x="838200" y="1825625"/>
            <a:ext cx="10515600" cy="4667250"/>
          </a:xfrm>
        </p:spPr>
        <p:txBody>
          <a:bodyPr>
            <a:normAutofit lnSpcReduction="10000"/>
          </a:bodyPr>
          <a:lstStyle/>
          <a:p>
            <a:r>
              <a:rPr lang="en-US" i="1" dirty="0">
                <a:latin typeface="Bell MT" panose="02020503060305020303" pitchFamily="18" charset="0"/>
              </a:rPr>
              <a:t>Always</a:t>
            </a:r>
            <a:r>
              <a:rPr lang="en-US" dirty="0">
                <a:latin typeface="Bell MT" panose="02020503060305020303" pitchFamily="18" charset="0"/>
              </a:rPr>
              <a:t> keep a </a:t>
            </a:r>
            <a:r>
              <a:rPr lang="en-US" dirty="0">
                <a:solidFill>
                  <a:srgbClr val="FF0000"/>
                </a:solidFill>
                <a:latin typeface="Bell MT" panose="02020503060305020303" pitchFamily="18" charset="0"/>
              </a:rPr>
              <a:t>raw </a:t>
            </a:r>
            <a:r>
              <a:rPr lang="en-US" dirty="0">
                <a:latin typeface="Bell MT" panose="02020503060305020303" pitchFamily="18" charset="0"/>
              </a:rPr>
              <a:t>version if permitted by IRB</a:t>
            </a:r>
          </a:p>
          <a:p>
            <a:endParaRPr lang="en-US" dirty="0">
              <a:latin typeface="Bell MT" panose="02020503060305020303" pitchFamily="18" charset="0"/>
            </a:endParaRPr>
          </a:p>
          <a:p>
            <a:r>
              <a:rPr lang="en-US" dirty="0">
                <a:latin typeface="Bell MT" panose="02020503060305020303" pitchFamily="18" charset="0"/>
              </a:rPr>
              <a:t>Ideal workflow is transparent, replicable, efficient</a:t>
            </a:r>
          </a:p>
          <a:p>
            <a:pPr lvl="1"/>
            <a:r>
              <a:rPr lang="en-US" dirty="0">
                <a:latin typeface="Bell MT" panose="02020503060305020303" pitchFamily="18" charset="0"/>
              </a:rPr>
              <a:t>Do as much cleaning with code rather than Excel/by hand</a:t>
            </a:r>
          </a:p>
          <a:p>
            <a:pPr lvl="1"/>
            <a:r>
              <a:rPr lang="en-US" dirty="0">
                <a:latin typeface="Bell MT" panose="02020503060305020303" pitchFamily="18" charset="0"/>
              </a:rPr>
              <a:t>Use </a:t>
            </a:r>
            <a:r>
              <a:rPr lang="en-US" dirty="0" err="1">
                <a:latin typeface="Bell MT" panose="02020503060305020303" pitchFamily="18" charset="0"/>
              </a:rPr>
              <a:t>Github</a:t>
            </a:r>
            <a:r>
              <a:rPr lang="en-US" dirty="0">
                <a:latin typeface="Bell MT" panose="02020503060305020303" pitchFamily="18" charset="0"/>
              </a:rPr>
              <a:t>! </a:t>
            </a:r>
          </a:p>
          <a:p>
            <a:pPr marL="914400" lvl="2" indent="0">
              <a:buNone/>
            </a:pPr>
            <a:r>
              <a:rPr lang="en-US" dirty="0">
                <a:latin typeface="Bell MT" panose="02020503060305020303" pitchFamily="18" charset="0"/>
              </a:rPr>
              <a:t>*maybe, design as a tutorial </a:t>
            </a:r>
            <a:r>
              <a:rPr lang="en-US" dirty="0">
                <a:latin typeface="Bell MT" panose="02020503060305020303" pitchFamily="18" charset="0"/>
                <a:sym typeface="Wingdings" panose="05000000000000000000" pitchFamily="2" charset="2"/>
              </a:rPr>
              <a:t></a:t>
            </a:r>
            <a:endParaRPr lang="en-US" dirty="0">
              <a:latin typeface="Bell MT" panose="02020503060305020303" pitchFamily="18" charset="0"/>
            </a:endParaRPr>
          </a:p>
          <a:p>
            <a:pPr lvl="1"/>
            <a:r>
              <a:rPr lang="en-US" dirty="0">
                <a:latin typeface="Bell MT" panose="02020503060305020303" pitchFamily="18" charset="0"/>
              </a:rPr>
              <a:t>Use Box!</a:t>
            </a:r>
          </a:p>
          <a:p>
            <a:pPr lvl="1"/>
            <a:endParaRPr lang="en-US" dirty="0">
              <a:latin typeface="Bell MT" panose="02020503060305020303" pitchFamily="18" charset="0"/>
            </a:endParaRPr>
          </a:p>
          <a:p>
            <a:pPr marL="0" indent="0">
              <a:buNone/>
            </a:pPr>
            <a:endParaRPr lang="en-US" dirty="0">
              <a:latin typeface="Bell MT" panose="02020503060305020303" pitchFamily="18" charset="0"/>
            </a:endParaRPr>
          </a:p>
          <a:p>
            <a:r>
              <a:rPr lang="en-US" dirty="0">
                <a:latin typeface="Bell MT" panose="02020503060305020303" pitchFamily="18" charset="0"/>
              </a:rPr>
              <a:t>Think carefully about how to name your data files (e.g., by year? by ID?)</a:t>
            </a:r>
          </a:p>
          <a:p>
            <a:endParaRPr lang="en-US" dirty="0">
              <a:latin typeface="Bell MT" panose="02020503060305020303" pitchFamily="18" charset="0"/>
            </a:endParaRPr>
          </a:p>
          <a:p>
            <a:pPr lvl="1"/>
            <a:endParaRPr lang="en-US" dirty="0">
              <a:latin typeface="Bell MT" panose="02020503060305020303" pitchFamily="18" charset="0"/>
            </a:endParaRPr>
          </a:p>
        </p:txBody>
      </p:sp>
    </p:spTree>
    <p:extLst>
      <p:ext uri="{BB962C8B-B14F-4D97-AF65-F5344CB8AC3E}">
        <p14:creationId xmlns:p14="http://schemas.microsoft.com/office/powerpoint/2010/main" val="144397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65E5-4517-4F26-965B-579C822534F6}"/>
              </a:ext>
            </a:extLst>
          </p:cNvPr>
          <p:cNvSpPr>
            <a:spLocks noGrp="1"/>
          </p:cNvSpPr>
          <p:nvPr>
            <p:ph type="title"/>
          </p:nvPr>
        </p:nvSpPr>
        <p:spPr>
          <a:xfrm>
            <a:off x="1252634" y="-87767"/>
            <a:ext cx="2399522" cy="1325563"/>
          </a:xfrm>
        </p:spPr>
        <p:txBody>
          <a:bodyPr/>
          <a:lstStyle/>
          <a:p>
            <a:r>
              <a:rPr lang="en-US" dirty="0">
                <a:latin typeface="Bell MT" panose="02020503060305020303" pitchFamily="18" charset="0"/>
              </a:rPr>
              <a:t>Raw</a:t>
            </a:r>
          </a:p>
        </p:txBody>
      </p:sp>
      <p:sp>
        <p:nvSpPr>
          <p:cNvPr id="4" name="Title 1">
            <a:extLst>
              <a:ext uri="{FF2B5EF4-FFF2-40B4-BE49-F238E27FC236}">
                <a16:creationId xmlns:a16="http://schemas.microsoft.com/office/drawing/2014/main" id="{AE436954-5B42-4A7C-87CB-0642B42DA182}"/>
              </a:ext>
            </a:extLst>
          </p:cNvPr>
          <p:cNvSpPr txBox="1">
            <a:spLocks/>
          </p:cNvSpPr>
          <p:nvPr/>
        </p:nvSpPr>
        <p:spPr>
          <a:xfrm>
            <a:off x="8007220" y="0"/>
            <a:ext cx="23995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Data Key</a:t>
            </a:r>
          </a:p>
        </p:txBody>
      </p:sp>
      <p:graphicFrame>
        <p:nvGraphicFramePr>
          <p:cNvPr id="5" name="Table 4">
            <a:extLst>
              <a:ext uri="{FF2B5EF4-FFF2-40B4-BE49-F238E27FC236}">
                <a16:creationId xmlns:a16="http://schemas.microsoft.com/office/drawing/2014/main" id="{E45406A5-3BBB-458C-B727-2BE07AE103F4}"/>
              </a:ext>
            </a:extLst>
          </p:cNvPr>
          <p:cNvGraphicFramePr>
            <a:graphicFrameLocks noGrp="1"/>
          </p:cNvGraphicFramePr>
          <p:nvPr>
            <p:extLst>
              <p:ext uri="{D42A27DB-BD31-4B8C-83A1-F6EECF244321}">
                <p14:modId xmlns:p14="http://schemas.microsoft.com/office/powerpoint/2010/main" val="2654079518"/>
              </p:ext>
            </p:extLst>
          </p:nvPr>
        </p:nvGraphicFramePr>
        <p:xfrm>
          <a:off x="45874" y="1238412"/>
          <a:ext cx="7212563" cy="2551957"/>
        </p:xfrm>
        <a:graphic>
          <a:graphicData uri="http://schemas.openxmlformats.org/drawingml/2006/table">
            <a:tbl>
              <a:tblPr firstRow="1" bandRow="1">
                <a:tableStyleId>{F5AB1C69-6EDB-4FF4-983F-18BD219EF322}</a:tableStyleId>
              </a:tblPr>
              <a:tblGrid>
                <a:gridCol w="1803141">
                  <a:extLst>
                    <a:ext uri="{9D8B030D-6E8A-4147-A177-3AD203B41FA5}">
                      <a16:colId xmlns:a16="http://schemas.microsoft.com/office/drawing/2014/main" val="1124902083"/>
                    </a:ext>
                  </a:extLst>
                </a:gridCol>
                <a:gridCol w="1817138">
                  <a:extLst>
                    <a:ext uri="{9D8B030D-6E8A-4147-A177-3AD203B41FA5}">
                      <a16:colId xmlns:a16="http://schemas.microsoft.com/office/drawing/2014/main" val="3862324560"/>
                    </a:ext>
                  </a:extLst>
                </a:gridCol>
                <a:gridCol w="970383">
                  <a:extLst>
                    <a:ext uri="{9D8B030D-6E8A-4147-A177-3AD203B41FA5}">
                      <a16:colId xmlns:a16="http://schemas.microsoft.com/office/drawing/2014/main" val="216718361"/>
                    </a:ext>
                  </a:extLst>
                </a:gridCol>
                <a:gridCol w="1390261">
                  <a:extLst>
                    <a:ext uri="{9D8B030D-6E8A-4147-A177-3AD203B41FA5}">
                      <a16:colId xmlns:a16="http://schemas.microsoft.com/office/drawing/2014/main" val="3726947110"/>
                    </a:ext>
                  </a:extLst>
                </a:gridCol>
                <a:gridCol w="1231640">
                  <a:extLst>
                    <a:ext uri="{9D8B030D-6E8A-4147-A177-3AD203B41FA5}">
                      <a16:colId xmlns:a16="http://schemas.microsoft.com/office/drawing/2014/main" val="105162034"/>
                    </a:ext>
                  </a:extLst>
                </a:gridCol>
              </a:tblGrid>
              <a:tr h="625862">
                <a:tc>
                  <a:txBody>
                    <a:bodyPr/>
                    <a:lstStyle/>
                    <a:p>
                      <a:r>
                        <a:rPr lang="en-US" dirty="0">
                          <a:latin typeface="Bell MT" panose="02020503060305020303" pitchFamily="18" charset="0"/>
                          <a:ea typeface="Verdana" panose="020B0604030504040204" pitchFamily="34" charset="0"/>
                        </a:rPr>
                        <a:t>ID</a:t>
                      </a:r>
                    </a:p>
                  </a:txBody>
                  <a:tcPr/>
                </a:tc>
                <a:tc>
                  <a:txBody>
                    <a:bodyPr/>
                    <a:lstStyle/>
                    <a:p>
                      <a:r>
                        <a:rPr lang="en-US" dirty="0">
                          <a:latin typeface="Bell MT" panose="02020503060305020303" pitchFamily="18" charset="0"/>
                          <a:ea typeface="Verdana" panose="020B0604030504040204" pitchFamily="34" charset="0"/>
                        </a:rPr>
                        <a:t>Birthdate</a:t>
                      </a:r>
                    </a:p>
                  </a:txBody>
                  <a:tcPr/>
                </a:tc>
                <a:tc>
                  <a:txBody>
                    <a:bodyPr/>
                    <a:lstStyle/>
                    <a:p>
                      <a:r>
                        <a:rPr lang="en-US" dirty="0">
                          <a:latin typeface="Bell MT" panose="02020503060305020303" pitchFamily="18" charset="0"/>
                          <a:ea typeface="Verdana" panose="020B0604030504040204" pitchFamily="34" charset="0"/>
                        </a:rPr>
                        <a:t>Gender</a:t>
                      </a:r>
                    </a:p>
                  </a:txBody>
                  <a:tcPr/>
                </a:tc>
                <a:tc>
                  <a:txBody>
                    <a:bodyPr/>
                    <a:lstStyle/>
                    <a:p>
                      <a:r>
                        <a:rPr lang="en-US" dirty="0">
                          <a:latin typeface="Bell MT" panose="02020503060305020303" pitchFamily="18" charset="0"/>
                          <a:ea typeface="Verdana" panose="020B0604030504040204" pitchFamily="34" charset="0"/>
                        </a:rPr>
                        <a:t>Depression</a:t>
                      </a:r>
                    </a:p>
                  </a:txBody>
                  <a:tcPr/>
                </a:tc>
                <a:tc>
                  <a:txBody>
                    <a:bodyPr/>
                    <a:lstStyle/>
                    <a:p>
                      <a:r>
                        <a:rPr lang="en-US" dirty="0">
                          <a:latin typeface="Bell MT" panose="02020503060305020303" pitchFamily="18" charset="0"/>
                          <a:ea typeface="Verdana" panose="020B0604030504040204" pitchFamily="34" charset="0"/>
                        </a:rPr>
                        <a:t>Notes</a:t>
                      </a:r>
                    </a:p>
                  </a:txBody>
                  <a:tcPr/>
                </a:tc>
                <a:extLst>
                  <a:ext uri="{0D108BD9-81ED-4DB2-BD59-A6C34878D82A}">
                    <a16:rowId xmlns:a16="http://schemas.microsoft.com/office/drawing/2014/main" val="261265293"/>
                  </a:ext>
                </a:extLst>
              </a:tr>
              <a:tr h="385219">
                <a:tc>
                  <a:txBody>
                    <a:bodyPr/>
                    <a:lstStyle/>
                    <a:p>
                      <a:r>
                        <a:rPr lang="en-US" dirty="0">
                          <a:latin typeface="Bell MT" panose="02020503060305020303" pitchFamily="18" charset="0"/>
                          <a:ea typeface="Verdana" panose="020B0604030504040204" pitchFamily="34" charset="0"/>
                        </a:rPr>
                        <a:t>104</a:t>
                      </a:r>
                    </a:p>
                  </a:txBody>
                  <a:tcPr/>
                </a:tc>
                <a:tc>
                  <a:txBody>
                    <a:bodyPr/>
                    <a:lstStyle/>
                    <a:p>
                      <a:r>
                        <a:rPr lang="en-US" dirty="0">
                          <a:latin typeface="Bell MT" panose="02020503060305020303" pitchFamily="18" charset="0"/>
                          <a:ea typeface="Verdana" panose="020B0604030504040204" pitchFamily="34" charset="0"/>
                        </a:rPr>
                        <a:t>Sep 1992</a:t>
                      </a:r>
                    </a:p>
                  </a:txBody>
                  <a:tcPr/>
                </a:tc>
                <a:tc>
                  <a:txBody>
                    <a:bodyPr/>
                    <a:lstStyle/>
                    <a:p>
                      <a:r>
                        <a:rPr lang="en-US" dirty="0">
                          <a:latin typeface="Bell MT" panose="02020503060305020303" pitchFamily="18" charset="0"/>
                          <a:ea typeface="Verdana" panose="020B0604030504040204" pitchFamily="34" charset="0"/>
                        </a:rPr>
                        <a:t>M</a:t>
                      </a:r>
                    </a:p>
                  </a:txBody>
                  <a:tcPr/>
                </a:tc>
                <a:tc>
                  <a:txBody>
                    <a:bodyPr/>
                    <a:lstStyle/>
                    <a:p>
                      <a:r>
                        <a:rPr lang="en-US" dirty="0">
                          <a:latin typeface="Bell MT" panose="02020503060305020303" pitchFamily="18" charset="0"/>
                          <a:ea typeface="Verdana" panose="020B0604030504040204" pitchFamily="34" charset="0"/>
                        </a:rPr>
                        <a:t>3</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2599242626"/>
                  </a:ext>
                </a:extLst>
              </a:tr>
              <a:tr h="385219">
                <a:tc>
                  <a:txBody>
                    <a:bodyPr/>
                    <a:lstStyle/>
                    <a:p>
                      <a:r>
                        <a:rPr lang="en-US" dirty="0">
                          <a:latin typeface="Bell MT" panose="02020503060305020303" pitchFamily="18" charset="0"/>
                          <a:ea typeface="Verdana" panose="020B0604030504040204" pitchFamily="34" charset="0"/>
                        </a:rPr>
                        <a:t>241</a:t>
                      </a:r>
                    </a:p>
                  </a:txBody>
                  <a:tcPr/>
                </a:tc>
                <a:tc>
                  <a:txBody>
                    <a:bodyPr/>
                    <a:lstStyle/>
                    <a:p>
                      <a:r>
                        <a:rPr lang="en-US" dirty="0">
                          <a:latin typeface="Bell MT" panose="02020503060305020303" pitchFamily="18" charset="0"/>
                          <a:ea typeface="Verdana" panose="020B0604030504040204" pitchFamily="34" charset="0"/>
                        </a:rPr>
                        <a:t>October 1998</a:t>
                      </a:r>
                    </a:p>
                  </a:txBody>
                  <a:tcPr/>
                </a:tc>
                <a:tc>
                  <a:txBody>
                    <a:bodyPr/>
                    <a:lstStyle/>
                    <a:p>
                      <a:r>
                        <a:rPr lang="en-US" dirty="0">
                          <a:latin typeface="Bell MT" panose="02020503060305020303" pitchFamily="18" charset="0"/>
                          <a:ea typeface="Verdana" panose="020B0604030504040204" pitchFamily="34" charset="0"/>
                        </a:rPr>
                        <a:t>F</a:t>
                      </a:r>
                    </a:p>
                  </a:txBody>
                  <a:tcPr/>
                </a:tc>
                <a:tc>
                  <a:txBody>
                    <a:bodyPr/>
                    <a:lstStyle/>
                    <a:p>
                      <a:r>
                        <a:rPr lang="en-US" dirty="0">
                          <a:latin typeface="Bell MT" panose="02020503060305020303" pitchFamily="18" charset="0"/>
                          <a:ea typeface="Verdana" panose="020B0604030504040204" pitchFamily="34" charset="0"/>
                        </a:rPr>
                        <a:t>6</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4183273746"/>
                  </a:ext>
                </a:extLst>
              </a:tr>
              <a:tr h="385219">
                <a:tc>
                  <a:txBody>
                    <a:bodyPr/>
                    <a:lstStyle/>
                    <a:p>
                      <a:r>
                        <a:rPr lang="en-US" dirty="0">
                          <a:latin typeface="Bell MT" panose="02020503060305020303" pitchFamily="18" charset="0"/>
                          <a:ea typeface="Verdana" panose="020B0604030504040204" pitchFamily="34" charset="0"/>
                        </a:rPr>
                        <a:t>125</a:t>
                      </a:r>
                    </a:p>
                  </a:txBody>
                  <a:tcPr/>
                </a:tc>
                <a:tc>
                  <a:txBody>
                    <a:bodyPr/>
                    <a:lstStyle/>
                    <a:p>
                      <a:r>
                        <a:rPr lang="en-US" dirty="0">
                          <a:latin typeface="Bell MT" panose="02020503060305020303" pitchFamily="18" charset="0"/>
                          <a:ea typeface="Verdana" panose="020B0604030504040204" pitchFamily="34" charset="0"/>
                        </a:rPr>
                        <a:t>999</a:t>
                      </a:r>
                    </a:p>
                  </a:txBody>
                  <a:tcPr/>
                </a:tc>
                <a:tc>
                  <a:txBody>
                    <a:bodyPr/>
                    <a:lstStyle/>
                    <a:p>
                      <a:r>
                        <a:rPr lang="en-US" dirty="0">
                          <a:latin typeface="Bell MT" panose="02020503060305020303" pitchFamily="18" charset="0"/>
                          <a:ea typeface="Verdana" panose="020B0604030504040204" pitchFamily="34" charset="0"/>
                        </a:rPr>
                        <a:t>999</a:t>
                      </a:r>
                    </a:p>
                  </a:txBody>
                  <a:tcPr/>
                </a:tc>
                <a:tc>
                  <a:txBody>
                    <a:bodyPr/>
                    <a:lstStyle/>
                    <a:p>
                      <a:r>
                        <a:rPr lang="en-US" dirty="0">
                          <a:latin typeface="Bell MT" panose="02020503060305020303" pitchFamily="18" charset="0"/>
                          <a:ea typeface="Verdana" panose="020B0604030504040204" pitchFamily="34" charset="0"/>
                        </a:rPr>
                        <a:t>13</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532743106"/>
                  </a:ext>
                </a:extLst>
              </a:tr>
              <a:tr h="385219">
                <a:tc>
                  <a:txBody>
                    <a:bodyPr/>
                    <a:lstStyle/>
                    <a:p>
                      <a:r>
                        <a:rPr lang="en-US" dirty="0">
                          <a:latin typeface="Bell MT" panose="02020503060305020303" pitchFamily="18" charset="0"/>
                          <a:ea typeface="Verdana" panose="020B0604030504040204" pitchFamily="34" charset="0"/>
                        </a:rPr>
                        <a:t>347</a:t>
                      </a:r>
                    </a:p>
                  </a:txBody>
                  <a:tcPr/>
                </a:tc>
                <a:tc>
                  <a:txBody>
                    <a:bodyPr/>
                    <a:lstStyle/>
                    <a:p>
                      <a:r>
                        <a:rPr lang="en-US" dirty="0">
                          <a:latin typeface="Bell MT" panose="02020503060305020303" pitchFamily="18" charset="0"/>
                          <a:ea typeface="Verdana" panose="020B0604030504040204" pitchFamily="34" charset="0"/>
                        </a:rPr>
                        <a:t>04/1995</a:t>
                      </a:r>
                    </a:p>
                  </a:txBody>
                  <a:tcPr/>
                </a:tc>
                <a:tc>
                  <a:txBody>
                    <a:bodyPr/>
                    <a:lstStyle/>
                    <a:p>
                      <a:r>
                        <a:rPr lang="en-US" dirty="0">
                          <a:latin typeface="Bell MT" panose="02020503060305020303" pitchFamily="18" charset="0"/>
                          <a:ea typeface="Verdana" panose="020B0604030504040204" pitchFamily="34" charset="0"/>
                        </a:rPr>
                        <a:t>M</a:t>
                      </a:r>
                    </a:p>
                  </a:txBody>
                  <a:tcPr/>
                </a:tc>
                <a:tc>
                  <a:txBody>
                    <a:bodyPr/>
                    <a:lstStyle/>
                    <a:p>
                      <a:r>
                        <a:rPr lang="en-US" dirty="0">
                          <a:latin typeface="Bell MT" panose="02020503060305020303" pitchFamily="18" charset="0"/>
                          <a:ea typeface="Verdana" panose="020B0604030504040204" pitchFamily="34" charset="0"/>
                        </a:rPr>
                        <a:t>16</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790824482"/>
                  </a:ext>
                </a:extLst>
              </a:tr>
              <a:tr h="385219">
                <a:tc>
                  <a:txBody>
                    <a:bodyPr/>
                    <a:lstStyle/>
                    <a:p>
                      <a:r>
                        <a:rPr lang="en-US" dirty="0">
                          <a:latin typeface="Bell MT" panose="02020503060305020303" pitchFamily="18" charset="0"/>
                          <a:ea typeface="Verdana" panose="020B0604030504040204" pitchFamily="34" charset="0"/>
                        </a:rPr>
                        <a:t>835</a:t>
                      </a:r>
                    </a:p>
                  </a:txBody>
                  <a:tcPr/>
                </a:tc>
                <a:tc>
                  <a:txBody>
                    <a:bodyPr/>
                    <a:lstStyle/>
                    <a:p>
                      <a:r>
                        <a:rPr lang="en-US" dirty="0">
                          <a:latin typeface="Bell MT" panose="02020503060305020303" pitchFamily="18" charset="0"/>
                          <a:ea typeface="Verdana" panose="020B0604030504040204" pitchFamily="34" charset="0"/>
                        </a:rPr>
                        <a:t>September 1993</a:t>
                      </a:r>
                    </a:p>
                  </a:txBody>
                  <a:tcPr/>
                </a:tc>
                <a:tc>
                  <a:txBody>
                    <a:bodyPr/>
                    <a:lstStyle/>
                    <a:p>
                      <a:r>
                        <a:rPr lang="en-US" dirty="0">
                          <a:latin typeface="Bell MT" panose="02020503060305020303" pitchFamily="18" charset="0"/>
                          <a:ea typeface="Verdana" panose="020B0604030504040204" pitchFamily="34" charset="0"/>
                        </a:rPr>
                        <a:t>F</a:t>
                      </a:r>
                    </a:p>
                  </a:txBody>
                  <a:tcPr/>
                </a:tc>
                <a:tc>
                  <a:txBody>
                    <a:bodyPr/>
                    <a:lstStyle/>
                    <a:p>
                      <a:r>
                        <a:rPr lang="en-US" dirty="0">
                          <a:latin typeface="Bell MT" panose="02020503060305020303" pitchFamily="18" charset="0"/>
                          <a:ea typeface="Verdana" panose="020B0604030504040204" pitchFamily="34" charset="0"/>
                        </a:rPr>
                        <a:t>0</a:t>
                      </a:r>
                    </a:p>
                  </a:txBody>
                  <a:tcPr/>
                </a:tc>
                <a:tc>
                  <a:txBody>
                    <a:bodyPr/>
                    <a:lstStyle/>
                    <a:p>
                      <a:endParaRPr lang="en-US" dirty="0">
                        <a:latin typeface="Bell MT" panose="02020503060305020303" pitchFamily="18" charset="0"/>
                        <a:ea typeface="Verdana" panose="020B0604030504040204" pitchFamily="34" charset="0"/>
                      </a:endParaRPr>
                    </a:p>
                  </a:txBody>
                  <a:tcPr/>
                </a:tc>
                <a:extLst>
                  <a:ext uri="{0D108BD9-81ED-4DB2-BD59-A6C34878D82A}">
                    <a16:rowId xmlns:a16="http://schemas.microsoft.com/office/drawing/2014/main" val="1628741313"/>
                  </a:ext>
                </a:extLst>
              </a:tr>
            </a:tbl>
          </a:graphicData>
        </a:graphic>
      </p:graphicFrame>
      <p:graphicFrame>
        <p:nvGraphicFramePr>
          <p:cNvPr id="7" name="Table 6">
            <a:extLst>
              <a:ext uri="{FF2B5EF4-FFF2-40B4-BE49-F238E27FC236}">
                <a16:creationId xmlns:a16="http://schemas.microsoft.com/office/drawing/2014/main" id="{D1F251D5-4036-49BD-8ECC-905FEF6039B5}"/>
              </a:ext>
            </a:extLst>
          </p:cNvPr>
          <p:cNvGraphicFramePr>
            <a:graphicFrameLocks noGrp="1"/>
          </p:cNvGraphicFramePr>
          <p:nvPr>
            <p:extLst>
              <p:ext uri="{D42A27DB-BD31-4B8C-83A1-F6EECF244321}">
                <p14:modId xmlns:p14="http://schemas.microsoft.com/office/powerpoint/2010/main" val="3008284079"/>
              </p:ext>
            </p:extLst>
          </p:nvPr>
        </p:nvGraphicFramePr>
        <p:xfrm>
          <a:off x="7432868" y="1237796"/>
          <a:ext cx="4759132" cy="4710747"/>
        </p:xfrm>
        <a:graphic>
          <a:graphicData uri="http://schemas.openxmlformats.org/drawingml/2006/table">
            <a:tbl>
              <a:tblPr firstRow="1" bandRow="1">
                <a:tableStyleId>{F5AB1C69-6EDB-4FF4-983F-18BD219EF322}</a:tableStyleId>
              </a:tblPr>
              <a:tblGrid>
                <a:gridCol w="2379566">
                  <a:extLst>
                    <a:ext uri="{9D8B030D-6E8A-4147-A177-3AD203B41FA5}">
                      <a16:colId xmlns:a16="http://schemas.microsoft.com/office/drawing/2014/main" val="607047305"/>
                    </a:ext>
                  </a:extLst>
                </a:gridCol>
                <a:gridCol w="2379566">
                  <a:extLst>
                    <a:ext uri="{9D8B030D-6E8A-4147-A177-3AD203B41FA5}">
                      <a16:colId xmlns:a16="http://schemas.microsoft.com/office/drawing/2014/main" val="2549974600"/>
                    </a:ext>
                  </a:extLst>
                </a:gridCol>
              </a:tblGrid>
              <a:tr h="381529">
                <a:tc>
                  <a:txBody>
                    <a:bodyPr/>
                    <a:lstStyle/>
                    <a:p>
                      <a:r>
                        <a:rPr lang="en-US" dirty="0">
                          <a:latin typeface="Bell MT" panose="02020503060305020303" pitchFamily="18" charset="0"/>
                        </a:rPr>
                        <a:t>Variable</a:t>
                      </a:r>
                    </a:p>
                  </a:txBody>
                  <a:tcPr/>
                </a:tc>
                <a:tc>
                  <a:txBody>
                    <a:bodyPr/>
                    <a:lstStyle/>
                    <a:p>
                      <a:r>
                        <a:rPr lang="en-US" dirty="0">
                          <a:latin typeface="Bell MT" panose="02020503060305020303" pitchFamily="18" charset="0"/>
                        </a:rPr>
                        <a:t>Description</a:t>
                      </a:r>
                    </a:p>
                  </a:txBody>
                  <a:tcPr/>
                </a:tc>
                <a:extLst>
                  <a:ext uri="{0D108BD9-81ED-4DB2-BD59-A6C34878D82A}">
                    <a16:rowId xmlns:a16="http://schemas.microsoft.com/office/drawing/2014/main" val="1190907702"/>
                  </a:ext>
                </a:extLst>
              </a:tr>
              <a:tr h="381529">
                <a:tc>
                  <a:txBody>
                    <a:bodyPr/>
                    <a:lstStyle/>
                    <a:p>
                      <a:r>
                        <a:rPr lang="en-US" dirty="0">
                          <a:latin typeface="Bell MT" panose="02020503060305020303" pitchFamily="18" charset="0"/>
                        </a:rPr>
                        <a:t>ID</a:t>
                      </a:r>
                    </a:p>
                  </a:txBody>
                  <a:tcPr/>
                </a:tc>
                <a:tc>
                  <a:txBody>
                    <a:bodyPr/>
                    <a:lstStyle/>
                    <a:p>
                      <a:r>
                        <a:rPr lang="en-US" dirty="0">
                          <a:latin typeface="Bell MT" panose="02020503060305020303" pitchFamily="18" charset="0"/>
                        </a:rPr>
                        <a:t>ID# of participant</a:t>
                      </a:r>
                    </a:p>
                  </a:txBody>
                  <a:tcPr/>
                </a:tc>
                <a:extLst>
                  <a:ext uri="{0D108BD9-81ED-4DB2-BD59-A6C34878D82A}">
                    <a16:rowId xmlns:a16="http://schemas.microsoft.com/office/drawing/2014/main" val="1320633269"/>
                  </a:ext>
                </a:extLst>
              </a:tr>
              <a:tr h="381529">
                <a:tc>
                  <a:txBody>
                    <a:bodyPr/>
                    <a:lstStyle/>
                    <a:p>
                      <a:r>
                        <a:rPr lang="en-US" dirty="0">
                          <a:latin typeface="Bell MT" panose="02020503060305020303" pitchFamily="18" charset="0"/>
                        </a:rPr>
                        <a:t>Birthdate</a:t>
                      </a:r>
                    </a:p>
                  </a:txBody>
                  <a:tcPr/>
                </a:tc>
                <a:tc>
                  <a:txBody>
                    <a:bodyPr/>
                    <a:lstStyle/>
                    <a:p>
                      <a:r>
                        <a:rPr lang="en-US" dirty="0">
                          <a:latin typeface="Bell MT" panose="02020503060305020303" pitchFamily="18" charset="0"/>
                        </a:rPr>
                        <a:t>Birthdate of participant. Missing: 999</a:t>
                      </a:r>
                    </a:p>
                  </a:txBody>
                  <a:tcPr/>
                </a:tc>
                <a:extLst>
                  <a:ext uri="{0D108BD9-81ED-4DB2-BD59-A6C34878D82A}">
                    <a16:rowId xmlns:a16="http://schemas.microsoft.com/office/drawing/2014/main" val="3346855703"/>
                  </a:ext>
                </a:extLst>
              </a:tr>
              <a:tr h="381529">
                <a:tc>
                  <a:txBody>
                    <a:bodyPr/>
                    <a:lstStyle/>
                    <a:p>
                      <a:r>
                        <a:rPr lang="en-US" dirty="0">
                          <a:latin typeface="Bell MT" panose="02020503060305020303" pitchFamily="18" charset="0"/>
                        </a:rPr>
                        <a:t>Gender</a:t>
                      </a:r>
                    </a:p>
                  </a:txBody>
                  <a:tcPr/>
                </a:tc>
                <a:tc>
                  <a:txBody>
                    <a:bodyPr/>
                    <a:lstStyle/>
                    <a:p>
                      <a:r>
                        <a:rPr lang="en-US" dirty="0">
                          <a:latin typeface="Bell MT" panose="02020503060305020303" pitchFamily="18" charset="0"/>
                        </a:rPr>
                        <a:t>Male, Female. Missing: 999</a:t>
                      </a:r>
                    </a:p>
                  </a:txBody>
                  <a:tcPr/>
                </a:tc>
                <a:extLst>
                  <a:ext uri="{0D108BD9-81ED-4DB2-BD59-A6C34878D82A}">
                    <a16:rowId xmlns:a16="http://schemas.microsoft.com/office/drawing/2014/main" val="1325433701"/>
                  </a:ext>
                </a:extLst>
              </a:tr>
              <a:tr h="381529">
                <a:tc>
                  <a:txBody>
                    <a:bodyPr/>
                    <a:lstStyle/>
                    <a:p>
                      <a:r>
                        <a:rPr lang="en-US" dirty="0">
                          <a:latin typeface="Bell MT" panose="02020503060305020303" pitchFamily="18" charset="0"/>
                        </a:rPr>
                        <a:t>Depression</a:t>
                      </a:r>
                    </a:p>
                  </a:txBody>
                  <a:tcPr/>
                </a:tc>
                <a:tc>
                  <a:txBody>
                    <a:bodyPr/>
                    <a:lstStyle/>
                    <a:p>
                      <a:r>
                        <a:rPr lang="en-US" dirty="0">
                          <a:latin typeface="Bell MT" panose="02020503060305020303" pitchFamily="18" charset="0"/>
                        </a:rPr>
                        <a:t>Depression Score, According to PHQ-8. Ranges from 0 (low risk of depression) to 24 (high risk of depression). Missing: 999.</a:t>
                      </a:r>
                    </a:p>
                  </a:txBody>
                  <a:tcPr/>
                </a:tc>
                <a:extLst>
                  <a:ext uri="{0D108BD9-81ED-4DB2-BD59-A6C34878D82A}">
                    <a16:rowId xmlns:a16="http://schemas.microsoft.com/office/drawing/2014/main" val="3393863329"/>
                  </a:ext>
                </a:extLst>
              </a:tr>
              <a:tr h="381529">
                <a:tc>
                  <a:txBody>
                    <a:bodyPr/>
                    <a:lstStyle/>
                    <a:p>
                      <a:r>
                        <a:rPr lang="en-US" dirty="0">
                          <a:latin typeface="Bell MT" panose="02020503060305020303" pitchFamily="18" charset="0"/>
                        </a:rPr>
                        <a:t>Notes</a:t>
                      </a:r>
                    </a:p>
                  </a:txBody>
                  <a:tcPr/>
                </a:tc>
                <a:tc>
                  <a:txBody>
                    <a:bodyPr/>
                    <a:lstStyle/>
                    <a:p>
                      <a:r>
                        <a:rPr lang="en-US" dirty="0">
                          <a:latin typeface="Bell MT" panose="02020503060305020303" pitchFamily="18" charset="0"/>
                        </a:rPr>
                        <a:t>Any notes.</a:t>
                      </a:r>
                    </a:p>
                  </a:txBody>
                  <a:tcPr/>
                </a:tc>
                <a:extLst>
                  <a:ext uri="{0D108BD9-81ED-4DB2-BD59-A6C34878D82A}">
                    <a16:rowId xmlns:a16="http://schemas.microsoft.com/office/drawing/2014/main" val="1138899798"/>
                  </a:ext>
                </a:extLst>
              </a:tr>
            </a:tbl>
          </a:graphicData>
        </a:graphic>
      </p:graphicFrame>
      <p:sp>
        <p:nvSpPr>
          <p:cNvPr id="10" name="Content Placeholder 2">
            <a:extLst>
              <a:ext uri="{FF2B5EF4-FFF2-40B4-BE49-F238E27FC236}">
                <a16:creationId xmlns:a16="http://schemas.microsoft.com/office/drawing/2014/main" id="{7EE6C5BD-4357-48A7-9592-9D5C2C15A902}"/>
              </a:ext>
            </a:extLst>
          </p:cNvPr>
          <p:cNvSpPr>
            <a:spLocks noGrp="1"/>
          </p:cNvSpPr>
          <p:nvPr>
            <p:ph idx="1"/>
          </p:nvPr>
        </p:nvSpPr>
        <p:spPr>
          <a:xfrm>
            <a:off x="0" y="5836596"/>
            <a:ext cx="11449441" cy="1189452"/>
          </a:xfrm>
        </p:spPr>
        <p:txBody>
          <a:bodyPr>
            <a:normAutofit fontScale="92500"/>
          </a:bodyPr>
          <a:lstStyle/>
          <a:p>
            <a:pPr marL="0" indent="0">
              <a:buNone/>
            </a:pPr>
            <a:endParaRPr lang="en-US" dirty="0"/>
          </a:p>
          <a:p>
            <a:pPr marL="0" indent="0">
              <a:buNone/>
            </a:pPr>
            <a:r>
              <a:rPr lang="en-US" dirty="0">
                <a:latin typeface="Bell MT" panose="02020503060305020303" pitchFamily="18" charset="0"/>
              </a:rPr>
              <a:t>“Raw” means something different for each analysis/research project. CSV vs XLS</a:t>
            </a:r>
          </a:p>
        </p:txBody>
      </p:sp>
    </p:spTree>
    <p:extLst>
      <p:ext uri="{BB962C8B-B14F-4D97-AF65-F5344CB8AC3E}">
        <p14:creationId xmlns:p14="http://schemas.microsoft.com/office/powerpoint/2010/main" val="28729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65E5-4517-4F26-965B-579C822534F6}"/>
              </a:ext>
            </a:extLst>
          </p:cNvPr>
          <p:cNvSpPr>
            <a:spLocks noGrp="1"/>
          </p:cNvSpPr>
          <p:nvPr>
            <p:ph type="title"/>
          </p:nvPr>
        </p:nvSpPr>
        <p:spPr>
          <a:xfrm>
            <a:off x="1252634" y="-87767"/>
            <a:ext cx="2399522" cy="1325563"/>
          </a:xfrm>
        </p:spPr>
        <p:txBody>
          <a:bodyPr/>
          <a:lstStyle/>
          <a:p>
            <a:r>
              <a:rPr lang="en-US" dirty="0">
                <a:latin typeface="Bell MT" panose="02020503060305020303" pitchFamily="18" charset="0"/>
              </a:rPr>
              <a:t>Clean</a:t>
            </a:r>
          </a:p>
        </p:txBody>
      </p:sp>
      <p:sp>
        <p:nvSpPr>
          <p:cNvPr id="3" name="Content Placeholder 2">
            <a:extLst>
              <a:ext uri="{FF2B5EF4-FFF2-40B4-BE49-F238E27FC236}">
                <a16:creationId xmlns:a16="http://schemas.microsoft.com/office/drawing/2014/main" id="{876EE7B5-32FE-4FCB-95FF-20D98DF19196}"/>
              </a:ext>
            </a:extLst>
          </p:cNvPr>
          <p:cNvSpPr>
            <a:spLocks noGrp="1"/>
          </p:cNvSpPr>
          <p:nvPr>
            <p:ph idx="1"/>
          </p:nvPr>
        </p:nvSpPr>
        <p:spPr>
          <a:xfrm>
            <a:off x="45873" y="5834809"/>
            <a:ext cx="10515600" cy="1144586"/>
          </a:xfrm>
        </p:spPr>
        <p:txBody>
          <a:bodyPr>
            <a:normAutofit/>
          </a:bodyPr>
          <a:lstStyle/>
          <a:p>
            <a:pPr marL="0" indent="0">
              <a:buNone/>
            </a:pPr>
            <a:endParaRPr lang="en-US" dirty="0"/>
          </a:p>
          <a:p>
            <a:pPr marL="0" indent="0">
              <a:buNone/>
            </a:pPr>
            <a:r>
              <a:rPr lang="en-US" dirty="0">
                <a:latin typeface="Bell MT" panose="02020503060305020303" pitchFamily="18" charset="0"/>
              </a:rPr>
              <a:t>“Clean” means something different for each analysis/research project</a:t>
            </a:r>
          </a:p>
        </p:txBody>
      </p:sp>
      <p:sp>
        <p:nvSpPr>
          <p:cNvPr id="4" name="Title 1">
            <a:extLst>
              <a:ext uri="{FF2B5EF4-FFF2-40B4-BE49-F238E27FC236}">
                <a16:creationId xmlns:a16="http://schemas.microsoft.com/office/drawing/2014/main" id="{AE436954-5B42-4A7C-87CB-0642B42DA182}"/>
              </a:ext>
            </a:extLst>
          </p:cNvPr>
          <p:cNvSpPr txBox="1">
            <a:spLocks/>
          </p:cNvSpPr>
          <p:nvPr/>
        </p:nvSpPr>
        <p:spPr>
          <a:xfrm>
            <a:off x="8007220" y="0"/>
            <a:ext cx="23995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Data Key</a:t>
            </a:r>
          </a:p>
        </p:txBody>
      </p:sp>
      <p:graphicFrame>
        <p:nvGraphicFramePr>
          <p:cNvPr id="5" name="Table 4">
            <a:extLst>
              <a:ext uri="{FF2B5EF4-FFF2-40B4-BE49-F238E27FC236}">
                <a16:creationId xmlns:a16="http://schemas.microsoft.com/office/drawing/2014/main" id="{E45406A5-3BBB-458C-B727-2BE07AE103F4}"/>
              </a:ext>
            </a:extLst>
          </p:cNvPr>
          <p:cNvGraphicFramePr>
            <a:graphicFrameLocks noGrp="1"/>
          </p:cNvGraphicFramePr>
          <p:nvPr>
            <p:extLst>
              <p:ext uri="{D42A27DB-BD31-4B8C-83A1-F6EECF244321}">
                <p14:modId xmlns:p14="http://schemas.microsoft.com/office/powerpoint/2010/main" val="2930786503"/>
              </p:ext>
            </p:extLst>
          </p:nvPr>
        </p:nvGraphicFramePr>
        <p:xfrm>
          <a:off x="45873" y="1238412"/>
          <a:ext cx="7017399" cy="2551957"/>
        </p:xfrm>
        <a:graphic>
          <a:graphicData uri="http://schemas.openxmlformats.org/drawingml/2006/table">
            <a:tbl>
              <a:tblPr firstRow="1" bandRow="1">
                <a:tableStyleId>{F5AB1C69-6EDB-4FF4-983F-18BD219EF322}</a:tableStyleId>
              </a:tblPr>
              <a:tblGrid>
                <a:gridCol w="919476">
                  <a:extLst>
                    <a:ext uri="{9D8B030D-6E8A-4147-A177-3AD203B41FA5}">
                      <a16:colId xmlns:a16="http://schemas.microsoft.com/office/drawing/2014/main" val="1124902083"/>
                    </a:ext>
                  </a:extLst>
                </a:gridCol>
                <a:gridCol w="1347315">
                  <a:extLst>
                    <a:ext uri="{9D8B030D-6E8A-4147-A177-3AD203B41FA5}">
                      <a16:colId xmlns:a16="http://schemas.microsoft.com/office/drawing/2014/main" val="3862324560"/>
                    </a:ext>
                  </a:extLst>
                </a:gridCol>
                <a:gridCol w="1173797">
                  <a:extLst>
                    <a:ext uri="{9D8B030D-6E8A-4147-A177-3AD203B41FA5}">
                      <a16:colId xmlns:a16="http://schemas.microsoft.com/office/drawing/2014/main" val="216718361"/>
                    </a:ext>
                  </a:extLst>
                </a:gridCol>
                <a:gridCol w="1412110">
                  <a:extLst>
                    <a:ext uri="{9D8B030D-6E8A-4147-A177-3AD203B41FA5}">
                      <a16:colId xmlns:a16="http://schemas.microsoft.com/office/drawing/2014/main" val="3726947110"/>
                    </a:ext>
                  </a:extLst>
                </a:gridCol>
                <a:gridCol w="1324947">
                  <a:extLst>
                    <a:ext uri="{9D8B030D-6E8A-4147-A177-3AD203B41FA5}">
                      <a16:colId xmlns:a16="http://schemas.microsoft.com/office/drawing/2014/main" val="105162034"/>
                    </a:ext>
                  </a:extLst>
                </a:gridCol>
                <a:gridCol w="839754">
                  <a:extLst>
                    <a:ext uri="{9D8B030D-6E8A-4147-A177-3AD203B41FA5}">
                      <a16:colId xmlns:a16="http://schemas.microsoft.com/office/drawing/2014/main" val="1006588659"/>
                    </a:ext>
                  </a:extLst>
                </a:gridCol>
              </a:tblGrid>
              <a:tr h="625862">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Gender</a:t>
                      </a:r>
                    </a:p>
                  </a:txBody>
                  <a:tcPr/>
                </a:tc>
                <a:tc>
                  <a:txBody>
                    <a:bodyPr/>
                    <a:lstStyle/>
                    <a:p>
                      <a:r>
                        <a:rPr lang="en-US" sz="1600" dirty="0" err="1">
                          <a:latin typeface="Bell MT" panose="02020503060305020303" pitchFamily="18" charset="0"/>
                        </a:rPr>
                        <a:t>Dep_Score</a:t>
                      </a:r>
                      <a:endParaRPr lang="en-US" sz="1600" dirty="0">
                        <a:latin typeface="Bell MT" panose="02020503060305020303" pitchFamily="18" charset="0"/>
                      </a:endParaRPr>
                    </a:p>
                  </a:txBody>
                  <a:tcPr/>
                </a:tc>
                <a:tc>
                  <a:txBody>
                    <a:bodyPr/>
                    <a:lstStyle/>
                    <a:p>
                      <a:r>
                        <a:rPr lang="en-US" sz="1600" dirty="0" err="1">
                          <a:latin typeface="Bell MT" panose="02020503060305020303" pitchFamily="18" charset="0"/>
                        </a:rPr>
                        <a:t>Dep_Binary</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Notes</a:t>
                      </a:r>
                    </a:p>
                  </a:txBody>
                  <a:tcPr/>
                </a:tc>
                <a:extLst>
                  <a:ext uri="{0D108BD9-81ED-4DB2-BD59-A6C34878D82A}">
                    <a16:rowId xmlns:a16="http://schemas.microsoft.com/office/drawing/2014/main" val="261265293"/>
                  </a:ext>
                </a:extLst>
              </a:tr>
              <a:tr h="385219">
                <a:tc>
                  <a:txBody>
                    <a:bodyPr/>
                    <a:lstStyle/>
                    <a:p>
                      <a:r>
                        <a:rPr lang="en-US" sz="1600" dirty="0">
                          <a:latin typeface="Bell MT" panose="02020503060305020303" pitchFamily="18" charset="0"/>
                        </a:rPr>
                        <a:t>104</a:t>
                      </a:r>
                    </a:p>
                  </a:txBody>
                  <a:tcPr/>
                </a:tc>
                <a:tc>
                  <a:txBody>
                    <a:bodyPr/>
                    <a:lstStyle/>
                    <a:p>
                      <a:r>
                        <a:rPr lang="en-US" sz="1600" dirty="0">
                          <a:latin typeface="Bell MT" panose="02020503060305020303" pitchFamily="18" charset="0"/>
                        </a:rPr>
                        <a:t>26</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3</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2599242626"/>
                  </a:ext>
                </a:extLst>
              </a:tr>
              <a:tr h="385219">
                <a:tc>
                  <a:txBody>
                    <a:bodyPr/>
                    <a:lstStyle/>
                    <a:p>
                      <a:r>
                        <a:rPr lang="en-US" sz="1600" dirty="0">
                          <a:latin typeface="Bell MT" panose="02020503060305020303" pitchFamily="18" charset="0"/>
                        </a:rPr>
                        <a:t>241</a:t>
                      </a:r>
                    </a:p>
                  </a:txBody>
                  <a:tcPr/>
                </a:tc>
                <a:tc>
                  <a:txBody>
                    <a:bodyPr/>
                    <a:lstStyle/>
                    <a:p>
                      <a:r>
                        <a:rPr lang="en-US" sz="1600" dirty="0">
                          <a:latin typeface="Bell MT" panose="02020503060305020303" pitchFamily="18" charset="0"/>
                        </a:rPr>
                        <a:t>20</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6</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4183273746"/>
                  </a:ext>
                </a:extLst>
              </a:tr>
              <a:tr h="385219">
                <a:tc>
                  <a:txBody>
                    <a:bodyPr/>
                    <a:lstStyle/>
                    <a:p>
                      <a:r>
                        <a:rPr lang="en-US" sz="1600" dirty="0">
                          <a:latin typeface="Bell MT" panose="02020503060305020303" pitchFamily="18" charset="0"/>
                        </a:rPr>
                        <a:t>125</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999</a:t>
                      </a:r>
                    </a:p>
                  </a:txBody>
                  <a:tcPr/>
                </a:tc>
                <a:tc>
                  <a:txBody>
                    <a:bodyPr/>
                    <a:lstStyle/>
                    <a:p>
                      <a:r>
                        <a:rPr lang="en-US" sz="1600" dirty="0">
                          <a:latin typeface="Bell MT" panose="02020503060305020303" pitchFamily="18" charset="0"/>
                        </a:rPr>
                        <a:t>13</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532743106"/>
                  </a:ext>
                </a:extLst>
              </a:tr>
              <a:tr h="385219">
                <a:tc>
                  <a:txBody>
                    <a:bodyPr/>
                    <a:lstStyle/>
                    <a:p>
                      <a:r>
                        <a:rPr lang="en-US" sz="1600" dirty="0">
                          <a:latin typeface="Bell MT" panose="02020503060305020303" pitchFamily="18" charset="0"/>
                        </a:rPr>
                        <a:t>347</a:t>
                      </a:r>
                    </a:p>
                  </a:txBody>
                  <a:tcPr/>
                </a:tc>
                <a:tc>
                  <a:txBody>
                    <a:bodyPr/>
                    <a:lstStyle/>
                    <a:p>
                      <a:r>
                        <a:rPr lang="en-US" sz="1600" dirty="0">
                          <a:latin typeface="Bell MT" panose="02020503060305020303" pitchFamily="18" charset="0"/>
                        </a:rPr>
                        <a:t>23</a:t>
                      </a:r>
                    </a:p>
                  </a:txBody>
                  <a:tcPr/>
                </a:tc>
                <a:tc>
                  <a:txBody>
                    <a:bodyPr/>
                    <a:lstStyle/>
                    <a:p>
                      <a:r>
                        <a:rPr lang="en-US" sz="1600" dirty="0">
                          <a:latin typeface="Bell MT" panose="02020503060305020303" pitchFamily="18" charset="0"/>
                        </a:rPr>
                        <a:t>M</a:t>
                      </a:r>
                    </a:p>
                  </a:txBody>
                  <a:tcPr/>
                </a:tc>
                <a:tc>
                  <a:txBody>
                    <a:bodyPr/>
                    <a:lstStyle/>
                    <a:p>
                      <a:r>
                        <a:rPr lang="en-US" sz="1600" dirty="0">
                          <a:latin typeface="Bell MT" panose="02020503060305020303" pitchFamily="18" charset="0"/>
                        </a:rPr>
                        <a:t>16</a:t>
                      </a:r>
                    </a:p>
                  </a:txBody>
                  <a:tcPr/>
                </a:tc>
                <a:tc>
                  <a:txBody>
                    <a:bodyPr/>
                    <a:lstStyle/>
                    <a:p>
                      <a:r>
                        <a:rPr lang="en-US" sz="1600" dirty="0">
                          <a:latin typeface="Bell MT" panose="02020503060305020303" pitchFamily="18" charset="0"/>
                        </a:rPr>
                        <a:t>1</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790824482"/>
                  </a:ext>
                </a:extLst>
              </a:tr>
              <a:tr h="385219">
                <a:tc>
                  <a:txBody>
                    <a:bodyPr/>
                    <a:lstStyle/>
                    <a:p>
                      <a:r>
                        <a:rPr lang="en-US" sz="1600" dirty="0">
                          <a:latin typeface="Bell MT" panose="02020503060305020303" pitchFamily="18" charset="0"/>
                        </a:rPr>
                        <a:t>835</a:t>
                      </a:r>
                    </a:p>
                  </a:txBody>
                  <a:tcPr/>
                </a:tc>
                <a:tc>
                  <a:txBody>
                    <a:bodyPr/>
                    <a:lstStyle/>
                    <a:p>
                      <a:r>
                        <a:rPr lang="en-US" sz="1600" dirty="0">
                          <a:latin typeface="Bell MT" panose="02020503060305020303" pitchFamily="18" charset="0"/>
                        </a:rPr>
                        <a:t>25</a:t>
                      </a:r>
                    </a:p>
                  </a:txBody>
                  <a:tcPr/>
                </a:tc>
                <a:tc>
                  <a:txBody>
                    <a:bodyPr/>
                    <a:lstStyle/>
                    <a:p>
                      <a:r>
                        <a:rPr lang="en-US" sz="1600" dirty="0">
                          <a:latin typeface="Bell MT" panose="02020503060305020303" pitchFamily="18" charset="0"/>
                        </a:rPr>
                        <a:t>F</a:t>
                      </a:r>
                    </a:p>
                  </a:txBody>
                  <a:tcPr/>
                </a:tc>
                <a:tc>
                  <a:txBody>
                    <a:bodyPr/>
                    <a:lstStyle/>
                    <a:p>
                      <a:r>
                        <a:rPr lang="en-US" sz="1600" dirty="0">
                          <a:latin typeface="Bell MT" panose="02020503060305020303" pitchFamily="18" charset="0"/>
                        </a:rPr>
                        <a:t>0</a:t>
                      </a:r>
                    </a:p>
                  </a:txBody>
                  <a:tcPr/>
                </a:tc>
                <a:tc>
                  <a:txBody>
                    <a:bodyPr/>
                    <a:lstStyle/>
                    <a:p>
                      <a:r>
                        <a:rPr lang="en-US" sz="1600" dirty="0">
                          <a:latin typeface="Bell MT" panose="02020503060305020303" pitchFamily="18" charset="0"/>
                        </a:rPr>
                        <a:t>0</a:t>
                      </a:r>
                    </a:p>
                  </a:txBody>
                  <a:tcPr/>
                </a:tc>
                <a:tc>
                  <a:txBody>
                    <a:bodyPr/>
                    <a:lstStyle/>
                    <a:p>
                      <a:endParaRPr lang="en-US" sz="1600" dirty="0">
                        <a:latin typeface="Bell MT" panose="02020503060305020303" pitchFamily="18" charset="0"/>
                      </a:endParaRPr>
                    </a:p>
                  </a:txBody>
                  <a:tcPr/>
                </a:tc>
                <a:extLst>
                  <a:ext uri="{0D108BD9-81ED-4DB2-BD59-A6C34878D82A}">
                    <a16:rowId xmlns:a16="http://schemas.microsoft.com/office/drawing/2014/main" val="1628741313"/>
                  </a:ext>
                </a:extLst>
              </a:tr>
            </a:tbl>
          </a:graphicData>
        </a:graphic>
      </p:graphicFrame>
      <p:graphicFrame>
        <p:nvGraphicFramePr>
          <p:cNvPr id="7" name="Table 6">
            <a:extLst>
              <a:ext uri="{FF2B5EF4-FFF2-40B4-BE49-F238E27FC236}">
                <a16:creationId xmlns:a16="http://schemas.microsoft.com/office/drawing/2014/main" id="{D1F251D5-4036-49BD-8ECC-905FEF6039B5}"/>
              </a:ext>
            </a:extLst>
          </p:cNvPr>
          <p:cNvGraphicFramePr>
            <a:graphicFrameLocks noGrp="1"/>
          </p:cNvGraphicFramePr>
          <p:nvPr>
            <p:extLst>
              <p:ext uri="{D42A27DB-BD31-4B8C-83A1-F6EECF244321}">
                <p14:modId xmlns:p14="http://schemas.microsoft.com/office/powerpoint/2010/main" val="1841021181"/>
              </p:ext>
            </p:extLst>
          </p:nvPr>
        </p:nvGraphicFramePr>
        <p:xfrm>
          <a:off x="7432868" y="1237796"/>
          <a:ext cx="4759132" cy="5121698"/>
        </p:xfrm>
        <a:graphic>
          <a:graphicData uri="http://schemas.openxmlformats.org/drawingml/2006/table">
            <a:tbl>
              <a:tblPr firstRow="1" bandRow="1">
                <a:tableStyleId>{F5AB1C69-6EDB-4FF4-983F-18BD219EF322}</a:tableStyleId>
              </a:tblPr>
              <a:tblGrid>
                <a:gridCol w="2379566">
                  <a:extLst>
                    <a:ext uri="{9D8B030D-6E8A-4147-A177-3AD203B41FA5}">
                      <a16:colId xmlns:a16="http://schemas.microsoft.com/office/drawing/2014/main" val="607047305"/>
                    </a:ext>
                  </a:extLst>
                </a:gridCol>
                <a:gridCol w="2379566">
                  <a:extLst>
                    <a:ext uri="{9D8B030D-6E8A-4147-A177-3AD203B41FA5}">
                      <a16:colId xmlns:a16="http://schemas.microsoft.com/office/drawing/2014/main" val="2549974600"/>
                    </a:ext>
                  </a:extLst>
                </a:gridCol>
              </a:tblGrid>
              <a:tr h="381529">
                <a:tc>
                  <a:txBody>
                    <a:bodyPr/>
                    <a:lstStyle/>
                    <a:p>
                      <a:r>
                        <a:rPr lang="en-US" sz="1600" dirty="0">
                          <a:latin typeface="Bell MT" panose="02020503060305020303" pitchFamily="18" charset="0"/>
                        </a:rPr>
                        <a:t>Variable</a:t>
                      </a:r>
                    </a:p>
                  </a:txBody>
                  <a:tcPr/>
                </a:tc>
                <a:tc>
                  <a:txBody>
                    <a:bodyPr/>
                    <a:lstStyle/>
                    <a:p>
                      <a:r>
                        <a:rPr lang="en-US" sz="1600" dirty="0">
                          <a:latin typeface="Bell MT" panose="02020503060305020303" pitchFamily="18" charset="0"/>
                        </a:rPr>
                        <a:t>Description</a:t>
                      </a:r>
                    </a:p>
                  </a:txBody>
                  <a:tcPr/>
                </a:tc>
                <a:extLst>
                  <a:ext uri="{0D108BD9-81ED-4DB2-BD59-A6C34878D82A}">
                    <a16:rowId xmlns:a16="http://schemas.microsoft.com/office/drawing/2014/main" val="1190907702"/>
                  </a:ext>
                </a:extLst>
              </a:tr>
              <a:tr h="381529">
                <a:tc>
                  <a:txBody>
                    <a:bodyPr/>
                    <a:lstStyle/>
                    <a:p>
                      <a:r>
                        <a:rPr lang="en-US" sz="1600" dirty="0">
                          <a:latin typeface="Bell MT" panose="02020503060305020303" pitchFamily="18" charset="0"/>
                        </a:rPr>
                        <a:t>ID</a:t>
                      </a:r>
                    </a:p>
                  </a:txBody>
                  <a:tcPr/>
                </a:tc>
                <a:tc>
                  <a:txBody>
                    <a:bodyPr/>
                    <a:lstStyle/>
                    <a:p>
                      <a:r>
                        <a:rPr lang="en-US" sz="1600" dirty="0">
                          <a:latin typeface="Bell MT" panose="02020503060305020303" pitchFamily="18" charset="0"/>
                        </a:rPr>
                        <a:t>ID# of participant</a:t>
                      </a:r>
                    </a:p>
                  </a:txBody>
                  <a:tcPr/>
                </a:tc>
                <a:extLst>
                  <a:ext uri="{0D108BD9-81ED-4DB2-BD59-A6C34878D82A}">
                    <a16:rowId xmlns:a16="http://schemas.microsoft.com/office/drawing/2014/main" val="1320633269"/>
                  </a:ext>
                </a:extLst>
              </a:tr>
              <a:tr h="381529">
                <a:tc>
                  <a:txBody>
                    <a:bodyPr/>
                    <a:lstStyle/>
                    <a:p>
                      <a:r>
                        <a:rPr lang="en-US" sz="1600" dirty="0">
                          <a:latin typeface="Bell MT" panose="02020503060305020303" pitchFamily="18" charset="0"/>
                        </a:rPr>
                        <a:t>Age</a:t>
                      </a:r>
                    </a:p>
                  </a:txBody>
                  <a:tcPr/>
                </a:tc>
                <a:tc>
                  <a:txBody>
                    <a:bodyPr/>
                    <a:lstStyle/>
                    <a:p>
                      <a:r>
                        <a:rPr lang="en-US" sz="1600" dirty="0">
                          <a:latin typeface="Bell MT" panose="02020503060305020303" pitchFamily="18" charset="0"/>
                        </a:rPr>
                        <a:t>Age (years) of participant. Missing: 999</a:t>
                      </a:r>
                    </a:p>
                  </a:txBody>
                  <a:tcPr/>
                </a:tc>
                <a:extLst>
                  <a:ext uri="{0D108BD9-81ED-4DB2-BD59-A6C34878D82A}">
                    <a16:rowId xmlns:a16="http://schemas.microsoft.com/office/drawing/2014/main" val="3346855703"/>
                  </a:ext>
                </a:extLst>
              </a:tr>
              <a:tr h="381529">
                <a:tc>
                  <a:txBody>
                    <a:bodyPr/>
                    <a:lstStyle/>
                    <a:p>
                      <a:r>
                        <a:rPr lang="en-US" sz="1600" dirty="0">
                          <a:latin typeface="Bell MT" panose="02020503060305020303" pitchFamily="18" charset="0"/>
                        </a:rPr>
                        <a:t>Gender</a:t>
                      </a:r>
                    </a:p>
                  </a:txBody>
                  <a:tcPr/>
                </a:tc>
                <a:tc>
                  <a:txBody>
                    <a:bodyPr/>
                    <a:lstStyle/>
                    <a:p>
                      <a:r>
                        <a:rPr lang="en-US" sz="1600" dirty="0">
                          <a:latin typeface="Bell MT" panose="02020503060305020303" pitchFamily="18" charset="0"/>
                        </a:rPr>
                        <a:t>Male, Female. Missing: 999</a:t>
                      </a:r>
                    </a:p>
                  </a:txBody>
                  <a:tcPr/>
                </a:tc>
                <a:extLst>
                  <a:ext uri="{0D108BD9-81ED-4DB2-BD59-A6C34878D82A}">
                    <a16:rowId xmlns:a16="http://schemas.microsoft.com/office/drawing/2014/main" val="1325433701"/>
                  </a:ext>
                </a:extLst>
              </a:tr>
              <a:tr h="381529">
                <a:tc>
                  <a:txBody>
                    <a:bodyPr/>
                    <a:lstStyle/>
                    <a:p>
                      <a:r>
                        <a:rPr lang="en-US" sz="1600" dirty="0" err="1">
                          <a:latin typeface="Bell MT" panose="02020503060305020303" pitchFamily="18" charset="0"/>
                        </a:rPr>
                        <a:t>Depression_Score</a:t>
                      </a:r>
                      <a:endParaRPr lang="en-US" sz="1600" dirty="0">
                        <a:latin typeface="Bell MT" panose="02020503060305020303" pitchFamily="18" charset="0"/>
                      </a:endParaRPr>
                    </a:p>
                  </a:txBody>
                  <a:tcPr/>
                </a:tc>
                <a:tc>
                  <a:txBody>
                    <a:bodyPr/>
                    <a:lstStyle/>
                    <a:p>
                      <a:r>
                        <a:rPr lang="en-US" sz="1600" dirty="0">
                          <a:latin typeface="Bell MT" panose="02020503060305020303" pitchFamily="18" charset="0"/>
                        </a:rPr>
                        <a:t>Depression Score, According to PHQ-8. Ranges from 0 (low risk of depression) to 24 (high risk of depression). Missing: 999.</a:t>
                      </a:r>
                    </a:p>
                  </a:txBody>
                  <a:tcPr/>
                </a:tc>
                <a:extLst>
                  <a:ext uri="{0D108BD9-81ED-4DB2-BD59-A6C34878D82A}">
                    <a16:rowId xmlns:a16="http://schemas.microsoft.com/office/drawing/2014/main" val="3393863329"/>
                  </a:ext>
                </a:extLst>
              </a:tr>
              <a:tr h="190765">
                <a:tc>
                  <a:txBody>
                    <a:bodyPr/>
                    <a:lstStyle/>
                    <a:p>
                      <a:r>
                        <a:rPr lang="en-US" sz="1600" dirty="0" err="1">
                          <a:latin typeface="Bell MT" panose="02020503060305020303" pitchFamily="18" charset="0"/>
                        </a:rPr>
                        <a:t>Depression_Binary</a:t>
                      </a:r>
                      <a:r>
                        <a:rPr lang="en-US" sz="1600" dirty="0">
                          <a:latin typeface="Bell MT" panose="02020503060305020303" pitchFamily="18" charset="0"/>
                        </a:rPr>
                        <a:t> </a:t>
                      </a:r>
                    </a:p>
                  </a:txBody>
                  <a:tcPr/>
                </a:tc>
                <a:tc>
                  <a:txBody>
                    <a:bodyPr/>
                    <a:lstStyle/>
                    <a:p>
                      <a:r>
                        <a:rPr lang="en-US" sz="1600" dirty="0">
                          <a:latin typeface="Bell MT" panose="02020503060305020303" pitchFamily="18" charset="0"/>
                        </a:rPr>
                        <a:t>Has depression risk or not (0/1), according to PHQ-8. Score &gt;9 on PHQ suggests depression risk. Missing=999.</a:t>
                      </a:r>
                    </a:p>
                  </a:txBody>
                  <a:tcPr/>
                </a:tc>
                <a:extLst>
                  <a:ext uri="{0D108BD9-81ED-4DB2-BD59-A6C34878D82A}">
                    <a16:rowId xmlns:a16="http://schemas.microsoft.com/office/drawing/2014/main" val="1138899798"/>
                  </a:ext>
                </a:extLst>
              </a:tr>
              <a:tr h="190765">
                <a:tc>
                  <a:txBody>
                    <a:bodyPr/>
                    <a:lstStyle/>
                    <a:p>
                      <a:r>
                        <a:rPr lang="en-US" sz="1600" dirty="0">
                          <a:latin typeface="Bell MT" panose="02020503060305020303" pitchFamily="18" charset="0"/>
                        </a:rPr>
                        <a:t>Notes</a:t>
                      </a:r>
                    </a:p>
                  </a:txBody>
                  <a:tcPr/>
                </a:tc>
                <a:tc>
                  <a:txBody>
                    <a:bodyPr/>
                    <a:lstStyle/>
                    <a:p>
                      <a:r>
                        <a:rPr lang="en-US" sz="1600" dirty="0">
                          <a:latin typeface="Bell MT" panose="02020503060305020303" pitchFamily="18" charset="0"/>
                        </a:rPr>
                        <a:t>Any notes.</a:t>
                      </a:r>
                    </a:p>
                  </a:txBody>
                  <a:tcPr/>
                </a:tc>
                <a:extLst>
                  <a:ext uri="{0D108BD9-81ED-4DB2-BD59-A6C34878D82A}">
                    <a16:rowId xmlns:a16="http://schemas.microsoft.com/office/drawing/2014/main" val="1842832198"/>
                  </a:ext>
                </a:extLst>
              </a:tr>
            </a:tbl>
          </a:graphicData>
        </a:graphic>
      </p:graphicFrame>
    </p:spTree>
    <p:extLst>
      <p:ext uri="{BB962C8B-B14F-4D97-AF65-F5344CB8AC3E}">
        <p14:creationId xmlns:p14="http://schemas.microsoft.com/office/powerpoint/2010/main" val="366016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B391-AD12-4519-8F59-364E3AD61BA4}"/>
              </a:ext>
            </a:extLst>
          </p:cNvPr>
          <p:cNvSpPr>
            <a:spLocks noGrp="1"/>
          </p:cNvSpPr>
          <p:nvPr>
            <p:ph type="title"/>
          </p:nvPr>
        </p:nvSpPr>
        <p:spPr/>
        <p:txBody>
          <a:bodyPr/>
          <a:lstStyle/>
          <a:p>
            <a:r>
              <a:rPr lang="en-US" dirty="0">
                <a:latin typeface="Bell MT" panose="02020503060305020303" pitchFamily="18" charset="0"/>
              </a:rPr>
              <a:t>Thinking about the production of data</a:t>
            </a:r>
          </a:p>
        </p:txBody>
      </p:sp>
      <p:sp>
        <p:nvSpPr>
          <p:cNvPr id="3" name="Content Placeholder 2">
            <a:extLst>
              <a:ext uri="{FF2B5EF4-FFF2-40B4-BE49-F238E27FC236}">
                <a16:creationId xmlns:a16="http://schemas.microsoft.com/office/drawing/2014/main" id="{B20F5B08-CAFF-48A0-91AF-873AA29341B8}"/>
              </a:ext>
            </a:extLst>
          </p:cNvPr>
          <p:cNvSpPr>
            <a:spLocks noGrp="1"/>
          </p:cNvSpPr>
          <p:nvPr>
            <p:ph idx="1"/>
          </p:nvPr>
        </p:nvSpPr>
        <p:spPr/>
        <p:txBody>
          <a:bodyPr/>
          <a:lstStyle/>
          <a:p>
            <a:r>
              <a:rPr lang="en-US" dirty="0">
                <a:latin typeface="Bell MT" panose="02020503060305020303" pitchFamily="18" charset="0"/>
              </a:rPr>
              <a:t>Where do your variables come from? (e.g., “depression score”)</a:t>
            </a:r>
          </a:p>
          <a:p>
            <a:pPr lvl="1"/>
            <a:r>
              <a:rPr lang="en-US" dirty="0">
                <a:latin typeface="Bell MT" panose="02020503060305020303" pitchFamily="18" charset="0"/>
              </a:rPr>
              <a:t>Some social science/health abstraction from psychiatrists abstraction of latent mental distress</a:t>
            </a:r>
          </a:p>
          <a:p>
            <a:pPr lvl="1"/>
            <a:r>
              <a:rPr lang="en-US" dirty="0">
                <a:latin typeface="Bell MT" panose="02020503060305020303" pitchFamily="18" charset="0"/>
              </a:rPr>
              <a:t>Continuous vs binary</a:t>
            </a:r>
          </a:p>
          <a:p>
            <a:pPr lvl="1"/>
            <a:endParaRPr lang="en-US" dirty="0">
              <a:latin typeface="Bell MT" panose="02020503060305020303" pitchFamily="18" charset="0"/>
            </a:endParaRPr>
          </a:p>
          <a:p>
            <a:r>
              <a:rPr lang="en-US" dirty="0">
                <a:latin typeface="Bell MT" panose="02020503060305020303" pitchFamily="18" charset="0"/>
              </a:rPr>
              <a:t>How was the data collected/produced?</a:t>
            </a:r>
          </a:p>
          <a:p>
            <a:pPr lvl="1"/>
            <a:r>
              <a:rPr lang="en-US" dirty="0">
                <a:latin typeface="Bell MT" panose="02020503060305020303" pitchFamily="18" charset="0"/>
              </a:rPr>
              <a:t>E.g., self report vs interview (interview with human or with virtual agent?)</a:t>
            </a:r>
          </a:p>
          <a:p>
            <a:endParaRPr lang="en-US" dirty="0">
              <a:latin typeface="Bell MT" panose="02020503060305020303" pitchFamily="18" charset="0"/>
            </a:endParaRPr>
          </a:p>
        </p:txBody>
      </p:sp>
    </p:spTree>
    <p:extLst>
      <p:ext uri="{BB962C8B-B14F-4D97-AF65-F5344CB8AC3E}">
        <p14:creationId xmlns:p14="http://schemas.microsoft.com/office/powerpoint/2010/main" val="97635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B119-1BAA-4375-8B47-D29D962EFBD5}"/>
              </a:ext>
            </a:extLst>
          </p:cNvPr>
          <p:cNvSpPr>
            <a:spLocks noGrp="1"/>
          </p:cNvSpPr>
          <p:nvPr>
            <p:ph type="title"/>
          </p:nvPr>
        </p:nvSpPr>
        <p:spPr>
          <a:xfrm>
            <a:off x="1021339" y="1582138"/>
            <a:ext cx="4513824" cy="776233"/>
          </a:xfrm>
          <a:noFill/>
        </p:spPr>
        <p:txBody>
          <a:bodyPr vert="horz" lIns="91440" tIns="45720" rIns="91440" bIns="45720" rtlCol="0" anchor="ctr">
            <a:normAutofit/>
          </a:bodyPr>
          <a:lstStyle/>
          <a:p>
            <a:pPr algn="ctr"/>
            <a:r>
              <a:rPr lang="en-US" sz="2200" b="1" dirty="0">
                <a:latin typeface="Bell MT" panose="02020503060305020303" pitchFamily="18" charset="0"/>
                <a:ea typeface="+mn-ea"/>
                <a:cs typeface="+mn-cs"/>
              </a:rPr>
              <a:t>0 or 1: “Depression” or not</a:t>
            </a:r>
          </a:p>
        </p:txBody>
      </p:sp>
      <p:sp>
        <p:nvSpPr>
          <p:cNvPr id="10" name="TextBox 9">
            <a:extLst>
              <a:ext uri="{FF2B5EF4-FFF2-40B4-BE49-F238E27FC236}">
                <a16:creationId xmlns:a16="http://schemas.microsoft.com/office/drawing/2014/main" id="{31F6842A-4BA3-4A24-A65A-01BD1634F822}"/>
              </a:ext>
            </a:extLst>
          </p:cNvPr>
          <p:cNvSpPr txBox="1"/>
          <p:nvPr/>
        </p:nvSpPr>
        <p:spPr>
          <a:xfrm>
            <a:off x="1612489" y="4860727"/>
            <a:ext cx="3935806" cy="430887"/>
          </a:xfrm>
          <a:prstGeom prst="rect">
            <a:avLst/>
          </a:prstGeom>
          <a:noFill/>
        </p:spPr>
        <p:txBody>
          <a:bodyPr wrap="square" rtlCol="0">
            <a:spAutoFit/>
          </a:bodyPr>
          <a:lstStyle/>
          <a:p>
            <a:r>
              <a:rPr lang="en-US" sz="2200" b="1" dirty="0">
                <a:latin typeface="Bell MT" panose="02020503060305020303" pitchFamily="18" charset="0"/>
              </a:rPr>
              <a:t>Psychiatrists’ Evaluation</a:t>
            </a:r>
          </a:p>
        </p:txBody>
      </p:sp>
      <p:sp>
        <p:nvSpPr>
          <p:cNvPr id="11" name="TextBox 10">
            <a:extLst>
              <a:ext uri="{FF2B5EF4-FFF2-40B4-BE49-F238E27FC236}">
                <a16:creationId xmlns:a16="http://schemas.microsoft.com/office/drawing/2014/main" id="{CF48333D-CF7F-4EC4-8600-BD45A5EF6233}"/>
              </a:ext>
            </a:extLst>
          </p:cNvPr>
          <p:cNvSpPr txBox="1"/>
          <p:nvPr/>
        </p:nvSpPr>
        <p:spPr>
          <a:xfrm>
            <a:off x="831459" y="3394271"/>
            <a:ext cx="4125686" cy="430887"/>
          </a:xfrm>
          <a:prstGeom prst="rect">
            <a:avLst/>
          </a:prstGeom>
          <a:noFill/>
        </p:spPr>
        <p:txBody>
          <a:bodyPr wrap="square" rtlCol="0">
            <a:spAutoFit/>
          </a:bodyPr>
          <a:lstStyle/>
          <a:p>
            <a:r>
              <a:rPr lang="en-US" sz="2200" b="1" dirty="0">
                <a:latin typeface="Bell MT" panose="02020503060305020303" pitchFamily="18" charset="0"/>
              </a:rPr>
              <a:t>Self-Report Measure, e.g. PHQ</a:t>
            </a:r>
          </a:p>
        </p:txBody>
      </p:sp>
      <p:sp>
        <p:nvSpPr>
          <p:cNvPr id="18" name="Freeform: Shape 17">
            <a:extLst>
              <a:ext uri="{FF2B5EF4-FFF2-40B4-BE49-F238E27FC236}">
                <a16:creationId xmlns:a16="http://schemas.microsoft.com/office/drawing/2014/main" id="{444BBE68-9D60-4385-9BBE-1F6696C915EE}"/>
              </a:ext>
            </a:extLst>
          </p:cNvPr>
          <p:cNvSpPr/>
          <p:nvPr/>
        </p:nvSpPr>
        <p:spPr>
          <a:xfrm>
            <a:off x="6647064" y="5838252"/>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12" name="Arrow: Up 11">
            <a:extLst>
              <a:ext uri="{FF2B5EF4-FFF2-40B4-BE49-F238E27FC236}">
                <a16:creationId xmlns:a16="http://schemas.microsoft.com/office/drawing/2014/main" id="{28AC9729-E628-4E39-AFA8-D367B6A8F98C}"/>
              </a:ext>
            </a:extLst>
          </p:cNvPr>
          <p:cNvSpPr/>
          <p:nvPr/>
        </p:nvSpPr>
        <p:spPr>
          <a:xfrm>
            <a:off x="5822952" y="5616082"/>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4C207A40-0B9C-467B-83F7-53FED98EA58C}"/>
              </a:ext>
            </a:extLst>
          </p:cNvPr>
          <p:cNvSpPr/>
          <p:nvPr/>
        </p:nvSpPr>
        <p:spPr>
          <a:xfrm>
            <a:off x="5822952" y="4002951"/>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8A1FC236-9A44-4189-9F15-B8509F51E034}"/>
              </a:ext>
            </a:extLst>
          </p:cNvPr>
          <p:cNvSpPr/>
          <p:nvPr/>
        </p:nvSpPr>
        <p:spPr>
          <a:xfrm>
            <a:off x="5822952" y="2584253"/>
            <a:ext cx="390068" cy="569283"/>
          </a:xfrm>
          <a:prstGeom prst="upArrow">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BB91FB2-755F-400B-AD7F-8AE58FEE7D8A}"/>
              </a:ext>
            </a:extLst>
          </p:cNvPr>
          <p:cNvSpPr txBox="1"/>
          <p:nvPr/>
        </p:nvSpPr>
        <p:spPr>
          <a:xfrm>
            <a:off x="2098215" y="6075147"/>
            <a:ext cx="4687210" cy="430887"/>
          </a:xfrm>
          <a:prstGeom prst="rect">
            <a:avLst/>
          </a:prstGeom>
          <a:noFill/>
        </p:spPr>
        <p:txBody>
          <a:bodyPr wrap="square" rtlCol="0">
            <a:spAutoFit/>
          </a:bodyPr>
          <a:lstStyle/>
          <a:p>
            <a:r>
              <a:rPr lang="en-US" sz="2200" b="1" dirty="0">
                <a:latin typeface="Bell MT" panose="02020503060305020303" pitchFamily="18" charset="0"/>
              </a:rPr>
              <a:t>Depression (latent)</a:t>
            </a:r>
          </a:p>
        </p:txBody>
      </p:sp>
      <p:sp>
        <p:nvSpPr>
          <p:cNvPr id="37" name="Freeform: Shape 36">
            <a:extLst>
              <a:ext uri="{FF2B5EF4-FFF2-40B4-BE49-F238E27FC236}">
                <a16:creationId xmlns:a16="http://schemas.microsoft.com/office/drawing/2014/main" id="{EA371BC2-F27E-4115-9275-DB085116F03C}"/>
              </a:ext>
            </a:extLst>
          </p:cNvPr>
          <p:cNvSpPr/>
          <p:nvPr/>
        </p:nvSpPr>
        <p:spPr>
          <a:xfrm>
            <a:off x="6785331" y="4742740"/>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38" name="Freeform: Shape 37">
            <a:extLst>
              <a:ext uri="{FF2B5EF4-FFF2-40B4-BE49-F238E27FC236}">
                <a16:creationId xmlns:a16="http://schemas.microsoft.com/office/drawing/2014/main" id="{ED6B4135-91F2-44E3-84B6-24E120D5F402}"/>
              </a:ext>
            </a:extLst>
          </p:cNvPr>
          <p:cNvSpPr/>
          <p:nvPr/>
        </p:nvSpPr>
        <p:spPr>
          <a:xfrm>
            <a:off x="8247065" y="4641849"/>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7CA5984-5C6D-4B4A-8D95-309ECEA89981}"/>
              </a:ext>
            </a:extLst>
          </p:cNvPr>
          <p:cNvSpPr/>
          <p:nvPr/>
        </p:nvSpPr>
        <p:spPr>
          <a:xfrm>
            <a:off x="6706501" y="3262991"/>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40" name="Freeform: Shape 39">
            <a:extLst>
              <a:ext uri="{FF2B5EF4-FFF2-40B4-BE49-F238E27FC236}">
                <a16:creationId xmlns:a16="http://schemas.microsoft.com/office/drawing/2014/main" id="{8F882810-0371-4873-B276-83350C29FED7}"/>
              </a:ext>
            </a:extLst>
          </p:cNvPr>
          <p:cNvSpPr/>
          <p:nvPr/>
        </p:nvSpPr>
        <p:spPr>
          <a:xfrm>
            <a:off x="6785331" y="1803130"/>
            <a:ext cx="4125686" cy="827314"/>
          </a:xfrm>
          <a:custGeom>
            <a:avLst/>
            <a:gdLst>
              <a:gd name="connsiteX0" fmla="*/ 1709057 w 4125686"/>
              <a:gd name="connsiteY0" fmla="*/ 0 h 827314"/>
              <a:gd name="connsiteX1" fmla="*/ 1709057 w 4125686"/>
              <a:gd name="connsiteY1" fmla="*/ 0 h 827314"/>
              <a:gd name="connsiteX2" fmla="*/ 1981200 w 4125686"/>
              <a:gd name="connsiteY2" fmla="*/ 10886 h 827314"/>
              <a:gd name="connsiteX3" fmla="*/ 2046514 w 4125686"/>
              <a:gd name="connsiteY3" fmla="*/ 32657 h 827314"/>
              <a:gd name="connsiteX4" fmla="*/ 2100943 w 4125686"/>
              <a:gd name="connsiteY4" fmla="*/ 65314 h 827314"/>
              <a:gd name="connsiteX5" fmla="*/ 2188029 w 4125686"/>
              <a:gd name="connsiteY5" fmla="*/ 97971 h 827314"/>
              <a:gd name="connsiteX6" fmla="*/ 2242457 w 4125686"/>
              <a:gd name="connsiteY6" fmla="*/ 108857 h 827314"/>
              <a:gd name="connsiteX7" fmla="*/ 2275114 w 4125686"/>
              <a:gd name="connsiteY7" fmla="*/ 119743 h 827314"/>
              <a:gd name="connsiteX8" fmla="*/ 2373086 w 4125686"/>
              <a:gd name="connsiteY8" fmla="*/ 141514 h 827314"/>
              <a:gd name="connsiteX9" fmla="*/ 2830286 w 4125686"/>
              <a:gd name="connsiteY9" fmla="*/ 130629 h 827314"/>
              <a:gd name="connsiteX10" fmla="*/ 2884714 w 4125686"/>
              <a:gd name="connsiteY10" fmla="*/ 119743 h 827314"/>
              <a:gd name="connsiteX11" fmla="*/ 3091543 w 4125686"/>
              <a:gd name="connsiteY11" fmla="*/ 130629 h 827314"/>
              <a:gd name="connsiteX12" fmla="*/ 3189514 w 4125686"/>
              <a:gd name="connsiteY12" fmla="*/ 174171 h 827314"/>
              <a:gd name="connsiteX13" fmla="*/ 3233057 w 4125686"/>
              <a:gd name="connsiteY13" fmla="*/ 195943 h 827314"/>
              <a:gd name="connsiteX14" fmla="*/ 3254829 w 4125686"/>
              <a:gd name="connsiteY14" fmla="*/ 217714 h 827314"/>
              <a:gd name="connsiteX15" fmla="*/ 3396343 w 4125686"/>
              <a:gd name="connsiteY15" fmla="*/ 293914 h 827314"/>
              <a:gd name="connsiteX16" fmla="*/ 3483429 w 4125686"/>
              <a:gd name="connsiteY16" fmla="*/ 337457 h 827314"/>
              <a:gd name="connsiteX17" fmla="*/ 3548743 w 4125686"/>
              <a:gd name="connsiteY17" fmla="*/ 370114 h 827314"/>
              <a:gd name="connsiteX18" fmla="*/ 3581400 w 4125686"/>
              <a:gd name="connsiteY18" fmla="*/ 391886 h 827314"/>
              <a:gd name="connsiteX19" fmla="*/ 3701143 w 4125686"/>
              <a:gd name="connsiteY19" fmla="*/ 435429 h 827314"/>
              <a:gd name="connsiteX20" fmla="*/ 3755571 w 4125686"/>
              <a:gd name="connsiteY20" fmla="*/ 457200 h 827314"/>
              <a:gd name="connsiteX21" fmla="*/ 3831771 w 4125686"/>
              <a:gd name="connsiteY21" fmla="*/ 468086 h 827314"/>
              <a:gd name="connsiteX22" fmla="*/ 3864429 w 4125686"/>
              <a:gd name="connsiteY22" fmla="*/ 478971 h 827314"/>
              <a:gd name="connsiteX23" fmla="*/ 3951514 w 4125686"/>
              <a:gd name="connsiteY23" fmla="*/ 500743 h 827314"/>
              <a:gd name="connsiteX24" fmla="*/ 3995057 w 4125686"/>
              <a:gd name="connsiteY24" fmla="*/ 511629 h 827314"/>
              <a:gd name="connsiteX25" fmla="*/ 4071257 w 4125686"/>
              <a:gd name="connsiteY25" fmla="*/ 533400 h 827314"/>
              <a:gd name="connsiteX26" fmla="*/ 4125686 w 4125686"/>
              <a:gd name="connsiteY26" fmla="*/ 576943 h 827314"/>
              <a:gd name="connsiteX27" fmla="*/ 4114800 w 4125686"/>
              <a:gd name="connsiteY27" fmla="*/ 620486 h 827314"/>
              <a:gd name="connsiteX28" fmla="*/ 4082143 w 4125686"/>
              <a:gd name="connsiteY28" fmla="*/ 642257 h 827314"/>
              <a:gd name="connsiteX29" fmla="*/ 3951514 w 4125686"/>
              <a:gd name="connsiteY29" fmla="*/ 674914 h 827314"/>
              <a:gd name="connsiteX30" fmla="*/ 3853543 w 4125686"/>
              <a:gd name="connsiteY30" fmla="*/ 696686 h 827314"/>
              <a:gd name="connsiteX31" fmla="*/ 3744686 w 4125686"/>
              <a:gd name="connsiteY31" fmla="*/ 707571 h 827314"/>
              <a:gd name="connsiteX32" fmla="*/ 3548743 w 4125686"/>
              <a:gd name="connsiteY32" fmla="*/ 718457 h 827314"/>
              <a:gd name="connsiteX33" fmla="*/ 3429000 w 4125686"/>
              <a:gd name="connsiteY33" fmla="*/ 729343 h 827314"/>
              <a:gd name="connsiteX34" fmla="*/ 3243943 w 4125686"/>
              <a:gd name="connsiteY34" fmla="*/ 762000 h 827314"/>
              <a:gd name="connsiteX35" fmla="*/ 2677886 w 4125686"/>
              <a:gd name="connsiteY35" fmla="*/ 740229 h 827314"/>
              <a:gd name="connsiteX36" fmla="*/ 2547257 w 4125686"/>
              <a:gd name="connsiteY36" fmla="*/ 729343 h 827314"/>
              <a:gd name="connsiteX37" fmla="*/ 2438400 w 4125686"/>
              <a:gd name="connsiteY37" fmla="*/ 718457 h 827314"/>
              <a:gd name="connsiteX38" fmla="*/ 1404257 w 4125686"/>
              <a:gd name="connsiteY38" fmla="*/ 729343 h 827314"/>
              <a:gd name="connsiteX39" fmla="*/ 1317171 w 4125686"/>
              <a:gd name="connsiteY39" fmla="*/ 751114 h 827314"/>
              <a:gd name="connsiteX40" fmla="*/ 1273629 w 4125686"/>
              <a:gd name="connsiteY40" fmla="*/ 762000 h 827314"/>
              <a:gd name="connsiteX41" fmla="*/ 1208314 w 4125686"/>
              <a:gd name="connsiteY41" fmla="*/ 783771 h 827314"/>
              <a:gd name="connsiteX42" fmla="*/ 1121229 w 4125686"/>
              <a:gd name="connsiteY42" fmla="*/ 805543 h 827314"/>
              <a:gd name="connsiteX43" fmla="*/ 1088571 w 4125686"/>
              <a:gd name="connsiteY43" fmla="*/ 816429 h 827314"/>
              <a:gd name="connsiteX44" fmla="*/ 1023257 w 4125686"/>
              <a:gd name="connsiteY44" fmla="*/ 827314 h 827314"/>
              <a:gd name="connsiteX45" fmla="*/ 794657 w 4125686"/>
              <a:gd name="connsiteY45" fmla="*/ 816429 h 827314"/>
              <a:gd name="connsiteX46" fmla="*/ 740229 w 4125686"/>
              <a:gd name="connsiteY46" fmla="*/ 805543 h 827314"/>
              <a:gd name="connsiteX47" fmla="*/ 674914 w 4125686"/>
              <a:gd name="connsiteY47" fmla="*/ 794657 h 827314"/>
              <a:gd name="connsiteX48" fmla="*/ 620486 w 4125686"/>
              <a:gd name="connsiteY48" fmla="*/ 783771 h 827314"/>
              <a:gd name="connsiteX49" fmla="*/ 522514 w 4125686"/>
              <a:gd name="connsiteY49" fmla="*/ 772886 h 827314"/>
              <a:gd name="connsiteX50" fmla="*/ 435429 w 4125686"/>
              <a:gd name="connsiteY50" fmla="*/ 762000 h 827314"/>
              <a:gd name="connsiteX51" fmla="*/ 402771 w 4125686"/>
              <a:gd name="connsiteY51" fmla="*/ 751114 h 827314"/>
              <a:gd name="connsiteX52" fmla="*/ 174171 w 4125686"/>
              <a:gd name="connsiteY52" fmla="*/ 729343 h 827314"/>
              <a:gd name="connsiteX53" fmla="*/ 54429 w 4125686"/>
              <a:gd name="connsiteY53" fmla="*/ 696686 h 827314"/>
              <a:gd name="connsiteX54" fmla="*/ 10886 w 4125686"/>
              <a:gd name="connsiteY54" fmla="*/ 609600 h 827314"/>
              <a:gd name="connsiteX55" fmla="*/ 0 w 4125686"/>
              <a:gd name="connsiteY55" fmla="*/ 576943 h 827314"/>
              <a:gd name="connsiteX56" fmla="*/ 21771 w 4125686"/>
              <a:gd name="connsiteY56" fmla="*/ 402771 h 827314"/>
              <a:gd name="connsiteX57" fmla="*/ 87086 w 4125686"/>
              <a:gd name="connsiteY57" fmla="*/ 359229 h 827314"/>
              <a:gd name="connsiteX58" fmla="*/ 239486 w 4125686"/>
              <a:gd name="connsiteY58" fmla="*/ 326571 h 827314"/>
              <a:gd name="connsiteX59" fmla="*/ 348343 w 4125686"/>
              <a:gd name="connsiteY59" fmla="*/ 337457 h 827314"/>
              <a:gd name="connsiteX60" fmla="*/ 402771 w 4125686"/>
              <a:gd name="connsiteY60" fmla="*/ 359229 h 827314"/>
              <a:gd name="connsiteX61" fmla="*/ 468086 w 4125686"/>
              <a:gd name="connsiteY61" fmla="*/ 381000 h 827314"/>
              <a:gd name="connsiteX62" fmla="*/ 555171 w 4125686"/>
              <a:gd name="connsiteY62" fmla="*/ 402771 h 827314"/>
              <a:gd name="connsiteX63" fmla="*/ 642257 w 4125686"/>
              <a:gd name="connsiteY63" fmla="*/ 435429 h 827314"/>
              <a:gd name="connsiteX64" fmla="*/ 718457 w 4125686"/>
              <a:gd name="connsiteY64" fmla="*/ 446314 h 827314"/>
              <a:gd name="connsiteX65" fmla="*/ 805543 w 4125686"/>
              <a:gd name="connsiteY65" fmla="*/ 435429 h 827314"/>
              <a:gd name="connsiteX66" fmla="*/ 838200 w 4125686"/>
              <a:gd name="connsiteY66" fmla="*/ 381000 h 827314"/>
              <a:gd name="connsiteX67" fmla="*/ 979714 w 4125686"/>
              <a:gd name="connsiteY67" fmla="*/ 283029 h 827314"/>
              <a:gd name="connsiteX68" fmla="*/ 1034143 w 4125686"/>
              <a:gd name="connsiteY68" fmla="*/ 272143 h 827314"/>
              <a:gd name="connsiteX69" fmla="*/ 1099457 w 4125686"/>
              <a:gd name="connsiteY69" fmla="*/ 250371 h 827314"/>
              <a:gd name="connsiteX70" fmla="*/ 1132114 w 4125686"/>
              <a:gd name="connsiteY70" fmla="*/ 239486 h 827314"/>
              <a:gd name="connsiteX71" fmla="*/ 1186543 w 4125686"/>
              <a:gd name="connsiteY71" fmla="*/ 217714 h 827314"/>
              <a:gd name="connsiteX72" fmla="*/ 1251857 w 4125686"/>
              <a:gd name="connsiteY72" fmla="*/ 206829 h 827314"/>
              <a:gd name="connsiteX73" fmla="*/ 1295400 w 4125686"/>
              <a:gd name="connsiteY73" fmla="*/ 195943 h 827314"/>
              <a:gd name="connsiteX74" fmla="*/ 1360714 w 4125686"/>
              <a:gd name="connsiteY74" fmla="*/ 174171 h 827314"/>
              <a:gd name="connsiteX75" fmla="*/ 1393371 w 4125686"/>
              <a:gd name="connsiteY75" fmla="*/ 163286 h 827314"/>
              <a:gd name="connsiteX76" fmla="*/ 1426029 w 4125686"/>
              <a:gd name="connsiteY76" fmla="*/ 152400 h 827314"/>
              <a:gd name="connsiteX77" fmla="*/ 1589314 w 4125686"/>
              <a:gd name="connsiteY77" fmla="*/ 141514 h 827314"/>
              <a:gd name="connsiteX78" fmla="*/ 1709057 w 4125686"/>
              <a:gd name="connsiteY78" fmla="*/ 65314 h 827314"/>
              <a:gd name="connsiteX79" fmla="*/ 1730829 w 4125686"/>
              <a:gd name="connsiteY79" fmla="*/ 43543 h 827314"/>
              <a:gd name="connsiteX80" fmla="*/ 1709057 w 4125686"/>
              <a:gd name="connsiteY80" fmla="*/ 0 h 82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25686" h="827314">
                <a:moveTo>
                  <a:pt x="1709057" y="0"/>
                </a:moveTo>
                <a:lnTo>
                  <a:pt x="1709057" y="0"/>
                </a:lnTo>
                <a:cubicBezTo>
                  <a:pt x="1799771" y="3629"/>
                  <a:pt x="1890835" y="2141"/>
                  <a:pt x="1981200" y="10886"/>
                </a:cubicBezTo>
                <a:cubicBezTo>
                  <a:pt x="2004042" y="13097"/>
                  <a:pt x="2046514" y="32657"/>
                  <a:pt x="2046514" y="32657"/>
                </a:cubicBezTo>
                <a:cubicBezTo>
                  <a:pt x="2078929" y="65072"/>
                  <a:pt x="2055721" y="48356"/>
                  <a:pt x="2100943" y="65314"/>
                </a:cubicBezTo>
                <a:cubicBezTo>
                  <a:pt x="2120947" y="72816"/>
                  <a:pt x="2163304" y="91790"/>
                  <a:pt x="2188029" y="97971"/>
                </a:cubicBezTo>
                <a:cubicBezTo>
                  <a:pt x="2205979" y="102458"/>
                  <a:pt x="2224507" y="104369"/>
                  <a:pt x="2242457" y="108857"/>
                </a:cubicBezTo>
                <a:cubicBezTo>
                  <a:pt x="2253589" y="111640"/>
                  <a:pt x="2264081" y="116591"/>
                  <a:pt x="2275114" y="119743"/>
                </a:cubicBezTo>
                <a:cubicBezTo>
                  <a:pt x="2310990" y="129994"/>
                  <a:pt x="2335666" y="134031"/>
                  <a:pt x="2373086" y="141514"/>
                </a:cubicBezTo>
                <a:lnTo>
                  <a:pt x="2830286" y="130629"/>
                </a:lnTo>
                <a:cubicBezTo>
                  <a:pt x="2848771" y="129842"/>
                  <a:pt x="2866212" y="119743"/>
                  <a:pt x="2884714" y="119743"/>
                </a:cubicBezTo>
                <a:cubicBezTo>
                  <a:pt x="2953752" y="119743"/>
                  <a:pt x="3022600" y="127000"/>
                  <a:pt x="3091543" y="130629"/>
                </a:cubicBezTo>
                <a:cubicBezTo>
                  <a:pt x="3205574" y="168639"/>
                  <a:pt x="3117065" y="132771"/>
                  <a:pt x="3189514" y="174171"/>
                </a:cubicBezTo>
                <a:cubicBezTo>
                  <a:pt x="3203603" y="182222"/>
                  <a:pt x="3219555" y="186942"/>
                  <a:pt x="3233057" y="195943"/>
                </a:cubicBezTo>
                <a:cubicBezTo>
                  <a:pt x="3241597" y="201636"/>
                  <a:pt x="3246477" y="211749"/>
                  <a:pt x="3254829" y="217714"/>
                </a:cubicBezTo>
                <a:cubicBezTo>
                  <a:pt x="3381626" y="308282"/>
                  <a:pt x="3222013" y="177690"/>
                  <a:pt x="3396343" y="293914"/>
                </a:cubicBezTo>
                <a:cubicBezTo>
                  <a:pt x="3472003" y="344356"/>
                  <a:pt x="3376907" y="284196"/>
                  <a:pt x="3483429" y="337457"/>
                </a:cubicBezTo>
                <a:cubicBezTo>
                  <a:pt x="3567837" y="379661"/>
                  <a:pt x="3466659" y="342754"/>
                  <a:pt x="3548743" y="370114"/>
                </a:cubicBezTo>
                <a:cubicBezTo>
                  <a:pt x="3559629" y="377371"/>
                  <a:pt x="3569698" y="386035"/>
                  <a:pt x="3581400" y="391886"/>
                </a:cubicBezTo>
                <a:cubicBezTo>
                  <a:pt x="3628981" y="415677"/>
                  <a:pt x="3650358" y="415115"/>
                  <a:pt x="3701143" y="435429"/>
                </a:cubicBezTo>
                <a:cubicBezTo>
                  <a:pt x="3719286" y="442686"/>
                  <a:pt x="3736614" y="452461"/>
                  <a:pt x="3755571" y="457200"/>
                </a:cubicBezTo>
                <a:cubicBezTo>
                  <a:pt x="3780463" y="463423"/>
                  <a:pt x="3806371" y="464457"/>
                  <a:pt x="3831771" y="468086"/>
                </a:cubicBezTo>
                <a:cubicBezTo>
                  <a:pt x="3842657" y="471714"/>
                  <a:pt x="3853359" y="475952"/>
                  <a:pt x="3864429" y="478971"/>
                </a:cubicBezTo>
                <a:cubicBezTo>
                  <a:pt x="3893296" y="486844"/>
                  <a:pt x="3922486" y="493486"/>
                  <a:pt x="3951514" y="500743"/>
                </a:cubicBezTo>
                <a:lnTo>
                  <a:pt x="3995057" y="511629"/>
                </a:lnTo>
                <a:cubicBezTo>
                  <a:pt x="4009014" y="515118"/>
                  <a:pt x="4055636" y="525589"/>
                  <a:pt x="4071257" y="533400"/>
                </a:cubicBezTo>
                <a:cubicBezTo>
                  <a:pt x="4098722" y="547133"/>
                  <a:pt x="4105435" y="556692"/>
                  <a:pt x="4125686" y="576943"/>
                </a:cubicBezTo>
                <a:cubicBezTo>
                  <a:pt x="4122057" y="591457"/>
                  <a:pt x="4123099" y="608038"/>
                  <a:pt x="4114800" y="620486"/>
                </a:cubicBezTo>
                <a:cubicBezTo>
                  <a:pt x="4107543" y="631372"/>
                  <a:pt x="4094098" y="636944"/>
                  <a:pt x="4082143" y="642257"/>
                </a:cubicBezTo>
                <a:cubicBezTo>
                  <a:pt x="4022619" y="668713"/>
                  <a:pt x="4013759" y="662465"/>
                  <a:pt x="3951514" y="674914"/>
                </a:cubicBezTo>
                <a:cubicBezTo>
                  <a:pt x="3918710" y="681475"/>
                  <a:pt x="3886587" y="691468"/>
                  <a:pt x="3853543" y="696686"/>
                </a:cubicBezTo>
                <a:cubicBezTo>
                  <a:pt x="3817523" y="702373"/>
                  <a:pt x="3781060" y="704973"/>
                  <a:pt x="3744686" y="707571"/>
                </a:cubicBezTo>
                <a:cubicBezTo>
                  <a:pt x="3679437" y="712232"/>
                  <a:pt x="3614003" y="713956"/>
                  <a:pt x="3548743" y="718457"/>
                </a:cubicBezTo>
                <a:cubicBezTo>
                  <a:pt x="3508759" y="721215"/>
                  <a:pt x="3468914" y="725714"/>
                  <a:pt x="3429000" y="729343"/>
                </a:cubicBezTo>
                <a:cubicBezTo>
                  <a:pt x="3414855" y="732172"/>
                  <a:pt x="3273659" y="762504"/>
                  <a:pt x="3243943" y="762000"/>
                </a:cubicBezTo>
                <a:cubicBezTo>
                  <a:pt x="3055145" y="758800"/>
                  <a:pt x="2866572" y="747486"/>
                  <a:pt x="2677886" y="740229"/>
                </a:cubicBezTo>
                <a:lnTo>
                  <a:pt x="2547257" y="729343"/>
                </a:lnTo>
                <a:cubicBezTo>
                  <a:pt x="2510940" y="726041"/>
                  <a:pt x="2474867" y="718457"/>
                  <a:pt x="2438400" y="718457"/>
                </a:cubicBezTo>
                <a:cubicBezTo>
                  <a:pt x="2093667" y="718457"/>
                  <a:pt x="1748971" y="725714"/>
                  <a:pt x="1404257" y="729343"/>
                </a:cubicBezTo>
                <a:cubicBezTo>
                  <a:pt x="1293616" y="751472"/>
                  <a:pt x="1395266" y="728802"/>
                  <a:pt x="1317171" y="751114"/>
                </a:cubicBezTo>
                <a:cubicBezTo>
                  <a:pt x="1302786" y="755224"/>
                  <a:pt x="1287959" y="757701"/>
                  <a:pt x="1273629" y="762000"/>
                </a:cubicBezTo>
                <a:cubicBezTo>
                  <a:pt x="1251648" y="768594"/>
                  <a:pt x="1230578" y="778205"/>
                  <a:pt x="1208314" y="783771"/>
                </a:cubicBezTo>
                <a:cubicBezTo>
                  <a:pt x="1179286" y="791028"/>
                  <a:pt x="1149615" y="796081"/>
                  <a:pt x="1121229" y="805543"/>
                </a:cubicBezTo>
                <a:cubicBezTo>
                  <a:pt x="1110343" y="809172"/>
                  <a:pt x="1099773" y="813940"/>
                  <a:pt x="1088571" y="816429"/>
                </a:cubicBezTo>
                <a:cubicBezTo>
                  <a:pt x="1067025" y="821217"/>
                  <a:pt x="1045028" y="823686"/>
                  <a:pt x="1023257" y="827314"/>
                </a:cubicBezTo>
                <a:cubicBezTo>
                  <a:pt x="947057" y="823686"/>
                  <a:pt x="870719" y="822280"/>
                  <a:pt x="794657" y="816429"/>
                </a:cubicBezTo>
                <a:cubicBezTo>
                  <a:pt x="776210" y="815010"/>
                  <a:pt x="758433" y="808853"/>
                  <a:pt x="740229" y="805543"/>
                </a:cubicBezTo>
                <a:cubicBezTo>
                  <a:pt x="718513" y="801595"/>
                  <a:pt x="696630" y="798605"/>
                  <a:pt x="674914" y="794657"/>
                </a:cubicBezTo>
                <a:cubicBezTo>
                  <a:pt x="656710" y="791347"/>
                  <a:pt x="638802" y="786388"/>
                  <a:pt x="620486" y="783771"/>
                </a:cubicBezTo>
                <a:cubicBezTo>
                  <a:pt x="587958" y="779124"/>
                  <a:pt x="555147" y="776725"/>
                  <a:pt x="522514" y="772886"/>
                </a:cubicBezTo>
                <a:lnTo>
                  <a:pt x="435429" y="762000"/>
                </a:lnTo>
                <a:cubicBezTo>
                  <a:pt x="424543" y="758371"/>
                  <a:pt x="414157" y="752537"/>
                  <a:pt x="402771" y="751114"/>
                </a:cubicBezTo>
                <a:cubicBezTo>
                  <a:pt x="326817" y="741620"/>
                  <a:pt x="174171" y="729343"/>
                  <a:pt x="174171" y="729343"/>
                </a:cubicBezTo>
                <a:cubicBezTo>
                  <a:pt x="75954" y="704788"/>
                  <a:pt x="115472" y="717033"/>
                  <a:pt x="54429" y="696686"/>
                </a:cubicBezTo>
                <a:cubicBezTo>
                  <a:pt x="16429" y="658686"/>
                  <a:pt x="35903" y="684651"/>
                  <a:pt x="10886" y="609600"/>
                </a:cubicBezTo>
                <a:lnTo>
                  <a:pt x="0" y="576943"/>
                </a:lnTo>
                <a:cubicBezTo>
                  <a:pt x="7257" y="518886"/>
                  <a:pt x="41" y="457095"/>
                  <a:pt x="21771" y="402771"/>
                </a:cubicBezTo>
                <a:cubicBezTo>
                  <a:pt x="31489" y="378476"/>
                  <a:pt x="62263" y="367504"/>
                  <a:pt x="87086" y="359229"/>
                </a:cubicBezTo>
                <a:cubicBezTo>
                  <a:pt x="180153" y="328206"/>
                  <a:pt x="129628" y="340304"/>
                  <a:pt x="239486" y="326571"/>
                </a:cubicBezTo>
                <a:cubicBezTo>
                  <a:pt x="275772" y="330200"/>
                  <a:pt x="312585" y="330305"/>
                  <a:pt x="348343" y="337457"/>
                </a:cubicBezTo>
                <a:cubicBezTo>
                  <a:pt x="367504" y="341289"/>
                  <a:pt x="384407" y="352551"/>
                  <a:pt x="402771" y="359229"/>
                </a:cubicBezTo>
                <a:cubicBezTo>
                  <a:pt x="424339" y="367072"/>
                  <a:pt x="445582" y="376499"/>
                  <a:pt x="468086" y="381000"/>
                </a:cubicBezTo>
                <a:cubicBezTo>
                  <a:pt x="514480" y="390279"/>
                  <a:pt x="516922" y="388428"/>
                  <a:pt x="555171" y="402771"/>
                </a:cubicBezTo>
                <a:cubicBezTo>
                  <a:pt x="563124" y="405753"/>
                  <a:pt x="624610" y="431900"/>
                  <a:pt x="642257" y="435429"/>
                </a:cubicBezTo>
                <a:cubicBezTo>
                  <a:pt x="667417" y="440461"/>
                  <a:pt x="693057" y="442686"/>
                  <a:pt x="718457" y="446314"/>
                </a:cubicBezTo>
                <a:cubicBezTo>
                  <a:pt x="747486" y="442686"/>
                  <a:pt x="777522" y="443835"/>
                  <a:pt x="805543" y="435429"/>
                </a:cubicBezTo>
                <a:cubicBezTo>
                  <a:pt x="835567" y="426422"/>
                  <a:pt x="823912" y="400051"/>
                  <a:pt x="838200" y="381000"/>
                </a:cubicBezTo>
                <a:cubicBezTo>
                  <a:pt x="869793" y="338876"/>
                  <a:pt x="927592" y="293454"/>
                  <a:pt x="979714" y="283029"/>
                </a:cubicBezTo>
                <a:cubicBezTo>
                  <a:pt x="997857" y="279400"/>
                  <a:pt x="1016293" y="277011"/>
                  <a:pt x="1034143" y="272143"/>
                </a:cubicBezTo>
                <a:cubicBezTo>
                  <a:pt x="1056283" y="266105"/>
                  <a:pt x="1077686" y="257628"/>
                  <a:pt x="1099457" y="250371"/>
                </a:cubicBezTo>
                <a:cubicBezTo>
                  <a:pt x="1110343" y="246742"/>
                  <a:pt x="1121460" y="243748"/>
                  <a:pt x="1132114" y="239486"/>
                </a:cubicBezTo>
                <a:cubicBezTo>
                  <a:pt x="1150257" y="232229"/>
                  <a:pt x="1167691" y="222855"/>
                  <a:pt x="1186543" y="217714"/>
                </a:cubicBezTo>
                <a:cubicBezTo>
                  <a:pt x="1207837" y="211907"/>
                  <a:pt x="1230214" y="211158"/>
                  <a:pt x="1251857" y="206829"/>
                </a:cubicBezTo>
                <a:cubicBezTo>
                  <a:pt x="1266528" y="203895"/>
                  <a:pt x="1281070" y="200242"/>
                  <a:pt x="1295400" y="195943"/>
                </a:cubicBezTo>
                <a:cubicBezTo>
                  <a:pt x="1317381" y="189348"/>
                  <a:pt x="1338943" y="181428"/>
                  <a:pt x="1360714" y="174171"/>
                </a:cubicBezTo>
                <a:lnTo>
                  <a:pt x="1393371" y="163286"/>
                </a:lnTo>
                <a:cubicBezTo>
                  <a:pt x="1404257" y="159657"/>
                  <a:pt x="1414580" y="153163"/>
                  <a:pt x="1426029" y="152400"/>
                </a:cubicBezTo>
                <a:lnTo>
                  <a:pt x="1589314" y="141514"/>
                </a:lnTo>
                <a:cubicBezTo>
                  <a:pt x="1678972" y="111629"/>
                  <a:pt x="1638400" y="135971"/>
                  <a:pt x="1709057" y="65314"/>
                </a:cubicBezTo>
                <a:lnTo>
                  <a:pt x="1730829" y="43543"/>
                </a:lnTo>
                <a:cubicBezTo>
                  <a:pt x="1743474" y="-7040"/>
                  <a:pt x="1712686" y="7257"/>
                  <a:pt x="1709057" y="0"/>
                </a:cubicBezTo>
                <a:close/>
              </a:path>
            </a:pathLst>
          </a:custGeom>
          <a:pattFill prst="pct25">
            <a:fgClr>
              <a:srgbClr val="0070C0"/>
            </a:fgClr>
            <a:bgClr>
              <a:schemeClr val="bg1"/>
            </a:bgClr>
          </a:patt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solidFill>
                <a:schemeClr val="tx1"/>
              </a:solidFill>
            </a:endParaRPr>
          </a:p>
        </p:txBody>
      </p:sp>
      <p:sp>
        <p:nvSpPr>
          <p:cNvPr id="41" name="Freeform: Shape 40">
            <a:extLst>
              <a:ext uri="{FF2B5EF4-FFF2-40B4-BE49-F238E27FC236}">
                <a16:creationId xmlns:a16="http://schemas.microsoft.com/office/drawing/2014/main" id="{4D653704-A17D-471F-8ED0-38EFF692BA87}"/>
              </a:ext>
            </a:extLst>
          </p:cNvPr>
          <p:cNvSpPr/>
          <p:nvPr/>
        </p:nvSpPr>
        <p:spPr>
          <a:xfrm>
            <a:off x="7440840" y="1854872"/>
            <a:ext cx="2657008" cy="765425"/>
          </a:xfrm>
          <a:custGeom>
            <a:avLst/>
            <a:gdLst>
              <a:gd name="connsiteX0" fmla="*/ 0 w 2657008"/>
              <a:gd name="connsiteY0" fmla="*/ 648349 h 648349"/>
              <a:gd name="connsiteX1" fmla="*/ 63500 w 2657008"/>
              <a:gd name="connsiteY1" fmla="*/ 597549 h 648349"/>
              <a:gd name="connsiteX2" fmla="*/ 101600 w 2657008"/>
              <a:gd name="connsiteY2" fmla="*/ 572149 h 648349"/>
              <a:gd name="connsiteX3" fmla="*/ 177800 w 2657008"/>
              <a:gd name="connsiteY3" fmla="*/ 495949 h 648349"/>
              <a:gd name="connsiteX4" fmla="*/ 215900 w 2657008"/>
              <a:gd name="connsiteY4" fmla="*/ 457849 h 648349"/>
              <a:gd name="connsiteX5" fmla="*/ 254000 w 2657008"/>
              <a:gd name="connsiteY5" fmla="*/ 381649 h 648349"/>
              <a:gd name="connsiteX6" fmla="*/ 279400 w 2657008"/>
              <a:gd name="connsiteY6" fmla="*/ 305449 h 648349"/>
              <a:gd name="connsiteX7" fmla="*/ 304800 w 2657008"/>
              <a:gd name="connsiteY7" fmla="*/ 229249 h 648349"/>
              <a:gd name="connsiteX8" fmla="*/ 317500 w 2657008"/>
              <a:gd name="connsiteY8" fmla="*/ 191149 h 648349"/>
              <a:gd name="connsiteX9" fmla="*/ 355600 w 2657008"/>
              <a:gd name="connsiteY9" fmla="*/ 165749 h 648349"/>
              <a:gd name="connsiteX10" fmla="*/ 444500 w 2657008"/>
              <a:gd name="connsiteY10" fmla="*/ 64149 h 648349"/>
              <a:gd name="connsiteX11" fmla="*/ 482600 w 2657008"/>
              <a:gd name="connsiteY11" fmla="*/ 51449 h 648349"/>
              <a:gd name="connsiteX12" fmla="*/ 647700 w 2657008"/>
              <a:gd name="connsiteY12" fmla="*/ 51449 h 648349"/>
              <a:gd name="connsiteX13" fmla="*/ 723900 w 2657008"/>
              <a:gd name="connsiteY13" fmla="*/ 649 h 648349"/>
              <a:gd name="connsiteX14" fmla="*/ 850900 w 2657008"/>
              <a:gd name="connsiteY14" fmla="*/ 13349 h 648349"/>
              <a:gd name="connsiteX15" fmla="*/ 1206500 w 2657008"/>
              <a:gd name="connsiteY15" fmla="*/ 13349 h 648349"/>
              <a:gd name="connsiteX16" fmla="*/ 1244600 w 2657008"/>
              <a:gd name="connsiteY16" fmla="*/ 26049 h 648349"/>
              <a:gd name="connsiteX17" fmla="*/ 1320800 w 2657008"/>
              <a:gd name="connsiteY17" fmla="*/ 76849 h 648349"/>
              <a:gd name="connsiteX18" fmla="*/ 1397000 w 2657008"/>
              <a:gd name="connsiteY18" fmla="*/ 102249 h 648349"/>
              <a:gd name="connsiteX19" fmla="*/ 1435100 w 2657008"/>
              <a:gd name="connsiteY19" fmla="*/ 114949 h 648349"/>
              <a:gd name="connsiteX20" fmla="*/ 1524000 w 2657008"/>
              <a:gd name="connsiteY20" fmla="*/ 127649 h 648349"/>
              <a:gd name="connsiteX21" fmla="*/ 1651000 w 2657008"/>
              <a:gd name="connsiteY21" fmla="*/ 140349 h 648349"/>
              <a:gd name="connsiteX22" fmla="*/ 1752600 w 2657008"/>
              <a:gd name="connsiteY22" fmla="*/ 165749 h 648349"/>
              <a:gd name="connsiteX23" fmla="*/ 1790700 w 2657008"/>
              <a:gd name="connsiteY23" fmla="*/ 203849 h 648349"/>
              <a:gd name="connsiteX24" fmla="*/ 1803400 w 2657008"/>
              <a:gd name="connsiteY24" fmla="*/ 241949 h 648349"/>
              <a:gd name="connsiteX25" fmla="*/ 1943100 w 2657008"/>
              <a:gd name="connsiteY25" fmla="*/ 280049 h 648349"/>
              <a:gd name="connsiteX26" fmla="*/ 2006600 w 2657008"/>
              <a:gd name="connsiteY26" fmla="*/ 292749 h 648349"/>
              <a:gd name="connsiteX27" fmla="*/ 2032000 w 2657008"/>
              <a:gd name="connsiteY27" fmla="*/ 330849 h 648349"/>
              <a:gd name="connsiteX28" fmla="*/ 2044700 w 2657008"/>
              <a:gd name="connsiteY28" fmla="*/ 368949 h 648349"/>
              <a:gd name="connsiteX29" fmla="*/ 2082800 w 2657008"/>
              <a:gd name="connsiteY29" fmla="*/ 394349 h 648349"/>
              <a:gd name="connsiteX30" fmla="*/ 2108200 w 2657008"/>
              <a:gd name="connsiteY30" fmla="*/ 432449 h 648349"/>
              <a:gd name="connsiteX31" fmla="*/ 2146300 w 2657008"/>
              <a:gd name="connsiteY31" fmla="*/ 457849 h 648349"/>
              <a:gd name="connsiteX32" fmla="*/ 2311400 w 2657008"/>
              <a:gd name="connsiteY32" fmla="*/ 495949 h 648349"/>
              <a:gd name="connsiteX33" fmla="*/ 2425700 w 2657008"/>
              <a:gd name="connsiteY33" fmla="*/ 546749 h 648349"/>
              <a:gd name="connsiteX34" fmla="*/ 2463800 w 2657008"/>
              <a:gd name="connsiteY34" fmla="*/ 559449 h 648349"/>
              <a:gd name="connsiteX35" fmla="*/ 2540000 w 2657008"/>
              <a:gd name="connsiteY35" fmla="*/ 610249 h 648349"/>
              <a:gd name="connsiteX36" fmla="*/ 2616200 w 2657008"/>
              <a:gd name="connsiteY36" fmla="*/ 622949 h 648349"/>
              <a:gd name="connsiteX37" fmla="*/ 2654300 w 2657008"/>
              <a:gd name="connsiteY37" fmla="*/ 635649 h 648349"/>
              <a:gd name="connsiteX38" fmla="*/ 2552700 w 2657008"/>
              <a:gd name="connsiteY38" fmla="*/ 610249 h 648349"/>
              <a:gd name="connsiteX39" fmla="*/ 2514600 w 2657008"/>
              <a:gd name="connsiteY39" fmla="*/ 597549 h 648349"/>
              <a:gd name="connsiteX40" fmla="*/ 1993900 w 2657008"/>
              <a:gd name="connsiteY40" fmla="*/ 572149 h 648349"/>
              <a:gd name="connsiteX41" fmla="*/ 1765300 w 2657008"/>
              <a:gd name="connsiteY41" fmla="*/ 584849 h 648349"/>
              <a:gd name="connsiteX42" fmla="*/ 1625600 w 2657008"/>
              <a:gd name="connsiteY42" fmla="*/ 622949 h 648349"/>
              <a:gd name="connsiteX43" fmla="*/ 1536700 w 2657008"/>
              <a:gd name="connsiteY43" fmla="*/ 635649 h 648349"/>
              <a:gd name="connsiteX44" fmla="*/ 1231900 w 2657008"/>
              <a:gd name="connsiteY44" fmla="*/ 610249 h 648349"/>
              <a:gd name="connsiteX45" fmla="*/ 1193800 w 2657008"/>
              <a:gd name="connsiteY45" fmla="*/ 597549 h 648349"/>
              <a:gd name="connsiteX46" fmla="*/ 787400 w 2657008"/>
              <a:gd name="connsiteY46" fmla="*/ 610249 h 648349"/>
              <a:gd name="connsiteX47" fmla="*/ 685800 w 2657008"/>
              <a:gd name="connsiteY47" fmla="*/ 622949 h 648349"/>
              <a:gd name="connsiteX48" fmla="*/ 241300 w 2657008"/>
              <a:gd name="connsiteY48" fmla="*/ 610249 h 648349"/>
              <a:gd name="connsiteX49" fmla="*/ 190500 w 2657008"/>
              <a:gd name="connsiteY49" fmla="*/ 597549 h 648349"/>
              <a:gd name="connsiteX50" fmla="*/ 50800 w 2657008"/>
              <a:gd name="connsiteY50" fmla="*/ 610249 h 64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57008" h="648349">
                <a:moveTo>
                  <a:pt x="0" y="648349"/>
                </a:moveTo>
                <a:cubicBezTo>
                  <a:pt x="21167" y="631416"/>
                  <a:pt x="41815" y="613813"/>
                  <a:pt x="63500" y="597549"/>
                </a:cubicBezTo>
                <a:cubicBezTo>
                  <a:pt x="75711" y="588391"/>
                  <a:pt x="90192" y="582290"/>
                  <a:pt x="101600" y="572149"/>
                </a:cubicBezTo>
                <a:cubicBezTo>
                  <a:pt x="128448" y="548284"/>
                  <a:pt x="152400" y="521349"/>
                  <a:pt x="177800" y="495949"/>
                </a:cubicBezTo>
                <a:lnTo>
                  <a:pt x="215900" y="457849"/>
                </a:lnTo>
                <a:cubicBezTo>
                  <a:pt x="262217" y="318898"/>
                  <a:pt x="188348" y="529365"/>
                  <a:pt x="254000" y="381649"/>
                </a:cubicBezTo>
                <a:cubicBezTo>
                  <a:pt x="264874" y="357183"/>
                  <a:pt x="270933" y="330849"/>
                  <a:pt x="279400" y="305449"/>
                </a:cubicBezTo>
                <a:lnTo>
                  <a:pt x="304800" y="229249"/>
                </a:lnTo>
                <a:cubicBezTo>
                  <a:pt x="309033" y="216549"/>
                  <a:pt x="306361" y="198575"/>
                  <a:pt x="317500" y="191149"/>
                </a:cubicBezTo>
                <a:lnTo>
                  <a:pt x="355600" y="165749"/>
                </a:lnTo>
                <a:cubicBezTo>
                  <a:pt x="393700" y="108599"/>
                  <a:pt x="391583" y="90607"/>
                  <a:pt x="444500" y="64149"/>
                </a:cubicBezTo>
                <a:cubicBezTo>
                  <a:pt x="456474" y="58162"/>
                  <a:pt x="469900" y="55682"/>
                  <a:pt x="482600" y="51449"/>
                </a:cubicBezTo>
                <a:cubicBezTo>
                  <a:pt x="538394" y="57028"/>
                  <a:pt x="595836" y="80262"/>
                  <a:pt x="647700" y="51449"/>
                </a:cubicBezTo>
                <a:cubicBezTo>
                  <a:pt x="674385" y="36624"/>
                  <a:pt x="723900" y="649"/>
                  <a:pt x="723900" y="649"/>
                </a:cubicBezTo>
                <a:cubicBezTo>
                  <a:pt x="766233" y="4882"/>
                  <a:pt x="808356" y="13349"/>
                  <a:pt x="850900" y="13349"/>
                </a:cubicBezTo>
                <a:cubicBezTo>
                  <a:pt x="1246367" y="13349"/>
                  <a:pt x="996241" y="-16688"/>
                  <a:pt x="1206500" y="13349"/>
                </a:cubicBezTo>
                <a:cubicBezTo>
                  <a:pt x="1219200" y="17582"/>
                  <a:pt x="1232898" y="19548"/>
                  <a:pt x="1244600" y="26049"/>
                </a:cubicBezTo>
                <a:cubicBezTo>
                  <a:pt x="1271285" y="40874"/>
                  <a:pt x="1291840" y="67196"/>
                  <a:pt x="1320800" y="76849"/>
                </a:cubicBezTo>
                <a:lnTo>
                  <a:pt x="1397000" y="102249"/>
                </a:lnTo>
                <a:cubicBezTo>
                  <a:pt x="1409700" y="106482"/>
                  <a:pt x="1421848" y="113056"/>
                  <a:pt x="1435100" y="114949"/>
                </a:cubicBezTo>
                <a:cubicBezTo>
                  <a:pt x="1464733" y="119182"/>
                  <a:pt x="1494271" y="124151"/>
                  <a:pt x="1524000" y="127649"/>
                </a:cubicBezTo>
                <a:cubicBezTo>
                  <a:pt x="1566253" y="132620"/>
                  <a:pt x="1608829" y="134726"/>
                  <a:pt x="1651000" y="140349"/>
                </a:cubicBezTo>
                <a:cubicBezTo>
                  <a:pt x="1702085" y="147160"/>
                  <a:pt x="1709863" y="151503"/>
                  <a:pt x="1752600" y="165749"/>
                </a:cubicBezTo>
                <a:cubicBezTo>
                  <a:pt x="1765300" y="178449"/>
                  <a:pt x="1780737" y="188905"/>
                  <a:pt x="1790700" y="203849"/>
                </a:cubicBezTo>
                <a:cubicBezTo>
                  <a:pt x="1798126" y="214988"/>
                  <a:pt x="1795037" y="231496"/>
                  <a:pt x="1803400" y="241949"/>
                </a:cubicBezTo>
                <a:cubicBezTo>
                  <a:pt x="1835884" y="282554"/>
                  <a:pt x="1902412" y="273789"/>
                  <a:pt x="1943100" y="280049"/>
                </a:cubicBezTo>
                <a:cubicBezTo>
                  <a:pt x="1964435" y="283331"/>
                  <a:pt x="1985433" y="288516"/>
                  <a:pt x="2006600" y="292749"/>
                </a:cubicBezTo>
                <a:cubicBezTo>
                  <a:pt x="2015067" y="305449"/>
                  <a:pt x="2025174" y="317197"/>
                  <a:pt x="2032000" y="330849"/>
                </a:cubicBezTo>
                <a:cubicBezTo>
                  <a:pt x="2037987" y="342823"/>
                  <a:pt x="2036337" y="358496"/>
                  <a:pt x="2044700" y="368949"/>
                </a:cubicBezTo>
                <a:cubicBezTo>
                  <a:pt x="2054235" y="380868"/>
                  <a:pt x="2070100" y="385882"/>
                  <a:pt x="2082800" y="394349"/>
                </a:cubicBezTo>
                <a:cubicBezTo>
                  <a:pt x="2091267" y="407049"/>
                  <a:pt x="2097407" y="421656"/>
                  <a:pt x="2108200" y="432449"/>
                </a:cubicBezTo>
                <a:cubicBezTo>
                  <a:pt x="2118993" y="443242"/>
                  <a:pt x="2132352" y="451650"/>
                  <a:pt x="2146300" y="457849"/>
                </a:cubicBezTo>
                <a:cubicBezTo>
                  <a:pt x="2212362" y="487210"/>
                  <a:pt x="2239080" y="485618"/>
                  <a:pt x="2311400" y="495949"/>
                </a:cubicBezTo>
                <a:cubicBezTo>
                  <a:pt x="2507989" y="561479"/>
                  <a:pt x="2304945" y="486372"/>
                  <a:pt x="2425700" y="546749"/>
                </a:cubicBezTo>
                <a:cubicBezTo>
                  <a:pt x="2437674" y="552736"/>
                  <a:pt x="2452098" y="552948"/>
                  <a:pt x="2463800" y="559449"/>
                </a:cubicBezTo>
                <a:cubicBezTo>
                  <a:pt x="2490485" y="574274"/>
                  <a:pt x="2509888" y="605230"/>
                  <a:pt x="2540000" y="610249"/>
                </a:cubicBezTo>
                <a:cubicBezTo>
                  <a:pt x="2565400" y="614482"/>
                  <a:pt x="2591063" y="617363"/>
                  <a:pt x="2616200" y="622949"/>
                </a:cubicBezTo>
                <a:cubicBezTo>
                  <a:pt x="2629268" y="625853"/>
                  <a:pt x="2667427" y="638274"/>
                  <a:pt x="2654300" y="635649"/>
                </a:cubicBezTo>
                <a:cubicBezTo>
                  <a:pt x="2620069" y="628803"/>
                  <a:pt x="2585818" y="621288"/>
                  <a:pt x="2552700" y="610249"/>
                </a:cubicBezTo>
                <a:cubicBezTo>
                  <a:pt x="2540000" y="606016"/>
                  <a:pt x="2527805" y="599750"/>
                  <a:pt x="2514600" y="597549"/>
                </a:cubicBezTo>
                <a:cubicBezTo>
                  <a:pt x="2367752" y="573074"/>
                  <a:pt x="2077442" y="574760"/>
                  <a:pt x="1993900" y="572149"/>
                </a:cubicBezTo>
                <a:cubicBezTo>
                  <a:pt x="1917700" y="576382"/>
                  <a:pt x="1841331" y="578238"/>
                  <a:pt x="1765300" y="584849"/>
                </a:cubicBezTo>
                <a:cubicBezTo>
                  <a:pt x="1591460" y="599966"/>
                  <a:pt x="1826574" y="594238"/>
                  <a:pt x="1625600" y="622949"/>
                </a:cubicBezTo>
                <a:lnTo>
                  <a:pt x="1536700" y="635649"/>
                </a:lnTo>
                <a:cubicBezTo>
                  <a:pt x="1408528" y="628903"/>
                  <a:pt x="1338285" y="636845"/>
                  <a:pt x="1231900" y="610249"/>
                </a:cubicBezTo>
                <a:cubicBezTo>
                  <a:pt x="1218913" y="607002"/>
                  <a:pt x="1206500" y="601782"/>
                  <a:pt x="1193800" y="597549"/>
                </a:cubicBezTo>
                <a:lnTo>
                  <a:pt x="787400" y="610249"/>
                </a:lnTo>
                <a:cubicBezTo>
                  <a:pt x="753312" y="611953"/>
                  <a:pt x="719930" y="622949"/>
                  <a:pt x="685800" y="622949"/>
                </a:cubicBezTo>
                <a:cubicBezTo>
                  <a:pt x="537573" y="622949"/>
                  <a:pt x="389467" y="614482"/>
                  <a:pt x="241300" y="610249"/>
                </a:cubicBezTo>
                <a:cubicBezTo>
                  <a:pt x="224367" y="606016"/>
                  <a:pt x="207954" y="597549"/>
                  <a:pt x="190500" y="597549"/>
                </a:cubicBezTo>
                <a:cubicBezTo>
                  <a:pt x="143741" y="597549"/>
                  <a:pt x="50800" y="610249"/>
                  <a:pt x="50800" y="610249"/>
                </a:cubicBezTo>
              </a:path>
            </a:pathLst>
          </a:custGeom>
          <a:solidFill>
            <a:srgbClr val="42A46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8FCEE38-5C8F-4486-A87D-5486F9C7F545}"/>
              </a:ext>
            </a:extLst>
          </p:cNvPr>
          <p:cNvSpPr/>
          <p:nvPr/>
        </p:nvSpPr>
        <p:spPr>
          <a:xfrm>
            <a:off x="8247066" y="1701603"/>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8DF93FB-24C5-4437-98E2-2319BE2C0469}"/>
              </a:ext>
            </a:extLst>
          </p:cNvPr>
          <p:cNvSpPr/>
          <p:nvPr/>
        </p:nvSpPr>
        <p:spPr>
          <a:xfrm>
            <a:off x="7590015" y="1854872"/>
            <a:ext cx="2239785" cy="647028"/>
          </a:xfrm>
          <a:custGeom>
            <a:avLst/>
            <a:gdLst>
              <a:gd name="connsiteX0" fmla="*/ 1045985 w 1947685"/>
              <a:gd name="connsiteY0" fmla="*/ 508000 h 546100"/>
              <a:gd name="connsiteX1" fmla="*/ 969785 w 1947685"/>
              <a:gd name="connsiteY1" fmla="*/ 495300 h 546100"/>
              <a:gd name="connsiteX2" fmla="*/ 537985 w 1947685"/>
              <a:gd name="connsiteY2" fmla="*/ 482600 h 546100"/>
              <a:gd name="connsiteX3" fmla="*/ 423685 w 1947685"/>
              <a:gd name="connsiteY3" fmla="*/ 444500 h 546100"/>
              <a:gd name="connsiteX4" fmla="*/ 309385 w 1947685"/>
              <a:gd name="connsiteY4" fmla="*/ 419100 h 546100"/>
              <a:gd name="connsiteX5" fmla="*/ 233185 w 1947685"/>
              <a:gd name="connsiteY5" fmla="*/ 393700 h 546100"/>
              <a:gd name="connsiteX6" fmla="*/ 195085 w 1947685"/>
              <a:gd name="connsiteY6" fmla="*/ 381000 h 546100"/>
              <a:gd name="connsiteX7" fmla="*/ 118885 w 1947685"/>
              <a:gd name="connsiteY7" fmla="*/ 342900 h 546100"/>
              <a:gd name="connsiteX8" fmla="*/ 17285 w 1947685"/>
              <a:gd name="connsiteY8" fmla="*/ 330200 h 546100"/>
              <a:gd name="connsiteX9" fmla="*/ 17285 w 1947685"/>
              <a:gd name="connsiteY9" fmla="*/ 190500 h 546100"/>
              <a:gd name="connsiteX10" fmla="*/ 68085 w 1947685"/>
              <a:gd name="connsiteY10" fmla="*/ 114300 h 546100"/>
              <a:gd name="connsiteX11" fmla="*/ 144285 w 1947685"/>
              <a:gd name="connsiteY11" fmla="*/ 76200 h 546100"/>
              <a:gd name="connsiteX12" fmla="*/ 334785 w 1947685"/>
              <a:gd name="connsiteY12" fmla="*/ 101600 h 546100"/>
              <a:gd name="connsiteX13" fmla="*/ 410985 w 1947685"/>
              <a:gd name="connsiteY13" fmla="*/ 127000 h 546100"/>
              <a:gd name="connsiteX14" fmla="*/ 449085 w 1947685"/>
              <a:gd name="connsiteY14" fmla="*/ 152400 h 546100"/>
              <a:gd name="connsiteX15" fmla="*/ 563385 w 1947685"/>
              <a:gd name="connsiteY15" fmla="*/ 165100 h 546100"/>
              <a:gd name="connsiteX16" fmla="*/ 728485 w 1947685"/>
              <a:gd name="connsiteY16" fmla="*/ 152400 h 546100"/>
              <a:gd name="connsiteX17" fmla="*/ 830085 w 1947685"/>
              <a:gd name="connsiteY17" fmla="*/ 127000 h 546100"/>
              <a:gd name="connsiteX18" fmla="*/ 969785 w 1947685"/>
              <a:gd name="connsiteY18" fmla="*/ 114300 h 546100"/>
              <a:gd name="connsiteX19" fmla="*/ 1122185 w 1947685"/>
              <a:gd name="connsiteY19" fmla="*/ 76200 h 546100"/>
              <a:gd name="connsiteX20" fmla="*/ 1198385 w 1947685"/>
              <a:gd name="connsiteY20" fmla="*/ 50800 h 546100"/>
              <a:gd name="connsiteX21" fmla="*/ 1261885 w 1947685"/>
              <a:gd name="connsiteY21" fmla="*/ 38100 h 546100"/>
              <a:gd name="connsiteX22" fmla="*/ 1414285 w 1947685"/>
              <a:gd name="connsiteY22" fmla="*/ 12700 h 546100"/>
              <a:gd name="connsiteX23" fmla="*/ 1477785 w 1947685"/>
              <a:gd name="connsiteY23" fmla="*/ 0 h 546100"/>
              <a:gd name="connsiteX24" fmla="*/ 1630185 w 1947685"/>
              <a:gd name="connsiteY24" fmla="*/ 12700 h 546100"/>
              <a:gd name="connsiteX25" fmla="*/ 1693685 w 1947685"/>
              <a:gd name="connsiteY25" fmla="*/ 25400 h 546100"/>
              <a:gd name="connsiteX26" fmla="*/ 1731785 w 1947685"/>
              <a:gd name="connsiteY26" fmla="*/ 38100 h 546100"/>
              <a:gd name="connsiteX27" fmla="*/ 1858785 w 1947685"/>
              <a:gd name="connsiteY27" fmla="*/ 50800 h 546100"/>
              <a:gd name="connsiteX28" fmla="*/ 1896885 w 1947685"/>
              <a:gd name="connsiteY28" fmla="*/ 177800 h 546100"/>
              <a:gd name="connsiteX29" fmla="*/ 1909585 w 1947685"/>
              <a:gd name="connsiteY29" fmla="*/ 215900 h 546100"/>
              <a:gd name="connsiteX30" fmla="*/ 1922285 w 1947685"/>
              <a:gd name="connsiteY30" fmla="*/ 266700 h 546100"/>
              <a:gd name="connsiteX31" fmla="*/ 1947685 w 1947685"/>
              <a:gd name="connsiteY31" fmla="*/ 342900 h 546100"/>
              <a:gd name="connsiteX32" fmla="*/ 1934985 w 1947685"/>
              <a:gd name="connsiteY32" fmla="*/ 381000 h 546100"/>
              <a:gd name="connsiteX33" fmla="*/ 1896885 w 1947685"/>
              <a:gd name="connsiteY33" fmla="*/ 393700 h 546100"/>
              <a:gd name="connsiteX34" fmla="*/ 1858785 w 1947685"/>
              <a:gd name="connsiteY34" fmla="*/ 419100 h 546100"/>
              <a:gd name="connsiteX35" fmla="*/ 1693685 w 1947685"/>
              <a:gd name="connsiteY35" fmla="*/ 444500 h 546100"/>
              <a:gd name="connsiteX36" fmla="*/ 1655585 w 1947685"/>
              <a:gd name="connsiteY36" fmla="*/ 457200 h 546100"/>
              <a:gd name="connsiteX37" fmla="*/ 1553985 w 1947685"/>
              <a:gd name="connsiteY37" fmla="*/ 482600 h 546100"/>
              <a:gd name="connsiteX38" fmla="*/ 1541285 w 1947685"/>
              <a:gd name="connsiteY38" fmla="*/ 520700 h 546100"/>
              <a:gd name="connsiteX39" fmla="*/ 1503185 w 1947685"/>
              <a:gd name="connsiteY39" fmla="*/ 533400 h 546100"/>
              <a:gd name="connsiteX40" fmla="*/ 1426985 w 1947685"/>
              <a:gd name="connsiteY40" fmla="*/ 546100 h 546100"/>
              <a:gd name="connsiteX41" fmla="*/ 1109485 w 1947685"/>
              <a:gd name="connsiteY41" fmla="*/ 53340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947685" h="546100">
                <a:moveTo>
                  <a:pt x="1045985" y="508000"/>
                </a:moveTo>
                <a:cubicBezTo>
                  <a:pt x="1020585" y="503767"/>
                  <a:pt x="995503" y="496586"/>
                  <a:pt x="969785" y="495300"/>
                </a:cubicBezTo>
                <a:cubicBezTo>
                  <a:pt x="825969" y="488109"/>
                  <a:pt x="681577" y="493369"/>
                  <a:pt x="537985" y="482600"/>
                </a:cubicBezTo>
                <a:cubicBezTo>
                  <a:pt x="497345" y="479552"/>
                  <a:pt x="463055" y="452374"/>
                  <a:pt x="423685" y="444500"/>
                </a:cubicBezTo>
                <a:cubicBezTo>
                  <a:pt x="387431" y="437249"/>
                  <a:pt x="345256" y="429861"/>
                  <a:pt x="309385" y="419100"/>
                </a:cubicBezTo>
                <a:cubicBezTo>
                  <a:pt x="283740" y="411407"/>
                  <a:pt x="258585" y="402167"/>
                  <a:pt x="233185" y="393700"/>
                </a:cubicBezTo>
                <a:cubicBezTo>
                  <a:pt x="220485" y="389467"/>
                  <a:pt x="206224" y="388426"/>
                  <a:pt x="195085" y="381000"/>
                </a:cubicBezTo>
                <a:cubicBezTo>
                  <a:pt x="164581" y="360664"/>
                  <a:pt x="155034" y="349473"/>
                  <a:pt x="118885" y="342900"/>
                </a:cubicBezTo>
                <a:cubicBezTo>
                  <a:pt x="85305" y="336795"/>
                  <a:pt x="51152" y="334433"/>
                  <a:pt x="17285" y="330200"/>
                </a:cubicBezTo>
                <a:cubicBezTo>
                  <a:pt x="-1158" y="274871"/>
                  <a:pt x="-9950" y="266759"/>
                  <a:pt x="17285" y="190500"/>
                </a:cubicBezTo>
                <a:cubicBezTo>
                  <a:pt x="27552" y="161751"/>
                  <a:pt x="39125" y="123953"/>
                  <a:pt x="68085" y="114300"/>
                </a:cubicBezTo>
                <a:cubicBezTo>
                  <a:pt x="120665" y="96773"/>
                  <a:pt x="95046" y="109026"/>
                  <a:pt x="144285" y="76200"/>
                </a:cubicBezTo>
                <a:cubicBezTo>
                  <a:pt x="205446" y="82316"/>
                  <a:pt x="273869" y="84987"/>
                  <a:pt x="334785" y="101600"/>
                </a:cubicBezTo>
                <a:cubicBezTo>
                  <a:pt x="360616" y="108645"/>
                  <a:pt x="388708" y="112148"/>
                  <a:pt x="410985" y="127000"/>
                </a:cubicBezTo>
                <a:cubicBezTo>
                  <a:pt x="423685" y="135467"/>
                  <a:pt x="434277" y="148698"/>
                  <a:pt x="449085" y="152400"/>
                </a:cubicBezTo>
                <a:cubicBezTo>
                  <a:pt x="486275" y="161697"/>
                  <a:pt x="525285" y="160867"/>
                  <a:pt x="563385" y="165100"/>
                </a:cubicBezTo>
                <a:cubicBezTo>
                  <a:pt x="618418" y="160867"/>
                  <a:pt x="673844" y="160206"/>
                  <a:pt x="728485" y="152400"/>
                </a:cubicBezTo>
                <a:cubicBezTo>
                  <a:pt x="763043" y="147463"/>
                  <a:pt x="795319" y="130161"/>
                  <a:pt x="830085" y="127000"/>
                </a:cubicBezTo>
                <a:lnTo>
                  <a:pt x="969785" y="114300"/>
                </a:lnTo>
                <a:cubicBezTo>
                  <a:pt x="1177102" y="45194"/>
                  <a:pt x="916966" y="127505"/>
                  <a:pt x="1122185" y="76200"/>
                </a:cubicBezTo>
                <a:cubicBezTo>
                  <a:pt x="1148160" y="69706"/>
                  <a:pt x="1172131" y="56051"/>
                  <a:pt x="1198385" y="50800"/>
                </a:cubicBezTo>
                <a:cubicBezTo>
                  <a:pt x="1219552" y="46567"/>
                  <a:pt x="1240628" y="41851"/>
                  <a:pt x="1261885" y="38100"/>
                </a:cubicBezTo>
                <a:cubicBezTo>
                  <a:pt x="1312602" y="29150"/>
                  <a:pt x="1363784" y="22800"/>
                  <a:pt x="1414285" y="12700"/>
                </a:cubicBezTo>
                <a:lnTo>
                  <a:pt x="1477785" y="0"/>
                </a:lnTo>
                <a:cubicBezTo>
                  <a:pt x="1528585" y="4233"/>
                  <a:pt x="1579558" y="6744"/>
                  <a:pt x="1630185" y="12700"/>
                </a:cubicBezTo>
                <a:cubicBezTo>
                  <a:pt x="1651623" y="15222"/>
                  <a:pt x="1672744" y="20165"/>
                  <a:pt x="1693685" y="25400"/>
                </a:cubicBezTo>
                <a:cubicBezTo>
                  <a:pt x="1706672" y="28647"/>
                  <a:pt x="1718554" y="36064"/>
                  <a:pt x="1731785" y="38100"/>
                </a:cubicBezTo>
                <a:cubicBezTo>
                  <a:pt x="1773835" y="44569"/>
                  <a:pt x="1816452" y="46567"/>
                  <a:pt x="1858785" y="50800"/>
                </a:cubicBezTo>
                <a:cubicBezTo>
                  <a:pt x="1905119" y="120301"/>
                  <a:pt x="1873536" y="61054"/>
                  <a:pt x="1896885" y="177800"/>
                </a:cubicBezTo>
                <a:cubicBezTo>
                  <a:pt x="1899510" y="190927"/>
                  <a:pt x="1905907" y="203028"/>
                  <a:pt x="1909585" y="215900"/>
                </a:cubicBezTo>
                <a:cubicBezTo>
                  <a:pt x="1914380" y="232683"/>
                  <a:pt x="1917269" y="249982"/>
                  <a:pt x="1922285" y="266700"/>
                </a:cubicBezTo>
                <a:cubicBezTo>
                  <a:pt x="1929978" y="292345"/>
                  <a:pt x="1947685" y="342900"/>
                  <a:pt x="1947685" y="342900"/>
                </a:cubicBezTo>
                <a:cubicBezTo>
                  <a:pt x="1943452" y="355600"/>
                  <a:pt x="1944451" y="371534"/>
                  <a:pt x="1934985" y="381000"/>
                </a:cubicBezTo>
                <a:cubicBezTo>
                  <a:pt x="1925519" y="390466"/>
                  <a:pt x="1908859" y="387713"/>
                  <a:pt x="1896885" y="393700"/>
                </a:cubicBezTo>
                <a:cubicBezTo>
                  <a:pt x="1883233" y="400526"/>
                  <a:pt x="1872437" y="412274"/>
                  <a:pt x="1858785" y="419100"/>
                </a:cubicBezTo>
                <a:cubicBezTo>
                  <a:pt x="1813016" y="441985"/>
                  <a:pt x="1730108" y="440858"/>
                  <a:pt x="1693685" y="444500"/>
                </a:cubicBezTo>
                <a:cubicBezTo>
                  <a:pt x="1680985" y="448733"/>
                  <a:pt x="1668572" y="453953"/>
                  <a:pt x="1655585" y="457200"/>
                </a:cubicBezTo>
                <a:lnTo>
                  <a:pt x="1553985" y="482600"/>
                </a:lnTo>
                <a:cubicBezTo>
                  <a:pt x="1549752" y="495300"/>
                  <a:pt x="1550751" y="511234"/>
                  <a:pt x="1541285" y="520700"/>
                </a:cubicBezTo>
                <a:cubicBezTo>
                  <a:pt x="1531819" y="530166"/>
                  <a:pt x="1516253" y="530496"/>
                  <a:pt x="1503185" y="533400"/>
                </a:cubicBezTo>
                <a:cubicBezTo>
                  <a:pt x="1478048" y="538986"/>
                  <a:pt x="1452385" y="541867"/>
                  <a:pt x="1426985" y="546100"/>
                </a:cubicBezTo>
                <a:lnTo>
                  <a:pt x="1109485" y="533400"/>
                </a:lnTo>
              </a:path>
            </a:pathLst>
          </a:custGeom>
          <a:solidFill>
            <a:srgbClr val="0070C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ell MT" panose="02020503060305020303" pitchFamily="18" charset="0"/>
              </a:rPr>
              <a:t>“Depression”</a:t>
            </a:r>
          </a:p>
        </p:txBody>
      </p:sp>
      <p:sp>
        <p:nvSpPr>
          <p:cNvPr id="44" name="Freeform: Shape 43">
            <a:extLst>
              <a:ext uri="{FF2B5EF4-FFF2-40B4-BE49-F238E27FC236}">
                <a16:creationId xmlns:a16="http://schemas.microsoft.com/office/drawing/2014/main" id="{E9B19059-A7EF-40A3-AB58-E7135C012783}"/>
              </a:ext>
            </a:extLst>
          </p:cNvPr>
          <p:cNvSpPr/>
          <p:nvPr/>
        </p:nvSpPr>
        <p:spPr>
          <a:xfrm>
            <a:off x="7520940" y="3250551"/>
            <a:ext cx="2654468" cy="797133"/>
          </a:xfrm>
          <a:custGeom>
            <a:avLst/>
            <a:gdLst>
              <a:gd name="connsiteX0" fmla="*/ 0 w 2657008"/>
              <a:gd name="connsiteY0" fmla="*/ 648349 h 648349"/>
              <a:gd name="connsiteX1" fmla="*/ 63500 w 2657008"/>
              <a:gd name="connsiteY1" fmla="*/ 597549 h 648349"/>
              <a:gd name="connsiteX2" fmla="*/ 101600 w 2657008"/>
              <a:gd name="connsiteY2" fmla="*/ 572149 h 648349"/>
              <a:gd name="connsiteX3" fmla="*/ 177800 w 2657008"/>
              <a:gd name="connsiteY3" fmla="*/ 495949 h 648349"/>
              <a:gd name="connsiteX4" fmla="*/ 215900 w 2657008"/>
              <a:gd name="connsiteY4" fmla="*/ 457849 h 648349"/>
              <a:gd name="connsiteX5" fmla="*/ 254000 w 2657008"/>
              <a:gd name="connsiteY5" fmla="*/ 381649 h 648349"/>
              <a:gd name="connsiteX6" fmla="*/ 279400 w 2657008"/>
              <a:gd name="connsiteY6" fmla="*/ 305449 h 648349"/>
              <a:gd name="connsiteX7" fmla="*/ 304800 w 2657008"/>
              <a:gd name="connsiteY7" fmla="*/ 229249 h 648349"/>
              <a:gd name="connsiteX8" fmla="*/ 317500 w 2657008"/>
              <a:gd name="connsiteY8" fmla="*/ 191149 h 648349"/>
              <a:gd name="connsiteX9" fmla="*/ 355600 w 2657008"/>
              <a:gd name="connsiteY9" fmla="*/ 165749 h 648349"/>
              <a:gd name="connsiteX10" fmla="*/ 444500 w 2657008"/>
              <a:gd name="connsiteY10" fmla="*/ 64149 h 648349"/>
              <a:gd name="connsiteX11" fmla="*/ 482600 w 2657008"/>
              <a:gd name="connsiteY11" fmla="*/ 51449 h 648349"/>
              <a:gd name="connsiteX12" fmla="*/ 647700 w 2657008"/>
              <a:gd name="connsiteY12" fmla="*/ 51449 h 648349"/>
              <a:gd name="connsiteX13" fmla="*/ 723900 w 2657008"/>
              <a:gd name="connsiteY13" fmla="*/ 649 h 648349"/>
              <a:gd name="connsiteX14" fmla="*/ 850900 w 2657008"/>
              <a:gd name="connsiteY14" fmla="*/ 13349 h 648349"/>
              <a:gd name="connsiteX15" fmla="*/ 1206500 w 2657008"/>
              <a:gd name="connsiteY15" fmla="*/ 13349 h 648349"/>
              <a:gd name="connsiteX16" fmla="*/ 1244600 w 2657008"/>
              <a:gd name="connsiteY16" fmla="*/ 26049 h 648349"/>
              <a:gd name="connsiteX17" fmla="*/ 1320800 w 2657008"/>
              <a:gd name="connsiteY17" fmla="*/ 76849 h 648349"/>
              <a:gd name="connsiteX18" fmla="*/ 1397000 w 2657008"/>
              <a:gd name="connsiteY18" fmla="*/ 102249 h 648349"/>
              <a:gd name="connsiteX19" fmla="*/ 1435100 w 2657008"/>
              <a:gd name="connsiteY19" fmla="*/ 114949 h 648349"/>
              <a:gd name="connsiteX20" fmla="*/ 1524000 w 2657008"/>
              <a:gd name="connsiteY20" fmla="*/ 127649 h 648349"/>
              <a:gd name="connsiteX21" fmla="*/ 1651000 w 2657008"/>
              <a:gd name="connsiteY21" fmla="*/ 140349 h 648349"/>
              <a:gd name="connsiteX22" fmla="*/ 1752600 w 2657008"/>
              <a:gd name="connsiteY22" fmla="*/ 165749 h 648349"/>
              <a:gd name="connsiteX23" fmla="*/ 1790700 w 2657008"/>
              <a:gd name="connsiteY23" fmla="*/ 203849 h 648349"/>
              <a:gd name="connsiteX24" fmla="*/ 1803400 w 2657008"/>
              <a:gd name="connsiteY24" fmla="*/ 241949 h 648349"/>
              <a:gd name="connsiteX25" fmla="*/ 1943100 w 2657008"/>
              <a:gd name="connsiteY25" fmla="*/ 280049 h 648349"/>
              <a:gd name="connsiteX26" fmla="*/ 2006600 w 2657008"/>
              <a:gd name="connsiteY26" fmla="*/ 292749 h 648349"/>
              <a:gd name="connsiteX27" fmla="*/ 2032000 w 2657008"/>
              <a:gd name="connsiteY27" fmla="*/ 330849 h 648349"/>
              <a:gd name="connsiteX28" fmla="*/ 2044700 w 2657008"/>
              <a:gd name="connsiteY28" fmla="*/ 368949 h 648349"/>
              <a:gd name="connsiteX29" fmla="*/ 2082800 w 2657008"/>
              <a:gd name="connsiteY29" fmla="*/ 394349 h 648349"/>
              <a:gd name="connsiteX30" fmla="*/ 2108200 w 2657008"/>
              <a:gd name="connsiteY30" fmla="*/ 432449 h 648349"/>
              <a:gd name="connsiteX31" fmla="*/ 2146300 w 2657008"/>
              <a:gd name="connsiteY31" fmla="*/ 457849 h 648349"/>
              <a:gd name="connsiteX32" fmla="*/ 2311400 w 2657008"/>
              <a:gd name="connsiteY32" fmla="*/ 495949 h 648349"/>
              <a:gd name="connsiteX33" fmla="*/ 2425700 w 2657008"/>
              <a:gd name="connsiteY33" fmla="*/ 546749 h 648349"/>
              <a:gd name="connsiteX34" fmla="*/ 2463800 w 2657008"/>
              <a:gd name="connsiteY34" fmla="*/ 559449 h 648349"/>
              <a:gd name="connsiteX35" fmla="*/ 2540000 w 2657008"/>
              <a:gd name="connsiteY35" fmla="*/ 610249 h 648349"/>
              <a:gd name="connsiteX36" fmla="*/ 2616200 w 2657008"/>
              <a:gd name="connsiteY36" fmla="*/ 622949 h 648349"/>
              <a:gd name="connsiteX37" fmla="*/ 2654300 w 2657008"/>
              <a:gd name="connsiteY37" fmla="*/ 635649 h 648349"/>
              <a:gd name="connsiteX38" fmla="*/ 2552700 w 2657008"/>
              <a:gd name="connsiteY38" fmla="*/ 610249 h 648349"/>
              <a:gd name="connsiteX39" fmla="*/ 2514600 w 2657008"/>
              <a:gd name="connsiteY39" fmla="*/ 597549 h 648349"/>
              <a:gd name="connsiteX40" fmla="*/ 1993900 w 2657008"/>
              <a:gd name="connsiteY40" fmla="*/ 572149 h 648349"/>
              <a:gd name="connsiteX41" fmla="*/ 1765300 w 2657008"/>
              <a:gd name="connsiteY41" fmla="*/ 584849 h 648349"/>
              <a:gd name="connsiteX42" fmla="*/ 1625600 w 2657008"/>
              <a:gd name="connsiteY42" fmla="*/ 622949 h 648349"/>
              <a:gd name="connsiteX43" fmla="*/ 1536700 w 2657008"/>
              <a:gd name="connsiteY43" fmla="*/ 635649 h 648349"/>
              <a:gd name="connsiteX44" fmla="*/ 1231900 w 2657008"/>
              <a:gd name="connsiteY44" fmla="*/ 610249 h 648349"/>
              <a:gd name="connsiteX45" fmla="*/ 1193800 w 2657008"/>
              <a:gd name="connsiteY45" fmla="*/ 597549 h 648349"/>
              <a:gd name="connsiteX46" fmla="*/ 787400 w 2657008"/>
              <a:gd name="connsiteY46" fmla="*/ 610249 h 648349"/>
              <a:gd name="connsiteX47" fmla="*/ 685800 w 2657008"/>
              <a:gd name="connsiteY47" fmla="*/ 622949 h 648349"/>
              <a:gd name="connsiteX48" fmla="*/ 241300 w 2657008"/>
              <a:gd name="connsiteY48" fmla="*/ 610249 h 648349"/>
              <a:gd name="connsiteX49" fmla="*/ 190500 w 2657008"/>
              <a:gd name="connsiteY49" fmla="*/ 597549 h 648349"/>
              <a:gd name="connsiteX50" fmla="*/ 50800 w 2657008"/>
              <a:gd name="connsiteY50" fmla="*/ 610249 h 648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57008" h="648349">
                <a:moveTo>
                  <a:pt x="0" y="648349"/>
                </a:moveTo>
                <a:cubicBezTo>
                  <a:pt x="21167" y="631416"/>
                  <a:pt x="41815" y="613813"/>
                  <a:pt x="63500" y="597549"/>
                </a:cubicBezTo>
                <a:cubicBezTo>
                  <a:pt x="75711" y="588391"/>
                  <a:pt x="90192" y="582290"/>
                  <a:pt x="101600" y="572149"/>
                </a:cubicBezTo>
                <a:cubicBezTo>
                  <a:pt x="128448" y="548284"/>
                  <a:pt x="152400" y="521349"/>
                  <a:pt x="177800" y="495949"/>
                </a:cubicBezTo>
                <a:lnTo>
                  <a:pt x="215900" y="457849"/>
                </a:lnTo>
                <a:cubicBezTo>
                  <a:pt x="262217" y="318898"/>
                  <a:pt x="188348" y="529365"/>
                  <a:pt x="254000" y="381649"/>
                </a:cubicBezTo>
                <a:cubicBezTo>
                  <a:pt x="264874" y="357183"/>
                  <a:pt x="270933" y="330849"/>
                  <a:pt x="279400" y="305449"/>
                </a:cubicBezTo>
                <a:lnTo>
                  <a:pt x="304800" y="229249"/>
                </a:lnTo>
                <a:cubicBezTo>
                  <a:pt x="309033" y="216549"/>
                  <a:pt x="306361" y="198575"/>
                  <a:pt x="317500" y="191149"/>
                </a:cubicBezTo>
                <a:lnTo>
                  <a:pt x="355600" y="165749"/>
                </a:lnTo>
                <a:cubicBezTo>
                  <a:pt x="393700" y="108599"/>
                  <a:pt x="391583" y="90607"/>
                  <a:pt x="444500" y="64149"/>
                </a:cubicBezTo>
                <a:cubicBezTo>
                  <a:pt x="456474" y="58162"/>
                  <a:pt x="469900" y="55682"/>
                  <a:pt x="482600" y="51449"/>
                </a:cubicBezTo>
                <a:cubicBezTo>
                  <a:pt x="538394" y="57028"/>
                  <a:pt x="595836" y="80262"/>
                  <a:pt x="647700" y="51449"/>
                </a:cubicBezTo>
                <a:cubicBezTo>
                  <a:pt x="674385" y="36624"/>
                  <a:pt x="723900" y="649"/>
                  <a:pt x="723900" y="649"/>
                </a:cubicBezTo>
                <a:cubicBezTo>
                  <a:pt x="766233" y="4882"/>
                  <a:pt x="808356" y="13349"/>
                  <a:pt x="850900" y="13349"/>
                </a:cubicBezTo>
                <a:cubicBezTo>
                  <a:pt x="1246367" y="13349"/>
                  <a:pt x="996241" y="-16688"/>
                  <a:pt x="1206500" y="13349"/>
                </a:cubicBezTo>
                <a:cubicBezTo>
                  <a:pt x="1219200" y="17582"/>
                  <a:pt x="1232898" y="19548"/>
                  <a:pt x="1244600" y="26049"/>
                </a:cubicBezTo>
                <a:cubicBezTo>
                  <a:pt x="1271285" y="40874"/>
                  <a:pt x="1291840" y="67196"/>
                  <a:pt x="1320800" y="76849"/>
                </a:cubicBezTo>
                <a:lnTo>
                  <a:pt x="1397000" y="102249"/>
                </a:lnTo>
                <a:cubicBezTo>
                  <a:pt x="1409700" y="106482"/>
                  <a:pt x="1421848" y="113056"/>
                  <a:pt x="1435100" y="114949"/>
                </a:cubicBezTo>
                <a:cubicBezTo>
                  <a:pt x="1464733" y="119182"/>
                  <a:pt x="1494271" y="124151"/>
                  <a:pt x="1524000" y="127649"/>
                </a:cubicBezTo>
                <a:cubicBezTo>
                  <a:pt x="1566253" y="132620"/>
                  <a:pt x="1608829" y="134726"/>
                  <a:pt x="1651000" y="140349"/>
                </a:cubicBezTo>
                <a:cubicBezTo>
                  <a:pt x="1702085" y="147160"/>
                  <a:pt x="1709863" y="151503"/>
                  <a:pt x="1752600" y="165749"/>
                </a:cubicBezTo>
                <a:cubicBezTo>
                  <a:pt x="1765300" y="178449"/>
                  <a:pt x="1780737" y="188905"/>
                  <a:pt x="1790700" y="203849"/>
                </a:cubicBezTo>
                <a:cubicBezTo>
                  <a:pt x="1798126" y="214988"/>
                  <a:pt x="1795037" y="231496"/>
                  <a:pt x="1803400" y="241949"/>
                </a:cubicBezTo>
                <a:cubicBezTo>
                  <a:pt x="1835884" y="282554"/>
                  <a:pt x="1902412" y="273789"/>
                  <a:pt x="1943100" y="280049"/>
                </a:cubicBezTo>
                <a:cubicBezTo>
                  <a:pt x="1964435" y="283331"/>
                  <a:pt x="1985433" y="288516"/>
                  <a:pt x="2006600" y="292749"/>
                </a:cubicBezTo>
                <a:cubicBezTo>
                  <a:pt x="2015067" y="305449"/>
                  <a:pt x="2025174" y="317197"/>
                  <a:pt x="2032000" y="330849"/>
                </a:cubicBezTo>
                <a:cubicBezTo>
                  <a:pt x="2037987" y="342823"/>
                  <a:pt x="2036337" y="358496"/>
                  <a:pt x="2044700" y="368949"/>
                </a:cubicBezTo>
                <a:cubicBezTo>
                  <a:pt x="2054235" y="380868"/>
                  <a:pt x="2070100" y="385882"/>
                  <a:pt x="2082800" y="394349"/>
                </a:cubicBezTo>
                <a:cubicBezTo>
                  <a:pt x="2091267" y="407049"/>
                  <a:pt x="2097407" y="421656"/>
                  <a:pt x="2108200" y="432449"/>
                </a:cubicBezTo>
                <a:cubicBezTo>
                  <a:pt x="2118993" y="443242"/>
                  <a:pt x="2132352" y="451650"/>
                  <a:pt x="2146300" y="457849"/>
                </a:cubicBezTo>
                <a:cubicBezTo>
                  <a:pt x="2212362" y="487210"/>
                  <a:pt x="2239080" y="485618"/>
                  <a:pt x="2311400" y="495949"/>
                </a:cubicBezTo>
                <a:cubicBezTo>
                  <a:pt x="2507989" y="561479"/>
                  <a:pt x="2304945" y="486372"/>
                  <a:pt x="2425700" y="546749"/>
                </a:cubicBezTo>
                <a:cubicBezTo>
                  <a:pt x="2437674" y="552736"/>
                  <a:pt x="2452098" y="552948"/>
                  <a:pt x="2463800" y="559449"/>
                </a:cubicBezTo>
                <a:cubicBezTo>
                  <a:pt x="2490485" y="574274"/>
                  <a:pt x="2509888" y="605230"/>
                  <a:pt x="2540000" y="610249"/>
                </a:cubicBezTo>
                <a:cubicBezTo>
                  <a:pt x="2565400" y="614482"/>
                  <a:pt x="2591063" y="617363"/>
                  <a:pt x="2616200" y="622949"/>
                </a:cubicBezTo>
                <a:cubicBezTo>
                  <a:pt x="2629268" y="625853"/>
                  <a:pt x="2667427" y="638274"/>
                  <a:pt x="2654300" y="635649"/>
                </a:cubicBezTo>
                <a:cubicBezTo>
                  <a:pt x="2620069" y="628803"/>
                  <a:pt x="2585818" y="621288"/>
                  <a:pt x="2552700" y="610249"/>
                </a:cubicBezTo>
                <a:cubicBezTo>
                  <a:pt x="2540000" y="606016"/>
                  <a:pt x="2527805" y="599750"/>
                  <a:pt x="2514600" y="597549"/>
                </a:cubicBezTo>
                <a:cubicBezTo>
                  <a:pt x="2367752" y="573074"/>
                  <a:pt x="2077442" y="574760"/>
                  <a:pt x="1993900" y="572149"/>
                </a:cubicBezTo>
                <a:cubicBezTo>
                  <a:pt x="1917700" y="576382"/>
                  <a:pt x="1841331" y="578238"/>
                  <a:pt x="1765300" y="584849"/>
                </a:cubicBezTo>
                <a:cubicBezTo>
                  <a:pt x="1591460" y="599966"/>
                  <a:pt x="1826574" y="594238"/>
                  <a:pt x="1625600" y="622949"/>
                </a:cubicBezTo>
                <a:lnTo>
                  <a:pt x="1536700" y="635649"/>
                </a:lnTo>
                <a:cubicBezTo>
                  <a:pt x="1408528" y="628903"/>
                  <a:pt x="1338285" y="636845"/>
                  <a:pt x="1231900" y="610249"/>
                </a:cubicBezTo>
                <a:cubicBezTo>
                  <a:pt x="1218913" y="607002"/>
                  <a:pt x="1206500" y="601782"/>
                  <a:pt x="1193800" y="597549"/>
                </a:cubicBezTo>
                <a:lnTo>
                  <a:pt x="787400" y="610249"/>
                </a:lnTo>
                <a:cubicBezTo>
                  <a:pt x="753312" y="611953"/>
                  <a:pt x="719930" y="622949"/>
                  <a:pt x="685800" y="622949"/>
                </a:cubicBezTo>
                <a:cubicBezTo>
                  <a:pt x="537573" y="622949"/>
                  <a:pt x="389467" y="614482"/>
                  <a:pt x="241300" y="610249"/>
                </a:cubicBezTo>
                <a:cubicBezTo>
                  <a:pt x="224367" y="606016"/>
                  <a:pt x="207954" y="597549"/>
                  <a:pt x="190500" y="597549"/>
                </a:cubicBezTo>
                <a:cubicBezTo>
                  <a:pt x="143741" y="597549"/>
                  <a:pt x="50800" y="610249"/>
                  <a:pt x="50800" y="610249"/>
                </a:cubicBezTo>
              </a:path>
            </a:pathLst>
          </a:custGeom>
          <a:solidFill>
            <a:srgbClr val="42A467">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4DDDA2E-46A5-4537-8273-098BF3EF4075}"/>
              </a:ext>
            </a:extLst>
          </p:cNvPr>
          <p:cNvSpPr/>
          <p:nvPr/>
        </p:nvSpPr>
        <p:spPr>
          <a:xfrm>
            <a:off x="8197866" y="3120301"/>
            <a:ext cx="2745681" cy="882650"/>
          </a:xfrm>
          <a:custGeom>
            <a:avLst/>
            <a:gdLst>
              <a:gd name="connsiteX0" fmla="*/ 292525 w 2745681"/>
              <a:gd name="connsiteY0" fmla="*/ 844550 h 882650"/>
              <a:gd name="connsiteX1" fmla="*/ 324275 w 2745681"/>
              <a:gd name="connsiteY1" fmla="*/ 825500 h 882650"/>
              <a:gd name="connsiteX2" fmla="*/ 375075 w 2745681"/>
              <a:gd name="connsiteY2" fmla="*/ 812800 h 882650"/>
              <a:gd name="connsiteX3" fmla="*/ 413175 w 2745681"/>
              <a:gd name="connsiteY3" fmla="*/ 800100 h 882650"/>
              <a:gd name="connsiteX4" fmla="*/ 457625 w 2745681"/>
              <a:gd name="connsiteY4" fmla="*/ 787400 h 882650"/>
              <a:gd name="connsiteX5" fmla="*/ 527475 w 2745681"/>
              <a:gd name="connsiteY5" fmla="*/ 800100 h 882650"/>
              <a:gd name="connsiteX6" fmla="*/ 578275 w 2745681"/>
              <a:gd name="connsiteY6" fmla="*/ 806450 h 882650"/>
              <a:gd name="connsiteX7" fmla="*/ 610025 w 2745681"/>
              <a:gd name="connsiteY7" fmla="*/ 812800 h 882650"/>
              <a:gd name="connsiteX8" fmla="*/ 660825 w 2745681"/>
              <a:gd name="connsiteY8" fmla="*/ 819150 h 882650"/>
              <a:gd name="connsiteX9" fmla="*/ 686225 w 2745681"/>
              <a:gd name="connsiteY9" fmla="*/ 825500 h 882650"/>
              <a:gd name="connsiteX10" fmla="*/ 756075 w 2745681"/>
              <a:gd name="connsiteY10" fmla="*/ 831850 h 882650"/>
              <a:gd name="connsiteX11" fmla="*/ 787825 w 2745681"/>
              <a:gd name="connsiteY11" fmla="*/ 838200 h 882650"/>
              <a:gd name="connsiteX12" fmla="*/ 921175 w 2745681"/>
              <a:gd name="connsiteY12" fmla="*/ 850900 h 882650"/>
              <a:gd name="connsiteX13" fmla="*/ 965625 w 2745681"/>
              <a:gd name="connsiteY13" fmla="*/ 863600 h 882650"/>
              <a:gd name="connsiteX14" fmla="*/ 991025 w 2745681"/>
              <a:gd name="connsiteY14" fmla="*/ 869950 h 882650"/>
              <a:gd name="connsiteX15" fmla="*/ 1035475 w 2745681"/>
              <a:gd name="connsiteY15" fmla="*/ 882650 h 882650"/>
              <a:gd name="connsiteX16" fmla="*/ 1175175 w 2745681"/>
              <a:gd name="connsiteY16" fmla="*/ 876300 h 882650"/>
              <a:gd name="connsiteX17" fmla="*/ 1327575 w 2745681"/>
              <a:gd name="connsiteY17" fmla="*/ 863600 h 882650"/>
              <a:gd name="connsiteX18" fmla="*/ 1346625 w 2745681"/>
              <a:gd name="connsiteY18" fmla="*/ 857250 h 882650"/>
              <a:gd name="connsiteX19" fmla="*/ 1403775 w 2745681"/>
              <a:gd name="connsiteY19" fmla="*/ 825500 h 882650"/>
              <a:gd name="connsiteX20" fmla="*/ 1556175 w 2745681"/>
              <a:gd name="connsiteY20" fmla="*/ 812800 h 882650"/>
              <a:gd name="connsiteX21" fmla="*/ 1606975 w 2745681"/>
              <a:gd name="connsiteY21" fmla="*/ 806450 h 882650"/>
              <a:gd name="connsiteX22" fmla="*/ 1638725 w 2745681"/>
              <a:gd name="connsiteY22" fmla="*/ 800100 h 882650"/>
              <a:gd name="connsiteX23" fmla="*/ 1886375 w 2745681"/>
              <a:gd name="connsiteY23" fmla="*/ 793750 h 882650"/>
              <a:gd name="connsiteX24" fmla="*/ 2013375 w 2745681"/>
              <a:gd name="connsiteY24" fmla="*/ 800100 h 882650"/>
              <a:gd name="connsiteX25" fmla="*/ 2032425 w 2745681"/>
              <a:gd name="connsiteY25" fmla="*/ 806450 h 882650"/>
              <a:gd name="connsiteX26" fmla="*/ 2229275 w 2745681"/>
              <a:gd name="connsiteY26" fmla="*/ 812800 h 882650"/>
              <a:gd name="connsiteX27" fmla="*/ 2286425 w 2745681"/>
              <a:gd name="connsiteY27" fmla="*/ 825500 h 882650"/>
              <a:gd name="connsiteX28" fmla="*/ 2603925 w 2745681"/>
              <a:gd name="connsiteY28" fmla="*/ 831850 h 882650"/>
              <a:gd name="connsiteX29" fmla="*/ 2635675 w 2745681"/>
              <a:gd name="connsiteY29" fmla="*/ 838200 h 882650"/>
              <a:gd name="connsiteX30" fmla="*/ 2673775 w 2745681"/>
              <a:gd name="connsiteY30" fmla="*/ 850900 h 882650"/>
              <a:gd name="connsiteX31" fmla="*/ 2743625 w 2745681"/>
              <a:gd name="connsiteY31" fmla="*/ 844550 h 882650"/>
              <a:gd name="connsiteX32" fmla="*/ 2737275 w 2745681"/>
              <a:gd name="connsiteY32" fmla="*/ 825500 h 882650"/>
              <a:gd name="connsiteX33" fmla="*/ 2705525 w 2745681"/>
              <a:gd name="connsiteY33" fmla="*/ 793750 h 882650"/>
              <a:gd name="connsiteX34" fmla="*/ 2692825 w 2745681"/>
              <a:gd name="connsiteY34" fmla="*/ 774700 h 882650"/>
              <a:gd name="connsiteX35" fmla="*/ 2654725 w 2745681"/>
              <a:gd name="connsiteY35" fmla="*/ 762000 h 882650"/>
              <a:gd name="connsiteX36" fmla="*/ 2635675 w 2745681"/>
              <a:gd name="connsiteY36" fmla="*/ 755650 h 882650"/>
              <a:gd name="connsiteX37" fmla="*/ 2527725 w 2745681"/>
              <a:gd name="connsiteY37" fmla="*/ 742950 h 882650"/>
              <a:gd name="connsiteX38" fmla="*/ 2470575 w 2745681"/>
              <a:gd name="connsiteY38" fmla="*/ 781050 h 882650"/>
              <a:gd name="connsiteX39" fmla="*/ 2451525 w 2745681"/>
              <a:gd name="connsiteY39" fmla="*/ 793750 h 882650"/>
              <a:gd name="connsiteX40" fmla="*/ 2134025 w 2745681"/>
              <a:gd name="connsiteY40" fmla="*/ 787400 h 882650"/>
              <a:gd name="connsiteX41" fmla="*/ 2038775 w 2745681"/>
              <a:gd name="connsiteY41" fmla="*/ 781050 h 882650"/>
              <a:gd name="connsiteX42" fmla="*/ 1987975 w 2745681"/>
              <a:gd name="connsiteY42" fmla="*/ 755650 h 882650"/>
              <a:gd name="connsiteX43" fmla="*/ 1949875 w 2745681"/>
              <a:gd name="connsiteY43" fmla="*/ 742950 h 882650"/>
              <a:gd name="connsiteX44" fmla="*/ 1905425 w 2745681"/>
              <a:gd name="connsiteY44" fmla="*/ 717550 h 882650"/>
              <a:gd name="connsiteX45" fmla="*/ 1880025 w 2745681"/>
              <a:gd name="connsiteY45" fmla="*/ 711200 h 882650"/>
              <a:gd name="connsiteX46" fmla="*/ 1860975 w 2745681"/>
              <a:gd name="connsiteY46" fmla="*/ 692150 h 882650"/>
              <a:gd name="connsiteX47" fmla="*/ 1854625 w 2745681"/>
              <a:gd name="connsiteY47" fmla="*/ 673100 h 882650"/>
              <a:gd name="connsiteX48" fmla="*/ 1848275 w 2745681"/>
              <a:gd name="connsiteY48" fmla="*/ 609600 h 882650"/>
              <a:gd name="connsiteX49" fmla="*/ 1841925 w 2745681"/>
              <a:gd name="connsiteY49" fmla="*/ 590550 h 882650"/>
              <a:gd name="connsiteX50" fmla="*/ 1810175 w 2745681"/>
              <a:gd name="connsiteY50" fmla="*/ 527050 h 882650"/>
              <a:gd name="connsiteX51" fmla="*/ 1683175 w 2745681"/>
              <a:gd name="connsiteY51" fmla="*/ 520700 h 882650"/>
              <a:gd name="connsiteX52" fmla="*/ 1657775 w 2745681"/>
              <a:gd name="connsiteY52" fmla="*/ 514350 h 882650"/>
              <a:gd name="connsiteX53" fmla="*/ 1651425 w 2745681"/>
              <a:gd name="connsiteY53" fmla="*/ 476250 h 882650"/>
              <a:gd name="connsiteX54" fmla="*/ 1645075 w 2745681"/>
              <a:gd name="connsiteY54" fmla="*/ 450850 h 882650"/>
              <a:gd name="connsiteX55" fmla="*/ 1626025 w 2745681"/>
              <a:gd name="connsiteY55" fmla="*/ 438150 h 882650"/>
              <a:gd name="connsiteX56" fmla="*/ 1619675 w 2745681"/>
              <a:gd name="connsiteY56" fmla="*/ 419100 h 882650"/>
              <a:gd name="connsiteX57" fmla="*/ 1587925 w 2745681"/>
              <a:gd name="connsiteY57" fmla="*/ 374650 h 882650"/>
              <a:gd name="connsiteX58" fmla="*/ 1575225 w 2745681"/>
              <a:gd name="connsiteY58" fmla="*/ 349250 h 882650"/>
              <a:gd name="connsiteX59" fmla="*/ 1556175 w 2745681"/>
              <a:gd name="connsiteY59" fmla="*/ 342900 h 882650"/>
              <a:gd name="connsiteX60" fmla="*/ 1499025 w 2745681"/>
              <a:gd name="connsiteY60" fmla="*/ 336550 h 882650"/>
              <a:gd name="connsiteX61" fmla="*/ 1454575 w 2745681"/>
              <a:gd name="connsiteY61" fmla="*/ 317500 h 882650"/>
              <a:gd name="connsiteX62" fmla="*/ 1435525 w 2745681"/>
              <a:gd name="connsiteY62" fmla="*/ 304800 h 882650"/>
              <a:gd name="connsiteX63" fmla="*/ 1378375 w 2745681"/>
              <a:gd name="connsiteY63" fmla="*/ 279400 h 882650"/>
              <a:gd name="connsiteX64" fmla="*/ 1365675 w 2745681"/>
              <a:gd name="connsiteY64" fmla="*/ 260350 h 882650"/>
              <a:gd name="connsiteX65" fmla="*/ 1340275 w 2745681"/>
              <a:gd name="connsiteY65" fmla="*/ 254000 h 882650"/>
              <a:gd name="connsiteX66" fmla="*/ 1321225 w 2745681"/>
              <a:gd name="connsiteY66" fmla="*/ 247650 h 882650"/>
              <a:gd name="connsiteX67" fmla="*/ 1302175 w 2745681"/>
              <a:gd name="connsiteY67" fmla="*/ 228600 h 882650"/>
              <a:gd name="connsiteX68" fmla="*/ 1283125 w 2745681"/>
              <a:gd name="connsiteY68" fmla="*/ 222250 h 882650"/>
              <a:gd name="connsiteX69" fmla="*/ 1245025 w 2745681"/>
              <a:gd name="connsiteY69" fmla="*/ 184150 h 882650"/>
              <a:gd name="connsiteX70" fmla="*/ 1213275 w 2745681"/>
              <a:gd name="connsiteY70" fmla="*/ 120650 h 882650"/>
              <a:gd name="connsiteX71" fmla="*/ 1200575 w 2745681"/>
              <a:gd name="connsiteY71" fmla="*/ 95250 h 882650"/>
              <a:gd name="connsiteX72" fmla="*/ 1162475 w 2745681"/>
              <a:gd name="connsiteY72" fmla="*/ 82550 h 882650"/>
              <a:gd name="connsiteX73" fmla="*/ 1086275 w 2745681"/>
              <a:gd name="connsiteY73" fmla="*/ 69850 h 882650"/>
              <a:gd name="connsiteX74" fmla="*/ 1067225 w 2745681"/>
              <a:gd name="connsiteY74" fmla="*/ 50800 h 882650"/>
              <a:gd name="connsiteX75" fmla="*/ 1022775 w 2745681"/>
              <a:gd name="connsiteY75" fmla="*/ 31750 h 882650"/>
              <a:gd name="connsiteX76" fmla="*/ 997375 w 2745681"/>
              <a:gd name="connsiteY76" fmla="*/ 19050 h 882650"/>
              <a:gd name="connsiteX77" fmla="*/ 978325 w 2745681"/>
              <a:gd name="connsiteY77" fmla="*/ 12700 h 882650"/>
              <a:gd name="connsiteX78" fmla="*/ 921175 w 2745681"/>
              <a:gd name="connsiteY78" fmla="*/ 0 h 882650"/>
              <a:gd name="connsiteX79" fmla="*/ 870375 w 2745681"/>
              <a:gd name="connsiteY79" fmla="*/ 6350 h 882650"/>
              <a:gd name="connsiteX80" fmla="*/ 768775 w 2745681"/>
              <a:gd name="connsiteY80" fmla="*/ 25400 h 882650"/>
              <a:gd name="connsiteX81" fmla="*/ 540175 w 2745681"/>
              <a:gd name="connsiteY81" fmla="*/ 12700 h 882650"/>
              <a:gd name="connsiteX82" fmla="*/ 521125 w 2745681"/>
              <a:gd name="connsiteY82" fmla="*/ 6350 h 882650"/>
              <a:gd name="connsiteX83" fmla="*/ 489375 w 2745681"/>
              <a:gd name="connsiteY83" fmla="*/ 12700 h 882650"/>
              <a:gd name="connsiteX84" fmla="*/ 470325 w 2745681"/>
              <a:gd name="connsiteY84" fmla="*/ 50800 h 882650"/>
              <a:gd name="connsiteX85" fmla="*/ 495725 w 2745681"/>
              <a:gd name="connsiteY85" fmla="*/ 82550 h 882650"/>
              <a:gd name="connsiteX86" fmla="*/ 502075 w 2745681"/>
              <a:gd name="connsiteY86" fmla="*/ 101600 h 882650"/>
              <a:gd name="connsiteX87" fmla="*/ 495725 w 2745681"/>
              <a:gd name="connsiteY87" fmla="*/ 139700 h 882650"/>
              <a:gd name="connsiteX88" fmla="*/ 457625 w 2745681"/>
              <a:gd name="connsiteY88" fmla="*/ 158750 h 882650"/>
              <a:gd name="connsiteX89" fmla="*/ 171875 w 2745681"/>
              <a:gd name="connsiteY89" fmla="*/ 165100 h 882650"/>
              <a:gd name="connsiteX90" fmla="*/ 89325 w 2745681"/>
              <a:gd name="connsiteY90" fmla="*/ 209550 h 882650"/>
              <a:gd name="connsiteX91" fmla="*/ 63925 w 2745681"/>
              <a:gd name="connsiteY91" fmla="*/ 215900 h 882650"/>
              <a:gd name="connsiteX92" fmla="*/ 25825 w 2745681"/>
              <a:gd name="connsiteY92" fmla="*/ 228600 h 882650"/>
              <a:gd name="connsiteX93" fmla="*/ 425 w 2745681"/>
              <a:gd name="connsiteY93" fmla="*/ 273050 h 882650"/>
              <a:gd name="connsiteX94" fmla="*/ 6775 w 2745681"/>
              <a:gd name="connsiteY94" fmla="*/ 431800 h 882650"/>
              <a:gd name="connsiteX95" fmla="*/ 13125 w 2745681"/>
              <a:gd name="connsiteY95" fmla="*/ 450850 h 882650"/>
              <a:gd name="connsiteX96" fmla="*/ 57575 w 2745681"/>
              <a:gd name="connsiteY96" fmla="*/ 469900 h 882650"/>
              <a:gd name="connsiteX97" fmla="*/ 190925 w 2745681"/>
              <a:gd name="connsiteY97" fmla="*/ 476250 h 882650"/>
              <a:gd name="connsiteX98" fmla="*/ 229025 w 2745681"/>
              <a:gd name="connsiteY98" fmla="*/ 495300 h 882650"/>
              <a:gd name="connsiteX99" fmla="*/ 222675 w 2745681"/>
              <a:gd name="connsiteY99" fmla="*/ 552450 h 882650"/>
              <a:gd name="connsiteX100" fmla="*/ 203625 w 2745681"/>
              <a:gd name="connsiteY100" fmla="*/ 577850 h 882650"/>
              <a:gd name="connsiteX101" fmla="*/ 165525 w 2745681"/>
              <a:gd name="connsiteY101" fmla="*/ 609600 h 882650"/>
              <a:gd name="connsiteX102" fmla="*/ 159175 w 2745681"/>
              <a:gd name="connsiteY102" fmla="*/ 635000 h 882650"/>
              <a:gd name="connsiteX103" fmla="*/ 152825 w 2745681"/>
              <a:gd name="connsiteY103" fmla="*/ 654050 h 882650"/>
              <a:gd name="connsiteX104" fmla="*/ 171875 w 2745681"/>
              <a:gd name="connsiteY104" fmla="*/ 673100 h 882650"/>
              <a:gd name="connsiteX105" fmla="*/ 229025 w 2745681"/>
              <a:gd name="connsiteY105" fmla="*/ 698500 h 882650"/>
              <a:gd name="connsiteX106" fmla="*/ 254425 w 2745681"/>
              <a:gd name="connsiteY106" fmla="*/ 704850 h 882650"/>
              <a:gd name="connsiteX107" fmla="*/ 292525 w 2745681"/>
              <a:gd name="connsiteY107" fmla="*/ 717550 h 882650"/>
              <a:gd name="connsiteX108" fmla="*/ 305225 w 2745681"/>
              <a:gd name="connsiteY108" fmla="*/ 736600 h 882650"/>
              <a:gd name="connsiteX109" fmla="*/ 298875 w 2745681"/>
              <a:gd name="connsiteY109" fmla="*/ 806450 h 882650"/>
              <a:gd name="connsiteX110" fmla="*/ 292525 w 2745681"/>
              <a:gd name="connsiteY110" fmla="*/ 84455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745681" h="882650">
                <a:moveTo>
                  <a:pt x="292525" y="844550"/>
                </a:moveTo>
                <a:cubicBezTo>
                  <a:pt x="296758" y="847725"/>
                  <a:pt x="313236" y="831020"/>
                  <a:pt x="324275" y="825500"/>
                </a:cubicBezTo>
                <a:cubicBezTo>
                  <a:pt x="339689" y="817793"/>
                  <a:pt x="359134" y="817147"/>
                  <a:pt x="375075" y="812800"/>
                </a:cubicBezTo>
                <a:cubicBezTo>
                  <a:pt x="387990" y="809278"/>
                  <a:pt x="400188" y="803347"/>
                  <a:pt x="413175" y="800100"/>
                </a:cubicBezTo>
                <a:cubicBezTo>
                  <a:pt x="445069" y="792127"/>
                  <a:pt x="430296" y="796510"/>
                  <a:pt x="457625" y="787400"/>
                </a:cubicBezTo>
                <a:cubicBezTo>
                  <a:pt x="484974" y="792870"/>
                  <a:pt x="499040" y="796038"/>
                  <a:pt x="527475" y="800100"/>
                </a:cubicBezTo>
                <a:cubicBezTo>
                  <a:pt x="544369" y="802513"/>
                  <a:pt x="561408" y="803855"/>
                  <a:pt x="578275" y="806450"/>
                </a:cubicBezTo>
                <a:cubicBezTo>
                  <a:pt x="588942" y="808091"/>
                  <a:pt x="599358" y="811159"/>
                  <a:pt x="610025" y="812800"/>
                </a:cubicBezTo>
                <a:cubicBezTo>
                  <a:pt x="626892" y="815395"/>
                  <a:pt x="643992" y="816345"/>
                  <a:pt x="660825" y="819150"/>
                </a:cubicBezTo>
                <a:cubicBezTo>
                  <a:pt x="669433" y="820585"/>
                  <a:pt x="677574" y="824347"/>
                  <a:pt x="686225" y="825500"/>
                </a:cubicBezTo>
                <a:cubicBezTo>
                  <a:pt x="709399" y="828590"/>
                  <a:pt x="732792" y="829733"/>
                  <a:pt x="756075" y="831850"/>
                </a:cubicBezTo>
                <a:cubicBezTo>
                  <a:pt x="766658" y="833967"/>
                  <a:pt x="777098" y="837008"/>
                  <a:pt x="787825" y="838200"/>
                </a:cubicBezTo>
                <a:cubicBezTo>
                  <a:pt x="853829" y="845534"/>
                  <a:pt x="863742" y="841328"/>
                  <a:pt x="921175" y="850900"/>
                </a:cubicBezTo>
                <a:cubicBezTo>
                  <a:pt x="944996" y="854870"/>
                  <a:pt x="944487" y="857561"/>
                  <a:pt x="965625" y="863600"/>
                </a:cubicBezTo>
                <a:cubicBezTo>
                  <a:pt x="974016" y="865998"/>
                  <a:pt x="982634" y="867552"/>
                  <a:pt x="991025" y="869950"/>
                </a:cubicBezTo>
                <a:cubicBezTo>
                  <a:pt x="1054794" y="888170"/>
                  <a:pt x="956070" y="862799"/>
                  <a:pt x="1035475" y="882650"/>
                </a:cubicBezTo>
                <a:lnTo>
                  <a:pt x="1175175" y="876300"/>
                </a:lnTo>
                <a:cubicBezTo>
                  <a:pt x="1226043" y="872983"/>
                  <a:pt x="1327575" y="863600"/>
                  <a:pt x="1327575" y="863600"/>
                </a:cubicBezTo>
                <a:cubicBezTo>
                  <a:pt x="1333925" y="861483"/>
                  <a:pt x="1341056" y="860963"/>
                  <a:pt x="1346625" y="857250"/>
                </a:cubicBezTo>
                <a:cubicBezTo>
                  <a:pt x="1377350" y="836767"/>
                  <a:pt x="1353863" y="829065"/>
                  <a:pt x="1403775" y="825500"/>
                </a:cubicBezTo>
                <a:cubicBezTo>
                  <a:pt x="1477502" y="820234"/>
                  <a:pt x="1489171" y="820245"/>
                  <a:pt x="1556175" y="812800"/>
                </a:cubicBezTo>
                <a:cubicBezTo>
                  <a:pt x="1573136" y="810915"/>
                  <a:pt x="1590108" y="809045"/>
                  <a:pt x="1606975" y="806450"/>
                </a:cubicBezTo>
                <a:cubicBezTo>
                  <a:pt x="1617642" y="804809"/>
                  <a:pt x="1627943" y="800590"/>
                  <a:pt x="1638725" y="800100"/>
                </a:cubicBezTo>
                <a:cubicBezTo>
                  <a:pt x="1721217" y="796350"/>
                  <a:pt x="1803825" y="795867"/>
                  <a:pt x="1886375" y="793750"/>
                </a:cubicBezTo>
                <a:cubicBezTo>
                  <a:pt x="1928708" y="795867"/>
                  <a:pt x="1971148" y="796428"/>
                  <a:pt x="2013375" y="800100"/>
                </a:cubicBezTo>
                <a:cubicBezTo>
                  <a:pt x="2020043" y="800680"/>
                  <a:pt x="2025743" y="806057"/>
                  <a:pt x="2032425" y="806450"/>
                </a:cubicBezTo>
                <a:cubicBezTo>
                  <a:pt x="2097963" y="810305"/>
                  <a:pt x="2163658" y="810683"/>
                  <a:pt x="2229275" y="812800"/>
                </a:cubicBezTo>
                <a:cubicBezTo>
                  <a:pt x="2240181" y="815526"/>
                  <a:pt x="2276991" y="825157"/>
                  <a:pt x="2286425" y="825500"/>
                </a:cubicBezTo>
                <a:cubicBezTo>
                  <a:pt x="2392210" y="829347"/>
                  <a:pt x="2498092" y="829733"/>
                  <a:pt x="2603925" y="831850"/>
                </a:cubicBezTo>
                <a:cubicBezTo>
                  <a:pt x="2614508" y="833967"/>
                  <a:pt x="2625262" y="835360"/>
                  <a:pt x="2635675" y="838200"/>
                </a:cubicBezTo>
                <a:cubicBezTo>
                  <a:pt x="2648590" y="841722"/>
                  <a:pt x="2673775" y="850900"/>
                  <a:pt x="2673775" y="850900"/>
                </a:cubicBezTo>
                <a:cubicBezTo>
                  <a:pt x="2697058" y="848783"/>
                  <a:pt x="2721918" y="853233"/>
                  <a:pt x="2743625" y="844550"/>
                </a:cubicBezTo>
                <a:cubicBezTo>
                  <a:pt x="2749840" y="842064"/>
                  <a:pt x="2740268" y="831487"/>
                  <a:pt x="2737275" y="825500"/>
                </a:cubicBezTo>
                <a:cubicBezTo>
                  <a:pt x="2726692" y="804333"/>
                  <a:pt x="2724575" y="806450"/>
                  <a:pt x="2705525" y="793750"/>
                </a:cubicBezTo>
                <a:cubicBezTo>
                  <a:pt x="2701292" y="787400"/>
                  <a:pt x="2699297" y="778745"/>
                  <a:pt x="2692825" y="774700"/>
                </a:cubicBezTo>
                <a:cubicBezTo>
                  <a:pt x="2681473" y="767605"/>
                  <a:pt x="2667425" y="766233"/>
                  <a:pt x="2654725" y="762000"/>
                </a:cubicBezTo>
                <a:cubicBezTo>
                  <a:pt x="2648375" y="759883"/>
                  <a:pt x="2642301" y="756597"/>
                  <a:pt x="2635675" y="755650"/>
                </a:cubicBezTo>
                <a:cubicBezTo>
                  <a:pt x="2570167" y="746292"/>
                  <a:pt x="2606118" y="750789"/>
                  <a:pt x="2527725" y="742950"/>
                </a:cubicBezTo>
                <a:lnTo>
                  <a:pt x="2470575" y="781050"/>
                </a:lnTo>
                <a:lnTo>
                  <a:pt x="2451525" y="793750"/>
                </a:lnTo>
                <a:lnTo>
                  <a:pt x="2134025" y="787400"/>
                </a:lnTo>
                <a:cubicBezTo>
                  <a:pt x="2102220" y="786421"/>
                  <a:pt x="2070243" y="785770"/>
                  <a:pt x="2038775" y="781050"/>
                </a:cubicBezTo>
                <a:cubicBezTo>
                  <a:pt x="2000748" y="775346"/>
                  <a:pt x="2015967" y="768091"/>
                  <a:pt x="1987975" y="755650"/>
                </a:cubicBezTo>
                <a:cubicBezTo>
                  <a:pt x="1975742" y="750213"/>
                  <a:pt x="1961014" y="750376"/>
                  <a:pt x="1949875" y="742950"/>
                </a:cubicBezTo>
                <a:cubicBezTo>
                  <a:pt x="1934084" y="732422"/>
                  <a:pt x="1923840" y="724456"/>
                  <a:pt x="1905425" y="717550"/>
                </a:cubicBezTo>
                <a:cubicBezTo>
                  <a:pt x="1897253" y="714486"/>
                  <a:pt x="1888492" y="713317"/>
                  <a:pt x="1880025" y="711200"/>
                </a:cubicBezTo>
                <a:cubicBezTo>
                  <a:pt x="1873675" y="704850"/>
                  <a:pt x="1865956" y="699622"/>
                  <a:pt x="1860975" y="692150"/>
                </a:cubicBezTo>
                <a:cubicBezTo>
                  <a:pt x="1857262" y="686581"/>
                  <a:pt x="1855643" y="679716"/>
                  <a:pt x="1854625" y="673100"/>
                </a:cubicBezTo>
                <a:cubicBezTo>
                  <a:pt x="1851390" y="652075"/>
                  <a:pt x="1851510" y="630625"/>
                  <a:pt x="1848275" y="609600"/>
                </a:cubicBezTo>
                <a:cubicBezTo>
                  <a:pt x="1847257" y="602984"/>
                  <a:pt x="1843686" y="597008"/>
                  <a:pt x="1841925" y="590550"/>
                </a:cubicBezTo>
                <a:cubicBezTo>
                  <a:pt x="1837646" y="574860"/>
                  <a:pt x="1839257" y="530843"/>
                  <a:pt x="1810175" y="527050"/>
                </a:cubicBezTo>
                <a:cubicBezTo>
                  <a:pt x="1768145" y="521568"/>
                  <a:pt x="1725508" y="522817"/>
                  <a:pt x="1683175" y="520700"/>
                </a:cubicBezTo>
                <a:cubicBezTo>
                  <a:pt x="1674708" y="518583"/>
                  <a:pt x="1662848" y="521452"/>
                  <a:pt x="1657775" y="514350"/>
                </a:cubicBezTo>
                <a:cubicBezTo>
                  <a:pt x="1650291" y="503873"/>
                  <a:pt x="1653950" y="488875"/>
                  <a:pt x="1651425" y="476250"/>
                </a:cubicBezTo>
                <a:cubicBezTo>
                  <a:pt x="1649713" y="467692"/>
                  <a:pt x="1649916" y="458112"/>
                  <a:pt x="1645075" y="450850"/>
                </a:cubicBezTo>
                <a:cubicBezTo>
                  <a:pt x="1640842" y="444500"/>
                  <a:pt x="1632375" y="442383"/>
                  <a:pt x="1626025" y="438150"/>
                </a:cubicBezTo>
                <a:cubicBezTo>
                  <a:pt x="1623908" y="431800"/>
                  <a:pt x="1622668" y="425087"/>
                  <a:pt x="1619675" y="419100"/>
                </a:cubicBezTo>
                <a:cubicBezTo>
                  <a:pt x="1612958" y="405666"/>
                  <a:pt x="1595116" y="386155"/>
                  <a:pt x="1587925" y="374650"/>
                </a:cubicBezTo>
                <a:cubicBezTo>
                  <a:pt x="1582908" y="366623"/>
                  <a:pt x="1581918" y="355943"/>
                  <a:pt x="1575225" y="349250"/>
                </a:cubicBezTo>
                <a:cubicBezTo>
                  <a:pt x="1570492" y="344517"/>
                  <a:pt x="1562777" y="344000"/>
                  <a:pt x="1556175" y="342900"/>
                </a:cubicBezTo>
                <a:cubicBezTo>
                  <a:pt x="1537269" y="339749"/>
                  <a:pt x="1518075" y="338667"/>
                  <a:pt x="1499025" y="336550"/>
                </a:cubicBezTo>
                <a:cubicBezTo>
                  <a:pt x="1451199" y="304666"/>
                  <a:pt x="1511982" y="342103"/>
                  <a:pt x="1454575" y="317500"/>
                </a:cubicBezTo>
                <a:cubicBezTo>
                  <a:pt x="1447560" y="314494"/>
                  <a:pt x="1442499" y="307900"/>
                  <a:pt x="1435525" y="304800"/>
                </a:cubicBezTo>
                <a:cubicBezTo>
                  <a:pt x="1367515" y="274573"/>
                  <a:pt x="1421488" y="308142"/>
                  <a:pt x="1378375" y="279400"/>
                </a:cubicBezTo>
                <a:cubicBezTo>
                  <a:pt x="1374142" y="273050"/>
                  <a:pt x="1372025" y="264583"/>
                  <a:pt x="1365675" y="260350"/>
                </a:cubicBezTo>
                <a:cubicBezTo>
                  <a:pt x="1358413" y="255509"/>
                  <a:pt x="1348666" y="256398"/>
                  <a:pt x="1340275" y="254000"/>
                </a:cubicBezTo>
                <a:cubicBezTo>
                  <a:pt x="1333839" y="252161"/>
                  <a:pt x="1327575" y="249767"/>
                  <a:pt x="1321225" y="247650"/>
                </a:cubicBezTo>
                <a:cubicBezTo>
                  <a:pt x="1314875" y="241300"/>
                  <a:pt x="1309647" y="233581"/>
                  <a:pt x="1302175" y="228600"/>
                </a:cubicBezTo>
                <a:cubicBezTo>
                  <a:pt x="1296606" y="224887"/>
                  <a:pt x="1288409" y="226359"/>
                  <a:pt x="1283125" y="222250"/>
                </a:cubicBezTo>
                <a:cubicBezTo>
                  <a:pt x="1268948" y="211223"/>
                  <a:pt x="1245025" y="184150"/>
                  <a:pt x="1245025" y="184150"/>
                </a:cubicBezTo>
                <a:cubicBezTo>
                  <a:pt x="1230650" y="126651"/>
                  <a:pt x="1251076" y="196253"/>
                  <a:pt x="1213275" y="120650"/>
                </a:cubicBezTo>
                <a:cubicBezTo>
                  <a:pt x="1209042" y="112183"/>
                  <a:pt x="1208148" y="100930"/>
                  <a:pt x="1200575" y="95250"/>
                </a:cubicBezTo>
                <a:cubicBezTo>
                  <a:pt x="1189865" y="87218"/>
                  <a:pt x="1175543" y="85454"/>
                  <a:pt x="1162475" y="82550"/>
                </a:cubicBezTo>
                <a:cubicBezTo>
                  <a:pt x="1137338" y="76964"/>
                  <a:pt x="1086275" y="69850"/>
                  <a:pt x="1086275" y="69850"/>
                </a:cubicBezTo>
                <a:cubicBezTo>
                  <a:pt x="1079925" y="63500"/>
                  <a:pt x="1074533" y="56020"/>
                  <a:pt x="1067225" y="50800"/>
                </a:cubicBezTo>
                <a:cubicBezTo>
                  <a:pt x="1046165" y="35757"/>
                  <a:pt x="1043503" y="40634"/>
                  <a:pt x="1022775" y="31750"/>
                </a:cubicBezTo>
                <a:cubicBezTo>
                  <a:pt x="1014074" y="28021"/>
                  <a:pt x="1006076" y="22779"/>
                  <a:pt x="997375" y="19050"/>
                </a:cubicBezTo>
                <a:cubicBezTo>
                  <a:pt x="991223" y="16413"/>
                  <a:pt x="984761" y="14539"/>
                  <a:pt x="978325" y="12700"/>
                </a:cubicBezTo>
                <a:cubicBezTo>
                  <a:pt x="957400" y="6722"/>
                  <a:pt x="942999" y="4365"/>
                  <a:pt x="921175" y="0"/>
                </a:cubicBezTo>
                <a:cubicBezTo>
                  <a:pt x="904242" y="2117"/>
                  <a:pt x="887208" y="3545"/>
                  <a:pt x="870375" y="6350"/>
                </a:cubicBezTo>
                <a:cubicBezTo>
                  <a:pt x="836387" y="12015"/>
                  <a:pt x="768775" y="25400"/>
                  <a:pt x="768775" y="25400"/>
                </a:cubicBezTo>
                <a:cubicBezTo>
                  <a:pt x="656181" y="21881"/>
                  <a:pt x="618526" y="35086"/>
                  <a:pt x="540175" y="12700"/>
                </a:cubicBezTo>
                <a:cubicBezTo>
                  <a:pt x="533739" y="10861"/>
                  <a:pt x="527475" y="8467"/>
                  <a:pt x="521125" y="6350"/>
                </a:cubicBezTo>
                <a:cubicBezTo>
                  <a:pt x="510542" y="8467"/>
                  <a:pt x="498746" y="7345"/>
                  <a:pt x="489375" y="12700"/>
                </a:cubicBezTo>
                <a:cubicBezTo>
                  <a:pt x="479238" y="18493"/>
                  <a:pt x="473584" y="41022"/>
                  <a:pt x="470325" y="50800"/>
                </a:cubicBezTo>
                <a:cubicBezTo>
                  <a:pt x="486286" y="98683"/>
                  <a:pt x="462899" y="41518"/>
                  <a:pt x="495725" y="82550"/>
                </a:cubicBezTo>
                <a:cubicBezTo>
                  <a:pt x="499906" y="87777"/>
                  <a:pt x="499958" y="95250"/>
                  <a:pt x="502075" y="101600"/>
                </a:cubicBezTo>
                <a:cubicBezTo>
                  <a:pt x="499958" y="114300"/>
                  <a:pt x="501483" y="128184"/>
                  <a:pt x="495725" y="139700"/>
                </a:cubicBezTo>
                <a:cubicBezTo>
                  <a:pt x="492332" y="146486"/>
                  <a:pt x="465298" y="158430"/>
                  <a:pt x="457625" y="158750"/>
                </a:cubicBezTo>
                <a:cubicBezTo>
                  <a:pt x="362434" y="162716"/>
                  <a:pt x="267125" y="162983"/>
                  <a:pt x="171875" y="165100"/>
                </a:cubicBezTo>
                <a:cubicBezTo>
                  <a:pt x="136815" y="200160"/>
                  <a:pt x="150222" y="194326"/>
                  <a:pt x="89325" y="209550"/>
                </a:cubicBezTo>
                <a:cubicBezTo>
                  <a:pt x="80858" y="211667"/>
                  <a:pt x="72284" y="213392"/>
                  <a:pt x="63925" y="215900"/>
                </a:cubicBezTo>
                <a:cubicBezTo>
                  <a:pt x="51103" y="219747"/>
                  <a:pt x="25825" y="228600"/>
                  <a:pt x="25825" y="228600"/>
                </a:cubicBezTo>
                <a:cubicBezTo>
                  <a:pt x="20629" y="236394"/>
                  <a:pt x="718" y="264554"/>
                  <a:pt x="425" y="273050"/>
                </a:cubicBezTo>
                <a:cubicBezTo>
                  <a:pt x="-1400" y="325978"/>
                  <a:pt x="3002" y="378976"/>
                  <a:pt x="6775" y="431800"/>
                </a:cubicBezTo>
                <a:cubicBezTo>
                  <a:pt x="7252" y="438476"/>
                  <a:pt x="8944" y="445623"/>
                  <a:pt x="13125" y="450850"/>
                </a:cubicBezTo>
                <a:cubicBezTo>
                  <a:pt x="22150" y="462131"/>
                  <a:pt x="44539" y="468857"/>
                  <a:pt x="57575" y="469900"/>
                </a:cubicBezTo>
                <a:cubicBezTo>
                  <a:pt x="101934" y="473449"/>
                  <a:pt x="146475" y="474133"/>
                  <a:pt x="190925" y="476250"/>
                </a:cubicBezTo>
                <a:cubicBezTo>
                  <a:pt x="197016" y="478280"/>
                  <a:pt x="227437" y="486564"/>
                  <a:pt x="229025" y="495300"/>
                </a:cubicBezTo>
                <a:cubicBezTo>
                  <a:pt x="232454" y="514158"/>
                  <a:pt x="228312" y="534130"/>
                  <a:pt x="222675" y="552450"/>
                </a:cubicBezTo>
                <a:cubicBezTo>
                  <a:pt x="219563" y="562565"/>
                  <a:pt x="210513" y="569815"/>
                  <a:pt x="203625" y="577850"/>
                </a:cubicBezTo>
                <a:cubicBezTo>
                  <a:pt x="187327" y="596864"/>
                  <a:pt x="185122" y="596535"/>
                  <a:pt x="165525" y="609600"/>
                </a:cubicBezTo>
                <a:cubicBezTo>
                  <a:pt x="163408" y="618067"/>
                  <a:pt x="161573" y="626609"/>
                  <a:pt x="159175" y="635000"/>
                </a:cubicBezTo>
                <a:cubicBezTo>
                  <a:pt x="157336" y="641436"/>
                  <a:pt x="150708" y="647700"/>
                  <a:pt x="152825" y="654050"/>
                </a:cubicBezTo>
                <a:cubicBezTo>
                  <a:pt x="155665" y="662569"/>
                  <a:pt x="164567" y="667880"/>
                  <a:pt x="171875" y="673100"/>
                </a:cubicBezTo>
                <a:cubicBezTo>
                  <a:pt x="181556" y="680015"/>
                  <a:pt x="219690" y="695388"/>
                  <a:pt x="229025" y="698500"/>
                </a:cubicBezTo>
                <a:cubicBezTo>
                  <a:pt x="237304" y="701260"/>
                  <a:pt x="246066" y="702342"/>
                  <a:pt x="254425" y="704850"/>
                </a:cubicBezTo>
                <a:cubicBezTo>
                  <a:pt x="267247" y="708697"/>
                  <a:pt x="292525" y="717550"/>
                  <a:pt x="292525" y="717550"/>
                </a:cubicBezTo>
                <a:cubicBezTo>
                  <a:pt x="296758" y="723900"/>
                  <a:pt x="304681" y="728988"/>
                  <a:pt x="305225" y="736600"/>
                </a:cubicBezTo>
                <a:cubicBezTo>
                  <a:pt x="306891" y="759920"/>
                  <a:pt x="300541" y="783130"/>
                  <a:pt x="298875" y="806450"/>
                </a:cubicBezTo>
                <a:cubicBezTo>
                  <a:pt x="298423" y="812784"/>
                  <a:pt x="288292" y="841375"/>
                  <a:pt x="292525" y="844550"/>
                </a:cubicBezTo>
                <a:close/>
              </a:path>
            </a:pathLst>
          </a:cu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24389B-7188-4EFE-BA6C-8D2CEB75C5C8}"/>
              </a:ext>
            </a:extLst>
          </p:cNvPr>
          <p:cNvSpPr/>
          <p:nvPr/>
        </p:nvSpPr>
        <p:spPr>
          <a:xfrm>
            <a:off x="1772591" y="293264"/>
            <a:ext cx="9113649" cy="769441"/>
          </a:xfrm>
          <a:prstGeom prst="rect">
            <a:avLst/>
          </a:prstGeom>
        </p:spPr>
        <p:txBody>
          <a:bodyPr wrap="none">
            <a:spAutoFit/>
          </a:bodyPr>
          <a:lstStyle/>
          <a:p>
            <a:r>
              <a:rPr lang="en-US" sz="4400" dirty="0">
                <a:latin typeface="Bell MT" panose="02020503060305020303" pitchFamily="18" charset="0"/>
              </a:rPr>
              <a:t>Thinking about the production of data</a:t>
            </a:r>
            <a:endParaRPr lang="en-US" sz="4400" dirty="0"/>
          </a:p>
        </p:txBody>
      </p:sp>
    </p:spTree>
    <p:extLst>
      <p:ext uri="{BB962C8B-B14F-4D97-AF65-F5344CB8AC3E}">
        <p14:creationId xmlns:p14="http://schemas.microsoft.com/office/powerpoint/2010/main" val="4056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E52EA6-26BB-4140-85A6-88EC308CE652}"/>
              </a:ext>
            </a:extLst>
          </p:cNvPr>
          <p:cNvSpPr/>
          <p:nvPr/>
        </p:nvSpPr>
        <p:spPr>
          <a:xfrm>
            <a:off x="471364" y="2558119"/>
            <a:ext cx="6096000" cy="553998"/>
          </a:xfrm>
          <a:prstGeom prst="rect">
            <a:avLst/>
          </a:prstGeom>
        </p:spPr>
        <p:txBody>
          <a:bodyPr>
            <a:spAutoFit/>
          </a:bodyPr>
          <a:lstStyle/>
          <a:p>
            <a:r>
              <a:rPr lang="en-US" sz="3000" b="1" dirty="0">
                <a:latin typeface="Bell MT" panose="02020503060305020303" pitchFamily="18" charset="0"/>
              </a:rPr>
              <a:t>“I can’t even fathom joy”</a:t>
            </a:r>
            <a:endParaRPr lang="en-US" sz="3000" b="1" i="0" dirty="0">
              <a:latin typeface="Bell MT" panose="02020503060305020303" pitchFamily="18" charset="0"/>
            </a:endParaRPr>
          </a:p>
        </p:txBody>
      </p:sp>
      <p:sp>
        <p:nvSpPr>
          <p:cNvPr id="9" name="Rectangle 8">
            <a:extLst>
              <a:ext uri="{FF2B5EF4-FFF2-40B4-BE49-F238E27FC236}">
                <a16:creationId xmlns:a16="http://schemas.microsoft.com/office/drawing/2014/main" id="{7D4F687F-1F47-46A2-AF96-C65BC900E0D5}"/>
              </a:ext>
            </a:extLst>
          </p:cNvPr>
          <p:cNvSpPr/>
          <p:nvPr/>
        </p:nvSpPr>
        <p:spPr>
          <a:xfrm>
            <a:off x="471364" y="3584422"/>
            <a:ext cx="6985000" cy="1107996"/>
          </a:xfrm>
          <a:prstGeom prst="rect">
            <a:avLst/>
          </a:prstGeom>
        </p:spPr>
        <p:txBody>
          <a:bodyPr wrap="square">
            <a:spAutoFit/>
          </a:bodyPr>
          <a:lstStyle/>
          <a:p>
            <a:r>
              <a:rPr lang="en-US" sz="2200" b="1" dirty="0">
                <a:latin typeface="Bell MT" panose="02020503060305020303" pitchFamily="18" charset="0"/>
              </a:rPr>
              <a:t>“yup, uh, I was diagnosed with depression a long while back, </a:t>
            </a:r>
            <a:r>
              <a:rPr lang="en-US" sz="2200" b="1" dirty="0" err="1">
                <a:latin typeface="Bell MT" panose="02020503060305020303" pitchFamily="18" charset="0"/>
              </a:rPr>
              <a:t>i</a:t>
            </a:r>
            <a:r>
              <a:rPr lang="en-US" sz="2200" b="1" dirty="0">
                <a:latin typeface="Bell MT" panose="02020503060305020303" pitchFamily="18" charset="0"/>
              </a:rPr>
              <a:t> guess it’s one of those things that you </a:t>
            </a:r>
            <a:r>
              <a:rPr lang="en-US" sz="2200" b="1" dirty="0" err="1">
                <a:latin typeface="Bell MT" panose="02020503060305020303" pitchFamily="18" charset="0"/>
              </a:rPr>
              <a:t>gotta</a:t>
            </a:r>
            <a:r>
              <a:rPr lang="en-US" sz="2200" b="1" dirty="0">
                <a:latin typeface="Bell MT" panose="02020503060305020303" pitchFamily="18" charset="0"/>
              </a:rPr>
              <a:t> keep in check throughout your entire life”</a:t>
            </a:r>
            <a:endParaRPr lang="en-US" sz="2200" b="1" i="0" dirty="0">
              <a:latin typeface="Bell MT" panose="02020503060305020303" pitchFamily="18" charset="0"/>
            </a:endParaRPr>
          </a:p>
        </p:txBody>
      </p:sp>
      <p:sp>
        <p:nvSpPr>
          <p:cNvPr id="10" name="Rectangle 9">
            <a:extLst>
              <a:ext uri="{FF2B5EF4-FFF2-40B4-BE49-F238E27FC236}">
                <a16:creationId xmlns:a16="http://schemas.microsoft.com/office/drawing/2014/main" id="{B73E7D60-41E4-429B-BCFC-BBD6A43B4644}"/>
              </a:ext>
            </a:extLst>
          </p:cNvPr>
          <p:cNvSpPr/>
          <p:nvPr/>
        </p:nvSpPr>
        <p:spPr>
          <a:xfrm>
            <a:off x="364360" y="5164724"/>
            <a:ext cx="6570223" cy="1015663"/>
          </a:xfrm>
          <a:prstGeom prst="rect">
            <a:avLst/>
          </a:prstGeom>
        </p:spPr>
        <p:txBody>
          <a:bodyPr wrap="square">
            <a:spAutoFit/>
          </a:bodyPr>
          <a:lstStyle/>
          <a:p>
            <a:r>
              <a:rPr lang="en-US" sz="3000" b="1" dirty="0">
                <a:latin typeface="Bell MT" panose="02020503060305020303" pitchFamily="18" charset="0"/>
              </a:rPr>
              <a:t>“it…it…it's like everyone can just tell and </a:t>
            </a:r>
            <a:r>
              <a:rPr lang="en-US" sz="3000" b="1" dirty="0" err="1">
                <a:latin typeface="Bell MT" panose="02020503060305020303" pitchFamily="18" charset="0"/>
              </a:rPr>
              <a:t>i'm</a:t>
            </a:r>
            <a:r>
              <a:rPr lang="en-US" sz="3000" b="1" dirty="0">
                <a:latin typeface="Bell MT" panose="02020503060305020303" pitchFamily="18" charset="0"/>
              </a:rPr>
              <a:t> just a time bomb of sadness”</a:t>
            </a:r>
          </a:p>
        </p:txBody>
      </p:sp>
      <p:sp>
        <p:nvSpPr>
          <p:cNvPr id="7" name="Rectangle 6">
            <a:extLst>
              <a:ext uri="{FF2B5EF4-FFF2-40B4-BE49-F238E27FC236}">
                <a16:creationId xmlns:a16="http://schemas.microsoft.com/office/drawing/2014/main" id="{379053DB-52DA-469B-BBC3-FB85B3E16F09}"/>
              </a:ext>
            </a:extLst>
          </p:cNvPr>
          <p:cNvSpPr/>
          <p:nvPr/>
        </p:nvSpPr>
        <p:spPr>
          <a:xfrm>
            <a:off x="1017507" y="303239"/>
            <a:ext cx="9833269" cy="769441"/>
          </a:xfrm>
          <a:prstGeom prst="rect">
            <a:avLst/>
          </a:prstGeom>
        </p:spPr>
        <p:txBody>
          <a:bodyPr wrap="none">
            <a:spAutoFit/>
          </a:bodyPr>
          <a:lstStyle/>
          <a:p>
            <a:r>
              <a:rPr lang="en-US" sz="4400" dirty="0">
                <a:latin typeface="Bell MT" panose="02020503060305020303" pitchFamily="18" charset="0"/>
              </a:rPr>
              <a:t>Abstracted variables vs human experience</a:t>
            </a:r>
            <a:endParaRPr lang="en-US" sz="4400" dirty="0"/>
          </a:p>
        </p:txBody>
      </p:sp>
      <p:sp>
        <p:nvSpPr>
          <p:cNvPr id="12" name="TextBox 11">
            <a:extLst>
              <a:ext uri="{FF2B5EF4-FFF2-40B4-BE49-F238E27FC236}">
                <a16:creationId xmlns:a16="http://schemas.microsoft.com/office/drawing/2014/main" id="{CEA3BEB3-94D8-4750-885F-5D79EF29A070}"/>
              </a:ext>
            </a:extLst>
          </p:cNvPr>
          <p:cNvSpPr txBox="1"/>
          <p:nvPr/>
        </p:nvSpPr>
        <p:spPr>
          <a:xfrm>
            <a:off x="-172666" y="6407585"/>
            <a:ext cx="12537332" cy="461665"/>
          </a:xfrm>
          <a:prstGeom prst="rect">
            <a:avLst/>
          </a:prstGeom>
          <a:noFill/>
        </p:spPr>
        <p:txBody>
          <a:bodyPr wrap="square">
            <a:spAutoFit/>
          </a:bodyPr>
          <a:lstStyle/>
          <a:p>
            <a:pPr lvl="1"/>
            <a:r>
              <a:rPr lang="en-US" sz="1200" dirty="0">
                <a:latin typeface="Bell MT" panose="02020503060305020303" pitchFamily="18" charset="0"/>
              </a:rPr>
              <a:t>*Data excerpts are not verbatim for word for privacy reasons; they are heavily modified versions represent the kind of language used in these interviews with individuals about their depression experiences</a:t>
            </a:r>
          </a:p>
        </p:txBody>
      </p:sp>
      <p:sp>
        <p:nvSpPr>
          <p:cNvPr id="5" name="TextBox 4">
            <a:extLst>
              <a:ext uri="{FF2B5EF4-FFF2-40B4-BE49-F238E27FC236}">
                <a16:creationId xmlns:a16="http://schemas.microsoft.com/office/drawing/2014/main" id="{414E26FD-218C-4E70-AD67-738E1A37E308}"/>
              </a:ext>
            </a:extLst>
          </p:cNvPr>
          <p:cNvSpPr txBox="1"/>
          <p:nvPr/>
        </p:nvSpPr>
        <p:spPr>
          <a:xfrm>
            <a:off x="9621466" y="3784887"/>
            <a:ext cx="6269476" cy="369332"/>
          </a:xfrm>
          <a:prstGeom prst="rect">
            <a:avLst/>
          </a:prstGeom>
          <a:noFill/>
        </p:spPr>
        <p:txBody>
          <a:bodyPr wrap="square">
            <a:spAutoFit/>
          </a:bodyPr>
          <a:lstStyle/>
          <a:p>
            <a:r>
              <a:rPr lang="en-US" sz="1800" dirty="0">
                <a:latin typeface="Bell MT" panose="02020503060305020303" pitchFamily="18" charset="0"/>
              </a:rPr>
              <a:t>“0” or “1” for depression</a:t>
            </a:r>
          </a:p>
        </p:txBody>
      </p:sp>
      <p:cxnSp>
        <p:nvCxnSpPr>
          <p:cNvPr id="18" name="Straight Arrow Connector 17">
            <a:extLst>
              <a:ext uri="{FF2B5EF4-FFF2-40B4-BE49-F238E27FC236}">
                <a16:creationId xmlns:a16="http://schemas.microsoft.com/office/drawing/2014/main" id="{7EB7D233-9FD3-45E6-8CF4-6EB9A36EE046}"/>
              </a:ext>
            </a:extLst>
          </p:cNvPr>
          <p:cNvCxnSpPr>
            <a:cxnSpLocks/>
          </p:cNvCxnSpPr>
          <p:nvPr/>
        </p:nvCxnSpPr>
        <p:spPr>
          <a:xfrm>
            <a:off x="5204298" y="2947481"/>
            <a:ext cx="4417168" cy="83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DDCBF0-0BC1-478F-8643-5A1FFFA379DA}"/>
              </a:ext>
            </a:extLst>
          </p:cNvPr>
          <p:cNvCxnSpPr>
            <a:cxnSpLocks/>
            <a:endCxn id="5" idx="1"/>
          </p:cNvCxnSpPr>
          <p:nvPr/>
        </p:nvCxnSpPr>
        <p:spPr>
          <a:xfrm>
            <a:off x="7332224" y="3969553"/>
            <a:ext cx="2289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1051EA-A4CB-48BA-ACBE-C7AF6E69EC4C}"/>
              </a:ext>
            </a:extLst>
          </p:cNvPr>
          <p:cNvCxnSpPr>
            <a:cxnSpLocks/>
            <a:stCxn id="10" idx="3"/>
          </p:cNvCxnSpPr>
          <p:nvPr/>
        </p:nvCxnSpPr>
        <p:spPr>
          <a:xfrm flipV="1">
            <a:off x="6934583" y="4131262"/>
            <a:ext cx="2686883" cy="154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16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3AA8-0A00-49DD-A047-B849F3EB0EB9}"/>
              </a:ext>
            </a:extLst>
          </p:cNvPr>
          <p:cNvSpPr>
            <a:spLocks noGrp="1"/>
          </p:cNvSpPr>
          <p:nvPr>
            <p:ph type="title"/>
          </p:nvPr>
        </p:nvSpPr>
        <p:spPr/>
        <p:txBody>
          <a:bodyPr/>
          <a:lstStyle/>
          <a:p>
            <a:r>
              <a:rPr lang="en-US" dirty="0">
                <a:latin typeface="Bell MT" panose="02020503060305020303" pitchFamily="18" charset="0"/>
              </a:rPr>
              <a:t>Missing Data</a:t>
            </a:r>
          </a:p>
        </p:txBody>
      </p:sp>
      <p:sp>
        <p:nvSpPr>
          <p:cNvPr id="3" name="Content Placeholder 2">
            <a:extLst>
              <a:ext uri="{FF2B5EF4-FFF2-40B4-BE49-F238E27FC236}">
                <a16:creationId xmlns:a16="http://schemas.microsoft.com/office/drawing/2014/main" id="{D8492654-0CEE-4D0A-904E-5E4A0D741E26}"/>
              </a:ext>
            </a:extLst>
          </p:cNvPr>
          <p:cNvSpPr>
            <a:spLocks noGrp="1"/>
          </p:cNvSpPr>
          <p:nvPr>
            <p:ph idx="1"/>
          </p:nvPr>
        </p:nvSpPr>
        <p:spPr/>
        <p:txBody>
          <a:bodyPr>
            <a:normAutofit fontScale="85000" lnSpcReduction="10000"/>
          </a:bodyPr>
          <a:lstStyle/>
          <a:p>
            <a:r>
              <a:rPr lang="en-US" dirty="0">
                <a:latin typeface="Bell MT" panose="02020503060305020303" pitchFamily="18" charset="0"/>
              </a:rPr>
              <a:t>No crystal-clear rules about how to deal with, but </a:t>
            </a:r>
            <a:r>
              <a:rPr lang="en-US" dirty="0">
                <a:solidFill>
                  <a:srgbClr val="FF0000"/>
                </a:solidFill>
                <a:latin typeface="Bell MT" panose="02020503060305020303" pitchFamily="18" charset="0"/>
              </a:rPr>
              <a:t>important</a:t>
            </a:r>
          </a:p>
          <a:p>
            <a:endParaRPr lang="en-US" dirty="0">
              <a:solidFill>
                <a:srgbClr val="FF0000"/>
              </a:solidFill>
              <a:latin typeface="Bell MT" panose="02020503060305020303" pitchFamily="18" charset="0"/>
            </a:endParaRPr>
          </a:p>
          <a:p>
            <a:r>
              <a:rPr lang="en-US" dirty="0">
                <a:latin typeface="Bell MT" panose="02020503060305020303" pitchFamily="18" charset="0"/>
              </a:rPr>
              <a:t>Types: missing completely at random, missing at random, missing not at random</a:t>
            </a:r>
          </a:p>
          <a:p>
            <a:pPr lvl="1"/>
            <a:r>
              <a:rPr lang="en-US" dirty="0">
                <a:latin typeface="Bell MT" panose="02020503060305020303" pitchFamily="18" charset="0"/>
              </a:rPr>
              <a:t>Most models assume no missing data/missing completely at random</a:t>
            </a:r>
          </a:p>
          <a:p>
            <a:endParaRPr lang="en-US" dirty="0">
              <a:solidFill>
                <a:srgbClr val="FF0000"/>
              </a:solidFill>
              <a:latin typeface="Bell MT" panose="02020503060305020303" pitchFamily="18" charset="0"/>
            </a:endParaRPr>
          </a:p>
          <a:p>
            <a:r>
              <a:rPr lang="en-US" dirty="0">
                <a:latin typeface="Bell MT" panose="02020503060305020303" pitchFamily="18" charset="0"/>
              </a:rPr>
              <a:t>Always: </a:t>
            </a:r>
          </a:p>
          <a:p>
            <a:pPr lvl="1"/>
            <a:r>
              <a:rPr lang="en-US" dirty="0">
                <a:latin typeface="Bell MT" panose="02020503060305020303" pitchFamily="18" charset="0"/>
              </a:rPr>
              <a:t>check how much is missing</a:t>
            </a:r>
          </a:p>
          <a:p>
            <a:pPr lvl="1"/>
            <a:r>
              <a:rPr lang="en-US" dirty="0">
                <a:latin typeface="Bell MT" panose="02020503060305020303" pitchFamily="18" charset="0"/>
              </a:rPr>
              <a:t>relationship of missingness with other variables</a:t>
            </a:r>
          </a:p>
          <a:p>
            <a:pPr lvl="1"/>
            <a:endParaRPr lang="en-US" dirty="0">
              <a:latin typeface="Bell MT" panose="02020503060305020303" pitchFamily="18" charset="0"/>
            </a:endParaRPr>
          </a:p>
          <a:p>
            <a:r>
              <a:rPr lang="en-US" dirty="0">
                <a:latin typeface="Bell MT" panose="02020503060305020303" pitchFamily="18" charset="0"/>
              </a:rPr>
              <a:t>Some imperfect solutions: </a:t>
            </a:r>
          </a:p>
          <a:p>
            <a:pPr lvl="1"/>
            <a:r>
              <a:rPr lang="en-US" dirty="0">
                <a:latin typeface="Bell MT" panose="02020503060305020303" pitchFamily="18" charset="0"/>
              </a:rPr>
              <a:t>Impute (e.g., predict missing values, mean imputation, etc.)</a:t>
            </a:r>
          </a:p>
          <a:p>
            <a:pPr lvl="1"/>
            <a:r>
              <a:rPr lang="en-US" dirty="0">
                <a:latin typeface="Bell MT" panose="02020503060305020303" pitchFamily="18" charset="0"/>
              </a:rPr>
              <a:t>Delete </a:t>
            </a:r>
          </a:p>
        </p:txBody>
      </p:sp>
    </p:spTree>
    <p:extLst>
      <p:ext uri="{BB962C8B-B14F-4D97-AF65-F5344CB8AC3E}">
        <p14:creationId xmlns:p14="http://schemas.microsoft.com/office/powerpoint/2010/main" val="390686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2807</Words>
  <Application>Microsoft Office PowerPoint</Application>
  <PresentationFormat>Widescreen</PresentationFormat>
  <Paragraphs>464</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Bell MT</vt:lpstr>
      <vt:lpstr>Calibri</vt:lpstr>
      <vt:lpstr>Calibri Light</vt:lpstr>
      <vt:lpstr>Courier New</vt:lpstr>
      <vt:lpstr>Office Theme</vt:lpstr>
      <vt:lpstr>The Life course of a Computational Sociology  Research Project</vt:lpstr>
      <vt:lpstr>Outline: 3h</vt:lpstr>
      <vt:lpstr>Storing and Managing Data</vt:lpstr>
      <vt:lpstr>Raw</vt:lpstr>
      <vt:lpstr>Clean</vt:lpstr>
      <vt:lpstr>Thinking about the production of data</vt:lpstr>
      <vt:lpstr>0 or 1: “Depression” or not</vt:lpstr>
      <vt:lpstr>PowerPoint Presentation</vt:lpstr>
      <vt:lpstr>Missing Data</vt:lpstr>
      <vt:lpstr>Raw vs Clean: Text mining example</vt:lpstr>
      <vt:lpstr>Feature Engineering</vt:lpstr>
      <vt:lpstr>Dimensionality Reduction</vt:lpstr>
      <vt:lpstr>Long vs Wide Data</vt:lpstr>
      <vt:lpstr>Merging Data</vt:lpstr>
      <vt:lpstr>Getting to know your data vs fishing</vt:lpstr>
      <vt:lpstr>Replicability</vt:lpstr>
      <vt:lpstr>Measuring model performance</vt:lpstr>
      <vt:lpstr>Sample 3 CompSoc Project Workflow (Alina)</vt:lpstr>
      <vt:lpstr>Sample 3 CompSoc Abstract (Alina + Jacob)</vt:lpstr>
      <vt:lpstr>Sample 3 CompSoc File Management</vt:lpstr>
      <vt:lpstr>Developing your CompSoc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lifecourse of a compsoc project</dc:title>
  <dc:creator> arsena</dc:creator>
  <cp:lastModifiedBy>Alina Arseniev-Koehler</cp:lastModifiedBy>
  <cp:revision>106</cp:revision>
  <dcterms:created xsi:type="dcterms:W3CDTF">2018-09-03T20:41:59Z</dcterms:created>
  <dcterms:modified xsi:type="dcterms:W3CDTF">2020-09-10T18:07:22Z</dcterms:modified>
</cp:coreProperties>
</file>