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0" r:id="rId3"/>
    <p:sldId id="421" r:id="rId4"/>
    <p:sldId id="422" r:id="rId5"/>
    <p:sldId id="423" r:id="rId6"/>
    <p:sldId id="433" r:id="rId7"/>
    <p:sldId id="428" r:id="rId8"/>
    <p:sldId id="427" r:id="rId9"/>
    <p:sldId id="429" r:id="rId10"/>
    <p:sldId id="430" r:id="rId11"/>
    <p:sldId id="431" r:id="rId12"/>
  </p:sldIdLst>
  <p:sldSz cx="9144000" cy="6858000" type="screen4x3"/>
  <p:notesSz cx="7099300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FF"/>
    <a:srgbClr val="00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48"/>
      </p:cViewPr>
      <p:guideLst>
        <p:guide orient="horz" pos="2160"/>
        <p:guide pos="28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9D0FAF-A5AB-4DF7-B3C3-72D1AFCFBC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45D7A4-7792-4409-A5B6-FD87EB7C11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A755366-7802-495A-B5E4-E1A09BA9D09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2FD95C-CC98-4314-AB8F-974F4A2150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232" y="6376243"/>
            <a:ext cx="238660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mailto:hyzhao@swjtu.edu.cn" TargetMode="External"/><Relationship Id="rId1" Type="http://schemas.openxmlformats.org/officeDocument/2006/relationships/hyperlink" Target="mailto:swjtu_hy@126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843300"/>
            <a:ext cx="2527176" cy="2105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780"/>
            <a:ext cx="5230691" cy="837595"/>
          </a:xfrm>
          <a:prstGeom prst="rect">
            <a:avLst/>
          </a:prstGeom>
        </p:spPr>
      </p:pic>
      <p:sp>
        <p:nvSpPr>
          <p:cNvPr id="6" name="文本占位符 6"/>
          <p:cNvSpPr txBox="1"/>
          <p:nvPr/>
        </p:nvSpPr>
        <p:spPr>
          <a:xfrm>
            <a:off x="263284" y="2156000"/>
            <a:ext cx="8495524" cy="307320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course leader: Owen Johnson</a:t>
            </a:r>
            <a:b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</a:br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Senior Fellow, School of Computing, </a:t>
            </a:r>
            <a:endParaRPr lang="en-US" altLang="zh-CN" sz="28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University of Leeds,</a:t>
            </a:r>
            <a:endParaRPr lang="en-US" altLang="zh-CN" sz="28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co-leader: </a:t>
            </a:r>
            <a:r>
              <a:rPr lang="en-US" altLang="zh-CN" sz="2800" dirty="0" err="1">
                <a:solidFill>
                  <a:schemeClr val="tx1"/>
                </a:solidFill>
                <a:cs typeface="Arial" panose="020B0604020202020204" pitchFamily="34" charset="0"/>
              </a:rPr>
              <a:t>Hongyu</a:t>
            </a: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 Zhao</a:t>
            </a:r>
            <a:endParaRPr lang="en-US" altLang="zh-CN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Ph.D.,  Software Engineering Department,</a:t>
            </a:r>
            <a:endParaRPr lang="en-US" altLang="zh-CN" sz="28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School of Computing &amp; AI,</a:t>
            </a:r>
            <a:endParaRPr lang="en-US" altLang="zh-CN" sz="2800" b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Southwest </a:t>
            </a:r>
            <a:r>
              <a:rPr lang="en-US" altLang="zh-CN" sz="2800" b="0" dirty="0" err="1">
                <a:solidFill>
                  <a:schemeClr val="tx1"/>
                </a:solidFill>
                <a:cs typeface="Arial" panose="020B0604020202020204" pitchFamily="34" charset="0"/>
              </a:rPr>
              <a:t>Jiaotoing</a:t>
            </a:r>
            <a:r>
              <a:rPr lang="en-US" altLang="zh-CN" sz="2800" b="0" dirty="0">
                <a:solidFill>
                  <a:schemeClr val="tx1"/>
                </a:solidFill>
                <a:cs typeface="Arial" panose="020B0604020202020204" pitchFamily="34" charset="0"/>
              </a:rPr>
              <a:t> University. </a:t>
            </a:r>
            <a:endParaRPr lang="en-US" altLang="zh-CN" sz="2800" b="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7" name="标题 3"/>
          <p:cNvSpPr txBox="1"/>
          <p:nvPr/>
        </p:nvSpPr>
        <p:spPr>
          <a:xfrm>
            <a:off x="0" y="1028700"/>
            <a:ext cx="8920480" cy="81597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7030A0"/>
                </a:solidFill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XJCO2912</a:t>
            </a:r>
            <a:r>
              <a:rPr lang="en-US" altLang="zh-CN" sz="4000" dirty="0"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-Software Engineering Principle </a:t>
            </a:r>
            <a:endParaRPr lang="en-US" altLang="zh-CN" sz="4000" dirty="0"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496" y="188640"/>
            <a:ext cx="741682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4. Contact Information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9168" y="976660"/>
            <a:ext cx="8579296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(1) My Email: </a:t>
            </a:r>
            <a:r>
              <a:rPr lang="en-US" altLang="zh-CN" sz="2800" dirty="0">
                <a:hlinkClick r:id="rId1"/>
              </a:rPr>
              <a:t>swjtu_hy@126.com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                        </a:t>
            </a:r>
            <a:r>
              <a:rPr lang="en-US" altLang="zh-CN" sz="2800" dirty="0">
                <a:hlinkClick r:id="rId2"/>
              </a:rPr>
              <a:t>hyzhao@swjtu.edu.cn</a:t>
            </a:r>
            <a:endParaRPr lang="en-US" altLang="zh-CN" sz="2800" dirty="0"/>
          </a:p>
          <a:p>
            <a:r>
              <a:rPr lang="en-US" altLang="zh-CN" sz="2800" dirty="0"/>
              <a:t>(2) My QQ: 871893568 (</a:t>
            </a:r>
            <a:r>
              <a:rPr lang="en-US" altLang="zh-CN" sz="2800" dirty="0" err="1"/>
              <a:t>Telcomfriend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r>
              <a:rPr lang="en-US" altLang="zh-CN" sz="2800" dirty="0"/>
              <a:t>(3) My available office hours: </a:t>
            </a:r>
            <a:endParaRPr lang="en-US" altLang="zh-CN" sz="2800" dirty="0"/>
          </a:p>
          <a:p>
            <a:r>
              <a:rPr lang="en-US" altLang="zh-CN" sz="2800" dirty="0"/>
              <a:t>      every Wednesday, 12.40-13.40, X31537</a:t>
            </a:r>
            <a:endParaRPr lang="en-US" altLang="zh-CN" sz="2800" dirty="0"/>
          </a:p>
          <a:p>
            <a:r>
              <a:rPr lang="en-US" altLang="zh-CN" sz="2800" dirty="0"/>
              <a:t>(4)</a:t>
            </a:r>
            <a:r>
              <a:rPr lang="zh-CN" altLang="en-US" sz="2800" dirty="0"/>
              <a:t> </a:t>
            </a:r>
            <a:r>
              <a:rPr lang="en-US" altLang="zh-CN" sz="2800" dirty="0"/>
              <a:t>Assistant teacher:</a:t>
            </a:r>
            <a:endParaRPr lang="en-US" altLang="zh-CN" sz="2800" dirty="0"/>
          </a:p>
          <a:p>
            <a:r>
              <a:rPr lang="en-US" altLang="zh-CN" sz="2800" dirty="0"/>
              <a:t>      Ms. Kang Yuange(</a:t>
            </a:r>
            <a:r>
              <a:rPr lang="zh-CN" altLang="en-US" sz="2800" dirty="0"/>
              <a:t>康园格</a:t>
            </a:r>
            <a:r>
              <a:rPr lang="en-US" altLang="zh-CN" sz="2800" dirty="0"/>
              <a:t>).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iṡľïḑè"/>
          <p:cNvSpPr txBox="1"/>
          <p:nvPr/>
        </p:nvSpPr>
        <p:spPr bwMode="auto">
          <a:xfrm>
            <a:off x="395536" y="1052736"/>
            <a:ext cx="8352928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0" dirty="0">
                <a:latin typeface="+mn-lt"/>
                <a:ea typeface="+mn-ea"/>
                <a:sym typeface="+mn-lt"/>
              </a:rPr>
              <a:t>Introduction to XJCO2912 Software Engineering (SE) Principles</a:t>
            </a:r>
            <a:endParaRPr lang="zh-CN" altLang="en-US" sz="2800" b="0" dirty="0"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 b="0" dirty="0">
                <a:latin typeface="+mn-lt"/>
                <a:ea typeface="+mn-ea"/>
                <a:sym typeface="+mn-lt"/>
              </a:rPr>
              <a:t>Aim and Objectives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800" b="0" dirty="0">
                <a:latin typeface="+mn-lt"/>
                <a:ea typeface="+mn-ea"/>
                <a:sym typeface="+mn-lt"/>
              </a:rPr>
              <a:t>3. Textbook and Syllabus</a:t>
            </a:r>
            <a:endParaRPr lang="en-US" altLang="zh-CN" sz="2800" b="0" dirty="0">
              <a:latin typeface="+mn-lt"/>
              <a:ea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800" b="0" dirty="0">
                <a:latin typeface="+mn-lt"/>
                <a:ea typeface="+mn-ea"/>
                <a:sym typeface="+mn-lt"/>
              </a:rPr>
              <a:t>4. Contact Information</a:t>
            </a:r>
            <a:endParaRPr lang="zh-CN" altLang="en-US" sz="2800" b="0" dirty="0">
              <a:latin typeface="+mn-lt"/>
              <a:ea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129" y="260648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content</a:t>
            </a:r>
            <a:endParaRPr lang="zh-CN" altLang="en-US" sz="3200" b="1" dirty="0">
              <a:solidFill>
                <a:srgbClr val="C00000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496" y="188640"/>
            <a:ext cx="9108306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1. Introduction to </a:t>
            </a:r>
            <a:r>
              <a:rPr lang="en-US" altLang="zh-CN" sz="3200" b="1" dirty="0">
                <a:solidFill>
                  <a:srgbClr val="C00000"/>
                </a:solidFill>
                <a:sym typeface="+mn-lt"/>
              </a:rPr>
              <a:t>XJCO2912 SE Principles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ïSḻiḑê"/>
          <p:cNvSpPr/>
          <p:nvPr/>
        </p:nvSpPr>
        <p:spPr bwMode="auto">
          <a:xfrm>
            <a:off x="179512" y="1057134"/>
            <a:ext cx="3891600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Delivery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556792"/>
            <a:ext cx="8927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20 Lectures </a:t>
            </a:r>
            <a:endParaRPr lang="zh-CN" altLang="zh-CN" sz="28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Lab sessions available</a:t>
            </a:r>
            <a:endParaRPr lang="zh-CN" altLang="en-US" sz="2800" dirty="0"/>
          </a:p>
        </p:txBody>
      </p:sp>
      <p:sp>
        <p:nvSpPr>
          <p:cNvPr id="7" name="ïSḻiḑê"/>
          <p:cNvSpPr/>
          <p:nvPr/>
        </p:nvSpPr>
        <p:spPr bwMode="auto">
          <a:xfrm>
            <a:off x="216104" y="2582993"/>
            <a:ext cx="3891600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Assessment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6104" y="3087049"/>
            <a:ext cx="9080714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0"/>
              </a:spcAft>
            </a:pP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This will be taught in semester 1 and is assessed by:</a:t>
            </a:r>
            <a:endParaRPr lang="zh-CN" altLang="zh-CN" sz="28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altLang="en-GB" sz="2800" b="1" dirty="0">
                <a:ea typeface="MS Mincho" panose="02020609040205080304" pitchFamily="49" charset="-128"/>
                <a:cs typeface="Times New Roman" panose="02020603050405020304" pitchFamily="18" charset="0"/>
              </a:rPr>
              <a:t>Closed Book </a:t>
            </a:r>
            <a:r>
              <a:rPr lang="en-GB" altLang="zh-CN" sz="2800" b="1" dirty="0">
                <a:ea typeface="MS Mincho" panose="02020609040205080304" pitchFamily="49" charset="-128"/>
                <a:cs typeface="Times New Roman" panose="02020603050405020304" pitchFamily="18" charset="0"/>
              </a:rPr>
              <a:t>Exam</a:t>
            </a:r>
            <a:r>
              <a:rPr lang="en-US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altLang="en-GB" sz="2800" b="1" dirty="0">
                <a:solidFill>
                  <a:srgbClr val="FF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80%</a:t>
            </a:r>
            <a:endParaRPr lang="zh-CN" altLang="zh-CN" sz="2800" b="1" dirty="0">
              <a:solidFill>
                <a:srgbClr val="FF000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altLang="zh-CN" sz="2800" b="1" dirty="0">
                <a:ea typeface="MS Mincho" panose="02020609040205080304" pitchFamily="49" charset="-128"/>
                <a:cs typeface="Times New Roman" panose="02020603050405020304" pitchFamily="18" charset="0"/>
              </a:rPr>
              <a:t>Coursework</a:t>
            </a: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altLang="en-GB" sz="2800" b="1" dirty="0">
                <a:solidFill>
                  <a:srgbClr val="FF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20</a:t>
            </a:r>
            <a:r>
              <a:rPr lang="en-GB" altLang="zh-CN" sz="2800" b="1" dirty="0">
                <a:solidFill>
                  <a:srgbClr val="FF000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% </a:t>
            </a:r>
            <a:endParaRPr lang="en-US" altLang="zh-CN" sz="2800" b="1" dirty="0">
              <a:solidFill>
                <a:srgbClr val="FF000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Set in week </a:t>
            </a:r>
            <a:r>
              <a:rPr lang="en-US" altLang="en-GB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5-6</a:t>
            </a: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 at Leeds. Written report 3-4 </a:t>
            </a:r>
            <a:r>
              <a:rPr lang="en-US" altLang="en-GB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A4 size </a:t>
            </a: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pages </a:t>
            </a:r>
            <a:endParaRPr lang="en-GB" altLang="zh-CN" sz="28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GB" altLang="zh-CN" sz="28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inc</a:t>
            </a:r>
            <a:r>
              <a:rPr lang="en-US" altLang="en-GB" sz="2800" dirty="0" err="1">
                <a:ea typeface="MS Mincho" panose="02020609040205080304" pitchFamily="49" charset="-128"/>
                <a:cs typeface="Times New Roman" panose="02020603050405020304" pitchFamily="18" charset="0"/>
              </a:rPr>
              <a:t>luding </a:t>
            </a: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diagrams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496" y="188640"/>
            <a:ext cx="7416824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 Aims and Objectives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6045" y="956310"/>
          <a:ext cx="8944610" cy="5026025"/>
        </p:xfrm>
        <a:graphic>
          <a:graphicData uri="http://schemas.openxmlformats.org/drawingml/2006/table">
            <a:tbl>
              <a:tblPr/>
              <a:tblGrid>
                <a:gridCol w="1972310"/>
                <a:gridCol w="6972300"/>
              </a:tblGrid>
              <a:tr h="62865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 b="1">
                          <a:latin typeface="Calibri" panose="020F0502020204030204"/>
                          <a:ea typeface="Calibri" panose="020F0502020204030204"/>
                        </a:rPr>
                        <a:t>Learning Objective</a:t>
                      </a:r>
                      <a:endParaRPr lang="en-US" altLang="zh-CN" sz="24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 b="1">
                          <a:latin typeface="Calibri" panose="020F0502020204030204"/>
                          <a:ea typeface="Calibri" panose="020F0502020204030204"/>
                        </a:rPr>
                        <a:t>LO description</a:t>
                      </a:r>
                      <a:endParaRPr lang="en-US" altLang="zh-CN" sz="2400" b="1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125031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>
                          <a:latin typeface="Calibri" panose="020F0502020204030204"/>
                          <a:ea typeface="Calibri" panose="020F0502020204030204"/>
                        </a:rPr>
                        <a:t>LO1</a:t>
                      </a:r>
                      <a:endParaRPr lang="en-US" altLang="zh-CN" sz="24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>
                          <a:latin typeface="Verdana" panose="020B0604030504040204"/>
                          <a:ea typeface="Calibri" panose="020F0502020204030204"/>
                        </a:rPr>
                        <a:t>- Describe the software development lifecycle and key legal, social and ethical issues surrounding software development</a:t>
                      </a:r>
                      <a:br>
                        <a:rPr lang="en-US" altLang="zh-CN" sz="2400">
                          <a:latin typeface="Verdana" panose="020B0604030504040204"/>
                          <a:ea typeface="Calibri" panose="020F0502020204030204"/>
                        </a:rPr>
                      </a:br>
                      <a:endParaRPr lang="en-US" altLang="zh-CN" sz="2400">
                        <a:latin typeface="Verdana" panose="020B060403050404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2875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>
                          <a:latin typeface="Calibri" panose="020F0502020204030204"/>
                          <a:ea typeface="Calibri" panose="020F0502020204030204"/>
                        </a:rPr>
                        <a:t>LO2</a:t>
                      </a:r>
                      <a:endParaRPr lang="en-US" altLang="zh-CN" sz="24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>
                          <a:latin typeface="Verdana" panose="020B0604030504040204"/>
                          <a:ea typeface="Calibri" panose="020F0502020204030204"/>
                        </a:rPr>
                        <a:t>- Evaluate software development approaches in terms of their appropriateness for different types of projects</a:t>
                      </a:r>
                      <a:br>
                        <a:rPr lang="en-US" altLang="zh-CN" sz="2400">
                          <a:latin typeface="Verdana" panose="020B0604030504040204"/>
                          <a:ea typeface="Calibri" panose="020F0502020204030204"/>
                        </a:rPr>
                      </a:br>
                      <a:endParaRPr lang="en-US" altLang="zh-CN" sz="2400">
                        <a:latin typeface="Verdana" panose="020B060403050404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97280"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>
                          <a:latin typeface="Calibri" panose="020F0502020204030204"/>
                          <a:ea typeface="Calibri" panose="020F0502020204030204"/>
                        </a:rPr>
                        <a:t>LO3</a:t>
                      </a:r>
                      <a:endParaRPr lang="en-US" altLang="zh-CN" sz="24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400">
                          <a:latin typeface="Verdana" panose="020B0604030504040204"/>
                          <a:ea typeface="Calibri" panose="020F0502020204030204"/>
                        </a:rPr>
                        <a:t>- Select and use appropriate industry-standard tools and techniques in the process of software development</a:t>
                      </a:r>
                      <a:endParaRPr lang="en-US" altLang="zh-CN" sz="2400">
                        <a:latin typeface="Verdana" panose="020B0604030504040204"/>
                        <a:ea typeface="Calibri" panose="020F05020202040302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dirty="0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225" y="909320"/>
            <a:ext cx="899477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ts val="0"/>
              </a:spcAft>
            </a:pPr>
            <a:r>
              <a:rPr lang="en-GB" altLang="zh-CN" sz="2800" b="1" dirty="0">
                <a:solidFill>
                  <a:srgbClr val="7030A0"/>
                </a:solidFill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Students will gain skills in</a:t>
            </a:r>
            <a:endParaRPr lang="en-GB" altLang="zh-CN" sz="2800" b="1" dirty="0">
              <a:solidFill>
                <a:srgbClr val="7030A0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Software Project Planning and Management</a:t>
            </a:r>
            <a:endParaRPr lang="en-GB" altLang="zh-CN" sz="28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Analysis and Design</a:t>
            </a:r>
            <a:endParaRPr lang="en-GB" altLang="zh-CN" sz="2800" dirty="0"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Programming with Tools</a:t>
            </a:r>
            <a:endParaRPr lang="en-GB" altLang="zh-CN" sz="2800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496" y="188640"/>
            <a:ext cx="7416824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 Aims and Objectives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175500" y="557530"/>
            <a:ext cx="1871345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cont.1, end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496" y="188640"/>
            <a:ext cx="741682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3. Textbook and Syllabus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107504" y="908720"/>
            <a:ext cx="496855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GB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The course will closely follow this book. </a:t>
            </a:r>
            <a:endParaRPr lang="en-GB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Ian Sommerville, </a:t>
            </a:r>
            <a:r>
              <a:rPr lang="en-GB" alt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Software Engineering 10</a:t>
            </a:r>
            <a:r>
              <a:rPr lang="en-GB" altLang="en-US" sz="2800" b="1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th</a:t>
            </a:r>
            <a:r>
              <a:rPr lang="en-GB" altLang="en-US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Edition</a:t>
            </a:r>
            <a:endParaRPr lang="en-GB" altLang="en-US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We will cover Part 1 and Part 4 but Parts 2 and 3 will be useful for other modules </a:t>
            </a:r>
            <a:endParaRPr lang="en-GB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… and your future career as a software engineer.</a:t>
            </a:r>
            <a:endParaRPr lang="en-GB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Reading from the book will be set every lecture.  </a:t>
            </a:r>
            <a:endParaRPr lang="en-GB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39020"/>
            <a:ext cx="4176464" cy="51481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496" y="188640"/>
            <a:ext cx="741682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3. Textbook and Syllabus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08304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</a:t>
            </a:r>
            <a:endParaRPr lang="en-US" altLang="zh-CN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23528" y="980728"/>
            <a:ext cx="872331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Please buy this book on the Internet.</a:t>
            </a:r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软件工程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英文版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第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10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版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)/(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英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伊恩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萨默维尔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(Ian Sommerville)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著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. – 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北京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: 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机械工业出版社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, 2017.9.</a:t>
            </a:r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Ian Sommerville, Software Engineering,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Tenth Edition, Pearson Education,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Inc.,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2016,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China Machine Press/</a:t>
            </a:r>
            <a:r>
              <a:rPr lang="en-US" altLang="zh-CN" sz="2800" dirty="0" err="1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Huazhang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Co., 2017. </a:t>
            </a:r>
            <a:endParaRPr lang="en-GB" alt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496" y="188640"/>
            <a:ext cx="741682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3. Textbook and Syllabus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08304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cont.2</a:t>
            </a:r>
            <a:endParaRPr lang="en-US" altLang="zh-CN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 bwMode="auto">
          <a:xfrm>
            <a:off x="91008" y="981546"/>
            <a:ext cx="86471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zh-CN" sz="2800" b="1" dirty="0"/>
              <a:t>Part 1 Introduction to Software Engineering</a:t>
            </a:r>
            <a:endParaRPr lang="en-GB" altLang="zh-CN" sz="2800" dirty="0"/>
          </a:p>
          <a:p>
            <a:r>
              <a:rPr lang="en-GB" altLang="zh-CN" sz="2800" dirty="0"/>
              <a:t>	Chapter 1: Introduction</a:t>
            </a:r>
            <a:endParaRPr lang="en-GB" altLang="zh-CN" sz="2800" dirty="0"/>
          </a:p>
          <a:p>
            <a:r>
              <a:rPr lang="en-GB" altLang="zh-CN" sz="2800" dirty="0"/>
              <a:t>	Chapter 2: Software processes</a:t>
            </a:r>
            <a:endParaRPr lang="en-GB" altLang="zh-CN" sz="2800" dirty="0"/>
          </a:p>
          <a:p>
            <a:r>
              <a:rPr lang="en-GB" altLang="zh-CN" sz="2800" dirty="0"/>
              <a:t>	Chapter 3: Agile software development</a:t>
            </a:r>
            <a:endParaRPr lang="en-GB" altLang="zh-CN" sz="2800" dirty="0"/>
          </a:p>
          <a:p>
            <a:r>
              <a:rPr lang="en-GB" altLang="zh-CN" sz="2800" dirty="0"/>
              <a:t>	Chapter 4: Requirements engineering</a:t>
            </a:r>
            <a:endParaRPr lang="en-GB" altLang="zh-CN" sz="2800" dirty="0"/>
          </a:p>
          <a:p>
            <a:r>
              <a:rPr lang="en-GB" altLang="zh-CN" sz="2800" dirty="0"/>
              <a:t>	Chapter 5: System </a:t>
            </a:r>
            <a:r>
              <a:rPr lang="en-GB" altLang="zh-CN" sz="2800" dirty="0" err="1"/>
              <a:t>modeling</a:t>
            </a:r>
            <a:endParaRPr lang="en-GB" altLang="zh-CN" sz="2800" dirty="0"/>
          </a:p>
          <a:p>
            <a:r>
              <a:rPr lang="en-GB" altLang="zh-CN" sz="2800" dirty="0"/>
              <a:t>	Chapter 6: Architectural design</a:t>
            </a:r>
            <a:endParaRPr lang="en-GB" altLang="zh-CN" sz="2800" dirty="0"/>
          </a:p>
          <a:p>
            <a:r>
              <a:rPr lang="en-GB" altLang="zh-CN" sz="2800" dirty="0"/>
              <a:t>	Chapter 7: Design and Implementation</a:t>
            </a:r>
            <a:endParaRPr lang="en-GB" altLang="zh-CN" sz="2800" dirty="0"/>
          </a:p>
          <a:p>
            <a:r>
              <a:rPr lang="en-GB" altLang="zh-CN" sz="2800" dirty="0"/>
              <a:t>	Chapter 8: Software testing</a:t>
            </a:r>
            <a:endParaRPr lang="en-GB" altLang="zh-CN" sz="2800" dirty="0"/>
          </a:p>
          <a:p>
            <a:r>
              <a:rPr lang="en-GB" altLang="zh-CN" sz="2800" dirty="0"/>
              <a:t>	Chapter 9: Software Evolution</a:t>
            </a:r>
            <a:endParaRPr lang="en-GB" altLang="zh-CN" sz="2800" dirty="0"/>
          </a:p>
          <a:p>
            <a:endParaRPr lang="en-GB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0-</a:t>
            </a:r>
            <a:fld id="{90959D3B-E7CF-4F7F-B948-302019A1053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5496" y="188640"/>
            <a:ext cx="741682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3. Textbook and Syllabus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08304" y="332656"/>
            <a:ext cx="1429816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cont.3,</a:t>
            </a:r>
            <a:endParaRPr lang="en-US" altLang="zh-CN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end</a:t>
            </a:r>
            <a:endParaRPr lang="en-US" altLang="zh-CN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496" y="966207"/>
            <a:ext cx="89393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800" b="1" dirty="0"/>
              <a:t>Part 4 Software management</a:t>
            </a:r>
            <a:endParaRPr lang="en-GB" altLang="zh-CN" sz="2800" dirty="0"/>
          </a:p>
          <a:p>
            <a:r>
              <a:rPr lang="en-GB" altLang="zh-CN" sz="2800" dirty="0"/>
              <a:t>	Chapter 22: Project management</a:t>
            </a:r>
            <a:endParaRPr lang="en-GB" altLang="zh-CN" sz="2800" dirty="0"/>
          </a:p>
          <a:p>
            <a:r>
              <a:rPr lang="en-GB" altLang="zh-CN" sz="2800" dirty="0"/>
              <a:t>	Chapter 23: Project planning</a:t>
            </a:r>
            <a:endParaRPr lang="en-GB" altLang="zh-CN" sz="2800" dirty="0"/>
          </a:p>
          <a:p>
            <a:r>
              <a:rPr lang="en-GB" altLang="zh-CN" sz="2800" dirty="0"/>
              <a:t>	Chapter 24: Quality management</a:t>
            </a:r>
            <a:endParaRPr lang="en-GB" altLang="zh-CN" sz="2800" dirty="0"/>
          </a:p>
          <a:p>
            <a:r>
              <a:rPr lang="en-GB" altLang="zh-CN" sz="2800" dirty="0"/>
              <a:t>	Chapter 25: Configuration management</a:t>
            </a:r>
            <a:endParaRPr lang="en-GB" altLang="zh-CN" sz="28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92*252"/>
  <p:tag name="TABLE_ENDDRAG_RECT" val="8*75*592*252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DliOWM2MzNlZjk4NTNhNjlmZThmZjcxNGE1Y2Q0Zm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3051</Words>
  <Application>WPS 演示</Application>
  <PresentationFormat>全屏显示(4:3)</PresentationFormat>
  <Paragraphs>153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黑体</vt:lpstr>
      <vt:lpstr>Calibri</vt:lpstr>
      <vt:lpstr>Arial Black</vt:lpstr>
      <vt:lpstr>Arial Unicode MS</vt:lpstr>
      <vt:lpstr>Symbol</vt:lpstr>
      <vt:lpstr>MS Mincho</vt:lpstr>
      <vt:lpstr>Yu Gothic UI</vt:lpstr>
      <vt:lpstr>Arial Unicode MS</vt:lpstr>
      <vt:lpstr>Calibri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ZHY</dc:creator>
  <cp:lastModifiedBy>hyzhao</cp:lastModifiedBy>
  <cp:revision>1288</cp:revision>
  <dcterms:created xsi:type="dcterms:W3CDTF">2012-02-25T06:23:00Z</dcterms:created>
  <dcterms:modified xsi:type="dcterms:W3CDTF">2024-09-23T05:28:58Z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7C2E6108DD0D4695A8253D51F6927E93_13</vt:lpwstr>
  </property>
  <property fmtid="{D5CDD505-2E9C-101B-9397-08002B2CF9AE}" pid="3" name="KSOProductBuildVer">
    <vt:lpwstr>2052-12.1.0.18276</vt:lpwstr>
  </property>
</Properties>
</file>