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handoutMasterIdLst>
    <p:handoutMasterId r:id="rId47"/>
  </p:handoutMasterIdLst>
  <p:sldIdLst>
    <p:sldId id="420" r:id="rId2"/>
    <p:sldId id="432" r:id="rId3"/>
    <p:sldId id="421" r:id="rId4"/>
    <p:sldId id="422" r:id="rId5"/>
    <p:sldId id="423" r:id="rId6"/>
    <p:sldId id="424" r:id="rId7"/>
    <p:sldId id="425" r:id="rId8"/>
    <p:sldId id="426" r:id="rId9"/>
    <p:sldId id="428" r:id="rId10"/>
    <p:sldId id="427" r:id="rId11"/>
    <p:sldId id="429" r:id="rId12"/>
    <p:sldId id="430" r:id="rId13"/>
    <p:sldId id="431" r:id="rId14"/>
    <p:sldId id="433" r:id="rId15"/>
    <p:sldId id="434" r:id="rId16"/>
    <p:sldId id="435" r:id="rId17"/>
    <p:sldId id="436" r:id="rId18"/>
    <p:sldId id="437" r:id="rId19"/>
    <p:sldId id="438" r:id="rId20"/>
    <p:sldId id="439" r:id="rId21"/>
    <p:sldId id="440" r:id="rId22"/>
    <p:sldId id="441" r:id="rId23"/>
    <p:sldId id="442" r:id="rId24"/>
    <p:sldId id="444" r:id="rId25"/>
    <p:sldId id="445" r:id="rId26"/>
    <p:sldId id="443" r:id="rId27"/>
    <p:sldId id="446" r:id="rId28"/>
    <p:sldId id="448" r:id="rId29"/>
    <p:sldId id="449" r:id="rId30"/>
    <p:sldId id="450" r:id="rId31"/>
    <p:sldId id="451" r:id="rId32"/>
    <p:sldId id="452" r:id="rId33"/>
    <p:sldId id="447" r:id="rId34"/>
    <p:sldId id="453" r:id="rId35"/>
    <p:sldId id="454" r:id="rId36"/>
    <p:sldId id="455" r:id="rId37"/>
    <p:sldId id="456" r:id="rId38"/>
    <p:sldId id="457" r:id="rId39"/>
    <p:sldId id="458" r:id="rId40"/>
    <p:sldId id="459" r:id="rId41"/>
    <p:sldId id="460" r:id="rId42"/>
    <p:sldId id="461" r:id="rId43"/>
    <p:sldId id="462" r:id="rId44"/>
    <p:sldId id="463" r:id="rId45"/>
  </p:sldIdLst>
  <p:sldSz cx="9144000" cy="6858000" type="screen4x3"/>
  <p:notesSz cx="7099300"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00"/>
    <a:srgbClr val="FF00FF"/>
    <a:srgbClr val="0033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00" y="90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3" d="100"/>
          <a:sy n="53" d="100"/>
        </p:scale>
        <p:origin x="3102"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sz="quarter" idx="1"/>
          </p:nvPr>
        </p:nvSpPr>
        <p:spPr>
          <a:xfrm>
            <a:off x="4021294" y="0"/>
            <a:ext cx="3076363" cy="511731"/>
          </a:xfrm>
          <a:prstGeom prst="rect">
            <a:avLst/>
          </a:prstGeom>
        </p:spPr>
        <p:txBody>
          <a:bodyPr vert="horz" lIns="99048" tIns="49524" rIns="99048" bIns="49524" rtlCol="0"/>
          <a:lstStyle>
            <a:lvl1pPr algn="r">
              <a:defRPr sz="1300"/>
            </a:lvl1pPr>
          </a:lstStyle>
          <a:p>
            <a:fld id="{3A9D0FAF-A5AB-4DF7-B3C3-72D1AFCFBC2A}" type="datetimeFigureOut">
              <a:rPr lang="zh-CN" altLang="en-US" smtClean="0"/>
              <a:pPr/>
              <a:t>2024/12/24</a:t>
            </a:fld>
            <a:endParaRPr lang="zh-CN" altLang="en-US"/>
          </a:p>
        </p:txBody>
      </p:sp>
      <p:sp>
        <p:nvSpPr>
          <p:cNvPr id="4" name="页脚占位符 3"/>
          <p:cNvSpPr>
            <a:spLocks noGrp="1"/>
          </p:cNvSpPr>
          <p:nvPr>
            <p:ph type="ftr" sz="quarter" idx="2"/>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5" name="灯片编号占位符 4"/>
          <p:cNvSpPr>
            <a:spLocks noGrp="1"/>
          </p:cNvSpPr>
          <p:nvPr>
            <p:ph type="sldNum" sz="quarter" idx="3"/>
          </p:nvPr>
        </p:nvSpPr>
        <p:spPr>
          <a:xfrm>
            <a:off x="4021294" y="9721106"/>
            <a:ext cx="3076363" cy="511731"/>
          </a:xfrm>
          <a:prstGeom prst="rect">
            <a:avLst/>
          </a:prstGeom>
        </p:spPr>
        <p:txBody>
          <a:bodyPr vert="horz" lIns="99048" tIns="49524" rIns="99048" bIns="49524" rtlCol="0" anchor="b"/>
          <a:lstStyle>
            <a:lvl1pPr algn="r">
              <a:defRPr sz="1300"/>
            </a:lvl1pPr>
          </a:lstStyle>
          <a:p>
            <a:fld id="{5845D7A4-7792-4409-A5B6-FD87EB7C111A}" type="slidenum">
              <a:rPr lang="zh-CN" altLang="en-US" smtClean="0"/>
              <a:pPr/>
              <a:t>‹#›</a:t>
            </a:fld>
            <a:endParaRPr lang="zh-CN" altLang="en-US"/>
          </a:p>
        </p:txBody>
      </p:sp>
    </p:spTree>
    <p:extLst>
      <p:ext uri="{BB962C8B-B14F-4D97-AF65-F5344CB8AC3E}">
        <p14:creationId xmlns:p14="http://schemas.microsoft.com/office/powerpoint/2010/main" val="34695463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zh-CN" altLang="en-US"/>
          </a:p>
        </p:txBody>
      </p:sp>
      <p:sp>
        <p:nvSpPr>
          <p:cNvPr id="3" name="日期占位符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EA755366-7802-495A-B5E4-E1A09BA9D096}" type="datetimeFigureOut">
              <a:rPr lang="zh-CN" altLang="en-US" smtClean="0"/>
              <a:pPr/>
              <a:t>2024/12/24</a:t>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zh-CN" altLang="en-US"/>
          </a:p>
        </p:txBody>
      </p:sp>
      <p:sp>
        <p:nvSpPr>
          <p:cNvPr id="5" name="备注占位符 4"/>
          <p:cNvSpPr>
            <a:spLocks noGrp="1"/>
          </p:cNvSpPr>
          <p:nvPr>
            <p:ph type="body" sz="quarter" idx="3"/>
          </p:nvPr>
        </p:nvSpPr>
        <p:spPr>
          <a:xfrm>
            <a:off x="709930" y="4861441"/>
            <a:ext cx="5679440" cy="4605576"/>
          </a:xfrm>
          <a:prstGeom prst="rect">
            <a:avLst/>
          </a:prstGeom>
        </p:spPr>
        <p:txBody>
          <a:bodyPr vert="horz" lIns="99048" tIns="49524" rIns="99048" bIns="49524"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AE2FD95C-CC98-4314-AB8F-974F4A215013}" type="slidenum">
              <a:rPr lang="zh-CN" altLang="en-US" smtClean="0"/>
              <a:pPr/>
              <a:t>‹#›</a:t>
            </a:fld>
            <a:endParaRPr lang="zh-CN" altLang="en-US"/>
          </a:p>
        </p:txBody>
      </p:sp>
    </p:spTree>
    <p:extLst>
      <p:ext uri="{BB962C8B-B14F-4D97-AF65-F5344CB8AC3E}">
        <p14:creationId xmlns:p14="http://schemas.microsoft.com/office/powerpoint/2010/main" val="41559444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2FD95C-CC98-4314-AB8F-974F4A215013}" type="slidenum">
              <a:rPr lang="zh-CN" altLang="en-US" smtClean="0"/>
              <a:pPr/>
              <a:t>27</a:t>
            </a:fld>
            <a:endParaRPr lang="zh-CN" altLang="en-US"/>
          </a:p>
        </p:txBody>
      </p:sp>
    </p:spTree>
    <p:extLst>
      <p:ext uri="{BB962C8B-B14F-4D97-AF65-F5344CB8AC3E}">
        <p14:creationId xmlns:p14="http://schemas.microsoft.com/office/powerpoint/2010/main" val="1014587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E2FD95C-CC98-4314-AB8F-974F4A215013}" type="slidenum">
              <a:rPr lang="zh-CN" altLang="en-US" smtClean="0"/>
              <a:pPr/>
              <a:t>34</a:t>
            </a:fld>
            <a:endParaRPr lang="zh-CN" altLang="en-US"/>
          </a:p>
        </p:txBody>
      </p:sp>
    </p:spTree>
    <p:extLst>
      <p:ext uri="{BB962C8B-B14F-4D97-AF65-F5344CB8AC3E}">
        <p14:creationId xmlns:p14="http://schemas.microsoft.com/office/powerpoint/2010/main" val="14401261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a:xfrm>
            <a:off x="251520" y="6356350"/>
            <a:ext cx="5768280" cy="365125"/>
          </a:xfrm>
          <a:prstGeom prst="rect">
            <a:avLst/>
          </a:prstGeom>
        </p:spPr>
        <p:txBody>
          <a:bodyPr/>
          <a:lstStyle>
            <a:lvl1pPr>
              <a:defRPr sz="1800" b="1">
                <a:solidFill>
                  <a:srgbClr val="0070C0"/>
                </a:solidFill>
              </a:defRPr>
            </a:lvl1pPr>
          </a:lstStyle>
          <a:p>
            <a:pPr algn="l"/>
            <a:r>
              <a:rPr lang="en-US" altLang="zh-CN" dirty="0"/>
              <a:t>SWJTU-LEEDS JOINT SCHOOL – H.Y. Zhao</a:t>
            </a:r>
            <a:endParaRPr lang="zh-CN" altLang="en-US" dirty="0"/>
          </a:p>
        </p:txBody>
      </p:sp>
      <p:sp>
        <p:nvSpPr>
          <p:cNvPr id="4" name="灯片编号占位符 3"/>
          <p:cNvSpPr>
            <a:spLocks noGrp="1"/>
          </p:cNvSpPr>
          <p:nvPr>
            <p:ph type="sldNum" sz="quarter" idx="12"/>
          </p:nvPr>
        </p:nvSpPr>
        <p:spPr>
          <a:xfrm>
            <a:off x="6660232" y="6376243"/>
            <a:ext cx="2386608" cy="365125"/>
          </a:xfrm>
          <a:prstGeom prst="rect">
            <a:avLst/>
          </a:prstGeom>
        </p:spPr>
        <p:txBody>
          <a:bodyPr/>
          <a:lstStyle>
            <a:lvl1pPr>
              <a:defRPr sz="1800" b="1">
                <a:solidFill>
                  <a:srgbClr val="0070C0"/>
                </a:solidFill>
              </a:defRPr>
            </a:lvl1pPr>
          </a:lstStyle>
          <a:p>
            <a:r>
              <a:rPr lang="en-US" altLang="zh-CN" dirty="0"/>
              <a:t>SE  Chapter 1-</a:t>
            </a:r>
            <a:fld id="{90959D3B-E7CF-4F7F-B948-302019A1053D}" type="slidenum">
              <a:rPr lang="zh-CN" altLang="en-US" smtClean="0"/>
              <a:pPr/>
              <a:t>‹#›</a:t>
            </a:fld>
            <a:endParaRPr lang="zh-CN" altLang="en-US" dirty="0"/>
          </a:p>
        </p:txBody>
      </p:sp>
      <p:cxnSp>
        <p:nvCxnSpPr>
          <p:cNvPr id="6" name="直接连接符 5"/>
          <p:cNvCxnSpPr/>
          <p:nvPr userDrawn="1"/>
        </p:nvCxnSpPr>
        <p:spPr>
          <a:xfrm>
            <a:off x="0" y="908720"/>
            <a:ext cx="9144000" cy="0"/>
          </a:xfrm>
          <a:prstGeom prst="line">
            <a:avLst/>
          </a:prstGeom>
          <a:ln w="508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5" r:id="rId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hyperlink" Target="https://government.diginomica.com/2018/08/17/hmrc-launches-new-customs-declaration-service-but-doesnt-mention-brexit/" TargetMode="Externa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D64D9B4-C92E-4EEA-9622-F903C6E5732C}"/>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88945C2-3898-4F1D-82D4-0B8E03E6587C}"/>
              </a:ext>
            </a:extLst>
          </p:cNvPr>
          <p:cNvSpPr>
            <a:spLocks noGrp="1"/>
          </p:cNvSpPr>
          <p:nvPr>
            <p:ph type="sldNum" sz="quarter" idx="12"/>
          </p:nvPr>
        </p:nvSpPr>
        <p:spPr/>
        <p:txBody>
          <a:bodyPr/>
          <a:lstStyle/>
          <a:p>
            <a:r>
              <a:rPr lang="en-US" altLang="zh-CN" dirty="0"/>
              <a:t>SE  Chapter 1-</a:t>
            </a:r>
            <a:fld id="{90959D3B-E7CF-4F7F-B948-302019A1053D}" type="slidenum">
              <a:rPr lang="zh-CN" altLang="en-US" smtClean="0"/>
              <a:pPr/>
              <a:t>1</a:t>
            </a:fld>
            <a:endParaRPr lang="zh-CN" altLang="en-US" dirty="0"/>
          </a:p>
        </p:txBody>
      </p:sp>
      <p:sp>
        <p:nvSpPr>
          <p:cNvPr id="7" name="TextBox 5">
            <a:extLst>
              <a:ext uri="{FF2B5EF4-FFF2-40B4-BE49-F238E27FC236}">
                <a16:creationId xmlns:a16="http://schemas.microsoft.com/office/drawing/2014/main" id="{2413D599-B065-4829-AEB5-AEE4C2E28197}"/>
              </a:ext>
            </a:extLst>
          </p:cNvPr>
          <p:cNvSpPr txBox="1">
            <a:spLocks noChangeArrowheads="1"/>
          </p:cNvSpPr>
          <p:nvPr/>
        </p:nvSpPr>
        <p:spPr bwMode="auto">
          <a:xfrm>
            <a:off x="35496" y="188640"/>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Chapter 1 Introduction</a:t>
            </a:r>
            <a:endParaRPr lang="en-US" altLang="zh-CN" sz="3200" b="1" dirty="0">
              <a:solidFill>
                <a:srgbClr val="C00000"/>
              </a:solidFill>
              <a:latin typeface="Arial Black" panose="020B0A04020102020204" pitchFamily="34" charset="0"/>
              <a:ea typeface="Arial Unicode MS" pitchFamily="34" charset="-122"/>
            </a:endParaRPr>
          </a:p>
        </p:txBody>
      </p:sp>
      <p:sp>
        <p:nvSpPr>
          <p:cNvPr id="10" name="Content Placeholder 2">
            <a:extLst>
              <a:ext uri="{FF2B5EF4-FFF2-40B4-BE49-F238E27FC236}">
                <a16:creationId xmlns:a16="http://schemas.microsoft.com/office/drawing/2014/main" id="{28C7AE06-6C09-4471-B79B-41E5DF031EB5}"/>
              </a:ext>
            </a:extLst>
          </p:cNvPr>
          <p:cNvSpPr txBox="1">
            <a:spLocks/>
          </p:cNvSpPr>
          <p:nvPr/>
        </p:nvSpPr>
        <p:spPr>
          <a:xfrm>
            <a:off x="122148" y="1052736"/>
            <a:ext cx="9036050" cy="4104456"/>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ct val="0"/>
              </a:spcBef>
              <a:buNone/>
            </a:pPr>
            <a:r>
              <a:rPr lang="en-GB" altLang="en-US" sz="2800" b="1" dirty="0">
                <a:solidFill>
                  <a:srgbClr val="7030A0"/>
                </a:solidFill>
              </a:rPr>
              <a:t>Learning objectives</a:t>
            </a:r>
          </a:p>
          <a:p>
            <a:pPr marL="0" indent="0">
              <a:spcBef>
                <a:spcPct val="0"/>
              </a:spcBef>
              <a:buNone/>
            </a:pPr>
            <a:endParaRPr lang="en-GB" altLang="en-US" sz="2800" b="1" dirty="0">
              <a:sym typeface="Symbol" panose="05050102010706020507" pitchFamily="18" charset="2"/>
            </a:endParaRPr>
          </a:p>
          <a:p>
            <a:pPr marL="0" indent="0">
              <a:spcBef>
                <a:spcPct val="0"/>
              </a:spcBef>
              <a:buNone/>
            </a:pPr>
            <a:r>
              <a:rPr lang="en-GB" altLang="en-US" sz="2800" dirty="0">
                <a:sym typeface="Symbol" panose="05050102010706020507" pitchFamily="18" charset="2"/>
              </a:rPr>
              <a:t></a:t>
            </a:r>
            <a:r>
              <a:rPr lang="en-GB" altLang="en-US" sz="2800" dirty="0"/>
              <a:t>To discuss what is meant by “software engineering”. </a:t>
            </a:r>
          </a:p>
          <a:p>
            <a:pPr marL="0" indent="0">
              <a:spcBef>
                <a:spcPct val="0"/>
              </a:spcBef>
              <a:buNone/>
            </a:pPr>
            <a:endParaRPr lang="en-GB" altLang="en-US" sz="2800" dirty="0"/>
          </a:p>
          <a:p>
            <a:pPr marL="0" indent="0">
              <a:spcBef>
                <a:spcPct val="0"/>
              </a:spcBef>
              <a:buNone/>
            </a:pPr>
            <a:r>
              <a:rPr lang="en-GB" altLang="en-US" sz="2800" dirty="0">
                <a:sym typeface="Symbol" panose="05050102010706020507" pitchFamily="18" charset="2"/>
              </a:rPr>
              <a:t></a:t>
            </a:r>
            <a:r>
              <a:rPr lang="en-GB" altLang="en-US" sz="2800" dirty="0"/>
              <a:t>To be able to explain the importance of good software engineering to the future of humanity.  </a:t>
            </a:r>
          </a:p>
          <a:p>
            <a:pPr marL="0" indent="0">
              <a:spcBef>
                <a:spcPct val="0"/>
              </a:spcBef>
              <a:buNone/>
            </a:pPr>
            <a:endParaRPr lang="en-GB" altLang="en-US" sz="2800" dirty="0"/>
          </a:p>
          <a:p>
            <a:pPr marL="0" indent="0">
              <a:spcBef>
                <a:spcPct val="0"/>
              </a:spcBef>
              <a:buNone/>
            </a:pPr>
            <a:r>
              <a:rPr lang="en-GB" altLang="en-US" sz="2800" dirty="0">
                <a:sym typeface="Symbol" panose="05050102010706020507" pitchFamily="18" charset="2"/>
              </a:rPr>
              <a:t></a:t>
            </a:r>
            <a:r>
              <a:rPr lang="en-GB" altLang="en-US" sz="2800" dirty="0"/>
              <a:t>Introduce the idea of professional, ethical and technical principles.</a:t>
            </a:r>
          </a:p>
        </p:txBody>
      </p:sp>
    </p:spTree>
    <p:extLst>
      <p:ext uri="{BB962C8B-B14F-4D97-AF65-F5344CB8AC3E}">
        <p14:creationId xmlns:p14="http://schemas.microsoft.com/office/powerpoint/2010/main" val="7102933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75F430A-133E-440B-86B4-950A4B37ECC3}"/>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E63F23DC-B99E-4A37-9B52-574F7D9ED19B}"/>
              </a:ext>
            </a:extLst>
          </p:cNvPr>
          <p:cNvSpPr>
            <a:spLocks noGrp="1"/>
          </p:cNvSpPr>
          <p:nvPr>
            <p:ph type="sldNum" sz="quarter" idx="12"/>
          </p:nvPr>
        </p:nvSpPr>
        <p:spPr/>
        <p:txBody>
          <a:bodyPr/>
          <a:lstStyle/>
          <a:p>
            <a:r>
              <a:rPr lang="en-US" altLang="zh-CN" dirty="0"/>
              <a:t>SE  Chapter 1-</a:t>
            </a:r>
            <a:fld id="{90959D3B-E7CF-4F7F-B948-302019A1053D}" type="slidenum">
              <a:rPr lang="zh-CN" altLang="en-US" smtClean="0"/>
              <a:pPr/>
              <a:t>10</a:t>
            </a:fld>
            <a:endParaRPr lang="zh-CN" altLang="en-US" dirty="0"/>
          </a:p>
        </p:txBody>
      </p:sp>
      <p:sp>
        <p:nvSpPr>
          <p:cNvPr id="9" name="文本框 8">
            <a:extLst>
              <a:ext uri="{FF2B5EF4-FFF2-40B4-BE49-F238E27FC236}">
                <a16:creationId xmlns:a16="http://schemas.microsoft.com/office/drawing/2014/main" id="{2E48BDA5-5C60-419F-A172-D4AF3771E3A0}"/>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cont.6 </a:t>
            </a:r>
            <a:endParaRPr lang="zh-CN" altLang="en-US" sz="2800" b="1" dirty="0">
              <a:solidFill>
                <a:srgbClr val="0070C0"/>
              </a:solidFill>
              <a:cs typeface="Times New Roman" panose="02020603050405020304" pitchFamily="18" charset="0"/>
            </a:endParaRPr>
          </a:p>
        </p:txBody>
      </p:sp>
      <p:sp>
        <p:nvSpPr>
          <p:cNvPr id="10" name="TextBox 5">
            <a:extLst>
              <a:ext uri="{FF2B5EF4-FFF2-40B4-BE49-F238E27FC236}">
                <a16:creationId xmlns:a16="http://schemas.microsoft.com/office/drawing/2014/main" id="{D2CABC7E-DF46-4F92-9A07-7172B75E90B3}"/>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11" name="ïSḻiḑê">
            <a:extLst>
              <a:ext uri="{FF2B5EF4-FFF2-40B4-BE49-F238E27FC236}">
                <a16:creationId xmlns:a16="http://schemas.microsoft.com/office/drawing/2014/main" id="{48CC755D-2A83-43AC-B8E1-721BF2B776E0}"/>
              </a:ext>
            </a:extLst>
          </p:cNvPr>
          <p:cNvSpPr/>
          <p:nvPr/>
        </p:nvSpPr>
        <p:spPr bwMode="auto">
          <a:xfrm>
            <a:off x="179512" y="985126"/>
            <a:ext cx="3240360" cy="499658"/>
          </a:xfrm>
          <a:prstGeom prst="rect">
            <a:avLst/>
          </a:prstGeom>
          <a:solidFill>
            <a:schemeClr val="accent3"/>
          </a:solidFill>
          <a:ln w="28575" algn="ctr">
            <a:noFill/>
            <a:round/>
            <a:headEnd/>
            <a:tailEnd/>
          </a:ln>
        </p:spPr>
        <p:txBody>
          <a:bodyPr wrap="none" lIns="91440" tIns="45720" rIns="91440" bIns="45720" anchor="ctr">
            <a:noAutofit/>
          </a:bodyPr>
          <a:lstStyle/>
          <a:p>
            <a:pPr algn="ctr" defTabSz="914400"/>
            <a:r>
              <a:rPr lang="en-US" altLang="zh-CN" sz="2800" b="1" kern="0" dirty="0">
                <a:solidFill>
                  <a:schemeClr val="bg1"/>
                </a:solidFill>
              </a:rPr>
              <a:t>Software Products</a:t>
            </a:r>
            <a:endParaRPr lang="zh-CN" altLang="en-US" sz="2800" b="1" kern="0" dirty="0">
              <a:solidFill>
                <a:schemeClr val="bg1"/>
              </a:solidFill>
            </a:endParaRPr>
          </a:p>
        </p:txBody>
      </p:sp>
      <p:sp>
        <p:nvSpPr>
          <p:cNvPr id="12" name="Content Placeholder 2">
            <a:extLst>
              <a:ext uri="{FF2B5EF4-FFF2-40B4-BE49-F238E27FC236}">
                <a16:creationId xmlns:a16="http://schemas.microsoft.com/office/drawing/2014/main" id="{76609123-C7BB-4447-9F5D-D11317E91C09}"/>
              </a:ext>
            </a:extLst>
          </p:cNvPr>
          <p:cNvSpPr txBox="1">
            <a:spLocks/>
          </p:cNvSpPr>
          <p:nvPr/>
        </p:nvSpPr>
        <p:spPr>
          <a:xfrm>
            <a:off x="457200" y="1484784"/>
            <a:ext cx="86868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2700"/>
              </a:lnSpc>
            </a:pPr>
            <a:r>
              <a:rPr lang="en-US" sz="2800" b="1" dirty="0">
                <a:solidFill>
                  <a:srgbClr val="7030A0"/>
                </a:solidFill>
              </a:rPr>
              <a:t>Generic products</a:t>
            </a:r>
          </a:p>
          <a:p>
            <a:pPr lvl="1">
              <a:lnSpc>
                <a:spcPts val="2700"/>
              </a:lnSpc>
            </a:pPr>
            <a:r>
              <a:rPr lang="en-US" dirty="0"/>
              <a:t>Stand-alone systems that are marketed and sold to any customer who wishes to buy them.</a:t>
            </a:r>
          </a:p>
          <a:p>
            <a:pPr lvl="1">
              <a:lnSpc>
                <a:spcPts val="2700"/>
              </a:lnSpc>
            </a:pPr>
            <a:r>
              <a:rPr lang="en-US" b="1" i="1" dirty="0">
                <a:solidFill>
                  <a:srgbClr val="006600"/>
                </a:solidFill>
              </a:rPr>
              <a:t>Examples</a:t>
            </a:r>
            <a:r>
              <a:rPr lang="en-US" dirty="0"/>
              <a:t> – PC software such as graphics programs, project management tools; CAD software; software for specific markets such as appointments systems for dentists.</a:t>
            </a:r>
          </a:p>
          <a:p>
            <a:pPr>
              <a:lnSpc>
                <a:spcPts val="2700"/>
              </a:lnSpc>
            </a:pPr>
            <a:r>
              <a:rPr lang="en-US" sz="2800" b="1" dirty="0">
                <a:solidFill>
                  <a:srgbClr val="7030A0"/>
                </a:solidFill>
              </a:rPr>
              <a:t>Customized products</a:t>
            </a:r>
          </a:p>
          <a:p>
            <a:pPr lvl="1">
              <a:lnSpc>
                <a:spcPts val="2700"/>
              </a:lnSpc>
            </a:pPr>
            <a:r>
              <a:rPr lang="en-US" dirty="0"/>
              <a:t>Software that is commissioned by a specific customer to meet their own needs. </a:t>
            </a:r>
          </a:p>
          <a:p>
            <a:pPr lvl="1">
              <a:lnSpc>
                <a:spcPts val="2700"/>
              </a:lnSpc>
            </a:pPr>
            <a:r>
              <a:rPr lang="en-US" b="1" i="1" dirty="0">
                <a:solidFill>
                  <a:srgbClr val="006600"/>
                </a:solidFill>
              </a:rPr>
              <a:t>Examples</a:t>
            </a:r>
            <a:r>
              <a:rPr lang="en-US" dirty="0"/>
              <a:t> – embedded control systems, air traffic control software, traffic monitoring systems.</a:t>
            </a:r>
          </a:p>
        </p:txBody>
      </p:sp>
    </p:spTree>
    <p:extLst>
      <p:ext uri="{BB962C8B-B14F-4D97-AF65-F5344CB8AC3E}">
        <p14:creationId xmlns:p14="http://schemas.microsoft.com/office/powerpoint/2010/main" val="2318591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6639B65E-DA78-48A6-8D10-85B7B4F22FE0}"/>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3E158064-7CDD-4A87-A56E-12CD260391C1}"/>
              </a:ext>
            </a:extLst>
          </p:cNvPr>
          <p:cNvSpPr>
            <a:spLocks noGrp="1"/>
          </p:cNvSpPr>
          <p:nvPr>
            <p:ph type="sldNum" sz="quarter" idx="12"/>
          </p:nvPr>
        </p:nvSpPr>
        <p:spPr/>
        <p:txBody>
          <a:bodyPr/>
          <a:lstStyle/>
          <a:p>
            <a:r>
              <a:rPr lang="en-US" altLang="zh-CN" dirty="0"/>
              <a:t>SE  Chapter 1-</a:t>
            </a:r>
            <a:fld id="{90959D3B-E7CF-4F7F-B948-302019A1053D}" type="slidenum">
              <a:rPr lang="zh-CN" altLang="en-US" smtClean="0"/>
              <a:pPr/>
              <a:t>11</a:t>
            </a:fld>
            <a:endParaRPr lang="zh-CN" altLang="en-US" dirty="0"/>
          </a:p>
        </p:txBody>
      </p:sp>
      <p:sp>
        <p:nvSpPr>
          <p:cNvPr id="7" name="文本框 6">
            <a:extLst>
              <a:ext uri="{FF2B5EF4-FFF2-40B4-BE49-F238E27FC236}">
                <a16:creationId xmlns:a16="http://schemas.microsoft.com/office/drawing/2014/main" id="{F4960C3C-C259-4C00-9D75-7C7606DDDDD0}"/>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cont.7</a:t>
            </a:r>
            <a:endParaRPr lang="zh-CN" altLang="en-US" sz="2800" b="1" dirty="0">
              <a:solidFill>
                <a:srgbClr val="0070C0"/>
              </a:solidFill>
              <a:cs typeface="Times New Roman" panose="02020603050405020304" pitchFamily="18" charset="0"/>
            </a:endParaRPr>
          </a:p>
        </p:txBody>
      </p:sp>
      <p:sp>
        <p:nvSpPr>
          <p:cNvPr id="8" name="TextBox 5">
            <a:extLst>
              <a:ext uri="{FF2B5EF4-FFF2-40B4-BE49-F238E27FC236}">
                <a16:creationId xmlns:a16="http://schemas.microsoft.com/office/drawing/2014/main" id="{4EA7D92F-1341-4131-B3BC-62E06218E261}"/>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9" name="ïSḻiḑê">
            <a:extLst>
              <a:ext uri="{FF2B5EF4-FFF2-40B4-BE49-F238E27FC236}">
                <a16:creationId xmlns:a16="http://schemas.microsoft.com/office/drawing/2014/main" id="{3E6F84DA-C5D7-4BAD-9A76-64656BE11BFD}"/>
              </a:ext>
            </a:extLst>
          </p:cNvPr>
          <p:cNvSpPr/>
          <p:nvPr/>
        </p:nvSpPr>
        <p:spPr bwMode="auto">
          <a:xfrm>
            <a:off x="179512" y="980728"/>
            <a:ext cx="4248472" cy="499658"/>
          </a:xfrm>
          <a:prstGeom prst="rect">
            <a:avLst/>
          </a:prstGeom>
          <a:solidFill>
            <a:schemeClr val="accent1"/>
          </a:solidFill>
          <a:ln w="28575" algn="ctr">
            <a:noFill/>
            <a:round/>
            <a:headEnd/>
            <a:tailEnd/>
          </a:ln>
        </p:spPr>
        <p:txBody>
          <a:bodyPr wrap="none" lIns="91440" tIns="45720" rIns="91440" bIns="45720" anchor="ctr">
            <a:noAutofit/>
          </a:bodyPr>
          <a:lstStyle/>
          <a:p>
            <a:pPr algn="ctr"/>
            <a:r>
              <a:rPr lang="en-US" altLang="zh-CN" sz="2800" b="1" dirty="0">
                <a:solidFill>
                  <a:schemeClr val="bg1"/>
                </a:solidFill>
              </a:rPr>
              <a:t>Software specification</a:t>
            </a:r>
            <a:endParaRPr lang="zh-CN" altLang="en-US" sz="2800" b="1" kern="0" dirty="0">
              <a:solidFill>
                <a:schemeClr val="bg1"/>
              </a:solidFill>
            </a:endParaRPr>
          </a:p>
        </p:txBody>
      </p:sp>
      <p:sp>
        <p:nvSpPr>
          <p:cNvPr id="10" name="Content Placeholder 2">
            <a:extLst>
              <a:ext uri="{FF2B5EF4-FFF2-40B4-BE49-F238E27FC236}">
                <a16:creationId xmlns:a16="http://schemas.microsoft.com/office/drawing/2014/main" id="{D1DD35E9-3251-4FB7-BCF9-B7D124979273}"/>
              </a:ext>
            </a:extLst>
          </p:cNvPr>
          <p:cNvSpPr txBox="1">
            <a:spLocks/>
          </p:cNvSpPr>
          <p:nvPr/>
        </p:nvSpPr>
        <p:spPr>
          <a:xfrm>
            <a:off x="457200" y="160020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b="1" dirty="0">
                <a:solidFill>
                  <a:srgbClr val="7030A0"/>
                </a:solidFill>
              </a:rPr>
              <a:t>Generic products</a:t>
            </a:r>
          </a:p>
          <a:p>
            <a:pPr lvl="1"/>
            <a:r>
              <a:rPr lang="en-US" dirty="0"/>
              <a:t>The specification of what the software should do is owned by the software </a:t>
            </a:r>
            <a:r>
              <a:rPr lang="en-US" dirty="0">
                <a:highlight>
                  <a:srgbClr val="FFFF00"/>
                </a:highlight>
              </a:rPr>
              <a:t>developer</a:t>
            </a:r>
            <a:r>
              <a:rPr lang="en-US" dirty="0"/>
              <a:t> and decisions on software change are made by the developer.</a:t>
            </a:r>
          </a:p>
          <a:p>
            <a:r>
              <a:rPr lang="en-US" sz="2800" b="1" dirty="0">
                <a:solidFill>
                  <a:srgbClr val="7030A0"/>
                </a:solidFill>
              </a:rPr>
              <a:t>Customized products</a:t>
            </a:r>
          </a:p>
          <a:p>
            <a:pPr lvl="1"/>
            <a:r>
              <a:rPr lang="en-US" dirty="0"/>
              <a:t>The specification of what the software should do is owned by the </a:t>
            </a:r>
            <a:r>
              <a:rPr lang="en-US" dirty="0">
                <a:highlight>
                  <a:srgbClr val="FFFF00"/>
                </a:highlight>
              </a:rPr>
              <a:t>customer</a:t>
            </a:r>
            <a:r>
              <a:rPr lang="en-US" dirty="0"/>
              <a:t> for the software and they make decisions on software changes that are required.</a:t>
            </a:r>
          </a:p>
        </p:txBody>
      </p:sp>
    </p:spTree>
    <p:extLst>
      <p:ext uri="{BB962C8B-B14F-4D97-AF65-F5344CB8AC3E}">
        <p14:creationId xmlns:p14="http://schemas.microsoft.com/office/powerpoint/2010/main" val="4179357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7CA33D8-79E9-4378-8348-A3344B9CCB2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EEC8A7D3-D48F-43D7-922F-024E44687335}"/>
              </a:ext>
            </a:extLst>
          </p:cNvPr>
          <p:cNvSpPr>
            <a:spLocks noGrp="1"/>
          </p:cNvSpPr>
          <p:nvPr>
            <p:ph type="sldNum" sz="quarter" idx="12"/>
          </p:nvPr>
        </p:nvSpPr>
        <p:spPr/>
        <p:txBody>
          <a:bodyPr/>
          <a:lstStyle/>
          <a:p>
            <a:r>
              <a:rPr lang="en-US" altLang="zh-CN" dirty="0"/>
              <a:t>SE  Chapter 1-</a:t>
            </a:r>
            <a:fld id="{90959D3B-E7CF-4F7F-B948-302019A1053D}" type="slidenum">
              <a:rPr lang="zh-CN" altLang="en-US" smtClean="0"/>
              <a:pPr/>
              <a:t>12</a:t>
            </a:fld>
            <a:endParaRPr lang="zh-CN" altLang="en-US" dirty="0"/>
          </a:p>
        </p:txBody>
      </p:sp>
      <p:sp>
        <p:nvSpPr>
          <p:cNvPr id="7" name="文本框 6">
            <a:extLst>
              <a:ext uri="{FF2B5EF4-FFF2-40B4-BE49-F238E27FC236}">
                <a16:creationId xmlns:a16="http://schemas.microsoft.com/office/drawing/2014/main" id="{5A08568A-9BED-485D-BCB4-D34DE5566338}"/>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cont.8</a:t>
            </a:r>
            <a:endParaRPr lang="zh-CN" altLang="en-US" sz="2800" b="1" dirty="0">
              <a:solidFill>
                <a:srgbClr val="0070C0"/>
              </a:solidFill>
              <a:cs typeface="Times New Roman" panose="02020603050405020304" pitchFamily="18" charset="0"/>
            </a:endParaRPr>
          </a:p>
        </p:txBody>
      </p:sp>
      <p:sp>
        <p:nvSpPr>
          <p:cNvPr id="8" name="TextBox 5">
            <a:extLst>
              <a:ext uri="{FF2B5EF4-FFF2-40B4-BE49-F238E27FC236}">
                <a16:creationId xmlns:a16="http://schemas.microsoft.com/office/drawing/2014/main" id="{7302C693-621F-418B-B416-83441F9787A4}"/>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9" name="ïSḻiḑê">
            <a:extLst>
              <a:ext uri="{FF2B5EF4-FFF2-40B4-BE49-F238E27FC236}">
                <a16:creationId xmlns:a16="http://schemas.microsoft.com/office/drawing/2014/main" id="{5571B08B-2BEE-40BF-85EB-FB6293943A43}"/>
              </a:ext>
            </a:extLst>
          </p:cNvPr>
          <p:cNvSpPr/>
          <p:nvPr/>
        </p:nvSpPr>
        <p:spPr bwMode="auto">
          <a:xfrm>
            <a:off x="179512" y="985126"/>
            <a:ext cx="5616624" cy="499658"/>
          </a:xfrm>
          <a:prstGeom prst="rect">
            <a:avLst/>
          </a:prstGeom>
          <a:solidFill>
            <a:schemeClr val="accent3"/>
          </a:solidFill>
          <a:ln w="28575" algn="ctr">
            <a:noFill/>
            <a:round/>
            <a:headEnd/>
            <a:tailEnd/>
          </a:ln>
        </p:spPr>
        <p:txBody>
          <a:bodyPr wrap="none" lIns="91440" tIns="45720" rIns="91440" bIns="45720" anchor="ctr">
            <a:noAutofit/>
          </a:bodyPr>
          <a:lstStyle/>
          <a:p>
            <a:pPr algn="ctr" defTabSz="914400"/>
            <a:r>
              <a:rPr lang="en-US" altLang="zh-CN" sz="2800" b="1" kern="0" dirty="0">
                <a:solidFill>
                  <a:schemeClr val="bg1"/>
                </a:solidFill>
              </a:rPr>
              <a:t>Essential attributes of good software</a:t>
            </a:r>
            <a:endParaRPr lang="zh-CN" altLang="en-US" sz="2800" b="1" kern="0" dirty="0">
              <a:solidFill>
                <a:schemeClr val="bg1"/>
              </a:solidFill>
            </a:endParaRPr>
          </a:p>
        </p:txBody>
      </p:sp>
      <p:sp>
        <p:nvSpPr>
          <p:cNvPr id="11" name="文本框 10">
            <a:extLst>
              <a:ext uri="{FF2B5EF4-FFF2-40B4-BE49-F238E27FC236}">
                <a16:creationId xmlns:a16="http://schemas.microsoft.com/office/drawing/2014/main" id="{9D3022A7-4CD2-4888-94E6-599EF08F43FD}"/>
              </a:ext>
            </a:extLst>
          </p:cNvPr>
          <p:cNvSpPr txBox="1"/>
          <p:nvPr/>
        </p:nvSpPr>
        <p:spPr>
          <a:xfrm>
            <a:off x="179512" y="1484784"/>
            <a:ext cx="8964488" cy="4832092"/>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a. Maintainability</a:t>
            </a:r>
          </a:p>
          <a:p>
            <a:r>
              <a:rPr lang="en-US" altLang="zh-CN" sz="2800" dirty="0">
                <a:cs typeface="Times New Roman" panose="02020603050405020304" pitchFamily="18" charset="0"/>
              </a:rPr>
              <a:t>    Software should be written in such a way so that it can evolve to meet the changing needs of customers. This is a critical attribute because software change is an inevitable requirement of a changing business environment.</a:t>
            </a:r>
          </a:p>
          <a:p>
            <a:r>
              <a:rPr lang="en-US" altLang="zh-CN" sz="2800" b="1" dirty="0">
                <a:solidFill>
                  <a:srgbClr val="7030A0"/>
                </a:solidFill>
                <a:cs typeface="Times New Roman" panose="02020603050405020304" pitchFamily="18" charset="0"/>
              </a:rPr>
              <a:t>b. Dependability and security</a:t>
            </a:r>
          </a:p>
          <a:p>
            <a:r>
              <a:rPr lang="en-US" altLang="zh-CN" sz="2800" dirty="0">
                <a:cs typeface="Times New Roman" panose="02020603050405020304" pitchFamily="18" charset="0"/>
              </a:rPr>
              <a:t>    Software dependability includes a range of characteristics including reliability, security and safety. Dependable software should not cause physical or economic damage in the event of system failure. Malicious</a:t>
            </a:r>
            <a:r>
              <a:rPr lang="en-GB" altLang="zh-CN" sz="2800" dirty="0">
                <a:highlight>
                  <a:srgbClr val="FFFF00"/>
                </a:highlight>
                <a:cs typeface="Times New Roman" panose="02020603050405020304" pitchFamily="18" charset="0"/>
              </a:rPr>
              <a:t>(</a:t>
            </a:r>
            <a:r>
              <a:rPr lang="zh-CN" altLang="en-US" sz="2800" dirty="0">
                <a:highlight>
                  <a:srgbClr val="FFFF00"/>
                </a:highlight>
                <a:cs typeface="Times New Roman" panose="02020603050405020304" pitchFamily="18" charset="0"/>
              </a:rPr>
              <a:t>恶意的</a:t>
            </a:r>
            <a:r>
              <a:rPr lang="en-GB" altLang="zh-CN" sz="2800" dirty="0">
                <a:highlight>
                  <a:srgbClr val="FFFF00"/>
                </a:highlight>
                <a:cs typeface="Times New Roman" panose="02020603050405020304" pitchFamily="18" charset="0"/>
              </a:rPr>
              <a:t>)</a:t>
            </a:r>
            <a:r>
              <a:rPr lang="en-US" altLang="zh-CN" sz="2800" dirty="0">
                <a:highlight>
                  <a:srgbClr val="FFFF00"/>
                </a:highlight>
                <a:cs typeface="Times New Roman" panose="02020603050405020304" pitchFamily="18" charset="0"/>
              </a:rPr>
              <a:t> </a:t>
            </a:r>
            <a:r>
              <a:rPr lang="en-US" altLang="zh-CN" sz="2800" dirty="0">
                <a:cs typeface="Times New Roman" panose="02020603050405020304" pitchFamily="18" charset="0"/>
              </a:rPr>
              <a:t>users should not be  able to access or damage the system.</a:t>
            </a:r>
          </a:p>
        </p:txBody>
      </p:sp>
    </p:spTree>
    <p:extLst>
      <p:ext uri="{BB962C8B-B14F-4D97-AF65-F5344CB8AC3E}">
        <p14:creationId xmlns:p14="http://schemas.microsoft.com/office/powerpoint/2010/main" val="445225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F88A07A-BC51-4F2D-A315-EB8887A18685}"/>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837E3BD-F72D-44B1-A2E2-01C516AB50DD}"/>
              </a:ext>
            </a:extLst>
          </p:cNvPr>
          <p:cNvSpPr>
            <a:spLocks noGrp="1"/>
          </p:cNvSpPr>
          <p:nvPr>
            <p:ph type="sldNum" sz="quarter" idx="12"/>
          </p:nvPr>
        </p:nvSpPr>
        <p:spPr/>
        <p:txBody>
          <a:bodyPr/>
          <a:lstStyle/>
          <a:p>
            <a:r>
              <a:rPr lang="en-US" altLang="zh-CN" dirty="0"/>
              <a:t>SE  Chapter 1-</a:t>
            </a:r>
            <a:fld id="{90959D3B-E7CF-4F7F-B948-302019A1053D}" type="slidenum">
              <a:rPr lang="zh-CN" altLang="en-US" smtClean="0"/>
              <a:pPr/>
              <a:t>13</a:t>
            </a:fld>
            <a:endParaRPr lang="zh-CN" altLang="en-US" dirty="0"/>
          </a:p>
        </p:txBody>
      </p:sp>
      <p:sp>
        <p:nvSpPr>
          <p:cNvPr id="6" name="文本框 5">
            <a:extLst>
              <a:ext uri="{FF2B5EF4-FFF2-40B4-BE49-F238E27FC236}">
                <a16:creationId xmlns:a16="http://schemas.microsoft.com/office/drawing/2014/main" id="{89472A95-9BA2-4446-ABBA-4087F6DA4672}"/>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cont.9</a:t>
            </a:r>
            <a:endParaRPr lang="zh-CN" altLang="en-US" sz="2800" b="1" dirty="0">
              <a:solidFill>
                <a:srgbClr val="0070C0"/>
              </a:solidFill>
              <a:cs typeface="Times New Roman" panose="02020603050405020304" pitchFamily="18" charset="0"/>
            </a:endParaRPr>
          </a:p>
        </p:txBody>
      </p:sp>
      <p:sp>
        <p:nvSpPr>
          <p:cNvPr id="7" name="TextBox 5">
            <a:extLst>
              <a:ext uri="{FF2B5EF4-FFF2-40B4-BE49-F238E27FC236}">
                <a16:creationId xmlns:a16="http://schemas.microsoft.com/office/drawing/2014/main" id="{86052DBA-AF81-414A-A9EE-65BA69A5556E}"/>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8" name="文本框 7">
            <a:extLst>
              <a:ext uri="{FF2B5EF4-FFF2-40B4-BE49-F238E27FC236}">
                <a16:creationId xmlns:a16="http://schemas.microsoft.com/office/drawing/2014/main" id="{EBFFE061-4CE5-4F44-96DA-DF2584DE2AC0}"/>
              </a:ext>
            </a:extLst>
          </p:cNvPr>
          <p:cNvSpPr txBox="1"/>
          <p:nvPr/>
        </p:nvSpPr>
        <p:spPr>
          <a:xfrm>
            <a:off x="179512" y="908720"/>
            <a:ext cx="8964488" cy="4401205"/>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c. Efficiency</a:t>
            </a:r>
          </a:p>
          <a:p>
            <a:r>
              <a:rPr lang="en-US" altLang="zh-CN" sz="2800" dirty="0">
                <a:cs typeface="Times New Roman" panose="02020603050405020304" pitchFamily="18" charset="0"/>
              </a:rPr>
              <a:t>    Software should not make wasteful use of system resources such as memory and processor cycles. Efficiency therefore includes responsiveness, processing time, </a:t>
            </a:r>
            <a:r>
              <a:rPr lang="en-US" altLang="zh-CN" sz="2800" dirty="0">
                <a:highlight>
                  <a:srgbClr val="FFFF00"/>
                </a:highlight>
                <a:cs typeface="Times New Roman" panose="02020603050405020304" pitchFamily="18" charset="0"/>
              </a:rPr>
              <a:t>memory utilization(</a:t>
            </a:r>
            <a:r>
              <a:rPr lang="zh-CN" altLang="en-US" sz="2800" dirty="0">
                <a:highlight>
                  <a:srgbClr val="FFFF00"/>
                </a:highlight>
                <a:cs typeface="Times New Roman" panose="02020603050405020304" pitchFamily="18" charset="0"/>
              </a:rPr>
              <a:t>内存利用率</a:t>
            </a:r>
            <a:r>
              <a:rPr lang="en-US" altLang="zh-CN" sz="2800" dirty="0">
                <a:highlight>
                  <a:srgbClr val="FFFF00"/>
                </a:highlight>
                <a:cs typeface="Times New Roman" panose="02020603050405020304" pitchFamily="18" charset="0"/>
              </a:rPr>
              <a:t>)</a:t>
            </a:r>
            <a:r>
              <a:rPr lang="en-US" altLang="zh-CN" sz="2800" dirty="0">
                <a:cs typeface="Times New Roman" panose="02020603050405020304" pitchFamily="18" charset="0"/>
              </a:rPr>
              <a:t>, etc.</a:t>
            </a:r>
          </a:p>
          <a:p>
            <a:r>
              <a:rPr lang="en-US" altLang="zh-CN" sz="2800" b="1" dirty="0">
                <a:solidFill>
                  <a:srgbClr val="7030A0"/>
                </a:solidFill>
                <a:cs typeface="Times New Roman" panose="02020603050405020304" pitchFamily="18" charset="0"/>
              </a:rPr>
              <a:t>d. Acceptability</a:t>
            </a:r>
          </a:p>
          <a:p>
            <a:r>
              <a:rPr lang="en-US" altLang="zh-CN" sz="2800" dirty="0">
                <a:cs typeface="Times New Roman" panose="02020603050405020304" pitchFamily="18" charset="0"/>
              </a:rPr>
              <a:t>    Software must be acceptable to the type of users for which it is designed. This means that it must be understandable, usable and </a:t>
            </a:r>
            <a:r>
              <a:rPr lang="en-US" altLang="zh-CN" sz="2800" dirty="0">
                <a:highlight>
                  <a:srgbClr val="FFFF00"/>
                </a:highlight>
                <a:cs typeface="Times New Roman" panose="02020603050405020304" pitchFamily="18" charset="0"/>
              </a:rPr>
              <a:t>compatible(</a:t>
            </a:r>
            <a:r>
              <a:rPr lang="zh-CN" altLang="en-US" sz="2800" dirty="0">
                <a:highlight>
                  <a:srgbClr val="FFFF00"/>
                </a:highlight>
                <a:cs typeface="Times New Roman" panose="02020603050405020304" pitchFamily="18" charset="0"/>
              </a:rPr>
              <a:t>兼容的</a:t>
            </a:r>
            <a:r>
              <a:rPr lang="en-US" altLang="zh-CN" sz="2800" dirty="0">
                <a:highlight>
                  <a:srgbClr val="FFFF00"/>
                </a:highlight>
                <a:cs typeface="Times New Roman" panose="02020603050405020304" pitchFamily="18" charset="0"/>
              </a:rPr>
              <a:t>) </a:t>
            </a:r>
            <a:r>
              <a:rPr lang="en-US" altLang="zh-CN" sz="2800" dirty="0">
                <a:cs typeface="Times New Roman" panose="02020603050405020304" pitchFamily="18" charset="0"/>
              </a:rPr>
              <a:t>with other systems that they use. </a:t>
            </a:r>
          </a:p>
        </p:txBody>
      </p:sp>
    </p:spTree>
    <p:extLst>
      <p:ext uri="{BB962C8B-B14F-4D97-AF65-F5344CB8AC3E}">
        <p14:creationId xmlns:p14="http://schemas.microsoft.com/office/powerpoint/2010/main" val="32606263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E38E0AC-2609-4728-891D-3B6CCA9ECDF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30A5C969-F3ED-4A4F-95AE-2F2BA0C5B36D}"/>
              </a:ext>
            </a:extLst>
          </p:cNvPr>
          <p:cNvSpPr>
            <a:spLocks noGrp="1"/>
          </p:cNvSpPr>
          <p:nvPr>
            <p:ph type="sldNum" sz="quarter" idx="12"/>
          </p:nvPr>
        </p:nvSpPr>
        <p:spPr/>
        <p:txBody>
          <a:bodyPr/>
          <a:lstStyle/>
          <a:p>
            <a:r>
              <a:rPr lang="en-US" altLang="zh-CN" dirty="0"/>
              <a:t>SE  Chapter 1-</a:t>
            </a:r>
            <a:fld id="{90959D3B-E7CF-4F7F-B948-302019A1053D}" type="slidenum">
              <a:rPr lang="zh-CN" altLang="en-US" smtClean="0"/>
              <a:pPr/>
              <a:t>14</a:t>
            </a:fld>
            <a:endParaRPr lang="zh-CN" altLang="en-US" dirty="0"/>
          </a:p>
        </p:txBody>
      </p:sp>
      <p:sp>
        <p:nvSpPr>
          <p:cNvPr id="4" name="文本框 3">
            <a:extLst>
              <a:ext uri="{FF2B5EF4-FFF2-40B4-BE49-F238E27FC236}">
                <a16:creationId xmlns:a16="http://schemas.microsoft.com/office/drawing/2014/main" id="{05480524-5EFC-4DB6-85D2-7E909CB0A459}"/>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cont.10</a:t>
            </a:r>
            <a:endParaRPr lang="zh-CN" altLang="en-US" sz="2800" b="1" dirty="0">
              <a:solidFill>
                <a:srgbClr val="0070C0"/>
              </a:solidFill>
              <a:cs typeface="Times New Roman" panose="02020603050405020304" pitchFamily="18" charset="0"/>
            </a:endParaRPr>
          </a:p>
        </p:txBody>
      </p:sp>
      <p:sp>
        <p:nvSpPr>
          <p:cNvPr id="5" name="TextBox 5">
            <a:extLst>
              <a:ext uri="{FF2B5EF4-FFF2-40B4-BE49-F238E27FC236}">
                <a16:creationId xmlns:a16="http://schemas.microsoft.com/office/drawing/2014/main" id="{82E09109-C73C-42C7-ABA4-4B55C4A85262}"/>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6" name="ïSḻiḑê">
            <a:extLst>
              <a:ext uri="{FF2B5EF4-FFF2-40B4-BE49-F238E27FC236}">
                <a16:creationId xmlns:a16="http://schemas.microsoft.com/office/drawing/2014/main" id="{9BAB4BE6-6876-4684-A5E3-48BF0CD5B61B}"/>
              </a:ext>
            </a:extLst>
          </p:cNvPr>
          <p:cNvSpPr/>
          <p:nvPr/>
        </p:nvSpPr>
        <p:spPr bwMode="auto">
          <a:xfrm>
            <a:off x="179512" y="980728"/>
            <a:ext cx="5400600" cy="499658"/>
          </a:xfrm>
          <a:prstGeom prst="rect">
            <a:avLst/>
          </a:prstGeom>
          <a:solidFill>
            <a:schemeClr val="accent1"/>
          </a:solidFill>
          <a:ln w="28575" algn="ctr">
            <a:noFill/>
            <a:round/>
            <a:headEnd/>
            <a:tailEnd/>
          </a:ln>
        </p:spPr>
        <p:txBody>
          <a:bodyPr wrap="none" lIns="91440" tIns="45720" rIns="91440" bIns="45720" anchor="ctr">
            <a:noAutofit/>
          </a:bodyPr>
          <a:lstStyle/>
          <a:p>
            <a:pPr algn="ctr"/>
            <a:r>
              <a:rPr lang="en-US" altLang="zh-CN" sz="2800" b="1" kern="0" dirty="0">
                <a:solidFill>
                  <a:schemeClr val="bg1"/>
                </a:solidFill>
              </a:rPr>
              <a:t>General issues that affect software</a:t>
            </a:r>
            <a:endParaRPr lang="zh-CN" altLang="en-US" sz="2800" b="1" kern="0" dirty="0">
              <a:solidFill>
                <a:schemeClr val="bg1"/>
              </a:solidFill>
            </a:endParaRPr>
          </a:p>
        </p:txBody>
      </p:sp>
      <p:sp>
        <p:nvSpPr>
          <p:cNvPr id="7" name="Content Placeholder 2">
            <a:extLst>
              <a:ext uri="{FF2B5EF4-FFF2-40B4-BE49-F238E27FC236}">
                <a16:creationId xmlns:a16="http://schemas.microsoft.com/office/drawing/2014/main" id="{574418A8-E89F-4C0D-9AA6-AE6D1D960323}"/>
              </a:ext>
            </a:extLst>
          </p:cNvPr>
          <p:cNvSpPr txBox="1">
            <a:spLocks/>
          </p:cNvSpPr>
          <p:nvPr/>
        </p:nvSpPr>
        <p:spPr>
          <a:xfrm>
            <a:off x="457200" y="1484784"/>
            <a:ext cx="8363272" cy="481521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b="1" dirty="0">
                <a:solidFill>
                  <a:srgbClr val="7030A0"/>
                </a:solidFill>
              </a:rPr>
              <a:t>Heterogeneity (</a:t>
            </a:r>
            <a:r>
              <a:rPr lang="zh-CN" altLang="en-US" sz="2800" b="1" dirty="0">
                <a:solidFill>
                  <a:srgbClr val="7030A0"/>
                </a:solidFill>
              </a:rPr>
              <a:t>异质性</a:t>
            </a:r>
            <a:r>
              <a:rPr lang="en-GB" sz="2800" b="1" dirty="0">
                <a:solidFill>
                  <a:srgbClr val="7030A0"/>
                </a:solidFill>
              </a:rPr>
              <a:t>)</a:t>
            </a:r>
          </a:p>
          <a:p>
            <a:pPr lvl="1"/>
            <a:r>
              <a:rPr lang="en-GB" dirty="0"/>
              <a:t>Increasingly, systems are required to operate as distributed systems across networks that include different types of computer and mobile devices. </a:t>
            </a:r>
          </a:p>
          <a:p>
            <a:r>
              <a:rPr lang="en-GB" sz="2800" b="1" dirty="0">
                <a:solidFill>
                  <a:srgbClr val="7030A0"/>
                </a:solidFill>
              </a:rPr>
              <a:t>Business and social change</a:t>
            </a:r>
            <a:r>
              <a:rPr lang="en-GB" sz="2800" dirty="0"/>
              <a:t> </a:t>
            </a:r>
          </a:p>
          <a:p>
            <a:pPr lvl="1"/>
            <a:r>
              <a:rPr lang="en-GB" dirty="0"/>
              <a:t>Business and society are changing incredibly quickly as emerging economies (</a:t>
            </a:r>
            <a:r>
              <a:rPr lang="zh-CN" altLang="en-US" dirty="0"/>
              <a:t>新兴经济体</a:t>
            </a:r>
            <a:r>
              <a:rPr lang="en-GB" dirty="0"/>
              <a:t>) develop and new technologies become available. They need to be able to change their existing software and to rapidly develop new software. </a:t>
            </a:r>
          </a:p>
          <a:p>
            <a:endParaRPr lang="en-US" sz="2800" dirty="0"/>
          </a:p>
        </p:txBody>
      </p:sp>
    </p:spTree>
    <p:extLst>
      <p:ext uri="{BB962C8B-B14F-4D97-AF65-F5344CB8AC3E}">
        <p14:creationId xmlns:p14="http://schemas.microsoft.com/office/powerpoint/2010/main" val="1170665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F88AC1D-3F5B-4AA4-AC0F-A826958F038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9001064F-152C-4241-998E-A301526F978D}"/>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15</a:t>
            </a:fld>
            <a:endParaRPr lang="zh-CN" altLang="en-US" dirty="0"/>
          </a:p>
        </p:txBody>
      </p:sp>
      <p:sp>
        <p:nvSpPr>
          <p:cNvPr id="4" name="文本框 3">
            <a:extLst>
              <a:ext uri="{FF2B5EF4-FFF2-40B4-BE49-F238E27FC236}">
                <a16:creationId xmlns:a16="http://schemas.microsoft.com/office/drawing/2014/main" id="{FE9B5A5A-6C28-4FB1-B9F4-BC913CAE7092}"/>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cont.11</a:t>
            </a:r>
            <a:endParaRPr lang="zh-CN" altLang="en-US" sz="2800" b="1" dirty="0">
              <a:solidFill>
                <a:srgbClr val="0070C0"/>
              </a:solidFill>
              <a:cs typeface="Times New Roman" panose="02020603050405020304" pitchFamily="18" charset="0"/>
            </a:endParaRPr>
          </a:p>
        </p:txBody>
      </p:sp>
      <p:sp>
        <p:nvSpPr>
          <p:cNvPr id="5" name="TextBox 5">
            <a:extLst>
              <a:ext uri="{FF2B5EF4-FFF2-40B4-BE49-F238E27FC236}">
                <a16:creationId xmlns:a16="http://schemas.microsoft.com/office/drawing/2014/main" id="{5723351D-565D-4548-A7FA-16552B7F8696}"/>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6" name="Content Placeholder 2">
            <a:extLst>
              <a:ext uri="{FF2B5EF4-FFF2-40B4-BE49-F238E27FC236}">
                <a16:creationId xmlns:a16="http://schemas.microsoft.com/office/drawing/2014/main" id="{C472E8BD-BD42-497F-8229-66D95A62FC74}"/>
              </a:ext>
            </a:extLst>
          </p:cNvPr>
          <p:cNvSpPr txBox="1">
            <a:spLocks/>
          </p:cNvSpPr>
          <p:nvPr/>
        </p:nvSpPr>
        <p:spPr>
          <a:xfrm>
            <a:off x="179512" y="991269"/>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b="1" dirty="0">
                <a:solidFill>
                  <a:srgbClr val="7030A0"/>
                </a:solidFill>
              </a:rPr>
              <a:t>Security and trust </a:t>
            </a:r>
          </a:p>
          <a:p>
            <a:pPr lvl="1"/>
            <a:r>
              <a:rPr lang="en-GB" dirty="0"/>
              <a:t>As software is intertwined (</a:t>
            </a:r>
            <a:r>
              <a:rPr lang="zh-CN" altLang="en-US" dirty="0"/>
              <a:t>紧密相连</a:t>
            </a:r>
            <a:r>
              <a:rPr lang="en-GB" dirty="0"/>
              <a:t>) with all aspects of our lives, it is essential that we can trust that software. </a:t>
            </a:r>
          </a:p>
          <a:p>
            <a:r>
              <a:rPr lang="en-GB" sz="2800" b="1" dirty="0">
                <a:solidFill>
                  <a:srgbClr val="7030A0"/>
                </a:solidFill>
              </a:rPr>
              <a:t>Scale</a:t>
            </a:r>
          </a:p>
          <a:p>
            <a:pPr lvl="1"/>
            <a:r>
              <a:rPr lang="en-GB" dirty="0"/>
              <a:t>Software has to be developed across a very wide range of scales, from very small embedded systems in portable or wearable devices through to Internet-scale, cloud-based systems that serve a global community. </a:t>
            </a:r>
            <a:endParaRPr lang="en-US" dirty="0"/>
          </a:p>
        </p:txBody>
      </p:sp>
    </p:spTree>
    <p:extLst>
      <p:ext uri="{BB962C8B-B14F-4D97-AF65-F5344CB8AC3E}">
        <p14:creationId xmlns:p14="http://schemas.microsoft.com/office/powerpoint/2010/main" val="6739693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4D74A2A-5E41-4A93-84D7-1BD0825BA30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EE437EC9-1D9E-4C74-AB62-2229F39A04B8}"/>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16</a:t>
            </a:fld>
            <a:endParaRPr lang="zh-CN" altLang="en-US" dirty="0"/>
          </a:p>
        </p:txBody>
      </p:sp>
      <p:sp>
        <p:nvSpPr>
          <p:cNvPr id="4" name="文本框 3">
            <a:extLst>
              <a:ext uri="{FF2B5EF4-FFF2-40B4-BE49-F238E27FC236}">
                <a16:creationId xmlns:a16="http://schemas.microsoft.com/office/drawing/2014/main" id="{D876BD7D-81FE-4887-AC1A-489B79310421}"/>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cont.12</a:t>
            </a:r>
            <a:endParaRPr lang="zh-CN" altLang="en-US" sz="2800" b="1" dirty="0">
              <a:solidFill>
                <a:srgbClr val="0070C0"/>
              </a:solidFill>
              <a:cs typeface="Times New Roman" panose="02020603050405020304" pitchFamily="18" charset="0"/>
            </a:endParaRPr>
          </a:p>
        </p:txBody>
      </p:sp>
      <p:sp>
        <p:nvSpPr>
          <p:cNvPr id="5" name="TextBox 5">
            <a:extLst>
              <a:ext uri="{FF2B5EF4-FFF2-40B4-BE49-F238E27FC236}">
                <a16:creationId xmlns:a16="http://schemas.microsoft.com/office/drawing/2014/main" id="{1B89AB5D-8391-4395-9AE3-34620DA1C721}"/>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6" name="ïSḻiḑê">
            <a:extLst>
              <a:ext uri="{FF2B5EF4-FFF2-40B4-BE49-F238E27FC236}">
                <a16:creationId xmlns:a16="http://schemas.microsoft.com/office/drawing/2014/main" id="{7BB6DA07-863B-4A80-B5A7-B75EF2374A75}"/>
              </a:ext>
            </a:extLst>
          </p:cNvPr>
          <p:cNvSpPr/>
          <p:nvPr/>
        </p:nvSpPr>
        <p:spPr bwMode="auto">
          <a:xfrm>
            <a:off x="179512" y="985126"/>
            <a:ext cx="4824536" cy="499658"/>
          </a:xfrm>
          <a:prstGeom prst="rect">
            <a:avLst/>
          </a:prstGeom>
          <a:solidFill>
            <a:schemeClr val="accent3"/>
          </a:solidFill>
          <a:ln w="28575" algn="ctr">
            <a:noFill/>
            <a:round/>
            <a:headEnd/>
            <a:tailEnd/>
          </a:ln>
        </p:spPr>
        <p:txBody>
          <a:bodyPr wrap="none" lIns="91440" tIns="45720" rIns="91440" bIns="45720" anchor="ctr">
            <a:noAutofit/>
          </a:bodyPr>
          <a:lstStyle/>
          <a:p>
            <a:pPr algn="ctr" defTabSz="914400"/>
            <a:r>
              <a:rPr lang="en-US" altLang="zh-CN" sz="2800" b="1" kern="0" dirty="0">
                <a:solidFill>
                  <a:schemeClr val="bg1"/>
                </a:solidFill>
              </a:rPr>
              <a:t>Software engineering diversity</a:t>
            </a:r>
            <a:endParaRPr lang="zh-CN" altLang="en-US" sz="2800" b="1" kern="0" dirty="0">
              <a:solidFill>
                <a:schemeClr val="bg1"/>
              </a:solidFill>
            </a:endParaRPr>
          </a:p>
        </p:txBody>
      </p:sp>
      <p:sp>
        <p:nvSpPr>
          <p:cNvPr id="7" name="Content Placeholder 2">
            <a:extLst>
              <a:ext uri="{FF2B5EF4-FFF2-40B4-BE49-F238E27FC236}">
                <a16:creationId xmlns:a16="http://schemas.microsoft.com/office/drawing/2014/main" id="{5EBA3C15-DDAD-44B1-9879-F9BE2F27FA32}"/>
              </a:ext>
            </a:extLst>
          </p:cNvPr>
          <p:cNvSpPr txBox="1">
            <a:spLocks/>
          </p:cNvSpPr>
          <p:nvPr/>
        </p:nvSpPr>
        <p:spPr>
          <a:xfrm>
            <a:off x="457200" y="1600201"/>
            <a:ext cx="8229600" cy="33409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There are many different types of software system and there is no universal set of software techniques that is applicable to all of these.</a:t>
            </a:r>
          </a:p>
          <a:p>
            <a:r>
              <a:rPr lang="en-US" sz="2800" dirty="0"/>
              <a:t>The software engineering methods and tools used depend on the type of application being developed, the requirements of the customer and the background of the development team.</a:t>
            </a:r>
          </a:p>
        </p:txBody>
      </p:sp>
    </p:spTree>
    <p:extLst>
      <p:ext uri="{BB962C8B-B14F-4D97-AF65-F5344CB8AC3E}">
        <p14:creationId xmlns:p14="http://schemas.microsoft.com/office/powerpoint/2010/main" val="3792966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5BFA575D-22EC-49F5-9D51-264697AAAF0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BD88249-B4C4-4E00-85CE-6F2619E931C8}"/>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17</a:t>
            </a:fld>
            <a:endParaRPr lang="zh-CN" altLang="en-US" dirty="0"/>
          </a:p>
        </p:txBody>
      </p:sp>
      <p:sp>
        <p:nvSpPr>
          <p:cNvPr id="4" name="文本框 3">
            <a:extLst>
              <a:ext uri="{FF2B5EF4-FFF2-40B4-BE49-F238E27FC236}">
                <a16:creationId xmlns:a16="http://schemas.microsoft.com/office/drawing/2014/main" id="{40500AE1-CCB6-4F75-8F7E-EC2B71AB9B2F}"/>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cont.13</a:t>
            </a:r>
            <a:endParaRPr lang="zh-CN" altLang="en-US" sz="2800" b="1" dirty="0">
              <a:solidFill>
                <a:srgbClr val="0070C0"/>
              </a:solidFill>
              <a:cs typeface="Times New Roman" panose="02020603050405020304" pitchFamily="18" charset="0"/>
            </a:endParaRPr>
          </a:p>
        </p:txBody>
      </p:sp>
      <p:sp>
        <p:nvSpPr>
          <p:cNvPr id="5" name="TextBox 5">
            <a:extLst>
              <a:ext uri="{FF2B5EF4-FFF2-40B4-BE49-F238E27FC236}">
                <a16:creationId xmlns:a16="http://schemas.microsoft.com/office/drawing/2014/main" id="{D9FE099C-F588-4103-A6BE-AEB00B97F12A}"/>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6" name="ïSḻiḑê">
            <a:extLst>
              <a:ext uri="{FF2B5EF4-FFF2-40B4-BE49-F238E27FC236}">
                <a16:creationId xmlns:a16="http://schemas.microsoft.com/office/drawing/2014/main" id="{B0724A17-5021-443B-91CE-8CFCBFD7233D}"/>
              </a:ext>
            </a:extLst>
          </p:cNvPr>
          <p:cNvSpPr/>
          <p:nvPr/>
        </p:nvSpPr>
        <p:spPr bwMode="auto">
          <a:xfrm>
            <a:off x="179512" y="980728"/>
            <a:ext cx="2952328" cy="499658"/>
          </a:xfrm>
          <a:prstGeom prst="rect">
            <a:avLst/>
          </a:prstGeom>
          <a:solidFill>
            <a:schemeClr val="accent1"/>
          </a:solidFill>
          <a:ln w="28575" algn="ctr">
            <a:noFill/>
            <a:round/>
            <a:headEnd/>
            <a:tailEnd/>
          </a:ln>
        </p:spPr>
        <p:txBody>
          <a:bodyPr wrap="none" lIns="91440" tIns="45720" rIns="91440" bIns="45720" anchor="ctr">
            <a:noAutofit/>
          </a:bodyPr>
          <a:lstStyle/>
          <a:p>
            <a:pPr algn="ctr"/>
            <a:r>
              <a:rPr lang="en-US" altLang="zh-CN" sz="2800" b="1" kern="0" dirty="0">
                <a:solidFill>
                  <a:schemeClr val="bg1"/>
                </a:solidFill>
              </a:rPr>
              <a:t>Application types</a:t>
            </a:r>
            <a:endParaRPr lang="zh-CN" altLang="en-US" sz="2800" b="1" kern="0" dirty="0">
              <a:solidFill>
                <a:schemeClr val="bg1"/>
              </a:solidFill>
            </a:endParaRPr>
          </a:p>
        </p:txBody>
      </p:sp>
      <p:sp>
        <p:nvSpPr>
          <p:cNvPr id="7" name="Content Placeholder 2">
            <a:extLst>
              <a:ext uri="{FF2B5EF4-FFF2-40B4-BE49-F238E27FC236}">
                <a16:creationId xmlns:a16="http://schemas.microsoft.com/office/drawing/2014/main" id="{22B964F3-9045-4D38-988B-391E7587D9F9}"/>
              </a:ext>
            </a:extLst>
          </p:cNvPr>
          <p:cNvSpPr txBox="1">
            <a:spLocks/>
          </p:cNvSpPr>
          <p:nvPr/>
        </p:nvSpPr>
        <p:spPr>
          <a:xfrm>
            <a:off x="457200" y="1484784"/>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b="1" dirty="0">
                <a:solidFill>
                  <a:srgbClr val="7030A0"/>
                </a:solidFill>
              </a:rPr>
              <a:t>Stand-alone applications </a:t>
            </a:r>
          </a:p>
          <a:p>
            <a:pPr lvl="1"/>
            <a:r>
              <a:rPr lang="en-GB" dirty="0"/>
              <a:t>These are application systems that run on a local computer, such as a PC. They include all necessary functionality and do not need to be connected to a network. </a:t>
            </a:r>
          </a:p>
          <a:p>
            <a:r>
              <a:rPr lang="en-GB" sz="2800" b="1" dirty="0">
                <a:solidFill>
                  <a:srgbClr val="7030A0"/>
                </a:solidFill>
              </a:rPr>
              <a:t>Interactive transaction-based applications</a:t>
            </a:r>
            <a:r>
              <a:rPr lang="en-GB" sz="2800" i="1" dirty="0"/>
              <a:t> </a:t>
            </a:r>
          </a:p>
          <a:p>
            <a:pPr lvl="1"/>
            <a:r>
              <a:rPr lang="en-GB" dirty="0"/>
              <a:t>Applications that execute on a remote computer and are accessed by users from their own PCs or terminals. These include web applications such as e-commerce applications. </a:t>
            </a:r>
          </a:p>
        </p:txBody>
      </p:sp>
    </p:spTree>
    <p:extLst>
      <p:ext uri="{BB962C8B-B14F-4D97-AF65-F5344CB8AC3E}">
        <p14:creationId xmlns:p14="http://schemas.microsoft.com/office/powerpoint/2010/main" val="2488826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E123C80-1941-4CE3-A3EF-ADE01FF4FE2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2EDEAA0-FF49-4F6A-B3B0-C573FAD473BC}"/>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18</a:t>
            </a:fld>
            <a:endParaRPr lang="zh-CN" altLang="en-US" dirty="0"/>
          </a:p>
        </p:txBody>
      </p:sp>
      <p:sp>
        <p:nvSpPr>
          <p:cNvPr id="4" name="文本框 3">
            <a:extLst>
              <a:ext uri="{FF2B5EF4-FFF2-40B4-BE49-F238E27FC236}">
                <a16:creationId xmlns:a16="http://schemas.microsoft.com/office/drawing/2014/main" id="{FDAA4685-73B9-46DB-B8E0-12B73DA7C578}"/>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cont.14</a:t>
            </a:r>
            <a:endParaRPr lang="zh-CN" altLang="en-US" sz="2800" b="1" dirty="0">
              <a:solidFill>
                <a:srgbClr val="0070C0"/>
              </a:solidFill>
              <a:cs typeface="Times New Roman" panose="02020603050405020304" pitchFamily="18" charset="0"/>
            </a:endParaRPr>
          </a:p>
        </p:txBody>
      </p:sp>
      <p:sp>
        <p:nvSpPr>
          <p:cNvPr id="5" name="TextBox 5">
            <a:extLst>
              <a:ext uri="{FF2B5EF4-FFF2-40B4-BE49-F238E27FC236}">
                <a16:creationId xmlns:a16="http://schemas.microsoft.com/office/drawing/2014/main" id="{474D1738-FD2A-4001-BB98-2692514E2D2F}"/>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7" name="Content Placeholder 2">
            <a:extLst>
              <a:ext uri="{FF2B5EF4-FFF2-40B4-BE49-F238E27FC236}">
                <a16:creationId xmlns:a16="http://schemas.microsoft.com/office/drawing/2014/main" id="{1B986800-DEFE-435A-9F78-114823A4B5DB}"/>
              </a:ext>
            </a:extLst>
          </p:cNvPr>
          <p:cNvSpPr txBox="1">
            <a:spLocks/>
          </p:cNvSpPr>
          <p:nvPr/>
        </p:nvSpPr>
        <p:spPr>
          <a:xfrm>
            <a:off x="395536" y="937320"/>
            <a:ext cx="865130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b="1" dirty="0">
                <a:solidFill>
                  <a:srgbClr val="7030A0"/>
                </a:solidFill>
              </a:rPr>
              <a:t>Embedded control systems </a:t>
            </a:r>
          </a:p>
          <a:p>
            <a:pPr lvl="1"/>
            <a:r>
              <a:rPr lang="en-GB" dirty="0"/>
              <a:t>These are software control systems that control and manage hardware devices. </a:t>
            </a:r>
            <a:r>
              <a:rPr lang="en-GB" dirty="0">
                <a:highlight>
                  <a:srgbClr val="FFFF00"/>
                </a:highlight>
              </a:rPr>
              <a:t>Numerically, there are probably more embedded systems than any other type of system</a:t>
            </a:r>
            <a:r>
              <a:rPr lang="en-GB" dirty="0"/>
              <a:t>. </a:t>
            </a:r>
          </a:p>
          <a:p>
            <a:r>
              <a:rPr lang="en-GB" altLang="zh-CN" sz="2800" b="1" dirty="0">
                <a:solidFill>
                  <a:srgbClr val="7030A0"/>
                </a:solidFill>
              </a:rPr>
              <a:t>Batch (</a:t>
            </a:r>
            <a:r>
              <a:rPr lang="zh-CN" altLang="en-US" sz="2800" b="1" dirty="0">
                <a:solidFill>
                  <a:srgbClr val="7030A0"/>
                </a:solidFill>
              </a:rPr>
              <a:t>批</a:t>
            </a:r>
            <a:r>
              <a:rPr lang="en-GB" altLang="zh-CN" sz="2800" b="1" dirty="0">
                <a:solidFill>
                  <a:srgbClr val="7030A0"/>
                </a:solidFill>
              </a:rPr>
              <a:t>) processing systems </a:t>
            </a:r>
          </a:p>
          <a:p>
            <a:pPr lvl="1"/>
            <a:r>
              <a:rPr lang="en-GB" altLang="zh-CN" dirty="0"/>
              <a:t>These are business systems that are designed to process data in large batches. They process large numbers of individual inputs to create corresponding outputs. </a:t>
            </a:r>
          </a:p>
          <a:p>
            <a:pPr lvl="1"/>
            <a:endParaRPr lang="en-US" dirty="0"/>
          </a:p>
        </p:txBody>
      </p:sp>
    </p:spTree>
    <p:extLst>
      <p:ext uri="{BB962C8B-B14F-4D97-AF65-F5344CB8AC3E}">
        <p14:creationId xmlns:p14="http://schemas.microsoft.com/office/powerpoint/2010/main" val="3208752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381391C-239B-4D9C-9F6A-2A11AC5211FA}"/>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B9BEFC6-BC64-429F-ABD5-1FE04E479245}"/>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19</a:t>
            </a:fld>
            <a:endParaRPr lang="zh-CN" altLang="en-US" dirty="0"/>
          </a:p>
        </p:txBody>
      </p:sp>
      <p:sp>
        <p:nvSpPr>
          <p:cNvPr id="4" name="文本框 3">
            <a:extLst>
              <a:ext uri="{FF2B5EF4-FFF2-40B4-BE49-F238E27FC236}">
                <a16:creationId xmlns:a16="http://schemas.microsoft.com/office/drawing/2014/main" id="{EAD162E3-5EF8-4F1C-9596-E1C0AA1B737D}"/>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cont.15</a:t>
            </a:r>
            <a:endParaRPr lang="zh-CN" altLang="en-US" sz="2800" b="1" dirty="0">
              <a:solidFill>
                <a:srgbClr val="0070C0"/>
              </a:solidFill>
              <a:cs typeface="Times New Roman" panose="02020603050405020304" pitchFamily="18" charset="0"/>
            </a:endParaRPr>
          </a:p>
        </p:txBody>
      </p:sp>
      <p:sp>
        <p:nvSpPr>
          <p:cNvPr id="5" name="TextBox 5">
            <a:extLst>
              <a:ext uri="{FF2B5EF4-FFF2-40B4-BE49-F238E27FC236}">
                <a16:creationId xmlns:a16="http://schemas.microsoft.com/office/drawing/2014/main" id="{4BAAE0A0-9DB4-4DCA-8DFF-F76F726544D1}"/>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6" name="Content Placeholder 2">
            <a:extLst>
              <a:ext uri="{FF2B5EF4-FFF2-40B4-BE49-F238E27FC236}">
                <a16:creationId xmlns:a16="http://schemas.microsoft.com/office/drawing/2014/main" id="{71F7BAC8-4EDC-4A53-938A-98CA772BCABD}"/>
              </a:ext>
            </a:extLst>
          </p:cNvPr>
          <p:cNvSpPr txBox="1">
            <a:spLocks/>
          </p:cNvSpPr>
          <p:nvPr/>
        </p:nvSpPr>
        <p:spPr>
          <a:xfrm>
            <a:off x="395536" y="937320"/>
            <a:ext cx="8651304"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altLang="zh-CN" sz="2800" b="1" dirty="0">
                <a:solidFill>
                  <a:srgbClr val="7030A0"/>
                </a:solidFill>
              </a:rPr>
              <a:t>Entertainment systems </a:t>
            </a:r>
          </a:p>
          <a:p>
            <a:pPr lvl="1"/>
            <a:r>
              <a:rPr lang="en-GB" altLang="zh-CN" dirty="0"/>
              <a:t>These are systems that are primarily (</a:t>
            </a:r>
            <a:r>
              <a:rPr lang="zh-CN" altLang="en-US" dirty="0"/>
              <a:t>主要地</a:t>
            </a:r>
            <a:r>
              <a:rPr lang="en-GB" altLang="zh-CN" dirty="0"/>
              <a:t>) for personal use and which are intended to entertain the user. </a:t>
            </a:r>
          </a:p>
          <a:p>
            <a:r>
              <a:rPr lang="en-GB" altLang="zh-CN" sz="2800" b="1" dirty="0">
                <a:solidFill>
                  <a:srgbClr val="7030A0"/>
                </a:solidFill>
              </a:rPr>
              <a:t>Systems for </a:t>
            </a:r>
            <a:r>
              <a:rPr lang="en-GB" altLang="zh-CN" sz="2800" b="1" dirty="0" err="1">
                <a:solidFill>
                  <a:srgbClr val="7030A0"/>
                </a:solidFill>
              </a:rPr>
              <a:t>modeling</a:t>
            </a:r>
            <a:r>
              <a:rPr lang="en-GB" altLang="zh-CN" sz="2800" b="1" dirty="0">
                <a:solidFill>
                  <a:srgbClr val="7030A0"/>
                </a:solidFill>
              </a:rPr>
              <a:t> and simulation </a:t>
            </a:r>
          </a:p>
          <a:p>
            <a:pPr lvl="1"/>
            <a:r>
              <a:rPr lang="en-GB" altLang="zh-CN" dirty="0"/>
              <a:t>These are systems that are developed by scientists and engineers to model physical processes or situations, which include many, separate, interacting objects. </a:t>
            </a:r>
            <a:endParaRPr lang="en-US" altLang="zh-CN" dirty="0"/>
          </a:p>
          <a:p>
            <a:pPr lvl="1"/>
            <a:endParaRPr lang="en-US" dirty="0"/>
          </a:p>
        </p:txBody>
      </p:sp>
    </p:spTree>
    <p:extLst>
      <p:ext uri="{BB962C8B-B14F-4D97-AF65-F5344CB8AC3E}">
        <p14:creationId xmlns:p14="http://schemas.microsoft.com/office/powerpoint/2010/main" val="2145050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7FAC766-9EF8-4180-9F59-28C97ACFF31A}"/>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5987C07C-8E1A-44AF-B398-999991C2E798}"/>
              </a:ext>
            </a:extLst>
          </p:cNvPr>
          <p:cNvSpPr>
            <a:spLocks noGrp="1"/>
          </p:cNvSpPr>
          <p:nvPr>
            <p:ph type="sldNum" sz="quarter" idx="12"/>
          </p:nvPr>
        </p:nvSpPr>
        <p:spPr/>
        <p:txBody>
          <a:bodyPr/>
          <a:lstStyle/>
          <a:p>
            <a:r>
              <a:rPr lang="en-US" altLang="zh-CN" dirty="0"/>
              <a:t>SE  Chapter 1-</a:t>
            </a:r>
            <a:fld id="{90959D3B-E7CF-4F7F-B948-302019A1053D}" type="slidenum">
              <a:rPr lang="zh-CN" altLang="en-US" smtClean="0"/>
              <a:pPr/>
              <a:t>2</a:t>
            </a:fld>
            <a:endParaRPr lang="zh-CN" altLang="en-US" dirty="0"/>
          </a:p>
        </p:txBody>
      </p:sp>
      <p:sp>
        <p:nvSpPr>
          <p:cNvPr id="4" name="矩形 3">
            <a:extLst>
              <a:ext uri="{FF2B5EF4-FFF2-40B4-BE49-F238E27FC236}">
                <a16:creationId xmlns:a16="http://schemas.microsoft.com/office/drawing/2014/main" id="{A9593E52-2211-4B8A-B7CF-7FEF09588DAA}"/>
              </a:ext>
            </a:extLst>
          </p:cNvPr>
          <p:cNvSpPr/>
          <p:nvPr/>
        </p:nvSpPr>
        <p:spPr>
          <a:xfrm>
            <a:off x="395536" y="1045180"/>
            <a:ext cx="8496944" cy="4832092"/>
          </a:xfrm>
          <a:prstGeom prst="rect">
            <a:avLst/>
          </a:prstGeom>
        </p:spPr>
        <p:txBody>
          <a:bodyPr wrap="square">
            <a:spAutoFit/>
          </a:bodyPr>
          <a:lstStyle/>
          <a:p>
            <a:pPr>
              <a:spcBef>
                <a:spcPct val="0"/>
              </a:spcBef>
            </a:pPr>
            <a:r>
              <a:rPr lang="en-GB" altLang="en-US" sz="2800" b="1" dirty="0">
                <a:solidFill>
                  <a:srgbClr val="7030A0"/>
                </a:solidFill>
              </a:rPr>
              <a:t>Learning Outcomes</a:t>
            </a:r>
          </a:p>
          <a:p>
            <a:pPr>
              <a:spcBef>
                <a:spcPct val="0"/>
              </a:spcBef>
            </a:pPr>
            <a:endParaRPr lang="en-GB" altLang="en-US" sz="2800" dirty="0">
              <a:sym typeface="Symbol" panose="05050102010706020507" pitchFamily="18" charset="2"/>
            </a:endParaRPr>
          </a:p>
          <a:p>
            <a:pPr>
              <a:spcBef>
                <a:spcPct val="0"/>
              </a:spcBef>
            </a:pPr>
            <a:r>
              <a:rPr lang="en-GB" altLang="en-US" sz="2800" dirty="0">
                <a:sym typeface="Symbol" panose="05050102010706020507" pitchFamily="18" charset="2"/>
              </a:rPr>
              <a:t></a:t>
            </a:r>
            <a:r>
              <a:rPr lang="en-GB" altLang="zh-CN" sz="2800" dirty="0"/>
              <a:t>Describe the software development lifecycle and key legal, social and ethical issues surrounding software development.</a:t>
            </a:r>
          </a:p>
          <a:p>
            <a:pPr>
              <a:spcBef>
                <a:spcPct val="0"/>
              </a:spcBef>
            </a:pPr>
            <a:endParaRPr lang="en-GB" altLang="en-US" sz="2800" dirty="0">
              <a:sym typeface="Symbol" panose="05050102010706020507" pitchFamily="18" charset="2"/>
            </a:endParaRPr>
          </a:p>
          <a:p>
            <a:pPr>
              <a:spcBef>
                <a:spcPct val="0"/>
              </a:spcBef>
            </a:pPr>
            <a:r>
              <a:rPr lang="en-GB" altLang="en-US" sz="2800" dirty="0">
                <a:sym typeface="Symbol" panose="05050102010706020507" pitchFamily="18" charset="2"/>
              </a:rPr>
              <a:t></a:t>
            </a:r>
            <a:r>
              <a:rPr lang="en-GB" altLang="zh-CN" sz="2800" dirty="0"/>
              <a:t>Evaluate software development approaches in terms of their appropriateness for different types of project. </a:t>
            </a:r>
          </a:p>
          <a:p>
            <a:pPr>
              <a:spcBef>
                <a:spcPct val="0"/>
              </a:spcBef>
            </a:pPr>
            <a:endParaRPr lang="en-GB" altLang="en-US" sz="2800" dirty="0">
              <a:sym typeface="Symbol" panose="05050102010706020507" pitchFamily="18" charset="2"/>
            </a:endParaRPr>
          </a:p>
          <a:p>
            <a:pPr>
              <a:spcBef>
                <a:spcPct val="0"/>
              </a:spcBef>
            </a:pPr>
            <a:r>
              <a:rPr lang="en-GB" altLang="en-US" sz="2800" dirty="0">
                <a:sym typeface="Symbol" panose="05050102010706020507" pitchFamily="18" charset="2"/>
              </a:rPr>
              <a:t> </a:t>
            </a:r>
            <a:r>
              <a:rPr lang="en-GB" altLang="zh-CN" sz="2800" dirty="0"/>
              <a:t>Select and use appropriate industry-standard tools and techniques in the process of software development</a:t>
            </a:r>
            <a:r>
              <a:rPr lang="en-GB" altLang="en-US" sz="2800" dirty="0"/>
              <a:t>. </a:t>
            </a:r>
            <a:endParaRPr lang="zh-CN" altLang="en-US" sz="2800" dirty="0"/>
          </a:p>
        </p:txBody>
      </p:sp>
    </p:spTree>
    <p:extLst>
      <p:ext uri="{BB962C8B-B14F-4D97-AF65-F5344CB8AC3E}">
        <p14:creationId xmlns:p14="http://schemas.microsoft.com/office/powerpoint/2010/main" val="34704524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ADDBE6E-0187-42D3-AE15-6B6BCF81D3F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E29414C0-0039-4CB7-8254-A91D96CB9198}"/>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20</a:t>
            </a:fld>
            <a:endParaRPr lang="zh-CN" altLang="en-US" dirty="0"/>
          </a:p>
        </p:txBody>
      </p:sp>
      <p:sp>
        <p:nvSpPr>
          <p:cNvPr id="4" name="文本框 3">
            <a:extLst>
              <a:ext uri="{FF2B5EF4-FFF2-40B4-BE49-F238E27FC236}">
                <a16:creationId xmlns:a16="http://schemas.microsoft.com/office/drawing/2014/main" id="{2FAE9ADA-7C0F-4E89-A723-FD7C5C9791BA}"/>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cont.16</a:t>
            </a:r>
            <a:endParaRPr lang="zh-CN" altLang="en-US" sz="2800" b="1" dirty="0">
              <a:solidFill>
                <a:srgbClr val="0070C0"/>
              </a:solidFill>
              <a:cs typeface="Times New Roman" panose="02020603050405020304" pitchFamily="18" charset="0"/>
            </a:endParaRPr>
          </a:p>
        </p:txBody>
      </p:sp>
      <p:sp>
        <p:nvSpPr>
          <p:cNvPr id="5" name="TextBox 5">
            <a:extLst>
              <a:ext uri="{FF2B5EF4-FFF2-40B4-BE49-F238E27FC236}">
                <a16:creationId xmlns:a16="http://schemas.microsoft.com/office/drawing/2014/main" id="{3BAD180A-8C95-4DD0-B2C6-5592A82268B5}"/>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6" name="Content Placeholder 2">
            <a:extLst>
              <a:ext uri="{FF2B5EF4-FFF2-40B4-BE49-F238E27FC236}">
                <a16:creationId xmlns:a16="http://schemas.microsoft.com/office/drawing/2014/main" id="{32465B16-52FE-495F-B8C1-5B995D2F98E6}"/>
              </a:ext>
            </a:extLst>
          </p:cNvPr>
          <p:cNvSpPr txBox="1">
            <a:spLocks/>
          </p:cNvSpPr>
          <p:nvPr/>
        </p:nvSpPr>
        <p:spPr>
          <a:xfrm>
            <a:off x="457200" y="980728"/>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b="1" dirty="0">
                <a:solidFill>
                  <a:srgbClr val="7030A0"/>
                </a:solidFill>
              </a:rPr>
              <a:t>Data collection systems </a:t>
            </a:r>
            <a:r>
              <a:rPr lang="en-GB" sz="2800" i="1" dirty="0"/>
              <a:t>	</a:t>
            </a:r>
          </a:p>
          <a:p>
            <a:pPr lvl="1"/>
            <a:r>
              <a:rPr lang="en-GB" dirty="0"/>
              <a:t>These are systems that collect data from their environment using a set of sensors and send that data to other systems for processing. </a:t>
            </a:r>
          </a:p>
          <a:p>
            <a:r>
              <a:rPr lang="en-GB" sz="2800" b="1" dirty="0">
                <a:solidFill>
                  <a:srgbClr val="7030A0"/>
                </a:solidFill>
              </a:rPr>
              <a:t>Systems of systems </a:t>
            </a:r>
          </a:p>
          <a:p>
            <a:pPr lvl="1"/>
            <a:r>
              <a:rPr lang="en-GB" dirty="0"/>
              <a:t>These are systems that are composed of a number of other software systems. </a:t>
            </a:r>
            <a:endParaRPr lang="en-US" dirty="0"/>
          </a:p>
        </p:txBody>
      </p:sp>
    </p:spTree>
    <p:extLst>
      <p:ext uri="{BB962C8B-B14F-4D97-AF65-F5344CB8AC3E}">
        <p14:creationId xmlns:p14="http://schemas.microsoft.com/office/powerpoint/2010/main" val="1367507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3580CE5-0BE1-4B10-B06A-7EDE99FC1DA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E0169308-47FE-4B7E-A67E-6C0CBD812FE4}"/>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21</a:t>
            </a:fld>
            <a:endParaRPr lang="zh-CN" altLang="en-US" dirty="0"/>
          </a:p>
        </p:txBody>
      </p:sp>
      <p:sp>
        <p:nvSpPr>
          <p:cNvPr id="4" name="文本框 3">
            <a:extLst>
              <a:ext uri="{FF2B5EF4-FFF2-40B4-BE49-F238E27FC236}">
                <a16:creationId xmlns:a16="http://schemas.microsoft.com/office/drawing/2014/main" id="{D5109F34-7D0A-4432-9E7B-C84E730CEBB6}"/>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cont.17</a:t>
            </a:r>
            <a:endParaRPr lang="zh-CN" altLang="en-US" sz="2800" b="1" dirty="0">
              <a:solidFill>
                <a:srgbClr val="0070C0"/>
              </a:solidFill>
              <a:cs typeface="Times New Roman" panose="02020603050405020304" pitchFamily="18" charset="0"/>
            </a:endParaRPr>
          </a:p>
        </p:txBody>
      </p:sp>
      <p:sp>
        <p:nvSpPr>
          <p:cNvPr id="5" name="TextBox 5">
            <a:extLst>
              <a:ext uri="{FF2B5EF4-FFF2-40B4-BE49-F238E27FC236}">
                <a16:creationId xmlns:a16="http://schemas.microsoft.com/office/drawing/2014/main" id="{D4C3CF20-E492-4830-AB54-8849620BF89A}"/>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6" name="ïSḻiḑê">
            <a:extLst>
              <a:ext uri="{FF2B5EF4-FFF2-40B4-BE49-F238E27FC236}">
                <a16:creationId xmlns:a16="http://schemas.microsoft.com/office/drawing/2014/main" id="{5E443B30-3462-4EC7-8A7A-1570EE3A650F}"/>
              </a:ext>
            </a:extLst>
          </p:cNvPr>
          <p:cNvSpPr/>
          <p:nvPr/>
        </p:nvSpPr>
        <p:spPr bwMode="auto">
          <a:xfrm>
            <a:off x="179512" y="985126"/>
            <a:ext cx="5616624" cy="499658"/>
          </a:xfrm>
          <a:prstGeom prst="rect">
            <a:avLst/>
          </a:prstGeom>
          <a:solidFill>
            <a:schemeClr val="accent3"/>
          </a:solidFill>
          <a:ln w="28575" algn="ctr">
            <a:noFill/>
            <a:round/>
            <a:headEnd/>
            <a:tailEnd/>
          </a:ln>
        </p:spPr>
        <p:txBody>
          <a:bodyPr wrap="none" lIns="91440" tIns="45720" rIns="91440" bIns="45720" anchor="ctr">
            <a:noAutofit/>
          </a:bodyPr>
          <a:lstStyle/>
          <a:p>
            <a:pPr algn="ctr" defTabSz="914400"/>
            <a:r>
              <a:rPr lang="en-US" altLang="zh-CN" sz="2800" b="1" kern="0" dirty="0">
                <a:solidFill>
                  <a:schemeClr val="bg1"/>
                </a:solidFill>
              </a:rPr>
              <a:t>Software engineering fundamentals</a:t>
            </a:r>
            <a:endParaRPr lang="zh-CN" altLang="en-US" sz="2800" b="1" kern="0" dirty="0">
              <a:solidFill>
                <a:schemeClr val="bg1"/>
              </a:solidFill>
            </a:endParaRPr>
          </a:p>
        </p:txBody>
      </p:sp>
      <p:sp>
        <p:nvSpPr>
          <p:cNvPr id="7" name="Content Placeholder 2">
            <a:extLst>
              <a:ext uri="{FF2B5EF4-FFF2-40B4-BE49-F238E27FC236}">
                <a16:creationId xmlns:a16="http://schemas.microsoft.com/office/drawing/2014/main" id="{44A77389-5E90-4729-8339-AF2EC7947FFB}"/>
              </a:ext>
            </a:extLst>
          </p:cNvPr>
          <p:cNvSpPr txBox="1">
            <a:spLocks/>
          </p:cNvSpPr>
          <p:nvPr/>
        </p:nvSpPr>
        <p:spPr>
          <a:xfrm>
            <a:off x="457200" y="1484784"/>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Some fundamental principles apply to all types of software system, irrespective of the development techniques used (</a:t>
            </a:r>
            <a:r>
              <a:rPr lang="zh-CN" altLang="en-US" sz="2800" dirty="0"/>
              <a:t>无论使用何种开发技术</a:t>
            </a:r>
            <a:r>
              <a:rPr lang="en-US" sz="2800" dirty="0"/>
              <a:t>):</a:t>
            </a:r>
          </a:p>
          <a:p>
            <a:pPr lvl="1"/>
            <a:r>
              <a:rPr lang="en-GB" dirty="0"/>
              <a:t>Systems should be developed using a managed and understood development process. Of course, different processes are used for different types of software.</a:t>
            </a:r>
          </a:p>
          <a:p>
            <a:pPr lvl="1"/>
            <a:r>
              <a:rPr lang="en-GB" dirty="0"/>
              <a:t>Dependability and performance are important for all types of system. </a:t>
            </a:r>
          </a:p>
        </p:txBody>
      </p:sp>
    </p:spTree>
    <p:extLst>
      <p:ext uri="{BB962C8B-B14F-4D97-AF65-F5344CB8AC3E}">
        <p14:creationId xmlns:p14="http://schemas.microsoft.com/office/powerpoint/2010/main" val="564723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8AA3FE9-A1FE-47E4-B7C0-2000228C6F3A}"/>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7C86D01-1A66-417F-A9EC-B942128FDD23}"/>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22</a:t>
            </a:fld>
            <a:endParaRPr lang="zh-CN" altLang="en-US" dirty="0"/>
          </a:p>
        </p:txBody>
      </p:sp>
      <p:sp>
        <p:nvSpPr>
          <p:cNvPr id="4" name="文本框 3">
            <a:extLst>
              <a:ext uri="{FF2B5EF4-FFF2-40B4-BE49-F238E27FC236}">
                <a16:creationId xmlns:a16="http://schemas.microsoft.com/office/drawing/2014/main" id="{DFE92092-28E6-40B7-8AA0-DF468F589D28}"/>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cont.18</a:t>
            </a:r>
            <a:endParaRPr lang="zh-CN" altLang="en-US" sz="2800" b="1" dirty="0">
              <a:solidFill>
                <a:srgbClr val="0070C0"/>
              </a:solidFill>
              <a:cs typeface="Times New Roman" panose="02020603050405020304" pitchFamily="18" charset="0"/>
            </a:endParaRPr>
          </a:p>
        </p:txBody>
      </p:sp>
      <p:sp>
        <p:nvSpPr>
          <p:cNvPr id="5" name="TextBox 5">
            <a:extLst>
              <a:ext uri="{FF2B5EF4-FFF2-40B4-BE49-F238E27FC236}">
                <a16:creationId xmlns:a16="http://schemas.microsoft.com/office/drawing/2014/main" id="{EFFF62BC-ED90-4B3F-9A62-7334059D5B6D}"/>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6" name="Content Placeholder 2">
            <a:extLst>
              <a:ext uri="{FF2B5EF4-FFF2-40B4-BE49-F238E27FC236}">
                <a16:creationId xmlns:a16="http://schemas.microsoft.com/office/drawing/2014/main" id="{1ADABB73-26B9-4FE6-9AEF-63CF91DC66F0}"/>
              </a:ext>
            </a:extLst>
          </p:cNvPr>
          <p:cNvSpPr txBox="1">
            <a:spLocks/>
          </p:cNvSpPr>
          <p:nvPr/>
        </p:nvSpPr>
        <p:spPr>
          <a:xfrm>
            <a:off x="457200" y="90872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GB" dirty="0"/>
              <a:t>Understanding and managing the software specification and requirements (what the software should do) are important. </a:t>
            </a:r>
          </a:p>
          <a:p>
            <a:pPr lvl="1"/>
            <a:r>
              <a:rPr lang="en-GB" dirty="0"/>
              <a:t>Where appropriate (</a:t>
            </a:r>
            <a:r>
              <a:rPr lang="zh-CN" altLang="en-US" dirty="0"/>
              <a:t>在适当的情况下</a:t>
            </a:r>
            <a:r>
              <a:rPr lang="en-GB" dirty="0"/>
              <a:t>), you should reuse software that has already been developed rather than write new software.</a:t>
            </a:r>
          </a:p>
          <a:p>
            <a:pPr lvl="1"/>
            <a:endParaRPr lang="en-US" dirty="0"/>
          </a:p>
        </p:txBody>
      </p:sp>
    </p:spTree>
    <p:extLst>
      <p:ext uri="{BB962C8B-B14F-4D97-AF65-F5344CB8AC3E}">
        <p14:creationId xmlns:p14="http://schemas.microsoft.com/office/powerpoint/2010/main" val="3916995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4CAD5ED-2341-4276-80E2-C5A2562E19C6}"/>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E58CB344-D7FF-45F9-A461-D090CFC68A33}"/>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23</a:t>
            </a:fld>
            <a:endParaRPr lang="zh-CN" altLang="en-US" dirty="0"/>
          </a:p>
        </p:txBody>
      </p:sp>
      <p:sp>
        <p:nvSpPr>
          <p:cNvPr id="4" name="文本框 3">
            <a:extLst>
              <a:ext uri="{FF2B5EF4-FFF2-40B4-BE49-F238E27FC236}">
                <a16:creationId xmlns:a16="http://schemas.microsoft.com/office/drawing/2014/main" id="{1DA01987-4063-4B86-A687-9F96D77687C7}"/>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cont.19</a:t>
            </a:r>
            <a:endParaRPr lang="zh-CN" altLang="en-US" sz="2800" b="1" dirty="0">
              <a:solidFill>
                <a:srgbClr val="0070C0"/>
              </a:solidFill>
              <a:cs typeface="Times New Roman" panose="02020603050405020304" pitchFamily="18" charset="0"/>
            </a:endParaRPr>
          </a:p>
        </p:txBody>
      </p:sp>
      <p:sp>
        <p:nvSpPr>
          <p:cNvPr id="5" name="TextBox 5">
            <a:extLst>
              <a:ext uri="{FF2B5EF4-FFF2-40B4-BE49-F238E27FC236}">
                <a16:creationId xmlns:a16="http://schemas.microsoft.com/office/drawing/2014/main" id="{5781EAA9-85A0-4938-8813-BA7122FA144D}"/>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6" name="Content Placeholder 2">
            <a:extLst>
              <a:ext uri="{FF2B5EF4-FFF2-40B4-BE49-F238E27FC236}">
                <a16:creationId xmlns:a16="http://schemas.microsoft.com/office/drawing/2014/main" id="{1F77C27B-7BE9-434B-BCCD-A647914BF82F}"/>
              </a:ext>
            </a:extLst>
          </p:cNvPr>
          <p:cNvSpPr txBox="1">
            <a:spLocks/>
          </p:cNvSpPr>
          <p:nvPr/>
        </p:nvSpPr>
        <p:spPr>
          <a:xfrm>
            <a:off x="457200" y="1484784"/>
            <a:ext cx="8435280" cy="511256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The Web is now a platform for running application and organizations are increasingly developing web-based systems rather than local systems.</a:t>
            </a:r>
          </a:p>
          <a:p>
            <a:r>
              <a:rPr lang="en-US" sz="2800" dirty="0"/>
              <a:t>Web services (discussed in Chapter 19) allow application functionality to be accessed over the web.</a:t>
            </a:r>
          </a:p>
          <a:p>
            <a:r>
              <a:rPr lang="en-US" sz="2800" dirty="0"/>
              <a:t>Cloud computing is an approach to the provision of computer services (</a:t>
            </a:r>
            <a:r>
              <a:rPr lang="zh-CN" altLang="en-US" sz="2800" dirty="0"/>
              <a:t>提供计算机服务</a:t>
            </a:r>
            <a:r>
              <a:rPr lang="en-US" sz="2800" dirty="0"/>
              <a:t>) where applications run remotely on the ‘cloud’. </a:t>
            </a:r>
          </a:p>
          <a:p>
            <a:pPr lvl="1"/>
            <a:r>
              <a:rPr lang="en-US" dirty="0"/>
              <a:t>Users do not buy software buy pay according to use.</a:t>
            </a:r>
          </a:p>
        </p:txBody>
      </p:sp>
      <p:sp>
        <p:nvSpPr>
          <p:cNvPr id="7" name="ïSḻiḑê">
            <a:extLst>
              <a:ext uri="{FF2B5EF4-FFF2-40B4-BE49-F238E27FC236}">
                <a16:creationId xmlns:a16="http://schemas.microsoft.com/office/drawing/2014/main" id="{F81550E5-2B4E-4B44-A553-19D8DC932799}"/>
              </a:ext>
            </a:extLst>
          </p:cNvPr>
          <p:cNvSpPr/>
          <p:nvPr/>
        </p:nvSpPr>
        <p:spPr bwMode="auto">
          <a:xfrm>
            <a:off x="179512" y="980728"/>
            <a:ext cx="4752528" cy="499658"/>
          </a:xfrm>
          <a:prstGeom prst="rect">
            <a:avLst/>
          </a:prstGeom>
          <a:solidFill>
            <a:schemeClr val="accent1"/>
          </a:solidFill>
          <a:ln w="28575" algn="ctr">
            <a:noFill/>
            <a:round/>
            <a:headEnd/>
            <a:tailEnd/>
          </a:ln>
        </p:spPr>
        <p:txBody>
          <a:bodyPr wrap="none" lIns="91440" tIns="45720" rIns="91440" bIns="45720" anchor="ctr">
            <a:noAutofit/>
          </a:bodyPr>
          <a:lstStyle/>
          <a:p>
            <a:pPr algn="ctr"/>
            <a:r>
              <a:rPr lang="en-US" altLang="zh-CN" sz="2800" b="1" kern="0" dirty="0">
                <a:solidFill>
                  <a:schemeClr val="bg1"/>
                </a:solidFill>
              </a:rPr>
              <a:t>Internet software engineering</a:t>
            </a:r>
            <a:endParaRPr lang="zh-CN" altLang="en-US" sz="2800" b="1" kern="0" dirty="0">
              <a:solidFill>
                <a:schemeClr val="bg1"/>
              </a:solidFill>
            </a:endParaRPr>
          </a:p>
        </p:txBody>
      </p:sp>
    </p:spTree>
    <p:extLst>
      <p:ext uri="{BB962C8B-B14F-4D97-AF65-F5344CB8AC3E}">
        <p14:creationId xmlns:p14="http://schemas.microsoft.com/office/powerpoint/2010/main" val="27899700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84B808E-7461-4B08-B3C2-85ACA3EBC81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80FDD4B-54B6-4BFE-8753-FC6EE7BF9622}"/>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24</a:t>
            </a:fld>
            <a:endParaRPr lang="zh-CN" altLang="en-US" dirty="0"/>
          </a:p>
        </p:txBody>
      </p:sp>
      <p:sp>
        <p:nvSpPr>
          <p:cNvPr id="4" name="文本框 3">
            <a:extLst>
              <a:ext uri="{FF2B5EF4-FFF2-40B4-BE49-F238E27FC236}">
                <a16:creationId xmlns:a16="http://schemas.microsoft.com/office/drawing/2014/main" id="{F54C3381-C3A4-4202-B53B-7587747CBE15}"/>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cont.20</a:t>
            </a:r>
            <a:endParaRPr lang="zh-CN" altLang="en-US" sz="2800" b="1" dirty="0">
              <a:solidFill>
                <a:srgbClr val="0070C0"/>
              </a:solidFill>
              <a:cs typeface="Times New Roman" panose="02020603050405020304" pitchFamily="18" charset="0"/>
            </a:endParaRPr>
          </a:p>
        </p:txBody>
      </p:sp>
      <p:sp>
        <p:nvSpPr>
          <p:cNvPr id="5" name="TextBox 5">
            <a:extLst>
              <a:ext uri="{FF2B5EF4-FFF2-40B4-BE49-F238E27FC236}">
                <a16:creationId xmlns:a16="http://schemas.microsoft.com/office/drawing/2014/main" id="{65E7EAFA-FB61-4A91-894E-95E5D5149839}"/>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6" name="ïSḻiḑê">
            <a:extLst>
              <a:ext uri="{FF2B5EF4-FFF2-40B4-BE49-F238E27FC236}">
                <a16:creationId xmlns:a16="http://schemas.microsoft.com/office/drawing/2014/main" id="{50DBAEF9-F44A-4976-8307-1B34FB84835D}"/>
              </a:ext>
            </a:extLst>
          </p:cNvPr>
          <p:cNvSpPr/>
          <p:nvPr/>
        </p:nvSpPr>
        <p:spPr bwMode="auto">
          <a:xfrm>
            <a:off x="179512" y="985126"/>
            <a:ext cx="5256584" cy="499658"/>
          </a:xfrm>
          <a:prstGeom prst="rect">
            <a:avLst/>
          </a:prstGeom>
          <a:solidFill>
            <a:schemeClr val="accent3"/>
          </a:solidFill>
          <a:ln w="28575" algn="ctr">
            <a:noFill/>
            <a:round/>
            <a:headEnd/>
            <a:tailEnd/>
          </a:ln>
        </p:spPr>
        <p:txBody>
          <a:bodyPr wrap="none" lIns="91440" tIns="45720" rIns="91440" bIns="45720" anchor="ctr">
            <a:noAutofit/>
          </a:bodyPr>
          <a:lstStyle/>
          <a:p>
            <a:pPr algn="ctr"/>
            <a:r>
              <a:rPr lang="en-US" altLang="zh-CN" sz="2800" b="1" kern="0" dirty="0">
                <a:solidFill>
                  <a:schemeClr val="bg1"/>
                </a:solidFill>
              </a:rPr>
              <a:t>Web-based software engineering</a:t>
            </a:r>
            <a:endParaRPr lang="zh-CN" altLang="en-US" sz="2800" b="1" kern="0" dirty="0">
              <a:solidFill>
                <a:schemeClr val="bg1"/>
              </a:solidFill>
            </a:endParaRPr>
          </a:p>
        </p:txBody>
      </p:sp>
      <p:sp>
        <p:nvSpPr>
          <p:cNvPr id="7" name="Content Placeholder 2">
            <a:extLst>
              <a:ext uri="{FF2B5EF4-FFF2-40B4-BE49-F238E27FC236}">
                <a16:creationId xmlns:a16="http://schemas.microsoft.com/office/drawing/2014/main" id="{0E5120E0-F2C1-4B2E-A1BD-BBE959B22B4A}"/>
              </a:ext>
            </a:extLst>
          </p:cNvPr>
          <p:cNvSpPr txBox="1">
            <a:spLocks/>
          </p:cNvSpPr>
          <p:nvPr/>
        </p:nvSpPr>
        <p:spPr>
          <a:xfrm>
            <a:off x="457200" y="1484785"/>
            <a:ext cx="8229600" cy="360040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t>Web-based systems are complex distributed systems but the fundamental principles of software engineering discussed previously are as applicable to them as they are to any other types of system.</a:t>
            </a:r>
          </a:p>
          <a:p>
            <a:r>
              <a:rPr lang="en-GB" sz="2800" dirty="0"/>
              <a:t>The fundamental ideas of software engineering apply to web-based software in the same way that they apply to other types of software system. </a:t>
            </a:r>
            <a:endParaRPr lang="en-US" sz="2800" dirty="0"/>
          </a:p>
        </p:txBody>
      </p:sp>
    </p:spTree>
    <p:extLst>
      <p:ext uri="{BB962C8B-B14F-4D97-AF65-F5344CB8AC3E}">
        <p14:creationId xmlns:p14="http://schemas.microsoft.com/office/powerpoint/2010/main" val="2077489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2A6B282E-DFA7-4B52-B82B-04A867EE941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DF4D3542-1120-4B25-A27B-C4A9A6A33D10}"/>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25</a:t>
            </a:fld>
            <a:endParaRPr lang="zh-CN" altLang="en-US" dirty="0"/>
          </a:p>
        </p:txBody>
      </p:sp>
      <p:sp>
        <p:nvSpPr>
          <p:cNvPr id="4" name="文本框 3">
            <a:extLst>
              <a:ext uri="{FF2B5EF4-FFF2-40B4-BE49-F238E27FC236}">
                <a16:creationId xmlns:a16="http://schemas.microsoft.com/office/drawing/2014/main" id="{65C4B91A-A3CF-46A8-86F6-83ACF59B6D81}"/>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cont.21</a:t>
            </a:r>
            <a:endParaRPr lang="zh-CN" altLang="en-US" sz="2800" b="1" dirty="0">
              <a:solidFill>
                <a:srgbClr val="0070C0"/>
              </a:solidFill>
              <a:cs typeface="Times New Roman" panose="02020603050405020304" pitchFamily="18" charset="0"/>
            </a:endParaRPr>
          </a:p>
        </p:txBody>
      </p:sp>
      <p:sp>
        <p:nvSpPr>
          <p:cNvPr id="5" name="TextBox 5">
            <a:extLst>
              <a:ext uri="{FF2B5EF4-FFF2-40B4-BE49-F238E27FC236}">
                <a16:creationId xmlns:a16="http://schemas.microsoft.com/office/drawing/2014/main" id="{A6170636-3336-40FE-BE44-B68CA1F61CF9}"/>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7" name="Content Placeholder 2">
            <a:extLst>
              <a:ext uri="{FF2B5EF4-FFF2-40B4-BE49-F238E27FC236}">
                <a16:creationId xmlns:a16="http://schemas.microsoft.com/office/drawing/2014/main" id="{226288F9-5889-48BC-987E-E23531C7420F}"/>
              </a:ext>
            </a:extLst>
          </p:cNvPr>
          <p:cNvSpPr txBox="1">
            <a:spLocks/>
          </p:cNvSpPr>
          <p:nvPr/>
        </p:nvSpPr>
        <p:spPr>
          <a:xfrm>
            <a:off x="256721" y="991269"/>
            <a:ext cx="8887279"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b="1" dirty="0">
                <a:solidFill>
                  <a:srgbClr val="7030A0"/>
                </a:solidFill>
              </a:rPr>
              <a:t>Software reuse</a:t>
            </a:r>
          </a:p>
          <a:p>
            <a:pPr lvl="1"/>
            <a:r>
              <a:rPr lang="en-GB" dirty="0">
                <a:highlight>
                  <a:srgbClr val="FFFF00"/>
                </a:highlight>
              </a:rPr>
              <a:t>Software reuse is the dominant approach for constructing web-based systems</a:t>
            </a:r>
            <a:r>
              <a:rPr lang="en-GB" dirty="0"/>
              <a:t>. When building these systems, you think about how you can assemble them from pre-existing software components and systems.</a:t>
            </a:r>
          </a:p>
          <a:p>
            <a:r>
              <a:rPr lang="en-GB" sz="2800" b="1" dirty="0">
                <a:solidFill>
                  <a:srgbClr val="7030A0"/>
                </a:solidFill>
              </a:rPr>
              <a:t>Incremental and agile development (</a:t>
            </a:r>
            <a:r>
              <a:rPr lang="zh-CN" altLang="en-US" sz="2800" b="1" dirty="0">
                <a:solidFill>
                  <a:srgbClr val="7030A0"/>
                </a:solidFill>
              </a:rPr>
              <a:t>增量和敏捷开发</a:t>
            </a:r>
            <a:r>
              <a:rPr lang="en-GB" sz="2800" b="1" dirty="0">
                <a:solidFill>
                  <a:srgbClr val="7030A0"/>
                </a:solidFill>
              </a:rPr>
              <a:t>)</a:t>
            </a:r>
          </a:p>
          <a:p>
            <a:pPr lvl="1"/>
            <a:r>
              <a:rPr lang="en-GB" dirty="0"/>
              <a:t>Web-based systems should be developed and delivered incrementally. It is now generally recognized that it is impractical to specify all the requirements for such systems in advance. (</a:t>
            </a:r>
            <a:r>
              <a:rPr lang="zh-CN" altLang="en-US" dirty="0"/>
              <a:t>基于网络的系统应该逐步开发和交付。现在人们普遍认识到，提前规定此类系统的所有要求是不切实际的</a:t>
            </a:r>
            <a:r>
              <a:rPr lang="en-GB" dirty="0"/>
              <a:t>)</a:t>
            </a:r>
            <a:r>
              <a:rPr lang="zh-CN" altLang="en-US" dirty="0"/>
              <a:t>。</a:t>
            </a:r>
            <a:endParaRPr lang="en-GB" dirty="0"/>
          </a:p>
        </p:txBody>
      </p:sp>
    </p:spTree>
    <p:extLst>
      <p:ext uri="{BB962C8B-B14F-4D97-AF65-F5344CB8AC3E}">
        <p14:creationId xmlns:p14="http://schemas.microsoft.com/office/powerpoint/2010/main" val="1336448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5B2F21D-1AFA-47B5-87F8-E859E8754421}"/>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41C732C4-A8DE-4B27-9074-A4FC59678EE3}"/>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26</a:t>
            </a:fld>
            <a:endParaRPr lang="zh-CN" altLang="en-US" dirty="0"/>
          </a:p>
        </p:txBody>
      </p:sp>
      <p:sp>
        <p:nvSpPr>
          <p:cNvPr id="4" name="文本框 3">
            <a:extLst>
              <a:ext uri="{FF2B5EF4-FFF2-40B4-BE49-F238E27FC236}">
                <a16:creationId xmlns:a16="http://schemas.microsoft.com/office/drawing/2014/main" id="{85B69597-CE93-49B3-B3B8-D74F1AA70592}"/>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cont.22</a:t>
            </a:r>
            <a:endParaRPr lang="zh-CN" altLang="en-US" sz="2800" b="1" dirty="0">
              <a:solidFill>
                <a:srgbClr val="0070C0"/>
              </a:solidFill>
              <a:cs typeface="Times New Roman" panose="02020603050405020304" pitchFamily="18" charset="0"/>
            </a:endParaRPr>
          </a:p>
        </p:txBody>
      </p:sp>
      <p:sp>
        <p:nvSpPr>
          <p:cNvPr id="5" name="TextBox 5">
            <a:extLst>
              <a:ext uri="{FF2B5EF4-FFF2-40B4-BE49-F238E27FC236}">
                <a16:creationId xmlns:a16="http://schemas.microsoft.com/office/drawing/2014/main" id="{BFCCC082-8690-4D1A-B5B4-B23D8E65E558}"/>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6" name="Content Placeholder 2">
            <a:extLst>
              <a:ext uri="{FF2B5EF4-FFF2-40B4-BE49-F238E27FC236}">
                <a16:creationId xmlns:a16="http://schemas.microsoft.com/office/drawing/2014/main" id="{D3F64B07-DBFD-4BED-94DD-769D191479B3}"/>
              </a:ext>
            </a:extLst>
          </p:cNvPr>
          <p:cNvSpPr txBox="1">
            <a:spLocks/>
          </p:cNvSpPr>
          <p:nvPr/>
        </p:nvSpPr>
        <p:spPr>
          <a:xfrm>
            <a:off x="457200" y="980728"/>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b="1" dirty="0">
                <a:solidFill>
                  <a:srgbClr val="7030A0"/>
                </a:solidFill>
              </a:rPr>
              <a:t>Service-oriented systems</a:t>
            </a:r>
          </a:p>
          <a:p>
            <a:pPr lvl="1"/>
            <a:r>
              <a:rPr lang="en-GB" dirty="0"/>
              <a:t>Software may be implemented using service-oriented software engineering, where the software components are stand-alone web services.  </a:t>
            </a:r>
          </a:p>
          <a:p>
            <a:r>
              <a:rPr lang="en-GB" sz="2800" b="1" dirty="0">
                <a:solidFill>
                  <a:srgbClr val="7030A0"/>
                </a:solidFill>
              </a:rPr>
              <a:t>Rich interfaces</a:t>
            </a:r>
          </a:p>
          <a:p>
            <a:pPr lvl="1"/>
            <a:r>
              <a:rPr lang="en-GB" dirty="0"/>
              <a:t>Interface development technologies such as AJAX and HTML5 have emerged (</a:t>
            </a:r>
            <a:r>
              <a:rPr lang="zh-CN" altLang="en-US" dirty="0"/>
              <a:t>出现</a:t>
            </a:r>
            <a:r>
              <a:rPr lang="en-GB" dirty="0"/>
              <a:t>) that support the creation of rich interfaces within a web browser.   </a:t>
            </a:r>
          </a:p>
          <a:p>
            <a:endParaRPr lang="en-US" sz="2800" dirty="0"/>
          </a:p>
        </p:txBody>
      </p:sp>
    </p:spTree>
    <p:extLst>
      <p:ext uri="{BB962C8B-B14F-4D97-AF65-F5344CB8AC3E}">
        <p14:creationId xmlns:p14="http://schemas.microsoft.com/office/powerpoint/2010/main" val="3147254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0A33C1D-09BE-4617-930D-AA5F66EEDB2E}"/>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F3F9E7D7-D4D0-4666-A417-5A9F76F4DE65}"/>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27</a:t>
            </a:fld>
            <a:endParaRPr lang="zh-CN" altLang="en-US" dirty="0"/>
          </a:p>
        </p:txBody>
      </p:sp>
      <p:sp>
        <p:nvSpPr>
          <p:cNvPr id="4" name="文本框 3">
            <a:extLst>
              <a:ext uri="{FF2B5EF4-FFF2-40B4-BE49-F238E27FC236}">
                <a16:creationId xmlns:a16="http://schemas.microsoft.com/office/drawing/2014/main" id="{0E94EC0A-35E2-4C7D-B145-B63F56A9A41B}"/>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cont.23</a:t>
            </a:r>
            <a:endParaRPr lang="zh-CN" altLang="en-US" sz="2800" b="1" dirty="0">
              <a:solidFill>
                <a:srgbClr val="0070C0"/>
              </a:solidFill>
              <a:cs typeface="Times New Roman" panose="02020603050405020304" pitchFamily="18" charset="0"/>
            </a:endParaRPr>
          </a:p>
        </p:txBody>
      </p:sp>
      <p:sp>
        <p:nvSpPr>
          <p:cNvPr id="5" name="TextBox 5">
            <a:extLst>
              <a:ext uri="{FF2B5EF4-FFF2-40B4-BE49-F238E27FC236}">
                <a16:creationId xmlns:a16="http://schemas.microsoft.com/office/drawing/2014/main" id="{13B24154-564B-4073-AB96-782C85A4CF85}"/>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6" name="ïSḻiḑê">
            <a:extLst>
              <a:ext uri="{FF2B5EF4-FFF2-40B4-BE49-F238E27FC236}">
                <a16:creationId xmlns:a16="http://schemas.microsoft.com/office/drawing/2014/main" id="{2DAE0430-9E05-4B8C-8540-59A3FA5EB62E}"/>
              </a:ext>
            </a:extLst>
          </p:cNvPr>
          <p:cNvSpPr/>
          <p:nvPr/>
        </p:nvSpPr>
        <p:spPr bwMode="auto">
          <a:xfrm>
            <a:off x="179512" y="980728"/>
            <a:ext cx="8712968" cy="499658"/>
          </a:xfrm>
          <a:prstGeom prst="rect">
            <a:avLst/>
          </a:prstGeom>
          <a:solidFill>
            <a:schemeClr val="accent1"/>
          </a:solidFill>
          <a:ln w="28575" algn="ctr">
            <a:noFill/>
            <a:round/>
            <a:headEnd/>
            <a:tailEnd/>
          </a:ln>
        </p:spPr>
        <p:txBody>
          <a:bodyPr wrap="none" lIns="91440" tIns="45720" rIns="91440" bIns="45720" anchor="ctr">
            <a:noAutofit/>
          </a:bodyPr>
          <a:lstStyle/>
          <a:p>
            <a:pPr algn="ctr"/>
            <a:r>
              <a:rPr lang="en-US" altLang="zh-CN" sz="2800" b="1" kern="0" dirty="0">
                <a:solidFill>
                  <a:schemeClr val="bg1"/>
                </a:solidFill>
              </a:rPr>
              <a:t>Frequently asked questions about software engineering</a:t>
            </a:r>
            <a:endParaRPr lang="zh-CN" altLang="en-US" sz="2800" b="1" kern="0" dirty="0">
              <a:solidFill>
                <a:schemeClr val="bg1"/>
              </a:solidFill>
            </a:endParaRPr>
          </a:p>
        </p:txBody>
      </p:sp>
      <p:sp>
        <p:nvSpPr>
          <p:cNvPr id="8" name="文本框 7">
            <a:extLst>
              <a:ext uri="{FF2B5EF4-FFF2-40B4-BE49-F238E27FC236}">
                <a16:creationId xmlns:a16="http://schemas.microsoft.com/office/drawing/2014/main" id="{BF58A231-F3CE-48DB-8CF7-A7AC8211427B}"/>
              </a:ext>
            </a:extLst>
          </p:cNvPr>
          <p:cNvSpPr txBox="1"/>
          <p:nvPr/>
        </p:nvSpPr>
        <p:spPr>
          <a:xfrm>
            <a:off x="179512" y="1480386"/>
            <a:ext cx="8640960"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What is software?</a:t>
            </a:r>
            <a:endParaRPr lang="zh-CN" altLang="en-US" sz="2800" b="1" dirty="0">
              <a:solidFill>
                <a:srgbClr val="7030A0"/>
              </a:solidFill>
              <a:cs typeface="Times New Roman" panose="02020603050405020304" pitchFamily="18" charset="0"/>
            </a:endParaRPr>
          </a:p>
        </p:txBody>
      </p:sp>
      <p:sp>
        <p:nvSpPr>
          <p:cNvPr id="9" name="矩形 8">
            <a:extLst>
              <a:ext uri="{FF2B5EF4-FFF2-40B4-BE49-F238E27FC236}">
                <a16:creationId xmlns:a16="http://schemas.microsoft.com/office/drawing/2014/main" id="{8D888EEA-853C-432A-9E86-F6171285113F}"/>
              </a:ext>
            </a:extLst>
          </p:cNvPr>
          <p:cNvSpPr/>
          <p:nvPr/>
        </p:nvSpPr>
        <p:spPr>
          <a:xfrm>
            <a:off x="251520" y="1899989"/>
            <a:ext cx="8568952" cy="1384995"/>
          </a:xfrm>
          <a:prstGeom prst="rect">
            <a:avLst/>
          </a:prstGeom>
        </p:spPr>
        <p:txBody>
          <a:bodyPr wrap="square">
            <a:spAutoFit/>
          </a:bodyPr>
          <a:lstStyle/>
          <a:p>
            <a:pPr algn="just">
              <a:spcAft>
                <a:spcPts val="0"/>
              </a:spcAft>
            </a:pPr>
            <a:r>
              <a:rPr lang="en-GB" altLang="zh-CN" sz="2800" dirty="0">
                <a:cs typeface="Arial"/>
              </a:rPr>
              <a:t>    </a:t>
            </a:r>
            <a:r>
              <a:rPr lang="en-GB" altLang="zh-CN" sz="2800" dirty="0">
                <a:highlight>
                  <a:srgbClr val="FFFF00"/>
                </a:highlight>
                <a:cs typeface="Arial"/>
              </a:rPr>
              <a:t>Computer </a:t>
            </a:r>
            <a:r>
              <a:rPr lang="en-GB" altLang="zh-CN" sz="2800" dirty="0">
                <a:solidFill>
                  <a:srgbClr val="FF0000"/>
                </a:solidFill>
                <a:highlight>
                  <a:srgbClr val="FFFF00"/>
                </a:highlight>
                <a:cs typeface="Arial"/>
              </a:rPr>
              <a:t>programs</a:t>
            </a:r>
            <a:r>
              <a:rPr lang="en-GB" altLang="zh-CN" sz="2800" dirty="0">
                <a:highlight>
                  <a:srgbClr val="FFFF00"/>
                </a:highlight>
                <a:cs typeface="Arial"/>
              </a:rPr>
              <a:t> and associated </a:t>
            </a:r>
            <a:r>
              <a:rPr lang="en-GB" altLang="zh-CN" sz="2800" dirty="0">
                <a:solidFill>
                  <a:srgbClr val="FF0000"/>
                </a:solidFill>
                <a:highlight>
                  <a:srgbClr val="FFFF00"/>
                </a:highlight>
                <a:cs typeface="Arial"/>
              </a:rPr>
              <a:t>documentation</a:t>
            </a:r>
            <a:r>
              <a:rPr lang="en-GB" altLang="zh-CN" sz="2800" dirty="0">
                <a:highlight>
                  <a:srgbClr val="FFFF00"/>
                </a:highlight>
                <a:cs typeface="Arial"/>
              </a:rPr>
              <a:t>. </a:t>
            </a:r>
            <a:r>
              <a:rPr lang="en-GB" altLang="zh-CN" sz="2800" dirty="0">
                <a:cs typeface="Arial"/>
              </a:rPr>
              <a:t>Software products may be developed for a particular customer or may be developed for a general market.</a:t>
            </a:r>
            <a:endParaRPr lang="en-GB" altLang="zh-CN" sz="2800" dirty="0">
              <a:solidFill>
                <a:srgbClr val="000000"/>
              </a:solidFill>
              <a:ea typeface="Times New Roman"/>
              <a:cs typeface="Arial"/>
            </a:endParaRPr>
          </a:p>
        </p:txBody>
      </p:sp>
      <p:sp>
        <p:nvSpPr>
          <p:cNvPr id="10" name="文本框 9">
            <a:extLst>
              <a:ext uri="{FF2B5EF4-FFF2-40B4-BE49-F238E27FC236}">
                <a16:creationId xmlns:a16="http://schemas.microsoft.com/office/drawing/2014/main" id="{398D5736-E801-423B-826D-0E9DFDEFD2F5}"/>
              </a:ext>
            </a:extLst>
          </p:cNvPr>
          <p:cNvSpPr txBox="1"/>
          <p:nvPr/>
        </p:nvSpPr>
        <p:spPr>
          <a:xfrm>
            <a:off x="179512" y="3412157"/>
            <a:ext cx="8640960"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What are the attributes of good software?</a:t>
            </a:r>
          </a:p>
        </p:txBody>
      </p:sp>
      <p:sp>
        <p:nvSpPr>
          <p:cNvPr id="11" name="矩形 10">
            <a:extLst>
              <a:ext uri="{FF2B5EF4-FFF2-40B4-BE49-F238E27FC236}">
                <a16:creationId xmlns:a16="http://schemas.microsoft.com/office/drawing/2014/main" id="{4CEED598-BCF8-4331-91A3-C4A617194AC4}"/>
              </a:ext>
            </a:extLst>
          </p:cNvPr>
          <p:cNvSpPr/>
          <p:nvPr/>
        </p:nvSpPr>
        <p:spPr>
          <a:xfrm>
            <a:off x="251520" y="3844205"/>
            <a:ext cx="8568952" cy="1384995"/>
          </a:xfrm>
          <a:prstGeom prst="rect">
            <a:avLst/>
          </a:prstGeom>
        </p:spPr>
        <p:txBody>
          <a:bodyPr wrap="square">
            <a:spAutoFit/>
          </a:bodyPr>
          <a:lstStyle/>
          <a:p>
            <a:pPr algn="just">
              <a:spcAft>
                <a:spcPts val="0"/>
              </a:spcAft>
            </a:pPr>
            <a:r>
              <a:rPr lang="en-GB" altLang="zh-CN" sz="2800" dirty="0">
                <a:cs typeface="Arial"/>
              </a:rPr>
              <a:t>    </a:t>
            </a:r>
            <a:r>
              <a:rPr lang="en-US" altLang="zh-CN" sz="2800" dirty="0">
                <a:highlight>
                  <a:srgbClr val="FFFF00"/>
                </a:highlight>
                <a:cs typeface="Arial"/>
              </a:rPr>
              <a:t>Good software should deliver the required functionality and performance to the user and should be maintainable, dependable and usable</a:t>
            </a:r>
            <a:r>
              <a:rPr lang="en-US" altLang="zh-CN" sz="2800" dirty="0">
                <a:cs typeface="Arial"/>
              </a:rPr>
              <a:t>.</a:t>
            </a:r>
            <a:endParaRPr lang="en-GB" altLang="zh-CN" sz="2800" dirty="0">
              <a:solidFill>
                <a:srgbClr val="000000"/>
              </a:solidFill>
              <a:ea typeface="Times New Roman"/>
              <a:cs typeface="Arial"/>
            </a:endParaRPr>
          </a:p>
        </p:txBody>
      </p:sp>
    </p:spTree>
    <p:extLst>
      <p:ext uri="{BB962C8B-B14F-4D97-AF65-F5344CB8AC3E}">
        <p14:creationId xmlns:p14="http://schemas.microsoft.com/office/powerpoint/2010/main" val="3810132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766DBE8-4AB4-426D-B0C1-7F60EB86051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A157169A-0006-43B0-B3C0-4262A00C9F93}"/>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28</a:t>
            </a:fld>
            <a:endParaRPr lang="zh-CN" altLang="en-US" dirty="0"/>
          </a:p>
        </p:txBody>
      </p:sp>
      <p:sp>
        <p:nvSpPr>
          <p:cNvPr id="4" name="文本框 3">
            <a:extLst>
              <a:ext uri="{FF2B5EF4-FFF2-40B4-BE49-F238E27FC236}">
                <a16:creationId xmlns:a16="http://schemas.microsoft.com/office/drawing/2014/main" id="{F439AA92-ECE7-49D2-8246-E491DB2FF133}"/>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cont.24</a:t>
            </a:r>
            <a:endParaRPr lang="zh-CN" altLang="en-US" sz="2800" b="1" dirty="0">
              <a:solidFill>
                <a:srgbClr val="0070C0"/>
              </a:solidFill>
              <a:cs typeface="Times New Roman" panose="02020603050405020304" pitchFamily="18" charset="0"/>
            </a:endParaRPr>
          </a:p>
        </p:txBody>
      </p:sp>
      <p:sp>
        <p:nvSpPr>
          <p:cNvPr id="5" name="TextBox 5">
            <a:extLst>
              <a:ext uri="{FF2B5EF4-FFF2-40B4-BE49-F238E27FC236}">
                <a16:creationId xmlns:a16="http://schemas.microsoft.com/office/drawing/2014/main" id="{0200CE74-DE0A-42C1-B9DD-A29F482C497A}"/>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6" name="文本框 5">
            <a:extLst>
              <a:ext uri="{FF2B5EF4-FFF2-40B4-BE49-F238E27FC236}">
                <a16:creationId xmlns:a16="http://schemas.microsoft.com/office/drawing/2014/main" id="{0566215B-9377-412D-9226-44DD3C0F1BFA}"/>
              </a:ext>
            </a:extLst>
          </p:cNvPr>
          <p:cNvSpPr txBox="1"/>
          <p:nvPr/>
        </p:nvSpPr>
        <p:spPr>
          <a:xfrm>
            <a:off x="179512" y="959487"/>
            <a:ext cx="8640960"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What is software engineering?</a:t>
            </a:r>
          </a:p>
        </p:txBody>
      </p:sp>
      <p:sp>
        <p:nvSpPr>
          <p:cNvPr id="7" name="矩形 6">
            <a:extLst>
              <a:ext uri="{FF2B5EF4-FFF2-40B4-BE49-F238E27FC236}">
                <a16:creationId xmlns:a16="http://schemas.microsoft.com/office/drawing/2014/main" id="{FD29B609-E0A5-49A2-B063-FEEFC4DA2822}"/>
              </a:ext>
            </a:extLst>
          </p:cNvPr>
          <p:cNvSpPr/>
          <p:nvPr/>
        </p:nvSpPr>
        <p:spPr>
          <a:xfrm>
            <a:off x="251520" y="1394773"/>
            <a:ext cx="8568952" cy="954107"/>
          </a:xfrm>
          <a:prstGeom prst="rect">
            <a:avLst/>
          </a:prstGeom>
        </p:spPr>
        <p:txBody>
          <a:bodyPr wrap="square">
            <a:spAutoFit/>
          </a:bodyPr>
          <a:lstStyle/>
          <a:p>
            <a:pPr algn="just"/>
            <a:r>
              <a:rPr lang="en-GB" altLang="zh-CN" sz="2800" dirty="0">
                <a:cs typeface="Arial"/>
              </a:rPr>
              <a:t>    </a:t>
            </a:r>
            <a:r>
              <a:rPr lang="en-GB" altLang="zh-CN" sz="2800" dirty="0">
                <a:highlight>
                  <a:srgbClr val="FFFF00"/>
                </a:highlight>
                <a:cs typeface="Arial"/>
              </a:rPr>
              <a:t>Software engineering is an engineering discipline that is concerned with all aspects of software production.</a:t>
            </a:r>
            <a:endParaRPr lang="en-GB" altLang="zh-CN" sz="2800" dirty="0">
              <a:solidFill>
                <a:srgbClr val="000000"/>
              </a:solidFill>
              <a:highlight>
                <a:srgbClr val="FFFF00"/>
              </a:highlight>
              <a:ea typeface="Times New Roman"/>
              <a:cs typeface="Arial"/>
            </a:endParaRPr>
          </a:p>
        </p:txBody>
      </p:sp>
      <p:sp>
        <p:nvSpPr>
          <p:cNvPr id="8" name="文本框 7">
            <a:extLst>
              <a:ext uri="{FF2B5EF4-FFF2-40B4-BE49-F238E27FC236}">
                <a16:creationId xmlns:a16="http://schemas.microsoft.com/office/drawing/2014/main" id="{2223C02B-3038-4427-82CB-ACB789FBF4F5}"/>
              </a:ext>
            </a:extLst>
          </p:cNvPr>
          <p:cNvSpPr txBox="1"/>
          <p:nvPr/>
        </p:nvSpPr>
        <p:spPr>
          <a:xfrm>
            <a:off x="179512" y="2399647"/>
            <a:ext cx="8640960" cy="954107"/>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What are the fundamental software engineering activities?</a:t>
            </a:r>
          </a:p>
        </p:txBody>
      </p:sp>
      <p:sp>
        <p:nvSpPr>
          <p:cNvPr id="9" name="矩形 8">
            <a:extLst>
              <a:ext uri="{FF2B5EF4-FFF2-40B4-BE49-F238E27FC236}">
                <a16:creationId xmlns:a16="http://schemas.microsoft.com/office/drawing/2014/main" id="{D9677FF5-6AF6-4A85-8B70-74E66F2229FA}"/>
              </a:ext>
            </a:extLst>
          </p:cNvPr>
          <p:cNvSpPr/>
          <p:nvPr/>
        </p:nvSpPr>
        <p:spPr>
          <a:xfrm>
            <a:off x="251520" y="3266981"/>
            <a:ext cx="8568952" cy="954107"/>
          </a:xfrm>
          <a:prstGeom prst="rect">
            <a:avLst/>
          </a:prstGeom>
        </p:spPr>
        <p:txBody>
          <a:bodyPr wrap="square">
            <a:spAutoFit/>
          </a:bodyPr>
          <a:lstStyle/>
          <a:p>
            <a:pPr fontAlgn="t"/>
            <a:r>
              <a:rPr lang="en-GB" altLang="zh-CN" sz="2800" dirty="0"/>
              <a:t>    </a:t>
            </a:r>
            <a:r>
              <a:rPr lang="en-GB" altLang="zh-CN" sz="2800" dirty="0">
                <a:highlight>
                  <a:srgbClr val="FFFF00"/>
                </a:highlight>
              </a:rPr>
              <a:t>Software </a:t>
            </a:r>
            <a:r>
              <a:rPr lang="en-GB" altLang="zh-CN" sz="2800" dirty="0">
                <a:solidFill>
                  <a:srgbClr val="FF0000"/>
                </a:solidFill>
                <a:highlight>
                  <a:srgbClr val="FFFF00"/>
                </a:highlight>
              </a:rPr>
              <a:t>specification</a:t>
            </a:r>
            <a:r>
              <a:rPr lang="en-GB" altLang="zh-CN" sz="2800" dirty="0">
                <a:highlight>
                  <a:srgbClr val="FFFF00"/>
                </a:highlight>
              </a:rPr>
              <a:t>, software </a:t>
            </a:r>
            <a:r>
              <a:rPr lang="en-GB" altLang="zh-CN" sz="2800" dirty="0">
                <a:solidFill>
                  <a:srgbClr val="FF0000"/>
                </a:solidFill>
                <a:highlight>
                  <a:srgbClr val="FFFF00"/>
                </a:highlight>
              </a:rPr>
              <a:t>development</a:t>
            </a:r>
            <a:r>
              <a:rPr lang="en-GB" altLang="zh-CN" sz="2800" dirty="0">
                <a:highlight>
                  <a:srgbClr val="FFFF00"/>
                </a:highlight>
              </a:rPr>
              <a:t>, software </a:t>
            </a:r>
            <a:r>
              <a:rPr lang="en-GB" altLang="zh-CN" sz="2800" dirty="0">
                <a:solidFill>
                  <a:srgbClr val="FF0000"/>
                </a:solidFill>
                <a:highlight>
                  <a:srgbClr val="FFFF00"/>
                </a:highlight>
              </a:rPr>
              <a:t>validation</a:t>
            </a:r>
            <a:r>
              <a:rPr lang="en-GB" altLang="zh-CN" sz="2800" dirty="0">
                <a:highlight>
                  <a:srgbClr val="FFFF00"/>
                </a:highlight>
              </a:rPr>
              <a:t> and software </a:t>
            </a:r>
            <a:r>
              <a:rPr lang="en-GB" altLang="zh-CN" sz="2800" dirty="0">
                <a:solidFill>
                  <a:srgbClr val="FF0000"/>
                </a:solidFill>
                <a:highlight>
                  <a:srgbClr val="FFFF00"/>
                </a:highlight>
              </a:rPr>
              <a:t>evolution</a:t>
            </a:r>
            <a:r>
              <a:rPr lang="en-GB" altLang="zh-CN" sz="2800" dirty="0">
                <a:highlight>
                  <a:srgbClr val="FFFF00"/>
                </a:highlight>
              </a:rPr>
              <a:t>.</a:t>
            </a:r>
            <a:endParaRPr lang="en-GB" altLang="zh-CN" sz="2800" dirty="0">
              <a:solidFill>
                <a:srgbClr val="000000"/>
              </a:solidFill>
              <a:highlight>
                <a:srgbClr val="FFFF00"/>
              </a:highlight>
              <a:ea typeface="Times New Roman"/>
              <a:cs typeface="Arial"/>
            </a:endParaRPr>
          </a:p>
        </p:txBody>
      </p:sp>
    </p:spTree>
    <p:extLst>
      <p:ext uri="{BB962C8B-B14F-4D97-AF65-F5344CB8AC3E}">
        <p14:creationId xmlns:p14="http://schemas.microsoft.com/office/powerpoint/2010/main" val="3691455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EB3FA38-5F6A-4994-A5EB-DDF527D0F4E4}"/>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A22B8E7-4997-4EDB-A691-2462A8A5ABCD}"/>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29</a:t>
            </a:fld>
            <a:endParaRPr lang="zh-CN" altLang="en-US" dirty="0"/>
          </a:p>
        </p:txBody>
      </p:sp>
      <p:sp>
        <p:nvSpPr>
          <p:cNvPr id="4" name="文本框 3">
            <a:extLst>
              <a:ext uri="{FF2B5EF4-FFF2-40B4-BE49-F238E27FC236}">
                <a16:creationId xmlns:a16="http://schemas.microsoft.com/office/drawing/2014/main" id="{B94A9877-60A4-4490-9074-5CC4A3BC04BF}"/>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cont.25</a:t>
            </a:r>
            <a:endParaRPr lang="zh-CN" altLang="en-US" sz="2800" b="1" dirty="0">
              <a:solidFill>
                <a:srgbClr val="0070C0"/>
              </a:solidFill>
              <a:cs typeface="Times New Roman" panose="02020603050405020304" pitchFamily="18" charset="0"/>
            </a:endParaRPr>
          </a:p>
        </p:txBody>
      </p:sp>
      <p:sp>
        <p:nvSpPr>
          <p:cNvPr id="5" name="TextBox 5">
            <a:extLst>
              <a:ext uri="{FF2B5EF4-FFF2-40B4-BE49-F238E27FC236}">
                <a16:creationId xmlns:a16="http://schemas.microsoft.com/office/drawing/2014/main" id="{ABEED336-7E65-4D93-BC3C-5BE0A218283E}"/>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6" name="文本框 5">
            <a:extLst>
              <a:ext uri="{FF2B5EF4-FFF2-40B4-BE49-F238E27FC236}">
                <a16:creationId xmlns:a16="http://schemas.microsoft.com/office/drawing/2014/main" id="{0C260879-F560-49B4-956A-003E64C61E5D}"/>
              </a:ext>
            </a:extLst>
          </p:cNvPr>
          <p:cNvSpPr txBox="1"/>
          <p:nvPr/>
        </p:nvSpPr>
        <p:spPr>
          <a:xfrm>
            <a:off x="179512" y="959487"/>
            <a:ext cx="8640960" cy="954107"/>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What is the difference between software engineering and computer science?</a:t>
            </a:r>
          </a:p>
        </p:txBody>
      </p:sp>
      <p:sp>
        <p:nvSpPr>
          <p:cNvPr id="7" name="矩形 6">
            <a:extLst>
              <a:ext uri="{FF2B5EF4-FFF2-40B4-BE49-F238E27FC236}">
                <a16:creationId xmlns:a16="http://schemas.microsoft.com/office/drawing/2014/main" id="{47019C4F-1B48-4808-8565-A98DD8F7A6A4}"/>
              </a:ext>
            </a:extLst>
          </p:cNvPr>
          <p:cNvSpPr/>
          <p:nvPr/>
        </p:nvSpPr>
        <p:spPr>
          <a:xfrm>
            <a:off x="251520" y="1826821"/>
            <a:ext cx="8568952" cy="1815882"/>
          </a:xfrm>
          <a:prstGeom prst="rect">
            <a:avLst/>
          </a:prstGeom>
        </p:spPr>
        <p:txBody>
          <a:bodyPr wrap="square">
            <a:spAutoFit/>
          </a:bodyPr>
          <a:lstStyle/>
          <a:p>
            <a:pPr algn="just"/>
            <a:r>
              <a:rPr lang="en-GB" altLang="zh-CN" sz="2800" dirty="0">
                <a:cs typeface="Arial"/>
              </a:rPr>
              <a:t>    </a:t>
            </a:r>
            <a:r>
              <a:rPr lang="en-US" altLang="zh-CN" sz="2800" dirty="0">
                <a:cs typeface="Arial"/>
              </a:rPr>
              <a:t>Computer science focuses on </a:t>
            </a:r>
            <a:r>
              <a:rPr lang="en-US" altLang="zh-CN" sz="2800" dirty="0">
                <a:highlight>
                  <a:srgbClr val="FFFF00"/>
                </a:highlight>
                <a:cs typeface="Arial"/>
              </a:rPr>
              <a:t>theory and fundamentals</a:t>
            </a:r>
            <a:r>
              <a:rPr lang="en-US" altLang="zh-CN" sz="2800" dirty="0">
                <a:cs typeface="Arial"/>
              </a:rPr>
              <a:t>; software engineering is concerned with the practicalities (</a:t>
            </a:r>
            <a:r>
              <a:rPr lang="zh-CN" altLang="en-US" sz="2800" dirty="0">
                <a:cs typeface="Arial"/>
              </a:rPr>
              <a:t>实用性</a:t>
            </a:r>
            <a:r>
              <a:rPr lang="en-US" altLang="zh-CN" sz="2800" dirty="0">
                <a:cs typeface="Arial"/>
              </a:rPr>
              <a:t>) of </a:t>
            </a:r>
            <a:r>
              <a:rPr lang="en-US" altLang="zh-CN" sz="2800" dirty="0">
                <a:highlight>
                  <a:srgbClr val="FFFF00"/>
                </a:highlight>
                <a:cs typeface="Arial"/>
              </a:rPr>
              <a:t>developing and delivering useful software</a:t>
            </a:r>
            <a:r>
              <a:rPr lang="en-US" altLang="zh-CN" sz="2800" dirty="0">
                <a:cs typeface="Arial"/>
              </a:rPr>
              <a:t>.</a:t>
            </a:r>
          </a:p>
          <a:p>
            <a:pPr algn="just"/>
            <a:endParaRPr lang="en-GB" altLang="zh-CN" sz="2800" dirty="0">
              <a:solidFill>
                <a:srgbClr val="000000"/>
              </a:solidFill>
              <a:ea typeface="Times New Roman"/>
              <a:cs typeface="Arial"/>
            </a:endParaRPr>
          </a:p>
        </p:txBody>
      </p:sp>
      <p:sp>
        <p:nvSpPr>
          <p:cNvPr id="8" name="文本框 7">
            <a:extLst>
              <a:ext uri="{FF2B5EF4-FFF2-40B4-BE49-F238E27FC236}">
                <a16:creationId xmlns:a16="http://schemas.microsoft.com/office/drawing/2014/main" id="{EC522955-B16D-4CBE-89D8-C6E39E55B630}"/>
              </a:ext>
            </a:extLst>
          </p:cNvPr>
          <p:cNvSpPr txBox="1"/>
          <p:nvPr/>
        </p:nvSpPr>
        <p:spPr>
          <a:xfrm>
            <a:off x="179512" y="3119727"/>
            <a:ext cx="8640960" cy="954107"/>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What is the difference between software engineering and system engineering?</a:t>
            </a:r>
          </a:p>
        </p:txBody>
      </p:sp>
      <p:sp>
        <p:nvSpPr>
          <p:cNvPr id="9" name="矩形 8">
            <a:extLst>
              <a:ext uri="{FF2B5EF4-FFF2-40B4-BE49-F238E27FC236}">
                <a16:creationId xmlns:a16="http://schemas.microsoft.com/office/drawing/2014/main" id="{85804EC6-F1F5-4908-B303-57F6BE460ADA}"/>
              </a:ext>
            </a:extLst>
          </p:cNvPr>
          <p:cNvSpPr/>
          <p:nvPr/>
        </p:nvSpPr>
        <p:spPr>
          <a:xfrm>
            <a:off x="251520" y="3987061"/>
            <a:ext cx="8568952" cy="1815882"/>
          </a:xfrm>
          <a:prstGeom prst="rect">
            <a:avLst/>
          </a:prstGeom>
        </p:spPr>
        <p:txBody>
          <a:bodyPr wrap="square">
            <a:spAutoFit/>
          </a:bodyPr>
          <a:lstStyle/>
          <a:p>
            <a:pPr fontAlgn="t"/>
            <a:r>
              <a:rPr lang="en-GB" altLang="zh-CN" sz="2800" dirty="0"/>
              <a:t>    </a:t>
            </a:r>
            <a:r>
              <a:rPr lang="en-US" altLang="zh-CN" sz="2800" dirty="0"/>
              <a:t>System engineering is concerned with all aspects of computer-based systems development including hardware, software and process engineering. </a:t>
            </a:r>
            <a:r>
              <a:rPr lang="en-US" altLang="zh-CN" sz="2800" dirty="0">
                <a:highlight>
                  <a:srgbClr val="FFFF00"/>
                </a:highlight>
              </a:rPr>
              <a:t>Software engineering is part of this more general process</a:t>
            </a:r>
            <a:r>
              <a:rPr lang="en-US" altLang="zh-CN" sz="2800" dirty="0"/>
              <a:t>.</a:t>
            </a:r>
            <a:endParaRPr lang="en-GB" altLang="zh-CN" sz="2800" dirty="0">
              <a:solidFill>
                <a:srgbClr val="000000"/>
              </a:solidFill>
              <a:ea typeface="Times New Roman"/>
              <a:cs typeface="Arial"/>
            </a:endParaRPr>
          </a:p>
        </p:txBody>
      </p:sp>
    </p:spTree>
    <p:extLst>
      <p:ext uri="{BB962C8B-B14F-4D97-AF65-F5344CB8AC3E}">
        <p14:creationId xmlns:p14="http://schemas.microsoft.com/office/powerpoint/2010/main" val="1075360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FB4A8D56-1DFB-4C1C-95E0-FA5A3FD54C9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3ED1AF5-46E2-4579-B3F5-B1CA91AF8639}"/>
              </a:ext>
            </a:extLst>
          </p:cNvPr>
          <p:cNvSpPr>
            <a:spLocks noGrp="1"/>
          </p:cNvSpPr>
          <p:nvPr>
            <p:ph type="sldNum" sz="quarter" idx="12"/>
          </p:nvPr>
        </p:nvSpPr>
        <p:spPr/>
        <p:txBody>
          <a:bodyPr/>
          <a:lstStyle/>
          <a:p>
            <a:r>
              <a:rPr lang="en-US" altLang="zh-CN" dirty="0"/>
              <a:t>SE  Chapter 1-</a:t>
            </a:r>
            <a:fld id="{90959D3B-E7CF-4F7F-B948-302019A1053D}" type="slidenum">
              <a:rPr lang="zh-CN" altLang="en-US" smtClean="0"/>
              <a:pPr/>
              <a:t>3</a:t>
            </a:fld>
            <a:endParaRPr lang="zh-CN" altLang="en-US" dirty="0"/>
          </a:p>
        </p:txBody>
      </p:sp>
      <p:sp>
        <p:nvSpPr>
          <p:cNvPr id="5" name="文本框 4">
            <a:extLst>
              <a:ext uri="{FF2B5EF4-FFF2-40B4-BE49-F238E27FC236}">
                <a16:creationId xmlns:a16="http://schemas.microsoft.com/office/drawing/2014/main" id="{6212AD34-5320-40BC-88D8-E97EAD959D91}"/>
              </a:ext>
            </a:extLst>
          </p:cNvPr>
          <p:cNvSpPr txBox="1"/>
          <p:nvPr/>
        </p:nvSpPr>
        <p:spPr>
          <a:xfrm>
            <a:off x="195129" y="260648"/>
            <a:ext cx="8856984" cy="584775"/>
          </a:xfrm>
          <a:prstGeom prst="rect">
            <a:avLst/>
          </a:prstGeom>
          <a:noFill/>
        </p:spPr>
        <p:txBody>
          <a:bodyPr wrap="square" rtlCol="0">
            <a:spAutoFit/>
          </a:bodyPr>
          <a:lstStyle/>
          <a:p>
            <a:r>
              <a:rPr lang="en-US" altLang="zh-CN" sz="3200" b="1" dirty="0">
                <a:solidFill>
                  <a:srgbClr val="C00000"/>
                </a:solidFill>
                <a:latin typeface="+mj-lt"/>
                <a:cs typeface="Arial" panose="020B0604020202020204" pitchFamily="34" charset="0"/>
              </a:rPr>
              <a:t>contents</a:t>
            </a:r>
            <a:endParaRPr lang="zh-CN" altLang="en-US" sz="3200" b="1" dirty="0">
              <a:solidFill>
                <a:srgbClr val="C00000"/>
              </a:solidFill>
              <a:latin typeface="+mj-lt"/>
              <a:cs typeface="Arial" panose="020B0604020202020204" pitchFamily="34" charset="0"/>
            </a:endParaRPr>
          </a:p>
        </p:txBody>
      </p:sp>
      <p:sp>
        <p:nvSpPr>
          <p:cNvPr id="6" name="Content Placeholder 2">
            <a:extLst>
              <a:ext uri="{FF2B5EF4-FFF2-40B4-BE49-F238E27FC236}">
                <a16:creationId xmlns:a16="http://schemas.microsoft.com/office/drawing/2014/main" id="{82011E66-96F7-4DFB-91A5-D62EB9FB6BC7}"/>
              </a:ext>
            </a:extLst>
          </p:cNvPr>
          <p:cNvSpPr txBox="1">
            <a:spLocks/>
          </p:cNvSpPr>
          <p:nvPr/>
        </p:nvSpPr>
        <p:spPr>
          <a:xfrm>
            <a:off x="323528" y="980728"/>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b="1" dirty="0"/>
              <a:t>1.1 Professional software development</a:t>
            </a:r>
          </a:p>
          <a:p>
            <a:pPr marL="457200" lvl="1" indent="0">
              <a:buNone/>
            </a:pPr>
            <a:r>
              <a:rPr lang="en-US" dirty="0"/>
              <a:t>  - What is meant by software engineering.</a:t>
            </a:r>
          </a:p>
          <a:p>
            <a:pPr marL="0" indent="0">
              <a:buNone/>
            </a:pPr>
            <a:r>
              <a:rPr lang="en-US" b="1" dirty="0"/>
              <a:t>1.2 Software engineering ethics</a:t>
            </a:r>
          </a:p>
          <a:p>
            <a:pPr marL="457200" lvl="1" indent="0">
              <a:buNone/>
            </a:pPr>
            <a:r>
              <a:rPr lang="en-US" dirty="0"/>
              <a:t>  - Ethical issues that affect software engineering.</a:t>
            </a:r>
          </a:p>
          <a:p>
            <a:pPr marL="0" indent="0">
              <a:buNone/>
            </a:pPr>
            <a:r>
              <a:rPr lang="en-US" b="1" dirty="0"/>
              <a:t>Summary</a:t>
            </a:r>
          </a:p>
          <a:p>
            <a:pPr marL="0" indent="0">
              <a:buNone/>
            </a:pPr>
            <a:r>
              <a:rPr lang="en-US" b="1" dirty="0"/>
              <a:t>Self assessment</a:t>
            </a:r>
          </a:p>
          <a:p>
            <a:pPr marL="457200" lvl="1" indent="0">
              <a:buNone/>
            </a:pPr>
            <a:r>
              <a:rPr lang="en-US" dirty="0"/>
              <a:t>  </a:t>
            </a:r>
          </a:p>
        </p:txBody>
      </p:sp>
      <p:pic>
        <p:nvPicPr>
          <p:cNvPr id="7" name="图片 6">
            <a:extLst>
              <a:ext uri="{FF2B5EF4-FFF2-40B4-BE49-F238E27FC236}">
                <a16:creationId xmlns:a16="http://schemas.microsoft.com/office/drawing/2014/main" id="{E8F4B6B6-F7BD-4DB4-A597-27F1A978B2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22475" y="3306688"/>
            <a:ext cx="5081973" cy="2930624"/>
          </a:xfrm>
          <a:prstGeom prst="rect">
            <a:avLst/>
          </a:prstGeom>
        </p:spPr>
      </p:pic>
    </p:spTree>
    <p:extLst>
      <p:ext uri="{BB962C8B-B14F-4D97-AF65-F5344CB8AC3E}">
        <p14:creationId xmlns:p14="http://schemas.microsoft.com/office/powerpoint/2010/main" val="30220984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3EB0011A-393F-45B2-8368-9615A9DD459E}"/>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76AFFEC9-796D-4A6F-A555-8C7044B3CF7A}"/>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30</a:t>
            </a:fld>
            <a:endParaRPr lang="zh-CN" altLang="en-US" dirty="0"/>
          </a:p>
        </p:txBody>
      </p:sp>
      <p:sp>
        <p:nvSpPr>
          <p:cNvPr id="4" name="文本框 3">
            <a:extLst>
              <a:ext uri="{FF2B5EF4-FFF2-40B4-BE49-F238E27FC236}">
                <a16:creationId xmlns:a16="http://schemas.microsoft.com/office/drawing/2014/main" id="{808FDC2B-BC39-4D00-9E87-FFD1172E6682}"/>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cont.26</a:t>
            </a:r>
            <a:endParaRPr lang="zh-CN" altLang="en-US" sz="2800" b="1" dirty="0">
              <a:solidFill>
                <a:srgbClr val="0070C0"/>
              </a:solidFill>
              <a:cs typeface="Times New Roman" panose="02020603050405020304" pitchFamily="18" charset="0"/>
            </a:endParaRPr>
          </a:p>
        </p:txBody>
      </p:sp>
      <p:sp>
        <p:nvSpPr>
          <p:cNvPr id="5" name="TextBox 5">
            <a:extLst>
              <a:ext uri="{FF2B5EF4-FFF2-40B4-BE49-F238E27FC236}">
                <a16:creationId xmlns:a16="http://schemas.microsoft.com/office/drawing/2014/main" id="{C8E50029-070B-46DD-9E57-973531CCD38F}"/>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6" name="文本框 5">
            <a:extLst>
              <a:ext uri="{FF2B5EF4-FFF2-40B4-BE49-F238E27FC236}">
                <a16:creationId xmlns:a16="http://schemas.microsoft.com/office/drawing/2014/main" id="{8F00F1A2-B4EE-4BFF-9920-5A3BB7A00589}"/>
              </a:ext>
            </a:extLst>
          </p:cNvPr>
          <p:cNvSpPr txBox="1"/>
          <p:nvPr/>
        </p:nvSpPr>
        <p:spPr>
          <a:xfrm>
            <a:off x="179512" y="959487"/>
            <a:ext cx="8640960"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What are the key challenges facing software engineering?</a:t>
            </a:r>
          </a:p>
        </p:txBody>
      </p:sp>
      <p:sp>
        <p:nvSpPr>
          <p:cNvPr id="7" name="矩形 6">
            <a:extLst>
              <a:ext uri="{FF2B5EF4-FFF2-40B4-BE49-F238E27FC236}">
                <a16:creationId xmlns:a16="http://schemas.microsoft.com/office/drawing/2014/main" id="{6E42C745-86F3-4378-BA4A-9EC617A4EE73}"/>
              </a:ext>
            </a:extLst>
          </p:cNvPr>
          <p:cNvSpPr/>
          <p:nvPr/>
        </p:nvSpPr>
        <p:spPr>
          <a:xfrm>
            <a:off x="251520" y="1412776"/>
            <a:ext cx="8568952" cy="1815882"/>
          </a:xfrm>
          <a:prstGeom prst="rect">
            <a:avLst/>
          </a:prstGeom>
        </p:spPr>
        <p:txBody>
          <a:bodyPr wrap="square">
            <a:spAutoFit/>
          </a:bodyPr>
          <a:lstStyle/>
          <a:p>
            <a:pPr algn="just"/>
            <a:r>
              <a:rPr lang="en-GB" altLang="zh-CN" sz="2800" dirty="0">
                <a:cs typeface="Arial"/>
              </a:rPr>
              <a:t>    </a:t>
            </a:r>
            <a:r>
              <a:rPr lang="en-US" altLang="zh-CN" sz="2800" dirty="0">
                <a:cs typeface="Arial"/>
              </a:rPr>
              <a:t>Coping with increasing diversity, demands for reduced delivery times and developing trustworthy software.  (</a:t>
            </a:r>
            <a:r>
              <a:rPr lang="zh-CN" altLang="en-US" sz="2800" dirty="0">
                <a:cs typeface="Arial"/>
              </a:rPr>
              <a:t>应对日益多样化的需求，缩短交付时间，开发值得信赖的软件</a:t>
            </a:r>
            <a:r>
              <a:rPr lang="en-US" altLang="zh-CN" sz="2800" dirty="0">
                <a:cs typeface="Arial"/>
              </a:rPr>
              <a:t>)</a:t>
            </a:r>
            <a:endParaRPr lang="en-GB" altLang="zh-CN" sz="2800" dirty="0">
              <a:solidFill>
                <a:srgbClr val="000000"/>
              </a:solidFill>
              <a:ea typeface="Times New Roman"/>
              <a:cs typeface="Arial"/>
            </a:endParaRPr>
          </a:p>
        </p:txBody>
      </p:sp>
      <p:sp>
        <p:nvSpPr>
          <p:cNvPr id="8" name="文本框 7">
            <a:extLst>
              <a:ext uri="{FF2B5EF4-FFF2-40B4-BE49-F238E27FC236}">
                <a16:creationId xmlns:a16="http://schemas.microsoft.com/office/drawing/2014/main" id="{C95E3E6B-9F66-45A8-BC9C-C0E96BDA1974}"/>
              </a:ext>
            </a:extLst>
          </p:cNvPr>
          <p:cNvSpPr txBox="1"/>
          <p:nvPr/>
        </p:nvSpPr>
        <p:spPr>
          <a:xfrm>
            <a:off x="179512" y="2492896"/>
            <a:ext cx="8640960" cy="523220"/>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What are the costs of software engineering?</a:t>
            </a:r>
          </a:p>
        </p:txBody>
      </p:sp>
      <p:sp>
        <p:nvSpPr>
          <p:cNvPr id="9" name="矩形 8">
            <a:extLst>
              <a:ext uri="{FF2B5EF4-FFF2-40B4-BE49-F238E27FC236}">
                <a16:creationId xmlns:a16="http://schemas.microsoft.com/office/drawing/2014/main" id="{9ED3DA99-0BCC-449C-9B3E-E222051C35FA}"/>
              </a:ext>
            </a:extLst>
          </p:cNvPr>
          <p:cNvSpPr/>
          <p:nvPr/>
        </p:nvSpPr>
        <p:spPr>
          <a:xfrm>
            <a:off x="251520" y="2996952"/>
            <a:ext cx="8568952" cy="1384995"/>
          </a:xfrm>
          <a:prstGeom prst="rect">
            <a:avLst/>
          </a:prstGeom>
        </p:spPr>
        <p:txBody>
          <a:bodyPr wrap="square">
            <a:spAutoFit/>
          </a:bodyPr>
          <a:lstStyle/>
          <a:p>
            <a:pPr fontAlgn="t"/>
            <a:r>
              <a:rPr lang="en-GB" altLang="zh-CN" sz="2800" dirty="0"/>
              <a:t>    </a:t>
            </a:r>
            <a:r>
              <a:rPr lang="en-US" altLang="zh-CN" sz="2800" dirty="0">
                <a:highlight>
                  <a:srgbClr val="FFFF00"/>
                </a:highlight>
              </a:rPr>
              <a:t>Roughly 60% of software costs are development costs, 40% are testing costs. For custom software, evolution costs often exceed development costs.</a:t>
            </a:r>
            <a:endParaRPr lang="en-GB" altLang="zh-CN" sz="2800" dirty="0">
              <a:solidFill>
                <a:srgbClr val="000000"/>
              </a:solidFill>
              <a:highlight>
                <a:srgbClr val="FFFF00"/>
              </a:highlight>
              <a:ea typeface="Times New Roman"/>
              <a:cs typeface="Arial"/>
            </a:endParaRPr>
          </a:p>
        </p:txBody>
      </p:sp>
    </p:spTree>
    <p:extLst>
      <p:ext uri="{BB962C8B-B14F-4D97-AF65-F5344CB8AC3E}">
        <p14:creationId xmlns:p14="http://schemas.microsoft.com/office/powerpoint/2010/main" val="387578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4C2A9F0-5DF6-46F5-933E-5807A57EDD0F}"/>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8DC34ED8-982C-4FB3-8948-1A672A57DEEA}"/>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31</a:t>
            </a:fld>
            <a:endParaRPr lang="zh-CN" altLang="en-US" dirty="0"/>
          </a:p>
        </p:txBody>
      </p:sp>
      <p:sp>
        <p:nvSpPr>
          <p:cNvPr id="4" name="文本框 3">
            <a:extLst>
              <a:ext uri="{FF2B5EF4-FFF2-40B4-BE49-F238E27FC236}">
                <a16:creationId xmlns:a16="http://schemas.microsoft.com/office/drawing/2014/main" id="{62286DAB-8142-48C2-AC9D-31B788AF693D}"/>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cont.27</a:t>
            </a:r>
          </a:p>
        </p:txBody>
      </p:sp>
      <p:sp>
        <p:nvSpPr>
          <p:cNvPr id="5" name="TextBox 5">
            <a:extLst>
              <a:ext uri="{FF2B5EF4-FFF2-40B4-BE49-F238E27FC236}">
                <a16:creationId xmlns:a16="http://schemas.microsoft.com/office/drawing/2014/main" id="{EBEAD67A-91F6-47D0-898B-A5766977F0F0}"/>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6" name="文本框 5">
            <a:extLst>
              <a:ext uri="{FF2B5EF4-FFF2-40B4-BE49-F238E27FC236}">
                <a16:creationId xmlns:a16="http://schemas.microsoft.com/office/drawing/2014/main" id="{B80556A6-8D95-4CBB-BC28-11A643E37641}"/>
              </a:ext>
            </a:extLst>
          </p:cNvPr>
          <p:cNvSpPr txBox="1"/>
          <p:nvPr/>
        </p:nvSpPr>
        <p:spPr>
          <a:xfrm>
            <a:off x="179512" y="959487"/>
            <a:ext cx="8640960" cy="954107"/>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What are the best software engineering techniques and methods?</a:t>
            </a:r>
          </a:p>
        </p:txBody>
      </p:sp>
      <p:sp>
        <p:nvSpPr>
          <p:cNvPr id="7" name="矩形 6">
            <a:extLst>
              <a:ext uri="{FF2B5EF4-FFF2-40B4-BE49-F238E27FC236}">
                <a16:creationId xmlns:a16="http://schemas.microsoft.com/office/drawing/2014/main" id="{9279D6AE-0686-4193-A39D-CF2630D881A7}"/>
              </a:ext>
            </a:extLst>
          </p:cNvPr>
          <p:cNvSpPr/>
          <p:nvPr/>
        </p:nvSpPr>
        <p:spPr>
          <a:xfrm>
            <a:off x="251520" y="1844824"/>
            <a:ext cx="8568952" cy="4832092"/>
          </a:xfrm>
          <a:prstGeom prst="rect">
            <a:avLst/>
          </a:prstGeom>
        </p:spPr>
        <p:txBody>
          <a:bodyPr wrap="square">
            <a:spAutoFit/>
          </a:bodyPr>
          <a:lstStyle/>
          <a:p>
            <a:pPr algn="just"/>
            <a:r>
              <a:rPr lang="en-GB" altLang="zh-CN" sz="2800" dirty="0">
                <a:cs typeface="Arial"/>
              </a:rPr>
              <a:t>   </a:t>
            </a:r>
            <a:r>
              <a:rPr lang="en-US" altLang="zh-CN" sz="2800" dirty="0">
                <a:cs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 (</a:t>
            </a:r>
            <a:r>
              <a:rPr lang="zh-CN" altLang="en-US" sz="2800" dirty="0">
                <a:cs typeface="Arial"/>
              </a:rPr>
              <a:t>例如，游戏应该始终使用一系列原型开发，而安全关键控制系统需要开发一个完整且可分析的规范。因此，你不能说一种方法比另一种方法好</a:t>
            </a:r>
            <a:r>
              <a:rPr lang="en-US" altLang="zh-CN" sz="2800" dirty="0">
                <a:cs typeface="Arial"/>
              </a:rPr>
              <a:t>).</a:t>
            </a:r>
          </a:p>
          <a:p>
            <a:pPr algn="just"/>
            <a:endParaRPr lang="en-GB" altLang="zh-CN" sz="2800" dirty="0">
              <a:solidFill>
                <a:srgbClr val="000000"/>
              </a:solidFill>
              <a:ea typeface="Times New Roman"/>
              <a:cs typeface="Arial"/>
            </a:endParaRPr>
          </a:p>
        </p:txBody>
      </p:sp>
    </p:spTree>
    <p:extLst>
      <p:ext uri="{BB962C8B-B14F-4D97-AF65-F5344CB8AC3E}">
        <p14:creationId xmlns:p14="http://schemas.microsoft.com/office/powerpoint/2010/main" val="219317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394B8D9-712C-4A3E-B1D6-874606AC147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51994DE-983D-483F-8930-2811F3C44071}"/>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32</a:t>
            </a:fld>
            <a:endParaRPr lang="zh-CN" altLang="en-US" dirty="0"/>
          </a:p>
        </p:txBody>
      </p:sp>
      <p:sp>
        <p:nvSpPr>
          <p:cNvPr id="4" name="文本框 3">
            <a:extLst>
              <a:ext uri="{FF2B5EF4-FFF2-40B4-BE49-F238E27FC236}">
                <a16:creationId xmlns:a16="http://schemas.microsoft.com/office/drawing/2014/main" id="{479BBAC0-B42C-413A-9E4E-D218370C37CF}"/>
              </a:ext>
            </a:extLst>
          </p:cNvPr>
          <p:cNvSpPr txBox="1"/>
          <p:nvPr/>
        </p:nvSpPr>
        <p:spPr>
          <a:xfrm>
            <a:off x="7380312" y="332656"/>
            <a:ext cx="1429816" cy="63594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cont.28</a:t>
            </a:r>
          </a:p>
          <a:p>
            <a:pPr>
              <a:lnSpc>
                <a:spcPts val="2000"/>
              </a:lnSpc>
            </a:pPr>
            <a:r>
              <a:rPr lang="en-US" altLang="zh-CN" sz="2800" b="1" dirty="0">
                <a:solidFill>
                  <a:srgbClr val="0070C0"/>
                </a:solidFill>
                <a:cs typeface="Times New Roman" panose="02020603050405020304" pitchFamily="18" charset="0"/>
              </a:rPr>
              <a:t>end</a:t>
            </a:r>
          </a:p>
        </p:txBody>
      </p:sp>
      <p:sp>
        <p:nvSpPr>
          <p:cNvPr id="5" name="TextBox 5">
            <a:extLst>
              <a:ext uri="{FF2B5EF4-FFF2-40B4-BE49-F238E27FC236}">
                <a16:creationId xmlns:a16="http://schemas.microsoft.com/office/drawing/2014/main" id="{7413C3E1-3305-4FC5-9CF2-D2C36F760E91}"/>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6" name="文本框 5">
            <a:extLst>
              <a:ext uri="{FF2B5EF4-FFF2-40B4-BE49-F238E27FC236}">
                <a16:creationId xmlns:a16="http://schemas.microsoft.com/office/drawing/2014/main" id="{A32F7DEC-2509-4191-9BE5-AC83D3A38929}"/>
              </a:ext>
            </a:extLst>
          </p:cNvPr>
          <p:cNvSpPr txBox="1"/>
          <p:nvPr/>
        </p:nvSpPr>
        <p:spPr>
          <a:xfrm>
            <a:off x="179512" y="959487"/>
            <a:ext cx="8964488" cy="954107"/>
          </a:xfrm>
          <a:prstGeom prst="rect">
            <a:avLst/>
          </a:prstGeom>
          <a:noFill/>
        </p:spPr>
        <p:txBody>
          <a:bodyPr wrap="square" rtlCol="0">
            <a:spAutoFit/>
          </a:bodyPr>
          <a:lstStyle/>
          <a:p>
            <a:r>
              <a:rPr lang="en-US" altLang="zh-CN" sz="2800" b="1" dirty="0">
                <a:solidFill>
                  <a:srgbClr val="7030A0"/>
                </a:solidFill>
                <a:cs typeface="Times New Roman" panose="02020603050405020304" pitchFamily="18" charset="0"/>
              </a:rPr>
              <a:t>What differences has the web made to software engineering?</a:t>
            </a:r>
          </a:p>
        </p:txBody>
      </p:sp>
      <p:sp>
        <p:nvSpPr>
          <p:cNvPr id="7" name="矩形 6">
            <a:extLst>
              <a:ext uri="{FF2B5EF4-FFF2-40B4-BE49-F238E27FC236}">
                <a16:creationId xmlns:a16="http://schemas.microsoft.com/office/drawing/2014/main" id="{1EC8E2B8-6565-4CDD-9ACE-7D7815188746}"/>
              </a:ext>
            </a:extLst>
          </p:cNvPr>
          <p:cNvSpPr/>
          <p:nvPr/>
        </p:nvSpPr>
        <p:spPr>
          <a:xfrm>
            <a:off x="251520" y="1844824"/>
            <a:ext cx="8568952" cy="3539430"/>
          </a:xfrm>
          <a:prstGeom prst="rect">
            <a:avLst/>
          </a:prstGeom>
        </p:spPr>
        <p:txBody>
          <a:bodyPr wrap="square">
            <a:spAutoFit/>
          </a:bodyPr>
          <a:lstStyle/>
          <a:p>
            <a:pPr algn="just"/>
            <a:r>
              <a:rPr lang="en-US" altLang="zh-CN" sz="2800" dirty="0">
                <a:cs typeface="Arial"/>
              </a:rPr>
              <a:t>    The web has led to the availability of software services and the possibility of developing highly distributed service-based systems. Web-based systems development has led to important advances in programming languages and software reuse. (</a:t>
            </a:r>
            <a:r>
              <a:rPr lang="zh-CN" altLang="en-US" sz="2800" dirty="0">
                <a:cs typeface="Arial"/>
              </a:rPr>
              <a:t>网络带来了软件服务的可用性和开发高度分布式基于服务的系统的可能性。基于</a:t>
            </a:r>
            <a:r>
              <a:rPr lang="en-US" altLang="zh-CN" sz="2800" dirty="0">
                <a:cs typeface="Arial"/>
              </a:rPr>
              <a:t>Web</a:t>
            </a:r>
            <a:r>
              <a:rPr lang="zh-CN" altLang="en-US" sz="2800" dirty="0">
                <a:cs typeface="Arial"/>
              </a:rPr>
              <a:t>的系统开发在编程语言和软件重用方面取得了重要进展</a:t>
            </a:r>
            <a:r>
              <a:rPr lang="en-US" altLang="zh-CN" sz="2800" dirty="0">
                <a:cs typeface="Arial"/>
              </a:rPr>
              <a:t>)</a:t>
            </a:r>
            <a:endParaRPr lang="en-GB" altLang="zh-CN" sz="2800" dirty="0">
              <a:solidFill>
                <a:srgbClr val="000000"/>
              </a:solidFill>
              <a:ea typeface="Times New Roman"/>
              <a:cs typeface="Arial"/>
            </a:endParaRPr>
          </a:p>
        </p:txBody>
      </p:sp>
    </p:spTree>
    <p:extLst>
      <p:ext uri="{BB962C8B-B14F-4D97-AF65-F5344CB8AC3E}">
        <p14:creationId xmlns:p14="http://schemas.microsoft.com/office/powerpoint/2010/main" val="253931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671FCAA-542A-4A50-A5E2-A71B14BF8223}"/>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87A18D00-B320-453C-8782-E6AC3BB6E879}"/>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33</a:t>
            </a:fld>
            <a:endParaRPr lang="zh-CN" altLang="en-US" dirty="0"/>
          </a:p>
        </p:txBody>
      </p:sp>
      <p:sp>
        <p:nvSpPr>
          <p:cNvPr id="7" name="TextBox 5">
            <a:extLst>
              <a:ext uri="{FF2B5EF4-FFF2-40B4-BE49-F238E27FC236}">
                <a16:creationId xmlns:a16="http://schemas.microsoft.com/office/drawing/2014/main" id="{0ACD5239-F0F7-4FEA-8C99-B22C348CBA4E}"/>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1.2 Software engineering ethics</a:t>
            </a:r>
            <a:endParaRPr lang="en-US" altLang="zh-CN" sz="3200" b="1" dirty="0">
              <a:solidFill>
                <a:srgbClr val="C00000"/>
              </a:solidFill>
              <a:latin typeface="Arial Black" panose="020B0A04020102020204" pitchFamily="34" charset="0"/>
              <a:ea typeface="Arial Unicode MS" pitchFamily="34" charset="-122"/>
            </a:endParaRPr>
          </a:p>
        </p:txBody>
      </p:sp>
      <p:sp>
        <p:nvSpPr>
          <p:cNvPr id="8" name="Rectangle 5">
            <a:extLst>
              <a:ext uri="{FF2B5EF4-FFF2-40B4-BE49-F238E27FC236}">
                <a16:creationId xmlns:a16="http://schemas.microsoft.com/office/drawing/2014/main" id="{37EEC9C0-2A56-4D06-B25A-46628CB094E6}"/>
              </a:ext>
            </a:extLst>
          </p:cNvPr>
          <p:cNvSpPr txBox="1">
            <a:spLocks noChangeArrowheads="1"/>
          </p:cNvSpPr>
          <p:nvPr/>
        </p:nvSpPr>
        <p:spPr>
          <a:xfrm>
            <a:off x="457200" y="908720"/>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Software engineering involves wider responsibilities than simply the application of technical skills.</a:t>
            </a:r>
          </a:p>
          <a:p>
            <a:r>
              <a:rPr lang="en-GB" sz="2800" dirty="0"/>
              <a:t>Software engineers must behave in an honest and ethically responsible way if they are to be respected as professionals.</a:t>
            </a:r>
          </a:p>
          <a:p>
            <a:r>
              <a:rPr lang="en-GB" sz="2800" dirty="0"/>
              <a:t>Ethical behaviour is more than simply upholding the law but involves following a set of principles that are morally correct. (</a:t>
            </a:r>
            <a:r>
              <a:rPr lang="zh-CN" altLang="en-US" sz="2800" dirty="0"/>
              <a:t>道德行为不仅仅是维护法律，还包括遵循一套道德正确的原则</a:t>
            </a:r>
            <a:r>
              <a:rPr lang="en-GB" sz="2800" dirty="0"/>
              <a:t>)</a:t>
            </a:r>
          </a:p>
        </p:txBody>
      </p:sp>
    </p:spTree>
    <p:extLst>
      <p:ext uri="{BB962C8B-B14F-4D97-AF65-F5344CB8AC3E}">
        <p14:creationId xmlns:p14="http://schemas.microsoft.com/office/powerpoint/2010/main" val="82895368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C29FF66-4980-42F8-A1DD-A80A06A145A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E8E5421-F8D3-4EFB-9C9C-A22CC9D7EEDF}"/>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34</a:t>
            </a:fld>
            <a:endParaRPr lang="zh-CN" altLang="en-US" dirty="0"/>
          </a:p>
        </p:txBody>
      </p:sp>
      <p:sp>
        <p:nvSpPr>
          <p:cNvPr id="4" name="TextBox 5">
            <a:extLst>
              <a:ext uri="{FF2B5EF4-FFF2-40B4-BE49-F238E27FC236}">
                <a16:creationId xmlns:a16="http://schemas.microsoft.com/office/drawing/2014/main" id="{F36C6EAB-84A9-4A5C-A8F6-07934CA412BD}"/>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1.2 Software engineering ethics</a:t>
            </a:r>
            <a:endParaRPr lang="en-US" altLang="zh-CN" sz="3200" b="1" dirty="0">
              <a:solidFill>
                <a:srgbClr val="C00000"/>
              </a:solidFill>
              <a:latin typeface="Arial Black" panose="020B0A04020102020204" pitchFamily="34" charset="0"/>
              <a:ea typeface="Arial Unicode MS" pitchFamily="34" charset="-122"/>
            </a:endParaRPr>
          </a:p>
        </p:txBody>
      </p:sp>
      <p:sp>
        <p:nvSpPr>
          <p:cNvPr id="5" name="文本框 4">
            <a:extLst>
              <a:ext uri="{FF2B5EF4-FFF2-40B4-BE49-F238E27FC236}">
                <a16:creationId xmlns:a16="http://schemas.microsoft.com/office/drawing/2014/main" id="{0D8C8D69-80DA-4847-97B3-BD58AA332F3D}"/>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cont.1</a:t>
            </a:r>
            <a:endParaRPr lang="zh-CN" altLang="en-US" sz="2800" b="1" dirty="0">
              <a:solidFill>
                <a:srgbClr val="0070C0"/>
              </a:solidFill>
              <a:cs typeface="Times New Roman" panose="02020603050405020304" pitchFamily="18" charset="0"/>
            </a:endParaRPr>
          </a:p>
        </p:txBody>
      </p:sp>
      <p:sp>
        <p:nvSpPr>
          <p:cNvPr id="6" name="Rectangle 5">
            <a:extLst>
              <a:ext uri="{FF2B5EF4-FFF2-40B4-BE49-F238E27FC236}">
                <a16:creationId xmlns:a16="http://schemas.microsoft.com/office/drawing/2014/main" id="{8ADF75AB-B1B9-4C70-B5DB-0A5614CDD4E3}"/>
              </a:ext>
            </a:extLst>
          </p:cNvPr>
          <p:cNvSpPr txBox="1">
            <a:spLocks noChangeArrowheads="1"/>
          </p:cNvSpPr>
          <p:nvPr/>
        </p:nvSpPr>
        <p:spPr>
          <a:xfrm>
            <a:off x="457200" y="1639341"/>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GB" sz="2800" b="1" dirty="0">
                <a:solidFill>
                  <a:srgbClr val="7030A0"/>
                </a:solidFill>
              </a:rPr>
              <a:t>Confidentiality (</a:t>
            </a:r>
            <a:r>
              <a:rPr lang="zh-CN" altLang="en-US" sz="2800" b="1" dirty="0">
                <a:solidFill>
                  <a:srgbClr val="7030A0"/>
                </a:solidFill>
              </a:rPr>
              <a:t>保密</a:t>
            </a:r>
            <a:r>
              <a:rPr lang="en-GB" sz="2800" b="1" dirty="0">
                <a:solidFill>
                  <a:srgbClr val="7030A0"/>
                </a:solidFill>
              </a:rPr>
              <a:t>)</a:t>
            </a:r>
          </a:p>
          <a:p>
            <a:pPr lvl="1">
              <a:lnSpc>
                <a:spcPct val="90000"/>
              </a:lnSpc>
            </a:pPr>
            <a:r>
              <a:rPr lang="en-GB" dirty="0"/>
              <a:t>Engineers should normally respect the confidentiality of their employers or clients </a:t>
            </a:r>
            <a:r>
              <a:rPr lang="en-GB" dirty="0">
                <a:highlight>
                  <a:srgbClr val="FFFF00"/>
                </a:highlight>
              </a:rPr>
              <a:t>irrespective of whether or not a formal confidentiality agreement has been signed</a:t>
            </a:r>
            <a:r>
              <a:rPr lang="en-GB" dirty="0"/>
              <a:t>.</a:t>
            </a:r>
          </a:p>
          <a:p>
            <a:pPr>
              <a:lnSpc>
                <a:spcPct val="90000"/>
              </a:lnSpc>
            </a:pPr>
            <a:r>
              <a:rPr lang="en-GB" sz="2800" b="1" dirty="0">
                <a:solidFill>
                  <a:srgbClr val="7030A0"/>
                </a:solidFill>
              </a:rPr>
              <a:t>Competence</a:t>
            </a:r>
            <a:r>
              <a:rPr lang="en-GB" sz="2800" dirty="0"/>
              <a:t> </a:t>
            </a:r>
          </a:p>
          <a:p>
            <a:pPr lvl="1">
              <a:lnSpc>
                <a:spcPct val="90000"/>
              </a:lnSpc>
            </a:pPr>
            <a:r>
              <a:rPr lang="en-GB" dirty="0"/>
              <a:t>Engineers should not misrepresent their level of competence. They should not knowingly accept work which is </a:t>
            </a:r>
            <a:r>
              <a:rPr lang="en-GB" dirty="0" err="1"/>
              <a:t>outwith</a:t>
            </a:r>
            <a:r>
              <a:rPr lang="en-GB" dirty="0"/>
              <a:t> their competence. (</a:t>
            </a:r>
            <a:r>
              <a:rPr lang="zh-CN" altLang="en-US" dirty="0"/>
              <a:t>工程师不应歪曲他们的能力水平。他们不应故意接受超出其能力范围的工作</a:t>
            </a:r>
            <a:r>
              <a:rPr lang="en-GB" dirty="0"/>
              <a:t>)</a:t>
            </a:r>
          </a:p>
          <a:p>
            <a:pPr marL="0" indent="0">
              <a:lnSpc>
                <a:spcPct val="90000"/>
              </a:lnSpc>
              <a:buNone/>
            </a:pPr>
            <a:endParaRPr lang="en-GB" sz="2800" dirty="0"/>
          </a:p>
        </p:txBody>
      </p:sp>
      <p:sp>
        <p:nvSpPr>
          <p:cNvPr id="7" name="ïSḻiḑê">
            <a:extLst>
              <a:ext uri="{FF2B5EF4-FFF2-40B4-BE49-F238E27FC236}">
                <a16:creationId xmlns:a16="http://schemas.microsoft.com/office/drawing/2014/main" id="{C88D2614-E453-4575-95F0-D8DE6925FF52}"/>
              </a:ext>
            </a:extLst>
          </p:cNvPr>
          <p:cNvSpPr/>
          <p:nvPr/>
        </p:nvSpPr>
        <p:spPr bwMode="auto">
          <a:xfrm>
            <a:off x="179512" y="980728"/>
            <a:ext cx="5400600" cy="499658"/>
          </a:xfrm>
          <a:prstGeom prst="rect">
            <a:avLst/>
          </a:prstGeom>
          <a:solidFill>
            <a:schemeClr val="accent1"/>
          </a:solidFill>
          <a:ln w="28575" algn="ctr">
            <a:noFill/>
            <a:round/>
            <a:headEnd/>
            <a:tailEnd/>
          </a:ln>
        </p:spPr>
        <p:txBody>
          <a:bodyPr wrap="none" lIns="91440" tIns="45720" rIns="91440" bIns="45720" anchor="ctr">
            <a:noAutofit/>
          </a:bodyPr>
          <a:lstStyle/>
          <a:p>
            <a:pPr algn="ctr"/>
            <a:r>
              <a:rPr lang="en-US" altLang="zh-CN" sz="2800" b="1" kern="0" dirty="0">
                <a:solidFill>
                  <a:schemeClr val="bg1"/>
                </a:solidFill>
              </a:rPr>
              <a:t>Issues of professional responsibility</a:t>
            </a:r>
            <a:endParaRPr lang="zh-CN" altLang="en-US" sz="2800" b="1" kern="0" dirty="0">
              <a:solidFill>
                <a:schemeClr val="bg1"/>
              </a:solidFill>
            </a:endParaRPr>
          </a:p>
        </p:txBody>
      </p:sp>
    </p:spTree>
    <p:extLst>
      <p:ext uri="{BB962C8B-B14F-4D97-AF65-F5344CB8AC3E}">
        <p14:creationId xmlns:p14="http://schemas.microsoft.com/office/powerpoint/2010/main" val="39878556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B698274-E860-4F1B-B5A1-0C843CEF960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5F4F481-F6D0-4E2B-8698-3042365BBA28}"/>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35</a:t>
            </a:fld>
            <a:endParaRPr lang="zh-CN" altLang="en-US" dirty="0"/>
          </a:p>
        </p:txBody>
      </p:sp>
      <p:sp>
        <p:nvSpPr>
          <p:cNvPr id="4" name="TextBox 5">
            <a:extLst>
              <a:ext uri="{FF2B5EF4-FFF2-40B4-BE49-F238E27FC236}">
                <a16:creationId xmlns:a16="http://schemas.microsoft.com/office/drawing/2014/main" id="{B2F26B97-B3B9-4FD5-B7EE-AA86E5555096}"/>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1.2 Software engineering ethics</a:t>
            </a:r>
            <a:endParaRPr lang="en-US" altLang="zh-CN" sz="3200" b="1" dirty="0">
              <a:solidFill>
                <a:srgbClr val="C00000"/>
              </a:solidFill>
              <a:latin typeface="Arial Black" panose="020B0A04020102020204" pitchFamily="34" charset="0"/>
              <a:ea typeface="Arial Unicode MS" pitchFamily="34" charset="-122"/>
            </a:endParaRPr>
          </a:p>
        </p:txBody>
      </p:sp>
      <p:sp>
        <p:nvSpPr>
          <p:cNvPr id="5" name="文本框 4">
            <a:extLst>
              <a:ext uri="{FF2B5EF4-FFF2-40B4-BE49-F238E27FC236}">
                <a16:creationId xmlns:a16="http://schemas.microsoft.com/office/drawing/2014/main" id="{51DCCB9B-7A68-425E-BEC0-D0C36A955B6B}"/>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cont.2</a:t>
            </a:r>
            <a:endParaRPr lang="zh-CN" altLang="en-US" sz="2800" b="1" dirty="0">
              <a:solidFill>
                <a:srgbClr val="0070C0"/>
              </a:solidFill>
              <a:cs typeface="Times New Roman" panose="02020603050405020304" pitchFamily="18" charset="0"/>
            </a:endParaRPr>
          </a:p>
        </p:txBody>
      </p:sp>
      <p:sp>
        <p:nvSpPr>
          <p:cNvPr id="6" name="Rectangle 5">
            <a:extLst>
              <a:ext uri="{FF2B5EF4-FFF2-40B4-BE49-F238E27FC236}">
                <a16:creationId xmlns:a16="http://schemas.microsoft.com/office/drawing/2014/main" id="{B372AAB6-B377-416E-97B8-5727B7384BA5}"/>
              </a:ext>
            </a:extLst>
          </p:cNvPr>
          <p:cNvSpPr txBox="1">
            <a:spLocks noChangeArrowheads="1"/>
          </p:cNvSpPr>
          <p:nvPr/>
        </p:nvSpPr>
        <p:spPr>
          <a:xfrm>
            <a:off x="457200" y="908720"/>
            <a:ext cx="8435280" cy="546752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b="1" dirty="0">
                <a:solidFill>
                  <a:srgbClr val="7030A0"/>
                </a:solidFill>
              </a:rPr>
              <a:t>Intellectual property rights (</a:t>
            </a:r>
            <a:r>
              <a:rPr lang="zh-CN" altLang="en-US" sz="2800" b="1" dirty="0">
                <a:solidFill>
                  <a:srgbClr val="7030A0"/>
                </a:solidFill>
              </a:rPr>
              <a:t>知识产权</a:t>
            </a:r>
            <a:r>
              <a:rPr lang="en-GB" sz="2800" b="1" dirty="0">
                <a:solidFill>
                  <a:srgbClr val="7030A0"/>
                </a:solidFill>
              </a:rPr>
              <a:t>)</a:t>
            </a:r>
          </a:p>
          <a:p>
            <a:pPr lvl="1"/>
            <a:r>
              <a:rPr lang="en-GB" dirty="0"/>
              <a:t>Engineers should be aware of local laws governing the use of intellectual property such as patents, copyright, etc. They should be careful to ensure that the intellectual property of employers and clients is protected.</a:t>
            </a:r>
          </a:p>
          <a:p>
            <a:r>
              <a:rPr lang="en-GB" sz="2800" b="1" dirty="0">
                <a:solidFill>
                  <a:srgbClr val="7030A0"/>
                </a:solidFill>
              </a:rPr>
              <a:t>Computer misuse (</a:t>
            </a:r>
            <a:r>
              <a:rPr lang="zh-CN" altLang="en-US" sz="2800" b="1" dirty="0">
                <a:solidFill>
                  <a:srgbClr val="7030A0"/>
                </a:solidFill>
              </a:rPr>
              <a:t>计算机滥用</a:t>
            </a:r>
            <a:r>
              <a:rPr lang="en-GB" sz="2800" b="1" dirty="0">
                <a:solidFill>
                  <a:srgbClr val="7030A0"/>
                </a:solidFill>
              </a:rPr>
              <a:t>)</a:t>
            </a:r>
          </a:p>
          <a:p>
            <a:pPr lvl="1"/>
            <a:r>
              <a:rPr lang="en-GB" dirty="0"/>
              <a:t>Software engineers should not use their technical skills to misuse other people’s computers. Computer misuse ranges from relatively trivial (game playing on an employer’s machine, say) to extremely serious (dissemination of viruses).  (</a:t>
            </a:r>
            <a:r>
              <a:rPr lang="zh-CN" altLang="en-US" sz="1100" dirty="0"/>
              <a:t>软件工程师不应该利用他们的技术技能滥用别人的电脑。计算机滥用的范围从相对微不足道（比如在雇主的机器上玩游戏）到极其严重（病毒传播）</a:t>
            </a:r>
            <a:r>
              <a:rPr lang="en-GB" sz="1100" dirty="0"/>
              <a:t>)</a:t>
            </a:r>
          </a:p>
        </p:txBody>
      </p:sp>
    </p:spTree>
    <p:extLst>
      <p:ext uri="{BB962C8B-B14F-4D97-AF65-F5344CB8AC3E}">
        <p14:creationId xmlns:p14="http://schemas.microsoft.com/office/powerpoint/2010/main" val="2303420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A73F7035-C47A-48ED-9363-513EA77EE568}"/>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B6DD47C-D378-49E5-A07A-D56346C43883}"/>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36</a:t>
            </a:fld>
            <a:endParaRPr lang="zh-CN" altLang="en-US" dirty="0"/>
          </a:p>
        </p:txBody>
      </p:sp>
      <p:sp>
        <p:nvSpPr>
          <p:cNvPr id="4" name="TextBox 5">
            <a:extLst>
              <a:ext uri="{FF2B5EF4-FFF2-40B4-BE49-F238E27FC236}">
                <a16:creationId xmlns:a16="http://schemas.microsoft.com/office/drawing/2014/main" id="{8AA71195-98DF-4FBE-92E7-328572CCBE50}"/>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1.2 Software engineering ethics</a:t>
            </a:r>
            <a:endParaRPr lang="en-US" altLang="zh-CN" sz="3200" b="1" dirty="0">
              <a:solidFill>
                <a:srgbClr val="C00000"/>
              </a:solidFill>
              <a:latin typeface="Arial Black" panose="020B0A04020102020204" pitchFamily="34" charset="0"/>
              <a:ea typeface="Arial Unicode MS" pitchFamily="34" charset="-122"/>
            </a:endParaRPr>
          </a:p>
        </p:txBody>
      </p:sp>
      <p:sp>
        <p:nvSpPr>
          <p:cNvPr id="5" name="文本框 4">
            <a:extLst>
              <a:ext uri="{FF2B5EF4-FFF2-40B4-BE49-F238E27FC236}">
                <a16:creationId xmlns:a16="http://schemas.microsoft.com/office/drawing/2014/main" id="{80A314F3-C151-47E3-8A82-BCB59BE89397}"/>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cont.3</a:t>
            </a:r>
            <a:endParaRPr lang="zh-CN" altLang="en-US" sz="2800" b="1" dirty="0">
              <a:solidFill>
                <a:srgbClr val="0070C0"/>
              </a:solidFill>
              <a:cs typeface="Times New Roman" panose="02020603050405020304" pitchFamily="18" charset="0"/>
            </a:endParaRPr>
          </a:p>
        </p:txBody>
      </p:sp>
      <p:sp>
        <p:nvSpPr>
          <p:cNvPr id="6" name="ïSḻiḑê">
            <a:extLst>
              <a:ext uri="{FF2B5EF4-FFF2-40B4-BE49-F238E27FC236}">
                <a16:creationId xmlns:a16="http://schemas.microsoft.com/office/drawing/2014/main" id="{289AABE0-B40E-44C1-BD96-8B4EF42F96CF}"/>
              </a:ext>
            </a:extLst>
          </p:cNvPr>
          <p:cNvSpPr/>
          <p:nvPr/>
        </p:nvSpPr>
        <p:spPr bwMode="auto">
          <a:xfrm>
            <a:off x="179512" y="985126"/>
            <a:ext cx="4176464" cy="499658"/>
          </a:xfrm>
          <a:prstGeom prst="rect">
            <a:avLst/>
          </a:prstGeom>
          <a:solidFill>
            <a:schemeClr val="accent3"/>
          </a:solidFill>
          <a:ln w="28575" algn="ctr">
            <a:noFill/>
            <a:round/>
            <a:headEnd/>
            <a:tailEnd/>
          </a:ln>
        </p:spPr>
        <p:txBody>
          <a:bodyPr wrap="none" lIns="91440" tIns="45720" rIns="91440" bIns="45720" anchor="ctr">
            <a:noAutofit/>
          </a:bodyPr>
          <a:lstStyle/>
          <a:p>
            <a:pPr algn="ctr"/>
            <a:r>
              <a:rPr lang="en-US" altLang="zh-CN" sz="2800" b="1" kern="0" dirty="0">
                <a:solidFill>
                  <a:schemeClr val="bg1"/>
                </a:solidFill>
              </a:rPr>
              <a:t>ACM/IEEE Code of Ethics</a:t>
            </a:r>
            <a:endParaRPr lang="zh-CN" altLang="en-US" sz="2800" b="1" kern="0" dirty="0">
              <a:solidFill>
                <a:schemeClr val="bg1"/>
              </a:solidFill>
            </a:endParaRPr>
          </a:p>
        </p:txBody>
      </p:sp>
      <p:sp>
        <p:nvSpPr>
          <p:cNvPr id="7" name="Rectangle 5">
            <a:extLst>
              <a:ext uri="{FF2B5EF4-FFF2-40B4-BE49-F238E27FC236}">
                <a16:creationId xmlns:a16="http://schemas.microsoft.com/office/drawing/2014/main" id="{A7E408B8-8D79-4544-8290-1E486BE10434}"/>
              </a:ext>
            </a:extLst>
          </p:cNvPr>
          <p:cNvSpPr txBox="1">
            <a:spLocks noChangeArrowheads="1"/>
          </p:cNvSpPr>
          <p:nvPr/>
        </p:nvSpPr>
        <p:spPr>
          <a:xfrm>
            <a:off x="457200" y="1484784"/>
            <a:ext cx="822960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pPr>
            <a:r>
              <a:rPr lang="en-GB" sz="2800" dirty="0"/>
              <a:t>The professional societies in the US have cooperated to produce a code of ethical practice.</a:t>
            </a:r>
          </a:p>
          <a:p>
            <a:pPr>
              <a:lnSpc>
                <a:spcPct val="90000"/>
              </a:lnSpc>
            </a:pPr>
            <a:r>
              <a:rPr lang="en-GB" sz="2800" dirty="0"/>
              <a:t>Members of these organisations sign up to the code of practice when they join.</a:t>
            </a:r>
          </a:p>
          <a:p>
            <a:pPr>
              <a:lnSpc>
                <a:spcPct val="90000"/>
              </a:lnSpc>
            </a:pPr>
            <a:r>
              <a:rPr lang="en-GB" sz="2800" dirty="0"/>
              <a:t>The Code contains </a:t>
            </a:r>
            <a:r>
              <a:rPr lang="en-GB" sz="2800" b="1" dirty="0">
                <a:solidFill>
                  <a:srgbClr val="FF0000"/>
                </a:solidFill>
              </a:rPr>
              <a:t>eight Principles </a:t>
            </a:r>
            <a:r>
              <a:rPr lang="en-GB" sz="2800" dirty="0"/>
              <a:t>related to the behaviour of and decisions made by professional software engineers, including practitioners, educators, managers, supervisors and policy makers, as well as trainees and students of the profession. (</a:t>
            </a:r>
            <a:r>
              <a:rPr lang="zh-CN" altLang="en-US" sz="1600" dirty="0"/>
              <a:t>该准则包含八项原则，涉及专业软件工程师的行为和决策，包括从业人员、教育工作者、管理人员、主管和政策制定者，以及该行业的学员和学生。</a:t>
            </a:r>
            <a:r>
              <a:rPr lang="en-GB" sz="1600" dirty="0"/>
              <a:t>)</a:t>
            </a:r>
          </a:p>
        </p:txBody>
      </p:sp>
    </p:spTree>
    <p:extLst>
      <p:ext uri="{BB962C8B-B14F-4D97-AF65-F5344CB8AC3E}">
        <p14:creationId xmlns:p14="http://schemas.microsoft.com/office/powerpoint/2010/main" val="2115680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06F61D5-69B1-4929-8329-6FF29AB1275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0BE48082-F82D-4169-8D5C-E66102534946}"/>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37</a:t>
            </a:fld>
            <a:endParaRPr lang="zh-CN" altLang="en-US" dirty="0"/>
          </a:p>
        </p:txBody>
      </p:sp>
      <p:sp>
        <p:nvSpPr>
          <p:cNvPr id="4" name="TextBox 5">
            <a:extLst>
              <a:ext uri="{FF2B5EF4-FFF2-40B4-BE49-F238E27FC236}">
                <a16:creationId xmlns:a16="http://schemas.microsoft.com/office/drawing/2014/main" id="{30835D77-2FA3-4E9B-A850-BC0C4E454927}"/>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1.2 Software engineering ethics</a:t>
            </a:r>
            <a:endParaRPr lang="en-US" altLang="zh-CN" sz="3200" b="1" dirty="0">
              <a:solidFill>
                <a:srgbClr val="C00000"/>
              </a:solidFill>
              <a:latin typeface="Arial Black" panose="020B0A04020102020204" pitchFamily="34" charset="0"/>
              <a:ea typeface="Arial Unicode MS" pitchFamily="34" charset="-122"/>
            </a:endParaRPr>
          </a:p>
        </p:txBody>
      </p:sp>
      <p:sp>
        <p:nvSpPr>
          <p:cNvPr id="5" name="文本框 4">
            <a:extLst>
              <a:ext uri="{FF2B5EF4-FFF2-40B4-BE49-F238E27FC236}">
                <a16:creationId xmlns:a16="http://schemas.microsoft.com/office/drawing/2014/main" id="{6818383E-D2F2-47EF-9F2F-F7BB9A80C32D}"/>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cont.4</a:t>
            </a:r>
            <a:endParaRPr lang="zh-CN" altLang="en-US" sz="2800" b="1" dirty="0">
              <a:solidFill>
                <a:srgbClr val="0070C0"/>
              </a:solidFill>
              <a:cs typeface="Times New Roman" panose="02020603050405020304" pitchFamily="18" charset="0"/>
            </a:endParaRPr>
          </a:p>
        </p:txBody>
      </p:sp>
      <p:sp>
        <p:nvSpPr>
          <p:cNvPr id="6" name="ïSḻiḑê">
            <a:extLst>
              <a:ext uri="{FF2B5EF4-FFF2-40B4-BE49-F238E27FC236}">
                <a16:creationId xmlns:a16="http://schemas.microsoft.com/office/drawing/2014/main" id="{7A314153-9ED8-4BE9-BAD3-DB0AC0993438}"/>
              </a:ext>
            </a:extLst>
          </p:cNvPr>
          <p:cNvSpPr/>
          <p:nvPr/>
        </p:nvSpPr>
        <p:spPr bwMode="auto">
          <a:xfrm>
            <a:off x="179512" y="980728"/>
            <a:ext cx="6552728" cy="499658"/>
          </a:xfrm>
          <a:prstGeom prst="rect">
            <a:avLst/>
          </a:prstGeom>
          <a:solidFill>
            <a:schemeClr val="accent1"/>
          </a:solidFill>
          <a:ln w="28575" algn="ctr">
            <a:noFill/>
            <a:round/>
            <a:headEnd/>
            <a:tailEnd/>
          </a:ln>
        </p:spPr>
        <p:txBody>
          <a:bodyPr wrap="none" lIns="91440" tIns="45720" rIns="91440" bIns="45720" anchor="ctr">
            <a:noAutofit/>
          </a:bodyPr>
          <a:lstStyle/>
          <a:p>
            <a:pPr algn="ctr"/>
            <a:r>
              <a:rPr lang="en-US" altLang="zh-CN" sz="2800" b="1" kern="0" dirty="0">
                <a:solidFill>
                  <a:schemeClr val="bg1"/>
                </a:solidFill>
              </a:rPr>
              <a:t>Rationale for the code of ethics (</a:t>
            </a:r>
            <a:r>
              <a:rPr lang="zh-CN" altLang="en-US" sz="800" b="1" kern="0" dirty="0">
                <a:solidFill>
                  <a:schemeClr val="bg1"/>
                </a:solidFill>
              </a:rPr>
              <a:t>道德守则的基本原理</a:t>
            </a:r>
            <a:r>
              <a:rPr lang="en-US" altLang="zh-CN" sz="2800" b="1" kern="0" dirty="0">
                <a:solidFill>
                  <a:schemeClr val="bg1"/>
                </a:solidFill>
              </a:rPr>
              <a:t>)</a:t>
            </a:r>
            <a:endParaRPr lang="zh-CN" altLang="en-US" sz="2800" b="1" kern="0" dirty="0">
              <a:solidFill>
                <a:schemeClr val="bg1"/>
              </a:solidFill>
            </a:endParaRPr>
          </a:p>
        </p:txBody>
      </p:sp>
      <p:sp>
        <p:nvSpPr>
          <p:cNvPr id="7" name="Content Placeholder 2">
            <a:extLst>
              <a:ext uri="{FF2B5EF4-FFF2-40B4-BE49-F238E27FC236}">
                <a16:creationId xmlns:a16="http://schemas.microsoft.com/office/drawing/2014/main" id="{B5E72C23-419F-4A56-9CF3-7D25A22DD24F}"/>
              </a:ext>
            </a:extLst>
          </p:cNvPr>
          <p:cNvSpPr txBox="1">
            <a:spLocks/>
          </p:cNvSpPr>
          <p:nvPr/>
        </p:nvSpPr>
        <p:spPr>
          <a:xfrm>
            <a:off x="-324544" y="1484784"/>
            <a:ext cx="9468544" cy="494781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lnSpc>
                <a:spcPts val="2700"/>
              </a:lnSpc>
            </a:pPr>
            <a:r>
              <a:rPr lang="en-GB" dirty="0"/>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a:t>
            </a:r>
            <a:r>
              <a:rPr lang="zh-CN" altLang="en-US" sz="1000" dirty="0"/>
              <a:t>分析、规范、设计、开发、认证、维护和测试</a:t>
            </a:r>
            <a:r>
              <a:rPr lang="en-GB" dirty="0"/>
              <a:t>) of software systems. </a:t>
            </a:r>
          </a:p>
          <a:p>
            <a:pPr lvl="1">
              <a:lnSpc>
                <a:spcPts val="2700"/>
              </a:lnSpc>
            </a:pPr>
            <a:r>
              <a:rPr lang="en-GB" sz="2400" dirty="0"/>
              <a:t>Because of their roles in developing software systems, software engineers have significant 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r>
              <a:rPr lang="zh-CN" altLang="en-US" sz="1400" dirty="0"/>
              <a:t>软件工程师必须致力于使软件工程成为一个有益和受人尊敬的职业</a:t>
            </a:r>
            <a:r>
              <a:rPr lang="en-GB" sz="2400" dirty="0"/>
              <a:t>)</a:t>
            </a:r>
            <a:endParaRPr lang="en-US" sz="2400" dirty="0"/>
          </a:p>
        </p:txBody>
      </p:sp>
    </p:spTree>
    <p:extLst>
      <p:ext uri="{BB962C8B-B14F-4D97-AF65-F5344CB8AC3E}">
        <p14:creationId xmlns:p14="http://schemas.microsoft.com/office/powerpoint/2010/main" val="18860540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CB1E7FE-C7DE-4FE4-8507-8E1D93ED117F}"/>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785827DC-CA18-4A2D-8B84-401A47A579DF}"/>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38</a:t>
            </a:fld>
            <a:endParaRPr lang="zh-CN" altLang="en-US" dirty="0"/>
          </a:p>
        </p:txBody>
      </p:sp>
      <p:sp>
        <p:nvSpPr>
          <p:cNvPr id="4" name="TextBox 5">
            <a:extLst>
              <a:ext uri="{FF2B5EF4-FFF2-40B4-BE49-F238E27FC236}">
                <a16:creationId xmlns:a16="http://schemas.microsoft.com/office/drawing/2014/main" id="{394E08E1-9521-494C-831B-212B9625DC56}"/>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1.2 Software engineering ethics</a:t>
            </a:r>
            <a:endParaRPr lang="en-US" altLang="zh-CN" sz="3200" b="1" dirty="0">
              <a:solidFill>
                <a:srgbClr val="C00000"/>
              </a:solidFill>
              <a:latin typeface="Arial Black" panose="020B0A04020102020204" pitchFamily="34" charset="0"/>
              <a:ea typeface="Arial Unicode MS" pitchFamily="34" charset="-122"/>
            </a:endParaRPr>
          </a:p>
        </p:txBody>
      </p:sp>
      <p:sp>
        <p:nvSpPr>
          <p:cNvPr id="5" name="文本框 4">
            <a:extLst>
              <a:ext uri="{FF2B5EF4-FFF2-40B4-BE49-F238E27FC236}">
                <a16:creationId xmlns:a16="http://schemas.microsoft.com/office/drawing/2014/main" id="{71B0D7E4-7942-4250-8435-F6A885C2B488}"/>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cont.5</a:t>
            </a:r>
            <a:endParaRPr lang="zh-CN" altLang="en-US" sz="2800" b="1" dirty="0">
              <a:solidFill>
                <a:srgbClr val="0070C0"/>
              </a:solidFill>
              <a:cs typeface="Times New Roman" panose="02020603050405020304" pitchFamily="18" charset="0"/>
            </a:endParaRPr>
          </a:p>
        </p:txBody>
      </p:sp>
      <p:sp>
        <p:nvSpPr>
          <p:cNvPr id="6" name="TextBox 5">
            <a:extLst>
              <a:ext uri="{FF2B5EF4-FFF2-40B4-BE49-F238E27FC236}">
                <a16:creationId xmlns:a16="http://schemas.microsoft.com/office/drawing/2014/main" id="{4CD64346-AA25-407E-A0CC-866AE35B182D}"/>
              </a:ext>
            </a:extLst>
          </p:cNvPr>
          <p:cNvSpPr txBox="1"/>
          <p:nvPr/>
        </p:nvSpPr>
        <p:spPr>
          <a:xfrm>
            <a:off x="107504" y="980728"/>
            <a:ext cx="8939336" cy="5401479"/>
          </a:xfrm>
          <a:prstGeom prst="rect">
            <a:avLst/>
          </a:prstGeom>
          <a:solidFill>
            <a:srgbClr val="FFFF00">
              <a:alpha val="34000"/>
            </a:srgbClr>
          </a:solidFill>
        </p:spPr>
        <p:txBody>
          <a:bodyPr wrap="square" rtlCol="0">
            <a:spAutoFit/>
          </a:bodyPr>
          <a:lstStyle/>
          <a:p>
            <a:r>
              <a:rPr lang="en-US" sz="2000" b="1" dirty="0"/>
              <a:t>Software Engineering Code of Ethics and Professional Practice</a:t>
            </a:r>
          </a:p>
          <a:p>
            <a:endParaRPr lang="en-GB" sz="2000" dirty="0"/>
          </a:p>
          <a:p>
            <a:r>
              <a:rPr lang="en-US" sz="2000" dirty="0"/>
              <a:t>ACM/IEEE-CS Joint Task Force on Software Engineering Ethics and Professional Practices</a:t>
            </a:r>
          </a:p>
          <a:p>
            <a:r>
              <a:rPr lang="en-US" sz="2000" b="1" dirty="0"/>
              <a:t> </a:t>
            </a:r>
            <a:endParaRPr lang="en-GB" sz="2000" dirty="0"/>
          </a:p>
          <a:p>
            <a:r>
              <a:rPr lang="en-US" sz="2000" b="1" dirty="0"/>
              <a:t>PREAMBLE</a:t>
            </a:r>
            <a:endParaRPr lang="en-GB" sz="2000" dirty="0"/>
          </a:p>
          <a:p>
            <a:pPr>
              <a:spcAft>
                <a:spcPts val="600"/>
              </a:spcAft>
            </a:pPr>
            <a:r>
              <a:rPr lang="en-US" sz="2000" dirty="0"/>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lang="en-GB" sz="2000" dirty="0"/>
          </a:p>
          <a:p>
            <a:r>
              <a:rPr lang="en-US" sz="2000" dirty="0"/>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p>
        </p:txBody>
      </p:sp>
    </p:spTree>
    <p:extLst>
      <p:ext uri="{BB962C8B-B14F-4D97-AF65-F5344CB8AC3E}">
        <p14:creationId xmlns:p14="http://schemas.microsoft.com/office/powerpoint/2010/main" val="21979759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4AC0E556-7FA0-4266-8DFA-BCA4E63F56F3}"/>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B2A052C8-C97C-4BEB-89DB-6329825187C4}"/>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39</a:t>
            </a:fld>
            <a:endParaRPr lang="zh-CN" altLang="en-US" dirty="0"/>
          </a:p>
        </p:txBody>
      </p:sp>
      <p:sp>
        <p:nvSpPr>
          <p:cNvPr id="4" name="TextBox 5">
            <a:extLst>
              <a:ext uri="{FF2B5EF4-FFF2-40B4-BE49-F238E27FC236}">
                <a16:creationId xmlns:a16="http://schemas.microsoft.com/office/drawing/2014/main" id="{8AF2C92D-5555-4809-9160-A5F4EB23FDE6}"/>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1.2 Software engineering ethics</a:t>
            </a:r>
            <a:endParaRPr lang="en-US" altLang="zh-CN" sz="3200" b="1" dirty="0">
              <a:solidFill>
                <a:srgbClr val="C00000"/>
              </a:solidFill>
              <a:latin typeface="Arial Black" panose="020B0A04020102020204" pitchFamily="34" charset="0"/>
              <a:ea typeface="Arial Unicode MS" pitchFamily="34" charset="-122"/>
            </a:endParaRPr>
          </a:p>
        </p:txBody>
      </p:sp>
      <p:sp>
        <p:nvSpPr>
          <p:cNvPr id="5" name="文本框 4">
            <a:extLst>
              <a:ext uri="{FF2B5EF4-FFF2-40B4-BE49-F238E27FC236}">
                <a16:creationId xmlns:a16="http://schemas.microsoft.com/office/drawing/2014/main" id="{7E3D3949-932E-4CFE-B6CB-65112C3680A0}"/>
              </a:ext>
            </a:extLst>
          </p:cNvPr>
          <p:cNvSpPr txBox="1"/>
          <p:nvPr/>
        </p:nvSpPr>
        <p:spPr>
          <a:xfrm>
            <a:off x="7452320" y="332656"/>
            <a:ext cx="1429816" cy="63594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cont.6</a:t>
            </a:r>
          </a:p>
          <a:p>
            <a:pPr>
              <a:lnSpc>
                <a:spcPts val="2000"/>
              </a:lnSpc>
            </a:pPr>
            <a:r>
              <a:rPr lang="en-US" altLang="zh-CN" sz="2800" b="1" dirty="0">
                <a:solidFill>
                  <a:srgbClr val="0070C0"/>
                </a:solidFill>
                <a:cs typeface="Times New Roman" panose="02020603050405020304" pitchFamily="18" charset="0"/>
              </a:rPr>
              <a:t>end</a:t>
            </a:r>
            <a:endParaRPr lang="zh-CN" altLang="en-US" sz="2800" b="1" dirty="0">
              <a:solidFill>
                <a:srgbClr val="0070C0"/>
              </a:solidFill>
              <a:cs typeface="Times New Roman" panose="02020603050405020304" pitchFamily="18" charset="0"/>
            </a:endParaRPr>
          </a:p>
        </p:txBody>
      </p:sp>
      <p:sp>
        <p:nvSpPr>
          <p:cNvPr id="6" name="TextBox 5">
            <a:extLst>
              <a:ext uri="{FF2B5EF4-FFF2-40B4-BE49-F238E27FC236}">
                <a16:creationId xmlns:a16="http://schemas.microsoft.com/office/drawing/2014/main" id="{476B8503-CFC4-4541-A6FF-A360F0548186}"/>
              </a:ext>
            </a:extLst>
          </p:cNvPr>
          <p:cNvSpPr txBox="1"/>
          <p:nvPr/>
        </p:nvSpPr>
        <p:spPr>
          <a:xfrm>
            <a:off x="143136" y="980728"/>
            <a:ext cx="8821352" cy="5286062"/>
          </a:xfrm>
          <a:prstGeom prst="rect">
            <a:avLst/>
          </a:prstGeom>
          <a:solidFill>
            <a:srgbClr val="FFFF00">
              <a:alpha val="34000"/>
            </a:srgbClr>
          </a:solidFill>
        </p:spPr>
        <p:txBody>
          <a:bodyPr wrap="square" rtlCol="0">
            <a:spAutoFit/>
          </a:bodyPr>
          <a:lstStyle/>
          <a:p>
            <a:pPr>
              <a:lnSpc>
                <a:spcPts val="2300"/>
              </a:lnSpc>
              <a:spcAft>
                <a:spcPts val="200"/>
              </a:spcAft>
            </a:pPr>
            <a:r>
              <a:rPr lang="en-US" sz="2000" b="1" dirty="0"/>
              <a:t>1. PUBLIC </a:t>
            </a:r>
            <a:r>
              <a:rPr lang="en-US" sz="2000" dirty="0"/>
              <a:t>- Software engineers shall act consistently with the public interest.</a:t>
            </a:r>
            <a:endParaRPr lang="en-GB" sz="2000" dirty="0"/>
          </a:p>
          <a:p>
            <a:pPr>
              <a:lnSpc>
                <a:spcPts val="2300"/>
              </a:lnSpc>
              <a:spcAft>
                <a:spcPts val="200"/>
              </a:spcAft>
            </a:pPr>
            <a:r>
              <a:rPr lang="en-GB" sz="2000" b="1" dirty="0"/>
              <a:t>2. CLIENT AND EMPLOYER </a:t>
            </a:r>
            <a:r>
              <a:rPr lang="en-GB" sz="2000" dirty="0"/>
              <a:t>- Software engineers shall act in a manner that is in the best interests of their client and employer consistent with the public interest.</a:t>
            </a:r>
          </a:p>
          <a:p>
            <a:pPr>
              <a:lnSpc>
                <a:spcPts val="2300"/>
              </a:lnSpc>
              <a:spcAft>
                <a:spcPts val="200"/>
              </a:spcAft>
            </a:pPr>
            <a:r>
              <a:rPr lang="en-US" sz="2000" b="1" dirty="0"/>
              <a:t>3. PRODUCT </a:t>
            </a:r>
            <a:r>
              <a:rPr lang="en-US" sz="2000" dirty="0"/>
              <a:t>- Software engineers shall ensure that their products and related modifications meet the highest professional standards possible.</a:t>
            </a:r>
            <a:endParaRPr lang="en-GB" sz="2000" dirty="0"/>
          </a:p>
          <a:p>
            <a:pPr>
              <a:lnSpc>
                <a:spcPts val="2300"/>
              </a:lnSpc>
              <a:spcAft>
                <a:spcPts val="200"/>
              </a:spcAft>
            </a:pPr>
            <a:r>
              <a:rPr lang="en-US" sz="2000" b="1" dirty="0"/>
              <a:t>4. JUDGMENT </a:t>
            </a:r>
            <a:r>
              <a:rPr lang="en-US" sz="2000" dirty="0"/>
              <a:t>- Software engineers shall maintain integrity and independence in their professional judgment.</a:t>
            </a:r>
            <a:endParaRPr lang="en-GB" sz="2000" dirty="0"/>
          </a:p>
          <a:p>
            <a:pPr>
              <a:lnSpc>
                <a:spcPts val="2300"/>
              </a:lnSpc>
              <a:spcAft>
                <a:spcPts val="200"/>
              </a:spcAft>
            </a:pPr>
            <a:r>
              <a:rPr lang="en-US" sz="2000" b="1" dirty="0"/>
              <a:t>5. MANAGEMENT </a:t>
            </a:r>
            <a:r>
              <a:rPr lang="en-US" sz="2000" dirty="0"/>
              <a:t>- Software engineering managers and leaders shall subscribe to and promote an ethical approach to the management of software development and maintenance.</a:t>
            </a:r>
            <a:endParaRPr lang="en-GB" sz="2000" dirty="0"/>
          </a:p>
          <a:p>
            <a:pPr>
              <a:lnSpc>
                <a:spcPts val="2300"/>
              </a:lnSpc>
              <a:spcAft>
                <a:spcPts val="200"/>
              </a:spcAft>
            </a:pPr>
            <a:r>
              <a:rPr lang="en-US" sz="2000" b="1" dirty="0"/>
              <a:t>6. PROFESSION </a:t>
            </a:r>
            <a:r>
              <a:rPr lang="en-US" sz="2000" dirty="0"/>
              <a:t>- Software engineers shall advance the integrity and reputation of the profession consistent with the public interest.</a:t>
            </a:r>
            <a:endParaRPr lang="en-GB" sz="2000" dirty="0"/>
          </a:p>
          <a:p>
            <a:pPr>
              <a:lnSpc>
                <a:spcPts val="2300"/>
              </a:lnSpc>
              <a:spcAft>
                <a:spcPts val="200"/>
              </a:spcAft>
            </a:pPr>
            <a:r>
              <a:rPr lang="en-US" sz="2000" b="1" dirty="0"/>
              <a:t>7. COLLEAGUES </a:t>
            </a:r>
            <a:r>
              <a:rPr lang="en-US" sz="2000" dirty="0"/>
              <a:t>- Software engineers shall be fair to and supportive of their colleagues.</a:t>
            </a:r>
            <a:endParaRPr lang="en-GB" sz="2000" dirty="0"/>
          </a:p>
          <a:p>
            <a:pPr>
              <a:lnSpc>
                <a:spcPts val="2300"/>
              </a:lnSpc>
              <a:spcAft>
                <a:spcPts val="200"/>
              </a:spcAft>
            </a:pPr>
            <a:r>
              <a:rPr lang="en-US" sz="2000" b="1" dirty="0"/>
              <a:t>8. SELF </a:t>
            </a:r>
            <a:r>
              <a:rPr lang="en-US" sz="2000" dirty="0"/>
              <a:t>- Software engineers shall participate in lifelong learning regarding the practice of their profession and shall promote an ethical approach to the practice of the profession.</a:t>
            </a:r>
          </a:p>
        </p:txBody>
      </p:sp>
    </p:spTree>
    <p:extLst>
      <p:ext uri="{BB962C8B-B14F-4D97-AF65-F5344CB8AC3E}">
        <p14:creationId xmlns:p14="http://schemas.microsoft.com/office/powerpoint/2010/main" val="2602380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8F65F14-E85E-4DA2-BA9A-C85282BE8B64}"/>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FA5EBD26-484F-4CAC-9736-78C0ADA93F68}"/>
              </a:ext>
            </a:extLst>
          </p:cNvPr>
          <p:cNvSpPr>
            <a:spLocks noGrp="1"/>
          </p:cNvSpPr>
          <p:nvPr>
            <p:ph type="sldNum" sz="quarter" idx="12"/>
          </p:nvPr>
        </p:nvSpPr>
        <p:spPr/>
        <p:txBody>
          <a:bodyPr/>
          <a:lstStyle/>
          <a:p>
            <a:r>
              <a:rPr lang="en-US" altLang="zh-CN" dirty="0"/>
              <a:t>SE  Chapter 1-</a:t>
            </a:r>
            <a:fld id="{90959D3B-E7CF-4F7F-B948-302019A1053D}" type="slidenum">
              <a:rPr lang="zh-CN" altLang="en-US" smtClean="0"/>
              <a:pPr/>
              <a:t>4</a:t>
            </a:fld>
            <a:endParaRPr lang="zh-CN" altLang="en-US" dirty="0"/>
          </a:p>
        </p:txBody>
      </p:sp>
      <p:sp>
        <p:nvSpPr>
          <p:cNvPr id="4" name="TextBox 5">
            <a:extLst>
              <a:ext uri="{FF2B5EF4-FFF2-40B4-BE49-F238E27FC236}">
                <a16:creationId xmlns:a16="http://schemas.microsoft.com/office/drawing/2014/main" id="{47E4A014-738A-4EDB-82D0-C355ACF15656}"/>
              </a:ext>
            </a:extLst>
          </p:cNvPr>
          <p:cNvSpPr txBox="1">
            <a:spLocks noChangeArrowheads="1"/>
          </p:cNvSpPr>
          <p:nvPr/>
        </p:nvSpPr>
        <p:spPr bwMode="auto">
          <a:xfrm>
            <a:off x="35496" y="188640"/>
            <a:ext cx="9108306"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5" name="ïSḻiḑê">
            <a:extLst>
              <a:ext uri="{FF2B5EF4-FFF2-40B4-BE49-F238E27FC236}">
                <a16:creationId xmlns:a16="http://schemas.microsoft.com/office/drawing/2014/main" id="{1BA2CBE1-2736-47FE-9775-4FFFB8262F51}"/>
              </a:ext>
            </a:extLst>
          </p:cNvPr>
          <p:cNvSpPr/>
          <p:nvPr/>
        </p:nvSpPr>
        <p:spPr bwMode="auto">
          <a:xfrm>
            <a:off x="179512" y="980728"/>
            <a:ext cx="6192688" cy="499658"/>
          </a:xfrm>
          <a:prstGeom prst="rect">
            <a:avLst/>
          </a:prstGeom>
          <a:solidFill>
            <a:schemeClr val="accent1"/>
          </a:solidFill>
          <a:ln w="28575" algn="ctr">
            <a:noFill/>
            <a:round/>
            <a:headEnd/>
            <a:tailEnd/>
          </a:ln>
        </p:spPr>
        <p:txBody>
          <a:bodyPr wrap="none" lIns="91440" tIns="45720" rIns="91440" bIns="45720" anchor="ctr">
            <a:noAutofit/>
          </a:bodyPr>
          <a:lstStyle/>
          <a:p>
            <a:pPr algn="ctr" defTabSz="914400"/>
            <a:r>
              <a:rPr lang="en-US" altLang="zh-CN" sz="2800" b="1" kern="0" dirty="0">
                <a:solidFill>
                  <a:schemeClr val="bg1"/>
                </a:solidFill>
              </a:rPr>
              <a:t>Importance of Software Engineering (SE)</a:t>
            </a:r>
            <a:endParaRPr lang="zh-CN" altLang="en-US" sz="2800" b="1" kern="0" dirty="0">
              <a:solidFill>
                <a:schemeClr val="bg1"/>
              </a:solidFill>
            </a:endParaRPr>
          </a:p>
        </p:txBody>
      </p:sp>
      <p:sp>
        <p:nvSpPr>
          <p:cNvPr id="6" name="矩形 5">
            <a:extLst>
              <a:ext uri="{FF2B5EF4-FFF2-40B4-BE49-F238E27FC236}">
                <a16:creationId xmlns:a16="http://schemas.microsoft.com/office/drawing/2014/main" id="{164D50BB-DD87-4AAB-BB0A-4FAE55A2525E}"/>
              </a:ext>
            </a:extLst>
          </p:cNvPr>
          <p:cNvSpPr/>
          <p:nvPr/>
        </p:nvSpPr>
        <p:spPr>
          <a:xfrm>
            <a:off x="179512" y="1484784"/>
            <a:ext cx="8927171" cy="4401205"/>
          </a:xfrm>
          <a:prstGeom prst="rect">
            <a:avLst/>
          </a:prstGeom>
        </p:spPr>
        <p:txBody>
          <a:bodyPr wrap="square">
            <a:spAutoFit/>
          </a:bodyPr>
          <a:lstStyle/>
          <a:p>
            <a:r>
              <a:rPr lang="en-GB" altLang="zh-CN" sz="2800" dirty="0"/>
              <a:t>    More and more, individuals and society rely on advanced software systems. </a:t>
            </a:r>
          </a:p>
          <a:p>
            <a:r>
              <a:rPr lang="en-GB" altLang="zh-CN" sz="2800" dirty="0"/>
              <a:t>    We need to be able to produce reliable and trustworthy systems economically and quickly.</a:t>
            </a:r>
          </a:p>
          <a:p>
            <a:r>
              <a:rPr lang="en-GB" altLang="zh-CN" sz="2800" dirty="0"/>
              <a:t>    It is usually cheaper, in the long run, to use software engineering methods and techniques for software systems rather than just write the programs as if it was a personal programming project. </a:t>
            </a:r>
          </a:p>
          <a:p>
            <a:r>
              <a:rPr lang="en-GB" altLang="zh-CN" sz="2800" dirty="0"/>
              <a:t>    For most types of system, </a:t>
            </a:r>
            <a:r>
              <a:rPr lang="en-GB" altLang="zh-CN" sz="2800" dirty="0">
                <a:highlight>
                  <a:srgbClr val="FFFF00"/>
                </a:highlight>
              </a:rPr>
              <a:t>the majority of costs are the costs of changing the software </a:t>
            </a:r>
            <a:r>
              <a:rPr lang="en-GB" altLang="zh-CN" sz="2800" dirty="0"/>
              <a:t>after it has gone into use.</a:t>
            </a:r>
          </a:p>
        </p:txBody>
      </p:sp>
    </p:spTree>
    <p:extLst>
      <p:ext uri="{BB962C8B-B14F-4D97-AF65-F5344CB8AC3E}">
        <p14:creationId xmlns:p14="http://schemas.microsoft.com/office/powerpoint/2010/main" val="39246947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E711119-B9F3-4F81-9003-88A90E1AED0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6F55DFDF-CA11-40A2-AB95-8767111E4D65}"/>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40</a:t>
            </a:fld>
            <a:endParaRPr lang="zh-CN" altLang="en-US" dirty="0"/>
          </a:p>
        </p:txBody>
      </p:sp>
      <p:sp>
        <p:nvSpPr>
          <p:cNvPr id="4" name="TextBox 5">
            <a:extLst>
              <a:ext uri="{FF2B5EF4-FFF2-40B4-BE49-F238E27FC236}">
                <a16:creationId xmlns:a16="http://schemas.microsoft.com/office/drawing/2014/main" id="{A94998F1-3FFB-4D6C-A533-D2D0FF068F5A}"/>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Summary</a:t>
            </a:r>
            <a:endParaRPr lang="en-US" altLang="zh-CN" sz="3200" b="1" dirty="0">
              <a:solidFill>
                <a:srgbClr val="C00000"/>
              </a:solidFill>
              <a:latin typeface="Arial Black" panose="020B0A04020102020204" pitchFamily="34" charset="0"/>
              <a:ea typeface="Arial Unicode MS" pitchFamily="34" charset="-122"/>
            </a:endParaRPr>
          </a:p>
        </p:txBody>
      </p:sp>
      <p:sp>
        <p:nvSpPr>
          <p:cNvPr id="5" name="Content Placeholder 2">
            <a:extLst>
              <a:ext uri="{FF2B5EF4-FFF2-40B4-BE49-F238E27FC236}">
                <a16:creationId xmlns:a16="http://schemas.microsoft.com/office/drawing/2014/main" id="{F13EA3DB-C588-4579-AE32-8257F300E906}"/>
              </a:ext>
            </a:extLst>
          </p:cNvPr>
          <p:cNvSpPr txBox="1">
            <a:spLocks/>
          </p:cNvSpPr>
          <p:nvPr/>
        </p:nvSpPr>
        <p:spPr>
          <a:xfrm>
            <a:off x="457200" y="908720"/>
            <a:ext cx="8229600" cy="5447630"/>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Software engineering is an engineering discipline that is concerned with all aspects of software production.</a:t>
            </a:r>
          </a:p>
          <a:p>
            <a:r>
              <a:rPr lang="en-GB" sz="2800" dirty="0"/>
              <a:t>Essential software product attributes are </a:t>
            </a:r>
            <a:r>
              <a:rPr lang="en-GB" sz="2800" dirty="0">
                <a:solidFill>
                  <a:srgbClr val="FF0000"/>
                </a:solidFill>
              </a:rPr>
              <a:t>maintainability</a:t>
            </a:r>
            <a:r>
              <a:rPr lang="en-GB" sz="2800" dirty="0"/>
              <a:t>, </a:t>
            </a:r>
            <a:r>
              <a:rPr lang="en-GB" sz="2800" dirty="0">
                <a:solidFill>
                  <a:srgbClr val="FF0000"/>
                </a:solidFill>
              </a:rPr>
              <a:t>dependability</a:t>
            </a:r>
            <a:r>
              <a:rPr lang="en-GB" sz="2800" dirty="0"/>
              <a:t> and </a:t>
            </a:r>
            <a:r>
              <a:rPr lang="en-GB" sz="2800" dirty="0">
                <a:solidFill>
                  <a:srgbClr val="FF0000"/>
                </a:solidFill>
              </a:rPr>
              <a:t>security</a:t>
            </a:r>
            <a:r>
              <a:rPr lang="en-GB" sz="2800" dirty="0"/>
              <a:t>, </a:t>
            </a:r>
            <a:r>
              <a:rPr lang="en-GB" sz="2800" dirty="0">
                <a:solidFill>
                  <a:srgbClr val="FF0000"/>
                </a:solidFill>
              </a:rPr>
              <a:t>efficiency</a:t>
            </a:r>
            <a:r>
              <a:rPr lang="en-GB" sz="2800" dirty="0"/>
              <a:t> and </a:t>
            </a:r>
            <a:r>
              <a:rPr lang="en-GB" sz="2800" dirty="0">
                <a:solidFill>
                  <a:srgbClr val="FF0000"/>
                </a:solidFill>
              </a:rPr>
              <a:t>acceptability</a:t>
            </a:r>
            <a:r>
              <a:rPr lang="en-GB" sz="2800" dirty="0"/>
              <a:t>.</a:t>
            </a:r>
          </a:p>
          <a:p>
            <a:r>
              <a:rPr lang="en-GB" sz="2800" dirty="0"/>
              <a:t>The high-level activities of </a:t>
            </a:r>
            <a:r>
              <a:rPr lang="en-GB" sz="2800" dirty="0">
                <a:solidFill>
                  <a:srgbClr val="FF0000"/>
                </a:solidFill>
              </a:rPr>
              <a:t>specification</a:t>
            </a:r>
            <a:r>
              <a:rPr lang="en-GB" sz="2800" dirty="0"/>
              <a:t>, </a:t>
            </a:r>
            <a:r>
              <a:rPr lang="en-GB" sz="2800" dirty="0">
                <a:solidFill>
                  <a:srgbClr val="FF0000"/>
                </a:solidFill>
              </a:rPr>
              <a:t>development</a:t>
            </a:r>
            <a:r>
              <a:rPr lang="en-GB" sz="2800" dirty="0"/>
              <a:t>, </a:t>
            </a:r>
            <a:r>
              <a:rPr lang="en-GB" sz="2800" dirty="0">
                <a:solidFill>
                  <a:srgbClr val="FF0000"/>
                </a:solidFill>
              </a:rPr>
              <a:t>validation</a:t>
            </a:r>
            <a:r>
              <a:rPr lang="en-GB" sz="2800" dirty="0"/>
              <a:t> and </a:t>
            </a:r>
            <a:r>
              <a:rPr lang="en-GB" sz="2800" dirty="0">
                <a:solidFill>
                  <a:srgbClr val="FF0000"/>
                </a:solidFill>
              </a:rPr>
              <a:t>evolution</a:t>
            </a:r>
            <a:r>
              <a:rPr lang="en-GB" sz="2800" dirty="0"/>
              <a:t> are part of all software processes.</a:t>
            </a:r>
          </a:p>
          <a:p>
            <a:r>
              <a:rPr lang="en-GB" sz="2800" dirty="0"/>
              <a:t>The fundamental notions of software engineering are universally applicable to all types of system development.  </a:t>
            </a:r>
          </a:p>
        </p:txBody>
      </p:sp>
    </p:spTree>
    <p:extLst>
      <p:ext uri="{BB962C8B-B14F-4D97-AF65-F5344CB8AC3E}">
        <p14:creationId xmlns:p14="http://schemas.microsoft.com/office/powerpoint/2010/main" val="9227964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85293D6B-5681-4C03-8D56-B8DA1DE6AE5B}"/>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C470735C-E179-4498-8D7A-F8B0FDEE5A47}"/>
              </a:ext>
            </a:extLst>
          </p:cNvPr>
          <p:cNvSpPr>
            <a:spLocks noGrp="1"/>
          </p:cNvSpPr>
          <p:nvPr>
            <p:ph type="sldNum" sz="quarter" idx="12"/>
          </p:nvPr>
        </p:nvSpPr>
        <p:spPr/>
        <p:txBody>
          <a:bodyPr/>
          <a:lstStyle/>
          <a:p>
            <a:r>
              <a:rPr lang="en-US" altLang="zh-CN" dirty="0"/>
              <a:t>SE  Chapter 1-</a:t>
            </a:r>
            <a:fld id="{90959D3B-E7CF-4F7F-B948-302019A1053D}" type="slidenum">
              <a:rPr lang="zh-CN" altLang="en-US" smtClean="0"/>
              <a:pPr/>
              <a:t>41</a:t>
            </a:fld>
            <a:endParaRPr lang="zh-CN" altLang="en-US" dirty="0"/>
          </a:p>
        </p:txBody>
      </p:sp>
      <p:sp>
        <p:nvSpPr>
          <p:cNvPr id="4" name="TextBox 5">
            <a:extLst>
              <a:ext uri="{FF2B5EF4-FFF2-40B4-BE49-F238E27FC236}">
                <a16:creationId xmlns:a16="http://schemas.microsoft.com/office/drawing/2014/main" id="{0D51BD04-C0C5-40C0-8E19-2464230DAE57}"/>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Summary</a:t>
            </a:r>
            <a:endParaRPr lang="en-US" altLang="zh-CN" sz="3200" b="1" dirty="0">
              <a:solidFill>
                <a:srgbClr val="C00000"/>
              </a:solidFill>
              <a:latin typeface="Arial Black" panose="020B0A04020102020204" pitchFamily="34" charset="0"/>
              <a:ea typeface="Arial Unicode MS" pitchFamily="34" charset="-122"/>
            </a:endParaRPr>
          </a:p>
        </p:txBody>
      </p:sp>
      <p:sp>
        <p:nvSpPr>
          <p:cNvPr id="5" name="文本框 4">
            <a:extLst>
              <a:ext uri="{FF2B5EF4-FFF2-40B4-BE49-F238E27FC236}">
                <a16:creationId xmlns:a16="http://schemas.microsoft.com/office/drawing/2014/main" id="{78C5B1F3-F089-4E1B-B70D-49C0CF3BD536}"/>
              </a:ext>
            </a:extLst>
          </p:cNvPr>
          <p:cNvSpPr txBox="1"/>
          <p:nvPr/>
        </p:nvSpPr>
        <p:spPr>
          <a:xfrm>
            <a:off x="7390656" y="332656"/>
            <a:ext cx="1429816" cy="63594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cont.1</a:t>
            </a:r>
          </a:p>
          <a:p>
            <a:pPr>
              <a:lnSpc>
                <a:spcPts val="2000"/>
              </a:lnSpc>
            </a:pPr>
            <a:r>
              <a:rPr lang="en-US" altLang="zh-CN" sz="2800" b="1" dirty="0">
                <a:solidFill>
                  <a:srgbClr val="0070C0"/>
                </a:solidFill>
                <a:cs typeface="Times New Roman" panose="02020603050405020304" pitchFamily="18" charset="0"/>
              </a:rPr>
              <a:t>end</a:t>
            </a:r>
            <a:endParaRPr lang="zh-CN" altLang="en-US" sz="2800" b="1" dirty="0">
              <a:solidFill>
                <a:srgbClr val="0070C0"/>
              </a:solidFill>
              <a:cs typeface="Times New Roman" panose="02020603050405020304" pitchFamily="18" charset="0"/>
            </a:endParaRPr>
          </a:p>
        </p:txBody>
      </p:sp>
      <p:sp>
        <p:nvSpPr>
          <p:cNvPr id="6" name="Content Placeholder 2">
            <a:extLst>
              <a:ext uri="{FF2B5EF4-FFF2-40B4-BE49-F238E27FC236}">
                <a16:creationId xmlns:a16="http://schemas.microsoft.com/office/drawing/2014/main" id="{B45BE087-E850-4511-BEDE-11062D9DA635}"/>
              </a:ext>
            </a:extLst>
          </p:cNvPr>
          <p:cNvSpPr txBox="1">
            <a:spLocks/>
          </p:cNvSpPr>
          <p:nvPr/>
        </p:nvSpPr>
        <p:spPr>
          <a:xfrm>
            <a:off x="457200" y="919261"/>
            <a:ext cx="8229600" cy="517403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sz="2800" dirty="0"/>
              <a:t>There are many different types of system and each requires appropriate software engineering tools and techniques for their development. </a:t>
            </a:r>
          </a:p>
          <a:p>
            <a:r>
              <a:rPr lang="en-GB" sz="2800" dirty="0"/>
              <a:t>The fundamental ideas of software engineering are applicable to all types of software system. </a:t>
            </a:r>
          </a:p>
          <a:p>
            <a:r>
              <a:rPr lang="en-GB" sz="2800" dirty="0"/>
              <a:t>Software engineers have responsibilities to the engineering profession and society. They should not simply be concerned with technical issues.</a:t>
            </a:r>
          </a:p>
          <a:p>
            <a:r>
              <a:rPr lang="en-GB" sz="2800" dirty="0"/>
              <a:t>Professional societies publish codes of conduct which set out the standards of behaviour expected of their members.</a:t>
            </a:r>
          </a:p>
          <a:p>
            <a:endParaRPr lang="en-US" sz="2800" dirty="0"/>
          </a:p>
          <a:p>
            <a:pPr>
              <a:buFont typeface="Arial" pitchFamily="34" charset="0"/>
              <a:buNone/>
            </a:pPr>
            <a:endParaRPr lang="en-US" sz="2800" dirty="0"/>
          </a:p>
        </p:txBody>
      </p:sp>
    </p:spTree>
    <p:extLst>
      <p:ext uri="{BB962C8B-B14F-4D97-AF65-F5344CB8AC3E}">
        <p14:creationId xmlns:p14="http://schemas.microsoft.com/office/powerpoint/2010/main" val="90057763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D67B77AC-65F1-4F0F-A768-CC7C14482ADD}"/>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1F82DF3D-F916-4416-A85D-F442193A44B2}"/>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42</a:t>
            </a:fld>
            <a:endParaRPr lang="zh-CN" altLang="en-US" dirty="0"/>
          </a:p>
        </p:txBody>
      </p:sp>
      <p:sp>
        <p:nvSpPr>
          <p:cNvPr id="4" name="TextBox 5">
            <a:extLst>
              <a:ext uri="{FF2B5EF4-FFF2-40B4-BE49-F238E27FC236}">
                <a16:creationId xmlns:a16="http://schemas.microsoft.com/office/drawing/2014/main" id="{1191173F-F61A-41AD-B1D3-A0E3F54CC99B}"/>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Self assessment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5" name="Content Placeholder 2">
            <a:extLst>
              <a:ext uri="{FF2B5EF4-FFF2-40B4-BE49-F238E27FC236}">
                <a16:creationId xmlns:a16="http://schemas.microsoft.com/office/drawing/2014/main" id="{9F3EB657-77E7-4C6B-8145-9AE9D2FFBB1B}"/>
              </a:ext>
            </a:extLst>
          </p:cNvPr>
          <p:cNvSpPr txBox="1">
            <a:spLocks/>
          </p:cNvSpPr>
          <p:nvPr/>
        </p:nvSpPr>
        <p:spPr>
          <a:xfrm>
            <a:off x="17463" y="936774"/>
            <a:ext cx="9126537" cy="5516562"/>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ts val="3200"/>
              </a:lnSpc>
              <a:spcBef>
                <a:spcPts val="0"/>
              </a:spcBef>
            </a:pPr>
            <a:r>
              <a:rPr lang="en-GB" altLang="en-US" sz="2800" b="1" dirty="0"/>
              <a:t>Quick</a:t>
            </a:r>
          </a:p>
          <a:p>
            <a:pPr>
              <a:lnSpc>
                <a:spcPts val="3200"/>
              </a:lnSpc>
              <a:spcBef>
                <a:spcPts val="0"/>
              </a:spcBef>
              <a:buFontTx/>
              <a:buAutoNum type="arabicParenR"/>
            </a:pPr>
            <a:r>
              <a:rPr lang="en-GB" altLang="en-US" sz="2800" dirty="0"/>
              <a:t>  Why is software “soft”? </a:t>
            </a:r>
          </a:p>
          <a:p>
            <a:pPr>
              <a:lnSpc>
                <a:spcPts val="3200"/>
              </a:lnSpc>
              <a:spcBef>
                <a:spcPts val="0"/>
              </a:spcBef>
              <a:buFontTx/>
              <a:buAutoNum type="arabicParenR"/>
            </a:pPr>
            <a:r>
              <a:rPr lang="en-GB" altLang="en-US" sz="2800" dirty="0"/>
              <a:t>  Give an example of a principle  that might have been in Sommerville’s first book in 1989. </a:t>
            </a:r>
          </a:p>
          <a:p>
            <a:pPr>
              <a:lnSpc>
                <a:spcPts val="3200"/>
              </a:lnSpc>
              <a:spcBef>
                <a:spcPts val="0"/>
              </a:spcBef>
              <a:buFontTx/>
              <a:buAutoNum type="arabicParenR"/>
            </a:pPr>
            <a:r>
              <a:rPr lang="en-GB" altLang="en-US" sz="2800" dirty="0"/>
              <a:t>  Which is more expensive to build – a system for 5 people or a system for 500 people?  Why?</a:t>
            </a:r>
          </a:p>
          <a:p>
            <a:pPr>
              <a:lnSpc>
                <a:spcPts val="3200"/>
              </a:lnSpc>
              <a:spcBef>
                <a:spcPts val="0"/>
              </a:spcBef>
            </a:pPr>
            <a:r>
              <a:rPr lang="en-GB" altLang="en-US" sz="2800" b="1" dirty="0"/>
              <a:t>Reflection</a:t>
            </a:r>
          </a:p>
          <a:p>
            <a:pPr>
              <a:lnSpc>
                <a:spcPts val="3200"/>
              </a:lnSpc>
              <a:spcBef>
                <a:spcPts val="0"/>
              </a:spcBef>
            </a:pPr>
            <a:r>
              <a:rPr lang="en-GB" altLang="en-US" sz="2800" dirty="0"/>
              <a:t>Make a list of some classic mistakes that you have made when writing software. How would you treat a colleague who made similar mistakes? How would you react if you heard there were similar mistakes in your online banking system? Do you think banks should recruit you and your colleagues as programmers?    </a:t>
            </a:r>
          </a:p>
          <a:p>
            <a:pPr marL="0" indent="0">
              <a:lnSpc>
                <a:spcPts val="3200"/>
              </a:lnSpc>
              <a:spcBef>
                <a:spcPts val="0"/>
              </a:spcBef>
              <a:buNone/>
            </a:pPr>
            <a:endParaRPr lang="en-GB" altLang="en-US" sz="2800" dirty="0"/>
          </a:p>
        </p:txBody>
      </p:sp>
    </p:spTree>
    <p:extLst>
      <p:ext uri="{BB962C8B-B14F-4D97-AF65-F5344CB8AC3E}">
        <p14:creationId xmlns:p14="http://schemas.microsoft.com/office/powerpoint/2010/main" val="13543660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8CA9AF5-7A31-436B-A327-07B340AC4BB7}"/>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CA8118E-D7AC-4E5D-83A6-F6FA63353D82}"/>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43</a:t>
            </a:fld>
            <a:endParaRPr lang="zh-CN" altLang="en-US" dirty="0"/>
          </a:p>
        </p:txBody>
      </p:sp>
      <p:sp>
        <p:nvSpPr>
          <p:cNvPr id="4" name="TextBox 5">
            <a:extLst>
              <a:ext uri="{FF2B5EF4-FFF2-40B4-BE49-F238E27FC236}">
                <a16:creationId xmlns:a16="http://schemas.microsoft.com/office/drawing/2014/main" id="{E20E8CDE-45DB-479D-89EF-7632822E51B6}"/>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Self assessment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5" name="文本框 4">
            <a:extLst>
              <a:ext uri="{FF2B5EF4-FFF2-40B4-BE49-F238E27FC236}">
                <a16:creationId xmlns:a16="http://schemas.microsoft.com/office/drawing/2014/main" id="{B11ABAC5-A779-4222-9C3E-D1C5492AE468}"/>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cont.1</a:t>
            </a:r>
          </a:p>
        </p:txBody>
      </p:sp>
      <p:sp>
        <p:nvSpPr>
          <p:cNvPr id="6" name="矩形 5">
            <a:extLst>
              <a:ext uri="{FF2B5EF4-FFF2-40B4-BE49-F238E27FC236}">
                <a16:creationId xmlns:a16="http://schemas.microsoft.com/office/drawing/2014/main" id="{EEB2442C-FF01-4C3D-8F69-C38C22C94699}"/>
              </a:ext>
            </a:extLst>
          </p:cNvPr>
          <p:cNvSpPr/>
          <p:nvPr/>
        </p:nvSpPr>
        <p:spPr>
          <a:xfrm>
            <a:off x="107504" y="908720"/>
            <a:ext cx="8939336" cy="4196020"/>
          </a:xfrm>
          <a:prstGeom prst="rect">
            <a:avLst/>
          </a:prstGeom>
        </p:spPr>
        <p:txBody>
          <a:bodyPr wrap="square">
            <a:spAutoFit/>
          </a:bodyPr>
          <a:lstStyle/>
          <a:p>
            <a:pPr>
              <a:lnSpc>
                <a:spcPts val="3200"/>
              </a:lnSpc>
            </a:pPr>
            <a:r>
              <a:rPr lang="en-GB" altLang="en-US" sz="2800" b="1" dirty="0"/>
              <a:t>Investigation</a:t>
            </a:r>
          </a:p>
          <a:p>
            <a:pPr>
              <a:lnSpc>
                <a:spcPts val="3200"/>
              </a:lnSpc>
            </a:pPr>
            <a:r>
              <a:rPr lang="en-GB" altLang="en-US" sz="2800" dirty="0"/>
              <a:t>Find a newspaper, online article or video clip about an old system that has been or needs to be replaced. Make a list of the problems with the old system that explain why  it needs to be replaced.  Convert this list into a set of non-functional requirements for the new system. </a:t>
            </a:r>
          </a:p>
          <a:p>
            <a:pPr>
              <a:lnSpc>
                <a:spcPts val="3200"/>
              </a:lnSpc>
            </a:pPr>
            <a:r>
              <a:rPr lang="en-GB" altLang="en-US" sz="2800" dirty="0"/>
              <a:t>[Tip: Here is one example </a:t>
            </a:r>
            <a:r>
              <a:rPr lang="en-GB" altLang="en-US" sz="2800" dirty="0">
                <a:hlinkClick r:id="rId2"/>
              </a:rPr>
              <a:t>https://government.diginomica.com/2018/08/17/hmrc-launches-new-customs-declaration-service-but-doesnt-mention-brexit/</a:t>
            </a:r>
            <a:r>
              <a:rPr lang="en-GB" altLang="en-US" sz="2800" dirty="0"/>
              <a:t> ]</a:t>
            </a:r>
          </a:p>
        </p:txBody>
      </p:sp>
    </p:spTree>
    <p:extLst>
      <p:ext uri="{BB962C8B-B14F-4D97-AF65-F5344CB8AC3E}">
        <p14:creationId xmlns:p14="http://schemas.microsoft.com/office/powerpoint/2010/main" val="33298693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B03C02F0-428A-4BF0-9FB0-5D0DE4ED57D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453F9197-BB4C-473B-BF4E-059F82FC3FD3}"/>
              </a:ext>
            </a:extLst>
          </p:cNvPr>
          <p:cNvSpPr>
            <a:spLocks noGrp="1"/>
          </p:cNvSpPr>
          <p:nvPr>
            <p:ph type="sldNum" sz="quarter" idx="12"/>
          </p:nvPr>
        </p:nvSpPr>
        <p:spPr/>
        <p:txBody>
          <a:bodyPr/>
          <a:lstStyle/>
          <a:p>
            <a:r>
              <a:rPr lang="en-US" altLang="zh-CN"/>
              <a:t>SE  Chapter 1-</a:t>
            </a:r>
            <a:fld id="{90959D3B-E7CF-4F7F-B948-302019A1053D}" type="slidenum">
              <a:rPr lang="zh-CN" altLang="en-US" smtClean="0"/>
              <a:pPr/>
              <a:t>44</a:t>
            </a:fld>
            <a:endParaRPr lang="zh-CN" altLang="en-US" dirty="0"/>
          </a:p>
        </p:txBody>
      </p:sp>
      <p:sp>
        <p:nvSpPr>
          <p:cNvPr id="4" name="TextBox 5">
            <a:extLst>
              <a:ext uri="{FF2B5EF4-FFF2-40B4-BE49-F238E27FC236}">
                <a16:creationId xmlns:a16="http://schemas.microsoft.com/office/drawing/2014/main" id="{7773F1CF-843A-4723-BF09-F5835F22B9E8}"/>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Self assessment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5" name="文本框 4">
            <a:extLst>
              <a:ext uri="{FF2B5EF4-FFF2-40B4-BE49-F238E27FC236}">
                <a16:creationId xmlns:a16="http://schemas.microsoft.com/office/drawing/2014/main" id="{2C07CC3A-C34A-4DF0-AD2D-B8415AE6FECF}"/>
              </a:ext>
            </a:extLst>
          </p:cNvPr>
          <p:cNvSpPr txBox="1"/>
          <p:nvPr/>
        </p:nvSpPr>
        <p:spPr>
          <a:xfrm>
            <a:off x="7452320" y="332656"/>
            <a:ext cx="1429816" cy="63594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cont.2</a:t>
            </a:r>
          </a:p>
          <a:p>
            <a:pPr>
              <a:lnSpc>
                <a:spcPts val="2000"/>
              </a:lnSpc>
            </a:pPr>
            <a:r>
              <a:rPr lang="en-US" altLang="zh-CN" sz="2800" b="1" dirty="0">
                <a:solidFill>
                  <a:srgbClr val="0070C0"/>
                </a:solidFill>
                <a:cs typeface="Times New Roman" panose="02020603050405020304" pitchFamily="18" charset="0"/>
              </a:rPr>
              <a:t>end</a:t>
            </a:r>
          </a:p>
        </p:txBody>
      </p:sp>
      <p:sp>
        <p:nvSpPr>
          <p:cNvPr id="6" name="矩形 5">
            <a:extLst>
              <a:ext uri="{FF2B5EF4-FFF2-40B4-BE49-F238E27FC236}">
                <a16:creationId xmlns:a16="http://schemas.microsoft.com/office/drawing/2014/main" id="{ED13BA3C-D3CB-4BA6-9368-D7B0209B61E6}"/>
              </a:ext>
            </a:extLst>
          </p:cNvPr>
          <p:cNvSpPr/>
          <p:nvPr/>
        </p:nvSpPr>
        <p:spPr>
          <a:xfrm>
            <a:off x="107504" y="968599"/>
            <a:ext cx="8939336" cy="2964914"/>
          </a:xfrm>
          <a:prstGeom prst="rect">
            <a:avLst/>
          </a:prstGeom>
        </p:spPr>
        <p:txBody>
          <a:bodyPr wrap="square">
            <a:spAutoFit/>
          </a:bodyPr>
          <a:lstStyle/>
          <a:p>
            <a:pPr>
              <a:lnSpc>
                <a:spcPts val="3200"/>
              </a:lnSpc>
            </a:pPr>
            <a:r>
              <a:rPr lang="en-GB" altLang="en-US" sz="2800" b="1" dirty="0"/>
              <a:t>Exam Questions</a:t>
            </a:r>
          </a:p>
          <a:p>
            <a:pPr>
              <a:lnSpc>
                <a:spcPts val="3200"/>
              </a:lnSpc>
              <a:buFontTx/>
              <a:buAutoNum type="alphaLcParenR"/>
            </a:pPr>
            <a:r>
              <a:rPr lang="en-GB" altLang="en-US" sz="2800" dirty="0"/>
              <a:t> Imagine you are applying for a job as a software engineer, what skills would be good to write on your application letter other than programming? 				</a:t>
            </a:r>
            <a:r>
              <a:rPr lang="en-GB" altLang="en-US" sz="2800" b="1" dirty="0"/>
              <a:t>[2 marks]</a:t>
            </a:r>
          </a:p>
          <a:p>
            <a:pPr>
              <a:lnSpc>
                <a:spcPts val="3200"/>
              </a:lnSpc>
              <a:buFontTx/>
              <a:buAutoNum type="alphaLcParenR"/>
            </a:pPr>
            <a:r>
              <a:rPr lang="en-GB" altLang="en-US" sz="2800" dirty="0"/>
              <a:t> Give an example of a software system that you consider to be well engineered. Give three reasons why you think your example  is well engineered.                               </a:t>
            </a:r>
            <a:r>
              <a:rPr lang="en-GB" altLang="en-US" sz="2800" b="1" dirty="0"/>
              <a:t>[4 marks] </a:t>
            </a:r>
            <a:endParaRPr lang="zh-CN" altLang="en-US" sz="2800" dirty="0"/>
          </a:p>
        </p:txBody>
      </p:sp>
    </p:spTree>
    <p:extLst>
      <p:ext uri="{BB962C8B-B14F-4D97-AF65-F5344CB8AC3E}">
        <p14:creationId xmlns:p14="http://schemas.microsoft.com/office/powerpoint/2010/main" val="341004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74FEFD54-87CC-4B00-8E30-43F0665CA8AF}"/>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C48FA094-BCCC-403B-A6DC-03B2BB8EF17F}"/>
              </a:ext>
            </a:extLst>
          </p:cNvPr>
          <p:cNvSpPr>
            <a:spLocks noGrp="1"/>
          </p:cNvSpPr>
          <p:nvPr>
            <p:ph type="sldNum" sz="quarter" idx="12"/>
          </p:nvPr>
        </p:nvSpPr>
        <p:spPr/>
        <p:txBody>
          <a:bodyPr/>
          <a:lstStyle/>
          <a:p>
            <a:r>
              <a:rPr lang="en-US" altLang="zh-CN" dirty="0"/>
              <a:t>SE  Chapter 1-</a:t>
            </a:r>
            <a:fld id="{90959D3B-E7CF-4F7F-B948-302019A1053D}" type="slidenum">
              <a:rPr lang="zh-CN" altLang="en-US" smtClean="0"/>
              <a:pPr/>
              <a:t>5</a:t>
            </a:fld>
            <a:endParaRPr lang="zh-CN" altLang="en-US" dirty="0"/>
          </a:p>
        </p:txBody>
      </p:sp>
      <p:sp>
        <p:nvSpPr>
          <p:cNvPr id="5" name="文本框 4">
            <a:extLst>
              <a:ext uri="{FF2B5EF4-FFF2-40B4-BE49-F238E27FC236}">
                <a16:creationId xmlns:a16="http://schemas.microsoft.com/office/drawing/2014/main" id="{4428750F-29C1-452F-ACE4-8A560ABF6B4B}"/>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cont.1 </a:t>
            </a:r>
            <a:endParaRPr lang="zh-CN" altLang="en-US" sz="2800" b="1" dirty="0">
              <a:solidFill>
                <a:srgbClr val="0070C0"/>
              </a:solidFill>
              <a:cs typeface="Times New Roman" panose="02020603050405020304" pitchFamily="18" charset="0"/>
            </a:endParaRPr>
          </a:p>
        </p:txBody>
      </p:sp>
      <p:sp>
        <p:nvSpPr>
          <p:cNvPr id="6" name="矩形 5">
            <a:extLst>
              <a:ext uri="{FF2B5EF4-FFF2-40B4-BE49-F238E27FC236}">
                <a16:creationId xmlns:a16="http://schemas.microsoft.com/office/drawing/2014/main" id="{159D0899-225C-47AA-BAA2-9DA912808DE2}"/>
              </a:ext>
            </a:extLst>
          </p:cNvPr>
          <p:cNvSpPr/>
          <p:nvPr/>
        </p:nvSpPr>
        <p:spPr>
          <a:xfrm>
            <a:off x="179512" y="1484784"/>
            <a:ext cx="8867328" cy="4401205"/>
          </a:xfrm>
          <a:prstGeom prst="rect">
            <a:avLst/>
          </a:prstGeom>
        </p:spPr>
        <p:txBody>
          <a:bodyPr wrap="square">
            <a:spAutoFit/>
          </a:bodyPr>
          <a:lstStyle/>
          <a:p>
            <a:r>
              <a:rPr lang="en-GB" altLang="zh-CN" sz="2800" dirty="0">
                <a:ea typeface="MS Mincho" panose="02020609040205080304" pitchFamily="49" charset="-128"/>
                <a:cs typeface="Times New Roman" panose="02020603050405020304" pitchFamily="18" charset="0"/>
              </a:rPr>
              <a:t>    </a:t>
            </a:r>
            <a:r>
              <a:rPr lang="en-US" altLang="zh-CN" sz="2800" dirty="0"/>
              <a:t>Software engineering is an engineering discipline that is concerned with all aspects of software production from the early stages of system specification through to maintaining the system after it has gone into use.</a:t>
            </a:r>
          </a:p>
          <a:p>
            <a:r>
              <a:rPr lang="en-US" altLang="zh-CN" sz="2800" dirty="0"/>
              <a:t>    </a:t>
            </a:r>
            <a:r>
              <a:rPr lang="en-GB" altLang="zh-CN" sz="2800" dirty="0"/>
              <a:t>Software engineering is concerned with theories, methods and tools for professional software development.</a:t>
            </a:r>
          </a:p>
          <a:p>
            <a:r>
              <a:rPr lang="en-US" altLang="zh-CN" sz="2800" b="1" i="1" dirty="0">
                <a:solidFill>
                  <a:srgbClr val="7030A0"/>
                </a:solidFill>
              </a:rPr>
              <a:t>All aspects of software production</a:t>
            </a:r>
            <a:endParaRPr lang="en-US" altLang="zh-CN" sz="2800" dirty="0"/>
          </a:p>
          <a:p>
            <a:r>
              <a:rPr lang="en-US" altLang="zh-CN" sz="2800" dirty="0"/>
              <a:t>    Not just technical process of development. Also project management and the development of tools, methods etc. to support software production.</a:t>
            </a:r>
            <a:endParaRPr lang="zh-CN" altLang="en-US" sz="2800" dirty="0"/>
          </a:p>
        </p:txBody>
      </p:sp>
      <p:sp>
        <p:nvSpPr>
          <p:cNvPr id="7" name="ïSḻiḑê">
            <a:extLst>
              <a:ext uri="{FF2B5EF4-FFF2-40B4-BE49-F238E27FC236}">
                <a16:creationId xmlns:a16="http://schemas.microsoft.com/office/drawing/2014/main" id="{64C81221-0EDA-4657-A062-06BF47582EE3}"/>
              </a:ext>
            </a:extLst>
          </p:cNvPr>
          <p:cNvSpPr/>
          <p:nvPr/>
        </p:nvSpPr>
        <p:spPr bwMode="auto">
          <a:xfrm>
            <a:off x="179512" y="985126"/>
            <a:ext cx="4896544" cy="499658"/>
          </a:xfrm>
          <a:prstGeom prst="rect">
            <a:avLst/>
          </a:prstGeom>
          <a:solidFill>
            <a:schemeClr val="accent3"/>
          </a:solidFill>
          <a:ln w="28575" algn="ctr">
            <a:noFill/>
            <a:round/>
            <a:headEnd/>
            <a:tailEnd/>
          </a:ln>
        </p:spPr>
        <p:txBody>
          <a:bodyPr wrap="none" lIns="91440" tIns="45720" rIns="91440" bIns="45720" anchor="ctr">
            <a:noAutofit/>
          </a:bodyPr>
          <a:lstStyle/>
          <a:p>
            <a:pPr algn="ctr" defTabSz="914400"/>
            <a:r>
              <a:rPr lang="en-US" altLang="zh-CN" sz="2800" b="1" kern="0" dirty="0">
                <a:solidFill>
                  <a:schemeClr val="bg1"/>
                </a:solidFill>
              </a:rPr>
              <a:t>What is software Engineering? </a:t>
            </a:r>
            <a:endParaRPr lang="zh-CN" altLang="en-US" sz="2800" b="1" kern="0" dirty="0">
              <a:solidFill>
                <a:schemeClr val="bg1"/>
              </a:solidFill>
            </a:endParaRPr>
          </a:p>
        </p:txBody>
      </p:sp>
      <p:sp>
        <p:nvSpPr>
          <p:cNvPr id="8" name="TextBox 5">
            <a:extLst>
              <a:ext uri="{FF2B5EF4-FFF2-40B4-BE49-F238E27FC236}">
                <a16:creationId xmlns:a16="http://schemas.microsoft.com/office/drawing/2014/main" id="{3DEFFCF6-45A1-4483-9FEB-4F277A0562A9}"/>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Tree>
    <p:extLst>
      <p:ext uri="{BB962C8B-B14F-4D97-AF65-F5344CB8AC3E}">
        <p14:creationId xmlns:p14="http://schemas.microsoft.com/office/powerpoint/2010/main" val="30430061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77799C0-2364-4410-A7EC-29486FAF87B1}"/>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2E12D2F0-453B-4AAE-ACF4-2ECF9640A3FF}"/>
              </a:ext>
            </a:extLst>
          </p:cNvPr>
          <p:cNvSpPr>
            <a:spLocks noGrp="1"/>
          </p:cNvSpPr>
          <p:nvPr>
            <p:ph type="sldNum" sz="quarter" idx="12"/>
          </p:nvPr>
        </p:nvSpPr>
        <p:spPr/>
        <p:txBody>
          <a:bodyPr/>
          <a:lstStyle/>
          <a:p>
            <a:r>
              <a:rPr lang="en-US" altLang="zh-CN" dirty="0"/>
              <a:t>SE  Chapter 1-</a:t>
            </a:r>
            <a:fld id="{90959D3B-E7CF-4F7F-B948-302019A1053D}" type="slidenum">
              <a:rPr lang="zh-CN" altLang="en-US" smtClean="0"/>
              <a:pPr/>
              <a:t>6</a:t>
            </a:fld>
            <a:endParaRPr lang="zh-CN" altLang="en-US" dirty="0"/>
          </a:p>
        </p:txBody>
      </p:sp>
      <p:sp>
        <p:nvSpPr>
          <p:cNvPr id="5" name="ïSḻiḑê">
            <a:extLst>
              <a:ext uri="{FF2B5EF4-FFF2-40B4-BE49-F238E27FC236}">
                <a16:creationId xmlns:a16="http://schemas.microsoft.com/office/drawing/2014/main" id="{18455788-06B7-4DE5-9DD1-54D340BCB238}"/>
              </a:ext>
            </a:extLst>
          </p:cNvPr>
          <p:cNvSpPr/>
          <p:nvPr/>
        </p:nvSpPr>
        <p:spPr bwMode="auto">
          <a:xfrm>
            <a:off x="179512" y="980728"/>
            <a:ext cx="2520280" cy="499658"/>
          </a:xfrm>
          <a:prstGeom prst="rect">
            <a:avLst/>
          </a:prstGeom>
          <a:solidFill>
            <a:schemeClr val="accent1"/>
          </a:solidFill>
          <a:ln w="28575" algn="ctr">
            <a:noFill/>
            <a:round/>
            <a:headEnd/>
            <a:tailEnd/>
          </a:ln>
        </p:spPr>
        <p:txBody>
          <a:bodyPr wrap="none" lIns="91440" tIns="45720" rIns="91440" bIns="45720" anchor="ctr">
            <a:noAutofit/>
          </a:bodyPr>
          <a:lstStyle/>
          <a:p>
            <a:pPr algn="ctr" defTabSz="914400"/>
            <a:r>
              <a:rPr lang="en-US" altLang="zh-CN" sz="2800" b="1" kern="0" dirty="0">
                <a:solidFill>
                  <a:schemeClr val="bg1"/>
                </a:solidFill>
              </a:rPr>
              <a:t>Software costs</a:t>
            </a:r>
            <a:endParaRPr lang="zh-CN" altLang="en-US" sz="2800" b="1" kern="0" dirty="0">
              <a:solidFill>
                <a:schemeClr val="bg1"/>
              </a:solidFill>
            </a:endParaRPr>
          </a:p>
        </p:txBody>
      </p:sp>
      <p:sp>
        <p:nvSpPr>
          <p:cNvPr id="6" name="矩形 5">
            <a:extLst>
              <a:ext uri="{FF2B5EF4-FFF2-40B4-BE49-F238E27FC236}">
                <a16:creationId xmlns:a16="http://schemas.microsoft.com/office/drawing/2014/main" id="{84D72ED0-4328-40D5-9F0E-33372DF1022B}"/>
              </a:ext>
            </a:extLst>
          </p:cNvPr>
          <p:cNvSpPr/>
          <p:nvPr/>
        </p:nvSpPr>
        <p:spPr>
          <a:xfrm>
            <a:off x="179512" y="1577279"/>
            <a:ext cx="8964488" cy="3539430"/>
          </a:xfrm>
          <a:prstGeom prst="rect">
            <a:avLst/>
          </a:prstGeom>
        </p:spPr>
        <p:txBody>
          <a:bodyPr wrap="square">
            <a:spAutoFit/>
          </a:bodyPr>
          <a:lstStyle/>
          <a:p>
            <a:r>
              <a:rPr lang="en-GB" altLang="zh-CN" sz="2800" dirty="0"/>
              <a:t>• Software costs often dominate computer system costs. The costs of software on a PC are often greater than the hardware cost. </a:t>
            </a:r>
            <a:r>
              <a:rPr lang="zh-CN" altLang="en-US" sz="2800" dirty="0">
                <a:highlight>
                  <a:srgbClr val="FFFF00"/>
                </a:highlight>
              </a:rPr>
              <a:t>软件比硬件贵</a:t>
            </a:r>
            <a:endParaRPr lang="en-GB" altLang="zh-CN" sz="2800" dirty="0">
              <a:highlight>
                <a:srgbClr val="FFFF00"/>
              </a:highlight>
            </a:endParaRPr>
          </a:p>
          <a:p>
            <a:r>
              <a:rPr lang="en-GB" altLang="zh-CN" sz="2800" dirty="0"/>
              <a:t>•  Software costs more to maintain than it does to develop. For systems with a long life, maintenance costs may be several times development costs. </a:t>
            </a:r>
            <a:r>
              <a:rPr lang="zh-CN" altLang="en-US" sz="2800" dirty="0">
                <a:highlight>
                  <a:srgbClr val="FFFF00"/>
                </a:highlight>
              </a:rPr>
              <a:t>维护比开发贵</a:t>
            </a:r>
            <a:endParaRPr lang="en-GB" altLang="zh-CN" sz="2800" dirty="0">
              <a:highlight>
                <a:srgbClr val="FFFF00"/>
              </a:highlight>
            </a:endParaRPr>
          </a:p>
          <a:p>
            <a:r>
              <a:rPr lang="en-GB" altLang="zh-CN" sz="2800" dirty="0"/>
              <a:t>•  Software engineering is concerned with cost-effective software development.</a:t>
            </a:r>
          </a:p>
        </p:txBody>
      </p:sp>
      <p:sp>
        <p:nvSpPr>
          <p:cNvPr id="7" name="文本框 6">
            <a:extLst>
              <a:ext uri="{FF2B5EF4-FFF2-40B4-BE49-F238E27FC236}">
                <a16:creationId xmlns:a16="http://schemas.microsoft.com/office/drawing/2014/main" id="{4A9B98D4-C461-427C-9C87-7FEA25FAE5DC}"/>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cont.2 </a:t>
            </a:r>
            <a:endParaRPr lang="zh-CN" altLang="en-US" sz="2800" b="1" dirty="0">
              <a:solidFill>
                <a:srgbClr val="0070C0"/>
              </a:solidFill>
              <a:cs typeface="Times New Roman" panose="02020603050405020304" pitchFamily="18" charset="0"/>
            </a:endParaRPr>
          </a:p>
        </p:txBody>
      </p:sp>
      <p:sp>
        <p:nvSpPr>
          <p:cNvPr id="8" name="TextBox 5">
            <a:extLst>
              <a:ext uri="{FF2B5EF4-FFF2-40B4-BE49-F238E27FC236}">
                <a16:creationId xmlns:a16="http://schemas.microsoft.com/office/drawing/2014/main" id="{B2F4E4CB-69FA-4A01-B13C-44B338A564FE}"/>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Tree>
    <p:extLst>
      <p:ext uri="{BB962C8B-B14F-4D97-AF65-F5344CB8AC3E}">
        <p14:creationId xmlns:p14="http://schemas.microsoft.com/office/powerpoint/2010/main" val="3227761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C36F7D0C-1415-439F-8C91-410A56EF3AEB}"/>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78FF129B-F6F6-4492-94E5-8BD2A9C5947F}"/>
              </a:ext>
            </a:extLst>
          </p:cNvPr>
          <p:cNvSpPr>
            <a:spLocks noGrp="1"/>
          </p:cNvSpPr>
          <p:nvPr>
            <p:ph type="sldNum" sz="quarter" idx="12"/>
          </p:nvPr>
        </p:nvSpPr>
        <p:spPr/>
        <p:txBody>
          <a:bodyPr/>
          <a:lstStyle/>
          <a:p>
            <a:r>
              <a:rPr lang="en-US" altLang="zh-CN" dirty="0"/>
              <a:t>SE  Chapter 1-</a:t>
            </a:r>
            <a:fld id="{90959D3B-E7CF-4F7F-B948-302019A1053D}" type="slidenum">
              <a:rPr lang="zh-CN" altLang="en-US" smtClean="0"/>
              <a:pPr/>
              <a:t>7</a:t>
            </a:fld>
            <a:endParaRPr lang="zh-CN" altLang="en-US" dirty="0"/>
          </a:p>
        </p:txBody>
      </p:sp>
      <p:sp>
        <p:nvSpPr>
          <p:cNvPr id="6" name="ïSḻiḑê">
            <a:extLst>
              <a:ext uri="{FF2B5EF4-FFF2-40B4-BE49-F238E27FC236}">
                <a16:creationId xmlns:a16="http://schemas.microsoft.com/office/drawing/2014/main" id="{FCC9260B-826C-469A-86B3-1E9F7B559A41}"/>
              </a:ext>
            </a:extLst>
          </p:cNvPr>
          <p:cNvSpPr/>
          <p:nvPr/>
        </p:nvSpPr>
        <p:spPr bwMode="auto">
          <a:xfrm>
            <a:off x="179512" y="985126"/>
            <a:ext cx="3816424" cy="499658"/>
          </a:xfrm>
          <a:prstGeom prst="rect">
            <a:avLst/>
          </a:prstGeom>
          <a:solidFill>
            <a:schemeClr val="accent3"/>
          </a:solidFill>
          <a:ln w="28575" algn="ctr">
            <a:noFill/>
            <a:round/>
            <a:headEnd/>
            <a:tailEnd/>
          </a:ln>
        </p:spPr>
        <p:txBody>
          <a:bodyPr wrap="none" lIns="91440" tIns="45720" rIns="91440" bIns="45720" anchor="ctr">
            <a:noAutofit/>
          </a:bodyPr>
          <a:lstStyle/>
          <a:p>
            <a:pPr algn="ctr" defTabSz="914400"/>
            <a:r>
              <a:rPr lang="en-US" altLang="zh-CN" sz="2800" b="1" kern="0" dirty="0">
                <a:solidFill>
                  <a:schemeClr val="bg1"/>
                </a:solidFill>
              </a:rPr>
              <a:t>Software project failure</a:t>
            </a:r>
            <a:endParaRPr lang="zh-CN" altLang="en-US" sz="2800" b="1" kern="0" dirty="0">
              <a:solidFill>
                <a:schemeClr val="bg1"/>
              </a:solidFill>
            </a:endParaRPr>
          </a:p>
        </p:txBody>
      </p:sp>
      <p:sp>
        <p:nvSpPr>
          <p:cNvPr id="8" name="文本框 7">
            <a:extLst>
              <a:ext uri="{FF2B5EF4-FFF2-40B4-BE49-F238E27FC236}">
                <a16:creationId xmlns:a16="http://schemas.microsoft.com/office/drawing/2014/main" id="{CD1E109B-0738-47D3-B78B-D4B45018CD68}"/>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cont.3 </a:t>
            </a:r>
            <a:endParaRPr lang="zh-CN" altLang="en-US" sz="2800" b="1" dirty="0">
              <a:solidFill>
                <a:srgbClr val="0070C0"/>
              </a:solidFill>
              <a:cs typeface="Times New Roman" panose="02020603050405020304" pitchFamily="18" charset="0"/>
            </a:endParaRPr>
          </a:p>
        </p:txBody>
      </p:sp>
      <p:sp>
        <p:nvSpPr>
          <p:cNvPr id="9" name="TextBox 5">
            <a:extLst>
              <a:ext uri="{FF2B5EF4-FFF2-40B4-BE49-F238E27FC236}">
                <a16:creationId xmlns:a16="http://schemas.microsoft.com/office/drawing/2014/main" id="{2B7464DC-D553-4E68-BFC5-AD858928FD95}"/>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10" name="Content Placeholder 2">
            <a:extLst>
              <a:ext uri="{FF2B5EF4-FFF2-40B4-BE49-F238E27FC236}">
                <a16:creationId xmlns:a16="http://schemas.microsoft.com/office/drawing/2014/main" id="{0A481430-D520-46D4-95FB-B2B091099EFE}"/>
              </a:ext>
            </a:extLst>
          </p:cNvPr>
          <p:cNvSpPr txBox="1">
            <a:spLocks/>
          </p:cNvSpPr>
          <p:nvPr/>
        </p:nvSpPr>
        <p:spPr>
          <a:xfrm>
            <a:off x="457200" y="1484784"/>
            <a:ext cx="858964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i="1" dirty="0">
                <a:highlight>
                  <a:srgbClr val="FFFF00"/>
                </a:highlight>
              </a:rPr>
              <a:t>Increasing system complexity</a:t>
            </a:r>
            <a:r>
              <a:rPr lang="en-GB" dirty="0">
                <a:highlight>
                  <a:srgbClr val="FFFF00"/>
                </a:highlight>
              </a:rPr>
              <a:t> </a:t>
            </a:r>
          </a:p>
          <a:p>
            <a:pPr lvl="1"/>
            <a:r>
              <a:rPr lang="en-GB" dirty="0"/>
              <a:t>As new software engineering techniques help us to build larger, more complex systems, the demands change. Systems have to be built and delivered more quickly; larger, even more complex systems are required; systems have to have new capabilities that were previously thought to be impossible. </a:t>
            </a:r>
          </a:p>
          <a:p>
            <a:pPr lvl="1"/>
            <a:r>
              <a:rPr lang="en-US" altLang="zh-CN" dirty="0"/>
              <a:t>The more complex the system, the lower the reliability. </a:t>
            </a:r>
            <a:endParaRPr lang="en-GB" dirty="0"/>
          </a:p>
        </p:txBody>
      </p:sp>
    </p:spTree>
    <p:extLst>
      <p:ext uri="{BB962C8B-B14F-4D97-AF65-F5344CB8AC3E}">
        <p14:creationId xmlns:p14="http://schemas.microsoft.com/office/powerpoint/2010/main" val="967717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90907234-6F57-42BA-9585-42A8420185FE}"/>
              </a:ext>
            </a:extLst>
          </p:cNvPr>
          <p:cNvSpPr>
            <a:spLocks noGrp="1"/>
          </p:cNvSpPr>
          <p:nvPr>
            <p:ph type="ftr" sz="quarter" idx="11"/>
          </p:nvPr>
        </p:nvSpPr>
        <p:spPr/>
        <p:txBody>
          <a:bodyPr/>
          <a:lstStyle/>
          <a:p>
            <a:pPr algn="l"/>
            <a:r>
              <a:rPr lang="en-US" altLang="zh-CN" dirty="0"/>
              <a:t>SWJTU-LEEDS JOINT SCHOOL – H.Y. Zhao</a:t>
            </a:r>
            <a:endParaRPr lang="zh-CN" altLang="en-US" dirty="0"/>
          </a:p>
        </p:txBody>
      </p:sp>
      <p:sp>
        <p:nvSpPr>
          <p:cNvPr id="3" name="灯片编号占位符 2">
            <a:extLst>
              <a:ext uri="{FF2B5EF4-FFF2-40B4-BE49-F238E27FC236}">
                <a16:creationId xmlns:a16="http://schemas.microsoft.com/office/drawing/2014/main" id="{3F50D7D1-2AC2-4BAD-B279-1D583DBD935C}"/>
              </a:ext>
            </a:extLst>
          </p:cNvPr>
          <p:cNvSpPr>
            <a:spLocks noGrp="1"/>
          </p:cNvSpPr>
          <p:nvPr>
            <p:ph type="sldNum" sz="quarter" idx="12"/>
          </p:nvPr>
        </p:nvSpPr>
        <p:spPr/>
        <p:txBody>
          <a:bodyPr/>
          <a:lstStyle/>
          <a:p>
            <a:r>
              <a:rPr lang="en-US" altLang="zh-CN" dirty="0"/>
              <a:t>SE  Chapter 1-</a:t>
            </a:r>
            <a:fld id="{90959D3B-E7CF-4F7F-B948-302019A1053D}" type="slidenum">
              <a:rPr lang="zh-CN" altLang="en-US" smtClean="0"/>
              <a:pPr/>
              <a:t>8</a:t>
            </a:fld>
            <a:endParaRPr lang="zh-CN" altLang="en-US" dirty="0"/>
          </a:p>
        </p:txBody>
      </p:sp>
      <p:sp>
        <p:nvSpPr>
          <p:cNvPr id="7" name="文本框 6">
            <a:extLst>
              <a:ext uri="{FF2B5EF4-FFF2-40B4-BE49-F238E27FC236}">
                <a16:creationId xmlns:a16="http://schemas.microsoft.com/office/drawing/2014/main" id="{5DD41543-61DB-4022-810B-09D1B14C4D84}"/>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cont.4 </a:t>
            </a:r>
            <a:endParaRPr lang="zh-CN" altLang="en-US" sz="2800" b="1" dirty="0">
              <a:solidFill>
                <a:srgbClr val="0070C0"/>
              </a:solidFill>
              <a:cs typeface="Times New Roman" panose="02020603050405020304" pitchFamily="18" charset="0"/>
            </a:endParaRPr>
          </a:p>
        </p:txBody>
      </p:sp>
      <p:sp>
        <p:nvSpPr>
          <p:cNvPr id="8" name="TextBox 5">
            <a:extLst>
              <a:ext uri="{FF2B5EF4-FFF2-40B4-BE49-F238E27FC236}">
                <a16:creationId xmlns:a16="http://schemas.microsoft.com/office/drawing/2014/main" id="{D82EB4D6-7219-49FA-B555-CA0157AFB545}"/>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9" name="Content Placeholder 2">
            <a:extLst>
              <a:ext uri="{FF2B5EF4-FFF2-40B4-BE49-F238E27FC236}">
                <a16:creationId xmlns:a16="http://schemas.microsoft.com/office/drawing/2014/main" id="{F933A73A-9E87-4146-B32E-E6418F611E18}"/>
              </a:ext>
            </a:extLst>
          </p:cNvPr>
          <p:cNvSpPr txBox="1">
            <a:spLocks/>
          </p:cNvSpPr>
          <p:nvPr/>
        </p:nvSpPr>
        <p:spPr>
          <a:xfrm>
            <a:off x="457200" y="980728"/>
            <a:ext cx="8589640" cy="452596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altLang="zh-CN" i="1" dirty="0">
                <a:highlight>
                  <a:srgbClr val="FFFF00"/>
                </a:highlight>
              </a:rPr>
              <a:t>Failure to use software engineering methods</a:t>
            </a:r>
            <a:r>
              <a:rPr lang="en-GB" altLang="zh-CN" dirty="0"/>
              <a:t> </a:t>
            </a:r>
          </a:p>
          <a:p>
            <a:pPr lvl="1"/>
            <a:r>
              <a:rPr lang="en-GB" altLang="zh-CN" dirty="0"/>
              <a:t>It is fairly easy to write computer programs without using software engineering methods and techniques. Many companies have drifted into software development as their products and services have evolved. They do not use software engineering methods in their everyday work. Consequently, their software is often more expensive and less reliable than it should be. </a:t>
            </a:r>
            <a:endParaRPr lang="en-US" altLang="zh-CN" dirty="0"/>
          </a:p>
        </p:txBody>
      </p:sp>
      <p:sp>
        <p:nvSpPr>
          <p:cNvPr id="10" name="文本框 9">
            <a:extLst>
              <a:ext uri="{FF2B5EF4-FFF2-40B4-BE49-F238E27FC236}">
                <a16:creationId xmlns:a16="http://schemas.microsoft.com/office/drawing/2014/main" id="{040BF423-6512-48E2-865B-2B498FF58A43}"/>
              </a:ext>
            </a:extLst>
          </p:cNvPr>
          <p:cNvSpPr txBox="1"/>
          <p:nvPr/>
        </p:nvSpPr>
        <p:spPr>
          <a:xfrm>
            <a:off x="457200" y="5229200"/>
            <a:ext cx="8435280" cy="954107"/>
          </a:xfrm>
          <a:prstGeom prst="rect">
            <a:avLst/>
          </a:prstGeom>
          <a:noFill/>
        </p:spPr>
        <p:txBody>
          <a:bodyPr wrap="square" rtlCol="0">
            <a:spAutoFit/>
          </a:bodyPr>
          <a:lstStyle/>
          <a:p>
            <a:r>
              <a:rPr lang="en-US" altLang="zh-CN" sz="2800" b="1" dirty="0">
                <a:highlight>
                  <a:srgbClr val="FFFF00"/>
                </a:highlight>
                <a:cs typeface="Times New Roman" panose="02020603050405020304" pitchFamily="18" charset="0"/>
              </a:rPr>
              <a:t>Please back glance at the </a:t>
            </a:r>
            <a:r>
              <a:rPr lang="en-US" altLang="zh-CN" sz="2800" b="1" dirty="0">
                <a:solidFill>
                  <a:srgbClr val="FF0000"/>
                </a:solidFill>
                <a:highlight>
                  <a:srgbClr val="FFFF00"/>
                </a:highlight>
                <a:cs typeface="Times New Roman" panose="02020603050405020304" pitchFamily="18" charset="0"/>
              </a:rPr>
              <a:t>Software Crisis </a:t>
            </a:r>
            <a:r>
              <a:rPr lang="en-US" altLang="zh-CN" sz="2800" b="1" dirty="0">
                <a:highlight>
                  <a:srgbClr val="FFFF00"/>
                </a:highlight>
                <a:cs typeface="Times New Roman" panose="02020603050405020304" pitchFamily="18" charset="0"/>
              </a:rPr>
              <a:t>by the end of 1960s</a:t>
            </a:r>
            <a:r>
              <a:rPr lang="en-US" altLang="zh-CN" sz="2800" b="1" dirty="0">
                <a:cs typeface="Times New Roman" panose="02020603050405020304" pitchFamily="18" charset="0"/>
              </a:rPr>
              <a:t>.</a:t>
            </a:r>
            <a:endParaRPr lang="zh-CN" altLang="en-US" sz="2800" b="1" dirty="0">
              <a:cs typeface="Times New Roman" panose="02020603050405020304" pitchFamily="18" charset="0"/>
            </a:endParaRPr>
          </a:p>
        </p:txBody>
      </p:sp>
    </p:spTree>
    <p:extLst>
      <p:ext uri="{BB962C8B-B14F-4D97-AF65-F5344CB8AC3E}">
        <p14:creationId xmlns:p14="http://schemas.microsoft.com/office/powerpoint/2010/main" val="1819393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0CAD8240-6FC2-4CE3-9CD8-E9201D67CF52}"/>
              </a:ext>
            </a:extLst>
          </p:cNvPr>
          <p:cNvSpPr>
            <a:spLocks noGrp="1"/>
          </p:cNvSpPr>
          <p:nvPr>
            <p:ph type="ftr" sz="quarter" idx="11"/>
          </p:nvPr>
        </p:nvSpPr>
        <p:spPr/>
        <p:txBody>
          <a:bodyPr/>
          <a:lstStyle/>
          <a:p>
            <a:pPr algn="l"/>
            <a:r>
              <a:rPr lang="en-US" altLang="zh-CN"/>
              <a:t>SWJTU-LEEDS JOINT SCHOOL – H.Y. Zhao</a:t>
            </a:r>
            <a:endParaRPr lang="zh-CN" altLang="en-US" dirty="0"/>
          </a:p>
        </p:txBody>
      </p:sp>
      <p:sp>
        <p:nvSpPr>
          <p:cNvPr id="3" name="灯片编号占位符 2">
            <a:extLst>
              <a:ext uri="{FF2B5EF4-FFF2-40B4-BE49-F238E27FC236}">
                <a16:creationId xmlns:a16="http://schemas.microsoft.com/office/drawing/2014/main" id="{BB07FADB-2BA5-41C1-8DE8-36A1E4EB267B}"/>
              </a:ext>
            </a:extLst>
          </p:cNvPr>
          <p:cNvSpPr>
            <a:spLocks noGrp="1"/>
          </p:cNvSpPr>
          <p:nvPr>
            <p:ph type="sldNum" sz="quarter" idx="12"/>
          </p:nvPr>
        </p:nvSpPr>
        <p:spPr/>
        <p:txBody>
          <a:bodyPr/>
          <a:lstStyle/>
          <a:p>
            <a:r>
              <a:rPr lang="en-US" altLang="zh-CN" dirty="0"/>
              <a:t>SE  Chapter 1-</a:t>
            </a:r>
            <a:fld id="{90959D3B-E7CF-4F7F-B948-302019A1053D}" type="slidenum">
              <a:rPr lang="zh-CN" altLang="en-US" smtClean="0"/>
              <a:pPr/>
              <a:t>9</a:t>
            </a:fld>
            <a:endParaRPr lang="zh-CN" altLang="en-US" dirty="0"/>
          </a:p>
        </p:txBody>
      </p:sp>
      <p:sp>
        <p:nvSpPr>
          <p:cNvPr id="7" name="文本框 6">
            <a:extLst>
              <a:ext uri="{FF2B5EF4-FFF2-40B4-BE49-F238E27FC236}">
                <a16:creationId xmlns:a16="http://schemas.microsoft.com/office/drawing/2014/main" id="{8F0F8F54-1EA1-406F-92EC-D5F99096FAD1}"/>
              </a:ext>
            </a:extLst>
          </p:cNvPr>
          <p:cNvSpPr txBox="1"/>
          <p:nvPr/>
        </p:nvSpPr>
        <p:spPr>
          <a:xfrm>
            <a:off x="7390656" y="529257"/>
            <a:ext cx="1429816" cy="379463"/>
          </a:xfrm>
          <a:prstGeom prst="rect">
            <a:avLst/>
          </a:prstGeom>
          <a:noFill/>
        </p:spPr>
        <p:txBody>
          <a:bodyPr wrap="square" rtlCol="0">
            <a:spAutoFit/>
          </a:bodyPr>
          <a:lstStyle/>
          <a:p>
            <a:pPr>
              <a:lnSpc>
                <a:spcPts val="2000"/>
              </a:lnSpc>
            </a:pPr>
            <a:r>
              <a:rPr lang="en-US" altLang="zh-CN" sz="2800" b="1" dirty="0">
                <a:solidFill>
                  <a:srgbClr val="0070C0"/>
                </a:solidFill>
                <a:cs typeface="Times New Roman" panose="02020603050405020304" pitchFamily="18" charset="0"/>
              </a:rPr>
              <a:t>cont.5 </a:t>
            </a:r>
            <a:endParaRPr lang="zh-CN" altLang="en-US" sz="2800" b="1" dirty="0">
              <a:solidFill>
                <a:srgbClr val="0070C0"/>
              </a:solidFill>
              <a:cs typeface="Times New Roman" panose="02020603050405020304" pitchFamily="18" charset="0"/>
            </a:endParaRPr>
          </a:p>
        </p:txBody>
      </p:sp>
      <p:sp>
        <p:nvSpPr>
          <p:cNvPr id="8" name="TextBox 5">
            <a:extLst>
              <a:ext uri="{FF2B5EF4-FFF2-40B4-BE49-F238E27FC236}">
                <a16:creationId xmlns:a16="http://schemas.microsoft.com/office/drawing/2014/main" id="{27000536-39AF-46CF-BB28-1DFE1310AFE8}"/>
              </a:ext>
            </a:extLst>
          </p:cNvPr>
          <p:cNvSpPr txBox="1">
            <a:spLocks noChangeArrowheads="1"/>
          </p:cNvSpPr>
          <p:nvPr/>
        </p:nvSpPr>
        <p:spPr bwMode="auto">
          <a:xfrm>
            <a:off x="35496" y="188640"/>
            <a:ext cx="7056784" cy="6438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20000"/>
              </a:lnSpc>
            </a:pPr>
            <a:r>
              <a:rPr lang="en-US" altLang="zh-CN" sz="3200" b="1" dirty="0">
                <a:solidFill>
                  <a:srgbClr val="C00000"/>
                </a:solidFill>
              </a:rPr>
              <a:t>1.1 Professional Software Development</a:t>
            </a:r>
            <a:endParaRPr lang="en-US" altLang="zh-CN" sz="3200" b="1" dirty="0">
              <a:solidFill>
                <a:srgbClr val="C00000"/>
              </a:solidFill>
              <a:latin typeface="Arial Black" panose="020B0A04020102020204" pitchFamily="34" charset="0"/>
              <a:ea typeface="Arial Unicode MS" pitchFamily="34" charset="-122"/>
            </a:endParaRPr>
          </a:p>
        </p:txBody>
      </p:sp>
      <p:sp>
        <p:nvSpPr>
          <p:cNvPr id="9" name="ïSḻiḑê">
            <a:extLst>
              <a:ext uri="{FF2B5EF4-FFF2-40B4-BE49-F238E27FC236}">
                <a16:creationId xmlns:a16="http://schemas.microsoft.com/office/drawing/2014/main" id="{F5B40D39-44AF-4DEC-B5A9-16263A705467}"/>
              </a:ext>
            </a:extLst>
          </p:cNvPr>
          <p:cNvSpPr/>
          <p:nvPr/>
        </p:nvSpPr>
        <p:spPr bwMode="auto">
          <a:xfrm>
            <a:off x="179512" y="980728"/>
            <a:ext cx="4248472" cy="499658"/>
          </a:xfrm>
          <a:prstGeom prst="rect">
            <a:avLst/>
          </a:prstGeom>
          <a:solidFill>
            <a:schemeClr val="accent1"/>
          </a:solidFill>
          <a:ln w="28575" algn="ctr">
            <a:noFill/>
            <a:round/>
            <a:headEnd/>
            <a:tailEnd/>
          </a:ln>
        </p:spPr>
        <p:txBody>
          <a:bodyPr wrap="none" lIns="91440" tIns="45720" rIns="91440" bIns="45720" anchor="ctr">
            <a:noAutofit/>
          </a:bodyPr>
          <a:lstStyle/>
          <a:p>
            <a:pPr algn="ctr"/>
            <a:r>
              <a:rPr lang="en-US" altLang="zh-CN" sz="2800" b="1" dirty="0">
                <a:solidFill>
                  <a:schemeClr val="bg1"/>
                </a:solidFill>
              </a:rPr>
              <a:t>Software Process Activities</a:t>
            </a:r>
            <a:endParaRPr lang="zh-CN" altLang="en-US" sz="2800" b="1" kern="0" dirty="0">
              <a:solidFill>
                <a:schemeClr val="bg1"/>
              </a:solidFill>
            </a:endParaRPr>
          </a:p>
        </p:txBody>
      </p:sp>
      <p:sp>
        <p:nvSpPr>
          <p:cNvPr id="10" name="文本框 9">
            <a:extLst>
              <a:ext uri="{FF2B5EF4-FFF2-40B4-BE49-F238E27FC236}">
                <a16:creationId xmlns:a16="http://schemas.microsoft.com/office/drawing/2014/main" id="{20D16C39-AEF3-4D8B-BEB2-3034EDFE1A2F}"/>
              </a:ext>
            </a:extLst>
          </p:cNvPr>
          <p:cNvSpPr txBox="1"/>
          <p:nvPr/>
        </p:nvSpPr>
        <p:spPr>
          <a:xfrm>
            <a:off x="179512" y="1556792"/>
            <a:ext cx="8867328" cy="4401205"/>
          </a:xfrm>
          <a:prstGeom prst="rect">
            <a:avLst/>
          </a:prstGeom>
          <a:noFill/>
        </p:spPr>
        <p:txBody>
          <a:bodyPr wrap="square" rtlCol="0">
            <a:spAutoFit/>
          </a:bodyPr>
          <a:lstStyle/>
          <a:p>
            <a:r>
              <a:rPr lang="en-GB" altLang="zh-CN" sz="2800" dirty="0">
                <a:solidFill>
                  <a:srgbClr val="006600"/>
                </a:solidFill>
                <a:sym typeface="Symbol" panose="05050102010706020507" pitchFamily="18" charset="2"/>
              </a:rPr>
              <a:t></a:t>
            </a:r>
            <a:r>
              <a:rPr lang="en-GB" altLang="zh-CN" sz="2800" dirty="0">
                <a:sym typeface="Symbol" panose="05050102010706020507" pitchFamily="18" charset="2"/>
              </a:rPr>
              <a:t> </a:t>
            </a:r>
            <a:r>
              <a:rPr lang="en-GB" altLang="zh-CN" sz="2800" dirty="0"/>
              <a:t>Software </a:t>
            </a:r>
            <a:r>
              <a:rPr lang="en-GB" altLang="zh-CN" sz="2800" b="1" dirty="0">
                <a:solidFill>
                  <a:srgbClr val="FF0000"/>
                </a:solidFill>
              </a:rPr>
              <a:t>specification</a:t>
            </a:r>
            <a:r>
              <a:rPr lang="en-GB" altLang="zh-CN" sz="2800" dirty="0"/>
              <a:t>, where customers and engineers define the software that is to be produced and the constraints on its operation.</a:t>
            </a:r>
          </a:p>
          <a:p>
            <a:r>
              <a:rPr lang="en-GB" altLang="zh-CN" sz="2800" dirty="0">
                <a:solidFill>
                  <a:srgbClr val="006600"/>
                </a:solidFill>
                <a:sym typeface="Symbol" panose="05050102010706020507" pitchFamily="18" charset="2"/>
              </a:rPr>
              <a:t></a:t>
            </a:r>
            <a:r>
              <a:rPr lang="en-GB" altLang="zh-CN" sz="2800" dirty="0">
                <a:sym typeface="Symbol" panose="05050102010706020507" pitchFamily="18" charset="2"/>
              </a:rPr>
              <a:t> </a:t>
            </a:r>
            <a:r>
              <a:rPr lang="en-GB" altLang="zh-CN" sz="2800" dirty="0"/>
              <a:t>Software </a:t>
            </a:r>
            <a:r>
              <a:rPr lang="en-GB" altLang="zh-CN" sz="2800" b="1" dirty="0">
                <a:solidFill>
                  <a:srgbClr val="FF0000"/>
                </a:solidFill>
              </a:rPr>
              <a:t>development</a:t>
            </a:r>
            <a:r>
              <a:rPr lang="en-GB" altLang="zh-CN" sz="2800" dirty="0"/>
              <a:t>, where the software is designed and programmed.</a:t>
            </a:r>
          </a:p>
          <a:p>
            <a:r>
              <a:rPr lang="en-GB" altLang="zh-CN" sz="2800" dirty="0">
                <a:solidFill>
                  <a:srgbClr val="006600"/>
                </a:solidFill>
                <a:sym typeface="Symbol" panose="05050102010706020507" pitchFamily="18" charset="2"/>
              </a:rPr>
              <a:t></a:t>
            </a:r>
            <a:r>
              <a:rPr lang="en-GB" altLang="zh-CN" sz="2800" dirty="0">
                <a:sym typeface="Symbol" panose="05050102010706020507" pitchFamily="18" charset="2"/>
              </a:rPr>
              <a:t> </a:t>
            </a:r>
            <a:r>
              <a:rPr lang="en-GB" altLang="zh-CN" sz="2800" dirty="0"/>
              <a:t>Software </a:t>
            </a:r>
            <a:r>
              <a:rPr lang="en-GB" altLang="zh-CN" sz="2800" b="1" dirty="0">
                <a:solidFill>
                  <a:srgbClr val="FF0000"/>
                </a:solidFill>
              </a:rPr>
              <a:t>validation</a:t>
            </a:r>
            <a:r>
              <a:rPr lang="en-GB" altLang="zh-CN" sz="2800" dirty="0"/>
              <a:t>, where the software is checked to ensure that it is what the customer requires.</a:t>
            </a:r>
          </a:p>
          <a:p>
            <a:r>
              <a:rPr lang="en-GB" altLang="zh-CN" sz="2800" dirty="0">
                <a:solidFill>
                  <a:srgbClr val="006600"/>
                </a:solidFill>
                <a:sym typeface="Symbol" panose="05050102010706020507" pitchFamily="18" charset="2"/>
              </a:rPr>
              <a:t></a:t>
            </a:r>
            <a:r>
              <a:rPr lang="en-GB" altLang="zh-CN" sz="2800" dirty="0">
                <a:sym typeface="Symbol" panose="05050102010706020507" pitchFamily="18" charset="2"/>
              </a:rPr>
              <a:t> </a:t>
            </a:r>
            <a:r>
              <a:rPr lang="en-GB" altLang="zh-CN" sz="2800" dirty="0"/>
              <a:t>Software </a:t>
            </a:r>
            <a:r>
              <a:rPr lang="en-GB" altLang="zh-CN" sz="2800" b="1" dirty="0">
                <a:solidFill>
                  <a:srgbClr val="FF0000"/>
                </a:solidFill>
              </a:rPr>
              <a:t>evolution</a:t>
            </a:r>
            <a:r>
              <a:rPr lang="en-GB" altLang="zh-CN" sz="2800" dirty="0"/>
              <a:t>, where the software is modified to reflect changing customer and market requirements.</a:t>
            </a:r>
          </a:p>
          <a:p>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687792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9525">
          <a:solidFill>
            <a:schemeClr val="tx1"/>
          </a:solidFill>
        </a:ln>
      </a:spPr>
      <a:bodyPr rtlCol="0" anchor="ctr"/>
      <a:lstStyle>
        <a:defPPr algn="ctr">
          <a:defRPr sz="2800" dirty="0">
            <a:solidFill>
              <a:schemeClr val="tx1"/>
            </a:solidFill>
            <a:latin typeface="Times New Roman" panose="02020603050405020304" pitchFamily="18" charset="0"/>
            <a:cs typeface="Times New Roman" panose="02020603050405020304" pitchFamily="18" charset="0"/>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sz="2800" dirty="0" smtClean="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15365</TotalTime>
  <Words>4319</Words>
  <Application>Microsoft Office PowerPoint</Application>
  <PresentationFormat>全屏显示(4:3)</PresentationFormat>
  <Paragraphs>368</Paragraphs>
  <Slides>44</Slides>
  <Notes>2</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44</vt:i4>
      </vt:variant>
    </vt:vector>
  </HeadingPairs>
  <TitlesOfParts>
    <vt:vector size="51" baseType="lpstr">
      <vt:lpstr>MS Mincho</vt:lpstr>
      <vt:lpstr>Arial</vt:lpstr>
      <vt:lpstr>Arial Black</vt:lpstr>
      <vt:lpstr>Calibri</vt:lpstr>
      <vt:lpstr>Symbol</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ZHY</dc:creator>
  <cp:lastModifiedBy>力榕 郭</cp:lastModifiedBy>
  <cp:revision>1297</cp:revision>
  <dcterms:created xsi:type="dcterms:W3CDTF">2012-02-25T06:23:32Z</dcterms:created>
  <dcterms:modified xsi:type="dcterms:W3CDTF">2024-12-24T12:13:51Z</dcterms:modified>
</cp:coreProperties>
</file>