
<file path=[Content_Types].xml><?xml version="1.0" encoding="utf-8"?>
<Types xmlns="http://schemas.openxmlformats.org/package/2006/content-types"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9"/>
  </p:notesMasterIdLst>
  <p:handoutMasterIdLst>
    <p:handoutMasterId r:id="rId60"/>
  </p:handoutMasterIdLst>
  <p:sldIdLst>
    <p:sldId id="421" r:id="rId2"/>
    <p:sldId id="420" r:id="rId3"/>
    <p:sldId id="422" r:id="rId4"/>
    <p:sldId id="423" r:id="rId5"/>
    <p:sldId id="424" r:id="rId6"/>
    <p:sldId id="425" r:id="rId7"/>
    <p:sldId id="426" r:id="rId8"/>
    <p:sldId id="427" r:id="rId9"/>
    <p:sldId id="428" r:id="rId10"/>
    <p:sldId id="429" r:id="rId11"/>
    <p:sldId id="430" r:id="rId12"/>
    <p:sldId id="431" r:id="rId13"/>
    <p:sldId id="432" r:id="rId14"/>
    <p:sldId id="433" r:id="rId15"/>
    <p:sldId id="434" r:id="rId16"/>
    <p:sldId id="435" r:id="rId17"/>
    <p:sldId id="436" r:id="rId18"/>
    <p:sldId id="437" r:id="rId19"/>
    <p:sldId id="438" r:id="rId20"/>
    <p:sldId id="439" r:id="rId21"/>
    <p:sldId id="440" r:id="rId22"/>
    <p:sldId id="441" r:id="rId23"/>
    <p:sldId id="442" r:id="rId24"/>
    <p:sldId id="443" r:id="rId25"/>
    <p:sldId id="444" r:id="rId26"/>
    <p:sldId id="445" r:id="rId27"/>
    <p:sldId id="446" r:id="rId28"/>
    <p:sldId id="447" r:id="rId29"/>
    <p:sldId id="448" r:id="rId30"/>
    <p:sldId id="449" r:id="rId31"/>
    <p:sldId id="450" r:id="rId32"/>
    <p:sldId id="451" r:id="rId33"/>
    <p:sldId id="452" r:id="rId34"/>
    <p:sldId id="453" r:id="rId35"/>
    <p:sldId id="454" r:id="rId36"/>
    <p:sldId id="455" r:id="rId37"/>
    <p:sldId id="456" r:id="rId38"/>
    <p:sldId id="457" r:id="rId39"/>
    <p:sldId id="458" r:id="rId40"/>
    <p:sldId id="459" r:id="rId41"/>
    <p:sldId id="460" r:id="rId42"/>
    <p:sldId id="461" r:id="rId43"/>
    <p:sldId id="462" r:id="rId44"/>
    <p:sldId id="463" r:id="rId45"/>
    <p:sldId id="464" r:id="rId46"/>
    <p:sldId id="465" r:id="rId47"/>
    <p:sldId id="466" r:id="rId48"/>
    <p:sldId id="467" r:id="rId49"/>
    <p:sldId id="468" r:id="rId50"/>
    <p:sldId id="469" r:id="rId51"/>
    <p:sldId id="470" r:id="rId52"/>
    <p:sldId id="471" r:id="rId53"/>
    <p:sldId id="472" r:id="rId54"/>
    <p:sldId id="473" r:id="rId55"/>
    <p:sldId id="474" r:id="rId56"/>
    <p:sldId id="475" r:id="rId57"/>
    <p:sldId id="476" r:id="rId58"/>
  </p:sldIdLst>
  <p:sldSz cx="9144000" cy="6858000" type="screen4x3"/>
  <p:notesSz cx="7099300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00"/>
    <a:srgbClr val="006600"/>
    <a:srgbClr val="008000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71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310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3A9D0FAF-A5AB-4DF7-B3C3-72D1AFCFBC2A}" type="datetimeFigureOut">
              <a:rPr lang="zh-CN" altLang="en-US" smtClean="0"/>
              <a:pPr/>
              <a:t>2018/9/16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5845D7A4-7792-4409-A5B6-FD87EB7C111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95463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EA755366-7802-495A-B5E4-E1A09BA9D096}" type="datetimeFigureOut">
              <a:rPr lang="zh-CN" altLang="en-US" smtClean="0"/>
              <a:pPr/>
              <a:t>2018/9/16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AE2FD95C-CC98-4314-AB8F-974F4A21501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5944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2FD95C-CC98-4314-AB8F-974F4A215013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4938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251520" y="6356350"/>
            <a:ext cx="5768280" cy="365125"/>
          </a:xfrm>
          <a:prstGeom prst="rect">
            <a:avLst/>
          </a:prstGeom>
        </p:spPr>
        <p:txBody>
          <a:bodyPr/>
          <a:lstStyle>
            <a:lvl1pPr>
              <a:defRPr sz="1800" b="1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altLang="zh-CN" dirty="0"/>
              <a:t>SWJTU-LEEDS JOINT SCHOOL – H.Y. Zhao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660232" y="6376243"/>
            <a:ext cx="2386608" cy="365125"/>
          </a:xfrm>
          <a:prstGeom prst="rect">
            <a:avLst/>
          </a:prstGeom>
        </p:spPr>
        <p:txBody>
          <a:bodyPr/>
          <a:lstStyle>
            <a:lvl1pPr>
              <a:defRPr sz="1800" b="1">
                <a:solidFill>
                  <a:srgbClr val="0070C0"/>
                </a:solidFill>
              </a:defRPr>
            </a:lvl1pPr>
          </a:lstStyle>
          <a:p>
            <a:r>
              <a:rPr lang="en-US" altLang="zh-CN" dirty="0"/>
              <a:t>SE  Chapter 2-</a:t>
            </a:r>
            <a:fld id="{90959D3B-E7CF-4F7F-B948-302019A1053D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cxnSp>
        <p:nvCxnSpPr>
          <p:cNvPr id="6" name="直接连接符 5"/>
          <p:cNvCxnSpPr/>
          <p:nvPr userDrawn="1"/>
        </p:nvCxnSpPr>
        <p:spPr>
          <a:xfrm>
            <a:off x="0" y="908720"/>
            <a:ext cx="9144000" cy="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FB4A8D56-1DFB-4C1C-95E0-FA5A3FD54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altLang="zh-CN"/>
              <a:t>SWJTU-LEEDS JOINT SCHOOL – H.Y. Zhao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B3ED1AF5-46E2-4579-B3F5-B1CA91AF8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dirty="0"/>
              <a:t>SE  Chapter 2-</a:t>
            </a:r>
            <a:fld id="{90959D3B-E7CF-4F7F-B948-302019A1053D}" type="slidenum">
              <a:rPr lang="zh-CN" altLang="en-US" smtClean="0"/>
              <a:pPr/>
              <a:t>1</a:t>
            </a:fld>
            <a:endParaRPr lang="zh-CN" alt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2011E66-96F7-4DFB-91A5-D62EB9FB6BC7}"/>
              </a:ext>
            </a:extLst>
          </p:cNvPr>
          <p:cNvSpPr txBox="1">
            <a:spLocks/>
          </p:cNvSpPr>
          <p:nvPr/>
        </p:nvSpPr>
        <p:spPr>
          <a:xfrm>
            <a:off x="323528" y="1268760"/>
            <a:ext cx="5328592" cy="338437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2.1 </a:t>
            </a:r>
            <a:r>
              <a:rPr lang="en-US" altLang="zh-CN" b="1" dirty="0"/>
              <a:t>Software process models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2.2 Process activities</a:t>
            </a:r>
          </a:p>
          <a:p>
            <a:pPr marL="0" indent="0">
              <a:buNone/>
            </a:pPr>
            <a:r>
              <a:rPr lang="en-US" b="1" dirty="0"/>
              <a:t>2.3 Coping with change</a:t>
            </a:r>
          </a:p>
          <a:p>
            <a:pPr marL="0" indent="0">
              <a:buNone/>
            </a:pPr>
            <a:r>
              <a:rPr lang="en-US" b="1" dirty="0"/>
              <a:t>2.4 Process improvement</a:t>
            </a:r>
          </a:p>
          <a:p>
            <a:pPr marL="0" indent="0">
              <a:buNone/>
            </a:pPr>
            <a:r>
              <a:rPr lang="en-US" altLang="zh-CN" b="1" dirty="0"/>
              <a:t>Summary</a:t>
            </a:r>
            <a:endParaRPr lang="en-US" b="1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A31A19A-6A40-4B02-BB4C-E8CC3771F70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2996952"/>
            <a:ext cx="2563640" cy="2551568"/>
          </a:xfrm>
          <a:prstGeom prst="rect">
            <a:avLst/>
          </a:prstGeom>
        </p:spPr>
      </p:pic>
      <p:sp>
        <p:nvSpPr>
          <p:cNvPr id="9" name="TextBox 5">
            <a:extLst>
              <a:ext uri="{FF2B5EF4-FFF2-40B4-BE49-F238E27FC236}">
                <a16:creationId xmlns:a16="http://schemas.microsoft.com/office/drawing/2014/main" id="{43EBFB06-1C63-4248-9750-22518DCF54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887" y="264889"/>
            <a:ext cx="9108306" cy="643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3200" b="1" dirty="0">
                <a:solidFill>
                  <a:srgbClr val="C00000"/>
                </a:solidFill>
              </a:rPr>
              <a:t>Chapter 2 Software processes</a:t>
            </a:r>
            <a:endParaRPr lang="en-US" altLang="zh-CN" sz="3200" b="1" dirty="0">
              <a:solidFill>
                <a:srgbClr val="C00000"/>
              </a:solidFill>
              <a:latin typeface="Arial Black" panose="020B0A04020102020204" pitchFamily="34" charset="0"/>
              <a:ea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220984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DBCB4401-92CE-4DA8-A8EE-C422ED030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altLang="zh-CN"/>
              <a:t>SWJTU-LEEDS JOINT SCHOOL – H.Y. Zhao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B731B309-48FA-4F29-A4E0-1BA09C0AC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SE  Chapter 2-</a:t>
            </a:r>
            <a:fld id="{90959D3B-E7CF-4F7F-B948-302019A1053D}" type="slidenum">
              <a:rPr lang="zh-CN" altLang="en-US" smtClean="0"/>
              <a:pPr/>
              <a:t>10</a:t>
            </a:fld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4344CDA-7F82-4561-ACE0-4A7E878A26DD}"/>
              </a:ext>
            </a:extLst>
          </p:cNvPr>
          <p:cNvSpPr txBox="1"/>
          <p:nvPr/>
        </p:nvSpPr>
        <p:spPr>
          <a:xfrm>
            <a:off x="7390656" y="529257"/>
            <a:ext cx="1429816" cy="379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zh-CN" sz="2800" b="1" dirty="0">
                <a:solidFill>
                  <a:srgbClr val="0070C0"/>
                </a:solidFill>
                <a:cs typeface="Times New Roman" panose="02020603050405020304" pitchFamily="18" charset="0"/>
              </a:rPr>
              <a:t>cont.7</a:t>
            </a:r>
            <a:endParaRPr lang="zh-CN" altLang="en-US" sz="2800" b="1" dirty="0">
              <a:solidFill>
                <a:srgbClr val="0070C0"/>
              </a:solidFill>
              <a:cs typeface="Times New Roman" panose="02020603050405020304" pitchFamily="18" charset="0"/>
            </a:endParaRPr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E0481DFC-4402-4727-988A-FD889B92AA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96" y="188640"/>
            <a:ext cx="7056784" cy="643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3200" b="1" dirty="0">
                <a:solidFill>
                  <a:srgbClr val="C00000"/>
                </a:solidFill>
              </a:rPr>
              <a:t>2.1, 2.1.1 The waterfall model</a:t>
            </a:r>
            <a:endParaRPr lang="en-US" altLang="zh-CN" sz="3200" b="1" dirty="0">
              <a:solidFill>
                <a:srgbClr val="C00000"/>
              </a:solidFill>
              <a:latin typeface="Arial Black" panose="020B0A04020102020204" pitchFamily="34" charset="0"/>
              <a:ea typeface="Arial Unicode MS" pitchFamily="34" charset="-122"/>
            </a:endParaRPr>
          </a:p>
        </p:txBody>
      </p:sp>
      <p:sp>
        <p:nvSpPr>
          <p:cNvPr id="7" name="ïSḻiḑê">
            <a:extLst>
              <a:ext uri="{FF2B5EF4-FFF2-40B4-BE49-F238E27FC236}">
                <a16:creationId xmlns:a16="http://schemas.microsoft.com/office/drawing/2014/main" id="{7B547826-1F54-46DE-8CEA-0D541350AAF2}"/>
              </a:ext>
            </a:extLst>
          </p:cNvPr>
          <p:cNvSpPr/>
          <p:nvPr/>
        </p:nvSpPr>
        <p:spPr bwMode="auto">
          <a:xfrm>
            <a:off x="179512" y="985126"/>
            <a:ext cx="4752528" cy="499658"/>
          </a:xfrm>
          <a:prstGeom prst="rect">
            <a:avLst/>
          </a:prstGeom>
          <a:solidFill>
            <a:schemeClr val="accent3"/>
          </a:solidFill>
          <a:ln w="28575" algn="ctr">
            <a:noFill/>
            <a:round/>
            <a:headEnd/>
            <a:tailEnd/>
          </a:ln>
        </p:spPr>
        <p:txBody>
          <a:bodyPr wrap="none" lIns="91440" tIns="45720" rIns="91440" bIns="45720" anchor="ctr">
            <a:noAutofit/>
          </a:bodyPr>
          <a:lstStyle/>
          <a:p>
            <a:pPr algn="ctr" defTabSz="914400"/>
            <a:r>
              <a:rPr lang="en-US" altLang="zh-CN" sz="2800" b="1" kern="0" dirty="0"/>
              <a:t>The waterfall model problems</a:t>
            </a:r>
            <a:endParaRPr lang="zh-CN" altLang="en-US" sz="2800" b="1" kern="0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78ABEBAF-5286-4055-A431-855608A865AF}"/>
              </a:ext>
            </a:extLst>
          </p:cNvPr>
          <p:cNvSpPr txBox="1">
            <a:spLocks noChangeArrowheads="1"/>
          </p:cNvSpPr>
          <p:nvPr/>
        </p:nvSpPr>
        <p:spPr>
          <a:xfrm>
            <a:off x="179512" y="1484784"/>
            <a:ext cx="8964488" cy="481521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000"/>
              </a:lnSpc>
              <a:spcBef>
                <a:spcPts val="0"/>
              </a:spcBef>
              <a:buNone/>
            </a:pPr>
            <a:r>
              <a:rPr lang="en-GB" altLang="zh-CN" sz="2800" dirty="0"/>
              <a:t>    The </a:t>
            </a:r>
            <a:r>
              <a:rPr lang="en-GB" altLang="zh-CN" sz="2800" b="1" dirty="0">
                <a:solidFill>
                  <a:srgbClr val="FF0000"/>
                </a:solidFill>
              </a:rPr>
              <a:t>main drawback </a:t>
            </a:r>
            <a:r>
              <a:rPr lang="en-GB" altLang="zh-CN" sz="2800" dirty="0"/>
              <a:t>of the waterfall model is the difficulty of accommodating change after the process is underway. In principle, a phase has to be complete before moving onto the next phase.</a:t>
            </a:r>
            <a:endParaRPr lang="en-GB" sz="2800" dirty="0"/>
          </a:p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GB" sz="2800" dirty="0"/>
              <a:t>Inflexible partitioning of the project into distinct stages makes it difficult to respond to changing customer requirements.</a:t>
            </a:r>
          </a:p>
          <a:p>
            <a:pPr lvl="1">
              <a:lnSpc>
                <a:spcPts val="3000"/>
              </a:lnSpc>
              <a:spcBef>
                <a:spcPts val="0"/>
              </a:spcBef>
            </a:pPr>
            <a:r>
              <a:rPr lang="en-GB" dirty="0"/>
              <a:t>Therefore, this model is only appropriate when the requirements are well-understood and changes will be fairly limited during the design process. </a:t>
            </a:r>
          </a:p>
          <a:p>
            <a:pPr lvl="1">
              <a:spcBef>
                <a:spcPts val="600"/>
              </a:spcBef>
            </a:pPr>
            <a:r>
              <a:rPr lang="en-GB" dirty="0"/>
              <a:t>Few business systems have stable requirements.</a:t>
            </a:r>
            <a:r>
              <a:rPr lang="en-GB" altLang="zh-CN" dirty="0"/>
              <a:t> </a:t>
            </a:r>
          </a:p>
          <a:p>
            <a:pPr marL="0" lvl="1" indent="0">
              <a:spcBef>
                <a:spcPts val="600"/>
              </a:spcBef>
              <a:buNone/>
            </a:pPr>
            <a:r>
              <a:rPr lang="en-GB" altLang="zh-CN" dirty="0"/>
              <a:t>   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33073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0CCEEF76-0CB4-459A-B8F7-317660030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altLang="zh-CN"/>
              <a:t>SWJTU-LEEDS JOINT SCHOOL – H.Y. Zhao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E8E8104-782D-4547-B4F0-A9C70ACC9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SE  Chapter 2-</a:t>
            </a:r>
            <a:fld id="{90959D3B-E7CF-4F7F-B948-302019A1053D}" type="slidenum">
              <a:rPr lang="zh-CN" altLang="en-US" smtClean="0"/>
              <a:pPr/>
              <a:t>11</a:t>
            </a:fld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7872D2F-4BF0-4F82-90CE-23C02408AC0D}"/>
              </a:ext>
            </a:extLst>
          </p:cNvPr>
          <p:cNvSpPr txBox="1"/>
          <p:nvPr/>
        </p:nvSpPr>
        <p:spPr>
          <a:xfrm>
            <a:off x="7390656" y="529257"/>
            <a:ext cx="1429816" cy="379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zh-CN" sz="2800" b="1" dirty="0">
                <a:solidFill>
                  <a:srgbClr val="0070C0"/>
                </a:solidFill>
                <a:cs typeface="Times New Roman" panose="02020603050405020304" pitchFamily="18" charset="0"/>
              </a:rPr>
              <a:t>cont.8</a:t>
            </a:r>
            <a:endParaRPr lang="zh-CN" altLang="en-US" sz="2800" b="1" dirty="0">
              <a:solidFill>
                <a:srgbClr val="0070C0"/>
              </a:solidFill>
              <a:cs typeface="Times New Roman" panose="02020603050405020304" pitchFamily="18" charset="0"/>
            </a:endParaRPr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35C9434A-7787-43F0-BB5F-0E17FC2D7D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96" y="188640"/>
            <a:ext cx="7056784" cy="643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3200" b="1" dirty="0">
                <a:solidFill>
                  <a:srgbClr val="C00000"/>
                </a:solidFill>
              </a:rPr>
              <a:t>2.1, 2.1.2 Incremental development</a:t>
            </a:r>
            <a:endParaRPr lang="en-US" altLang="zh-CN" sz="3200" b="1" dirty="0">
              <a:solidFill>
                <a:srgbClr val="C00000"/>
              </a:solidFill>
              <a:latin typeface="Arial Black" panose="020B0A04020102020204" pitchFamily="34" charset="0"/>
              <a:ea typeface="Arial Unicode MS" pitchFamily="34" charset="-122"/>
            </a:endParaRPr>
          </a:p>
        </p:txBody>
      </p:sp>
      <p:pic>
        <p:nvPicPr>
          <p:cNvPr id="6" name="Picture 3" descr="2.2 Incremental-dev.eps">
            <a:extLst>
              <a:ext uri="{FF2B5EF4-FFF2-40B4-BE49-F238E27FC236}">
                <a16:creationId xmlns:a16="http://schemas.microsoft.com/office/drawing/2014/main" id="{4BE9BC3C-FFD3-4197-96DC-017E93FF94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961248"/>
            <a:ext cx="8856984" cy="5338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3963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EC0B9721-C3BF-4403-B485-B2212E21A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altLang="zh-CN"/>
              <a:t>SWJTU-LEEDS JOINT SCHOOL – H.Y. Zhao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E95BE44-983B-4467-81DD-F4ACEBD8D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SE  Chapter 2-</a:t>
            </a:r>
            <a:fld id="{90959D3B-E7CF-4F7F-B948-302019A1053D}" type="slidenum">
              <a:rPr lang="zh-CN" altLang="en-US" smtClean="0"/>
              <a:pPr/>
              <a:t>12</a:t>
            </a:fld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EE1751F-9254-4983-B651-59DABA2AF795}"/>
              </a:ext>
            </a:extLst>
          </p:cNvPr>
          <p:cNvSpPr txBox="1"/>
          <p:nvPr/>
        </p:nvSpPr>
        <p:spPr>
          <a:xfrm>
            <a:off x="7390656" y="529257"/>
            <a:ext cx="1429816" cy="379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zh-CN" sz="2800" b="1" dirty="0">
                <a:solidFill>
                  <a:srgbClr val="0070C0"/>
                </a:solidFill>
                <a:cs typeface="Times New Roman" panose="02020603050405020304" pitchFamily="18" charset="0"/>
              </a:rPr>
              <a:t>cont.9</a:t>
            </a:r>
            <a:endParaRPr lang="zh-CN" altLang="en-US" sz="2800" b="1" dirty="0">
              <a:solidFill>
                <a:srgbClr val="0070C0"/>
              </a:solidFill>
              <a:cs typeface="Times New Roman" panose="02020603050405020304" pitchFamily="18" charset="0"/>
            </a:endParaRPr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2153DFAF-F5F7-4CF7-B288-7DE501CFA5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96" y="188640"/>
            <a:ext cx="7056784" cy="643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3200" b="1" dirty="0">
                <a:solidFill>
                  <a:srgbClr val="C00000"/>
                </a:solidFill>
              </a:rPr>
              <a:t>2.1, 2.1.2 Incremental development</a:t>
            </a:r>
            <a:endParaRPr lang="en-US" altLang="zh-CN" sz="3200" b="1" dirty="0">
              <a:solidFill>
                <a:srgbClr val="C00000"/>
              </a:solidFill>
              <a:latin typeface="Arial Black" panose="020B0A04020102020204" pitchFamily="34" charset="0"/>
              <a:ea typeface="Arial Unicode MS" pitchFamily="34" charset="-122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88917AB-09D1-429E-9E2B-653B129794D3}"/>
              </a:ext>
            </a:extLst>
          </p:cNvPr>
          <p:cNvSpPr txBox="1">
            <a:spLocks noChangeArrowheads="1"/>
          </p:cNvSpPr>
          <p:nvPr/>
        </p:nvSpPr>
        <p:spPr>
          <a:xfrm>
            <a:off x="179512" y="908720"/>
            <a:ext cx="8867328" cy="561662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300"/>
              </a:spcBef>
            </a:pPr>
            <a:r>
              <a:rPr lang="en-GB" sz="2800" dirty="0"/>
              <a:t>The cost of accommodating changing customer requirements is reduced. </a:t>
            </a:r>
          </a:p>
          <a:p>
            <a:pPr lvl="1">
              <a:lnSpc>
                <a:spcPts val="3000"/>
              </a:lnSpc>
              <a:spcBef>
                <a:spcPts val="300"/>
              </a:spcBef>
            </a:pPr>
            <a:r>
              <a:rPr lang="en-GB" dirty="0"/>
              <a:t>The amount of analysis and documentation that has to be redone is much less than is required with the waterfall model.</a:t>
            </a:r>
          </a:p>
          <a:p>
            <a:pPr>
              <a:lnSpc>
                <a:spcPts val="3000"/>
              </a:lnSpc>
              <a:spcBef>
                <a:spcPts val="300"/>
              </a:spcBef>
            </a:pPr>
            <a:r>
              <a:rPr lang="en-GB" sz="2800" dirty="0"/>
              <a:t>It is easier to get customer feedback on the development work that has been done. </a:t>
            </a:r>
          </a:p>
          <a:p>
            <a:pPr lvl="1">
              <a:lnSpc>
                <a:spcPts val="3000"/>
              </a:lnSpc>
              <a:spcBef>
                <a:spcPts val="300"/>
              </a:spcBef>
            </a:pPr>
            <a:r>
              <a:rPr lang="en-GB" dirty="0"/>
              <a:t>Customers can comment on demonstrations of the software and see how much has been implemented. </a:t>
            </a:r>
          </a:p>
          <a:p>
            <a:pPr>
              <a:lnSpc>
                <a:spcPts val="3000"/>
              </a:lnSpc>
              <a:spcBef>
                <a:spcPts val="300"/>
              </a:spcBef>
            </a:pPr>
            <a:r>
              <a:rPr lang="en-GB" sz="2800" dirty="0"/>
              <a:t>More rapid delivery and deployment of useful software to the customer is possible. </a:t>
            </a:r>
          </a:p>
          <a:p>
            <a:pPr lvl="1">
              <a:lnSpc>
                <a:spcPts val="3000"/>
              </a:lnSpc>
              <a:spcBef>
                <a:spcPts val="300"/>
              </a:spcBef>
            </a:pPr>
            <a:r>
              <a:rPr lang="en-GB" dirty="0"/>
              <a:t>Customers are able to use and gain value from the software earlier than is possible with a waterfall process. </a:t>
            </a:r>
          </a:p>
        </p:txBody>
      </p:sp>
    </p:spTree>
    <p:extLst>
      <p:ext uri="{BB962C8B-B14F-4D97-AF65-F5344CB8AC3E}">
        <p14:creationId xmlns:p14="http://schemas.microsoft.com/office/powerpoint/2010/main" val="17409152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C59D6376-FEB6-488B-A806-1DE6F4A41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altLang="zh-CN"/>
              <a:t>SWJTU-LEEDS JOINT SCHOOL – H.Y. Zhao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2943BAA-3254-4FF2-904D-250B50062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SE  Chapter 2-</a:t>
            </a:r>
            <a:fld id="{90959D3B-E7CF-4F7F-B948-302019A1053D}" type="slidenum">
              <a:rPr lang="zh-CN" altLang="en-US" smtClean="0"/>
              <a:pPr/>
              <a:t>13</a:t>
            </a:fld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ACFA45E-7C37-46B4-BB25-39BE178F17C2}"/>
              </a:ext>
            </a:extLst>
          </p:cNvPr>
          <p:cNvSpPr txBox="1"/>
          <p:nvPr/>
        </p:nvSpPr>
        <p:spPr>
          <a:xfrm>
            <a:off x="7390656" y="529257"/>
            <a:ext cx="1429816" cy="379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zh-CN" sz="2800" b="1" dirty="0">
                <a:solidFill>
                  <a:srgbClr val="0070C0"/>
                </a:solidFill>
                <a:cs typeface="Times New Roman" panose="02020603050405020304" pitchFamily="18" charset="0"/>
              </a:rPr>
              <a:t>cont.10</a:t>
            </a:r>
            <a:endParaRPr lang="zh-CN" altLang="en-US" sz="2800" b="1" dirty="0">
              <a:solidFill>
                <a:srgbClr val="0070C0"/>
              </a:solidFill>
              <a:cs typeface="Times New Roman" panose="02020603050405020304" pitchFamily="18" charset="0"/>
            </a:endParaRPr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BF312F69-4C7A-4987-8230-2B83AA928A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96" y="188640"/>
            <a:ext cx="7056784" cy="643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3200" b="1" dirty="0">
                <a:solidFill>
                  <a:srgbClr val="C00000"/>
                </a:solidFill>
              </a:rPr>
              <a:t>2.1, 2.1.2 Incremental development</a:t>
            </a:r>
            <a:endParaRPr lang="en-US" altLang="zh-CN" sz="3200" b="1" dirty="0">
              <a:solidFill>
                <a:srgbClr val="C00000"/>
              </a:solidFill>
              <a:latin typeface="Arial Black" panose="020B0A04020102020204" pitchFamily="34" charset="0"/>
              <a:ea typeface="Arial Unicode MS" pitchFamily="34" charset="-122"/>
            </a:endParaRPr>
          </a:p>
        </p:txBody>
      </p:sp>
      <p:sp>
        <p:nvSpPr>
          <p:cNvPr id="6" name="ïSḻiḑê">
            <a:extLst>
              <a:ext uri="{FF2B5EF4-FFF2-40B4-BE49-F238E27FC236}">
                <a16:creationId xmlns:a16="http://schemas.microsoft.com/office/drawing/2014/main" id="{C88EF3A6-204B-4836-9B20-72FDAF94ECE3}"/>
              </a:ext>
            </a:extLst>
          </p:cNvPr>
          <p:cNvSpPr/>
          <p:nvPr/>
        </p:nvSpPr>
        <p:spPr bwMode="auto">
          <a:xfrm>
            <a:off x="107504" y="985126"/>
            <a:ext cx="5616624" cy="499658"/>
          </a:xfrm>
          <a:prstGeom prst="rect">
            <a:avLst/>
          </a:prstGeom>
          <a:solidFill>
            <a:schemeClr val="accent1"/>
          </a:solidFill>
          <a:ln w="28575" algn="ctr">
            <a:noFill/>
            <a:round/>
            <a:headEnd/>
            <a:tailEnd/>
          </a:ln>
        </p:spPr>
        <p:txBody>
          <a:bodyPr wrap="none" lIns="91440" tIns="45720" rIns="91440" bIns="45720" anchor="ctr">
            <a:noAutofit/>
          </a:bodyPr>
          <a:lstStyle/>
          <a:p>
            <a:pPr algn="ctr" defTabSz="914400"/>
            <a:r>
              <a:rPr lang="en-US" altLang="zh-CN" sz="2800" b="1" kern="0" dirty="0">
                <a:solidFill>
                  <a:schemeClr val="bg1"/>
                </a:solidFill>
              </a:rPr>
              <a:t>Incremental development problems</a:t>
            </a:r>
            <a:endParaRPr lang="zh-CN" altLang="en-US" sz="2800" b="1" kern="0" dirty="0">
              <a:solidFill>
                <a:schemeClr val="bg1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96060C7-A19A-4B50-9BE9-91A62DD2E69D}"/>
              </a:ext>
            </a:extLst>
          </p:cNvPr>
          <p:cNvSpPr txBox="1">
            <a:spLocks/>
          </p:cNvSpPr>
          <p:nvPr/>
        </p:nvSpPr>
        <p:spPr>
          <a:xfrm>
            <a:off x="117442" y="1484784"/>
            <a:ext cx="9026558" cy="45259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  <a:spcBef>
                <a:spcPts val="300"/>
              </a:spcBef>
            </a:pPr>
            <a:r>
              <a:rPr lang="en-GB" sz="2800" dirty="0"/>
              <a:t>The process is not visible. </a:t>
            </a:r>
          </a:p>
          <a:p>
            <a:pPr lvl="1">
              <a:lnSpc>
                <a:spcPts val="3000"/>
              </a:lnSpc>
              <a:spcBef>
                <a:spcPts val="300"/>
              </a:spcBef>
            </a:pPr>
            <a:r>
              <a:rPr lang="en-GB" dirty="0"/>
              <a:t>Managers need regular deliverables to measure progress. If systems are developed quickly, it is not cost-effective to produce documents that reflect every version of the system. </a:t>
            </a:r>
          </a:p>
          <a:p>
            <a:pPr>
              <a:lnSpc>
                <a:spcPts val="3000"/>
              </a:lnSpc>
              <a:spcBef>
                <a:spcPts val="300"/>
              </a:spcBef>
            </a:pPr>
            <a:r>
              <a:rPr lang="en-GB" sz="2800" dirty="0"/>
              <a:t>System structure tends to degrade as new increments are added</a:t>
            </a:r>
            <a:r>
              <a:rPr lang="en-GB" sz="2800" i="1" dirty="0"/>
              <a:t>. </a:t>
            </a:r>
            <a:r>
              <a:rPr lang="en-GB" sz="2800" dirty="0"/>
              <a:t> </a:t>
            </a:r>
          </a:p>
          <a:p>
            <a:pPr lvl="1">
              <a:lnSpc>
                <a:spcPts val="3000"/>
              </a:lnSpc>
              <a:spcBef>
                <a:spcPts val="300"/>
              </a:spcBef>
            </a:pPr>
            <a:r>
              <a:rPr lang="en-GB" dirty="0"/>
              <a:t>Unless time and money is spent on refactoring to improve the software, regular change tends to corrupt its structure. Incorporating further software changes becomes increasingly difficult and costly. </a:t>
            </a:r>
          </a:p>
        </p:txBody>
      </p:sp>
    </p:spTree>
    <p:extLst>
      <p:ext uri="{BB962C8B-B14F-4D97-AF65-F5344CB8AC3E}">
        <p14:creationId xmlns:p14="http://schemas.microsoft.com/office/powerpoint/2010/main" val="25132742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B3C64C97-9BB1-442E-A556-D26715752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altLang="zh-CN"/>
              <a:t>SWJTU-LEEDS JOINT SCHOOL – H.Y. Zhao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359B52C0-5EB5-40A9-9566-49C100B4A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SE  Chapter 2-</a:t>
            </a:r>
            <a:fld id="{90959D3B-E7CF-4F7F-B948-302019A1053D}" type="slidenum">
              <a:rPr lang="zh-CN" altLang="en-US" smtClean="0"/>
              <a:pPr/>
              <a:t>14</a:t>
            </a:fld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9E18D76-6412-47A8-BEEB-F213F5EFB4DF}"/>
              </a:ext>
            </a:extLst>
          </p:cNvPr>
          <p:cNvSpPr txBox="1"/>
          <p:nvPr/>
        </p:nvSpPr>
        <p:spPr>
          <a:xfrm>
            <a:off x="7390656" y="529257"/>
            <a:ext cx="1429816" cy="379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zh-CN" sz="2800" b="1" dirty="0">
                <a:solidFill>
                  <a:srgbClr val="0070C0"/>
                </a:solidFill>
                <a:cs typeface="Times New Roman" panose="02020603050405020304" pitchFamily="18" charset="0"/>
              </a:rPr>
              <a:t>cont.11</a:t>
            </a:r>
            <a:endParaRPr lang="zh-CN" altLang="en-US" sz="2800" b="1" dirty="0">
              <a:solidFill>
                <a:srgbClr val="0070C0"/>
              </a:solidFill>
              <a:cs typeface="Times New Roman" panose="02020603050405020304" pitchFamily="18" charset="0"/>
            </a:endParaRPr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49A4E54F-0032-47A5-A99E-E4868F8846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96" y="188640"/>
            <a:ext cx="7056784" cy="643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3200" b="1" dirty="0">
                <a:solidFill>
                  <a:srgbClr val="C00000"/>
                </a:solidFill>
              </a:rPr>
              <a:t>2.1, 2.1.3 Integration and Configuration</a:t>
            </a:r>
            <a:endParaRPr lang="en-US" altLang="zh-CN" sz="3200" b="1" dirty="0">
              <a:solidFill>
                <a:srgbClr val="C00000"/>
              </a:solidFill>
              <a:latin typeface="Arial Black" panose="020B0A04020102020204" pitchFamily="34" charset="0"/>
              <a:ea typeface="Arial Unicode MS" pitchFamily="34" charset="-122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4B3386EA-10CF-4A3D-A0E8-D05D1B110DD6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908720"/>
            <a:ext cx="9036496" cy="45259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/>
              <a:t>Based on software reuse where systems are integrated from existing components or application systems (sometimes called </a:t>
            </a:r>
            <a:r>
              <a:rPr lang="en-GB" sz="2800" b="1" dirty="0">
                <a:solidFill>
                  <a:srgbClr val="FF0000"/>
                </a:solidFill>
              </a:rPr>
              <a:t>COTS -Commercial-off-the-shelf</a:t>
            </a:r>
            <a:r>
              <a:rPr lang="en-GB" sz="2800" dirty="0"/>
              <a:t>) systems).</a:t>
            </a:r>
          </a:p>
          <a:p>
            <a:r>
              <a:rPr lang="en-GB" sz="2800" dirty="0"/>
              <a:t>Reused elements may be configured to adapt their behaviour and functionality to a user’s requirements</a:t>
            </a:r>
          </a:p>
          <a:p>
            <a:r>
              <a:rPr lang="en-GB" sz="2800" dirty="0"/>
              <a:t>Reuse is now the standard approach for building many types of business system</a:t>
            </a:r>
          </a:p>
          <a:p>
            <a:pPr lvl="1"/>
            <a:r>
              <a:rPr lang="en-GB" dirty="0"/>
              <a:t>Reuse covered in more depth in Chapter 15.</a:t>
            </a:r>
          </a:p>
        </p:txBody>
      </p:sp>
    </p:spTree>
    <p:extLst>
      <p:ext uri="{BB962C8B-B14F-4D97-AF65-F5344CB8AC3E}">
        <p14:creationId xmlns:p14="http://schemas.microsoft.com/office/powerpoint/2010/main" val="2962733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2CCC7FC3-0AD2-496A-AC54-387484815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altLang="zh-CN"/>
              <a:t>SWJTU-LEEDS JOINT SCHOOL – H.Y. Zhao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484CF227-CD88-4B6B-95B2-8CDB967CA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dirty="0"/>
              <a:t>SE  Chapter 2-</a:t>
            </a:r>
            <a:fld id="{90959D3B-E7CF-4F7F-B948-302019A1053D}" type="slidenum">
              <a:rPr lang="zh-CN" altLang="en-US" smtClean="0"/>
              <a:pPr/>
              <a:t>15</a:t>
            </a:fld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6886E61-6CF3-495D-BC86-C70E26DAC6A5}"/>
              </a:ext>
            </a:extLst>
          </p:cNvPr>
          <p:cNvSpPr txBox="1"/>
          <p:nvPr/>
        </p:nvSpPr>
        <p:spPr>
          <a:xfrm>
            <a:off x="7390656" y="529257"/>
            <a:ext cx="1429816" cy="379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zh-CN" sz="2800" b="1" dirty="0">
                <a:solidFill>
                  <a:srgbClr val="0070C0"/>
                </a:solidFill>
                <a:cs typeface="Times New Roman" panose="02020603050405020304" pitchFamily="18" charset="0"/>
              </a:rPr>
              <a:t>cont.12</a:t>
            </a:r>
            <a:endParaRPr lang="zh-CN" altLang="en-US" sz="2800" b="1" dirty="0">
              <a:solidFill>
                <a:srgbClr val="0070C0"/>
              </a:solidFill>
              <a:cs typeface="Times New Roman" panose="02020603050405020304" pitchFamily="18" charset="0"/>
            </a:endParaRPr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C5F83489-37C6-4EEB-A026-DFFE5A7998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96" y="188640"/>
            <a:ext cx="7056784" cy="643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3200" b="1" dirty="0">
                <a:solidFill>
                  <a:srgbClr val="C00000"/>
                </a:solidFill>
              </a:rPr>
              <a:t>2.1, 2.1.3 Integration and Configuration</a:t>
            </a:r>
            <a:endParaRPr lang="en-US" altLang="zh-CN" sz="3200" b="1" dirty="0">
              <a:solidFill>
                <a:srgbClr val="C00000"/>
              </a:solidFill>
              <a:latin typeface="Arial Black" panose="020B0A04020102020204" pitchFamily="34" charset="0"/>
              <a:ea typeface="Arial Unicode MS" pitchFamily="34" charset="-122"/>
            </a:endParaRPr>
          </a:p>
        </p:txBody>
      </p:sp>
      <p:sp>
        <p:nvSpPr>
          <p:cNvPr id="6" name="ïSḻiḑê">
            <a:extLst>
              <a:ext uri="{FF2B5EF4-FFF2-40B4-BE49-F238E27FC236}">
                <a16:creationId xmlns:a16="http://schemas.microsoft.com/office/drawing/2014/main" id="{D18AD194-DE90-4D92-B989-8EC13037AD91}"/>
              </a:ext>
            </a:extLst>
          </p:cNvPr>
          <p:cNvSpPr/>
          <p:nvPr/>
        </p:nvSpPr>
        <p:spPr bwMode="auto">
          <a:xfrm>
            <a:off x="179512" y="985126"/>
            <a:ext cx="8424936" cy="499658"/>
          </a:xfrm>
          <a:prstGeom prst="rect">
            <a:avLst/>
          </a:prstGeom>
          <a:solidFill>
            <a:schemeClr val="accent3"/>
          </a:solidFill>
          <a:ln w="28575" algn="ctr">
            <a:noFill/>
            <a:round/>
            <a:headEnd/>
            <a:tailEnd/>
          </a:ln>
        </p:spPr>
        <p:txBody>
          <a:bodyPr wrap="none" lIns="91440" tIns="45720" rIns="91440" bIns="45720" anchor="ctr">
            <a:noAutofit/>
          </a:bodyPr>
          <a:lstStyle/>
          <a:p>
            <a:pPr algn="ctr" defTabSz="914400"/>
            <a:r>
              <a:rPr lang="en-US" altLang="zh-CN" sz="2800" b="1" kern="0" dirty="0"/>
              <a:t>Three types of frequently reused software components</a:t>
            </a:r>
            <a:endParaRPr lang="zh-CN" altLang="en-US" sz="2800" b="1" kern="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A3BCF19-A094-46D5-8406-1FAD9E4266A6}"/>
              </a:ext>
            </a:extLst>
          </p:cNvPr>
          <p:cNvSpPr txBox="1">
            <a:spLocks/>
          </p:cNvSpPr>
          <p:nvPr/>
        </p:nvSpPr>
        <p:spPr>
          <a:xfrm>
            <a:off x="179512" y="1556792"/>
            <a:ext cx="8784976" cy="45259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b="1" dirty="0">
                <a:solidFill>
                  <a:srgbClr val="7030A0"/>
                </a:solidFill>
              </a:rPr>
              <a:t>Stand-alone application systems </a:t>
            </a:r>
            <a:r>
              <a:rPr lang="en-GB" sz="2800" dirty="0"/>
              <a:t>(sometimes called COTS) that are configured for use in a particular environment.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Collections of objects </a:t>
            </a:r>
            <a:r>
              <a:rPr lang="en-GB" sz="2800" dirty="0"/>
              <a:t>that are developed as a package to be integrated with a component framework such as </a:t>
            </a:r>
            <a:r>
              <a:rPr lang="en-GB" sz="2800" b="1" dirty="0">
                <a:solidFill>
                  <a:srgbClr val="FF0000"/>
                </a:solidFill>
              </a:rPr>
              <a:t>.NET</a:t>
            </a:r>
            <a:r>
              <a:rPr lang="en-GB" sz="2800" dirty="0"/>
              <a:t> or </a:t>
            </a:r>
            <a:r>
              <a:rPr lang="en-GB" sz="2800" b="1" dirty="0">
                <a:solidFill>
                  <a:srgbClr val="FF0000"/>
                </a:solidFill>
              </a:rPr>
              <a:t>J2EE</a:t>
            </a:r>
            <a:r>
              <a:rPr lang="en-GB" sz="2800" dirty="0"/>
              <a:t>.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Web services </a:t>
            </a:r>
            <a:r>
              <a:rPr lang="en-GB" sz="2800" dirty="0"/>
              <a:t>that are developed according to service standards and which are available for remote invocation. </a:t>
            </a:r>
          </a:p>
          <a:p>
            <a:endParaRPr lang="en-GB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642666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7689BD08-6E8B-4273-B3BE-1CE2C4692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altLang="zh-CN" dirty="0"/>
              <a:t>SWJTU-LEEDS JOINT SCHOOL – H.Y. Zhao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33A4CE54-D654-4D3E-895F-82CB3E406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SE  Chapter 2-</a:t>
            </a:r>
            <a:fld id="{90959D3B-E7CF-4F7F-B948-302019A1053D}" type="slidenum">
              <a:rPr lang="zh-CN" altLang="en-US" smtClean="0"/>
              <a:pPr/>
              <a:t>16</a:t>
            </a:fld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EFF72E8-CC8F-40C4-9733-EC880515DAEB}"/>
              </a:ext>
            </a:extLst>
          </p:cNvPr>
          <p:cNvSpPr txBox="1"/>
          <p:nvPr/>
        </p:nvSpPr>
        <p:spPr>
          <a:xfrm>
            <a:off x="7390656" y="529257"/>
            <a:ext cx="1429816" cy="379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zh-CN" sz="2800" b="1" dirty="0">
                <a:solidFill>
                  <a:srgbClr val="0070C0"/>
                </a:solidFill>
                <a:cs typeface="Times New Roman" panose="02020603050405020304" pitchFamily="18" charset="0"/>
              </a:rPr>
              <a:t>cont.13</a:t>
            </a:r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91B1F916-EAC1-4B46-B032-68BC78D800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96" y="188640"/>
            <a:ext cx="7056784" cy="643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3200" b="1" dirty="0">
                <a:solidFill>
                  <a:srgbClr val="C00000"/>
                </a:solidFill>
              </a:rPr>
              <a:t>2.1, 2.1.3 Integration and Configuration</a:t>
            </a:r>
            <a:endParaRPr lang="en-US" altLang="zh-CN" sz="3200" b="1" dirty="0">
              <a:solidFill>
                <a:srgbClr val="C00000"/>
              </a:solidFill>
              <a:latin typeface="Arial Black" panose="020B0A04020102020204" pitchFamily="34" charset="0"/>
              <a:ea typeface="Arial Unicode MS" pitchFamily="34" charset="-122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2A088418-BA7B-4EF5-A0F9-DF0EBEAA4FBD}"/>
              </a:ext>
            </a:extLst>
          </p:cNvPr>
          <p:cNvSpPr/>
          <p:nvPr/>
        </p:nvSpPr>
        <p:spPr>
          <a:xfrm>
            <a:off x="241783" y="1929795"/>
            <a:ext cx="2376264" cy="93610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>
                <a:alpha val="9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cs typeface="Times New Roman" panose="02020603050405020304" pitchFamily="18" charset="0"/>
              </a:rPr>
              <a:t>Requirements</a:t>
            </a:r>
          </a:p>
          <a:p>
            <a:pPr algn="ctr"/>
            <a:r>
              <a:rPr lang="en-US" altLang="zh-CN" sz="2800" dirty="0">
                <a:solidFill>
                  <a:schemeClr val="tx1"/>
                </a:solidFill>
                <a:cs typeface="Times New Roman" panose="02020603050405020304" pitchFamily="18" charset="0"/>
              </a:rPr>
              <a:t>specification</a:t>
            </a:r>
            <a:endParaRPr lang="zh-CN" altLang="en-US" sz="2800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BBE6ECB0-B617-46E4-BEF0-AEB7E43A00C7}"/>
              </a:ext>
            </a:extLst>
          </p:cNvPr>
          <p:cNvSpPr/>
          <p:nvPr/>
        </p:nvSpPr>
        <p:spPr>
          <a:xfrm>
            <a:off x="3221901" y="1196752"/>
            <a:ext cx="1854155" cy="93610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>
                <a:alpha val="9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cs typeface="Times New Roman" panose="02020603050405020304" pitchFamily="18" charset="0"/>
              </a:rPr>
              <a:t>Software</a:t>
            </a:r>
          </a:p>
          <a:p>
            <a:pPr algn="ctr"/>
            <a:r>
              <a:rPr lang="en-US" altLang="zh-CN" sz="2800" dirty="0">
                <a:solidFill>
                  <a:schemeClr val="tx1"/>
                </a:solidFill>
                <a:cs typeface="Times New Roman" panose="02020603050405020304" pitchFamily="18" charset="0"/>
              </a:rPr>
              <a:t>discovery</a:t>
            </a:r>
            <a:endParaRPr lang="zh-CN" altLang="en-US" sz="2800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AEBE85BD-5C01-475D-9BCB-749E4A1F9F24}"/>
              </a:ext>
            </a:extLst>
          </p:cNvPr>
          <p:cNvSpPr/>
          <p:nvPr/>
        </p:nvSpPr>
        <p:spPr>
          <a:xfrm>
            <a:off x="3203848" y="2420888"/>
            <a:ext cx="1872208" cy="93610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>
                <a:alpha val="9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cs typeface="Times New Roman" panose="02020603050405020304" pitchFamily="18" charset="0"/>
              </a:rPr>
              <a:t>Software</a:t>
            </a:r>
          </a:p>
          <a:p>
            <a:pPr algn="ctr"/>
            <a:r>
              <a:rPr lang="en-US" altLang="zh-CN" sz="2800" dirty="0">
                <a:solidFill>
                  <a:schemeClr val="tx1"/>
                </a:solidFill>
                <a:cs typeface="Times New Roman" panose="02020603050405020304" pitchFamily="18" charset="0"/>
              </a:rPr>
              <a:t>evaluation</a:t>
            </a:r>
            <a:endParaRPr lang="zh-CN" altLang="en-US" sz="2800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A5F073EC-8C5D-499E-816C-CE2AF584B118}"/>
              </a:ext>
            </a:extLst>
          </p:cNvPr>
          <p:cNvCxnSpPr>
            <a:cxnSpLocks/>
          </p:cNvCxnSpPr>
          <p:nvPr/>
        </p:nvCxnSpPr>
        <p:spPr>
          <a:xfrm>
            <a:off x="2843808" y="1700808"/>
            <a:ext cx="0" cy="12961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569C4F79-EA5E-497A-8091-312DE40B58ED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2618047" y="2397847"/>
            <a:ext cx="22576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8D1CA09E-0600-4422-A534-5AC9800E9F33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2843808" y="1664804"/>
            <a:ext cx="378093" cy="3577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7A8237D6-F01E-434C-B261-DCE6149C746B}"/>
              </a:ext>
            </a:extLst>
          </p:cNvPr>
          <p:cNvCxnSpPr>
            <a:endCxn id="9" idx="1"/>
          </p:cNvCxnSpPr>
          <p:nvPr/>
        </p:nvCxnSpPr>
        <p:spPr>
          <a:xfrm>
            <a:off x="2843808" y="2708920"/>
            <a:ext cx="360040" cy="1800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5C61DAAB-8631-469D-BD6D-01328CBC59BC}"/>
              </a:ext>
            </a:extLst>
          </p:cNvPr>
          <p:cNvSpPr/>
          <p:nvPr/>
        </p:nvSpPr>
        <p:spPr>
          <a:xfrm>
            <a:off x="5868144" y="1916832"/>
            <a:ext cx="2376264" cy="93610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>
                <a:alpha val="9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cs typeface="Times New Roman" panose="02020603050405020304" pitchFamily="18" charset="0"/>
              </a:rPr>
              <a:t>Requirements</a:t>
            </a:r>
          </a:p>
          <a:p>
            <a:pPr algn="ctr"/>
            <a:r>
              <a:rPr lang="en-US" altLang="zh-CN" sz="2800" dirty="0">
                <a:solidFill>
                  <a:schemeClr val="tx1"/>
                </a:solidFill>
                <a:cs typeface="Times New Roman" panose="02020603050405020304" pitchFamily="18" charset="0"/>
              </a:rPr>
              <a:t>refinement</a:t>
            </a:r>
            <a:endParaRPr lang="zh-CN" altLang="en-US" sz="2800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8AF7CB6C-9895-426C-989D-516CF948C5F2}"/>
              </a:ext>
            </a:extLst>
          </p:cNvPr>
          <p:cNvCxnSpPr>
            <a:cxnSpLocks/>
          </p:cNvCxnSpPr>
          <p:nvPr/>
        </p:nvCxnSpPr>
        <p:spPr>
          <a:xfrm>
            <a:off x="5436096" y="1700808"/>
            <a:ext cx="0" cy="12961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D2590340-8D65-4011-BEF3-9968FE25D68F}"/>
              </a:ext>
            </a:extLst>
          </p:cNvPr>
          <p:cNvCxnSpPr>
            <a:stCxn id="8" idx="3"/>
          </p:cNvCxnSpPr>
          <p:nvPr/>
        </p:nvCxnSpPr>
        <p:spPr>
          <a:xfrm>
            <a:off x="5076056" y="1664804"/>
            <a:ext cx="360040" cy="3577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DCAA92AF-A968-41FF-9343-107BC4E89492}"/>
              </a:ext>
            </a:extLst>
          </p:cNvPr>
          <p:cNvCxnSpPr>
            <a:stCxn id="9" idx="3"/>
          </p:cNvCxnSpPr>
          <p:nvPr/>
        </p:nvCxnSpPr>
        <p:spPr>
          <a:xfrm flipV="1">
            <a:off x="5076056" y="2708920"/>
            <a:ext cx="360040" cy="1800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DADBA7ED-8A3F-4467-92D5-F94E0A7BA94F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5436096" y="2384884"/>
            <a:ext cx="4320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22BA6C93-602E-4697-A93E-B53BF5FCFF60}"/>
              </a:ext>
            </a:extLst>
          </p:cNvPr>
          <p:cNvCxnSpPr>
            <a:cxnSpLocks/>
            <a:stCxn id="24" idx="0"/>
          </p:cNvCxnSpPr>
          <p:nvPr/>
        </p:nvCxnSpPr>
        <p:spPr>
          <a:xfrm flipV="1">
            <a:off x="7056276" y="1052736"/>
            <a:ext cx="0" cy="8640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E795797E-0F3E-4456-921A-1E19B01350B9}"/>
              </a:ext>
            </a:extLst>
          </p:cNvPr>
          <p:cNvCxnSpPr>
            <a:cxnSpLocks/>
          </p:cNvCxnSpPr>
          <p:nvPr/>
        </p:nvCxnSpPr>
        <p:spPr>
          <a:xfrm flipH="1">
            <a:off x="1429915" y="1052736"/>
            <a:ext cx="56263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7C9AB3A0-3FA7-44C1-999A-EC4CA2E61EF5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1429915" y="1052736"/>
            <a:ext cx="0" cy="8770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27C53E31-F540-46F0-8590-DCD4EE88710B}"/>
              </a:ext>
            </a:extLst>
          </p:cNvPr>
          <p:cNvSpPr/>
          <p:nvPr/>
        </p:nvSpPr>
        <p:spPr>
          <a:xfrm>
            <a:off x="1763688" y="3687349"/>
            <a:ext cx="3092522" cy="93610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>
                <a:alpha val="9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cs typeface="Times New Roman" panose="02020603050405020304" pitchFamily="18" charset="0"/>
              </a:rPr>
              <a:t>Configure application system</a:t>
            </a:r>
            <a:endParaRPr lang="zh-CN" altLang="en-US" sz="2800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75F338C6-C032-4EF1-84F4-ABB038DBF5DA}"/>
              </a:ext>
            </a:extLst>
          </p:cNvPr>
          <p:cNvSpPr/>
          <p:nvPr/>
        </p:nvSpPr>
        <p:spPr>
          <a:xfrm>
            <a:off x="2267744" y="4797152"/>
            <a:ext cx="4104456" cy="58076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>
                <a:alpha val="9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cs typeface="Times New Roman" panose="02020603050405020304" pitchFamily="18" charset="0"/>
              </a:rPr>
              <a:t>Adapt components</a:t>
            </a:r>
            <a:endParaRPr lang="zh-CN" altLang="en-US" sz="2800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0D3CEDC7-9B87-4641-82F2-BB6D38788E9F}"/>
              </a:ext>
            </a:extLst>
          </p:cNvPr>
          <p:cNvSpPr/>
          <p:nvPr/>
        </p:nvSpPr>
        <p:spPr>
          <a:xfrm>
            <a:off x="2267744" y="5584535"/>
            <a:ext cx="4104456" cy="58076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>
                <a:alpha val="9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cs typeface="Times New Roman" panose="02020603050405020304" pitchFamily="18" charset="0"/>
              </a:rPr>
              <a:t>Develop new components</a:t>
            </a:r>
            <a:endParaRPr lang="zh-CN" altLang="en-US" sz="2800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53" name="矩形: 圆角 52">
            <a:extLst>
              <a:ext uri="{FF2B5EF4-FFF2-40B4-BE49-F238E27FC236}">
                <a16:creationId xmlns:a16="http://schemas.microsoft.com/office/drawing/2014/main" id="{4E07E0CC-F5EE-42C5-AD75-5591470E6614}"/>
              </a:ext>
            </a:extLst>
          </p:cNvPr>
          <p:cNvSpPr/>
          <p:nvPr/>
        </p:nvSpPr>
        <p:spPr>
          <a:xfrm>
            <a:off x="7168110" y="5013176"/>
            <a:ext cx="1652362" cy="93610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>
                <a:alpha val="9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cs typeface="Times New Roman" panose="02020603050405020304" pitchFamily="18" charset="0"/>
              </a:rPr>
              <a:t>Integrate</a:t>
            </a:r>
          </a:p>
          <a:p>
            <a:pPr algn="ctr"/>
            <a:r>
              <a:rPr lang="en-US" altLang="zh-CN" sz="2800" dirty="0">
                <a:solidFill>
                  <a:schemeClr val="tx1"/>
                </a:solidFill>
                <a:cs typeface="Times New Roman" panose="02020603050405020304" pitchFamily="18" charset="0"/>
              </a:rPr>
              <a:t>system</a:t>
            </a:r>
            <a:endParaRPr lang="zh-CN" altLang="en-US" sz="2800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54" name="菱形 53">
            <a:extLst>
              <a:ext uri="{FF2B5EF4-FFF2-40B4-BE49-F238E27FC236}">
                <a16:creationId xmlns:a16="http://schemas.microsoft.com/office/drawing/2014/main" id="{637ADC3C-6F48-477F-944D-7E67BD5E1A5C}"/>
              </a:ext>
            </a:extLst>
          </p:cNvPr>
          <p:cNvSpPr/>
          <p:nvPr/>
        </p:nvSpPr>
        <p:spPr>
          <a:xfrm>
            <a:off x="827584" y="4808927"/>
            <a:ext cx="386307" cy="377708"/>
          </a:xfrm>
          <a:prstGeom prst="diamond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EB820D11-F843-4E8E-AD0B-C4751DADD2D3}"/>
              </a:ext>
            </a:extLst>
          </p:cNvPr>
          <p:cNvCxnSpPr>
            <a:stCxn id="24" idx="3"/>
          </p:cNvCxnSpPr>
          <p:nvPr/>
        </p:nvCxnSpPr>
        <p:spPr>
          <a:xfrm>
            <a:off x="8244408" y="2384884"/>
            <a:ext cx="43204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A4ADEEFB-44F9-4DA9-BDE9-25A175A8B30B}"/>
              </a:ext>
            </a:extLst>
          </p:cNvPr>
          <p:cNvCxnSpPr>
            <a:cxnSpLocks/>
          </p:cNvCxnSpPr>
          <p:nvPr/>
        </p:nvCxnSpPr>
        <p:spPr>
          <a:xfrm>
            <a:off x="8676456" y="2384884"/>
            <a:ext cx="0" cy="11161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976F20AF-AEA6-40DD-8CC4-636B86B03052}"/>
              </a:ext>
            </a:extLst>
          </p:cNvPr>
          <p:cNvCxnSpPr>
            <a:cxnSpLocks/>
          </p:cNvCxnSpPr>
          <p:nvPr/>
        </p:nvCxnSpPr>
        <p:spPr>
          <a:xfrm>
            <a:off x="241783" y="3501008"/>
            <a:ext cx="84346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C85D5E67-976D-4946-B4B9-C398DA0A1C18}"/>
              </a:ext>
            </a:extLst>
          </p:cNvPr>
          <p:cNvCxnSpPr>
            <a:cxnSpLocks/>
          </p:cNvCxnSpPr>
          <p:nvPr/>
        </p:nvCxnSpPr>
        <p:spPr>
          <a:xfrm>
            <a:off x="251520" y="3501008"/>
            <a:ext cx="0" cy="14967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5488D2CD-BEEF-4CE7-BB69-CECBF2BC50F7}"/>
              </a:ext>
            </a:extLst>
          </p:cNvPr>
          <p:cNvCxnSpPr>
            <a:cxnSpLocks/>
            <a:endCxn id="54" idx="1"/>
          </p:cNvCxnSpPr>
          <p:nvPr/>
        </p:nvCxnSpPr>
        <p:spPr>
          <a:xfrm>
            <a:off x="241783" y="4997781"/>
            <a:ext cx="58580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004323FB-44AB-4504-BEBE-66BC5C02645C}"/>
              </a:ext>
            </a:extLst>
          </p:cNvPr>
          <p:cNvCxnSpPr>
            <a:cxnSpLocks/>
          </p:cNvCxnSpPr>
          <p:nvPr/>
        </p:nvCxnSpPr>
        <p:spPr>
          <a:xfrm>
            <a:off x="1402328" y="4293096"/>
            <a:ext cx="0" cy="12961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F660E499-8F07-42CB-AE33-CBE4E9DA5B27}"/>
              </a:ext>
            </a:extLst>
          </p:cNvPr>
          <p:cNvCxnSpPr>
            <a:endCxn id="49" idx="1"/>
          </p:cNvCxnSpPr>
          <p:nvPr/>
        </p:nvCxnSpPr>
        <p:spPr>
          <a:xfrm flipV="1">
            <a:off x="1403648" y="4155401"/>
            <a:ext cx="360040" cy="3537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668942EF-0778-44A5-A963-83FC5F28FABE}"/>
              </a:ext>
            </a:extLst>
          </p:cNvPr>
          <p:cNvCxnSpPr>
            <a:cxnSpLocks/>
            <a:stCxn id="54" idx="3"/>
          </p:cNvCxnSpPr>
          <p:nvPr/>
        </p:nvCxnSpPr>
        <p:spPr>
          <a:xfrm>
            <a:off x="1213891" y="4997781"/>
            <a:ext cx="1884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id="{764B951F-194E-4C19-81D8-0BB758772843}"/>
              </a:ext>
            </a:extLst>
          </p:cNvPr>
          <p:cNvCxnSpPr>
            <a:cxnSpLocks/>
          </p:cNvCxnSpPr>
          <p:nvPr/>
        </p:nvCxnSpPr>
        <p:spPr>
          <a:xfrm>
            <a:off x="1763688" y="4941168"/>
            <a:ext cx="0" cy="12241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153B0484-D727-424F-970D-877E64F763FC}"/>
              </a:ext>
            </a:extLst>
          </p:cNvPr>
          <p:cNvCxnSpPr>
            <a:cxnSpLocks/>
          </p:cNvCxnSpPr>
          <p:nvPr/>
        </p:nvCxnSpPr>
        <p:spPr>
          <a:xfrm>
            <a:off x="1429914" y="5301208"/>
            <a:ext cx="333774" cy="2534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37FDBF92-5653-408A-94A7-C925928462DA}"/>
              </a:ext>
            </a:extLst>
          </p:cNvPr>
          <p:cNvCxnSpPr>
            <a:endCxn id="51" idx="1"/>
          </p:cNvCxnSpPr>
          <p:nvPr/>
        </p:nvCxnSpPr>
        <p:spPr>
          <a:xfrm>
            <a:off x="1763688" y="5087536"/>
            <a:ext cx="504056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222F4D75-76A1-497D-93CE-145FB4DDA03D}"/>
              </a:ext>
            </a:extLst>
          </p:cNvPr>
          <p:cNvCxnSpPr>
            <a:endCxn id="52" idx="1"/>
          </p:cNvCxnSpPr>
          <p:nvPr/>
        </p:nvCxnSpPr>
        <p:spPr>
          <a:xfrm>
            <a:off x="1763688" y="5874919"/>
            <a:ext cx="504056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连接符 88">
            <a:extLst>
              <a:ext uri="{FF2B5EF4-FFF2-40B4-BE49-F238E27FC236}">
                <a16:creationId xmlns:a16="http://schemas.microsoft.com/office/drawing/2014/main" id="{CE0A1294-1598-46E7-9123-B2A3561A84D3}"/>
              </a:ext>
            </a:extLst>
          </p:cNvPr>
          <p:cNvCxnSpPr/>
          <p:nvPr/>
        </p:nvCxnSpPr>
        <p:spPr>
          <a:xfrm>
            <a:off x="6732240" y="4997781"/>
            <a:ext cx="0" cy="9085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5E7C90A3-299F-4F3E-BDAF-C5D1B7CC5E03}"/>
              </a:ext>
            </a:extLst>
          </p:cNvPr>
          <p:cNvCxnSpPr>
            <a:stCxn id="51" idx="3"/>
          </p:cNvCxnSpPr>
          <p:nvPr/>
        </p:nvCxnSpPr>
        <p:spPr>
          <a:xfrm>
            <a:off x="6372200" y="5087537"/>
            <a:ext cx="360040" cy="2136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4CCBB2B9-B631-468B-A2A4-545C331C1CC8}"/>
              </a:ext>
            </a:extLst>
          </p:cNvPr>
          <p:cNvCxnSpPr>
            <a:stCxn id="52" idx="3"/>
          </p:cNvCxnSpPr>
          <p:nvPr/>
        </p:nvCxnSpPr>
        <p:spPr>
          <a:xfrm flipV="1">
            <a:off x="6372200" y="5661248"/>
            <a:ext cx="360040" cy="2136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94">
            <a:extLst>
              <a:ext uri="{FF2B5EF4-FFF2-40B4-BE49-F238E27FC236}">
                <a16:creationId xmlns:a16="http://schemas.microsoft.com/office/drawing/2014/main" id="{9D38F40E-54CB-447A-B8E0-80B07FD2242A}"/>
              </a:ext>
            </a:extLst>
          </p:cNvPr>
          <p:cNvCxnSpPr>
            <a:cxnSpLocks/>
            <a:endCxn id="53" idx="1"/>
          </p:cNvCxnSpPr>
          <p:nvPr/>
        </p:nvCxnSpPr>
        <p:spPr>
          <a:xfrm>
            <a:off x="6732239" y="5481227"/>
            <a:ext cx="435871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文本框 96">
            <a:extLst>
              <a:ext uri="{FF2B5EF4-FFF2-40B4-BE49-F238E27FC236}">
                <a16:creationId xmlns:a16="http://schemas.microsoft.com/office/drawing/2014/main" id="{3E358CFF-69CB-4A86-9109-E0381FBA6CE2}"/>
              </a:ext>
            </a:extLst>
          </p:cNvPr>
          <p:cNvSpPr txBox="1"/>
          <p:nvPr/>
        </p:nvSpPr>
        <p:spPr>
          <a:xfrm>
            <a:off x="179512" y="3406576"/>
            <a:ext cx="1584173" cy="1174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zh-CN" sz="2400" dirty="0">
                <a:solidFill>
                  <a:srgbClr val="FF0000"/>
                </a:solidFill>
                <a:cs typeface="Times New Roman" panose="02020603050405020304" pitchFamily="18" charset="0"/>
              </a:rPr>
              <a:t>Application system available</a:t>
            </a:r>
            <a:endParaRPr lang="zh-CN" altLang="en-US" sz="2400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2DC14164-0BC4-4AE0-BCCB-C8BE8AF45A2A}"/>
              </a:ext>
            </a:extLst>
          </p:cNvPr>
          <p:cNvSpPr txBox="1"/>
          <p:nvPr/>
        </p:nvSpPr>
        <p:spPr>
          <a:xfrm>
            <a:off x="55355" y="5425104"/>
            <a:ext cx="1935817" cy="810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zh-CN" sz="2400" dirty="0">
                <a:solidFill>
                  <a:srgbClr val="FF0000"/>
                </a:solidFill>
                <a:cs typeface="Times New Roman" panose="02020603050405020304" pitchFamily="18" charset="0"/>
              </a:rPr>
              <a:t>Components</a:t>
            </a:r>
          </a:p>
          <a:p>
            <a:pPr>
              <a:lnSpc>
                <a:spcPts val="2800"/>
              </a:lnSpc>
            </a:pPr>
            <a:r>
              <a:rPr lang="en-US" altLang="zh-CN" sz="2400" dirty="0">
                <a:solidFill>
                  <a:srgbClr val="FF0000"/>
                </a:solidFill>
                <a:cs typeface="Times New Roman" panose="02020603050405020304" pitchFamily="18" charset="0"/>
              </a:rPr>
              <a:t>available</a:t>
            </a:r>
            <a:endParaRPr lang="zh-CN" altLang="en-US" sz="2400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41393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72914FB0-0385-48AB-8AAB-44CB67533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altLang="zh-CN"/>
              <a:t>SWJTU-LEEDS JOINT SCHOOL – H.Y. Zhao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5E383F1-D412-4B07-9A91-297DEAFF9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SE  Chapter 2-</a:t>
            </a:r>
            <a:fld id="{90959D3B-E7CF-4F7F-B948-302019A1053D}" type="slidenum">
              <a:rPr lang="zh-CN" altLang="en-US" smtClean="0"/>
              <a:pPr/>
              <a:t>17</a:t>
            </a:fld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96EB39C-569D-4911-BFB2-E4A12138FB92}"/>
              </a:ext>
            </a:extLst>
          </p:cNvPr>
          <p:cNvSpPr txBox="1"/>
          <p:nvPr/>
        </p:nvSpPr>
        <p:spPr>
          <a:xfrm>
            <a:off x="7390656" y="529257"/>
            <a:ext cx="1429816" cy="379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zh-CN" sz="2800" b="1" dirty="0">
                <a:solidFill>
                  <a:srgbClr val="0070C0"/>
                </a:solidFill>
                <a:cs typeface="Times New Roman" panose="02020603050405020304" pitchFamily="18" charset="0"/>
              </a:rPr>
              <a:t>cont.14</a:t>
            </a:r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45E550D0-BE73-41B3-9267-4FE6197EEB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96" y="188640"/>
            <a:ext cx="7056784" cy="643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3200" b="1" dirty="0">
                <a:solidFill>
                  <a:srgbClr val="C00000"/>
                </a:solidFill>
              </a:rPr>
              <a:t>2.1, 2.1.3 Integration and Configuration</a:t>
            </a:r>
            <a:endParaRPr lang="en-US" altLang="zh-CN" sz="3200" b="1" dirty="0">
              <a:solidFill>
                <a:srgbClr val="C00000"/>
              </a:solidFill>
              <a:latin typeface="Arial Black" panose="020B0A04020102020204" pitchFamily="34" charset="0"/>
              <a:ea typeface="Arial Unicode MS" pitchFamily="34" charset="-122"/>
            </a:endParaRPr>
          </a:p>
        </p:txBody>
      </p:sp>
      <p:sp>
        <p:nvSpPr>
          <p:cNvPr id="6" name="ïSḻiḑê">
            <a:extLst>
              <a:ext uri="{FF2B5EF4-FFF2-40B4-BE49-F238E27FC236}">
                <a16:creationId xmlns:a16="http://schemas.microsoft.com/office/drawing/2014/main" id="{84851925-D913-48CB-8DC5-A3E52342F3DC}"/>
              </a:ext>
            </a:extLst>
          </p:cNvPr>
          <p:cNvSpPr/>
          <p:nvPr/>
        </p:nvSpPr>
        <p:spPr bwMode="auto">
          <a:xfrm>
            <a:off x="107504" y="985126"/>
            <a:ext cx="3096344" cy="499658"/>
          </a:xfrm>
          <a:prstGeom prst="rect">
            <a:avLst/>
          </a:prstGeom>
          <a:solidFill>
            <a:schemeClr val="accent1"/>
          </a:solidFill>
          <a:ln w="28575" algn="ctr">
            <a:noFill/>
            <a:round/>
            <a:headEnd/>
            <a:tailEnd/>
          </a:ln>
        </p:spPr>
        <p:txBody>
          <a:bodyPr wrap="none" lIns="91440" tIns="45720" rIns="91440" bIns="45720" anchor="ctr">
            <a:noAutofit/>
          </a:bodyPr>
          <a:lstStyle/>
          <a:p>
            <a:pPr algn="ctr" defTabSz="914400"/>
            <a:r>
              <a:rPr lang="en-US" altLang="zh-CN" sz="2800" b="1" kern="0" dirty="0">
                <a:solidFill>
                  <a:schemeClr val="bg1"/>
                </a:solidFill>
              </a:rPr>
              <a:t>Key process stages</a:t>
            </a:r>
            <a:endParaRPr lang="zh-CN" altLang="en-US" sz="2800" b="1" kern="0" dirty="0">
              <a:solidFill>
                <a:schemeClr val="bg1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D66ED6D-32E4-41BE-9D2F-544755410DFF}"/>
              </a:ext>
            </a:extLst>
          </p:cNvPr>
          <p:cNvSpPr txBox="1">
            <a:spLocks/>
          </p:cNvSpPr>
          <p:nvPr/>
        </p:nvSpPr>
        <p:spPr>
          <a:xfrm>
            <a:off x="107504" y="1495325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Requirements specification</a:t>
            </a:r>
          </a:p>
          <a:p>
            <a:r>
              <a:rPr lang="en-US" sz="2800" dirty="0"/>
              <a:t>Software discovery and evaluation</a:t>
            </a:r>
          </a:p>
          <a:p>
            <a:r>
              <a:rPr lang="en-US" sz="2800" dirty="0"/>
              <a:t>Requirements refinement</a:t>
            </a:r>
          </a:p>
          <a:p>
            <a:r>
              <a:rPr lang="en-US" sz="2800" dirty="0"/>
              <a:t>Application system configuration</a:t>
            </a:r>
          </a:p>
          <a:p>
            <a:r>
              <a:rPr lang="en-US" sz="2800" dirty="0"/>
              <a:t>Component adaptation and integration</a:t>
            </a:r>
          </a:p>
        </p:txBody>
      </p:sp>
    </p:spTree>
    <p:extLst>
      <p:ext uri="{BB962C8B-B14F-4D97-AF65-F5344CB8AC3E}">
        <p14:creationId xmlns:p14="http://schemas.microsoft.com/office/powerpoint/2010/main" val="576490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6D65BCDE-E209-435A-84F4-26692F064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altLang="zh-CN"/>
              <a:t>SWJTU-LEEDS JOINT SCHOOL – H.Y. Zhao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01101C2-A265-46E3-AC28-5AD1B5423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SE  Chapter 2-</a:t>
            </a:r>
            <a:fld id="{90959D3B-E7CF-4F7F-B948-302019A1053D}" type="slidenum">
              <a:rPr lang="zh-CN" altLang="en-US" smtClean="0"/>
              <a:pPr/>
              <a:t>18</a:t>
            </a:fld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685EF22-525D-4629-B86A-F071AC51F171}"/>
              </a:ext>
            </a:extLst>
          </p:cNvPr>
          <p:cNvSpPr txBox="1"/>
          <p:nvPr/>
        </p:nvSpPr>
        <p:spPr>
          <a:xfrm>
            <a:off x="7390656" y="332656"/>
            <a:ext cx="1429816" cy="635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zh-CN" sz="2800" b="1" dirty="0">
                <a:solidFill>
                  <a:srgbClr val="0070C0"/>
                </a:solidFill>
                <a:cs typeface="Times New Roman" panose="02020603050405020304" pitchFamily="18" charset="0"/>
              </a:rPr>
              <a:t>cont.15</a:t>
            </a:r>
          </a:p>
          <a:p>
            <a:pPr>
              <a:lnSpc>
                <a:spcPts val="2000"/>
              </a:lnSpc>
            </a:pPr>
            <a:r>
              <a:rPr lang="en-US" altLang="zh-CN" sz="2800" b="1" dirty="0">
                <a:solidFill>
                  <a:srgbClr val="0070C0"/>
                </a:solidFill>
                <a:cs typeface="Times New Roman" panose="02020603050405020304" pitchFamily="18" charset="0"/>
              </a:rPr>
              <a:t>end</a:t>
            </a:r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A75F6AEE-074B-4739-BCD3-BB44F05905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96" y="188640"/>
            <a:ext cx="7056784" cy="643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3200" b="1" dirty="0">
                <a:solidFill>
                  <a:srgbClr val="C00000"/>
                </a:solidFill>
              </a:rPr>
              <a:t>2.1, 2.1.3 Integration and Configuration</a:t>
            </a:r>
            <a:endParaRPr lang="en-US" altLang="zh-CN" sz="3200" b="1" dirty="0">
              <a:solidFill>
                <a:srgbClr val="C00000"/>
              </a:solidFill>
              <a:latin typeface="Arial Black" panose="020B0A04020102020204" pitchFamily="34" charset="0"/>
              <a:ea typeface="Arial Unicode MS" pitchFamily="34" charset="-122"/>
            </a:endParaRPr>
          </a:p>
        </p:txBody>
      </p:sp>
      <p:sp>
        <p:nvSpPr>
          <p:cNvPr id="6" name="ïSḻiḑê">
            <a:extLst>
              <a:ext uri="{FF2B5EF4-FFF2-40B4-BE49-F238E27FC236}">
                <a16:creationId xmlns:a16="http://schemas.microsoft.com/office/drawing/2014/main" id="{D63F3E24-4B91-481B-B3B3-BDF5B36790BA}"/>
              </a:ext>
            </a:extLst>
          </p:cNvPr>
          <p:cNvSpPr/>
          <p:nvPr/>
        </p:nvSpPr>
        <p:spPr bwMode="auto">
          <a:xfrm>
            <a:off x="179512" y="985126"/>
            <a:ext cx="4968552" cy="499658"/>
          </a:xfrm>
          <a:prstGeom prst="rect">
            <a:avLst/>
          </a:prstGeom>
          <a:solidFill>
            <a:schemeClr val="accent3"/>
          </a:solidFill>
          <a:ln w="28575" algn="ctr">
            <a:noFill/>
            <a:round/>
            <a:headEnd/>
            <a:tailEnd/>
          </a:ln>
        </p:spPr>
        <p:txBody>
          <a:bodyPr wrap="none" lIns="91440" tIns="45720" rIns="91440" bIns="45720" anchor="ctr">
            <a:noAutofit/>
          </a:bodyPr>
          <a:lstStyle/>
          <a:p>
            <a:pPr algn="ctr" defTabSz="914400"/>
            <a:r>
              <a:rPr lang="en-US" altLang="zh-CN" sz="2800" b="1" kern="0" dirty="0"/>
              <a:t>Advantages and disadvantages</a:t>
            </a:r>
            <a:endParaRPr lang="zh-CN" altLang="en-US" sz="2800" b="1" kern="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0C1FFBC-9755-4007-B774-D713CB67F862}"/>
              </a:ext>
            </a:extLst>
          </p:cNvPr>
          <p:cNvSpPr txBox="1">
            <a:spLocks/>
          </p:cNvSpPr>
          <p:nvPr/>
        </p:nvSpPr>
        <p:spPr>
          <a:xfrm>
            <a:off x="179512" y="1484784"/>
            <a:ext cx="8867328" cy="45259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Reduced costs and risks as less software is developed from scratch</a:t>
            </a:r>
          </a:p>
          <a:p>
            <a:r>
              <a:rPr lang="en-US" sz="2800" dirty="0"/>
              <a:t>Faster delivery and deployment of system</a:t>
            </a:r>
          </a:p>
          <a:p>
            <a:r>
              <a:rPr lang="en-US" sz="2800" dirty="0"/>
              <a:t>But requirements compromises are inevitable so system may not meet real needs of users</a:t>
            </a:r>
          </a:p>
          <a:p>
            <a:r>
              <a:rPr lang="en-US" sz="2800" dirty="0"/>
              <a:t>Loss of control over evolution of reused system elements</a:t>
            </a:r>
          </a:p>
        </p:txBody>
      </p:sp>
    </p:spTree>
    <p:extLst>
      <p:ext uri="{BB962C8B-B14F-4D97-AF65-F5344CB8AC3E}">
        <p14:creationId xmlns:p14="http://schemas.microsoft.com/office/powerpoint/2010/main" val="9232221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D07F9B53-0502-45A7-93FB-046E16C59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altLang="zh-CN"/>
              <a:t>SWJTU-LEEDS JOINT SCHOOL – H.Y. Zhao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1A68954-EEA4-47C1-B9E2-2A5089D2E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SE  Chapter 2-</a:t>
            </a:r>
            <a:fld id="{90959D3B-E7CF-4F7F-B948-302019A1053D}" type="slidenum">
              <a:rPr lang="zh-CN" altLang="en-US" smtClean="0"/>
              <a:pPr/>
              <a:t>19</a:t>
            </a:fld>
            <a:endParaRPr lang="zh-CN" altLang="en-US" dirty="0"/>
          </a:p>
        </p:txBody>
      </p:sp>
      <p:sp>
        <p:nvSpPr>
          <p:cNvPr id="4" name="TextBox 5">
            <a:extLst>
              <a:ext uri="{FF2B5EF4-FFF2-40B4-BE49-F238E27FC236}">
                <a16:creationId xmlns:a16="http://schemas.microsoft.com/office/drawing/2014/main" id="{B32B9AD3-431F-448C-8F84-74CAB9507B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96" y="188640"/>
            <a:ext cx="7056784" cy="643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3200" b="1" dirty="0">
                <a:solidFill>
                  <a:srgbClr val="C00000"/>
                </a:solidFill>
              </a:rPr>
              <a:t>2.2 Process activities</a:t>
            </a:r>
            <a:endParaRPr lang="en-US" altLang="zh-CN" sz="3200" b="1" dirty="0">
              <a:solidFill>
                <a:srgbClr val="C00000"/>
              </a:solidFill>
              <a:latin typeface="Arial Black" panose="020B0A04020102020204" pitchFamily="34" charset="0"/>
              <a:ea typeface="Arial Unicode MS" pitchFamily="34" charset="-122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42E2962-8059-4C62-9F1F-8814DF48DD38}"/>
              </a:ext>
            </a:extLst>
          </p:cNvPr>
          <p:cNvSpPr txBox="1">
            <a:spLocks/>
          </p:cNvSpPr>
          <p:nvPr/>
        </p:nvSpPr>
        <p:spPr>
          <a:xfrm>
            <a:off x="179512" y="908720"/>
            <a:ext cx="8964488" cy="511256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/>
              <a:t>Real software processes are interleaved sequences of technical, collaborative and managerial activities with the overall goal of specifying, designing, implementing and testing a software system. </a:t>
            </a:r>
          </a:p>
          <a:p>
            <a:r>
              <a:rPr lang="en-GB" sz="2800" dirty="0"/>
              <a:t>The four basic process activities of </a:t>
            </a:r>
            <a:r>
              <a:rPr lang="en-GB" sz="2800" dirty="0">
                <a:solidFill>
                  <a:srgbClr val="FF0000"/>
                </a:solidFill>
              </a:rPr>
              <a:t>specification</a:t>
            </a:r>
            <a:r>
              <a:rPr lang="en-GB" sz="2800" dirty="0"/>
              <a:t>, </a:t>
            </a:r>
            <a:r>
              <a:rPr lang="en-GB" sz="2800" dirty="0">
                <a:solidFill>
                  <a:srgbClr val="FF0000"/>
                </a:solidFill>
              </a:rPr>
              <a:t>development</a:t>
            </a:r>
            <a:r>
              <a:rPr lang="en-GB" sz="2800" dirty="0"/>
              <a:t>, </a:t>
            </a:r>
            <a:r>
              <a:rPr lang="en-GB" sz="2800" dirty="0">
                <a:solidFill>
                  <a:srgbClr val="FF0000"/>
                </a:solidFill>
              </a:rPr>
              <a:t>validation</a:t>
            </a:r>
            <a:r>
              <a:rPr lang="en-GB" sz="2800" dirty="0"/>
              <a:t> and </a:t>
            </a:r>
            <a:r>
              <a:rPr lang="en-GB" sz="2800" dirty="0">
                <a:solidFill>
                  <a:srgbClr val="FF0000"/>
                </a:solidFill>
              </a:rPr>
              <a:t>evolution</a:t>
            </a:r>
            <a:r>
              <a:rPr lang="en-GB" sz="2800" dirty="0"/>
              <a:t> are organized differently in different development processes. </a:t>
            </a:r>
          </a:p>
          <a:p>
            <a:r>
              <a:rPr lang="en-GB" sz="2800" dirty="0"/>
              <a:t>For example, in the waterfall model, they are organized in sequence, whereas in incremental development they are interleaved.</a:t>
            </a:r>
          </a:p>
          <a:p>
            <a:r>
              <a:rPr lang="en-GB" sz="2800" dirty="0"/>
              <a:t>Processes are now </a:t>
            </a:r>
            <a:r>
              <a:rPr lang="en-US" altLang="zh-CN" sz="2800" dirty="0"/>
              <a:t>software</a:t>
            </a:r>
            <a:r>
              <a:rPr lang="en-GB" sz="2800" dirty="0"/>
              <a:t> tool supported.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87113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8D64D9B4-C92E-4EEA-9622-F903C6E57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altLang="zh-CN"/>
              <a:t>SWJTU-LEEDS JOINT SCHOOL – H.Y. Zhao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A88945C2-3898-4F1D-82D4-0B8E03E65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dirty="0"/>
              <a:t>SE  Chapter 2-</a:t>
            </a:r>
            <a:fld id="{90959D3B-E7CF-4F7F-B948-302019A1053D}" type="slidenum">
              <a:rPr lang="zh-CN" altLang="en-US" smtClean="0"/>
              <a:pPr/>
              <a:t>2</a:t>
            </a:fld>
            <a:endParaRPr lang="zh-CN" alt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8C7AE06-6C09-4471-B79B-41E5DF031EB5}"/>
              </a:ext>
            </a:extLst>
          </p:cNvPr>
          <p:cNvSpPr txBox="1">
            <a:spLocks/>
          </p:cNvSpPr>
          <p:nvPr/>
        </p:nvSpPr>
        <p:spPr>
          <a:xfrm>
            <a:off x="122148" y="1052736"/>
            <a:ext cx="9036050" cy="453650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buNone/>
            </a:pPr>
            <a:r>
              <a:rPr lang="en-GB" altLang="en-US" sz="2800" b="1" dirty="0">
                <a:solidFill>
                  <a:srgbClr val="7030A0"/>
                </a:solidFill>
              </a:rPr>
              <a:t>Learning objectives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GB" altLang="en-US" sz="2800" dirty="0">
                <a:solidFill>
                  <a:srgbClr val="00B050"/>
                </a:solidFill>
                <a:sym typeface="Symbol" panose="05050102010706020507" pitchFamily="18" charset="2"/>
              </a:rPr>
              <a:t></a:t>
            </a:r>
            <a:r>
              <a:rPr lang="en-GB" altLang="en-US" sz="2800" dirty="0"/>
              <a:t>understand the concepts of software processes and software process models;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GB" altLang="en-US" sz="2800" dirty="0">
                <a:solidFill>
                  <a:srgbClr val="00B050"/>
                </a:solidFill>
                <a:sym typeface="Symbol" panose="05050102010706020507" pitchFamily="18" charset="2"/>
              </a:rPr>
              <a:t></a:t>
            </a:r>
            <a:r>
              <a:rPr lang="en-GB" altLang="en-US" sz="2800" dirty="0">
                <a:sym typeface="Symbol" panose="05050102010706020507" pitchFamily="18" charset="2"/>
              </a:rPr>
              <a:t>know about the fundamental process activities of software requirements engineering, software development, testing and evolution;</a:t>
            </a:r>
            <a:endParaRPr lang="en-GB" altLang="en-US" sz="2800" dirty="0"/>
          </a:p>
          <a:p>
            <a:pPr marL="0" indent="0">
              <a:spcBef>
                <a:spcPct val="0"/>
              </a:spcBef>
              <a:buNone/>
            </a:pPr>
            <a:r>
              <a:rPr lang="en-GB" altLang="en-US" sz="2800" dirty="0">
                <a:solidFill>
                  <a:srgbClr val="00B050"/>
                </a:solidFill>
                <a:sym typeface="Symbol" panose="05050102010706020507" pitchFamily="18" charset="2"/>
              </a:rPr>
              <a:t></a:t>
            </a:r>
            <a:r>
              <a:rPr lang="en-GB" altLang="en-US" sz="2800" dirty="0">
                <a:sym typeface="Symbol" panose="05050102010706020507" pitchFamily="18" charset="2"/>
              </a:rPr>
              <a:t>understand why processes should be organized to cope with changes in the software requirements and design; 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GB" altLang="en-US" sz="2800" dirty="0">
                <a:solidFill>
                  <a:srgbClr val="00B050"/>
                </a:solidFill>
                <a:sym typeface="Symbol" panose="05050102010706020507" pitchFamily="18" charset="2"/>
              </a:rPr>
              <a:t></a:t>
            </a:r>
            <a:r>
              <a:rPr lang="en-GB" altLang="en-US" sz="2800" dirty="0">
                <a:sym typeface="Symbol" panose="05050102010706020507" pitchFamily="18" charset="2"/>
              </a:rPr>
              <a:t>understand the notion of software process improvement and the factors that affect software process quality.</a:t>
            </a:r>
            <a:endParaRPr lang="en-GB" altLang="en-US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ECA1F2-C6A0-4B30-A039-8BB30CB427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887" y="264889"/>
            <a:ext cx="9108306" cy="643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3200" b="1" dirty="0">
                <a:solidFill>
                  <a:srgbClr val="C00000"/>
                </a:solidFill>
              </a:rPr>
              <a:t>Chapter 2 Software processes</a:t>
            </a:r>
            <a:endParaRPr lang="en-US" altLang="zh-CN" sz="3200" b="1" dirty="0">
              <a:solidFill>
                <a:srgbClr val="C00000"/>
              </a:solidFill>
              <a:latin typeface="Arial Black" panose="020B0A04020102020204" pitchFamily="34" charset="0"/>
              <a:ea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102933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A1AD1AD2-C361-413F-8B25-EC6583DAA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altLang="zh-CN"/>
              <a:t>SWJTU-LEEDS JOINT SCHOOL – H.Y. Zhao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85DF15F-D22F-4158-9FEC-5A3F06F2D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SE  Chapter 2-</a:t>
            </a:r>
            <a:fld id="{90959D3B-E7CF-4F7F-B948-302019A1053D}" type="slidenum">
              <a:rPr lang="zh-CN" altLang="en-US" smtClean="0"/>
              <a:pPr/>
              <a:t>20</a:t>
            </a:fld>
            <a:endParaRPr lang="zh-CN" altLang="en-US" dirty="0"/>
          </a:p>
        </p:txBody>
      </p:sp>
      <p:sp>
        <p:nvSpPr>
          <p:cNvPr id="4" name="TextBox 5">
            <a:extLst>
              <a:ext uri="{FF2B5EF4-FFF2-40B4-BE49-F238E27FC236}">
                <a16:creationId xmlns:a16="http://schemas.microsoft.com/office/drawing/2014/main" id="{84FC77E7-B727-459D-ADA0-5D26BA98C6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96" y="188640"/>
            <a:ext cx="7056784" cy="643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3200" b="1" dirty="0">
                <a:solidFill>
                  <a:srgbClr val="C00000"/>
                </a:solidFill>
              </a:rPr>
              <a:t>2.2,</a:t>
            </a:r>
            <a:r>
              <a:rPr lang="zh-CN" altLang="en-US" sz="3200" b="1" dirty="0">
                <a:solidFill>
                  <a:srgbClr val="C00000"/>
                </a:solidFill>
              </a:rPr>
              <a:t> </a:t>
            </a:r>
            <a:r>
              <a:rPr lang="en-US" altLang="zh-CN" sz="3200" b="1" dirty="0">
                <a:solidFill>
                  <a:srgbClr val="C00000"/>
                </a:solidFill>
              </a:rPr>
              <a:t>2.2.1 Software specification</a:t>
            </a:r>
            <a:endParaRPr lang="en-US" altLang="zh-CN" sz="3200" b="1" dirty="0">
              <a:solidFill>
                <a:srgbClr val="C00000"/>
              </a:solidFill>
              <a:latin typeface="Arial Black" panose="020B0A04020102020204" pitchFamily="34" charset="0"/>
              <a:ea typeface="Arial Unicode MS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B5D804E-2AE2-4BAF-AF71-339246F9C189}"/>
              </a:ext>
            </a:extLst>
          </p:cNvPr>
          <p:cNvSpPr txBox="1"/>
          <p:nvPr/>
        </p:nvSpPr>
        <p:spPr>
          <a:xfrm>
            <a:off x="7390656" y="529257"/>
            <a:ext cx="1429816" cy="379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zh-CN" sz="2800" b="1" dirty="0">
                <a:solidFill>
                  <a:srgbClr val="0070C0"/>
                </a:solidFill>
                <a:cs typeface="Times New Roman" panose="02020603050405020304" pitchFamily="18" charset="0"/>
              </a:rPr>
              <a:t>cont.1</a:t>
            </a:r>
          </a:p>
        </p:txBody>
      </p:sp>
      <p:pic>
        <p:nvPicPr>
          <p:cNvPr id="6" name="Picture 1" descr="2.4 RE-process.eps">
            <a:extLst>
              <a:ext uri="{FF2B5EF4-FFF2-40B4-BE49-F238E27FC236}">
                <a16:creationId xmlns:a16="http://schemas.microsoft.com/office/drawing/2014/main" id="{2AF94BC2-34D3-4DDD-8424-14B801FCD2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980728"/>
            <a:ext cx="7572389" cy="5247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3825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84AD64EE-0D5B-413E-97B4-5B4764B1F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altLang="zh-CN"/>
              <a:t>SWJTU-LEEDS JOINT SCHOOL – H.Y. Zhao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95D5397B-A7FB-4D85-88D3-A8D882D2D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SE  Chapter 2-</a:t>
            </a:r>
            <a:fld id="{90959D3B-E7CF-4F7F-B948-302019A1053D}" type="slidenum">
              <a:rPr lang="zh-CN" altLang="en-US" smtClean="0"/>
              <a:pPr/>
              <a:t>21</a:t>
            </a:fld>
            <a:endParaRPr lang="zh-CN" altLang="en-US" dirty="0"/>
          </a:p>
        </p:txBody>
      </p:sp>
      <p:sp>
        <p:nvSpPr>
          <p:cNvPr id="4" name="TextBox 5">
            <a:extLst>
              <a:ext uri="{FF2B5EF4-FFF2-40B4-BE49-F238E27FC236}">
                <a16:creationId xmlns:a16="http://schemas.microsoft.com/office/drawing/2014/main" id="{C90A15AC-7374-490A-A6E2-CA920751BA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96" y="188640"/>
            <a:ext cx="7056784" cy="643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3200" b="1" dirty="0">
                <a:solidFill>
                  <a:srgbClr val="C00000"/>
                </a:solidFill>
              </a:rPr>
              <a:t>2.2,</a:t>
            </a:r>
            <a:r>
              <a:rPr lang="zh-CN" altLang="en-US" sz="3200" b="1" dirty="0">
                <a:solidFill>
                  <a:srgbClr val="C00000"/>
                </a:solidFill>
              </a:rPr>
              <a:t> </a:t>
            </a:r>
            <a:r>
              <a:rPr lang="en-US" altLang="zh-CN" sz="3200" b="1" dirty="0">
                <a:solidFill>
                  <a:srgbClr val="C00000"/>
                </a:solidFill>
              </a:rPr>
              <a:t>2.2.1 Software specification</a:t>
            </a:r>
            <a:endParaRPr lang="en-US" altLang="zh-CN" sz="3200" b="1" dirty="0">
              <a:solidFill>
                <a:srgbClr val="C00000"/>
              </a:solidFill>
              <a:latin typeface="Arial Black" panose="020B0A04020102020204" pitchFamily="34" charset="0"/>
              <a:ea typeface="Arial Unicode MS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DBD5C30-4C13-4D36-89CA-4339A95AECCE}"/>
              </a:ext>
            </a:extLst>
          </p:cNvPr>
          <p:cNvSpPr txBox="1"/>
          <p:nvPr/>
        </p:nvSpPr>
        <p:spPr>
          <a:xfrm>
            <a:off x="7390656" y="529257"/>
            <a:ext cx="1429816" cy="379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zh-CN" sz="2800" b="1" dirty="0">
                <a:solidFill>
                  <a:srgbClr val="0070C0"/>
                </a:solidFill>
                <a:cs typeface="Times New Roman" panose="02020603050405020304" pitchFamily="18" charset="0"/>
              </a:rPr>
              <a:t>cont.2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A9F5D9AA-0D2E-4A36-9EC2-6F482CDF02CC}"/>
              </a:ext>
            </a:extLst>
          </p:cNvPr>
          <p:cNvSpPr txBox="1">
            <a:spLocks noChangeArrowheads="1"/>
          </p:cNvSpPr>
          <p:nvPr/>
        </p:nvSpPr>
        <p:spPr>
          <a:xfrm>
            <a:off x="179512" y="908720"/>
            <a:ext cx="8867328" cy="539127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/>
              <a:t>The process of establishing what services are required and the constraints on the system’s operation and development.</a:t>
            </a:r>
          </a:p>
          <a:p>
            <a:r>
              <a:rPr lang="en-GB" sz="2800" dirty="0"/>
              <a:t>Requirements engineering process</a:t>
            </a:r>
          </a:p>
          <a:p>
            <a:pPr lvl="1"/>
            <a:r>
              <a:rPr lang="en-GB" b="1" dirty="0">
                <a:solidFill>
                  <a:srgbClr val="7030A0"/>
                </a:solidFill>
              </a:rPr>
              <a:t>Requirements elicitation and analysis</a:t>
            </a:r>
          </a:p>
          <a:p>
            <a:pPr lvl="2"/>
            <a:r>
              <a:rPr lang="en-GB" sz="2800" dirty="0"/>
              <a:t>What do the system stakeholders require or expect from the system?</a:t>
            </a:r>
          </a:p>
          <a:p>
            <a:pPr lvl="1"/>
            <a:r>
              <a:rPr lang="en-GB" b="1" dirty="0">
                <a:solidFill>
                  <a:srgbClr val="7030A0"/>
                </a:solidFill>
              </a:rPr>
              <a:t>Requirements specification</a:t>
            </a:r>
            <a:r>
              <a:rPr lang="en-GB" dirty="0"/>
              <a:t>	</a:t>
            </a:r>
          </a:p>
          <a:p>
            <a:pPr lvl="2"/>
            <a:r>
              <a:rPr lang="en-GB" sz="2800" dirty="0"/>
              <a:t>Defining the requirements in detail</a:t>
            </a:r>
          </a:p>
          <a:p>
            <a:pPr lvl="1"/>
            <a:r>
              <a:rPr lang="en-GB" b="1" dirty="0">
                <a:solidFill>
                  <a:srgbClr val="7030A0"/>
                </a:solidFill>
              </a:rPr>
              <a:t>Requirements validation</a:t>
            </a:r>
          </a:p>
          <a:p>
            <a:pPr lvl="2"/>
            <a:r>
              <a:rPr lang="en-GB" sz="2800" dirty="0"/>
              <a:t>Checking the validity of the requirements</a:t>
            </a:r>
          </a:p>
        </p:txBody>
      </p:sp>
    </p:spTree>
    <p:extLst>
      <p:ext uri="{BB962C8B-B14F-4D97-AF65-F5344CB8AC3E}">
        <p14:creationId xmlns:p14="http://schemas.microsoft.com/office/powerpoint/2010/main" val="29856618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35F61B3C-3B3D-4B24-8C0E-DC05E64BB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altLang="zh-CN"/>
              <a:t>SWJTU-LEEDS JOINT SCHOOL – H.Y. Zhao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BC4FAEAC-E33E-4CD9-A631-215FED071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SE  Chapter 2-</a:t>
            </a:r>
            <a:fld id="{90959D3B-E7CF-4F7F-B948-302019A1053D}" type="slidenum">
              <a:rPr lang="zh-CN" altLang="en-US" smtClean="0"/>
              <a:pPr/>
              <a:t>22</a:t>
            </a:fld>
            <a:endParaRPr lang="zh-CN" altLang="en-US" dirty="0"/>
          </a:p>
        </p:txBody>
      </p:sp>
      <p:sp>
        <p:nvSpPr>
          <p:cNvPr id="4" name="TextBox 5">
            <a:extLst>
              <a:ext uri="{FF2B5EF4-FFF2-40B4-BE49-F238E27FC236}">
                <a16:creationId xmlns:a16="http://schemas.microsoft.com/office/drawing/2014/main" id="{8BB0E5D2-D391-4DC8-9E4A-677B009529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96" y="48865"/>
            <a:ext cx="8352928" cy="643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3200" b="1" dirty="0">
                <a:solidFill>
                  <a:srgbClr val="C00000"/>
                </a:solidFill>
              </a:rPr>
              <a:t>2.2,</a:t>
            </a:r>
            <a:r>
              <a:rPr lang="zh-CN" altLang="en-US" sz="3200" b="1" dirty="0">
                <a:solidFill>
                  <a:srgbClr val="C00000"/>
                </a:solidFill>
              </a:rPr>
              <a:t> </a:t>
            </a:r>
            <a:r>
              <a:rPr lang="en-US" altLang="zh-CN" sz="3200" b="1" dirty="0">
                <a:solidFill>
                  <a:srgbClr val="C00000"/>
                </a:solidFill>
              </a:rPr>
              <a:t>2.2.2 Software design and implementation</a:t>
            </a:r>
            <a:endParaRPr lang="en-US" altLang="zh-CN" sz="3200" b="1" dirty="0">
              <a:solidFill>
                <a:srgbClr val="C00000"/>
              </a:solidFill>
              <a:latin typeface="Arial Black" panose="020B0A04020102020204" pitchFamily="34" charset="0"/>
              <a:ea typeface="Arial Unicode MS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CEFB6A-A74C-4736-A3D6-5FCA54B8BA9F}"/>
              </a:ext>
            </a:extLst>
          </p:cNvPr>
          <p:cNvSpPr txBox="1"/>
          <p:nvPr/>
        </p:nvSpPr>
        <p:spPr>
          <a:xfrm>
            <a:off x="7390656" y="548680"/>
            <a:ext cx="1429816" cy="379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zh-CN" sz="2800" b="1" dirty="0">
                <a:solidFill>
                  <a:srgbClr val="0070C0"/>
                </a:solidFill>
                <a:cs typeface="Times New Roman" panose="02020603050405020304" pitchFamily="18" charset="0"/>
              </a:rPr>
              <a:t>cont.3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4A802B2B-351D-4277-B5BC-692F8FCC082D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908720"/>
            <a:ext cx="8939336" cy="45259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/>
              <a:t>The process of converting the system specification into an executable system.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Software design</a:t>
            </a:r>
          </a:p>
          <a:p>
            <a:pPr lvl="1"/>
            <a:r>
              <a:rPr lang="en-GB" dirty="0"/>
              <a:t>Design a software structure that realises the specification;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Implementation</a:t>
            </a:r>
          </a:p>
          <a:p>
            <a:pPr lvl="1"/>
            <a:r>
              <a:rPr lang="en-GB" dirty="0"/>
              <a:t>Translate this structure into an executable program;</a:t>
            </a:r>
          </a:p>
          <a:p>
            <a:r>
              <a:rPr lang="en-GB" sz="2800" dirty="0"/>
              <a:t>The activities of design and implementation are closely related and may be inter-leaved.</a:t>
            </a:r>
          </a:p>
        </p:txBody>
      </p:sp>
    </p:spTree>
    <p:extLst>
      <p:ext uri="{BB962C8B-B14F-4D97-AF65-F5344CB8AC3E}">
        <p14:creationId xmlns:p14="http://schemas.microsoft.com/office/powerpoint/2010/main" val="12393561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1E0E3837-A15C-4523-A183-44DB6F4DA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altLang="zh-CN"/>
              <a:t>SWJTU-LEEDS JOINT SCHOOL – H.Y. Zhao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4CFA04A-AB88-45E0-B8C6-E65EADBB9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SE  Chapter 2-</a:t>
            </a:r>
            <a:fld id="{90959D3B-E7CF-4F7F-B948-302019A1053D}" type="slidenum">
              <a:rPr lang="zh-CN" altLang="en-US" smtClean="0"/>
              <a:pPr/>
              <a:t>23</a:t>
            </a:fld>
            <a:endParaRPr lang="zh-CN" altLang="en-US" dirty="0"/>
          </a:p>
        </p:txBody>
      </p:sp>
      <p:sp>
        <p:nvSpPr>
          <p:cNvPr id="4" name="TextBox 5">
            <a:extLst>
              <a:ext uri="{FF2B5EF4-FFF2-40B4-BE49-F238E27FC236}">
                <a16:creationId xmlns:a16="http://schemas.microsoft.com/office/drawing/2014/main" id="{3448A39A-F5F4-4118-9A90-853764CFE3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96" y="48865"/>
            <a:ext cx="8352928" cy="643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3200" b="1" dirty="0">
                <a:solidFill>
                  <a:srgbClr val="C00000"/>
                </a:solidFill>
              </a:rPr>
              <a:t>2.2,</a:t>
            </a:r>
            <a:r>
              <a:rPr lang="zh-CN" altLang="en-US" sz="3200" b="1" dirty="0">
                <a:solidFill>
                  <a:srgbClr val="C00000"/>
                </a:solidFill>
              </a:rPr>
              <a:t> </a:t>
            </a:r>
            <a:r>
              <a:rPr lang="en-US" altLang="zh-CN" sz="3200" b="1" dirty="0">
                <a:solidFill>
                  <a:srgbClr val="C00000"/>
                </a:solidFill>
              </a:rPr>
              <a:t>2.2.2 Software design and implementation</a:t>
            </a:r>
            <a:endParaRPr lang="en-US" altLang="zh-CN" sz="3200" b="1" dirty="0">
              <a:solidFill>
                <a:srgbClr val="C00000"/>
              </a:solidFill>
              <a:latin typeface="Arial Black" panose="020B0A04020102020204" pitchFamily="34" charset="0"/>
              <a:ea typeface="Arial Unicode MS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1DF6842-0BC8-4FF5-9AF3-01073607D85B}"/>
              </a:ext>
            </a:extLst>
          </p:cNvPr>
          <p:cNvSpPr txBox="1"/>
          <p:nvPr/>
        </p:nvSpPr>
        <p:spPr>
          <a:xfrm>
            <a:off x="7390656" y="548680"/>
            <a:ext cx="1429816" cy="379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zh-CN" sz="2800" b="1" dirty="0">
                <a:solidFill>
                  <a:srgbClr val="0070C0"/>
                </a:solidFill>
                <a:cs typeface="Times New Roman" panose="02020603050405020304" pitchFamily="18" charset="0"/>
              </a:rPr>
              <a:t>cont.4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013A4A6-FD81-4D60-9EAA-F38BB4B5A0A2}"/>
              </a:ext>
            </a:extLst>
          </p:cNvPr>
          <p:cNvSpPr/>
          <p:nvPr/>
        </p:nvSpPr>
        <p:spPr>
          <a:xfrm>
            <a:off x="611560" y="1609377"/>
            <a:ext cx="2294520" cy="79208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cs typeface="Times New Roman" panose="02020603050405020304" pitchFamily="18" charset="0"/>
              </a:rPr>
              <a:t>Platform</a:t>
            </a:r>
          </a:p>
          <a:p>
            <a:pPr algn="ctr"/>
            <a:r>
              <a:rPr lang="en-US" altLang="zh-CN" sz="2800" dirty="0">
                <a:solidFill>
                  <a:schemeClr val="tx1"/>
                </a:solidFill>
                <a:cs typeface="Times New Roman" panose="02020603050405020304" pitchFamily="18" charset="0"/>
              </a:rPr>
              <a:t>information</a:t>
            </a:r>
            <a:endParaRPr lang="zh-CN" altLang="en-US" sz="2800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81BCB43-5464-431A-B1D5-76255D921BFC}"/>
              </a:ext>
            </a:extLst>
          </p:cNvPr>
          <p:cNvSpPr/>
          <p:nvPr/>
        </p:nvSpPr>
        <p:spPr>
          <a:xfrm>
            <a:off x="3262300" y="1588485"/>
            <a:ext cx="2304256" cy="79208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cs typeface="Times New Roman" panose="02020603050405020304" pitchFamily="18" charset="0"/>
              </a:rPr>
              <a:t>Requirements</a:t>
            </a:r>
          </a:p>
          <a:p>
            <a:pPr algn="ctr"/>
            <a:r>
              <a:rPr lang="en-US" altLang="zh-CN" sz="2800" dirty="0">
                <a:solidFill>
                  <a:schemeClr val="tx1"/>
                </a:solidFill>
                <a:cs typeface="Times New Roman" panose="02020603050405020304" pitchFamily="18" charset="0"/>
              </a:rPr>
              <a:t>specification</a:t>
            </a:r>
            <a:endParaRPr lang="zh-CN" altLang="en-US" sz="2800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9C001C9-0600-40F3-83F2-41B687160D17}"/>
              </a:ext>
            </a:extLst>
          </p:cNvPr>
          <p:cNvSpPr/>
          <p:nvPr/>
        </p:nvSpPr>
        <p:spPr>
          <a:xfrm>
            <a:off x="5926596" y="1588485"/>
            <a:ext cx="2304256" cy="79208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cs typeface="Times New Roman" panose="02020603050405020304" pitchFamily="18" charset="0"/>
              </a:rPr>
              <a:t>Data</a:t>
            </a:r>
          </a:p>
          <a:p>
            <a:pPr algn="ctr"/>
            <a:r>
              <a:rPr lang="en-US" altLang="zh-CN" sz="2800" dirty="0">
                <a:solidFill>
                  <a:schemeClr val="tx1"/>
                </a:solidFill>
                <a:cs typeface="Times New Roman" panose="02020603050405020304" pitchFamily="18" charset="0"/>
              </a:rPr>
              <a:t>description</a:t>
            </a:r>
            <a:endParaRPr lang="zh-CN" altLang="en-US" sz="2800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3A145412-9B78-494C-9B1B-2F7611069EC9}"/>
              </a:ext>
            </a:extLst>
          </p:cNvPr>
          <p:cNvSpPr/>
          <p:nvPr/>
        </p:nvSpPr>
        <p:spPr>
          <a:xfrm>
            <a:off x="611560" y="3049537"/>
            <a:ext cx="2294520" cy="79208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cs typeface="Times New Roman" panose="02020603050405020304" pitchFamily="18" charset="0"/>
              </a:rPr>
              <a:t>Architectural</a:t>
            </a:r>
          </a:p>
          <a:p>
            <a:pPr algn="ctr"/>
            <a:r>
              <a:rPr lang="en-US" altLang="zh-CN" sz="2800" dirty="0">
                <a:solidFill>
                  <a:schemeClr val="tx1"/>
                </a:solidFill>
                <a:cs typeface="Times New Roman" panose="02020603050405020304" pitchFamily="18" charset="0"/>
              </a:rPr>
              <a:t>design</a:t>
            </a:r>
            <a:endParaRPr lang="zh-CN" altLang="en-US" sz="2800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B020991F-4CAD-44CA-BA7D-E453B5A4BE79}"/>
              </a:ext>
            </a:extLst>
          </p:cNvPr>
          <p:cNvSpPr/>
          <p:nvPr/>
        </p:nvSpPr>
        <p:spPr>
          <a:xfrm>
            <a:off x="3275856" y="3049537"/>
            <a:ext cx="2294520" cy="79208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cs typeface="Times New Roman" panose="02020603050405020304" pitchFamily="18" charset="0"/>
              </a:rPr>
              <a:t>Interface</a:t>
            </a:r>
          </a:p>
          <a:p>
            <a:pPr algn="ctr"/>
            <a:r>
              <a:rPr lang="en-US" altLang="zh-CN" sz="2800" dirty="0">
                <a:solidFill>
                  <a:schemeClr val="tx1"/>
                </a:solidFill>
                <a:cs typeface="Times New Roman" panose="02020603050405020304" pitchFamily="18" charset="0"/>
              </a:rPr>
              <a:t>design</a:t>
            </a:r>
            <a:endParaRPr lang="zh-CN" altLang="en-US" sz="2800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9589B4FA-7E45-450C-8BA5-47429AE204B1}"/>
              </a:ext>
            </a:extLst>
          </p:cNvPr>
          <p:cNvSpPr/>
          <p:nvPr/>
        </p:nvSpPr>
        <p:spPr>
          <a:xfrm>
            <a:off x="5949888" y="3049537"/>
            <a:ext cx="2294520" cy="79208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cs typeface="Times New Roman" panose="02020603050405020304" pitchFamily="18" charset="0"/>
              </a:rPr>
              <a:t>Component</a:t>
            </a:r>
          </a:p>
          <a:p>
            <a:pPr algn="ctr"/>
            <a:r>
              <a:rPr lang="en-US" altLang="zh-CN" sz="2800" dirty="0">
                <a:solidFill>
                  <a:schemeClr val="tx1"/>
                </a:solidFill>
                <a:cs typeface="Times New Roman" panose="02020603050405020304" pitchFamily="18" charset="0"/>
              </a:rPr>
              <a:t>design</a:t>
            </a:r>
            <a:endParaRPr lang="zh-CN" altLang="en-US" sz="2800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45CEECAB-5EB8-478F-905B-7A1AB12F4731}"/>
              </a:ext>
            </a:extLst>
          </p:cNvPr>
          <p:cNvSpPr/>
          <p:nvPr/>
        </p:nvSpPr>
        <p:spPr>
          <a:xfrm>
            <a:off x="2195736" y="4129658"/>
            <a:ext cx="4248472" cy="57606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cs typeface="Times New Roman" panose="02020603050405020304" pitchFamily="18" charset="0"/>
              </a:rPr>
              <a:t>Database design</a:t>
            </a:r>
            <a:endParaRPr lang="zh-CN" altLang="en-US" sz="2800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6729BF8-166D-4447-8FC8-8861EA320D76}"/>
              </a:ext>
            </a:extLst>
          </p:cNvPr>
          <p:cNvSpPr/>
          <p:nvPr/>
        </p:nvSpPr>
        <p:spPr>
          <a:xfrm>
            <a:off x="179512" y="5497809"/>
            <a:ext cx="2016224" cy="79208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cs typeface="Times New Roman" panose="02020603050405020304" pitchFamily="18" charset="0"/>
              </a:rPr>
              <a:t>System</a:t>
            </a:r>
          </a:p>
          <a:p>
            <a:pPr algn="ctr"/>
            <a:r>
              <a:rPr lang="en-US" altLang="zh-CN" sz="2800" dirty="0">
                <a:solidFill>
                  <a:schemeClr val="tx1"/>
                </a:solidFill>
                <a:cs typeface="Times New Roman" panose="02020603050405020304" pitchFamily="18" charset="0"/>
              </a:rPr>
              <a:t>architecture</a:t>
            </a:r>
            <a:endParaRPr lang="zh-CN" altLang="en-US" sz="2800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D878B4D-2E20-4D79-AFAB-121C1CE7E4E3}"/>
              </a:ext>
            </a:extLst>
          </p:cNvPr>
          <p:cNvSpPr/>
          <p:nvPr/>
        </p:nvSpPr>
        <p:spPr>
          <a:xfrm>
            <a:off x="2411760" y="5497809"/>
            <a:ext cx="2016224" cy="79208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cs typeface="Times New Roman" panose="02020603050405020304" pitchFamily="18" charset="0"/>
              </a:rPr>
              <a:t>Database</a:t>
            </a:r>
          </a:p>
          <a:p>
            <a:pPr algn="ctr"/>
            <a:r>
              <a:rPr lang="en-US" altLang="zh-CN" sz="2800" dirty="0">
                <a:solidFill>
                  <a:schemeClr val="tx1"/>
                </a:solidFill>
                <a:cs typeface="Times New Roman" panose="02020603050405020304" pitchFamily="18" charset="0"/>
              </a:rPr>
              <a:t>specification</a:t>
            </a:r>
            <a:endParaRPr lang="zh-CN" altLang="en-US" sz="2800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8B6AF1AF-73B6-44FA-8B01-FBD4A0505E0E}"/>
              </a:ext>
            </a:extLst>
          </p:cNvPr>
          <p:cNvSpPr/>
          <p:nvPr/>
        </p:nvSpPr>
        <p:spPr>
          <a:xfrm>
            <a:off x="4644008" y="5497809"/>
            <a:ext cx="2016224" cy="79208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cs typeface="Times New Roman" panose="02020603050405020304" pitchFamily="18" charset="0"/>
              </a:rPr>
              <a:t>Interface</a:t>
            </a:r>
          </a:p>
          <a:p>
            <a:pPr algn="ctr"/>
            <a:r>
              <a:rPr lang="en-US" altLang="zh-CN" sz="2800" dirty="0">
                <a:solidFill>
                  <a:schemeClr val="tx1"/>
                </a:solidFill>
                <a:cs typeface="Times New Roman" panose="02020603050405020304" pitchFamily="18" charset="0"/>
              </a:rPr>
              <a:t>specification</a:t>
            </a:r>
            <a:endParaRPr lang="zh-CN" altLang="en-US" sz="2800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C47E412-BF97-4B38-B3F1-EADCA1FA701D}"/>
              </a:ext>
            </a:extLst>
          </p:cNvPr>
          <p:cNvSpPr/>
          <p:nvPr/>
        </p:nvSpPr>
        <p:spPr>
          <a:xfrm>
            <a:off x="6852726" y="5461806"/>
            <a:ext cx="2016224" cy="79208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cs typeface="Times New Roman" panose="02020603050405020304" pitchFamily="18" charset="0"/>
              </a:rPr>
              <a:t>Component</a:t>
            </a:r>
          </a:p>
          <a:p>
            <a:pPr algn="ctr"/>
            <a:r>
              <a:rPr lang="en-US" altLang="zh-CN" sz="2800" dirty="0">
                <a:solidFill>
                  <a:schemeClr val="tx1"/>
                </a:solidFill>
                <a:cs typeface="Times New Roman" panose="02020603050405020304" pitchFamily="18" charset="0"/>
              </a:rPr>
              <a:t>specification</a:t>
            </a:r>
            <a:endParaRPr lang="zh-CN" altLang="en-US" sz="2800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7CEAA73F-361D-4DF3-B190-8A889F916565}"/>
              </a:ext>
            </a:extLst>
          </p:cNvPr>
          <p:cNvSpPr/>
          <p:nvPr/>
        </p:nvSpPr>
        <p:spPr>
          <a:xfrm>
            <a:off x="251520" y="1461120"/>
            <a:ext cx="8280920" cy="1012353"/>
          </a:xfrm>
          <a:prstGeom prst="rect">
            <a:avLst/>
          </a:prstGeom>
          <a:solidFill>
            <a:schemeClr val="bg1">
              <a:alpha val="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E876A635-FF66-429C-843D-1E648B6BEF73}"/>
              </a:ext>
            </a:extLst>
          </p:cNvPr>
          <p:cNvSpPr/>
          <p:nvPr/>
        </p:nvSpPr>
        <p:spPr>
          <a:xfrm>
            <a:off x="251520" y="2937286"/>
            <a:ext cx="8280920" cy="1912452"/>
          </a:xfrm>
          <a:prstGeom prst="rect">
            <a:avLst/>
          </a:prstGeom>
          <a:solidFill>
            <a:schemeClr val="bg1">
              <a:alpha val="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8EA0548A-CEC0-4E66-8E7C-DEA8DD492D1C}"/>
              </a:ext>
            </a:extLst>
          </p:cNvPr>
          <p:cNvSpPr/>
          <p:nvPr/>
        </p:nvSpPr>
        <p:spPr>
          <a:xfrm>
            <a:off x="107504" y="5333671"/>
            <a:ext cx="8856983" cy="1100242"/>
          </a:xfrm>
          <a:prstGeom prst="rect">
            <a:avLst/>
          </a:prstGeom>
          <a:solidFill>
            <a:schemeClr val="bg1">
              <a:alpha val="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EED4C5C3-145E-4118-A8F5-E4EAFC1BEF86}"/>
              </a:ext>
            </a:extLst>
          </p:cNvPr>
          <p:cNvCxnSpPr>
            <a:stCxn id="19" idx="2"/>
            <a:endCxn id="20" idx="0"/>
          </p:cNvCxnSpPr>
          <p:nvPr/>
        </p:nvCxnSpPr>
        <p:spPr>
          <a:xfrm>
            <a:off x="4391980" y="2473473"/>
            <a:ext cx="0" cy="4638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B916368E-11DA-4F0E-B72B-3A0B512A0A6E}"/>
              </a:ext>
            </a:extLst>
          </p:cNvPr>
          <p:cNvCxnSpPr>
            <a:stCxn id="20" idx="2"/>
          </p:cNvCxnSpPr>
          <p:nvPr/>
        </p:nvCxnSpPr>
        <p:spPr>
          <a:xfrm>
            <a:off x="4391980" y="4849738"/>
            <a:ext cx="0" cy="4839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DB4308F8-8E32-499D-8825-5007ACD53E66}"/>
              </a:ext>
            </a:extLst>
          </p:cNvPr>
          <p:cNvCxnSpPr>
            <a:cxnSpLocks/>
          </p:cNvCxnSpPr>
          <p:nvPr/>
        </p:nvCxnSpPr>
        <p:spPr>
          <a:xfrm>
            <a:off x="1763688" y="3841625"/>
            <a:ext cx="1142392" cy="2880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894DA976-676F-47F6-8C72-2C0D827C972B}"/>
              </a:ext>
            </a:extLst>
          </p:cNvPr>
          <p:cNvCxnSpPr/>
          <p:nvPr/>
        </p:nvCxnSpPr>
        <p:spPr>
          <a:xfrm flipH="1">
            <a:off x="6019800" y="3841625"/>
            <a:ext cx="1144488" cy="2880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12C20063-A406-49B1-A465-D0275EB5FCCC}"/>
              </a:ext>
            </a:extLst>
          </p:cNvPr>
          <p:cNvCxnSpPr/>
          <p:nvPr/>
        </p:nvCxnSpPr>
        <p:spPr>
          <a:xfrm>
            <a:off x="2906080" y="3481585"/>
            <a:ext cx="36977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9BC898F9-B262-463D-A2DD-DADC8643C37F}"/>
              </a:ext>
            </a:extLst>
          </p:cNvPr>
          <p:cNvCxnSpPr/>
          <p:nvPr/>
        </p:nvCxnSpPr>
        <p:spPr>
          <a:xfrm>
            <a:off x="5566556" y="3481585"/>
            <a:ext cx="38333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34896668-207C-4335-B4C3-8797AFB9D1F7}"/>
              </a:ext>
            </a:extLst>
          </p:cNvPr>
          <p:cNvSpPr txBox="1"/>
          <p:nvPr/>
        </p:nvSpPr>
        <p:spPr>
          <a:xfrm>
            <a:off x="6516217" y="980728"/>
            <a:ext cx="22322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cs typeface="Times New Roman" panose="02020603050405020304" pitchFamily="18" charset="0"/>
              </a:rPr>
              <a:t>Design inputs</a:t>
            </a:r>
            <a:endParaRPr lang="zh-CN" altLang="en-US" sz="2800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A6A96CC6-6CE3-4AB6-878A-D78E9CDD76C6}"/>
              </a:ext>
            </a:extLst>
          </p:cNvPr>
          <p:cNvSpPr txBox="1"/>
          <p:nvPr/>
        </p:nvSpPr>
        <p:spPr>
          <a:xfrm>
            <a:off x="6156176" y="2454309"/>
            <a:ext cx="25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cs typeface="Times New Roman" panose="02020603050405020304" pitchFamily="18" charset="0"/>
              </a:rPr>
              <a:t>Design activities</a:t>
            </a:r>
            <a:endParaRPr lang="zh-CN" altLang="en-US" sz="2800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80323B30-EBEA-4D9A-904D-9980DC761B22}"/>
              </a:ext>
            </a:extLst>
          </p:cNvPr>
          <p:cNvSpPr txBox="1"/>
          <p:nvPr/>
        </p:nvSpPr>
        <p:spPr>
          <a:xfrm>
            <a:off x="6660233" y="4849737"/>
            <a:ext cx="24837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cs typeface="Times New Roman" panose="02020603050405020304" pitchFamily="18" charset="0"/>
              </a:rPr>
              <a:t>Design outputs</a:t>
            </a:r>
            <a:endParaRPr lang="zh-CN" altLang="en-US" sz="2800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sp>
        <p:nvSpPr>
          <p:cNvPr id="38" name="ïSḻiḑê">
            <a:extLst>
              <a:ext uri="{FF2B5EF4-FFF2-40B4-BE49-F238E27FC236}">
                <a16:creationId xmlns:a16="http://schemas.microsoft.com/office/drawing/2014/main" id="{9C4D5B97-7598-4446-A8C8-A266D36316B5}"/>
              </a:ext>
            </a:extLst>
          </p:cNvPr>
          <p:cNvSpPr/>
          <p:nvPr/>
        </p:nvSpPr>
        <p:spPr bwMode="auto">
          <a:xfrm>
            <a:off x="107504" y="977186"/>
            <a:ext cx="3816424" cy="431191"/>
          </a:xfrm>
          <a:prstGeom prst="rect">
            <a:avLst/>
          </a:prstGeom>
          <a:solidFill>
            <a:schemeClr val="accent1"/>
          </a:solidFill>
          <a:ln w="28575" algn="ctr">
            <a:noFill/>
            <a:round/>
            <a:headEnd/>
            <a:tailEnd/>
          </a:ln>
        </p:spPr>
        <p:txBody>
          <a:bodyPr wrap="none" lIns="91440" tIns="45720" rIns="91440" bIns="45720" anchor="ctr">
            <a:noAutofit/>
          </a:bodyPr>
          <a:lstStyle/>
          <a:p>
            <a:pPr algn="ctr" defTabSz="914400"/>
            <a:r>
              <a:rPr lang="en-US" altLang="zh-CN" sz="2800" b="1" kern="0" dirty="0">
                <a:solidFill>
                  <a:schemeClr val="bg1"/>
                </a:solidFill>
              </a:rPr>
              <a:t>Software design</a:t>
            </a:r>
            <a:endParaRPr lang="zh-CN" altLang="en-US" sz="2800" b="1" kern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36801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92F8C535-BB59-4D55-A067-056B53AD7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altLang="zh-CN"/>
              <a:t>SWJTU-LEEDS JOINT SCHOOL – H.Y. Zhao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01CD45C-1752-48A3-9929-E70CF1F22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SE  Chapter 2-</a:t>
            </a:r>
            <a:fld id="{90959D3B-E7CF-4F7F-B948-302019A1053D}" type="slidenum">
              <a:rPr lang="zh-CN" altLang="en-US" smtClean="0"/>
              <a:pPr/>
              <a:t>24</a:t>
            </a:fld>
            <a:endParaRPr lang="zh-CN" altLang="en-US" dirty="0"/>
          </a:p>
        </p:txBody>
      </p:sp>
      <p:sp>
        <p:nvSpPr>
          <p:cNvPr id="4" name="TextBox 5">
            <a:extLst>
              <a:ext uri="{FF2B5EF4-FFF2-40B4-BE49-F238E27FC236}">
                <a16:creationId xmlns:a16="http://schemas.microsoft.com/office/drawing/2014/main" id="{844A971A-7DCE-4076-A91F-7E74C6802E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96" y="48865"/>
            <a:ext cx="8352928" cy="643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3200" b="1" dirty="0">
                <a:solidFill>
                  <a:srgbClr val="C00000"/>
                </a:solidFill>
              </a:rPr>
              <a:t>2.2,</a:t>
            </a:r>
            <a:r>
              <a:rPr lang="zh-CN" altLang="en-US" sz="3200" b="1" dirty="0">
                <a:solidFill>
                  <a:srgbClr val="C00000"/>
                </a:solidFill>
              </a:rPr>
              <a:t> </a:t>
            </a:r>
            <a:r>
              <a:rPr lang="en-US" altLang="zh-CN" sz="3200" b="1" dirty="0">
                <a:solidFill>
                  <a:srgbClr val="C00000"/>
                </a:solidFill>
              </a:rPr>
              <a:t>2.2.2 Software design and implementation</a:t>
            </a:r>
            <a:endParaRPr lang="en-US" altLang="zh-CN" sz="3200" b="1" dirty="0">
              <a:solidFill>
                <a:srgbClr val="C00000"/>
              </a:solidFill>
              <a:latin typeface="Arial Black" panose="020B0A04020102020204" pitchFamily="34" charset="0"/>
              <a:ea typeface="Arial Unicode MS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BE326BD-A893-4FD6-A7E8-9B106D628465}"/>
              </a:ext>
            </a:extLst>
          </p:cNvPr>
          <p:cNvSpPr txBox="1"/>
          <p:nvPr/>
        </p:nvSpPr>
        <p:spPr>
          <a:xfrm>
            <a:off x="7390656" y="548680"/>
            <a:ext cx="1429816" cy="379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zh-CN" sz="2800" b="1" dirty="0">
                <a:solidFill>
                  <a:srgbClr val="0070C0"/>
                </a:solidFill>
                <a:cs typeface="Times New Roman" panose="02020603050405020304" pitchFamily="18" charset="0"/>
              </a:rPr>
              <a:t>cont.5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BE60696-5A91-47B1-9539-2C8CF17DF6E1}"/>
              </a:ext>
            </a:extLst>
          </p:cNvPr>
          <p:cNvSpPr txBox="1">
            <a:spLocks/>
          </p:cNvSpPr>
          <p:nvPr/>
        </p:nvSpPr>
        <p:spPr>
          <a:xfrm>
            <a:off x="323528" y="928143"/>
            <a:ext cx="8229600" cy="538117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b="1" dirty="0">
                <a:solidFill>
                  <a:srgbClr val="7030A0"/>
                </a:solidFill>
              </a:rPr>
              <a:t>Architectural design</a:t>
            </a:r>
            <a:r>
              <a:rPr lang="en-GB" sz="2800" dirty="0"/>
              <a:t>, where you identify the overall structure of the system, the principal components (subsystems or modules), their relationships and how they are distributed.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Database design</a:t>
            </a:r>
            <a:r>
              <a:rPr lang="en-GB" sz="2800" dirty="0"/>
              <a:t>, where you design the system data structures and how these are to be represented in a database. 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Interface design</a:t>
            </a:r>
            <a:r>
              <a:rPr lang="en-GB" sz="2800" dirty="0"/>
              <a:t>, where you define the interfaces between system components. 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Component selection and design</a:t>
            </a:r>
            <a:r>
              <a:rPr lang="en-GB" sz="2800" dirty="0"/>
              <a:t>, where you search for reusable components. If unavailable, you design how it will operate. 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757731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367C467C-F38F-4CCC-B9FB-5273A74F4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altLang="zh-CN" dirty="0"/>
              <a:t>SWJTU-LEEDS JOINT SCHOOL – H.Y. Zhao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E428098-99C5-4B0A-AC8B-0E60BAFA3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SE  Chapter 2-</a:t>
            </a:r>
            <a:fld id="{90959D3B-E7CF-4F7F-B948-302019A1053D}" type="slidenum">
              <a:rPr lang="zh-CN" altLang="en-US" smtClean="0"/>
              <a:pPr/>
              <a:t>25</a:t>
            </a:fld>
            <a:endParaRPr lang="zh-CN" altLang="en-US" dirty="0"/>
          </a:p>
        </p:txBody>
      </p:sp>
      <p:sp>
        <p:nvSpPr>
          <p:cNvPr id="4" name="TextBox 5">
            <a:extLst>
              <a:ext uri="{FF2B5EF4-FFF2-40B4-BE49-F238E27FC236}">
                <a16:creationId xmlns:a16="http://schemas.microsoft.com/office/drawing/2014/main" id="{1FC38F55-9585-4312-94F7-11333FF64E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96" y="48865"/>
            <a:ext cx="8352928" cy="643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3200" b="1" dirty="0">
                <a:solidFill>
                  <a:srgbClr val="C00000"/>
                </a:solidFill>
              </a:rPr>
              <a:t>2.2,</a:t>
            </a:r>
            <a:r>
              <a:rPr lang="zh-CN" altLang="en-US" sz="3200" b="1" dirty="0">
                <a:solidFill>
                  <a:srgbClr val="C00000"/>
                </a:solidFill>
              </a:rPr>
              <a:t> </a:t>
            </a:r>
            <a:r>
              <a:rPr lang="en-US" altLang="zh-CN" sz="3200" b="1" dirty="0">
                <a:solidFill>
                  <a:srgbClr val="C00000"/>
                </a:solidFill>
              </a:rPr>
              <a:t>2.2.2 Software design and implementation</a:t>
            </a:r>
            <a:endParaRPr lang="en-US" altLang="zh-CN" sz="3200" b="1" dirty="0">
              <a:solidFill>
                <a:srgbClr val="C00000"/>
              </a:solidFill>
              <a:latin typeface="Arial Black" panose="020B0A04020102020204" pitchFamily="34" charset="0"/>
              <a:ea typeface="Arial Unicode MS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FB68F5B-712C-48B6-8A81-7833B2B00F1E}"/>
              </a:ext>
            </a:extLst>
          </p:cNvPr>
          <p:cNvSpPr txBox="1"/>
          <p:nvPr/>
        </p:nvSpPr>
        <p:spPr>
          <a:xfrm>
            <a:off x="7390656" y="548680"/>
            <a:ext cx="1429816" cy="379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zh-CN" sz="2800" b="1" dirty="0">
                <a:solidFill>
                  <a:srgbClr val="0070C0"/>
                </a:solidFill>
                <a:cs typeface="Times New Roman" panose="02020603050405020304" pitchFamily="18" charset="0"/>
              </a:rPr>
              <a:t>cont.6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38AAC22-C6E6-47AF-901A-2AF4F0A9938B}"/>
              </a:ext>
            </a:extLst>
          </p:cNvPr>
          <p:cNvSpPr txBox="1">
            <a:spLocks/>
          </p:cNvSpPr>
          <p:nvPr/>
        </p:nvSpPr>
        <p:spPr>
          <a:xfrm>
            <a:off x="179512" y="1484784"/>
            <a:ext cx="8712968" cy="45259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The software is implemented either by developing a program or programs or by configuring an application system.</a:t>
            </a:r>
          </a:p>
          <a:p>
            <a:r>
              <a:rPr lang="en-US" sz="2800" dirty="0"/>
              <a:t>Design and implementation are interleaved activities for most types of software system.</a:t>
            </a:r>
          </a:p>
          <a:p>
            <a:r>
              <a:rPr lang="en-US" sz="2800" dirty="0"/>
              <a:t>Programming is an individual activity with no standard process.</a:t>
            </a:r>
          </a:p>
          <a:p>
            <a:r>
              <a:rPr lang="en-US" sz="2800" dirty="0"/>
              <a:t>Debugging (</a:t>
            </a:r>
            <a:r>
              <a:rPr lang="en-US" sz="2800" b="1" dirty="0">
                <a:solidFill>
                  <a:srgbClr val="006600"/>
                </a:solidFill>
              </a:rPr>
              <a:t>finding and fixing program defects</a:t>
            </a:r>
            <a:r>
              <a:rPr lang="en-US" sz="2800" dirty="0"/>
              <a:t>) is the activity of finding program faults and correcting these faults.</a:t>
            </a:r>
          </a:p>
        </p:txBody>
      </p:sp>
      <p:sp>
        <p:nvSpPr>
          <p:cNvPr id="8" name="ïSḻiḑê">
            <a:extLst>
              <a:ext uri="{FF2B5EF4-FFF2-40B4-BE49-F238E27FC236}">
                <a16:creationId xmlns:a16="http://schemas.microsoft.com/office/drawing/2014/main" id="{308DFE4A-27DC-43FB-ADA9-E646C5AD924B}"/>
              </a:ext>
            </a:extLst>
          </p:cNvPr>
          <p:cNvSpPr/>
          <p:nvPr/>
        </p:nvSpPr>
        <p:spPr bwMode="auto">
          <a:xfrm>
            <a:off x="179512" y="985126"/>
            <a:ext cx="3960440" cy="499658"/>
          </a:xfrm>
          <a:prstGeom prst="rect">
            <a:avLst/>
          </a:prstGeom>
          <a:solidFill>
            <a:schemeClr val="accent3"/>
          </a:solidFill>
          <a:ln w="28575" algn="ctr">
            <a:noFill/>
            <a:round/>
            <a:headEnd/>
            <a:tailEnd/>
          </a:ln>
        </p:spPr>
        <p:txBody>
          <a:bodyPr wrap="none" lIns="91440" tIns="45720" rIns="91440" bIns="45720" anchor="ctr">
            <a:noAutofit/>
          </a:bodyPr>
          <a:lstStyle/>
          <a:p>
            <a:pPr algn="ctr" defTabSz="914400"/>
            <a:r>
              <a:rPr lang="en-US" altLang="zh-CN" sz="2800" b="1" kern="0" dirty="0"/>
              <a:t>System implementation</a:t>
            </a:r>
            <a:endParaRPr lang="zh-CN" altLang="en-US" sz="2800" b="1" kern="0" dirty="0"/>
          </a:p>
        </p:txBody>
      </p:sp>
    </p:spTree>
    <p:extLst>
      <p:ext uri="{BB962C8B-B14F-4D97-AF65-F5344CB8AC3E}">
        <p14:creationId xmlns:p14="http://schemas.microsoft.com/office/powerpoint/2010/main" val="5771126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5D024EA8-1128-4F09-97CD-AB03E8E8F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altLang="zh-CN"/>
              <a:t>SWJTU-LEEDS JOINT SCHOOL – H.Y. Zhao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3632B187-6B1E-4A24-AFBB-3BA85D534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SE  Chapter 2-</a:t>
            </a:r>
            <a:fld id="{90959D3B-E7CF-4F7F-B948-302019A1053D}" type="slidenum">
              <a:rPr lang="zh-CN" altLang="en-US" smtClean="0"/>
              <a:pPr/>
              <a:t>26</a:t>
            </a:fld>
            <a:endParaRPr lang="zh-CN" altLang="en-US" dirty="0"/>
          </a:p>
        </p:txBody>
      </p:sp>
      <p:sp>
        <p:nvSpPr>
          <p:cNvPr id="4" name="TextBox 5">
            <a:extLst>
              <a:ext uri="{FF2B5EF4-FFF2-40B4-BE49-F238E27FC236}">
                <a16:creationId xmlns:a16="http://schemas.microsoft.com/office/drawing/2014/main" id="{0D267C1C-410B-4385-874A-2D44F9D727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96" y="188640"/>
            <a:ext cx="6912768" cy="643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3200" b="1" dirty="0">
                <a:solidFill>
                  <a:srgbClr val="C00000"/>
                </a:solidFill>
              </a:rPr>
              <a:t>2.2,</a:t>
            </a:r>
            <a:r>
              <a:rPr lang="zh-CN" altLang="en-US" sz="3200" b="1" dirty="0">
                <a:solidFill>
                  <a:srgbClr val="C00000"/>
                </a:solidFill>
              </a:rPr>
              <a:t> </a:t>
            </a:r>
            <a:r>
              <a:rPr lang="en-US" altLang="zh-CN" sz="3200" b="1" dirty="0">
                <a:solidFill>
                  <a:srgbClr val="C00000"/>
                </a:solidFill>
              </a:rPr>
              <a:t>2.2.3 Software validation</a:t>
            </a:r>
            <a:endParaRPr lang="en-US" altLang="zh-CN" sz="3200" b="1" dirty="0">
              <a:solidFill>
                <a:srgbClr val="C00000"/>
              </a:solidFill>
              <a:latin typeface="Arial Black" panose="020B0A04020102020204" pitchFamily="34" charset="0"/>
              <a:ea typeface="Arial Unicode MS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A2AAA9A-92AC-4BC0-8200-114204F3FD89}"/>
              </a:ext>
            </a:extLst>
          </p:cNvPr>
          <p:cNvSpPr txBox="1"/>
          <p:nvPr/>
        </p:nvSpPr>
        <p:spPr>
          <a:xfrm>
            <a:off x="7390656" y="548680"/>
            <a:ext cx="1429816" cy="379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zh-CN" sz="2800" b="1" dirty="0">
                <a:solidFill>
                  <a:srgbClr val="0070C0"/>
                </a:solidFill>
                <a:cs typeface="Times New Roman" panose="02020603050405020304" pitchFamily="18" charset="0"/>
              </a:rPr>
              <a:t>cont.7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651ADF6F-B6E8-492F-BD5D-04A20B94AAF8}"/>
              </a:ext>
            </a:extLst>
          </p:cNvPr>
          <p:cNvSpPr txBox="1">
            <a:spLocks noChangeArrowheads="1"/>
          </p:cNvSpPr>
          <p:nvPr/>
        </p:nvSpPr>
        <p:spPr>
          <a:xfrm>
            <a:off x="179512" y="928143"/>
            <a:ext cx="8867328" cy="45259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b="1" dirty="0">
                <a:solidFill>
                  <a:srgbClr val="FF0000"/>
                </a:solidFill>
              </a:rPr>
              <a:t>Verification and validation </a:t>
            </a:r>
            <a:r>
              <a:rPr lang="en-GB" sz="2800" dirty="0"/>
              <a:t>(</a:t>
            </a:r>
            <a:r>
              <a:rPr lang="en-GB" sz="2800" dirty="0">
                <a:solidFill>
                  <a:srgbClr val="FF0000"/>
                </a:solidFill>
              </a:rPr>
              <a:t>V &amp; V</a:t>
            </a:r>
            <a:r>
              <a:rPr lang="en-GB" sz="2800" dirty="0"/>
              <a:t>) is intended to show that a system conforms to its specification and meets the requirements of the system customer.</a:t>
            </a:r>
          </a:p>
          <a:p>
            <a:r>
              <a:rPr lang="en-GB" sz="2800" dirty="0"/>
              <a:t>Involves checking and review processes and system testing.</a:t>
            </a:r>
          </a:p>
          <a:p>
            <a:r>
              <a:rPr lang="en-GB" sz="2800" dirty="0"/>
              <a:t>System testing involves executing the system with test cases that are derived from the specification of the real data to be processed by the system.</a:t>
            </a:r>
          </a:p>
          <a:p>
            <a:r>
              <a:rPr lang="en-GB" sz="2800" b="1" dirty="0"/>
              <a:t>Testing is the most commonly used V &amp; V activity</a:t>
            </a:r>
            <a:r>
              <a:rPr lang="en-GB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191309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596C943B-95F6-43A1-A487-A906491AB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altLang="zh-CN"/>
              <a:t>SWJTU-LEEDS JOINT SCHOOL – H.Y. Zhao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3576AA82-7613-4E9A-A592-50C7102DE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SE  Chapter 2-</a:t>
            </a:r>
            <a:fld id="{90959D3B-E7CF-4F7F-B948-302019A1053D}" type="slidenum">
              <a:rPr lang="zh-CN" altLang="en-US" smtClean="0"/>
              <a:pPr/>
              <a:t>27</a:t>
            </a:fld>
            <a:endParaRPr lang="zh-CN" altLang="en-US" dirty="0"/>
          </a:p>
        </p:txBody>
      </p:sp>
      <p:sp>
        <p:nvSpPr>
          <p:cNvPr id="4" name="TextBox 5">
            <a:extLst>
              <a:ext uri="{FF2B5EF4-FFF2-40B4-BE49-F238E27FC236}">
                <a16:creationId xmlns:a16="http://schemas.microsoft.com/office/drawing/2014/main" id="{9DACAE1C-10AB-4ED5-817F-BC9582378F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96" y="188640"/>
            <a:ext cx="6912768" cy="643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3200" b="1" dirty="0">
                <a:solidFill>
                  <a:srgbClr val="C00000"/>
                </a:solidFill>
              </a:rPr>
              <a:t>2.2,</a:t>
            </a:r>
            <a:r>
              <a:rPr lang="zh-CN" altLang="en-US" sz="3200" b="1" dirty="0">
                <a:solidFill>
                  <a:srgbClr val="C00000"/>
                </a:solidFill>
              </a:rPr>
              <a:t> </a:t>
            </a:r>
            <a:r>
              <a:rPr lang="en-US" altLang="zh-CN" sz="3200" b="1" dirty="0">
                <a:solidFill>
                  <a:srgbClr val="C00000"/>
                </a:solidFill>
              </a:rPr>
              <a:t>2.2.3 Software validation</a:t>
            </a:r>
            <a:endParaRPr lang="en-US" altLang="zh-CN" sz="3200" b="1" dirty="0">
              <a:solidFill>
                <a:srgbClr val="C00000"/>
              </a:solidFill>
              <a:latin typeface="Arial Black" panose="020B0A04020102020204" pitchFamily="34" charset="0"/>
              <a:ea typeface="Arial Unicode MS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50C4848-6F93-4958-AC6C-BFB8E2DE349D}"/>
              </a:ext>
            </a:extLst>
          </p:cNvPr>
          <p:cNvSpPr txBox="1"/>
          <p:nvPr/>
        </p:nvSpPr>
        <p:spPr>
          <a:xfrm>
            <a:off x="7390656" y="548680"/>
            <a:ext cx="1429816" cy="379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zh-CN" sz="2800" b="1" dirty="0">
                <a:solidFill>
                  <a:srgbClr val="0070C0"/>
                </a:solidFill>
                <a:cs typeface="Times New Roman" panose="02020603050405020304" pitchFamily="18" charset="0"/>
              </a:rPr>
              <a:t>cont.8</a:t>
            </a:r>
          </a:p>
        </p:txBody>
      </p:sp>
      <p:pic>
        <p:nvPicPr>
          <p:cNvPr id="6" name="Picture 3" descr="2.6 Testing-process.eps">
            <a:extLst>
              <a:ext uri="{FF2B5EF4-FFF2-40B4-BE49-F238E27FC236}">
                <a16:creationId xmlns:a16="http://schemas.microsoft.com/office/drawing/2014/main" id="{FDFB1DF6-7FAA-41EF-9462-FDCF6BD826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960" y="1628800"/>
            <a:ext cx="8738520" cy="23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84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9A238BD8-C1F0-4918-B4FB-3DA2BE748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altLang="zh-CN"/>
              <a:t>SWJTU-LEEDS JOINT SCHOOL – H.Y. Zhao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A1DC29F-9186-44BE-8186-E90CEF44E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SE  Chapter 2-</a:t>
            </a:r>
            <a:fld id="{90959D3B-E7CF-4F7F-B948-302019A1053D}" type="slidenum">
              <a:rPr lang="zh-CN" altLang="en-US" smtClean="0"/>
              <a:pPr/>
              <a:t>28</a:t>
            </a:fld>
            <a:endParaRPr lang="zh-CN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20B026F-4ED8-4C8D-A9CD-38F9F3D00AEA}"/>
              </a:ext>
            </a:extLst>
          </p:cNvPr>
          <p:cNvSpPr txBox="1">
            <a:spLocks noChangeArrowheads="1"/>
          </p:cNvSpPr>
          <p:nvPr/>
        </p:nvSpPr>
        <p:spPr>
          <a:xfrm>
            <a:off x="395536" y="908720"/>
            <a:ext cx="8589640" cy="496855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b="1" dirty="0">
                <a:solidFill>
                  <a:srgbClr val="7030A0"/>
                </a:solidFill>
              </a:rPr>
              <a:t>Component testing</a:t>
            </a:r>
          </a:p>
          <a:p>
            <a:pPr lvl="1"/>
            <a:r>
              <a:rPr lang="en-GB" dirty="0"/>
              <a:t>Individual components are tested independently; </a:t>
            </a:r>
          </a:p>
          <a:p>
            <a:pPr lvl="1"/>
            <a:r>
              <a:rPr lang="en-GB" dirty="0"/>
              <a:t>Components may be functions or objects or coherent groupings of these entities.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System testing</a:t>
            </a:r>
          </a:p>
          <a:p>
            <a:pPr lvl="1"/>
            <a:r>
              <a:rPr lang="en-GB" dirty="0"/>
              <a:t>Testing of the system as a whole. Testing of emergent properties is particularly important.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Customer testing</a:t>
            </a:r>
          </a:p>
          <a:p>
            <a:pPr lvl="1"/>
            <a:r>
              <a:rPr lang="en-GB" dirty="0"/>
              <a:t>Testing with customer data to check that the system meets the customer’s needs. For example, </a:t>
            </a:r>
            <a:r>
              <a:rPr lang="en-GB" b="1" dirty="0">
                <a:solidFill>
                  <a:srgbClr val="FF00FF"/>
                </a:solidFill>
              </a:rPr>
              <a:t>beta testing</a:t>
            </a:r>
            <a:r>
              <a:rPr lang="en-GB" dirty="0"/>
              <a:t>.</a:t>
            </a:r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5D9385D6-3CAC-4BD6-BAB8-CB62BF3DA3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96" y="188640"/>
            <a:ext cx="6912768" cy="643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3200" b="1" dirty="0">
                <a:solidFill>
                  <a:srgbClr val="C00000"/>
                </a:solidFill>
              </a:rPr>
              <a:t>2.2,</a:t>
            </a:r>
            <a:r>
              <a:rPr lang="zh-CN" altLang="en-US" sz="3200" b="1" dirty="0">
                <a:solidFill>
                  <a:srgbClr val="C00000"/>
                </a:solidFill>
              </a:rPr>
              <a:t> </a:t>
            </a:r>
            <a:r>
              <a:rPr lang="en-US" altLang="zh-CN" sz="3200" b="1" dirty="0">
                <a:solidFill>
                  <a:srgbClr val="C00000"/>
                </a:solidFill>
              </a:rPr>
              <a:t>2.2.3 Software validation</a:t>
            </a:r>
            <a:endParaRPr lang="en-US" altLang="zh-CN" sz="3200" b="1" dirty="0">
              <a:solidFill>
                <a:srgbClr val="C00000"/>
              </a:solidFill>
              <a:latin typeface="Arial Black" panose="020B0A04020102020204" pitchFamily="34" charset="0"/>
              <a:ea typeface="Arial Unicode MS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289890F-AE95-4055-8538-C474319A1AC1}"/>
              </a:ext>
            </a:extLst>
          </p:cNvPr>
          <p:cNvSpPr txBox="1"/>
          <p:nvPr/>
        </p:nvSpPr>
        <p:spPr>
          <a:xfrm>
            <a:off x="7390656" y="548680"/>
            <a:ext cx="1429816" cy="379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zh-CN" sz="2800" b="1" dirty="0">
                <a:solidFill>
                  <a:srgbClr val="0070C0"/>
                </a:solidFill>
                <a:cs typeface="Times New Roman" panose="02020603050405020304" pitchFamily="18" charset="0"/>
              </a:rPr>
              <a:t>cont.9</a:t>
            </a:r>
          </a:p>
        </p:txBody>
      </p:sp>
    </p:spTree>
    <p:extLst>
      <p:ext uri="{BB962C8B-B14F-4D97-AF65-F5344CB8AC3E}">
        <p14:creationId xmlns:p14="http://schemas.microsoft.com/office/powerpoint/2010/main" val="7569977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BDD0B03E-9C3E-41E8-B75C-584E00305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altLang="zh-CN"/>
              <a:t>SWJTU-LEEDS JOINT SCHOOL – H.Y. Zhao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93E576A-765B-437F-89FE-3DC9CEB8A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SE  Chapter 2-</a:t>
            </a:r>
            <a:fld id="{90959D3B-E7CF-4F7F-B948-302019A1053D}" type="slidenum">
              <a:rPr lang="zh-CN" altLang="en-US" smtClean="0"/>
              <a:pPr/>
              <a:t>29</a:t>
            </a:fld>
            <a:endParaRPr lang="zh-CN" altLang="en-US" dirty="0"/>
          </a:p>
        </p:txBody>
      </p:sp>
      <p:sp>
        <p:nvSpPr>
          <p:cNvPr id="4" name="TextBox 5">
            <a:extLst>
              <a:ext uri="{FF2B5EF4-FFF2-40B4-BE49-F238E27FC236}">
                <a16:creationId xmlns:a16="http://schemas.microsoft.com/office/drawing/2014/main" id="{A6107E33-5EC2-4F89-856A-4F6EA0A2D4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96" y="188640"/>
            <a:ext cx="6912768" cy="643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3200" b="1" dirty="0">
                <a:solidFill>
                  <a:srgbClr val="C00000"/>
                </a:solidFill>
              </a:rPr>
              <a:t>2.2,</a:t>
            </a:r>
            <a:r>
              <a:rPr lang="zh-CN" altLang="en-US" sz="3200" b="1" dirty="0">
                <a:solidFill>
                  <a:srgbClr val="C00000"/>
                </a:solidFill>
              </a:rPr>
              <a:t> </a:t>
            </a:r>
            <a:r>
              <a:rPr lang="en-US" altLang="zh-CN" sz="3200" b="1" dirty="0">
                <a:solidFill>
                  <a:srgbClr val="C00000"/>
                </a:solidFill>
              </a:rPr>
              <a:t>2.2.3 Software validation</a:t>
            </a:r>
            <a:endParaRPr lang="en-US" altLang="zh-CN" sz="3200" b="1" dirty="0">
              <a:solidFill>
                <a:srgbClr val="C00000"/>
              </a:solidFill>
              <a:latin typeface="Arial Black" panose="020B0A04020102020204" pitchFamily="34" charset="0"/>
              <a:ea typeface="Arial Unicode MS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4B6EF61-9BC6-4EA2-8A73-465A68C3ECD2}"/>
              </a:ext>
            </a:extLst>
          </p:cNvPr>
          <p:cNvSpPr txBox="1"/>
          <p:nvPr/>
        </p:nvSpPr>
        <p:spPr>
          <a:xfrm>
            <a:off x="7390656" y="548680"/>
            <a:ext cx="1429816" cy="379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zh-CN" sz="2800" b="1" dirty="0">
                <a:solidFill>
                  <a:srgbClr val="0070C0"/>
                </a:solidFill>
                <a:cs typeface="Times New Roman" panose="02020603050405020304" pitchFamily="18" charset="0"/>
              </a:rPr>
              <a:t>cont.10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8E450A17-CC2A-4CC8-91EB-0C56AABDA4D4}"/>
              </a:ext>
            </a:extLst>
          </p:cNvPr>
          <p:cNvSpPr/>
          <p:nvPr/>
        </p:nvSpPr>
        <p:spPr>
          <a:xfrm>
            <a:off x="107504" y="1628800"/>
            <a:ext cx="2088232" cy="72008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cs typeface="Times New Roman" panose="02020603050405020304" pitchFamily="18" charset="0"/>
              </a:rPr>
              <a:t>Requirements</a:t>
            </a:r>
          </a:p>
          <a:p>
            <a:pPr algn="ctr"/>
            <a:r>
              <a:rPr lang="en-US" altLang="zh-CN" sz="2400" dirty="0">
                <a:solidFill>
                  <a:schemeClr val="tx1"/>
                </a:solidFill>
                <a:cs typeface="Times New Roman" panose="02020603050405020304" pitchFamily="18" charset="0"/>
              </a:rPr>
              <a:t>specification</a:t>
            </a:r>
            <a:endParaRPr lang="zh-CN" altLang="en-US" sz="2400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4A8023FD-9D56-4829-B1DC-8072DF4F51D0}"/>
              </a:ext>
            </a:extLst>
          </p:cNvPr>
          <p:cNvSpPr/>
          <p:nvPr/>
        </p:nvSpPr>
        <p:spPr>
          <a:xfrm>
            <a:off x="2339752" y="1628800"/>
            <a:ext cx="1872208" cy="72008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cs typeface="Times New Roman" panose="02020603050405020304" pitchFamily="18" charset="0"/>
              </a:rPr>
              <a:t>System</a:t>
            </a:r>
          </a:p>
          <a:p>
            <a:pPr algn="ctr"/>
            <a:r>
              <a:rPr lang="en-US" altLang="zh-CN" sz="2400" dirty="0">
                <a:solidFill>
                  <a:schemeClr val="tx1"/>
                </a:solidFill>
                <a:cs typeface="Times New Roman" panose="02020603050405020304" pitchFamily="18" charset="0"/>
              </a:rPr>
              <a:t>specification</a:t>
            </a:r>
            <a:endParaRPr lang="zh-CN" altLang="en-US" sz="2400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7BACF7E7-7D11-4B2D-AD5C-5A1AAF1B73D0}"/>
              </a:ext>
            </a:extLst>
          </p:cNvPr>
          <p:cNvSpPr/>
          <p:nvPr/>
        </p:nvSpPr>
        <p:spPr>
          <a:xfrm>
            <a:off x="4355976" y="1628800"/>
            <a:ext cx="1231776" cy="72008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cs typeface="Times New Roman" panose="02020603050405020304" pitchFamily="18" charset="0"/>
              </a:rPr>
              <a:t>System</a:t>
            </a:r>
          </a:p>
          <a:p>
            <a:pPr algn="ctr"/>
            <a:r>
              <a:rPr lang="en-US" altLang="zh-CN" sz="2400" dirty="0">
                <a:solidFill>
                  <a:schemeClr val="tx1"/>
                </a:solidFill>
                <a:cs typeface="Times New Roman" panose="02020603050405020304" pitchFamily="18" charset="0"/>
              </a:rPr>
              <a:t>design</a:t>
            </a:r>
            <a:endParaRPr lang="zh-CN" altLang="en-US" sz="2400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B119D29C-8110-4157-A622-3E831092C839}"/>
              </a:ext>
            </a:extLst>
          </p:cNvPr>
          <p:cNvSpPr/>
          <p:nvPr/>
        </p:nvSpPr>
        <p:spPr>
          <a:xfrm>
            <a:off x="5724128" y="1628800"/>
            <a:ext cx="1429816" cy="72008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cs typeface="Times New Roman" panose="02020603050405020304" pitchFamily="18" charset="0"/>
              </a:rPr>
              <a:t>Detailed</a:t>
            </a:r>
          </a:p>
          <a:p>
            <a:pPr algn="ctr"/>
            <a:r>
              <a:rPr lang="en-US" altLang="zh-CN" sz="2400" dirty="0">
                <a:solidFill>
                  <a:schemeClr val="tx1"/>
                </a:solidFill>
                <a:cs typeface="Times New Roman" panose="02020603050405020304" pitchFamily="18" charset="0"/>
              </a:rPr>
              <a:t>design</a:t>
            </a:r>
            <a:endParaRPr lang="zh-CN" altLang="en-US" sz="2400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B796F68C-8FD6-4161-B8B8-ED9BF05D1FCE}"/>
              </a:ext>
            </a:extLst>
          </p:cNvPr>
          <p:cNvSpPr/>
          <p:nvPr/>
        </p:nvSpPr>
        <p:spPr>
          <a:xfrm>
            <a:off x="7137648" y="2986782"/>
            <a:ext cx="1935832" cy="115212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cs typeface="Times New Roman" panose="02020603050405020304" pitchFamily="18" charset="0"/>
              </a:rPr>
              <a:t>Module and </a:t>
            </a:r>
          </a:p>
          <a:p>
            <a:pPr algn="ctr"/>
            <a:r>
              <a:rPr lang="en-US" altLang="zh-CN" sz="2400" dirty="0">
                <a:solidFill>
                  <a:schemeClr val="tx1"/>
                </a:solidFill>
                <a:cs typeface="Times New Roman" panose="02020603050405020304" pitchFamily="18" charset="0"/>
              </a:rPr>
              <a:t>unit code</a:t>
            </a:r>
          </a:p>
          <a:p>
            <a:pPr algn="ctr"/>
            <a:r>
              <a:rPr lang="en-US" altLang="zh-CN" sz="2400" dirty="0">
                <a:solidFill>
                  <a:schemeClr val="tx1"/>
                </a:solidFill>
                <a:cs typeface="Times New Roman" panose="02020603050405020304" pitchFamily="18" charset="0"/>
              </a:rPr>
              <a:t>and test</a:t>
            </a:r>
            <a:endParaRPr lang="zh-CN" altLang="en-US" sz="2400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48A7E049-8FE8-475A-B48E-08CF3DFA5AC6}"/>
              </a:ext>
            </a:extLst>
          </p:cNvPr>
          <p:cNvSpPr/>
          <p:nvPr/>
        </p:nvSpPr>
        <p:spPr>
          <a:xfrm>
            <a:off x="251520" y="5080100"/>
            <a:ext cx="1512168" cy="576064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cs typeface="Times New Roman" panose="02020603050405020304" pitchFamily="18" charset="0"/>
              </a:rPr>
              <a:t>service</a:t>
            </a:r>
            <a:endParaRPr lang="zh-CN" altLang="en-US" sz="2400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2A29468A-1AED-4151-90D8-667EC59668A4}"/>
              </a:ext>
            </a:extLst>
          </p:cNvPr>
          <p:cNvSpPr/>
          <p:nvPr/>
        </p:nvSpPr>
        <p:spPr>
          <a:xfrm>
            <a:off x="1979712" y="5008092"/>
            <a:ext cx="1800200" cy="72008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cs typeface="Times New Roman" panose="02020603050405020304" pitchFamily="18" charset="0"/>
              </a:rPr>
              <a:t>Acceptance</a:t>
            </a:r>
          </a:p>
          <a:p>
            <a:pPr algn="ctr"/>
            <a:r>
              <a:rPr lang="en-US" altLang="zh-CN" sz="2400" dirty="0">
                <a:solidFill>
                  <a:schemeClr val="tx1"/>
                </a:solidFill>
                <a:cs typeface="Times New Roman" panose="02020603050405020304" pitchFamily="18" charset="0"/>
              </a:rPr>
              <a:t>test</a:t>
            </a:r>
            <a:endParaRPr lang="zh-CN" altLang="en-US" sz="2400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2B9A4419-3F9E-4DFC-B325-55EFE02200A3}"/>
              </a:ext>
            </a:extLst>
          </p:cNvPr>
          <p:cNvSpPr/>
          <p:nvPr/>
        </p:nvSpPr>
        <p:spPr>
          <a:xfrm>
            <a:off x="3923928" y="4864075"/>
            <a:ext cx="1800200" cy="108012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cs typeface="Times New Roman" panose="02020603050405020304" pitchFamily="18" charset="0"/>
              </a:rPr>
              <a:t>System</a:t>
            </a:r>
          </a:p>
          <a:p>
            <a:pPr algn="ctr"/>
            <a:r>
              <a:rPr lang="en-US" altLang="zh-CN" sz="2400" dirty="0">
                <a:solidFill>
                  <a:schemeClr val="tx1"/>
                </a:solidFill>
                <a:cs typeface="Times New Roman" panose="02020603050405020304" pitchFamily="18" charset="0"/>
              </a:rPr>
              <a:t>Integration test</a:t>
            </a:r>
            <a:endParaRPr lang="zh-CN" altLang="en-US" sz="2400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71FB15AE-6F8A-4B94-A783-4EE2D12B4281}"/>
              </a:ext>
            </a:extLst>
          </p:cNvPr>
          <p:cNvSpPr/>
          <p:nvPr/>
        </p:nvSpPr>
        <p:spPr>
          <a:xfrm>
            <a:off x="5940152" y="4864075"/>
            <a:ext cx="1800200" cy="108012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cs typeface="Times New Roman" panose="02020603050405020304" pitchFamily="18" charset="0"/>
              </a:rPr>
              <a:t>Sub-</a:t>
            </a:r>
            <a:r>
              <a:rPr lang="en-US" altLang="zh-CN" sz="2400" dirty="0" err="1">
                <a:solidFill>
                  <a:schemeClr val="tx1"/>
                </a:solidFill>
                <a:cs typeface="Times New Roman" panose="02020603050405020304" pitchFamily="18" charset="0"/>
              </a:rPr>
              <a:t>ystem</a:t>
            </a:r>
            <a:endParaRPr lang="en-US" altLang="zh-CN" sz="24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algn="ctr"/>
            <a:r>
              <a:rPr lang="en-US" altLang="zh-CN" sz="2400" dirty="0">
                <a:solidFill>
                  <a:schemeClr val="tx1"/>
                </a:solidFill>
                <a:cs typeface="Times New Roman" panose="02020603050405020304" pitchFamily="18" charset="0"/>
              </a:rPr>
              <a:t>Integration test</a:t>
            </a:r>
            <a:endParaRPr lang="zh-CN" altLang="en-US" sz="2400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30702517-7822-43AF-9F5D-0C835A21EE9B}"/>
              </a:ext>
            </a:extLst>
          </p:cNvPr>
          <p:cNvSpPr/>
          <p:nvPr/>
        </p:nvSpPr>
        <p:spPr>
          <a:xfrm>
            <a:off x="1259632" y="3088419"/>
            <a:ext cx="1656184" cy="105557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cs typeface="Times New Roman" panose="02020603050405020304" pitchFamily="18" charset="0"/>
              </a:rPr>
              <a:t>Acceptance </a:t>
            </a:r>
          </a:p>
          <a:p>
            <a:pPr algn="ctr"/>
            <a:r>
              <a:rPr lang="en-US" altLang="zh-CN" sz="2400" dirty="0">
                <a:solidFill>
                  <a:schemeClr val="tx1"/>
                </a:solidFill>
                <a:cs typeface="Times New Roman" panose="02020603050405020304" pitchFamily="18" charset="0"/>
              </a:rPr>
              <a:t>test plan</a:t>
            </a:r>
            <a:endParaRPr lang="zh-CN" altLang="en-US" sz="2400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6774471A-9D03-4B1D-8BBE-994544E63F20}"/>
              </a:ext>
            </a:extLst>
          </p:cNvPr>
          <p:cNvSpPr/>
          <p:nvPr/>
        </p:nvSpPr>
        <p:spPr>
          <a:xfrm>
            <a:off x="5148064" y="3063875"/>
            <a:ext cx="1656184" cy="109328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cs typeface="Times New Roman" panose="02020603050405020304" pitchFamily="18" charset="0"/>
              </a:rPr>
              <a:t>Sub-system </a:t>
            </a:r>
          </a:p>
          <a:p>
            <a:pPr algn="ctr"/>
            <a:r>
              <a:rPr lang="en-US" altLang="zh-CN" sz="2400" dirty="0">
                <a:solidFill>
                  <a:schemeClr val="tx1"/>
                </a:solidFill>
                <a:cs typeface="Times New Roman" panose="02020603050405020304" pitchFamily="18" charset="0"/>
              </a:rPr>
              <a:t>integration</a:t>
            </a:r>
          </a:p>
          <a:p>
            <a:pPr algn="ctr"/>
            <a:r>
              <a:rPr lang="en-US" altLang="zh-CN" sz="2400" dirty="0">
                <a:solidFill>
                  <a:schemeClr val="tx1"/>
                </a:solidFill>
                <a:cs typeface="Times New Roman" panose="02020603050405020304" pitchFamily="18" charset="0"/>
              </a:rPr>
              <a:t>test plan</a:t>
            </a:r>
            <a:endParaRPr lang="zh-CN" altLang="en-US" sz="2400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CAC598BE-7E77-45F1-BBB7-269FA68AF908}"/>
              </a:ext>
            </a:extLst>
          </p:cNvPr>
          <p:cNvSpPr/>
          <p:nvPr/>
        </p:nvSpPr>
        <p:spPr>
          <a:xfrm>
            <a:off x="3275856" y="3063875"/>
            <a:ext cx="1656184" cy="109328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cs typeface="Times New Roman" panose="02020603050405020304" pitchFamily="18" charset="0"/>
              </a:rPr>
              <a:t>system </a:t>
            </a:r>
          </a:p>
          <a:p>
            <a:pPr algn="ctr"/>
            <a:r>
              <a:rPr lang="en-US" altLang="zh-CN" sz="2400" dirty="0">
                <a:solidFill>
                  <a:schemeClr val="tx1"/>
                </a:solidFill>
                <a:cs typeface="Times New Roman" panose="02020603050405020304" pitchFamily="18" charset="0"/>
              </a:rPr>
              <a:t>integration</a:t>
            </a:r>
          </a:p>
          <a:p>
            <a:pPr algn="ctr"/>
            <a:r>
              <a:rPr lang="en-US" altLang="zh-CN" sz="2400" dirty="0">
                <a:solidFill>
                  <a:schemeClr val="tx1"/>
                </a:solidFill>
                <a:cs typeface="Times New Roman" panose="02020603050405020304" pitchFamily="18" charset="0"/>
              </a:rPr>
              <a:t>test plan</a:t>
            </a:r>
            <a:endParaRPr lang="zh-CN" altLang="en-US" sz="2400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F891A6B7-6DEF-48C5-BDC2-D10901F44D28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2195736" y="1988840"/>
            <a:ext cx="14401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C00BE2DE-6114-49DF-95DE-7B4825B2CB89}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4211960" y="1988840"/>
            <a:ext cx="14401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B17EAD7F-5A71-43E3-9C38-C24D242BD10C}"/>
              </a:ext>
            </a:extLst>
          </p:cNvPr>
          <p:cNvCxnSpPr>
            <a:stCxn id="9" idx="3"/>
            <a:endCxn id="10" idx="1"/>
          </p:cNvCxnSpPr>
          <p:nvPr/>
        </p:nvCxnSpPr>
        <p:spPr>
          <a:xfrm>
            <a:off x="5587752" y="1988840"/>
            <a:ext cx="13637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F6894F68-63B5-47D7-B027-36F12E28FE3D}"/>
              </a:ext>
            </a:extLst>
          </p:cNvPr>
          <p:cNvCxnSpPr>
            <a:cxnSpLocks/>
          </p:cNvCxnSpPr>
          <p:nvPr/>
        </p:nvCxnSpPr>
        <p:spPr>
          <a:xfrm>
            <a:off x="1619672" y="2348880"/>
            <a:ext cx="0" cy="7149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399C0925-CE78-44AE-80C9-819C406DC80B}"/>
              </a:ext>
            </a:extLst>
          </p:cNvPr>
          <p:cNvCxnSpPr>
            <a:cxnSpLocks/>
          </p:cNvCxnSpPr>
          <p:nvPr/>
        </p:nvCxnSpPr>
        <p:spPr>
          <a:xfrm>
            <a:off x="2555776" y="2348880"/>
            <a:ext cx="0" cy="7149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90293FF8-697F-40CD-91E1-51CEFBBC15F4}"/>
              </a:ext>
            </a:extLst>
          </p:cNvPr>
          <p:cNvCxnSpPr>
            <a:cxnSpLocks/>
          </p:cNvCxnSpPr>
          <p:nvPr/>
        </p:nvCxnSpPr>
        <p:spPr>
          <a:xfrm>
            <a:off x="3563888" y="2348880"/>
            <a:ext cx="0" cy="7149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911B79D7-904D-4A8F-85B2-F9D7EC685127}"/>
              </a:ext>
            </a:extLst>
          </p:cNvPr>
          <p:cNvCxnSpPr>
            <a:cxnSpLocks/>
          </p:cNvCxnSpPr>
          <p:nvPr/>
        </p:nvCxnSpPr>
        <p:spPr>
          <a:xfrm>
            <a:off x="4572000" y="2348880"/>
            <a:ext cx="0" cy="7149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A66527C9-53C3-45D9-B03E-B275E941A52E}"/>
              </a:ext>
            </a:extLst>
          </p:cNvPr>
          <p:cNvCxnSpPr>
            <a:cxnSpLocks/>
          </p:cNvCxnSpPr>
          <p:nvPr/>
        </p:nvCxnSpPr>
        <p:spPr>
          <a:xfrm>
            <a:off x="5364088" y="2348880"/>
            <a:ext cx="0" cy="7149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00FE9CB4-6BFF-43EC-B686-E49957A09E23}"/>
              </a:ext>
            </a:extLst>
          </p:cNvPr>
          <p:cNvCxnSpPr>
            <a:cxnSpLocks/>
          </p:cNvCxnSpPr>
          <p:nvPr/>
        </p:nvCxnSpPr>
        <p:spPr>
          <a:xfrm>
            <a:off x="6588224" y="2348880"/>
            <a:ext cx="0" cy="7149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048A5044-3A32-433F-A6F5-BC8C221814BA}"/>
              </a:ext>
            </a:extLst>
          </p:cNvPr>
          <p:cNvCxnSpPr>
            <a:cxnSpLocks/>
          </p:cNvCxnSpPr>
          <p:nvPr/>
        </p:nvCxnSpPr>
        <p:spPr>
          <a:xfrm>
            <a:off x="2627784" y="4157161"/>
            <a:ext cx="0" cy="8509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3D045C18-D970-4244-B130-ED4328523DD8}"/>
              </a:ext>
            </a:extLst>
          </p:cNvPr>
          <p:cNvCxnSpPr>
            <a:cxnSpLocks/>
          </p:cNvCxnSpPr>
          <p:nvPr/>
        </p:nvCxnSpPr>
        <p:spPr>
          <a:xfrm>
            <a:off x="4644008" y="4157161"/>
            <a:ext cx="0" cy="7069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162AA6B2-B977-41CD-9BCB-407B77AF823C}"/>
              </a:ext>
            </a:extLst>
          </p:cNvPr>
          <p:cNvCxnSpPr>
            <a:cxnSpLocks/>
          </p:cNvCxnSpPr>
          <p:nvPr/>
        </p:nvCxnSpPr>
        <p:spPr>
          <a:xfrm>
            <a:off x="6660232" y="4157161"/>
            <a:ext cx="0" cy="7069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EE6DF256-A49F-4464-A1F0-06B2CE6AE7DC}"/>
              </a:ext>
            </a:extLst>
          </p:cNvPr>
          <p:cNvCxnSpPr>
            <a:stCxn id="17" idx="1"/>
            <a:endCxn id="16" idx="3"/>
          </p:cNvCxnSpPr>
          <p:nvPr/>
        </p:nvCxnSpPr>
        <p:spPr>
          <a:xfrm flipH="1">
            <a:off x="5724128" y="5404136"/>
            <a:ext cx="21602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D683CC33-FDF4-4C4B-A0FB-51F68B315507}"/>
              </a:ext>
            </a:extLst>
          </p:cNvPr>
          <p:cNvCxnSpPr>
            <a:stCxn id="16" idx="1"/>
          </p:cNvCxnSpPr>
          <p:nvPr/>
        </p:nvCxnSpPr>
        <p:spPr>
          <a:xfrm flipH="1">
            <a:off x="3779912" y="5404136"/>
            <a:ext cx="14401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4FFFF695-B84A-4A88-8E6E-8230BAAC0D80}"/>
              </a:ext>
            </a:extLst>
          </p:cNvPr>
          <p:cNvCxnSpPr>
            <a:stCxn id="15" idx="1"/>
            <a:endCxn id="14" idx="6"/>
          </p:cNvCxnSpPr>
          <p:nvPr/>
        </p:nvCxnSpPr>
        <p:spPr>
          <a:xfrm flipH="1">
            <a:off x="1763688" y="5368132"/>
            <a:ext cx="21602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FE0636F2-F438-4857-9544-47936DC2D985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7153944" y="1988840"/>
            <a:ext cx="9516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8604C0D1-B1F5-4E8B-8D88-31FD3E314915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8105564" y="1988840"/>
            <a:ext cx="0" cy="9979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CBE80FCB-1C2D-42AA-9BFB-0F83E2C2EB32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8105564" y="4138910"/>
            <a:ext cx="0" cy="12652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6726D7D8-2A4A-4681-BB24-98B30C1AF934}"/>
              </a:ext>
            </a:extLst>
          </p:cNvPr>
          <p:cNvCxnSpPr>
            <a:endCxn id="17" idx="3"/>
          </p:cNvCxnSpPr>
          <p:nvPr/>
        </p:nvCxnSpPr>
        <p:spPr>
          <a:xfrm flipH="1">
            <a:off x="7740352" y="5404136"/>
            <a:ext cx="3652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ïSḻiḑê">
            <a:extLst>
              <a:ext uri="{FF2B5EF4-FFF2-40B4-BE49-F238E27FC236}">
                <a16:creationId xmlns:a16="http://schemas.microsoft.com/office/drawing/2014/main" id="{D079247B-1E01-4B7F-88FE-04284D5AF436}"/>
              </a:ext>
            </a:extLst>
          </p:cNvPr>
          <p:cNvSpPr/>
          <p:nvPr/>
        </p:nvSpPr>
        <p:spPr bwMode="auto">
          <a:xfrm>
            <a:off x="107503" y="985126"/>
            <a:ext cx="8939336" cy="499658"/>
          </a:xfrm>
          <a:prstGeom prst="rect">
            <a:avLst/>
          </a:prstGeom>
          <a:solidFill>
            <a:schemeClr val="accent1"/>
          </a:solidFill>
          <a:ln w="28575" algn="ctr">
            <a:noFill/>
            <a:round/>
            <a:headEnd/>
            <a:tailEnd/>
          </a:ln>
        </p:spPr>
        <p:txBody>
          <a:bodyPr wrap="none" lIns="91440" tIns="45720" rIns="91440" bIns="45720" anchor="ctr">
            <a:noAutofit/>
          </a:bodyPr>
          <a:lstStyle/>
          <a:p>
            <a:pPr algn="ctr" defTabSz="914400"/>
            <a:r>
              <a:rPr lang="en-US" altLang="zh-CN" sz="2800" b="1" kern="0" dirty="0">
                <a:solidFill>
                  <a:schemeClr val="bg1"/>
                </a:solidFill>
              </a:rPr>
              <a:t>Testing phases in a plan-driven software process (V-model)</a:t>
            </a:r>
            <a:endParaRPr lang="zh-CN" altLang="en-US" sz="2800" b="1" kern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0267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08F65F14-E85E-4DA2-BA9A-C85282BE8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altLang="zh-CN" dirty="0"/>
              <a:t>SWJTU-LEEDS JOINT SCHOOL – H.Y. Zhao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A5EBD26-484F-4CAC-9736-78C0ADA93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dirty="0"/>
              <a:t>SE  Chapter 2-</a:t>
            </a:r>
            <a:fld id="{90959D3B-E7CF-4F7F-B948-302019A1053D}" type="slidenum">
              <a:rPr lang="zh-CN" altLang="en-US" smtClean="0"/>
              <a:pPr/>
              <a:t>3</a:t>
            </a:fld>
            <a:endParaRPr lang="zh-CN" altLang="en-US" dirty="0"/>
          </a:p>
        </p:txBody>
      </p:sp>
      <p:sp>
        <p:nvSpPr>
          <p:cNvPr id="4" name="TextBox 5">
            <a:extLst>
              <a:ext uri="{FF2B5EF4-FFF2-40B4-BE49-F238E27FC236}">
                <a16:creationId xmlns:a16="http://schemas.microsoft.com/office/drawing/2014/main" id="{47E4A014-738A-4EDB-82D0-C355ACF156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96" y="188640"/>
            <a:ext cx="9108306" cy="643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3200" b="1" dirty="0">
                <a:solidFill>
                  <a:srgbClr val="C00000"/>
                </a:solidFill>
              </a:rPr>
              <a:t>2.1 Software process models</a:t>
            </a:r>
            <a:endParaRPr lang="en-US" altLang="zh-CN" sz="3200" b="1" dirty="0">
              <a:solidFill>
                <a:srgbClr val="C00000"/>
              </a:solidFill>
              <a:latin typeface="Arial Black" panose="020B0A04020102020204" pitchFamily="34" charset="0"/>
              <a:ea typeface="Arial Unicode MS" pitchFamily="34" charset="-122"/>
            </a:endParaRPr>
          </a:p>
        </p:txBody>
      </p:sp>
      <p:sp>
        <p:nvSpPr>
          <p:cNvPr id="5" name="ïSḻiḑê">
            <a:extLst>
              <a:ext uri="{FF2B5EF4-FFF2-40B4-BE49-F238E27FC236}">
                <a16:creationId xmlns:a16="http://schemas.microsoft.com/office/drawing/2014/main" id="{1BA2CBE1-2736-47FE-9775-4FFFB8262F51}"/>
              </a:ext>
            </a:extLst>
          </p:cNvPr>
          <p:cNvSpPr/>
          <p:nvPr/>
        </p:nvSpPr>
        <p:spPr bwMode="auto">
          <a:xfrm>
            <a:off x="179512" y="980728"/>
            <a:ext cx="4248472" cy="499658"/>
          </a:xfrm>
          <a:prstGeom prst="rect">
            <a:avLst/>
          </a:prstGeom>
          <a:solidFill>
            <a:schemeClr val="accent1"/>
          </a:solidFill>
          <a:ln w="28575" algn="ctr">
            <a:noFill/>
            <a:round/>
            <a:headEnd/>
            <a:tailEnd/>
          </a:ln>
        </p:spPr>
        <p:txBody>
          <a:bodyPr wrap="none" lIns="91440" tIns="45720" rIns="91440" bIns="45720" anchor="ctr">
            <a:noAutofit/>
          </a:bodyPr>
          <a:lstStyle/>
          <a:p>
            <a:pPr algn="ctr" defTabSz="914400"/>
            <a:r>
              <a:rPr lang="en-US" altLang="zh-CN" sz="2800" b="1" kern="0" dirty="0">
                <a:solidFill>
                  <a:schemeClr val="bg1"/>
                </a:solidFill>
              </a:rPr>
              <a:t>What is software process?</a:t>
            </a:r>
            <a:endParaRPr lang="zh-CN" altLang="en-US" sz="2800" b="1" kern="0" dirty="0">
              <a:solidFill>
                <a:schemeClr val="bg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64D50BB-DD87-4AAB-BB0A-4FAE55A2525E}"/>
              </a:ext>
            </a:extLst>
          </p:cNvPr>
          <p:cNvSpPr/>
          <p:nvPr/>
        </p:nvSpPr>
        <p:spPr>
          <a:xfrm>
            <a:off x="179512" y="1484784"/>
            <a:ext cx="8927171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altLang="zh-CN" sz="2800" dirty="0"/>
              <a:t>    A software process is a set of related activities that leads to the production of a software system.</a:t>
            </a:r>
          </a:p>
          <a:p>
            <a:r>
              <a:rPr lang="en-GB" altLang="zh-CN" sz="2800" dirty="0"/>
              <a:t>    </a:t>
            </a:r>
            <a:r>
              <a:rPr lang="en-US" altLang="zh-CN" sz="2800" dirty="0"/>
              <a:t>All software processes have to include the 4 fundamental software engineering activities:</a:t>
            </a:r>
          </a:p>
          <a:p>
            <a:r>
              <a:rPr lang="en-US" altLang="zh-CN" sz="2800" b="1" dirty="0">
                <a:solidFill>
                  <a:srgbClr val="7030A0"/>
                </a:solidFill>
              </a:rPr>
              <a:t>Specification</a:t>
            </a:r>
            <a:r>
              <a:rPr lang="en-US" altLang="zh-CN" sz="2800" dirty="0"/>
              <a:t> – defining what the system should do;</a:t>
            </a:r>
          </a:p>
          <a:p>
            <a:r>
              <a:rPr lang="en-US" altLang="zh-CN" sz="2800" b="1" dirty="0">
                <a:solidFill>
                  <a:srgbClr val="7030A0"/>
                </a:solidFill>
              </a:rPr>
              <a:t>Design and implementation </a:t>
            </a:r>
            <a:r>
              <a:rPr lang="en-US" altLang="zh-CN" sz="2800" dirty="0"/>
              <a:t>– defining the organization of the system and implementing the system;</a:t>
            </a:r>
          </a:p>
          <a:p>
            <a:r>
              <a:rPr lang="en-US" altLang="zh-CN" sz="2800" b="1" dirty="0">
                <a:solidFill>
                  <a:srgbClr val="7030A0"/>
                </a:solidFill>
              </a:rPr>
              <a:t>Validation</a:t>
            </a:r>
            <a:r>
              <a:rPr lang="en-US" altLang="zh-CN" sz="2800" dirty="0"/>
              <a:t> – checking that it does what the customer wants;</a:t>
            </a:r>
          </a:p>
          <a:p>
            <a:r>
              <a:rPr lang="en-US" altLang="zh-CN" sz="2800" b="1" dirty="0">
                <a:solidFill>
                  <a:srgbClr val="7030A0"/>
                </a:solidFill>
              </a:rPr>
              <a:t>Evolution</a:t>
            </a:r>
            <a:r>
              <a:rPr lang="en-US" altLang="zh-CN" sz="2800" dirty="0"/>
              <a:t> – changing the system in response to changing customer needs.</a:t>
            </a:r>
            <a:endParaRPr lang="en-GB" altLang="zh-CN" sz="2800" dirty="0"/>
          </a:p>
        </p:txBody>
      </p:sp>
    </p:spTree>
    <p:extLst>
      <p:ext uri="{BB962C8B-B14F-4D97-AF65-F5344CB8AC3E}">
        <p14:creationId xmlns:p14="http://schemas.microsoft.com/office/powerpoint/2010/main" val="39246947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90D9B2DD-B35F-437E-9A67-A98E58522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altLang="zh-CN"/>
              <a:t>SWJTU-LEEDS JOINT SCHOOL – H.Y. Zhao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1D9C7E3A-803B-4301-87B6-A6608E855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SE  Chapter 2-</a:t>
            </a:r>
            <a:fld id="{90959D3B-E7CF-4F7F-B948-302019A1053D}" type="slidenum">
              <a:rPr lang="zh-CN" altLang="en-US" smtClean="0"/>
              <a:pPr/>
              <a:t>30</a:t>
            </a:fld>
            <a:endParaRPr lang="zh-CN" altLang="en-US" dirty="0"/>
          </a:p>
        </p:txBody>
      </p:sp>
      <p:sp>
        <p:nvSpPr>
          <p:cNvPr id="4" name="TextBox 5">
            <a:extLst>
              <a:ext uri="{FF2B5EF4-FFF2-40B4-BE49-F238E27FC236}">
                <a16:creationId xmlns:a16="http://schemas.microsoft.com/office/drawing/2014/main" id="{C844F235-8313-4DF3-9A85-190F6797D5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96" y="188640"/>
            <a:ext cx="6912768" cy="643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3200" b="1" dirty="0">
                <a:solidFill>
                  <a:srgbClr val="C00000"/>
                </a:solidFill>
              </a:rPr>
              <a:t>2.2,</a:t>
            </a:r>
            <a:r>
              <a:rPr lang="zh-CN" altLang="en-US" sz="3200" b="1" dirty="0">
                <a:solidFill>
                  <a:srgbClr val="C00000"/>
                </a:solidFill>
              </a:rPr>
              <a:t> </a:t>
            </a:r>
            <a:r>
              <a:rPr lang="en-US" altLang="zh-CN" sz="3200" b="1" dirty="0">
                <a:solidFill>
                  <a:srgbClr val="C00000"/>
                </a:solidFill>
              </a:rPr>
              <a:t>2.2.4 Software evolution</a:t>
            </a:r>
            <a:endParaRPr lang="en-US" altLang="zh-CN" sz="3200" b="1" dirty="0">
              <a:solidFill>
                <a:srgbClr val="C00000"/>
              </a:solidFill>
              <a:latin typeface="Arial Black" panose="020B0A04020102020204" pitchFamily="34" charset="0"/>
              <a:ea typeface="Arial Unicode MS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F1133CC-AA56-4504-884B-0F1B8ADC3CA8}"/>
              </a:ext>
            </a:extLst>
          </p:cNvPr>
          <p:cNvSpPr txBox="1"/>
          <p:nvPr/>
        </p:nvSpPr>
        <p:spPr>
          <a:xfrm>
            <a:off x="7390656" y="548680"/>
            <a:ext cx="1429816" cy="379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zh-CN" sz="2800" b="1" dirty="0">
                <a:solidFill>
                  <a:srgbClr val="0070C0"/>
                </a:solidFill>
                <a:cs typeface="Times New Roman" panose="02020603050405020304" pitchFamily="18" charset="0"/>
              </a:rPr>
              <a:t>cont.11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C7DE9E41-BB48-498D-B9FC-637539E4FF1A}"/>
              </a:ext>
            </a:extLst>
          </p:cNvPr>
          <p:cNvSpPr txBox="1">
            <a:spLocks noChangeArrowheads="1"/>
          </p:cNvSpPr>
          <p:nvPr/>
        </p:nvSpPr>
        <p:spPr>
          <a:xfrm>
            <a:off x="179512" y="908720"/>
            <a:ext cx="8640960" cy="45259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/>
              <a:t>Software is inherently flexible and can change. </a:t>
            </a:r>
          </a:p>
          <a:p>
            <a:r>
              <a:rPr lang="en-GB" sz="2800" dirty="0"/>
              <a:t>As requirements change through changing business circumstances, the software that supports the business must also evolve and change.</a:t>
            </a:r>
          </a:p>
          <a:p>
            <a:r>
              <a:rPr lang="en-GB" sz="2800" dirty="0"/>
              <a:t>Although there has been a distinction between development and evolution (</a:t>
            </a:r>
            <a:r>
              <a:rPr lang="en-GB" sz="2800" dirty="0">
                <a:solidFill>
                  <a:srgbClr val="FF0000"/>
                </a:solidFill>
              </a:rPr>
              <a:t>maintenance</a:t>
            </a:r>
            <a:r>
              <a:rPr lang="en-GB" sz="2800" dirty="0"/>
              <a:t>) this is increasingly irrelevant as fewer and fewer systems are completely new.</a:t>
            </a:r>
          </a:p>
        </p:txBody>
      </p:sp>
    </p:spTree>
    <p:extLst>
      <p:ext uri="{BB962C8B-B14F-4D97-AF65-F5344CB8AC3E}">
        <p14:creationId xmlns:p14="http://schemas.microsoft.com/office/powerpoint/2010/main" val="41435985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5EA4882F-91C0-478D-9831-90C6DC219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altLang="zh-CN"/>
              <a:t>SWJTU-LEEDS JOINT SCHOOL – H.Y. Zhao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48918ECE-60C5-4703-99FC-127CEB0CB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SE  Chapter 2-</a:t>
            </a:r>
            <a:fld id="{90959D3B-E7CF-4F7F-B948-302019A1053D}" type="slidenum">
              <a:rPr lang="zh-CN" altLang="en-US" smtClean="0"/>
              <a:pPr/>
              <a:t>31</a:t>
            </a:fld>
            <a:endParaRPr lang="zh-CN" altLang="en-US" dirty="0"/>
          </a:p>
        </p:txBody>
      </p:sp>
      <p:sp>
        <p:nvSpPr>
          <p:cNvPr id="4" name="TextBox 5">
            <a:extLst>
              <a:ext uri="{FF2B5EF4-FFF2-40B4-BE49-F238E27FC236}">
                <a16:creationId xmlns:a16="http://schemas.microsoft.com/office/drawing/2014/main" id="{D5888FCA-2C0C-4DB1-96C1-C583B80E15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96" y="188640"/>
            <a:ext cx="6912768" cy="643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3200" b="1" dirty="0">
                <a:solidFill>
                  <a:srgbClr val="C00000"/>
                </a:solidFill>
              </a:rPr>
              <a:t>2.2,</a:t>
            </a:r>
            <a:r>
              <a:rPr lang="zh-CN" altLang="en-US" sz="3200" b="1" dirty="0">
                <a:solidFill>
                  <a:srgbClr val="C00000"/>
                </a:solidFill>
              </a:rPr>
              <a:t> </a:t>
            </a:r>
            <a:r>
              <a:rPr lang="en-US" altLang="zh-CN" sz="3200" b="1" dirty="0">
                <a:solidFill>
                  <a:srgbClr val="C00000"/>
                </a:solidFill>
              </a:rPr>
              <a:t>2.2.4 Software evolution</a:t>
            </a:r>
            <a:endParaRPr lang="en-US" altLang="zh-CN" sz="3200" b="1" dirty="0">
              <a:solidFill>
                <a:srgbClr val="C00000"/>
              </a:solidFill>
              <a:latin typeface="Arial Black" panose="020B0A04020102020204" pitchFamily="34" charset="0"/>
              <a:ea typeface="Arial Unicode MS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A0EC2B7-92B7-4516-A71A-E0ADD51832FE}"/>
              </a:ext>
            </a:extLst>
          </p:cNvPr>
          <p:cNvSpPr txBox="1"/>
          <p:nvPr/>
        </p:nvSpPr>
        <p:spPr>
          <a:xfrm>
            <a:off x="7390656" y="313233"/>
            <a:ext cx="1429816" cy="635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zh-CN" sz="2800" b="1" dirty="0">
                <a:solidFill>
                  <a:srgbClr val="0070C0"/>
                </a:solidFill>
                <a:cs typeface="Times New Roman" panose="02020603050405020304" pitchFamily="18" charset="0"/>
              </a:rPr>
              <a:t>cont.11</a:t>
            </a:r>
          </a:p>
          <a:p>
            <a:pPr>
              <a:lnSpc>
                <a:spcPts val="2000"/>
              </a:lnSpc>
            </a:pPr>
            <a:r>
              <a:rPr lang="en-US" altLang="zh-CN" sz="2800" b="1" dirty="0">
                <a:solidFill>
                  <a:srgbClr val="0070C0"/>
                </a:solidFill>
                <a:cs typeface="Times New Roman" panose="02020603050405020304" pitchFamily="18" charset="0"/>
              </a:rPr>
              <a:t>end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CC6BB08A-8595-4484-B6F7-FE09E59C366E}"/>
              </a:ext>
            </a:extLst>
          </p:cNvPr>
          <p:cNvSpPr/>
          <p:nvPr/>
        </p:nvSpPr>
        <p:spPr>
          <a:xfrm>
            <a:off x="621904" y="1993081"/>
            <a:ext cx="2088232" cy="108011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cs typeface="Times New Roman" panose="02020603050405020304" pitchFamily="18" charset="0"/>
              </a:rPr>
              <a:t>Define</a:t>
            </a:r>
          </a:p>
          <a:p>
            <a:pPr algn="ctr"/>
            <a:r>
              <a:rPr lang="en-US" altLang="zh-CN" sz="2400" dirty="0">
                <a:solidFill>
                  <a:schemeClr val="tx1"/>
                </a:solidFill>
                <a:cs typeface="Times New Roman" panose="02020603050405020304" pitchFamily="18" charset="0"/>
              </a:rPr>
              <a:t> system</a:t>
            </a:r>
          </a:p>
          <a:p>
            <a:pPr algn="ctr"/>
            <a:r>
              <a:rPr lang="en-US" altLang="zh-CN" sz="2400" dirty="0">
                <a:solidFill>
                  <a:schemeClr val="tx1"/>
                </a:solidFill>
                <a:cs typeface="Times New Roman" panose="02020603050405020304" pitchFamily="18" charset="0"/>
              </a:rPr>
              <a:t>requirements</a:t>
            </a:r>
            <a:endParaRPr lang="zh-CN" altLang="en-US" sz="2400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B350A378-9A7F-44AE-9789-8D1708D82B81}"/>
              </a:ext>
            </a:extLst>
          </p:cNvPr>
          <p:cNvSpPr/>
          <p:nvPr/>
        </p:nvSpPr>
        <p:spPr>
          <a:xfrm>
            <a:off x="2998168" y="1988840"/>
            <a:ext cx="1584176" cy="108436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cs typeface="Times New Roman" panose="02020603050405020304" pitchFamily="18" charset="0"/>
              </a:rPr>
              <a:t>Assess </a:t>
            </a:r>
          </a:p>
          <a:p>
            <a:pPr algn="ctr"/>
            <a:r>
              <a:rPr lang="en-US" altLang="zh-CN" sz="2400" dirty="0">
                <a:solidFill>
                  <a:schemeClr val="tx1"/>
                </a:solidFill>
                <a:cs typeface="Times New Roman" panose="02020603050405020304" pitchFamily="18" charset="0"/>
              </a:rPr>
              <a:t>existing</a:t>
            </a:r>
          </a:p>
          <a:p>
            <a:pPr algn="ctr"/>
            <a:r>
              <a:rPr lang="en-US" altLang="zh-CN" sz="2400" dirty="0">
                <a:solidFill>
                  <a:schemeClr val="tx1"/>
                </a:solidFill>
                <a:cs typeface="Times New Roman" panose="02020603050405020304" pitchFamily="18" charset="0"/>
              </a:rPr>
              <a:t> systems</a:t>
            </a:r>
            <a:endParaRPr lang="zh-CN" altLang="en-US" sz="2400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DBF4E19C-2D7D-47DF-8D5A-2A47646C7390}"/>
              </a:ext>
            </a:extLst>
          </p:cNvPr>
          <p:cNvSpPr/>
          <p:nvPr/>
        </p:nvSpPr>
        <p:spPr>
          <a:xfrm>
            <a:off x="4870376" y="1988840"/>
            <a:ext cx="2008720" cy="108435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cs typeface="Times New Roman" panose="02020603050405020304" pitchFamily="18" charset="0"/>
              </a:rPr>
              <a:t>Propose system</a:t>
            </a:r>
          </a:p>
          <a:p>
            <a:pPr algn="ctr"/>
            <a:r>
              <a:rPr lang="en-US" altLang="zh-CN" sz="2400" dirty="0">
                <a:solidFill>
                  <a:schemeClr val="tx1"/>
                </a:solidFill>
                <a:cs typeface="Times New Roman" panose="02020603050405020304" pitchFamily="18" charset="0"/>
              </a:rPr>
              <a:t>requirements</a:t>
            </a:r>
            <a:endParaRPr lang="zh-CN" altLang="en-US" sz="2400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76ED0694-F656-47AE-8116-1B5A5AC210FF}"/>
              </a:ext>
            </a:extLst>
          </p:cNvPr>
          <p:cNvSpPr/>
          <p:nvPr/>
        </p:nvSpPr>
        <p:spPr>
          <a:xfrm>
            <a:off x="7174632" y="1988840"/>
            <a:ext cx="1429816" cy="108435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cs typeface="Times New Roman" panose="02020603050405020304" pitchFamily="18" charset="0"/>
              </a:rPr>
              <a:t>Modify</a:t>
            </a:r>
          </a:p>
          <a:p>
            <a:pPr algn="ctr"/>
            <a:r>
              <a:rPr lang="en-US" altLang="zh-CN" sz="2400" dirty="0">
                <a:solidFill>
                  <a:schemeClr val="tx1"/>
                </a:solidFill>
                <a:cs typeface="Times New Roman" panose="02020603050405020304" pitchFamily="18" charset="0"/>
              </a:rPr>
              <a:t>Systems</a:t>
            </a:r>
            <a:endParaRPr lang="zh-CN" altLang="en-US" sz="2400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232D9A9-C716-4044-B285-53DC337DD9FC}"/>
              </a:ext>
            </a:extLst>
          </p:cNvPr>
          <p:cNvSpPr/>
          <p:nvPr/>
        </p:nvSpPr>
        <p:spPr>
          <a:xfrm>
            <a:off x="2267744" y="3797520"/>
            <a:ext cx="1584176" cy="92762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cs typeface="Times New Roman" panose="02020603050405020304" pitchFamily="18" charset="0"/>
              </a:rPr>
              <a:t>Existing</a:t>
            </a:r>
          </a:p>
          <a:p>
            <a:pPr algn="ctr"/>
            <a:r>
              <a:rPr lang="en-US" altLang="zh-CN" sz="2400" dirty="0">
                <a:solidFill>
                  <a:schemeClr val="tx1"/>
                </a:solidFill>
                <a:cs typeface="Times New Roman" panose="02020603050405020304" pitchFamily="18" charset="0"/>
              </a:rPr>
              <a:t>systems</a:t>
            </a:r>
            <a:endParaRPr lang="zh-CN" altLang="en-US" sz="2400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31A1017-175B-44F8-8285-768F17ACE379}"/>
              </a:ext>
            </a:extLst>
          </p:cNvPr>
          <p:cNvSpPr/>
          <p:nvPr/>
        </p:nvSpPr>
        <p:spPr>
          <a:xfrm>
            <a:off x="7092280" y="3797520"/>
            <a:ext cx="1584176" cy="92762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cs typeface="Times New Roman" panose="02020603050405020304" pitchFamily="18" charset="0"/>
              </a:rPr>
              <a:t>New</a:t>
            </a:r>
          </a:p>
          <a:p>
            <a:pPr algn="ctr"/>
            <a:r>
              <a:rPr lang="en-US" altLang="zh-CN" sz="2400" dirty="0">
                <a:solidFill>
                  <a:schemeClr val="tx1"/>
                </a:solidFill>
                <a:cs typeface="Times New Roman" panose="02020603050405020304" pitchFamily="18" charset="0"/>
              </a:rPr>
              <a:t>systems</a:t>
            </a:r>
            <a:endParaRPr lang="zh-CN" altLang="en-US" sz="2400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A14360E1-3495-4223-A85B-7B199E232BA2}"/>
              </a:ext>
            </a:extLst>
          </p:cNvPr>
          <p:cNvCxnSpPr>
            <a:stCxn id="7" idx="3"/>
            <a:endCxn id="8" idx="1"/>
          </p:cNvCxnSpPr>
          <p:nvPr/>
        </p:nvCxnSpPr>
        <p:spPr>
          <a:xfrm flipV="1">
            <a:off x="2710136" y="2531021"/>
            <a:ext cx="288032" cy="21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DDE2E033-C385-4BD3-92D4-B82DD987562E}"/>
              </a:ext>
            </a:extLst>
          </p:cNvPr>
          <p:cNvCxnSpPr>
            <a:stCxn id="8" idx="3"/>
            <a:endCxn id="9" idx="1"/>
          </p:cNvCxnSpPr>
          <p:nvPr/>
        </p:nvCxnSpPr>
        <p:spPr>
          <a:xfrm flipV="1">
            <a:off x="4582344" y="2531020"/>
            <a:ext cx="288032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7C5A29CA-9ADF-4E50-9B15-803EFF053EA7}"/>
              </a:ext>
            </a:extLst>
          </p:cNvPr>
          <p:cNvCxnSpPr>
            <a:stCxn id="9" idx="3"/>
            <a:endCxn id="10" idx="1"/>
          </p:cNvCxnSpPr>
          <p:nvPr/>
        </p:nvCxnSpPr>
        <p:spPr>
          <a:xfrm>
            <a:off x="6879096" y="2531020"/>
            <a:ext cx="29553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DE6AB0E1-AD10-40FF-BDDB-9946D640E39F}"/>
              </a:ext>
            </a:extLst>
          </p:cNvPr>
          <p:cNvCxnSpPr>
            <a:stCxn id="10" idx="2"/>
            <a:endCxn id="12" idx="0"/>
          </p:cNvCxnSpPr>
          <p:nvPr/>
        </p:nvCxnSpPr>
        <p:spPr>
          <a:xfrm flipH="1">
            <a:off x="7884368" y="3073199"/>
            <a:ext cx="5172" cy="7243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5CC42434-F6E4-4BEE-BBE6-8BD60EF868D6}"/>
              </a:ext>
            </a:extLst>
          </p:cNvPr>
          <p:cNvCxnSpPr>
            <a:cxnSpLocks/>
            <a:stCxn id="12" idx="1"/>
          </p:cNvCxnSpPr>
          <p:nvPr/>
        </p:nvCxnSpPr>
        <p:spPr>
          <a:xfrm flipH="1" flipV="1">
            <a:off x="4211960" y="4261331"/>
            <a:ext cx="2880320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D3DE0178-B58D-4FE4-A493-E58F4AD7ADAF}"/>
              </a:ext>
            </a:extLst>
          </p:cNvPr>
          <p:cNvCxnSpPr/>
          <p:nvPr/>
        </p:nvCxnSpPr>
        <p:spPr>
          <a:xfrm flipV="1">
            <a:off x="4211960" y="3073199"/>
            <a:ext cx="0" cy="11881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EC718E56-6857-4E82-9959-C0FA55492FDA}"/>
              </a:ext>
            </a:extLst>
          </p:cNvPr>
          <p:cNvCxnSpPr/>
          <p:nvPr/>
        </p:nvCxnSpPr>
        <p:spPr>
          <a:xfrm flipV="1">
            <a:off x="3347864" y="3073199"/>
            <a:ext cx="0" cy="7243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900E8E7C-E345-44F4-8B84-E5AE0898B1EB}"/>
              </a:ext>
            </a:extLst>
          </p:cNvPr>
          <p:cNvCxnSpPr>
            <a:stCxn id="10" idx="0"/>
          </p:cNvCxnSpPr>
          <p:nvPr/>
        </p:nvCxnSpPr>
        <p:spPr>
          <a:xfrm flipH="1" flipV="1">
            <a:off x="7884368" y="1628800"/>
            <a:ext cx="5172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999736CE-1CCE-4278-91C7-FA257B50F902}"/>
              </a:ext>
            </a:extLst>
          </p:cNvPr>
          <p:cNvCxnSpPr>
            <a:cxnSpLocks/>
          </p:cNvCxnSpPr>
          <p:nvPr/>
        </p:nvCxnSpPr>
        <p:spPr>
          <a:xfrm flipH="1">
            <a:off x="395536" y="1628800"/>
            <a:ext cx="748883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5087B2B2-FB49-4629-AB17-0619887D6646}"/>
              </a:ext>
            </a:extLst>
          </p:cNvPr>
          <p:cNvCxnSpPr>
            <a:cxnSpLocks/>
          </p:cNvCxnSpPr>
          <p:nvPr/>
        </p:nvCxnSpPr>
        <p:spPr>
          <a:xfrm>
            <a:off x="395536" y="1628800"/>
            <a:ext cx="0" cy="9022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72CBE9ED-B215-4821-B407-D91D6D913993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395536" y="2533141"/>
            <a:ext cx="22636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89403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5BBAD890-6D05-48BA-8376-97E6DBFA9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altLang="zh-CN"/>
              <a:t>SWJTU-LEEDS JOINT SCHOOL – H.Y. Zhao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152CC793-7D20-46F1-AB49-26A141EFE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SE  Chapter 2-</a:t>
            </a:r>
            <a:fld id="{90959D3B-E7CF-4F7F-B948-302019A1053D}" type="slidenum">
              <a:rPr lang="zh-CN" altLang="en-US" smtClean="0"/>
              <a:pPr/>
              <a:t>32</a:t>
            </a:fld>
            <a:endParaRPr lang="zh-CN" altLang="en-US" dirty="0"/>
          </a:p>
        </p:txBody>
      </p:sp>
      <p:sp>
        <p:nvSpPr>
          <p:cNvPr id="4" name="TextBox 5">
            <a:extLst>
              <a:ext uri="{FF2B5EF4-FFF2-40B4-BE49-F238E27FC236}">
                <a16:creationId xmlns:a16="http://schemas.microsoft.com/office/drawing/2014/main" id="{9497783E-03EB-4B59-B777-80BFD795A0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96" y="188640"/>
            <a:ext cx="6912768" cy="643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3200" b="1" dirty="0">
                <a:solidFill>
                  <a:srgbClr val="C00000"/>
                </a:solidFill>
              </a:rPr>
              <a:t>2.3 Coping with change</a:t>
            </a:r>
            <a:endParaRPr lang="en-US" altLang="zh-CN" sz="3200" b="1" dirty="0">
              <a:solidFill>
                <a:srgbClr val="C00000"/>
              </a:solidFill>
              <a:latin typeface="Arial Black" panose="020B0A04020102020204" pitchFamily="34" charset="0"/>
              <a:ea typeface="Arial Unicode MS" pitchFamily="34" charset="-122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34FE9E3-2EBB-42BD-B105-84AB98F6D6C1}"/>
              </a:ext>
            </a:extLst>
          </p:cNvPr>
          <p:cNvSpPr txBox="1">
            <a:spLocks/>
          </p:cNvSpPr>
          <p:nvPr/>
        </p:nvSpPr>
        <p:spPr>
          <a:xfrm>
            <a:off x="179512" y="908720"/>
            <a:ext cx="8867328" cy="45259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Change is inevitable in all large software projects.</a:t>
            </a:r>
          </a:p>
          <a:p>
            <a:pPr lvl="1"/>
            <a:r>
              <a:rPr lang="en-US"/>
              <a:t>Business changes lead to new and changed system requirements</a:t>
            </a:r>
          </a:p>
          <a:p>
            <a:pPr lvl="1"/>
            <a:r>
              <a:rPr lang="en-US"/>
              <a:t>New technologies open up new possibilities for improving implementations</a:t>
            </a:r>
          </a:p>
          <a:p>
            <a:pPr lvl="1"/>
            <a:r>
              <a:rPr lang="en-US"/>
              <a:t>Changing platforms require application changes</a:t>
            </a:r>
          </a:p>
          <a:p>
            <a:r>
              <a:rPr lang="en-US"/>
              <a:t>Change leads to rework so the costs of change include both rework (e.g. re-analysing requirements) as well as the costs of implementing new functionality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5277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AAAA3EAC-F58F-4B7C-BB16-45D5EBC94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altLang="zh-CN"/>
              <a:t>SWJTU-LEEDS JOINT SCHOOL – H.Y. Zhao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4E6B62E-C324-4535-9743-58A8C1C1A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SE  Chapter 2-</a:t>
            </a:r>
            <a:fld id="{90959D3B-E7CF-4F7F-B948-302019A1053D}" type="slidenum">
              <a:rPr lang="zh-CN" altLang="en-US" smtClean="0"/>
              <a:pPr/>
              <a:t>33</a:t>
            </a:fld>
            <a:endParaRPr lang="zh-CN" altLang="en-US" dirty="0"/>
          </a:p>
        </p:txBody>
      </p:sp>
      <p:sp>
        <p:nvSpPr>
          <p:cNvPr id="4" name="TextBox 5">
            <a:extLst>
              <a:ext uri="{FF2B5EF4-FFF2-40B4-BE49-F238E27FC236}">
                <a16:creationId xmlns:a16="http://schemas.microsoft.com/office/drawing/2014/main" id="{DAD83410-71EA-4A5A-BEF1-FCEB90CC81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96" y="188640"/>
            <a:ext cx="6912768" cy="643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3200" b="1" dirty="0">
                <a:solidFill>
                  <a:srgbClr val="C00000"/>
                </a:solidFill>
              </a:rPr>
              <a:t>2.3 Coping with change</a:t>
            </a:r>
            <a:endParaRPr lang="en-US" altLang="zh-CN" sz="3200" b="1" dirty="0">
              <a:solidFill>
                <a:srgbClr val="C00000"/>
              </a:solidFill>
              <a:latin typeface="Arial Black" panose="020B0A04020102020204" pitchFamily="34" charset="0"/>
              <a:ea typeface="Arial Unicode MS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75F7510-635B-4316-A367-8F5C078324F6}"/>
              </a:ext>
            </a:extLst>
          </p:cNvPr>
          <p:cNvSpPr txBox="1"/>
          <p:nvPr/>
        </p:nvSpPr>
        <p:spPr>
          <a:xfrm>
            <a:off x="7390656" y="548680"/>
            <a:ext cx="1429816" cy="379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zh-CN" sz="2800" b="1" dirty="0">
                <a:solidFill>
                  <a:srgbClr val="0070C0"/>
                </a:solidFill>
                <a:cs typeface="Times New Roman" panose="02020603050405020304" pitchFamily="18" charset="0"/>
              </a:rPr>
              <a:t>cont.1</a:t>
            </a:r>
          </a:p>
        </p:txBody>
      </p:sp>
      <p:sp>
        <p:nvSpPr>
          <p:cNvPr id="6" name="ïSḻiḑê">
            <a:extLst>
              <a:ext uri="{FF2B5EF4-FFF2-40B4-BE49-F238E27FC236}">
                <a16:creationId xmlns:a16="http://schemas.microsoft.com/office/drawing/2014/main" id="{770267AC-EC7C-459C-AD19-E1418D4A7153}"/>
              </a:ext>
            </a:extLst>
          </p:cNvPr>
          <p:cNvSpPr/>
          <p:nvPr/>
        </p:nvSpPr>
        <p:spPr bwMode="auto">
          <a:xfrm>
            <a:off x="107503" y="985126"/>
            <a:ext cx="7056785" cy="499658"/>
          </a:xfrm>
          <a:prstGeom prst="rect">
            <a:avLst/>
          </a:prstGeom>
          <a:solidFill>
            <a:schemeClr val="accent1"/>
          </a:solidFill>
          <a:ln w="28575" algn="ctr">
            <a:noFill/>
            <a:round/>
            <a:headEnd/>
            <a:tailEnd/>
          </a:ln>
        </p:spPr>
        <p:txBody>
          <a:bodyPr wrap="none" lIns="91440" tIns="45720" rIns="91440" bIns="45720" anchor="ctr">
            <a:noAutofit/>
          </a:bodyPr>
          <a:lstStyle/>
          <a:p>
            <a:pPr algn="ctr" defTabSz="914400"/>
            <a:r>
              <a:rPr lang="en-US" altLang="zh-CN" sz="2800" b="1" kern="0" dirty="0">
                <a:solidFill>
                  <a:schemeClr val="bg1"/>
                </a:solidFill>
              </a:rPr>
              <a:t>Two approaches to reduce the costs of rework</a:t>
            </a:r>
            <a:endParaRPr lang="zh-CN" altLang="en-US" sz="2800" b="1" kern="0" dirty="0">
              <a:solidFill>
                <a:schemeClr val="bg1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8A1BE7D-167D-4591-8368-08A4F3E37203}"/>
              </a:ext>
            </a:extLst>
          </p:cNvPr>
          <p:cNvSpPr txBox="1">
            <a:spLocks/>
          </p:cNvSpPr>
          <p:nvPr/>
        </p:nvSpPr>
        <p:spPr>
          <a:xfrm>
            <a:off x="200405" y="1484784"/>
            <a:ext cx="8836091" cy="4891459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b="1" dirty="0">
                <a:solidFill>
                  <a:srgbClr val="7030A0"/>
                </a:solidFill>
              </a:rPr>
              <a:t>Change anticipation</a:t>
            </a:r>
            <a:endParaRPr lang="en-GB" sz="2800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GB" sz="2800" dirty="0"/>
              <a:t>      Anticipate possible changes before significant rework is required. </a:t>
            </a:r>
          </a:p>
          <a:p>
            <a:pPr lvl="1"/>
            <a:r>
              <a:rPr lang="en-GB" dirty="0"/>
              <a:t>For example, use a prototype system to show some key features of the system to customers. 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Change tolerance</a:t>
            </a:r>
          </a:p>
          <a:p>
            <a:pPr marL="0" indent="0">
              <a:buNone/>
            </a:pPr>
            <a:r>
              <a:rPr lang="en-GB" sz="2800" dirty="0"/>
              <a:t>    The process is designed so that changes can be accommodated at relatively low cost.</a:t>
            </a:r>
          </a:p>
          <a:p>
            <a:pPr lvl="1"/>
            <a:r>
              <a:rPr lang="en-GB" dirty="0"/>
              <a:t>This normally involves some form of incremental development.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363071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BE089F77-C5A7-4325-93E3-3CD3D7E27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altLang="zh-CN"/>
              <a:t>SWJTU-LEEDS JOINT SCHOOL – H.Y. Zhao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83B4BE6-0837-4927-BDA4-012CE55FB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SE  Chapter 2-</a:t>
            </a:r>
            <a:fld id="{90959D3B-E7CF-4F7F-B948-302019A1053D}" type="slidenum">
              <a:rPr lang="zh-CN" altLang="en-US" smtClean="0"/>
              <a:pPr/>
              <a:t>34</a:t>
            </a:fld>
            <a:endParaRPr lang="zh-CN" altLang="en-US" dirty="0"/>
          </a:p>
        </p:txBody>
      </p:sp>
      <p:sp>
        <p:nvSpPr>
          <p:cNvPr id="4" name="TextBox 5">
            <a:extLst>
              <a:ext uri="{FF2B5EF4-FFF2-40B4-BE49-F238E27FC236}">
                <a16:creationId xmlns:a16="http://schemas.microsoft.com/office/drawing/2014/main" id="{00E1147A-713D-4CB7-A537-2A07124B18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96" y="188640"/>
            <a:ext cx="6912768" cy="643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3200" b="1" dirty="0">
                <a:solidFill>
                  <a:srgbClr val="C00000"/>
                </a:solidFill>
              </a:rPr>
              <a:t>2.3 Coping with change</a:t>
            </a:r>
            <a:endParaRPr lang="en-US" altLang="zh-CN" sz="3200" b="1" dirty="0">
              <a:solidFill>
                <a:srgbClr val="C00000"/>
              </a:solidFill>
              <a:latin typeface="Arial Black" panose="020B0A04020102020204" pitchFamily="34" charset="0"/>
              <a:ea typeface="Arial Unicode MS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A448D20-E570-4920-B3C4-FB321F4E9998}"/>
              </a:ext>
            </a:extLst>
          </p:cNvPr>
          <p:cNvSpPr txBox="1"/>
          <p:nvPr/>
        </p:nvSpPr>
        <p:spPr>
          <a:xfrm>
            <a:off x="7390656" y="548680"/>
            <a:ext cx="1429816" cy="379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zh-CN" sz="2800" b="1" dirty="0">
                <a:solidFill>
                  <a:srgbClr val="0070C0"/>
                </a:solidFill>
                <a:cs typeface="Times New Roman" panose="02020603050405020304" pitchFamily="18" charset="0"/>
              </a:rPr>
              <a:t>cont.2</a:t>
            </a:r>
          </a:p>
        </p:txBody>
      </p:sp>
      <p:sp>
        <p:nvSpPr>
          <p:cNvPr id="6" name="ïSḻiḑê">
            <a:extLst>
              <a:ext uri="{FF2B5EF4-FFF2-40B4-BE49-F238E27FC236}">
                <a16:creationId xmlns:a16="http://schemas.microsoft.com/office/drawing/2014/main" id="{5EE2C884-81A1-438E-AAE1-F2477500934D}"/>
              </a:ext>
            </a:extLst>
          </p:cNvPr>
          <p:cNvSpPr/>
          <p:nvPr/>
        </p:nvSpPr>
        <p:spPr bwMode="auto">
          <a:xfrm>
            <a:off x="107504" y="980728"/>
            <a:ext cx="8964488" cy="499658"/>
          </a:xfrm>
          <a:prstGeom prst="rect">
            <a:avLst/>
          </a:prstGeom>
          <a:solidFill>
            <a:schemeClr val="accent3"/>
          </a:solidFill>
          <a:ln w="28575" algn="ctr">
            <a:noFill/>
            <a:round/>
            <a:headEnd/>
            <a:tailEnd/>
          </a:ln>
        </p:spPr>
        <p:txBody>
          <a:bodyPr wrap="none" lIns="91440" tIns="45720" rIns="91440" bIns="45720" anchor="ctr">
            <a:noAutofit/>
          </a:bodyPr>
          <a:lstStyle/>
          <a:p>
            <a:pPr algn="ctr" defTabSz="914400"/>
            <a:r>
              <a:rPr lang="en-US" altLang="zh-CN" sz="2800" b="1" kern="0" dirty="0"/>
              <a:t>Two ways of coping with change and changing requirements</a:t>
            </a:r>
            <a:endParaRPr lang="zh-CN" altLang="en-US" sz="2800" b="1" kern="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DF54060-E4EE-4804-A85E-6A39523864C8}"/>
              </a:ext>
            </a:extLst>
          </p:cNvPr>
          <p:cNvSpPr txBox="1">
            <a:spLocks/>
          </p:cNvSpPr>
          <p:nvPr/>
        </p:nvSpPr>
        <p:spPr>
          <a:xfrm>
            <a:off x="457200" y="1600200"/>
            <a:ext cx="8614792" cy="45259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b="1" dirty="0">
                <a:solidFill>
                  <a:srgbClr val="7030A0"/>
                </a:solidFill>
              </a:rPr>
              <a:t>System prototyping</a:t>
            </a:r>
            <a:r>
              <a:rPr lang="en-GB" sz="2800" dirty="0"/>
              <a:t>, where a version of the system or part of the system is developed quickly to check the customer’s requirements and the feasibility of design decisions. This approach supports </a:t>
            </a:r>
            <a:r>
              <a:rPr lang="en-GB" sz="2800" dirty="0">
                <a:solidFill>
                  <a:srgbClr val="FF0000"/>
                </a:solidFill>
              </a:rPr>
              <a:t>change anticipation</a:t>
            </a:r>
            <a:r>
              <a:rPr lang="en-GB" sz="2800" dirty="0"/>
              <a:t>. 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Incremental delivery</a:t>
            </a:r>
            <a:r>
              <a:rPr lang="en-GB" sz="2800" dirty="0"/>
              <a:t>, where system increments are delivered to the customer for comment and experimentation. This supports both </a:t>
            </a:r>
            <a:r>
              <a:rPr lang="en-GB" sz="2800" dirty="0">
                <a:solidFill>
                  <a:srgbClr val="FF0000"/>
                </a:solidFill>
              </a:rPr>
              <a:t>change avoidance and change tolerance</a:t>
            </a:r>
            <a:r>
              <a:rPr lang="en-GB" sz="2800" dirty="0"/>
              <a:t>.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397874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93DF82A6-45CA-44F8-B979-867C7AD78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altLang="zh-CN"/>
              <a:t>SWJTU-LEEDS JOINT SCHOOL – H.Y. Zhao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147E5A3D-68F3-4800-A036-F2977B65E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SE  Chapter 2-</a:t>
            </a:r>
            <a:fld id="{90959D3B-E7CF-4F7F-B948-302019A1053D}" type="slidenum">
              <a:rPr lang="zh-CN" altLang="en-US" smtClean="0"/>
              <a:pPr/>
              <a:t>35</a:t>
            </a:fld>
            <a:endParaRPr lang="zh-CN" altLang="en-US" dirty="0"/>
          </a:p>
        </p:txBody>
      </p:sp>
      <p:sp>
        <p:nvSpPr>
          <p:cNvPr id="4" name="TextBox 5">
            <a:extLst>
              <a:ext uri="{FF2B5EF4-FFF2-40B4-BE49-F238E27FC236}">
                <a16:creationId xmlns:a16="http://schemas.microsoft.com/office/drawing/2014/main" id="{8EDA5273-8CFA-4080-9987-06DE3F9AD5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96" y="188640"/>
            <a:ext cx="6912768" cy="643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3200" b="1" dirty="0">
                <a:solidFill>
                  <a:srgbClr val="C00000"/>
                </a:solidFill>
              </a:rPr>
              <a:t>2.3, 2.3.1 Software prototyping</a:t>
            </a:r>
            <a:endParaRPr lang="en-US" altLang="zh-CN" sz="3200" b="1" dirty="0">
              <a:solidFill>
                <a:srgbClr val="C00000"/>
              </a:solidFill>
              <a:latin typeface="Arial Black" panose="020B0A04020102020204" pitchFamily="34" charset="0"/>
              <a:ea typeface="Arial Unicode MS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06D0F33-162F-4FC6-80F3-1F490449F3E3}"/>
              </a:ext>
            </a:extLst>
          </p:cNvPr>
          <p:cNvSpPr txBox="1"/>
          <p:nvPr/>
        </p:nvSpPr>
        <p:spPr>
          <a:xfrm>
            <a:off x="7390656" y="548680"/>
            <a:ext cx="1429816" cy="379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zh-CN" sz="2800" b="1" dirty="0">
                <a:solidFill>
                  <a:srgbClr val="0070C0"/>
                </a:solidFill>
                <a:cs typeface="Times New Roman" panose="02020603050405020304" pitchFamily="18" charset="0"/>
              </a:rPr>
              <a:t>cont.3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710A4607-209A-48EE-BACC-172DC839F4F4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908720"/>
            <a:ext cx="8856984" cy="45259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u="sng" dirty="0"/>
              <a:t>A prototype is an initial version of a system used to demonstrate concepts and try out design options</a:t>
            </a:r>
            <a:r>
              <a:rPr lang="en-US" sz="2800" dirty="0"/>
              <a:t>.</a:t>
            </a:r>
          </a:p>
          <a:p>
            <a:r>
              <a:rPr lang="en-US" sz="2800" dirty="0"/>
              <a:t>A prototype can be used in:</a:t>
            </a:r>
          </a:p>
          <a:p>
            <a:pPr lvl="1"/>
            <a:r>
              <a:rPr lang="en-US" dirty="0"/>
              <a:t>The requirements engineering process to help with requirements elicitation and validation;</a:t>
            </a:r>
          </a:p>
          <a:p>
            <a:pPr lvl="1"/>
            <a:r>
              <a:rPr lang="en-US" dirty="0"/>
              <a:t>In design processes to explore options and develop a user interface (UI) design;</a:t>
            </a:r>
          </a:p>
          <a:p>
            <a:pPr lvl="1"/>
            <a:r>
              <a:rPr lang="en-US" dirty="0"/>
              <a:t>In the testing process to run back-to-back tests.</a:t>
            </a:r>
          </a:p>
        </p:txBody>
      </p:sp>
    </p:spTree>
    <p:extLst>
      <p:ext uri="{BB962C8B-B14F-4D97-AF65-F5344CB8AC3E}">
        <p14:creationId xmlns:p14="http://schemas.microsoft.com/office/powerpoint/2010/main" val="24724089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C5A1D069-26C8-4EB0-BB81-D694136F1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altLang="zh-CN"/>
              <a:t>SWJTU-LEEDS JOINT SCHOOL – H.Y. Zhao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76C97D9-BD80-475B-B5CB-C113C3FAB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SE  Chapter 2-</a:t>
            </a:r>
            <a:fld id="{90959D3B-E7CF-4F7F-B948-302019A1053D}" type="slidenum">
              <a:rPr lang="zh-CN" altLang="en-US" smtClean="0"/>
              <a:pPr/>
              <a:t>36</a:t>
            </a:fld>
            <a:endParaRPr lang="zh-CN" altLang="en-US" dirty="0"/>
          </a:p>
        </p:txBody>
      </p:sp>
      <p:sp>
        <p:nvSpPr>
          <p:cNvPr id="4" name="TextBox 5">
            <a:extLst>
              <a:ext uri="{FF2B5EF4-FFF2-40B4-BE49-F238E27FC236}">
                <a16:creationId xmlns:a16="http://schemas.microsoft.com/office/drawing/2014/main" id="{25419C33-7743-4EAF-A870-6A361CC59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96" y="188640"/>
            <a:ext cx="6912768" cy="643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3200" b="1" dirty="0">
                <a:solidFill>
                  <a:srgbClr val="C00000"/>
                </a:solidFill>
              </a:rPr>
              <a:t>2.3, 2.3.1 Software prototyping</a:t>
            </a:r>
            <a:endParaRPr lang="en-US" altLang="zh-CN" sz="3200" b="1" dirty="0">
              <a:solidFill>
                <a:srgbClr val="C00000"/>
              </a:solidFill>
              <a:latin typeface="Arial Black" panose="020B0A04020102020204" pitchFamily="34" charset="0"/>
              <a:ea typeface="Arial Unicode MS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8619824-527E-4E0A-97CC-80EDD6C8ECAD}"/>
              </a:ext>
            </a:extLst>
          </p:cNvPr>
          <p:cNvSpPr txBox="1"/>
          <p:nvPr/>
        </p:nvSpPr>
        <p:spPr>
          <a:xfrm>
            <a:off x="7390656" y="548680"/>
            <a:ext cx="1429816" cy="379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zh-CN" sz="2800" b="1" dirty="0">
                <a:solidFill>
                  <a:srgbClr val="0070C0"/>
                </a:solidFill>
                <a:cs typeface="Times New Roman" panose="02020603050405020304" pitchFamily="18" charset="0"/>
              </a:rPr>
              <a:t>cont.4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B555B618-A57E-4125-99A0-95D060144195}"/>
              </a:ext>
            </a:extLst>
          </p:cNvPr>
          <p:cNvSpPr txBox="1">
            <a:spLocks noChangeArrowheads="1"/>
          </p:cNvSpPr>
          <p:nvPr/>
        </p:nvSpPr>
        <p:spPr>
          <a:xfrm>
            <a:off x="179512" y="908721"/>
            <a:ext cx="8229600" cy="352839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800" b="1" dirty="0">
                <a:solidFill>
                  <a:srgbClr val="7030A0"/>
                </a:solidFill>
              </a:rPr>
              <a:t>Benefits of prototyping</a:t>
            </a:r>
            <a:endParaRPr lang="en-US" sz="2800" b="1" dirty="0">
              <a:solidFill>
                <a:srgbClr val="7030A0"/>
              </a:solidFill>
            </a:endParaRPr>
          </a:p>
          <a:p>
            <a:r>
              <a:rPr lang="en-US" sz="2800" dirty="0"/>
              <a:t>Improved system usability.</a:t>
            </a:r>
          </a:p>
          <a:p>
            <a:r>
              <a:rPr lang="en-US" sz="2800" dirty="0"/>
              <a:t>A closer match to users’ real needs.</a:t>
            </a:r>
          </a:p>
          <a:p>
            <a:r>
              <a:rPr lang="en-US" sz="2800" dirty="0"/>
              <a:t>Improved design quality.</a:t>
            </a:r>
          </a:p>
          <a:p>
            <a:r>
              <a:rPr lang="en-US" sz="2800" dirty="0"/>
              <a:t>Improved maintainability.</a:t>
            </a:r>
          </a:p>
          <a:p>
            <a:r>
              <a:rPr lang="en-US" sz="2800" dirty="0"/>
              <a:t>Reduced development effort.</a:t>
            </a:r>
          </a:p>
        </p:txBody>
      </p:sp>
    </p:spTree>
    <p:extLst>
      <p:ext uri="{BB962C8B-B14F-4D97-AF65-F5344CB8AC3E}">
        <p14:creationId xmlns:p14="http://schemas.microsoft.com/office/powerpoint/2010/main" val="32022195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C9B422BE-28F5-44C6-B921-76BF36A3B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altLang="zh-CN"/>
              <a:t>SWJTU-LEEDS JOINT SCHOOL – H.Y. Zhao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1A19DEC3-6F12-4F22-BCC2-26E853286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SE  Chapter 2-</a:t>
            </a:r>
            <a:fld id="{90959D3B-E7CF-4F7F-B948-302019A1053D}" type="slidenum">
              <a:rPr lang="zh-CN" altLang="en-US" smtClean="0"/>
              <a:pPr/>
              <a:t>37</a:t>
            </a:fld>
            <a:endParaRPr lang="zh-CN" altLang="en-US" dirty="0"/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9FCFF4AA-4483-4EDF-8EAE-7CD03DD3B0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96" y="188640"/>
            <a:ext cx="6912768" cy="643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3200" b="1" dirty="0">
                <a:solidFill>
                  <a:srgbClr val="C00000"/>
                </a:solidFill>
              </a:rPr>
              <a:t>2.3, 2.3.1 Software prototyping</a:t>
            </a:r>
            <a:endParaRPr lang="en-US" altLang="zh-CN" sz="3200" b="1" dirty="0">
              <a:solidFill>
                <a:srgbClr val="C00000"/>
              </a:solidFill>
              <a:latin typeface="Arial Black" panose="020B0A04020102020204" pitchFamily="34" charset="0"/>
              <a:ea typeface="Arial Unicode MS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41B30F5-7B4E-48EF-9753-F0B61EED8E8D}"/>
              </a:ext>
            </a:extLst>
          </p:cNvPr>
          <p:cNvSpPr txBox="1"/>
          <p:nvPr/>
        </p:nvSpPr>
        <p:spPr>
          <a:xfrm>
            <a:off x="7390656" y="548680"/>
            <a:ext cx="1429816" cy="379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zh-CN" sz="2800" b="1" dirty="0">
                <a:solidFill>
                  <a:srgbClr val="0070C0"/>
                </a:solidFill>
                <a:cs typeface="Times New Roman" panose="02020603050405020304" pitchFamily="18" charset="0"/>
              </a:rPr>
              <a:t>cont.5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8475446-A32C-44B3-92B7-82FD74A43363}"/>
              </a:ext>
            </a:extLst>
          </p:cNvPr>
          <p:cNvSpPr txBox="1"/>
          <p:nvPr/>
        </p:nvSpPr>
        <p:spPr>
          <a:xfrm>
            <a:off x="107504" y="928143"/>
            <a:ext cx="8939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7030A0"/>
                </a:solidFill>
                <a:cs typeface="Times New Roman" panose="02020603050405020304" pitchFamily="18" charset="0"/>
              </a:rPr>
              <a:t>The process of prototype development</a:t>
            </a:r>
            <a:endParaRPr lang="zh-CN" altLang="en-US" sz="2800" b="1" dirty="0">
              <a:solidFill>
                <a:srgbClr val="7030A0"/>
              </a:solidFill>
              <a:cs typeface="Times New Roman" panose="02020603050405020304" pitchFamily="18" charset="0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75C4E414-21F4-46C2-BA21-8B77FF3FD028}"/>
              </a:ext>
            </a:extLst>
          </p:cNvPr>
          <p:cNvSpPr/>
          <p:nvPr/>
        </p:nvSpPr>
        <p:spPr>
          <a:xfrm>
            <a:off x="251520" y="1772816"/>
            <a:ext cx="1800200" cy="132532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cs typeface="Times New Roman" panose="02020603050405020304" pitchFamily="18" charset="0"/>
              </a:rPr>
              <a:t>Establish</a:t>
            </a:r>
          </a:p>
          <a:p>
            <a:pPr algn="ctr"/>
            <a:r>
              <a:rPr lang="en-US" altLang="zh-CN" sz="2800" dirty="0">
                <a:solidFill>
                  <a:schemeClr val="tx1"/>
                </a:solidFill>
                <a:cs typeface="Times New Roman" panose="02020603050405020304" pitchFamily="18" charset="0"/>
              </a:rPr>
              <a:t>Prototype</a:t>
            </a:r>
          </a:p>
          <a:p>
            <a:pPr algn="ctr"/>
            <a:r>
              <a:rPr lang="en-US" altLang="zh-CN" sz="2800" dirty="0">
                <a:solidFill>
                  <a:schemeClr val="tx1"/>
                </a:solidFill>
                <a:cs typeface="Times New Roman" panose="02020603050405020304" pitchFamily="18" charset="0"/>
              </a:rPr>
              <a:t>objectives</a:t>
            </a:r>
            <a:endParaRPr lang="zh-CN" altLang="en-US" sz="2800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22E45E9A-60F4-4A53-A2C7-2122AB672962}"/>
              </a:ext>
            </a:extLst>
          </p:cNvPr>
          <p:cNvSpPr/>
          <p:nvPr/>
        </p:nvSpPr>
        <p:spPr>
          <a:xfrm>
            <a:off x="2411760" y="1772816"/>
            <a:ext cx="2160240" cy="132532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cs typeface="Times New Roman" panose="02020603050405020304" pitchFamily="18" charset="0"/>
              </a:rPr>
              <a:t>Define</a:t>
            </a:r>
          </a:p>
          <a:p>
            <a:pPr algn="ctr"/>
            <a:r>
              <a:rPr lang="en-US" altLang="zh-CN" sz="2800" dirty="0">
                <a:solidFill>
                  <a:schemeClr val="tx1"/>
                </a:solidFill>
                <a:cs typeface="Times New Roman" panose="02020603050405020304" pitchFamily="18" charset="0"/>
              </a:rPr>
              <a:t>Prototype</a:t>
            </a:r>
          </a:p>
          <a:p>
            <a:pPr algn="ctr"/>
            <a:r>
              <a:rPr lang="en-US" altLang="zh-CN" sz="2800" dirty="0">
                <a:solidFill>
                  <a:schemeClr val="tx1"/>
                </a:solidFill>
                <a:cs typeface="Times New Roman" panose="02020603050405020304" pitchFamily="18" charset="0"/>
              </a:rPr>
              <a:t>functionality</a:t>
            </a:r>
            <a:endParaRPr lang="zh-CN" altLang="en-US" sz="2800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3ED9CF80-501A-4411-BCE0-2F98B05616CE}"/>
              </a:ext>
            </a:extLst>
          </p:cNvPr>
          <p:cNvSpPr/>
          <p:nvPr/>
        </p:nvSpPr>
        <p:spPr>
          <a:xfrm>
            <a:off x="4932040" y="1772816"/>
            <a:ext cx="1800200" cy="132532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cs typeface="Times New Roman" panose="02020603050405020304" pitchFamily="18" charset="0"/>
              </a:rPr>
              <a:t>Develop</a:t>
            </a:r>
          </a:p>
          <a:p>
            <a:pPr algn="ctr"/>
            <a:r>
              <a:rPr lang="en-US" altLang="zh-CN" sz="2800" dirty="0">
                <a:solidFill>
                  <a:schemeClr val="tx1"/>
                </a:solidFill>
                <a:cs typeface="Times New Roman" panose="02020603050405020304" pitchFamily="18" charset="0"/>
              </a:rPr>
              <a:t>prototype</a:t>
            </a:r>
            <a:endParaRPr lang="zh-CN" altLang="en-US" sz="2800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FBB300A8-02D7-406C-9CA4-2CD7ABE42F3B}"/>
              </a:ext>
            </a:extLst>
          </p:cNvPr>
          <p:cNvSpPr/>
          <p:nvPr/>
        </p:nvSpPr>
        <p:spPr>
          <a:xfrm>
            <a:off x="7092280" y="1772816"/>
            <a:ext cx="1800200" cy="132532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cs typeface="Times New Roman" panose="02020603050405020304" pitchFamily="18" charset="0"/>
              </a:rPr>
              <a:t>Evaluate</a:t>
            </a:r>
          </a:p>
          <a:p>
            <a:pPr algn="ctr"/>
            <a:r>
              <a:rPr lang="en-US" altLang="zh-CN" sz="2800" dirty="0">
                <a:solidFill>
                  <a:schemeClr val="tx1"/>
                </a:solidFill>
                <a:cs typeface="Times New Roman" panose="02020603050405020304" pitchFamily="18" charset="0"/>
              </a:rPr>
              <a:t>Prototype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D1F5BDB6-ECD0-4DF5-8B05-84C4DE91725B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2051720" y="2435478"/>
            <a:ext cx="3600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连接符: 肘形 14">
            <a:extLst>
              <a:ext uri="{FF2B5EF4-FFF2-40B4-BE49-F238E27FC236}">
                <a16:creationId xmlns:a16="http://schemas.microsoft.com/office/drawing/2014/main" id="{6B28BEBF-E0FD-4A8A-8D99-3DB5FFC5EC46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4572000" y="2435478"/>
            <a:ext cx="360040" cy="1270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BDBDC9CB-61FB-4B82-B436-E7E1A0B83277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6732240" y="2435478"/>
            <a:ext cx="3600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BBE4370E-0083-4F36-BD63-DA94AD910B20}"/>
              </a:ext>
            </a:extLst>
          </p:cNvPr>
          <p:cNvSpPr/>
          <p:nvPr/>
        </p:nvSpPr>
        <p:spPr>
          <a:xfrm>
            <a:off x="179512" y="3717033"/>
            <a:ext cx="1944216" cy="10081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cs typeface="Times New Roman" panose="02020603050405020304" pitchFamily="18" charset="0"/>
              </a:rPr>
              <a:t>Prototyping</a:t>
            </a:r>
          </a:p>
          <a:p>
            <a:pPr algn="ctr"/>
            <a:r>
              <a:rPr lang="en-US" altLang="zh-CN" sz="2800" dirty="0">
                <a:solidFill>
                  <a:schemeClr val="tx1"/>
                </a:solidFill>
                <a:cs typeface="Times New Roman" panose="02020603050405020304" pitchFamily="18" charset="0"/>
              </a:rPr>
              <a:t>plan</a:t>
            </a:r>
            <a:endParaRPr lang="zh-CN" altLang="en-US" sz="2800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B440799C-0DFB-45A6-9232-F7CC3F24C806}"/>
              </a:ext>
            </a:extLst>
          </p:cNvPr>
          <p:cNvCxnSpPr>
            <a:stCxn id="8" idx="2"/>
            <a:endCxn id="18" idx="0"/>
          </p:cNvCxnSpPr>
          <p:nvPr/>
        </p:nvCxnSpPr>
        <p:spPr>
          <a:xfrm>
            <a:off x="1151620" y="3098140"/>
            <a:ext cx="0" cy="6188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1558CCC4-C5FA-4F0C-865D-9375D38CCF46}"/>
              </a:ext>
            </a:extLst>
          </p:cNvPr>
          <p:cNvSpPr/>
          <p:nvPr/>
        </p:nvSpPr>
        <p:spPr>
          <a:xfrm>
            <a:off x="2483768" y="3717033"/>
            <a:ext cx="2016224" cy="10081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cs typeface="Times New Roman" panose="02020603050405020304" pitchFamily="18" charset="0"/>
              </a:rPr>
              <a:t>Outline</a:t>
            </a:r>
          </a:p>
          <a:p>
            <a:pPr algn="ctr"/>
            <a:r>
              <a:rPr lang="en-US" altLang="zh-CN" sz="2800" dirty="0">
                <a:solidFill>
                  <a:schemeClr val="tx1"/>
                </a:solidFill>
                <a:cs typeface="Times New Roman" panose="02020603050405020304" pitchFamily="18" charset="0"/>
              </a:rPr>
              <a:t>definition</a:t>
            </a:r>
            <a:endParaRPr lang="zh-CN" altLang="en-US" sz="2800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75D5C444-E62B-447B-A4B0-47238D6E0C72}"/>
              </a:ext>
            </a:extLst>
          </p:cNvPr>
          <p:cNvSpPr/>
          <p:nvPr/>
        </p:nvSpPr>
        <p:spPr>
          <a:xfrm>
            <a:off x="4860032" y="3717033"/>
            <a:ext cx="1944216" cy="10081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cs typeface="Times New Roman" panose="02020603050405020304" pitchFamily="18" charset="0"/>
              </a:rPr>
              <a:t>Executable</a:t>
            </a:r>
          </a:p>
          <a:p>
            <a:pPr algn="ctr"/>
            <a:r>
              <a:rPr lang="en-US" altLang="zh-CN" sz="2800" dirty="0">
                <a:solidFill>
                  <a:schemeClr val="tx1"/>
                </a:solidFill>
                <a:cs typeface="Times New Roman" panose="02020603050405020304" pitchFamily="18" charset="0"/>
              </a:rPr>
              <a:t>prototype</a:t>
            </a:r>
            <a:endParaRPr lang="zh-CN" altLang="en-US" sz="2800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FEA2F4B3-B26E-420D-B1E6-828BCC213782}"/>
              </a:ext>
            </a:extLst>
          </p:cNvPr>
          <p:cNvSpPr/>
          <p:nvPr/>
        </p:nvSpPr>
        <p:spPr>
          <a:xfrm>
            <a:off x="7092280" y="3702190"/>
            <a:ext cx="1814599" cy="10081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cs typeface="Times New Roman" panose="02020603050405020304" pitchFamily="18" charset="0"/>
              </a:rPr>
              <a:t>Evaluation</a:t>
            </a:r>
          </a:p>
          <a:p>
            <a:pPr algn="ctr"/>
            <a:r>
              <a:rPr lang="en-US" altLang="zh-CN" sz="2800" dirty="0">
                <a:solidFill>
                  <a:schemeClr val="tx1"/>
                </a:solidFill>
                <a:cs typeface="Times New Roman" panose="02020603050405020304" pitchFamily="18" charset="0"/>
              </a:rPr>
              <a:t>report</a:t>
            </a:r>
            <a:endParaRPr lang="zh-CN" altLang="en-US" sz="2800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14A3EA1B-2053-4680-931D-80CE11111DEC}"/>
              </a:ext>
            </a:extLst>
          </p:cNvPr>
          <p:cNvCxnSpPr>
            <a:cxnSpLocks/>
            <a:stCxn id="9" idx="2"/>
            <a:endCxn id="21" idx="0"/>
          </p:cNvCxnSpPr>
          <p:nvPr/>
        </p:nvCxnSpPr>
        <p:spPr>
          <a:xfrm>
            <a:off x="3491880" y="3098140"/>
            <a:ext cx="0" cy="6188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1EF1ED3C-5105-451A-A53C-03A2A7B9EA5E}"/>
              </a:ext>
            </a:extLst>
          </p:cNvPr>
          <p:cNvCxnSpPr>
            <a:cxnSpLocks/>
            <a:stCxn id="10" idx="2"/>
            <a:endCxn id="22" idx="0"/>
          </p:cNvCxnSpPr>
          <p:nvPr/>
        </p:nvCxnSpPr>
        <p:spPr>
          <a:xfrm>
            <a:off x="5832140" y="3098140"/>
            <a:ext cx="0" cy="6188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D9905DAB-1A60-44FD-8637-E4C44AC36FDB}"/>
              </a:ext>
            </a:extLst>
          </p:cNvPr>
          <p:cNvCxnSpPr>
            <a:stCxn id="11" idx="2"/>
            <a:endCxn id="30" idx="0"/>
          </p:cNvCxnSpPr>
          <p:nvPr/>
        </p:nvCxnSpPr>
        <p:spPr>
          <a:xfrm>
            <a:off x="7992380" y="3098140"/>
            <a:ext cx="7200" cy="6040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428510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A034D0B0-1B5D-485D-9AC9-9F3D822A3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altLang="zh-CN"/>
              <a:t>SWJTU-LEEDS JOINT SCHOOL – H.Y. Zhao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1E8F9CB8-C5E2-45E1-BF11-F36E76AAA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SE  Chapter 2-</a:t>
            </a:r>
            <a:fld id="{90959D3B-E7CF-4F7F-B948-302019A1053D}" type="slidenum">
              <a:rPr lang="zh-CN" altLang="en-US" smtClean="0"/>
              <a:pPr/>
              <a:t>38</a:t>
            </a:fld>
            <a:endParaRPr lang="zh-CN" altLang="en-US" dirty="0"/>
          </a:p>
        </p:txBody>
      </p:sp>
      <p:sp>
        <p:nvSpPr>
          <p:cNvPr id="4" name="TextBox 5">
            <a:extLst>
              <a:ext uri="{FF2B5EF4-FFF2-40B4-BE49-F238E27FC236}">
                <a16:creationId xmlns:a16="http://schemas.microsoft.com/office/drawing/2014/main" id="{C257A3D5-E693-4BE0-B9F0-DFF5C9CC4B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96" y="188640"/>
            <a:ext cx="6912768" cy="643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3200" b="1" dirty="0">
                <a:solidFill>
                  <a:srgbClr val="C00000"/>
                </a:solidFill>
              </a:rPr>
              <a:t>2.3, 2.3.1 Software prototyping</a:t>
            </a:r>
            <a:endParaRPr lang="en-US" altLang="zh-CN" sz="3200" b="1" dirty="0">
              <a:solidFill>
                <a:srgbClr val="C00000"/>
              </a:solidFill>
              <a:latin typeface="Arial Black" panose="020B0A04020102020204" pitchFamily="34" charset="0"/>
              <a:ea typeface="Arial Unicode MS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D60D6B1-49B0-441F-A83E-978C3BA2E672}"/>
              </a:ext>
            </a:extLst>
          </p:cNvPr>
          <p:cNvSpPr txBox="1"/>
          <p:nvPr/>
        </p:nvSpPr>
        <p:spPr>
          <a:xfrm>
            <a:off x="7390656" y="548680"/>
            <a:ext cx="1429816" cy="379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zh-CN" sz="2800" b="1" dirty="0">
                <a:solidFill>
                  <a:srgbClr val="0070C0"/>
                </a:solidFill>
                <a:cs typeface="Times New Roman" panose="02020603050405020304" pitchFamily="18" charset="0"/>
              </a:rPr>
              <a:t>cont.6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595D49D-92D6-4BB9-9C71-5CCE02C4E57D}"/>
              </a:ext>
            </a:extLst>
          </p:cNvPr>
          <p:cNvSpPr txBox="1">
            <a:spLocks/>
          </p:cNvSpPr>
          <p:nvPr/>
        </p:nvSpPr>
        <p:spPr>
          <a:xfrm>
            <a:off x="179512" y="908720"/>
            <a:ext cx="8784976" cy="45259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May be based on rapid prototyping languages or tools</a:t>
            </a:r>
          </a:p>
          <a:p>
            <a:r>
              <a:rPr lang="en-US" sz="2800" dirty="0"/>
              <a:t>May involve leaving out functionality</a:t>
            </a:r>
          </a:p>
          <a:p>
            <a:pPr lvl="1"/>
            <a:r>
              <a:rPr lang="en-US" dirty="0"/>
              <a:t>Prototype should focus on areas of the product that are not well-understood;</a:t>
            </a:r>
          </a:p>
          <a:p>
            <a:pPr lvl="1"/>
            <a:r>
              <a:rPr lang="en-US" dirty="0"/>
              <a:t>Error checking and recovery may not be included in the prototype;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Focus on functional rather than non-functional requirements such as reliability and security</a:t>
            </a:r>
          </a:p>
        </p:txBody>
      </p:sp>
    </p:spTree>
    <p:extLst>
      <p:ext uri="{BB962C8B-B14F-4D97-AF65-F5344CB8AC3E}">
        <p14:creationId xmlns:p14="http://schemas.microsoft.com/office/powerpoint/2010/main" val="12812233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2C4F2188-389D-457F-8184-8E8173C7C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altLang="zh-CN"/>
              <a:t>SWJTU-LEEDS JOINT SCHOOL – H.Y. Zhao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DF8E004-FEA7-4129-999E-669AEE4F5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SE  Chapter 2-</a:t>
            </a:r>
            <a:fld id="{90959D3B-E7CF-4F7F-B948-302019A1053D}" type="slidenum">
              <a:rPr lang="zh-CN" altLang="en-US" smtClean="0"/>
              <a:pPr/>
              <a:t>39</a:t>
            </a:fld>
            <a:endParaRPr lang="zh-CN" altLang="en-US" dirty="0"/>
          </a:p>
        </p:txBody>
      </p:sp>
      <p:sp>
        <p:nvSpPr>
          <p:cNvPr id="4" name="TextBox 5">
            <a:extLst>
              <a:ext uri="{FF2B5EF4-FFF2-40B4-BE49-F238E27FC236}">
                <a16:creationId xmlns:a16="http://schemas.microsoft.com/office/drawing/2014/main" id="{0B3B6BC8-7279-4973-8B13-0B4F2A40F3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96" y="188640"/>
            <a:ext cx="6912768" cy="643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3200" b="1" dirty="0">
                <a:solidFill>
                  <a:srgbClr val="C00000"/>
                </a:solidFill>
              </a:rPr>
              <a:t>2.3, 2.3.1 Software prototyping</a:t>
            </a:r>
            <a:endParaRPr lang="en-US" altLang="zh-CN" sz="3200" b="1" dirty="0">
              <a:solidFill>
                <a:srgbClr val="C00000"/>
              </a:solidFill>
              <a:latin typeface="Arial Black" panose="020B0A04020102020204" pitchFamily="34" charset="0"/>
              <a:ea typeface="Arial Unicode MS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A3D63A4-1934-4792-B725-464AFC9B4CC5}"/>
              </a:ext>
            </a:extLst>
          </p:cNvPr>
          <p:cNvSpPr txBox="1"/>
          <p:nvPr/>
        </p:nvSpPr>
        <p:spPr>
          <a:xfrm>
            <a:off x="7390656" y="548680"/>
            <a:ext cx="1429816" cy="379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zh-CN" sz="2800" b="1" dirty="0">
                <a:solidFill>
                  <a:srgbClr val="0070C0"/>
                </a:solidFill>
                <a:cs typeface="Times New Roman" panose="02020603050405020304" pitchFamily="18" charset="0"/>
              </a:rPr>
              <a:t>cont.7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A771EC69-E39A-483E-87A6-6E82FC277298}"/>
              </a:ext>
            </a:extLst>
          </p:cNvPr>
          <p:cNvSpPr txBox="1">
            <a:spLocks noChangeArrowheads="1"/>
          </p:cNvSpPr>
          <p:nvPr/>
        </p:nvSpPr>
        <p:spPr>
          <a:xfrm>
            <a:off x="179512" y="908721"/>
            <a:ext cx="8867328" cy="496855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800" b="1" dirty="0">
                <a:solidFill>
                  <a:srgbClr val="7030A0"/>
                </a:solidFill>
              </a:rPr>
              <a:t>Throw away prototypes</a:t>
            </a:r>
            <a:endParaRPr lang="en-US" sz="2800" b="1" dirty="0">
              <a:solidFill>
                <a:srgbClr val="7030A0"/>
              </a:solidFill>
            </a:endParaRPr>
          </a:p>
          <a:p>
            <a:r>
              <a:rPr lang="en-US" altLang="zh-CN" sz="2800" dirty="0"/>
              <a:t>Prototypes should be discarded after development as they are not a good basis for a production system:</a:t>
            </a:r>
          </a:p>
          <a:p>
            <a:pPr lvl="1"/>
            <a:r>
              <a:rPr lang="en-US" altLang="zh-CN" dirty="0"/>
              <a:t>It may be impossible to tune the system to meet non-functional requirements;</a:t>
            </a:r>
          </a:p>
          <a:p>
            <a:pPr lvl="1"/>
            <a:r>
              <a:rPr lang="en-US" altLang="zh-CN" dirty="0"/>
              <a:t>Prototypes are normally undocumented;</a:t>
            </a:r>
          </a:p>
          <a:p>
            <a:pPr lvl="1"/>
            <a:r>
              <a:rPr lang="en-US" altLang="zh-CN" dirty="0"/>
              <a:t>The prototype structure is usually degraded through rapid change;</a:t>
            </a:r>
          </a:p>
          <a:p>
            <a:pPr lvl="1"/>
            <a:r>
              <a:rPr lang="en-US" altLang="zh-CN" dirty="0"/>
              <a:t>The prototype probably will not meet normal organizational quality standards.</a:t>
            </a:r>
          </a:p>
        </p:txBody>
      </p:sp>
    </p:spTree>
    <p:extLst>
      <p:ext uri="{BB962C8B-B14F-4D97-AF65-F5344CB8AC3E}">
        <p14:creationId xmlns:p14="http://schemas.microsoft.com/office/powerpoint/2010/main" val="269469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74FEFD54-87CC-4B00-8E30-43F0665CA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altLang="zh-CN" dirty="0"/>
              <a:t>SWJTU-LEEDS JOINT SCHOOL – H.Y. Zhao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48FA094-BCCC-403B-A6DC-03B2BB8EF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dirty="0"/>
              <a:t>SE  Chapter 2-</a:t>
            </a:r>
            <a:fld id="{90959D3B-E7CF-4F7F-B948-302019A1053D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428750F-29C1-452F-ACE4-8A560ABF6B4B}"/>
              </a:ext>
            </a:extLst>
          </p:cNvPr>
          <p:cNvSpPr txBox="1"/>
          <p:nvPr/>
        </p:nvSpPr>
        <p:spPr>
          <a:xfrm>
            <a:off x="7390656" y="529257"/>
            <a:ext cx="1429816" cy="379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zh-CN" sz="2800" b="1" dirty="0">
                <a:solidFill>
                  <a:srgbClr val="0070C0"/>
                </a:solidFill>
                <a:cs typeface="Times New Roman" panose="02020603050405020304" pitchFamily="18" charset="0"/>
              </a:rPr>
              <a:t>cont.1 </a:t>
            </a:r>
            <a:endParaRPr lang="zh-CN" altLang="en-US" sz="2800" b="1" dirty="0">
              <a:solidFill>
                <a:srgbClr val="0070C0"/>
              </a:solidFill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59D0899-225C-47AA-BAA2-9DA912808DE2}"/>
              </a:ext>
            </a:extLst>
          </p:cNvPr>
          <p:cNvSpPr/>
          <p:nvPr/>
        </p:nvSpPr>
        <p:spPr>
          <a:xfrm>
            <a:off x="179512" y="1484784"/>
            <a:ext cx="8867328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altLang="zh-CN" sz="2800" dirty="0">
                <a:ea typeface="MS Mincho" panose="02020609040205080304" pitchFamily="49" charset="-128"/>
                <a:cs typeface="Times New Roman" panose="02020603050405020304" pitchFamily="18" charset="0"/>
              </a:rPr>
              <a:t>     </a:t>
            </a:r>
            <a:r>
              <a:rPr lang="en-GB" altLang="zh-CN" sz="2800" dirty="0"/>
              <a:t>A software process model, sometimes called a </a:t>
            </a:r>
            <a:r>
              <a:rPr lang="en-GB" altLang="zh-CN" sz="2800" b="1" dirty="0">
                <a:solidFill>
                  <a:srgbClr val="FF0000"/>
                </a:solidFill>
              </a:rPr>
              <a:t>Software Development Life Cycle</a:t>
            </a:r>
            <a:r>
              <a:rPr lang="en-GB" altLang="zh-CN" sz="2800" dirty="0"/>
              <a:t> (</a:t>
            </a:r>
            <a:r>
              <a:rPr lang="en-GB" altLang="zh-CN" sz="2800" b="1" dirty="0">
                <a:solidFill>
                  <a:srgbClr val="FF0000"/>
                </a:solidFill>
              </a:rPr>
              <a:t>SDLC</a:t>
            </a:r>
            <a:r>
              <a:rPr lang="en-GB" altLang="zh-CN" sz="2800" dirty="0"/>
              <a:t>) model, is an abstract representation of a process. It presents a description of a process from some particular perspective. </a:t>
            </a:r>
          </a:p>
          <a:p>
            <a:r>
              <a:rPr lang="en-US" altLang="zh-CN" sz="2800" dirty="0"/>
              <a:t>    </a:t>
            </a:r>
            <a:r>
              <a:rPr lang="en-GB" altLang="zh-CN" sz="2800" dirty="0"/>
              <a:t>When we describe and discuss processes, we usually talk about the activities in these processes such as specifying a data model, designing a user interface, etc. and the ordering of these activities.</a:t>
            </a:r>
          </a:p>
        </p:txBody>
      </p:sp>
      <p:sp>
        <p:nvSpPr>
          <p:cNvPr id="7" name="ïSḻiḑê">
            <a:extLst>
              <a:ext uri="{FF2B5EF4-FFF2-40B4-BE49-F238E27FC236}">
                <a16:creationId xmlns:a16="http://schemas.microsoft.com/office/drawing/2014/main" id="{64C81221-0EDA-4657-A062-06BF47582EE3}"/>
              </a:ext>
            </a:extLst>
          </p:cNvPr>
          <p:cNvSpPr/>
          <p:nvPr/>
        </p:nvSpPr>
        <p:spPr bwMode="auto">
          <a:xfrm>
            <a:off x="179512" y="985126"/>
            <a:ext cx="5184576" cy="499658"/>
          </a:xfrm>
          <a:prstGeom prst="rect">
            <a:avLst/>
          </a:prstGeom>
          <a:solidFill>
            <a:schemeClr val="accent3"/>
          </a:solidFill>
          <a:ln w="28575" algn="ctr">
            <a:noFill/>
            <a:round/>
            <a:headEnd/>
            <a:tailEnd/>
          </a:ln>
        </p:spPr>
        <p:txBody>
          <a:bodyPr wrap="none" lIns="91440" tIns="45720" rIns="91440" bIns="45720" anchor="ctr">
            <a:noAutofit/>
          </a:bodyPr>
          <a:lstStyle/>
          <a:p>
            <a:pPr algn="ctr" defTabSz="914400"/>
            <a:r>
              <a:rPr lang="en-US" altLang="zh-CN" sz="2800" b="1" kern="0" dirty="0"/>
              <a:t>What is software process model?</a:t>
            </a:r>
            <a:endParaRPr lang="zh-CN" altLang="en-US" sz="2800" b="1" kern="0" dirty="0"/>
          </a:p>
        </p:txBody>
      </p:sp>
      <p:sp>
        <p:nvSpPr>
          <p:cNvPr id="8" name="TextBox 5">
            <a:extLst>
              <a:ext uri="{FF2B5EF4-FFF2-40B4-BE49-F238E27FC236}">
                <a16:creationId xmlns:a16="http://schemas.microsoft.com/office/drawing/2014/main" id="{3DEFFCF6-45A1-4483-9FEB-4F277A0562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96" y="188640"/>
            <a:ext cx="7056784" cy="643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3200" b="1" dirty="0">
                <a:solidFill>
                  <a:srgbClr val="C00000"/>
                </a:solidFill>
              </a:rPr>
              <a:t>2.1 Software process models</a:t>
            </a:r>
            <a:endParaRPr lang="en-US" altLang="zh-CN" sz="3200" b="1" dirty="0">
              <a:solidFill>
                <a:srgbClr val="C00000"/>
              </a:solidFill>
              <a:latin typeface="Arial Black" panose="020B0A04020102020204" pitchFamily="34" charset="0"/>
              <a:ea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4300615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42D59935-2B33-4398-A613-2EA91B65B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altLang="zh-CN"/>
              <a:t>SWJTU-LEEDS JOINT SCHOOL – H.Y. Zhao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35D72CE5-8E9F-4C95-9E46-B7792365B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SE  Chapter 2-</a:t>
            </a:r>
            <a:fld id="{90959D3B-E7CF-4F7F-B948-302019A1053D}" type="slidenum">
              <a:rPr lang="zh-CN" altLang="en-US" smtClean="0"/>
              <a:pPr/>
              <a:t>40</a:t>
            </a:fld>
            <a:endParaRPr lang="zh-CN" altLang="en-US" dirty="0"/>
          </a:p>
        </p:txBody>
      </p:sp>
      <p:sp>
        <p:nvSpPr>
          <p:cNvPr id="4" name="TextBox 5">
            <a:extLst>
              <a:ext uri="{FF2B5EF4-FFF2-40B4-BE49-F238E27FC236}">
                <a16:creationId xmlns:a16="http://schemas.microsoft.com/office/drawing/2014/main" id="{BD5E88D5-D2C9-4C2C-8515-D7D3D80644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96" y="188640"/>
            <a:ext cx="6912768" cy="643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3200" b="1" dirty="0">
                <a:solidFill>
                  <a:srgbClr val="C00000"/>
                </a:solidFill>
              </a:rPr>
              <a:t>2.3, 2.3.2 Incremental delivery</a:t>
            </a:r>
            <a:endParaRPr lang="en-US" altLang="zh-CN" sz="3200" b="1" dirty="0">
              <a:solidFill>
                <a:srgbClr val="C00000"/>
              </a:solidFill>
              <a:latin typeface="Arial Black" panose="020B0A04020102020204" pitchFamily="34" charset="0"/>
              <a:ea typeface="Arial Unicode MS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C8BD749-7798-47B3-9BC2-28B3A2DBD29A}"/>
              </a:ext>
            </a:extLst>
          </p:cNvPr>
          <p:cNvSpPr txBox="1"/>
          <p:nvPr/>
        </p:nvSpPr>
        <p:spPr>
          <a:xfrm>
            <a:off x="7390656" y="548680"/>
            <a:ext cx="1429816" cy="379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zh-CN" sz="2800" b="1" dirty="0">
                <a:solidFill>
                  <a:srgbClr val="0070C0"/>
                </a:solidFill>
                <a:cs typeface="Times New Roman" panose="02020603050405020304" pitchFamily="18" charset="0"/>
              </a:rPr>
              <a:t>cont.7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BD7B18C8-85A0-4D1C-96DC-146FFB72BBC6}"/>
              </a:ext>
            </a:extLst>
          </p:cNvPr>
          <p:cNvSpPr txBox="1">
            <a:spLocks noChangeArrowheads="1"/>
          </p:cNvSpPr>
          <p:nvPr/>
        </p:nvSpPr>
        <p:spPr>
          <a:xfrm>
            <a:off x="251520" y="928143"/>
            <a:ext cx="8795320" cy="45259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/>
              <a:t>Rather than deliver the system as a single delivery, the development and delivery is broken down into increments with each increment delivering part of the required functionality.</a:t>
            </a:r>
          </a:p>
          <a:p>
            <a:r>
              <a:rPr lang="en-GB" sz="2800" dirty="0"/>
              <a:t>User requirements are prioritised and the highest priority requirements are included in early increments.</a:t>
            </a:r>
          </a:p>
          <a:p>
            <a:r>
              <a:rPr lang="en-GB" sz="2800" dirty="0"/>
              <a:t>Once the development of an increment is started, the requirements are frozen though requirements for later increments can continue to evolve.</a:t>
            </a:r>
          </a:p>
        </p:txBody>
      </p:sp>
    </p:spTree>
    <p:extLst>
      <p:ext uri="{BB962C8B-B14F-4D97-AF65-F5344CB8AC3E}">
        <p14:creationId xmlns:p14="http://schemas.microsoft.com/office/powerpoint/2010/main" val="89729509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AF8FC620-ADEF-48FF-9CD6-4E7ED6DC4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altLang="zh-CN"/>
              <a:t>SWJTU-LEEDS JOINT SCHOOL – H.Y. Zhao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AD532C56-FFA6-41E6-A398-D160400D5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SE  Chapter 2-</a:t>
            </a:r>
            <a:fld id="{90959D3B-E7CF-4F7F-B948-302019A1053D}" type="slidenum">
              <a:rPr lang="zh-CN" altLang="en-US" smtClean="0"/>
              <a:pPr/>
              <a:t>41</a:t>
            </a:fld>
            <a:endParaRPr lang="zh-CN" altLang="en-US" dirty="0"/>
          </a:p>
        </p:txBody>
      </p:sp>
      <p:sp>
        <p:nvSpPr>
          <p:cNvPr id="4" name="TextBox 5">
            <a:extLst>
              <a:ext uri="{FF2B5EF4-FFF2-40B4-BE49-F238E27FC236}">
                <a16:creationId xmlns:a16="http://schemas.microsoft.com/office/drawing/2014/main" id="{FA9DFF91-CF2E-4C5C-A286-6AB0AF7460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96" y="188640"/>
            <a:ext cx="6912768" cy="643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3200" b="1" dirty="0">
                <a:solidFill>
                  <a:srgbClr val="C00000"/>
                </a:solidFill>
              </a:rPr>
              <a:t>2.3, 2.3.2 Incremental delivery</a:t>
            </a:r>
            <a:endParaRPr lang="en-US" altLang="zh-CN" sz="3200" b="1" dirty="0">
              <a:solidFill>
                <a:srgbClr val="C00000"/>
              </a:solidFill>
              <a:latin typeface="Arial Black" panose="020B0A04020102020204" pitchFamily="34" charset="0"/>
              <a:ea typeface="Arial Unicode MS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34C0568-DE10-4DB2-82FC-80BEABACB167}"/>
              </a:ext>
            </a:extLst>
          </p:cNvPr>
          <p:cNvSpPr txBox="1"/>
          <p:nvPr/>
        </p:nvSpPr>
        <p:spPr>
          <a:xfrm>
            <a:off x="7390656" y="548680"/>
            <a:ext cx="1429816" cy="379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zh-CN" sz="2800" b="1" dirty="0">
                <a:solidFill>
                  <a:srgbClr val="0070C0"/>
                </a:solidFill>
                <a:cs typeface="Times New Roman" panose="02020603050405020304" pitchFamily="18" charset="0"/>
              </a:rPr>
              <a:t>cont.8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6213F3D-B23A-4D77-B60C-3E3D0994F390}"/>
              </a:ext>
            </a:extLst>
          </p:cNvPr>
          <p:cNvSpPr txBox="1">
            <a:spLocks/>
          </p:cNvSpPr>
          <p:nvPr/>
        </p:nvSpPr>
        <p:spPr>
          <a:xfrm>
            <a:off x="179512" y="980728"/>
            <a:ext cx="8867328" cy="453650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7030A0"/>
                </a:solidFill>
              </a:rPr>
              <a:t>Incremental development</a:t>
            </a:r>
          </a:p>
          <a:p>
            <a:pPr lvl="1"/>
            <a:r>
              <a:rPr lang="en-US" dirty="0"/>
              <a:t>Develop the system in increments and evaluate each increment before proceeding to the development of the next increment;</a:t>
            </a:r>
          </a:p>
          <a:p>
            <a:pPr lvl="1"/>
            <a:r>
              <a:rPr lang="en-US" dirty="0"/>
              <a:t>Normal approach used in agile methods;</a:t>
            </a:r>
          </a:p>
          <a:p>
            <a:pPr lvl="1"/>
            <a:r>
              <a:rPr lang="en-US" dirty="0"/>
              <a:t>Evaluation done by user/customer proxy.</a:t>
            </a:r>
          </a:p>
        </p:txBody>
      </p:sp>
    </p:spTree>
    <p:extLst>
      <p:ext uri="{BB962C8B-B14F-4D97-AF65-F5344CB8AC3E}">
        <p14:creationId xmlns:p14="http://schemas.microsoft.com/office/powerpoint/2010/main" val="386329941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7DBDD00E-BC24-4914-A15E-0B1CA50E3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altLang="zh-CN"/>
              <a:t>SWJTU-LEEDS JOINT SCHOOL – H.Y. Zhao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AEC2DCF9-C816-47D3-810D-03F02883F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SE  Chapter 2-</a:t>
            </a:r>
            <a:fld id="{90959D3B-E7CF-4F7F-B948-302019A1053D}" type="slidenum">
              <a:rPr lang="zh-CN" altLang="en-US" smtClean="0"/>
              <a:pPr/>
              <a:t>42</a:t>
            </a:fld>
            <a:endParaRPr lang="zh-CN" alt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A2F4B14-E9BB-45FE-AEA1-7A895B54DF7F}"/>
              </a:ext>
            </a:extLst>
          </p:cNvPr>
          <p:cNvSpPr txBox="1">
            <a:spLocks/>
          </p:cNvSpPr>
          <p:nvPr/>
        </p:nvSpPr>
        <p:spPr>
          <a:xfrm>
            <a:off x="611560" y="90872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7030A0"/>
                </a:solidFill>
              </a:rPr>
              <a:t>Incremental delivery</a:t>
            </a:r>
          </a:p>
          <a:p>
            <a:pPr lvl="1"/>
            <a:r>
              <a:rPr lang="en-US" dirty="0"/>
              <a:t>Deploy an increment for use by end-users;</a:t>
            </a:r>
          </a:p>
          <a:p>
            <a:pPr lvl="1"/>
            <a:r>
              <a:rPr lang="en-US" dirty="0"/>
              <a:t>More realistic evaluation about practical use of software;</a:t>
            </a:r>
          </a:p>
          <a:p>
            <a:pPr lvl="1"/>
            <a:r>
              <a:rPr lang="en-US" dirty="0"/>
              <a:t>Difficult to implement for replacement systems as increments have less functionality than the system being replaced.</a:t>
            </a:r>
          </a:p>
          <a:p>
            <a:pPr lvl="1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F7A947-079A-4C29-B150-4B72A9B1E4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96" y="188640"/>
            <a:ext cx="6912768" cy="643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3200" b="1" dirty="0">
                <a:solidFill>
                  <a:srgbClr val="C00000"/>
                </a:solidFill>
              </a:rPr>
              <a:t>2.3, 2.3.2 Incremental delivery</a:t>
            </a:r>
            <a:endParaRPr lang="en-US" altLang="zh-CN" sz="3200" b="1" dirty="0">
              <a:solidFill>
                <a:srgbClr val="C00000"/>
              </a:solidFill>
              <a:latin typeface="Arial Black" panose="020B0A04020102020204" pitchFamily="34" charset="0"/>
              <a:ea typeface="Arial Unicode MS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55BA2B3-0AA1-463B-A8E9-60AF649A9164}"/>
              </a:ext>
            </a:extLst>
          </p:cNvPr>
          <p:cNvSpPr txBox="1"/>
          <p:nvPr/>
        </p:nvSpPr>
        <p:spPr>
          <a:xfrm>
            <a:off x="7390656" y="548680"/>
            <a:ext cx="1429816" cy="379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zh-CN" sz="2800" b="1" dirty="0">
                <a:solidFill>
                  <a:srgbClr val="0070C0"/>
                </a:solidFill>
                <a:cs typeface="Times New Roman" panose="02020603050405020304" pitchFamily="18" charset="0"/>
              </a:rPr>
              <a:t>cont.9</a:t>
            </a:r>
          </a:p>
        </p:txBody>
      </p:sp>
    </p:spTree>
    <p:extLst>
      <p:ext uri="{BB962C8B-B14F-4D97-AF65-F5344CB8AC3E}">
        <p14:creationId xmlns:p14="http://schemas.microsoft.com/office/powerpoint/2010/main" val="101447788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706D9655-851A-446C-855A-06A1C8135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altLang="zh-CN"/>
              <a:t>SWJTU-LEEDS JOINT SCHOOL – H.Y. Zhao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5183F92-A800-4C1B-8163-BED56C35C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SE  Chapter 2-</a:t>
            </a:r>
            <a:fld id="{90959D3B-E7CF-4F7F-B948-302019A1053D}" type="slidenum">
              <a:rPr lang="zh-CN" altLang="en-US" smtClean="0"/>
              <a:pPr/>
              <a:t>43</a:t>
            </a:fld>
            <a:endParaRPr lang="zh-CN" altLang="en-US" dirty="0"/>
          </a:p>
        </p:txBody>
      </p:sp>
      <p:sp>
        <p:nvSpPr>
          <p:cNvPr id="4" name="TextBox 5">
            <a:extLst>
              <a:ext uri="{FF2B5EF4-FFF2-40B4-BE49-F238E27FC236}">
                <a16:creationId xmlns:a16="http://schemas.microsoft.com/office/drawing/2014/main" id="{C4D27328-A4E0-4EAA-8198-90D6F10290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96" y="188640"/>
            <a:ext cx="6912768" cy="643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3200" b="1" dirty="0">
                <a:solidFill>
                  <a:srgbClr val="C00000"/>
                </a:solidFill>
              </a:rPr>
              <a:t>2.3, 2.3.2 Incremental delivery</a:t>
            </a:r>
            <a:endParaRPr lang="en-US" altLang="zh-CN" sz="3200" b="1" dirty="0">
              <a:solidFill>
                <a:srgbClr val="C00000"/>
              </a:solidFill>
              <a:latin typeface="Arial Black" panose="020B0A04020102020204" pitchFamily="34" charset="0"/>
              <a:ea typeface="Arial Unicode MS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996EC2C-CBDA-45A9-9C21-D36B29EAC817}"/>
              </a:ext>
            </a:extLst>
          </p:cNvPr>
          <p:cNvSpPr txBox="1"/>
          <p:nvPr/>
        </p:nvSpPr>
        <p:spPr>
          <a:xfrm>
            <a:off x="7390656" y="548680"/>
            <a:ext cx="1429816" cy="379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zh-CN" sz="2800" b="1" dirty="0">
                <a:solidFill>
                  <a:srgbClr val="0070C0"/>
                </a:solidFill>
                <a:cs typeface="Times New Roman" panose="02020603050405020304" pitchFamily="18" charset="0"/>
              </a:rPr>
              <a:t>cont.10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C73198E4-80BD-4BA4-B1E2-349C03D9883A}"/>
              </a:ext>
            </a:extLst>
          </p:cNvPr>
          <p:cNvSpPr/>
          <p:nvPr/>
        </p:nvSpPr>
        <p:spPr>
          <a:xfrm>
            <a:off x="179511" y="1188825"/>
            <a:ext cx="2088233" cy="113984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cs typeface="Times New Roman" panose="02020603050405020304" pitchFamily="18" charset="0"/>
              </a:rPr>
              <a:t>Define outline</a:t>
            </a:r>
          </a:p>
          <a:p>
            <a:pPr algn="ctr"/>
            <a:r>
              <a:rPr lang="en-US" altLang="zh-CN" sz="2400" dirty="0">
                <a:solidFill>
                  <a:schemeClr val="tx1"/>
                </a:solidFill>
                <a:cs typeface="Times New Roman" panose="02020603050405020304" pitchFamily="18" charset="0"/>
              </a:rPr>
              <a:t>requirements</a:t>
            </a:r>
            <a:endParaRPr lang="zh-CN" altLang="en-US" sz="2400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B6EAEF6F-E2B0-497F-9367-E0CE7E3DD933}"/>
              </a:ext>
            </a:extLst>
          </p:cNvPr>
          <p:cNvSpPr/>
          <p:nvPr/>
        </p:nvSpPr>
        <p:spPr>
          <a:xfrm>
            <a:off x="2483766" y="1188826"/>
            <a:ext cx="2088233" cy="113984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cs typeface="Times New Roman" panose="02020603050405020304" pitchFamily="18" charset="0"/>
              </a:rPr>
              <a:t>Assign requirements </a:t>
            </a:r>
          </a:p>
          <a:p>
            <a:pPr algn="ctr"/>
            <a:r>
              <a:rPr lang="en-US" altLang="zh-CN" sz="2400" dirty="0">
                <a:solidFill>
                  <a:schemeClr val="tx1"/>
                </a:solidFill>
                <a:cs typeface="Times New Roman" panose="02020603050405020304" pitchFamily="18" charset="0"/>
              </a:rPr>
              <a:t>to increments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5658EAF9-7BB5-4A78-8EC4-C98E369E6425}"/>
              </a:ext>
            </a:extLst>
          </p:cNvPr>
          <p:cNvSpPr/>
          <p:nvPr/>
        </p:nvSpPr>
        <p:spPr>
          <a:xfrm>
            <a:off x="4788020" y="1188826"/>
            <a:ext cx="1800200" cy="113984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cs typeface="Times New Roman" panose="02020603050405020304" pitchFamily="18" charset="0"/>
              </a:rPr>
              <a:t>Design </a:t>
            </a:r>
          </a:p>
          <a:p>
            <a:pPr algn="ctr"/>
            <a:r>
              <a:rPr lang="en-US" altLang="zh-CN" sz="2400" dirty="0">
                <a:solidFill>
                  <a:schemeClr val="tx1"/>
                </a:solidFill>
                <a:cs typeface="Times New Roman" panose="02020603050405020304" pitchFamily="18" charset="0"/>
              </a:rPr>
              <a:t>system</a:t>
            </a:r>
          </a:p>
          <a:p>
            <a:pPr algn="ctr"/>
            <a:r>
              <a:rPr lang="en-US" altLang="zh-CN" sz="2400" dirty="0">
                <a:solidFill>
                  <a:schemeClr val="tx1"/>
                </a:solidFill>
                <a:cs typeface="Times New Roman" panose="02020603050405020304" pitchFamily="18" charset="0"/>
              </a:rPr>
              <a:t>architecture</a:t>
            </a:r>
            <a:endParaRPr lang="zh-CN" altLang="en-US" sz="2400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46DCD25D-42E9-45CA-984F-14E72884D973}"/>
              </a:ext>
            </a:extLst>
          </p:cNvPr>
          <p:cNvSpPr/>
          <p:nvPr/>
        </p:nvSpPr>
        <p:spPr>
          <a:xfrm>
            <a:off x="6804249" y="1182414"/>
            <a:ext cx="2016224" cy="113984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cs typeface="Times New Roman" panose="02020603050405020304" pitchFamily="18" charset="0"/>
              </a:rPr>
              <a:t>Deploy system</a:t>
            </a:r>
          </a:p>
          <a:p>
            <a:pPr algn="ctr"/>
            <a:r>
              <a:rPr lang="en-US" altLang="zh-CN" sz="2400" dirty="0">
                <a:solidFill>
                  <a:schemeClr val="tx1"/>
                </a:solidFill>
                <a:cs typeface="Times New Roman" panose="02020603050405020304" pitchFamily="18" charset="0"/>
              </a:rPr>
              <a:t>increments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5D2E02F0-1483-4B59-8A55-76227B5E3251}"/>
              </a:ext>
            </a:extLst>
          </p:cNvPr>
          <p:cNvSpPr/>
          <p:nvPr/>
        </p:nvSpPr>
        <p:spPr>
          <a:xfrm>
            <a:off x="323528" y="3192767"/>
            <a:ext cx="1800200" cy="72007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cs typeface="Times New Roman" panose="02020603050405020304" pitchFamily="18" charset="0"/>
              </a:rPr>
              <a:t>Validate</a:t>
            </a:r>
          </a:p>
          <a:p>
            <a:pPr algn="ctr"/>
            <a:r>
              <a:rPr lang="en-US" altLang="zh-CN" sz="2400" dirty="0">
                <a:solidFill>
                  <a:schemeClr val="tx1"/>
                </a:solidFill>
                <a:cs typeface="Times New Roman" panose="02020603050405020304" pitchFamily="18" charset="0"/>
              </a:rPr>
              <a:t>increments</a:t>
            </a:r>
            <a:endParaRPr lang="zh-CN" altLang="en-US" sz="2400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EC1A9742-BAF5-40CD-8BE5-47FF9C74135A}"/>
              </a:ext>
            </a:extLst>
          </p:cNvPr>
          <p:cNvSpPr/>
          <p:nvPr/>
        </p:nvSpPr>
        <p:spPr>
          <a:xfrm>
            <a:off x="2771800" y="3192767"/>
            <a:ext cx="1656184" cy="72008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cs typeface="Times New Roman" panose="02020603050405020304" pitchFamily="18" charset="0"/>
              </a:rPr>
              <a:t>Integrate</a:t>
            </a:r>
          </a:p>
          <a:p>
            <a:pPr algn="ctr"/>
            <a:r>
              <a:rPr lang="en-US" altLang="zh-CN" sz="2400" dirty="0">
                <a:solidFill>
                  <a:schemeClr val="tx1"/>
                </a:solidFill>
                <a:cs typeface="Times New Roman" panose="02020603050405020304" pitchFamily="18" charset="0"/>
              </a:rPr>
              <a:t>increments</a:t>
            </a:r>
            <a:endParaRPr lang="zh-CN" altLang="en-US" sz="2400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79259D23-3EA7-42ED-A0E0-DDA244F41E19}"/>
              </a:ext>
            </a:extLst>
          </p:cNvPr>
          <p:cNvSpPr/>
          <p:nvPr/>
        </p:nvSpPr>
        <p:spPr>
          <a:xfrm>
            <a:off x="4860032" y="3192767"/>
            <a:ext cx="1656184" cy="72008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cs typeface="Times New Roman" panose="02020603050405020304" pitchFamily="18" charset="0"/>
              </a:rPr>
              <a:t>Validate</a:t>
            </a:r>
          </a:p>
          <a:p>
            <a:pPr algn="ctr"/>
            <a:r>
              <a:rPr lang="en-US" altLang="zh-CN" sz="2400" dirty="0">
                <a:solidFill>
                  <a:schemeClr val="tx1"/>
                </a:solidFill>
                <a:cs typeface="Times New Roman" panose="02020603050405020304" pitchFamily="18" charset="0"/>
              </a:rPr>
              <a:t>system</a:t>
            </a:r>
            <a:endParaRPr lang="zh-CN" altLang="en-US" sz="2400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A781E790-325E-4D11-907B-189BE95A856E}"/>
              </a:ext>
            </a:extLst>
          </p:cNvPr>
          <p:cNvSpPr/>
          <p:nvPr/>
        </p:nvSpPr>
        <p:spPr>
          <a:xfrm>
            <a:off x="6804247" y="3192767"/>
            <a:ext cx="2016223" cy="72008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cs typeface="Times New Roman" panose="02020603050405020304" pitchFamily="18" charset="0"/>
              </a:rPr>
              <a:t>Deploy</a:t>
            </a:r>
          </a:p>
          <a:p>
            <a:pPr algn="ctr"/>
            <a:r>
              <a:rPr lang="en-US" altLang="zh-CN" sz="2400" dirty="0">
                <a:solidFill>
                  <a:schemeClr val="tx1"/>
                </a:solidFill>
                <a:cs typeface="Times New Roman" panose="02020603050405020304" pitchFamily="18" charset="0"/>
              </a:rPr>
              <a:t>increment</a:t>
            </a:r>
            <a:endParaRPr lang="zh-CN" altLang="en-US" sz="2400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E154158-7EFD-4FC6-B808-0ED6277F72A5}"/>
              </a:ext>
            </a:extLst>
          </p:cNvPr>
          <p:cNvSpPr/>
          <p:nvPr/>
        </p:nvSpPr>
        <p:spPr>
          <a:xfrm>
            <a:off x="7164288" y="4653136"/>
            <a:ext cx="1296144" cy="7200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cs typeface="Times New Roman" panose="02020603050405020304" pitchFamily="18" charset="0"/>
              </a:rPr>
              <a:t>Final </a:t>
            </a:r>
          </a:p>
          <a:p>
            <a:pPr algn="ctr"/>
            <a:r>
              <a:rPr lang="en-US" altLang="zh-CN" sz="2400" dirty="0">
                <a:solidFill>
                  <a:schemeClr val="tx1"/>
                </a:solidFill>
                <a:cs typeface="Times New Roman" panose="02020603050405020304" pitchFamily="18" charset="0"/>
              </a:rPr>
              <a:t>System</a:t>
            </a:r>
            <a:endParaRPr lang="zh-CN" altLang="en-US" sz="2400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F25B443E-83CE-473D-A204-D4496482B485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2267744" y="1758748"/>
            <a:ext cx="216022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933A4AF1-4466-4EF6-AD5B-D30C269C8EF0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 flipV="1">
            <a:off x="4571999" y="1758748"/>
            <a:ext cx="216021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B7634D2A-19A6-46E3-905D-F4B6E50E0988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 flipV="1">
            <a:off x="6588220" y="1752336"/>
            <a:ext cx="216029" cy="64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AA1367EC-29F3-4B19-B84A-44BD199101D3}"/>
              </a:ext>
            </a:extLst>
          </p:cNvPr>
          <p:cNvCxnSpPr>
            <a:cxnSpLocks/>
          </p:cNvCxnSpPr>
          <p:nvPr/>
        </p:nvCxnSpPr>
        <p:spPr>
          <a:xfrm flipH="1">
            <a:off x="7165897" y="2345536"/>
            <a:ext cx="1" cy="3146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0693475A-52E6-4F3E-ADF7-31C4EF9523FC}"/>
              </a:ext>
            </a:extLst>
          </p:cNvPr>
          <p:cNvCxnSpPr/>
          <p:nvPr/>
        </p:nvCxnSpPr>
        <p:spPr>
          <a:xfrm flipH="1">
            <a:off x="1223627" y="2668502"/>
            <a:ext cx="59406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51F454D6-7C0C-4ED0-BA3D-DEE5BB30663D}"/>
              </a:ext>
            </a:extLst>
          </p:cNvPr>
          <p:cNvCxnSpPr/>
          <p:nvPr/>
        </p:nvCxnSpPr>
        <p:spPr>
          <a:xfrm>
            <a:off x="1223627" y="2668502"/>
            <a:ext cx="0" cy="5242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38C3B33B-0A2C-44E9-8A14-C0B7B3989A4D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2123728" y="3552807"/>
            <a:ext cx="6480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B7CD32A2-C4D7-4321-8170-136D81407180}"/>
              </a:ext>
            </a:extLst>
          </p:cNvPr>
          <p:cNvCxnSpPr>
            <a:stCxn id="12" idx="3"/>
            <a:endCxn id="13" idx="1"/>
          </p:cNvCxnSpPr>
          <p:nvPr/>
        </p:nvCxnSpPr>
        <p:spPr>
          <a:xfrm>
            <a:off x="4427984" y="3552807"/>
            <a:ext cx="4320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B3266E35-3D70-4B69-8774-7C5F859EFC0B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>
            <a:off x="6516216" y="3552807"/>
            <a:ext cx="28803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7FD767A3-F0AA-45C2-8625-9DC26FD0CA86}"/>
              </a:ext>
            </a:extLst>
          </p:cNvPr>
          <p:cNvCxnSpPr>
            <a:cxnSpLocks/>
            <a:stCxn id="14" idx="0"/>
            <a:endCxn id="10" idx="2"/>
          </p:cNvCxnSpPr>
          <p:nvPr/>
        </p:nvCxnSpPr>
        <p:spPr>
          <a:xfrm flipV="1">
            <a:off x="7812359" y="2322258"/>
            <a:ext cx="2" cy="8705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E834B6CF-8C25-42F5-AE01-A8BD4108F727}"/>
              </a:ext>
            </a:extLst>
          </p:cNvPr>
          <p:cNvCxnSpPr>
            <a:stCxn id="14" idx="2"/>
            <a:endCxn id="15" idx="0"/>
          </p:cNvCxnSpPr>
          <p:nvPr/>
        </p:nvCxnSpPr>
        <p:spPr>
          <a:xfrm>
            <a:off x="7812359" y="3912847"/>
            <a:ext cx="1" cy="7402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A7A36BCE-B4E0-4F50-A9C5-1C6C89AD7687}"/>
              </a:ext>
            </a:extLst>
          </p:cNvPr>
          <p:cNvSpPr txBox="1"/>
          <p:nvPr/>
        </p:nvSpPr>
        <p:spPr>
          <a:xfrm>
            <a:off x="6228193" y="2668502"/>
            <a:ext cx="2592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cs typeface="Times New Roman" panose="02020603050405020304" pitchFamily="18" charset="0"/>
              </a:rPr>
              <a:t>System incomplete?</a:t>
            </a:r>
            <a:endParaRPr lang="zh-CN" altLang="en-US" sz="2400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542413AD-EFE8-4159-9842-80DFAC3A6A7E}"/>
              </a:ext>
            </a:extLst>
          </p:cNvPr>
          <p:cNvSpPr txBox="1"/>
          <p:nvPr/>
        </p:nvSpPr>
        <p:spPr>
          <a:xfrm>
            <a:off x="6300192" y="4047455"/>
            <a:ext cx="2592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cs typeface="Times New Roman" panose="02020603050405020304" pitchFamily="18" charset="0"/>
              </a:rPr>
              <a:t>System complete?</a:t>
            </a:r>
            <a:endParaRPr lang="zh-CN" altLang="en-US" sz="2400" dirty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AAE698C5-E4D1-48F8-83EA-D02205196CAD}"/>
              </a:ext>
            </a:extLst>
          </p:cNvPr>
          <p:cNvSpPr txBox="1"/>
          <p:nvPr/>
        </p:nvSpPr>
        <p:spPr>
          <a:xfrm>
            <a:off x="1259632" y="4849996"/>
            <a:ext cx="5328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Diagram for incremental delivery</a:t>
            </a:r>
            <a:endParaRPr lang="zh-CN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402886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70BAC582-89A2-4E31-A0A9-5FD64F871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altLang="zh-CN" dirty="0"/>
              <a:t>SWJTU-LEEDS JOINT SCHOOL – H.Y. Zhao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3F29259-DA52-491C-8281-A0407759F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SE  Chapter 2-</a:t>
            </a:r>
            <a:fld id="{90959D3B-E7CF-4F7F-B948-302019A1053D}" type="slidenum">
              <a:rPr lang="zh-CN" altLang="en-US" smtClean="0"/>
              <a:pPr/>
              <a:t>44</a:t>
            </a:fld>
            <a:endParaRPr lang="zh-CN" altLang="en-US" dirty="0"/>
          </a:p>
        </p:txBody>
      </p:sp>
      <p:sp>
        <p:nvSpPr>
          <p:cNvPr id="4" name="TextBox 5">
            <a:extLst>
              <a:ext uri="{FF2B5EF4-FFF2-40B4-BE49-F238E27FC236}">
                <a16:creationId xmlns:a16="http://schemas.microsoft.com/office/drawing/2014/main" id="{884C23A8-E93F-46AF-8651-CD306D9280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96" y="188640"/>
            <a:ext cx="6912768" cy="643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3200" b="1" dirty="0">
                <a:solidFill>
                  <a:srgbClr val="C00000"/>
                </a:solidFill>
              </a:rPr>
              <a:t>2.3, 2.3.2 Incremental delivery</a:t>
            </a:r>
            <a:endParaRPr lang="en-US" altLang="zh-CN" sz="3200" b="1" dirty="0">
              <a:solidFill>
                <a:srgbClr val="C00000"/>
              </a:solidFill>
              <a:latin typeface="Arial Black" panose="020B0A04020102020204" pitchFamily="34" charset="0"/>
              <a:ea typeface="Arial Unicode MS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7371CFC-D2CA-4B68-AFFD-0A7368DB541E}"/>
              </a:ext>
            </a:extLst>
          </p:cNvPr>
          <p:cNvSpPr txBox="1"/>
          <p:nvPr/>
        </p:nvSpPr>
        <p:spPr>
          <a:xfrm>
            <a:off x="7390656" y="548680"/>
            <a:ext cx="1429816" cy="379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zh-CN" sz="2800" b="1" dirty="0">
                <a:solidFill>
                  <a:srgbClr val="0070C0"/>
                </a:solidFill>
                <a:cs typeface="Times New Roman" panose="02020603050405020304" pitchFamily="18" charset="0"/>
              </a:rPr>
              <a:t>cont.11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325D268-7F44-4E3E-BF0A-C50DB44A387A}"/>
              </a:ext>
            </a:extLst>
          </p:cNvPr>
          <p:cNvSpPr txBox="1"/>
          <p:nvPr/>
        </p:nvSpPr>
        <p:spPr>
          <a:xfrm>
            <a:off x="97160" y="928143"/>
            <a:ext cx="90113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7030A0"/>
                </a:solidFill>
                <a:cs typeface="Times New Roman" panose="02020603050405020304" pitchFamily="18" charset="0"/>
              </a:rPr>
              <a:t>Incremental delivery advantages</a:t>
            </a:r>
          </a:p>
          <a:p>
            <a:endParaRPr lang="zh-CN" altLang="en-US" sz="2800" dirty="0">
              <a:cs typeface="Times New Roman" panose="02020603050405020304" pitchFamily="18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179B85A8-0E03-442C-9B9F-337E296AEAB2}"/>
              </a:ext>
            </a:extLst>
          </p:cNvPr>
          <p:cNvSpPr txBox="1">
            <a:spLocks noChangeArrowheads="1"/>
          </p:cNvSpPr>
          <p:nvPr/>
        </p:nvSpPr>
        <p:spPr>
          <a:xfrm>
            <a:off x="179512" y="1412776"/>
            <a:ext cx="8964488" cy="45259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/>
              <a:t>Customer value can be delivered with each increment so system functionality is available earlier.</a:t>
            </a:r>
          </a:p>
          <a:p>
            <a:r>
              <a:rPr lang="en-GB" sz="2800" dirty="0"/>
              <a:t>Early increments act as a prototype to help elicit requirements for later increments.</a:t>
            </a:r>
          </a:p>
          <a:p>
            <a:r>
              <a:rPr lang="en-GB" sz="2800" dirty="0"/>
              <a:t>The first increment satisfies the most critical requirements of the customers, so they can use the software in time.</a:t>
            </a:r>
          </a:p>
          <a:p>
            <a:r>
              <a:rPr lang="en-GB" sz="2800" dirty="0"/>
              <a:t>It is relatively easy to incorporate changes into the system.</a:t>
            </a:r>
          </a:p>
          <a:p>
            <a:r>
              <a:rPr lang="en-GB" sz="2800" dirty="0"/>
              <a:t>Lower risk of overall project failure.</a:t>
            </a:r>
          </a:p>
          <a:p>
            <a:r>
              <a:rPr lang="en-GB" sz="2800" dirty="0"/>
              <a:t>The highest priority system services tend to receive the most testing.</a:t>
            </a:r>
          </a:p>
        </p:txBody>
      </p:sp>
    </p:spTree>
    <p:extLst>
      <p:ext uri="{BB962C8B-B14F-4D97-AF65-F5344CB8AC3E}">
        <p14:creationId xmlns:p14="http://schemas.microsoft.com/office/powerpoint/2010/main" val="230476742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365D5770-1A6E-4FB9-9958-3CD7F7FC1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altLang="zh-CN"/>
              <a:t>SWJTU-LEEDS JOINT SCHOOL – H.Y. Zhao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86F05ED-DD67-42CF-A32D-1CAFEDC64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SE  Chapter 2-</a:t>
            </a:r>
            <a:fld id="{90959D3B-E7CF-4F7F-B948-302019A1053D}" type="slidenum">
              <a:rPr lang="zh-CN" altLang="en-US" smtClean="0"/>
              <a:pPr/>
              <a:t>45</a:t>
            </a:fld>
            <a:endParaRPr lang="zh-CN" altLang="en-US" dirty="0"/>
          </a:p>
        </p:txBody>
      </p:sp>
      <p:sp>
        <p:nvSpPr>
          <p:cNvPr id="4" name="TextBox 5">
            <a:extLst>
              <a:ext uri="{FF2B5EF4-FFF2-40B4-BE49-F238E27FC236}">
                <a16:creationId xmlns:a16="http://schemas.microsoft.com/office/drawing/2014/main" id="{F68EC008-C6AB-4594-ACF3-7BCE3FCF64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96" y="188640"/>
            <a:ext cx="6912768" cy="643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3200" b="1" dirty="0">
                <a:solidFill>
                  <a:srgbClr val="C00000"/>
                </a:solidFill>
              </a:rPr>
              <a:t>2.3, 2.3.2 Incremental delivery</a:t>
            </a:r>
            <a:endParaRPr lang="en-US" altLang="zh-CN" sz="3200" b="1" dirty="0">
              <a:solidFill>
                <a:srgbClr val="C00000"/>
              </a:solidFill>
              <a:latin typeface="Arial Black" panose="020B0A04020102020204" pitchFamily="34" charset="0"/>
              <a:ea typeface="Arial Unicode MS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F228DE1-A6FD-403E-992D-ECBDD2FADB07}"/>
              </a:ext>
            </a:extLst>
          </p:cNvPr>
          <p:cNvSpPr txBox="1"/>
          <p:nvPr/>
        </p:nvSpPr>
        <p:spPr>
          <a:xfrm>
            <a:off x="7390656" y="332656"/>
            <a:ext cx="1429816" cy="635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zh-CN" sz="2800" b="1" dirty="0">
                <a:solidFill>
                  <a:srgbClr val="0070C0"/>
                </a:solidFill>
                <a:cs typeface="Times New Roman" panose="02020603050405020304" pitchFamily="18" charset="0"/>
              </a:rPr>
              <a:t>cont.12</a:t>
            </a:r>
          </a:p>
          <a:p>
            <a:pPr>
              <a:lnSpc>
                <a:spcPts val="2000"/>
              </a:lnSpc>
            </a:pPr>
            <a:r>
              <a:rPr lang="en-US" altLang="zh-CN" sz="2800" b="1" dirty="0">
                <a:solidFill>
                  <a:srgbClr val="0070C0"/>
                </a:solidFill>
                <a:cs typeface="Times New Roman" panose="02020603050405020304" pitchFamily="18" charset="0"/>
              </a:rPr>
              <a:t>end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1F6DC14-1CFD-470A-AB53-040F964F47FC}"/>
              </a:ext>
            </a:extLst>
          </p:cNvPr>
          <p:cNvSpPr txBox="1"/>
          <p:nvPr/>
        </p:nvSpPr>
        <p:spPr>
          <a:xfrm>
            <a:off x="97160" y="928143"/>
            <a:ext cx="90113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7030A0"/>
                </a:solidFill>
                <a:cs typeface="Times New Roman" panose="02020603050405020304" pitchFamily="18" charset="0"/>
              </a:rPr>
              <a:t>Incremental delivery problems</a:t>
            </a:r>
            <a:endParaRPr lang="zh-CN" altLang="en-US" sz="2800" dirty="0">
              <a:cs typeface="Times New Roman" panose="02020603050405020304" pitchFamily="18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367E4A0-0A71-453E-9C91-A3DC707E02DD}"/>
              </a:ext>
            </a:extLst>
          </p:cNvPr>
          <p:cNvSpPr txBox="1">
            <a:spLocks/>
          </p:cNvSpPr>
          <p:nvPr/>
        </p:nvSpPr>
        <p:spPr>
          <a:xfrm>
            <a:off x="179512" y="1340768"/>
            <a:ext cx="8928992" cy="551723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/>
              <a:t>Most systems require a set of basic facilities that are used by different parts of the system. </a:t>
            </a:r>
          </a:p>
          <a:p>
            <a:pPr lvl="1"/>
            <a:r>
              <a:rPr lang="en-GB" sz="2700" dirty="0"/>
              <a:t>As requirements are not defined in detail until an increment is to be implemented, it can be hard to identify common facilities that are needed by all increments. </a:t>
            </a:r>
          </a:p>
          <a:p>
            <a:r>
              <a:rPr lang="en-GB" sz="2700" dirty="0"/>
              <a:t>The essence of iterative processes is that the specification is developed in conjunction with the software. </a:t>
            </a:r>
          </a:p>
          <a:p>
            <a:pPr lvl="1"/>
            <a:r>
              <a:rPr lang="en-GB" sz="2700" dirty="0"/>
              <a:t>However, this conflicts with the procurement model of many organizations, where the complete system specification is part of the system development contract. 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5191070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E322F690-BEB9-451F-8FE1-A454AA520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altLang="zh-CN"/>
              <a:t>SWJTU-LEEDS JOINT SCHOOL – H.Y. Zhao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98292FD3-F0AD-4D15-9841-EA50A3BF4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SE  Chapter 2-</a:t>
            </a:r>
            <a:fld id="{90959D3B-E7CF-4F7F-B948-302019A1053D}" type="slidenum">
              <a:rPr lang="zh-CN" altLang="en-US" smtClean="0"/>
              <a:pPr/>
              <a:t>46</a:t>
            </a:fld>
            <a:endParaRPr lang="zh-CN" altLang="en-US" dirty="0"/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1B4E89FF-C92E-46AF-9895-6F4FA45A28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96" y="188640"/>
            <a:ext cx="6912768" cy="643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3200" b="1" dirty="0">
                <a:solidFill>
                  <a:srgbClr val="C00000"/>
                </a:solidFill>
              </a:rPr>
              <a:t>2.3 Process improvement</a:t>
            </a:r>
            <a:endParaRPr lang="en-US" altLang="zh-CN" sz="3200" b="1" dirty="0">
              <a:solidFill>
                <a:srgbClr val="C00000"/>
              </a:solidFill>
              <a:latin typeface="Arial Black" panose="020B0A04020102020204" pitchFamily="34" charset="0"/>
              <a:ea typeface="Arial Unicode MS" pitchFamily="34" charset="-122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57DAAFC-551F-410A-8C23-2F04EBE74C1E}"/>
              </a:ext>
            </a:extLst>
          </p:cNvPr>
          <p:cNvSpPr txBox="1">
            <a:spLocks/>
          </p:cNvSpPr>
          <p:nvPr/>
        </p:nvSpPr>
        <p:spPr>
          <a:xfrm>
            <a:off x="179512" y="980728"/>
            <a:ext cx="8867328" cy="45259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b="1" dirty="0">
                <a:solidFill>
                  <a:srgbClr val="7030A0"/>
                </a:solidFill>
              </a:rPr>
              <a:t>Purpose of process improvement</a:t>
            </a:r>
          </a:p>
          <a:p>
            <a:r>
              <a:rPr lang="en-US" sz="2800" dirty="0"/>
              <a:t>Many software companies have turned to software process improvement as a way of enhancing the quality of their software, reducing costs or accelerating their development processes. </a:t>
            </a:r>
          </a:p>
          <a:p>
            <a:r>
              <a:rPr lang="en-US" sz="2800" dirty="0"/>
              <a:t>Process improvement means understanding existing processes and changing these processes to increase product quality and/or reduce costs and development time. </a:t>
            </a:r>
            <a:endParaRPr lang="en-GB" sz="2800" dirty="0"/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8581699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7951FDA4-EF25-4D26-B690-B337957F9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altLang="zh-CN"/>
              <a:t>SWJTU-LEEDS JOINT SCHOOL – H.Y. Zhao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A4E41EB0-94EA-4793-9CFF-61FD3C72B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SE  Chapter 2-</a:t>
            </a:r>
            <a:fld id="{90959D3B-E7CF-4F7F-B948-302019A1053D}" type="slidenum">
              <a:rPr lang="zh-CN" altLang="en-US" smtClean="0"/>
              <a:pPr/>
              <a:t>47</a:t>
            </a:fld>
            <a:endParaRPr lang="zh-CN" altLang="en-US" dirty="0"/>
          </a:p>
        </p:txBody>
      </p:sp>
      <p:sp>
        <p:nvSpPr>
          <p:cNvPr id="4" name="TextBox 5">
            <a:extLst>
              <a:ext uri="{FF2B5EF4-FFF2-40B4-BE49-F238E27FC236}">
                <a16:creationId xmlns:a16="http://schemas.microsoft.com/office/drawing/2014/main" id="{E371DF29-B047-4C2D-A8C2-5F14D7F24D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96" y="188640"/>
            <a:ext cx="6912768" cy="643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3200" b="1" dirty="0">
                <a:solidFill>
                  <a:srgbClr val="C00000"/>
                </a:solidFill>
              </a:rPr>
              <a:t>2.3 Process improvement</a:t>
            </a:r>
            <a:endParaRPr lang="en-US" altLang="zh-CN" sz="3200" b="1" dirty="0">
              <a:solidFill>
                <a:srgbClr val="C00000"/>
              </a:solidFill>
              <a:latin typeface="Arial Black" panose="020B0A04020102020204" pitchFamily="34" charset="0"/>
              <a:ea typeface="Arial Unicode MS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31BB0E2-7DC8-481D-8E10-46B3F726C427}"/>
              </a:ext>
            </a:extLst>
          </p:cNvPr>
          <p:cNvSpPr txBox="1"/>
          <p:nvPr/>
        </p:nvSpPr>
        <p:spPr>
          <a:xfrm>
            <a:off x="7390656" y="548680"/>
            <a:ext cx="1429816" cy="379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zh-CN" sz="2800" b="1" dirty="0">
                <a:solidFill>
                  <a:srgbClr val="0070C0"/>
                </a:solidFill>
                <a:cs typeface="Times New Roman" panose="02020603050405020304" pitchFamily="18" charset="0"/>
              </a:rPr>
              <a:t>cont.1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85525CB-F956-4420-B1A9-E8DCBE844447}"/>
              </a:ext>
            </a:extLst>
          </p:cNvPr>
          <p:cNvSpPr txBox="1">
            <a:spLocks/>
          </p:cNvSpPr>
          <p:nvPr/>
        </p:nvSpPr>
        <p:spPr>
          <a:xfrm>
            <a:off x="179512" y="980728"/>
            <a:ext cx="8867328" cy="64383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b="1" dirty="0">
                <a:solidFill>
                  <a:srgbClr val="7030A0"/>
                </a:solidFill>
              </a:rPr>
              <a:t>Two quite different approaches to process improvement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81EBCA4-D9A3-4E98-AF70-A2AF40EA25F8}"/>
              </a:ext>
            </a:extLst>
          </p:cNvPr>
          <p:cNvSpPr txBox="1">
            <a:spLocks/>
          </p:cNvSpPr>
          <p:nvPr/>
        </p:nvSpPr>
        <p:spPr>
          <a:xfrm>
            <a:off x="251520" y="1600200"/>
            <a:ext cx="8712968" cy="45259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(1) The process maturity approach, which focuses on improving process and project management and introducing good software engineering practice. </a:t>
            </a:r>
          </a:p>
          <a:p>
            <a:pPr lvl="1"/>
            <a:r>
              <a:rPr lang="en-US" dirty="0"/>
              <a:t>The level of process maturity reflects the extent to which good technical and management practice has been adopted in organizational software development processes. </a:t>
            </a:r>
            <a:endParaRPr lang="en-GB" dirty="0"/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3169221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4BEC1053-63C2-44AA-8E62-59633EF53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altLang="zh-CN"/>
              <a:t>SWJTU-LEEDS JOINT SCHOOL – H.Y. Zhao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2987EC9-825C-4FA2-B1F5-973093496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SE  Chapter 2-</a:t>
            </a:r>
            <a:fld id="{90959D3B-E7CF-4F7F-B948-302019A1053D}" type="slidenum">
              <a:rPr lang="zh-CN" altLang="en-US" smtClean="0"/>
              <a:pPr/>
              <a:t>48</a:t>
            </a:fld>
            <a:endParaRPr lang="zh-CN" altLang="en-US" dirty="0"/>
          </a:p>
        </p:txBody>
      </p:sp>
      <p:sp>
        <p:nvSpPr>
          <p:cNvPr id="4" name="TextBox 5">
            <a:extLst>
              <a:ext uri="{FF2B5EF4-FFF2-40B4-BE49-F238E27FC236}">
                <a16:creationId xmlns:a16="http://schemas.microsoft.com/office/drawing/2014/main" id="{7F227186-C647-41EC-ACD2-172578D0BE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96" y="188640"/>
            <a:ext cx="6912768" cy="643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3200" b="1" dirty="0">
                <a:solidFill>
                  <a:srgbClr val="C00000"/>
                </a:solidFill>
              </a:rPr>
              <a:t>2.3 Process improvement</a:t>
            </a:r>
            <a:endParaRPr lang="en-US" altLang="zh-CN" sz="3200" b="1" dirty="0">
              <a:solidFill>
                <a:srgbClr val="C00000"/>
              </a:solidFill>
              <a:latin typeface="Arial Black" panose="020B0A04020102020204" pitchFamily="34" charset="0"/>
              <a:ea typeface="Arial Unicode MS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2B595FB-1ED9-4DC7-87AD-F7C708925C99}"/>
              </a:ext>
            </a:extLst>
          </p:cNvPr>
          <p:cNvSpPr txBox="1"/>
          <p:nvPr/>
        </p:nvSpPr>
        <p:spPr>
          <a:xfrm>
            <a:off x="7390656" y="548680"/>
            <a:ext cx="1429816" cy="379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zh-CN" sz="2800" b="1" dirty="0">
                <a:solidFill>
                  <a:srgbClr val="0070C0"/>
                </a:solidFill>
                <a:cs typeface="Times New Roman" panose="02020603050405020304" pitchFamily="18" charset="0"/>
              </a:rPr>
              <a:t>cont.2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35CB4EB-3354-4B35-A04C-C3B677EE5DB0}"/>
              </a:ext>
            </a:extLst>
          </p:cNvPr>
          <p:cNvSpPr txBox="1">
            <a:spLocks/>
          </p:cNvSpPr>
          <p:nvPr/>
        </p:nvSpPr>
        <p:spPr>
          <a:xfrm>
            <a:off x="251520" y="928143"/>
            <a:ext cx="8795320" cy="45259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(2) The agile approach, which focuses on iterative development and the reduction of overheads in the software process. </a:t>
            </a:r>
          </a:p>
          <a:p>
            <a:pPr lvl="1"/>
            <a:r>
              <a:rPr lang="en-US" dirty="0"/>
              <a:t>The primary characteristics of agile methods are rapid delivery of functionality and responsiveness to changing customer requirements.</a:t>
            </a:r>
            <a:endParaRPr lang="en-GB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8633601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1221A2A6-2ECA-4DFA-BDFA-FE3F9B1FC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altLang="zh-CN"/>
              <a:t>SWJTU-LEEDS JOINT SCHOOL – H.Y. Zhao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7EDC806-342F-4ED6-8B7E-C7A7FDF6F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SE  Chapter 2-</a:t>
            </a:r>
            <a:fld id="{90959D3B-E7CF-4F7F-B948-302019A1053D}" type="slidenum">
              <a:rPr lang="zh-CN" altLang="en-US" smtClean="0"/>
              <a:pPr/>
              <a:t>49</a:t>
            </a:fld>
            <a:endParaRPr lang="zh-CN" altLang="en-US" dirty="0"/>
          </a:p>
        </p:txBody>
      </p:sp>
      <p:sp>
        <p:nvSpPr>
          <p:cNvPr id="4" name="TextBox 5">
            <a:extLst>
              <a:ext uri="{FF2B5EF4-FFF2-40B4-BE49-F238E27FC236}">
                <a16:creationId xmlns:a16="http://schemas.microsoft.com/office/drawing/2014/main" id="{EBD5E00C-77FD-457D-A9C9-53CC62EF1B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96" y="188640"/>
            <a:ext cx="6912768" cy="643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3200" b="1" dirty="0">
                <a:solidFill>
                  <a:srgbClr val="C00000"/>
                </a:solidFill>
              </a:rPr>
              <a:t>2.3 Process improvement</a:t>
            </a:r>
            <a:endParaRPr lang="en-US" altLang="zh-CN" sz="3200" b="1" dirty="0">
              <a:solidFill>
                <a:srgbClr val="C00000"/>
              </a:solidFill>
              <a:latin typeface="Arial Black" panose="020B0A04020102020204" pitchFamily="34" charset="0"/>
              <a:ea typeface="Arial Unicode MS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BE49918-C35F-4852-818A-22651BC1F709}"/>
              </a:ext>
            </a:extLst>
          </p:cNvPr>
          <p:cNvSpPr txBox="1"/>
          <p:nvPr/>
        </p:nvSpPr>
        <p:spPr>
          <a:xfrm>
            <a:off x="7390656" y="548680"/>
            <a:ext cx="1429816" cy="379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zh-CN" sz="2800" b="1" dirty="0">
                <a:solidFill>
                  <a:srgbClr val="0070C0"/>
                </a:solidFill>
                <a:cs typeface="Times New Roman" panose="02020603050405020304" pitchFamily="18" charset="0"/>
              </a:rPr>
              <a:t>cont.3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9DC7A07-AE76-47D5-A3CF-51D959908689}"/>
              </a:ext>
            </a:extLst>
          </p:cNvPr>
          <p:cNvSpPr txBox="1">
            <a:spLocks/>
          </p:cNvSpPr>
          <p:nvPr/>
        </p:nvSpPr>
        <p:spPr>
          <a:xfrm>
            <a:off x="179512" y="980728"/>
            <a:ext cx="8867328" cy="64383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b="1" dirty="0">
                <a:solidFill>
                  <a:srgbClr val="7030A0"/>
                </a:solidFill>
              </a:rPr>
              <a:t>The process improvement cycle</a:t>
            </a:r>
          </a:p>
        </p:txBody>
      </p:sp>
      <p:pic>
        <p:nvPicPr>
          <p:cNvPr id="7" name="Content Placeholder 3" descr="26.3 Process improvement.eps">
            <a:extLst>
              <a:ext uri="{FF2B5EF4-FFF2-40B4-BE49-F238E27FC236}">
                <a16:creationId xmlns:a16="http://schemas.microsoft.com/office/drawing/2014/main" id="{ED51D596-976E-4CD4-B25A-EE5EB1C0C5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5976" b="-2227"/>
          <a:stretch/>
        </p:blipFill>
        <p:spPr>
          <a:xfrm>
            <a:off x="1687860" y="1333551"/>
            <a:ext cx="5768280" cy="4871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081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F44848AC-AD0C-4F35-A95D-37AAC902D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altLang="zh-CN"/>
              <a:t>SWJTU-LEEDS JOINT SCHOOL – H.Y. Zhao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6AB22AF-E48A-4D7B-9147-658C4A9D9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SE  Chapter 2-</a:t>
            </a:r>
            <a:fld id="{90959D3B-E7CF-4F7F-B948-302019A1053D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D485EDD-C218-4880-BF07-6EB7C1E08607}"/>
              </a:ext>
            </a:extLst>
          </p:cNvPr>
          <p:cNvSpPr txBox="1"/>
          <p:nvPr/>
        </p:nvSpPr>
        <p:spPr>
          <a:xfrm>
            <a:off x="7390656" y="529257"/>
            <a:ext cx="1429816" cy="379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zh-CN" sz="2800" b="1" dirty="0">
                <a:solidFill>
                  <a:srgbClr val="0070C0"/>
                </a:solidFill>
                <a:cs typeface="Times New Roman" panose="02020603050405020304" pitchFamily="18" charset="0"/>
              </a:rPr>
              <a:t>cont.2 </a:t>
            </a:r>
            <a:endParaRPr lang="zh-CN" altLang="en-US" sz="2800" b="1" dirty="0">
              <a:solidFill>
                <a:srgbClr val="0070C0"/>
              </a:solidFill>
              <a:cs typeface="Times New Roman" panose="02020603050405020304" pitchFamily="18" charset="0"/>
            </a:endParaRPr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24EE14F4-CADA-484E-8940-63F3D8F7EB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96" y="188640"/>
            <a:ext cx="7056784" cy="643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3200" b="1" dirty="0">
                <a:solidFill>
                  <a:srgbClr val="C00000"/>
                </a:solidFill>
              </a:rPr>
              <a:t>2.1 Software process models</a:t>
            </a:r>
            <a:endParaRPr lang="en-US" altLang="zh-CN" sz="3200" b="1" dirty="0">
              <a:solidFill>
                <a:srgbClr val="C00000"/>
              </a:solidFill>
              <a:latin typeface="Arial Black" panose="020B0A04020102020204" pitchFamily="34" charset="0"/>
              <a:ea typeface="Arial Unicode MS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9998FD7-7D95-49DB-A9F4-B2D3F3758E21}"/>
              </a:ext>
            </a:extLst>
          </p:cNvPr>
          <p:cNvSpPr/>
          <p:nvPr/>
        </p:nvSpPr>
        <p:spPr>
          <a:xfrm>
            <a:off x="179512" y="904663"/>
            <a:ext cx="8867328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altLang="zh-CN" sz="2800" dirty="0"/>
              <a:t>Process descriptions may also include:</a:t>
            </a:r>
          </a:p>
          <a:p>
            <a:pPr lvl="1"/>
            <a:r>
              <a:rPr lang="en-GB" altLang="zh-CN" sz="2800" dirty="0"/>
              <a:t>• </a:t>
            </a:r>
            <a:r>
              <a:rPr lang="en-GB" altLang="zh-CN" sz="2800" dirty="0">
                <a:solidFill>
                  <a:srgbClr val="FF0000"/>
                </a:solidFill>
              </a:rPr>
              <a:t>Products</a:t>
            </a:r>
            <a:r>
              <a:rPr lang="en-GB" altLang="zh-CN" sz="2800" dirty="0"/>
              <a:t>, which are the outcomes of a process activity; </a:t>
            </a:r>
          </a:p>
          <a:p>
            <a:pPr lvl="1"/>
            <a:r>
              <a:rPr lang="en-GB" altLang="zh-CN" sz="2800" dirty="0"/>
              <a:t>• </a:t>
            </a:r>
            <a:r>
              <a:rPr lang="en-GB" altLang="zh-CN" sz="2800" dirty="0">
                <a:solidFill>
                  <a:srgbClr val="FF0000"/>
                </a:solidFill>
              </a:rPr>
              <a:t>Roles</a:t>
            </a:r>
            <a:r>
              <a:rPr lang="en-GB" altLang="zh-CN" sz="2800" dirty="0"/>
              <a:t>, which reflect the responsibilities of the people involved in the process;</a:t>
            </a:r>
          </a:p>
          <a:p>
            <a:pPr lvl="1"/>
            <a:r>
              <a:rPr lang="en-GB" altLang="zh-CN" sz="2800" dirty="0"/>
              <a:t>• </a:t>
            </a:r>
            <a:r>
              <a:rPr lang="en-GB" altLang="zh-CN" sz="2800" dirty="0">
                <a:solidFill>
                  <a:srgbClr val="FF0000"/>
                </a:solidFill>
              </a:rPr>
              <a:t>Pre- and post-conditions</a:t>
            </a:r>
            <a:r>
              <a:rPr lang="en-GB" altLang="zh-CN" sz="2800" dirty="0"/>
              <a:t>, which are statements that are true before and after a process activity has been enacted or a product produced.   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26538740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22B9F3D4-E52E-4AFD-9A66-C97CD8B49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altLang="zh-CN"/>
              <a:t>SWJTU-LEEDS JOINT SCHOOL – H.Y. Zhao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5DC0437-1168-4770-89D6-9305FAF0F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SE  Chapter 2-</a:t>
            </a:r>
            <a:fld id="{90959D3B-E7CF-4F7F-B948-302019A1053D}" type="slidenum">
              <a:rPr lang="zh-CN" altLang="en-US" smtClean="0"/>
              <a:pPr/>
              <a:t>50</a:t>
            </a:fld>
            <a:endParaRPr lang="zh-CN" altLang="en-US" dirty="0"/>
          </a:p>
        </p:txBody>
      </p:sp>
      <p:sp>
        <p:nvSpPr>
          <p:cNvPr id="4" name="TextBox 5">
            <a:extLst>
              <a:ext uri="{FF2B5EF4-FFF2-40B4-BE49-F238E27FC236}">
                <a16:creationId xmlns:a16="http://schemas.microsoft.com/office/drawing/2014/main" id="{06CC9AB3-787C-4B8F-AFEF-B02AA061DC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96" y="188640"/>
            <a:ext cx="6912768" cy="643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3200" b="1" dirty="0">
                <a:solidFill>
                  <a:srgbClr val="C00000"/>
                </a:solidFill>
              </a:rPr>
              <a:t>2.3 Process improvement</a:t>
            </a:r>
            <a:endParaRPr lang="en-US" altLang="zh-CN" sz="3200" b="1" dirty="0">
              <a:solidFill>
                <a:srgbClr val="C00000"/>
              </a:solidFill>
              <a:latin typeface="Arial Black" panose="020B0A04020102020204" pitchFamily="34" charset="0"/>
              <a:ea typeface="Arial Unicode MS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5CC248C-4149-42CB-941B-234D2CB97F93}"/>
              </a:ext>
            </a:extLst>
          </p:cNvPr>
          <p:cNvSpPr txBox="1"/>
          <p:nvPr/>
        </p:nvSpPr>
        <p:spPr>
          <a:xfrm>
            <a:off x="7390656" y="548680"/>
            <a:ext cx="1429816" cy="379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zh-CN" sz="2800" b="1" dirty="0">
                <a:solidFill>
                  <a:srgbClr val="0070C0"/>
                </a:solidFill>
                <a:cs typeface="Times New Roman" panose="02020603050405020304" pitchFamily="18" charset="0"/>
              </a:rPr>
              <a:t>cont.4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DA07981-34DD-4442-8095-9D48F4024477}"/>
              </a:ext>
            </a:extLst>
          </p:cNvPr>
          <p:cNvSpPr txBox="1"/>
          <p:nvPr/>
        </p:nvSpPr>
        <p:spPr>
          <a:xfrm>
            <a:off x="35496" y="928143"/>
            <a:ext cx="90113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7030A0"/>
                </a:solidFill>
                <a:cs typeface="Times New Roman" panose="02020603050405020304" pitchFamily="18" charset="0"/>
              </a:rPr>
              <a:t>Process improvement activities</a:t>
            </a:r>
            <a:endParaRPr lang="zh-CN" altLang="en-US" sz="2800" b="1" dirty="0">
              <a:solidFill>
                <a:srgbClr val="7030A0"/>
              </a:solidFill>
              <a:cs typeface="Times New Roman" panose="02020603050405020304" pitchFamily="18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5747056-149B-4F97-89A9-213D36AA76DB}"/>
              </a:ext>
            </a:extLst>
          </p:cNvPr>
          <p:cNvSpPr txBox="1">
            <a:spLocks/>
          </p:cNvSpPr>
          <p:nvPr/>
        </p:nvSpPr>
        <p:spPr>
          <a:xfrm>
            <a:off x="107504" y="1340768"/>
            <a:ext cx="8928992" cy="482453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i="1" dirty="0">
                <a:solidFill>
                  <a:srgbClr val="003300"/>
                </a:solidFill>
              </a:rPr>
              <a:t>Process measurement </a:t>
            </a:r>
          </a:p>
          <a:p>
            <a:pPr lvl="1"/>
            <a:r>
              <a:rPr lang="en-US" dirty="0"/>
              <a:t>You measure one or more attributes of the software process or product. These measurements forms a baseline that helps you decide if process improvements have been effective. </a:t>
            </a:r>
            <a:r>
              <a:rPr lang="en-GB" dirty="0"/>
              <a:t> </a:t>
            </a:r>
          </a:p>
          <a:p>
            <a:r>
              <a:rPr lang="en-US" b="1" i="1" dirty="0">
                <a:solidFill>
                  <a:srgbClr val="003300"/>
                </a:solidFill>
              </a:rPr>
              <a:t>Process analysis</a:t>
            </a:r>
            <a:r>
              <a:rPr lang="en-US" b="1" dirty="0">
                <a:solidFill>
                  <a:srgbClr val="003300"/>
                </a:solidFill>
              </a:rPr>
              <a:t> </a:t>
            </a:r>
          </a:p>
          <a:p>
            <a:pPr lvl="1"/>
            <a:r>
              <a:rPr lang="en-US" dirty="0"/>
              <a:t>The current process is assessed, and process weaknesses and bottlenecks are identified. Process models (sometimes called process maps) that describe the process may be developed. 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4082763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56449BA6-E076-47C4-9C0F-07C6DCE51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altLang="zh-CN"/>
              <a:t>SWJTU-LEEDS JOINT SCHOOL – H.Y. Zhao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4855E008-5AC6-40BC-9E77-75C1751BE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SE  Chapter 2-</a:t>
            </a:r>
            <a:fld id="{90959D3B-E7CF-4F7F-B948-302019A1053D}" type="slidenum">
              <a:rPr lang="zh-CN" altLang="en-US" smtClean="0"/>
              <a:pPr/>
              <a:t>51</a:t>
            </a:fld>
            <a:endParaRPr lang="zh-CN" altLang="en-US" dirty="0"/>
          </a:p>
        </p:txBody>
      </p:sp>
      <p:sp>
        <p:nvSpPr>
          <p:cNvPr id="4" name="TextBox 5">
            <a:extLst>
              <a:ext uri="{FF2B5EF4-FFF2-40B4-BE49-F238E27FC236}">
                <a16:creationId xmlns:a16="http://schemas.microsoft.com/office/drawing/2014/main" id="{C0F9FCA0-1B26-4F2B-8AE5-66C910AB8D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96" y="188640"/>
            <a:ext cx="6912768" cy="643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3200" b="1" dirty="0">
                <a:solidFill>
                  <a:srgbClr val="C00000"/>
                </a:solidFill>
              </a:rPr>
              <a:t>2.3 Process improvement</a:t>
            </a:r>
            <a:endParaRPr lang="en-US" altLang="zh-CN" sz="3200" b="1" dirty="0">
              <a:solidFill>
                <a:srgbClr val="C00000"/>
              </a:solidFill>
              <a:latin typeface="Arial Black" panose="020B0A04020102020204" pitchFamily="34" charset="0"/>
              <a:ea typeface="Arial Unicode MS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07C50C7-DFD9-4244-80C5-2E8F2292ED7F}"/>
              </a:ext>
            </a:extLst>
          </p:cNvPr>
          <p:cNvSpPr txBox="1"/>
          <p:nvPr/>
        </p:nvSpPr>
        <p:spPr>
          <a:xfrm>
            <a:off x="7390656" y="548680"/>
            <a:ext cx="1429816" cy="379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zh-CN" sz="2800" b="1" dirty="0">
                <a:solidFill>
                  <a:srgbClr val="0070C0"/>
                </a:solidFill>
                <a:cs typeface="Times New Roman" panose="02020603050405020304" pitchFamily="18" charset="0"/>
              </a:rPr>
              <a:t>cont.5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BB7E74C-B407-460E-A9FB-38902F9E3497}"/>
              </a:ext>
            </a:extLst>
          </p:cNvPr>
          <p:cNvSpPr txBox="1">
            <a:spLocks/>
          </p:cNvSpPr>
          <p:nvPr/>
        </p:nvSpPr>
        <p:spPr>
          <a:xfrm>
            <a:off x="107504" y="908720"/>
            <a:ext cx="9036496" cy="45259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i="1" dirty="0">
                <a:solidFill>
                  <a:srgbClr val="003300"/>
                </a:solidFill>
              </a:rPr>
              <a:t>Process change </a:t>
            </a:r>
          </a:p>
          <a:p>
            <a:pPr lvl="1"/>
            <a:r>
              <a:rPr lang="en-US" dirty="0"/>
              <a:t>Process changes are proposed to address some of the identified process weaknesses. These are introduced and the cycle resumes to collect data about the effectiveness of the changes.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532787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68C12A61-9CE5-4F98-89F3-9F1DF11C9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altLang="zh-CN"/>
              <a:t>SWJTU-LEEDS JOINT SCHOOL – H.Y. Zhao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A32E1A81-6518-40CB-848B-74808307F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SE  Chapter 2-</a:t>
            </a:r>
            <a:fld id="{90959D3B-E7CF-4F7F-B948-302019A1053D}" type="slidenum">
              <a:rPr lang="zh-CN" altLang="en-US" smtClean="0"/>
              <a:pPr/>
              <a:t>52</a:t>
            </a:fld>
            <a:endParaRPr lang="zh-CN" altLang="en-US" dirty="0"/>
          </a:p>
        </p:txBody>
      </p:sp>
      <p:sp>
        <p:nvSpPr>
          <p:cNvPr id="4" name="TextBox 5">
            <a:extLst>
              <a:ext uri="{FF2B5EF4-FFF2-40B4-BE49-F238E27FC236}">
                <a16:creationId xmlns:a16="http://schemas.microsoft.com/office/drawing/2014/main" id="{5B09D175-8F4F-414B-86D9-3C00CFDF38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96" y="188640"/>
            <a:ext cx="6912768" cy="643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3200" b="1" dirty="0">
                <a:solidFill>
                  <a:srgbClr val="C00000"/>
                </a:solidFill>
              </a:rPr>
              <a:t>2.3 Process improvement</a:t>
            </a:r>
            <a:endParaRPr lang="en-US" altLang="zh-CN" sz="3200" b="1" dirty="0">
              <a:solidFill>
                <a:srgbClr val="C00000"/>
              </a:solidFill>
              <a:latin typeface="Arial Black" panose="020B0A04020102020204" pitchFamily="34" charset="0"/>
              <a:ea typeface="Arial Unicode MS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E640978-13BD-4F0E-9CDD-8915F020A645}"/>
              </a:ext>
            </a:extLst>
          </p:cNvPr>
          <p:cNvSpPr txBox="1"/>
          <p:nvPr/>
        </p:nvSpPr>
        <p:spPr>
          <a:xfrm>
            <a:off x="7390656" y="548680"/>
            <a:ext cx="1429816" cy="379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zh-CN" sz="2800" b="1" dirty="0">
                <a:solidFill>
                  <a:srgbClr val="0070C0"/>
                </a:solidFill>
                <a:cs typeface="Times New Roman" panose="02020603050405020304" pitchFamily="18" charset="0"/>
              </a:rPr>
              <a:t>cont.6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9181C46-665B-4B1E-B350-0C33000E8B23}"/>
              </a:ext>
            </a:extLst>
          </p:cNvPr>
          <p:cNvSpPr txBox="1"/>
          <p:nvPr/>
        </p:nvSpPr>
        <p:spPr>
          <a:xfrm>
            <a:off x="35496" y="928143"/>
            <a:ext cx="90113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7030A0"/>
                </a:solidFill>
                <a:cs typeface="Times New Roman" panose="02020603050405020304" pitchFamily="18" charset="0"/>
              </a:rPr>
              <a:t>Process measurement</a:t>
            </a:r>
            <a:endParaRPr lang="zh-CN" altLang="en-US" sz="2800" b="1" dirty="0">
              <a:solidFill>
                <a:srgbClr val="7030A0"/>
              </a:solidFill>
              <a:cs typeface="Times New Roman" panose="02020603050405020304" pitchFamily="18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F3CC9621-0419-4BC0-8DF1-12B03F44DB1A}"/>
              </a:ext>
            </a:extLst>
          </p:cNvPr>
          <p:cNvSpPr txBox="1">
            <a:spLocks noChangeArrowheads="1"/>
          </p:cNvSpPr>
          <p:nvPr/>
        </p:nvSpPr>
        <p:spPr>
          <a:xfrm>
            <a:off x="179512" y="1340768"/>
            <a:ext cx="8867328" cy="4525963"/>
          </a:xfrm>
          <a:prstGeom prst="rect">
            <a:avLst/>
          </a:prstGeom>
          <a:noFill/>
          <a:ln/>
        </p:spPr>
        <p:txBody>
          <a:bodyPr lIns="90487" tIns="44450" rIns="90487" bIns="4445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/>
              <a:t>Wherever possible, quantitative process data </a:t>
            </a:r>
            <a:br>
              <a:rPr lang="en-GB" sz="2800"/>
            </a:br>
            <a:r>
              <a:rPr lang="en-GB" sz="2800"/>
              <a:t>should be collected</a:t>
            </a:r>
          </a:p>
          <a:p>
            <a:pPr lvl="1"/>
            <a:r>
              <a:rPr lang="en-GB"/>
              <a:t>However, where organisations do not have clearly defined process standards this is very difficult as you don’t know what to measure. A process may have to be defined before any measurement is possible.</a:t>
            </a:r>
          </a:p>
          <a:p>
            <a:r>
              <a:rPr lang="en-GB" sz="2800"/>
              <a:t>Process measurements should be used to </a:t>
            </a:r>
            <a:br>
              <a:rPr lang="en-GB" sz="2800"/>
            </a:br>
            <a:r>
              <a:rPr lang="en-GB" sz="2800"/>
              <a:t>assess process improvements</a:t>
            </a:r>
          </a:p>
          <a:p>
            <a:pPr lvl="1"/>
            <a:r>
              <a:rPr lang="en-GB"/>
              <a:t>But this does not mean that measurements should drive the improvements. The improvement driver should be the organizational objectives.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6277020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E4F9299B-5370-4F00-A8C1-2585E21CE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altLang="zh-CN"/>
              <a:t>SWJTU-LEEDS JOINT SCHOOL – H.Y. Zhao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4800AA2-9D2A-4154-9503-9A24B5299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SE  Chapter 2-</a:t>
            </a:r>
            <a:fld id="{90959D3B-E7CF-4F7F-B948-302019A1053D}" type="slidenum">
              <a:rPr lang="zh-CN" altLang="en-US" smtClean="0"/>
              <a:pPr/>
              <a:t>53</a:t>
            </a:fld>
            <a:endParaRPr lang="zh-CN" altLang="en-US" dirty="0"/>
          </a:p>
        </p:txBody>
      </p:sp>
      <p:sp>
        <p:nvSpPr>
          <p:cNvPr id="4" name="TextBox 5">
            <a:extLst>
              <a:ext uri="{FF2B5EF4-FFF2-40B4-BE49-F238E27FC236}">
                <a16:creationId xmlns:a16="http://schemas.microsoft.com/office/drawing/2014/main" id="{8E8C9314-64D4-459D-BA77-CDEF49E502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96" y="188640"/>
            <a:ext cx="6912768" cy="643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3200" b="1" dirty="0">
                <a:solidFill>
                  <a:srgbClr val="C00000"/>
                </a:solidFill>
              </a:rPr>
              <a:t>2.3 Process improvement</a:t>
            </a:r>
            <a:endParaRPr lang="en-US" altLang="zh-CN" sz="3200" b="1" dirty="0">
              <a:solidFill>
                <a:srgbClr val="C00000"/>
              </a:solidFill>
              <a:latin typeface="Arial Black" panose="020B0A04020102020204" pitchFamily="34" charset="0"/>
              <a:ea typeface="Arial Unicode MS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13E7E5D-E99B-4C9E-87A4-B12D50A4E80A}"/>
              </a:ext>
            </a:extLst>
          </p:cNvPr>
          <p:cNvSpPr txBox="1"/>
          <p:nvPr/>
        </p:nvSpPr>
        <p:spPr>
          <a:xfrm>
            <a:off x="7390656" y="548680"/>
            <a:ext cx="1429816" cy="379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zh-CN" sz="2800" b="1" dirty="0">
                <a:solidFill>
                  <a:srgbClr val="0070C0"/>
                </a:solidFill>
                <a:cs typeface="Times New Roman" panose="02020603050405020304" pitchFamily="18" charset="0"/>
              </a:rPr>
              <a:t>cont.7</a:t>
            </a:r>
          </a:p>
        </p:txBody>
      </p:sp>
      <p:pic>
        <p:nvPicPr>
          <p:cNvPr id="8" name="Content Placeholder 3" descr="26.10 StagesCMMI.eps">
            <a:extLst>
              <a:ext uri="{FF2B5EF4-FFF2-40B4-BE49-F238E27FC236}">
                <a16:creationId xmlns:a16="http://schemas.microsoft.com/office/drawing/2014/main" id="{1DBEF569-680E-4191-A146-9F954A83DF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2585" b="-4028"/>
          <a:stretch/>
        </p:blipFill>
        <p:spPr>
          <a:xfrm>
            <a:off x="251520" y="404664"/>
            <a:ext cx="8640960" cy="5971579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1EA0F0B1-881C-45D0-B4D6-0DAB35FFD45A}"/>
              </a:ext>
            </a:extLst>
          </p:cNvPr>
          <p:cNvSpPr txBox="1"/>
          <p:nvPr/>
        </p:nvSpPr>
        <p:spPr>
          <a:xfrm>
            <a:off x="35496" y="928143"/>
            <a:ext cx="66247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7030A0"/>
                </a:solidFill>
                <a:cs typeface="Times New Roman" panose="02020603050405020304" pitchFamily="18" charset="0"/>
              </a:rPr>
              <a:t>Capability of maturity measures</a:t>
            </a:r>
            <a:endParaRPr lang="zh-CN" altLang="en-US" sz="2800" b="1" dirty="0">
              <a:solidFill>
                <a:srgbClr val="7030A0"/>
              </a:solidFill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17249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ED3951E6-E5B9-40A6-874B-AA8E2444D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altLang="zh-CN"/>
              <a:t>SWJTU-LEEDS JOINT SCHOOL – H.Y. Zhao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B49993C-1588-4892-9986-650AF65C4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SE  Chapter 2-</a:t>
            </a:r>
            <a:fld id="{90959D3B-E7CF-4F7F-B948-302019A1053D}" type="slidenum">
              <a:rPr lang="zh-CN" altLang="en-US" smtClean="0"/>
              <a:pPr/>
              <a:t>54</a:t>
            </a:fld>
            <a:endParaRPr lang="zh-CN" altLang="en-US" dirty="0"/>
          </a:p>
        </p:txBody>
      </p:sp>
      <p:sp>
        <p:nvSpPr>
          <p:cNvPr id="4" name="TextBox 5">
            <a:extLst>
              <a:ext uri="{FF2B5EF4-FFF2-40B4-BE49-F238E27FC236}">
                <a16:creationId xmlns:a16="http://schemas.microsoft.com/office/drawing/2014/main" id="{7F1F8ED5-32FB-4118-8CEA-37E4AF9CAD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96" y="188640"/>
            <a:ext cx="6912768" cy="643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3200" b="1" dirty="0">
                <a:solidFill>
                  <a:srgbClr val="C00000"/>
                </a:solidFill>
              </a:rPr>
              <a:t>2.3 Process improvement</a:t>
            </a:r>
            <a:endParaRPr lang="en-US" altLang="zh-CN" sz="3200" b="1" dirty="0">
              <a:solidFill>
                <a:srgbClr val="C00000"/>
              </a:solidFill>
              <a:latin typeface="Arial Black" panose="020B0A04020102020204" pitchFamily="34" charset="0"/>
              <a:ea typeface="Arial Unicode MS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B776F28-5013-48BA-B795-CB36546B48BF}"/>
              </a:ext>
            </a:extLst>
          </p:cNvPr>
          <p:cNvSpPr txBox="1"/>
          <p:nvPr/>
        </p:nvSpPr>
        <p:spPr>
          <a:xfrm>
            <a:off x="7390656" y="332656"/>
            <a:ext cx="1429816" cy="635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zh-CN" sz="2800" b="1" dirty="0">
                <a:solidFill>
                  <a:srgbClr val="0070C0"/>
                </a:solidFill>
                <a:cs typeface="Times New Roman" panose="02020603050405020304" pitchFamily="18" charset="0"/>
              </a:rPr>
              <a:t>cont.8</a:t>
            </a:r>
          </a:p>
          <a:p>
            <a:pPr>
              <a:lnSpc>
                <a:spcPts val="2000"/>
              </a:lnSpc>
            </a:pPr>
            <a:r>
              <a:rPr lang="en-US" altLang="zh-CN" sz="2800" b="1" dirty="0">
                <a:solidFill>
                  <a:srgbClr val="0070C0"/>
                </a:solidFill>
                <a:cs typeface="Times New Roman" panose="02020603050405020304" pitchFamily="18" charset="0"/>
              </a:rPr>
              <a:t>end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CD009E3-111A-4FB5-87EA-797D8E32C800}"/>
              </a:ext>
            </a:extLst>
          </p:cNvPr>
          <p:cNvSpPr txBox="1"/>
          <p:nvPr/>
        </p:nvSpPr>
        <p:spPr>
          <a:xfrm>
            <a:off x="35496" y="928143"/>
            <a:ext cx="66247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7030A0"/>
                </a:solidFill>
                <a:cs typeface="Times New Roman" panose="02020603050405020304" pitchFamily="18" charset="0"/>
              </a:rPr>
              <a:t>Software Engineering Institute (SEI) </a:t>
            </a:r>
          </a:p>
          <a:p>
            <a:r>
              <a:rPr lang="en-US" altLang="zh-CN" sz="2800" b="1" dirty="0">
                <a:solidFill>
                  <a:srgbClr val="7030A0"/>
                </a:solidFill>
                <a:cs typeface="Times New Roman" panose="02020603050405020304" pitchFamily="18" charset="0"/>
              </a:rPr>
              <a:t>capability of maturity model</a:t>
            </a:r>
            <a:endParaRPr lang="zh-CN" altLang="en-US" sz="2800" b="1" dirty="0">
              <a:solidFill>
                <a:srgbClr val="7030A0"/>
              </a:solidFill>
              <a:cs typeface="Times New Roman" panose="02020603050405020304" pitchFamily="18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26CFD6C0-63C8-4081-8E7F-FE3BF3076BA5}"/>
              </a:ext>
            </a:extLst>
          </p:cNvPr>
          <p:cNvSpPr txBox="1">
            <a:spLocks noChangeArrowheads="1"/>
          </p:cNvSpPr>
          <p:nvPr/>
        </p:nvSpPr>
        <p:spPr>
          <a:xfrm>
            <a:off x="251520" y="1855365"/>
            <a:ext cx="8856984" cy="45259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>
                <a:solidFill>
                  <a:srgbClr val="FF0000"/>
                </a:solidFill>
              </a:rPr>
              <a:t>Initial</a:t>
            </a:r>
            <a:r>
              <a:rPr lang="en-GB" sz="2800" dirty="0">
                <a:solidFill>
                  <a:srgbClr val="003300"/>
                </a:solidFill>
              </a:rPr>
              <a:t>    Essentially uncontrolled</a:t>
            </a:r>
          </a:p>
          <a:p>
            <a:r>
              <a:rPr lang="en-GB" sz="2800" dirty="0">
                <a:solidFill>
                  <a:srgbClr val="FF0000"/>
                </a:solidFill>
              </a:rPr>
              <a:t>Repeatable</a:t>
            </a:r>
            <a:r>
              <a:rPr lang="en-GB" sz="2800" dirty="0">
                <a:solidFill>
                  <a:srgbClr val="003300"/>
                </a:solidFill>
              </a:rPr>
              <a:t>    Product management procedures defined and used</a:t>
            </a:r>
          </a:p>
          <a:p>
            <a:r>
              <a:rPr lang="en-GB" sz="2800" dirty="0">
                <a:solidFill>
                  <a:srgbClr val="FF0000"/>
                </a:solidFill>
              </a:rPr>
              <a:t>Defined</a:t>
            </a:r>
            <a:r>
              <a:rPr lang="en-GB" sz="2800" dirty="0">
                <a:solidFill>
                  <a:srgbClr val="003300"/>
                </a:solidFill>
              </a:rPr>
              <a:t>    Process management procedures and strategies defined and used</a:t>
            </a:r>
          </a:p>
          <a:p>
            <a:r>
              <a:rPr lang="en-GB" sz="2800" dirty="0">
                <a:solidFill>
                  <a:srgbClr val="FF0000"/>
                </a:solidFill>
              </a:rPr>
              <a:t>Managed</a:t>
            </a:r>
            <a:r>
              <a:rPr lang="en-GB" sz="2800" dirty="0">
                <a:solidFill>
                  <a:srgbClr val="003300"/>
                </a:solidFill>
              </a:rPr>
              <a:t>    Quality management strategies defined and used</a:t>
            </a:r>
          </a:p>
          <a:p>
            <a:r>
              <a:rPr lang="en-GB" sz="2800" dirty="0">
                <a:solidFill>
                  <a:srgbClr val="FF0000"/>
                </a:solidFill>
              </a:rPr>
              <a:t>Optimising</a:t>
            </a:r>
            <a:r>
              <a:rPr lang="en-GB" sz="2800" dirty="0">
                <a:solidFill>
                  <a:srgbClr val="003300"/>
                </a:solidFill>
              </a:rPr>
              <a:t>    Process improvement strategies defined and used</a:t>
            </a:r>
          </a:p>
        </p:txBody>
      </p:sp>
    </p:spTree>
    <p:extLst>
      <p:ext uri="{BB962C8B-B14F-4D97-AF65-F5344CB8AC3E}">
        <p14:creationId xmlns:p14="http://schemas.microsoft.com/office/powerpoint/2010/main" val="349981419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09E08528-7C9B-45EC-8330-3F09A29F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altLang="zh-CN"/>
              <a:t>SWJTU-LEEDS JOINT SCHOOL – H.Y. Zhao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BBB3358-E7C0-4F7F-86A4-8136D5DAF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SE  Chapter 2-</a:t>
            </a:r>
            <a:fld id="{90959D3B-E7CF-4F7F-B948-302019A1053D}" type="slidenum">
              <a:rPr lang="zh-CN" altLang="en-US" smtClean="0"/>
              <a:pPr/>
              <a:t>55</a:t>
            </a:fld>
            <a:endParaRPr lang="zh-CN" altLang="en-US" dirty="0"/>
          </a:p>
        </p:txBody>
      </p:sp>
      <p:sp>
        <p:nvSpPr>
          <p:cNvPr id="4" name="TextBox 5">
            <a:extLst>
              <a:ext uri="{FF2B5EF4-FFF2-40B4-BE49-F238E27FC236}">
                <a16:creationId xmlns:a16="http://schemas.microsoft.com/office/drawing/2014/main" id="{B0302037-9643-4EA5-B32B-EB197221A9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96" y="188640"/>
            <a:ext cx="6912768" cy="643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3200" b="1" dirty="0">
                <a:solidFill>
                  <a:srgbClr val="C00000"/>
                </a:solidFill>
              </a:rPr>
              <a:t>Summary</a:t>
            </a:r>
            <a:endParaRPr lang="en-US" altLang="zh-CN" sz="3200" b="1" dirty="0">
              <a:solidFill>
                <a:srgbClr val="C00000"/>
              </a:solidFill>
              <a:latin typeface="Arial Black" panose="020B0A04020102020204" pitchFamily="34" charset="0"/>
              <a:ea typeface="Arial Unicode MS" pitchFamily="34" charset="-122"/>
            </a:endParaRP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F684512A-6E2C-4FC8-9D36-0B641D84EA8C}"/>
              </a:ext>
            </a:extLst>
          </p:cNvPr>
          <p:cNvSpPr txBox="1">
            <a:spLocks/>
          </p:cNvSpPr>
          <p:nvPr/>
        </p:nvSpPr>
        <p:spPr>
          <a:xfrm>
            <a:off x="179512" y="980728"/>
            <a:ext cx="8867328" cy="45259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/>
              <a:t>Software processes are the activities involved in producing a software system. Software process models are abstract representations of these processes.</a:t>
            </a:r>
          </a:p>
          <a:p>
            <a:r>
              <a:rPr lang="en-GB" sz="2800" dirty="0"/>
              <a:t>General process models describe the organization of software processes. </a:t>
            </a:r>
          </a:p>
          <a:p>
            <a:pPr lvl="1"/>
            <a:r>
              <a:rPr lang="en-GB" dirty="0"/>
              <a:t>Examples of these general models include the ‘</a:t>
            </a:r>
            <a:r>
              <a:rPr lang="en-GB" dirty="0">
                <a:solidFill>
                  <a:srgbClr val="FF0000"/>
                </a:solidFill>
              </a:rPr>
              <a:t>waterfall</a:t>
            </a:r>
            <a:r>
              <a:rPr lang="en-GB" dirty="0"/>
              <a:t>’ model,  </a:t>
            </a:r>
            <a:r>
              <a:rPr lang="en-GB" dirty="0">
                <a:solidFill>
                  <a:srgbClr val="FF0000"/>
                </a:solidFill>
              </a:rPr>
              <a:t>incremental</a:t>
            </a:r>
            <a:r>
              <a:rPr lang="en-GB" dirty="0"/>
              <a:t> development, and </a:t>
            </a:r>
            <a:r>
              <a:rPr lang="en-GB" dirty="0">
                <a:solidFill>
                  <a:srgbClr val="FF0000"/>
                </a:solidFill>
              </a:rPr>
              <a:t>reuse-oriented</a:t>
            </a:r>
            <a:r>
              <a:rPr lang="en-GB" dirty="0"/>
              <a:t> development.</a:t>
            </a:r>
          </a:p>
          <a:p>
            <a:r>
              <a:rPr lang="en-GB" sz="2800" dirty="0"/>
              <a:t>Requirements engineering is the process of developing a software specification.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552828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D98844DC-AAF1-401D-BC15-D4330B51B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altLang="zh-CN"/>
              <a:t>SWJTU-LEEDS JOINT SCHOOL – H.Y. Zhao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1666D9C3-02C0-4548-9FAC-B5E21178E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SE  Chapter 2-</a:t>
            </a:r>
            <a:fld id="{90959D3B-E7CF-4F7F-B948-302019A1053D}" type="slidenum">
              <a:rPr lang="zh-CN" altLang="en-US" smtClean="0"/>
              <a:pPr/>
              <a:t>56</a:t>
            </a:fld>
            <a:endParaRPr lang="zh-CN" altLang="en-US" dirty="0"/>
          </a:p>
        </p:txBody>
      </p:sp>
      <p:sp>
        <p:nvSpPr>
          <p:cNvPr id="4" name="TextBox 5">
            <a:extLst>
              <a:ext uri="{FF2B5EF4-FFF2-40B4-BE49-F238E27FC236}">
                <a16:creationId xmlns:a16="http://schemas.microsoft.com/office/drawing/2014/main" id="{5EEB75C4-6AD9-4BD0-AD95-E2169FE6C9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96" y="188640"/>
            <a:ext cx="6912768" cy="643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3200" b="1" dirty="0">
                <a:solidFill>
                  <a:srgbClr val="C00000"/>
                </a:solidFill>
              </a:rPr>
              <a:t>Summary</a:t>
            </a:r>
            <a:endParaRPr lang="en-US" altLang="zh-CN" sz="3200" b="1" dirty="0">
              <a:solidFill>
                <a:srgbClr val="C00000"/>
              </a:solidFill>
              <a:latin typeface="Arial Black" panose="020B0A04020102020204" pitchFamily="34" charset="0"/>
              <a:ea typeface="Arial Unicode MS" pitchFamily="34" charset="-122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9A98DD3-91A7-41AE-8C71-46A953261076}"/>
              </a:ext>
            </a:extLst>
          </p:cNvPr>
          <p:cNvSpPr txBox="1">
            <a:spLocks/>
          </p:cNvSpPr>
          <p:nvPr/>
        </p:nvSpPr>
        <p:spPr>
          <a:xfrm>
            <a:off x="251520" y="980728"/>
            <a:ext cx="8795320" cy="504056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/>
              <a:t>Design and implementation processes are concerned with transforming a requirements specification into an executable software system. </a:t>
            </a:r>
          </a:p>
          <a:p>
            <a:r>
              <a:rPr lang="en-GB" sz="2800" dirty="0"/>
              <a:t>Software validation is the process of checking that the system conforms to its specification and that it meets the real needs of the users of the system.</a:t>
            </a:r>
          </a:p>
          <a:p>
            <a:r>
              <a:rPr lang="en-GB" sz="2800" dirty="0"/>
              <a:t>Software evolution takes place when you change existing software systems to meet new requirements. The software must evolve to remain useful.</a:t>
            </a:r>
          </a:p>
          <a:p>
            <a:r>
              <a:rPr lang="en-GB" sz="2800" dirty="0"/>
              <a:t>Processes should include activities such as prototyping and incremental delivery to cope with change.</a:t>
            </a:r>
          </a:p>
          <a:p>
            <a:endParaRPr lang="en-GB" sz="2800" dirty="0"/>
          </a:p>
          <a:p>
            <a:endParaRPr lang="en-US" sz="28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D4E7E19-6F48-4A95-9152-AF091292F518}"/>
              </a:ext>
            </a:extLst>
          </p:cNvPr>
          <p:cNvSpPr txBox="1"/>
          <p:nvPr/>
        </p:nvSpPr>
        <p:spPr>
          <a:xfrm>
            <a:off x="7390656" y="529257"/>
            <a:ext cx="1429816" cy="379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zh-CN" sz="2800" b="1" dirty="0">
                <a:solidFill>
                  <a:srgbClr val="0070C0"/>
                </a:solidFill>
                <a:cs typeface="Times New Roman" panose="02020603050405020304" pitchFamily="18" charset="0"/>
              </a:rPr>
              <a:t>cont.1</a:t>
            </a:r>
          </a:p>
        </p:txBody>
      </p:sp>
    </p:spTree>
    <p:extLst>
      <p:ext uri="{BB962C8B-B14F-4D97-AF65-F5344CB8AC3E}">
        <p14:creationId xmlns:p14="http://schemas.microsoft.com/office/powerpoint/2010/main" val="53801565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FEE50B94-49D5-45A0-AE0F-FA38B0661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altLang="zh-CN"/>
              <a:t>SWJTU-LEEDS JOINT SCHOOL – H.Y. Zhao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8FE5DAC-3E37-4EF5-A1DD-82621E5D1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SE  Chapter 2-</a:t>
            </a:r>
            <a:fld id="{90959D3B-E7CF-4F7F-B948-302019A1053D}" type="slidenum">
              <a:rPr lang="zh-CN" altLang="en-US" smtClean="0"/>
              <a:pPr/>
              <a:t>57</a:t>
            </a:fld>
            <a:endParaRPr lang="zh-CN" altLang="en-US" dirty="0"/>
          </a:p>
        </p:txBody>
      </p:sp>
      <p:sp>
        <p:nvSpPr>
          <p:cNvPr id="4" name="TextBox 5">
            <a:extLst>
              <a:ext uri="{FF2B5EF4-FFF2-40B4-BE49-F238E27FC236}">
                <a16:creationId xmlns:a16="http://schemas.microsoft.com/office/drawing/2014/main" id="{1B2149B6-0EC3-43D6-A52D-DFBDA97E79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96" y="188640"/>
            <a:ext cx="6912768" cy="643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3200" b="1" dirty="0">
                <a:solidFill>
                  <a:srgbClr val="C00000"/>
                </a:solidFill>
              </a:rPr>
              <a:t>Summary</a:t>
            </a:r>
            <a:endParaRPr lang="en-US" altLang="zh-CN" sz="3200" b="1" dirty="0">
              <a:solidFill>
                <a:srgbClr val="C00000"/>
              </a:solidFill>
              <a:latin typeface="Arial Black" panose="020B0A04020102020204" pitchFamily="34" charset="0"/>
              <a:ea typeface="Arial Unicode MS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7CAFEA2-B655-4F85-BD2F-45E17B2DCAC6}"/>
              </a:ext>
            </a:extLst>
          </p:cNvPr>
          <p:cNvSpPr txBox="1"/>
          <p:nvPr/>
        </p:nvSpPr>
        <p:spPr>
          <a:xfrm>
            <a:off x="7462664" y="332656"/>
            <a:ext cx="1429816" cy="635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zh-CN" sz="2800" b="1" dirty="0">
                <a:solidFill>
                  <a:srgbClr val="0070C0"/>
                </a:solidFill>
                <a:cs typeface="Times New Roman" panose="02020603050405020304" pitchFamily="18" charset="0"/>
              </a:rPr>
              <a:t>cont.2</a:t>
            </a:r>
          </a:p>
          <a:p>
            <a:pPr>
              <a:lnSpc>
                <a:spcPts val="2000"/>
              </a:lnSpc>
            </a:pPr>
            <a:r>
              <a:rPr lang="en-US" altLang="zh-CN" sz="2800" b="1">
                <a:solidFill>
                  <a:srgbClr val="0070C0"/>
                </a:solidFill>
                <a:cs typeface="Times New Roman" panose="02020603050405020304" pitchFamily="18" charset="0"/>
              </a:rPr>
              <a:t>end</a:t>
            </a:r>
            <a:endParaRPr lang="en-US" altLang="zh-CN" sz="2800" b="1" dirty="0">
              <a:solidFill>
                <a:srgbClr val="0070C0"/>
              </a:solidFill>
              <a:cs typeface="Times New Roman" panose="02020603050405020304" pitchFamily="18" charset="0"/>
            </a:endParaRP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22E5CEDF-0091-475A-BE7B-ACA04B1633A1}"/>
              </a:ext>
            </a:extLst>
          </p:cNvPr>
          <p:cNvSpPr txBox="1">
            <a:spLocks/>
          </p:cNvSpPr>
          <p:nvPr/>
        </p:nvSpPr>
        <p:spPr>
          <a:xfrm>
            <a:off x="251520" y="908720"/>
            <a:ext cx="8795320" cy="504056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/>
              <a:t>Processes may be structured for iterative development and delivery so that changes may be made without disrupting the system as a whole.</a:t>
            </a:r>
          </a:p>
          <a:p>
            <a:r>
              <a:rPr lang="en-GB" sz="2800" dirty="0"/>
              <a:t> The principal approaches to process improvement are agile approaches, geared to reducing process overheads, and maturity-based approaches based on better process management and the use of good software engineering practice.</a:t>
            </a:r>
          </a:p>
          <a:p>
            <a:r>
              <a:rPr lang="en-GB" sz="2800" dirty="0"/>
              <a:t>The SEI process maturity framework identifies maturity levels that essentially correspond to the use of good software engineering practice.</a:t>
            </a:r>
          </a:p>
          <a:p>
            <a:endParaRPr lang="en-GB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29678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FDC42CCE-DA41-4E90-8D45-42EDB98D9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altLang="zh-CN" dirty="0"/>
              <a:t>SWJTU-LEEDS JOINT SCHOOL – H.Y. Zhao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8328A51-E206-4E61-90CE-A8A785CEF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SE  Chapter 2-</a:t>
            </a:r>
            <a:fld id="{90959D3B-E7CF-4F7F-B948-302019A1053D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62DEEF5-7D76-4541-A186-DF50960F48E4}"/>
              </a:ext>
            </a:extLst>
          </p:cNvPr>
          <p:cNvSpPr txBox="1"/>
          <p:nvPr/>
        </p:nvSpPr>
        <p:spPr>
          <a:xfrm>
            <a:off x="7390656" y="529257"/>
            <a:ext cx="1429816" cy="379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zh-CN" sz="2800" b="1" dirty="0">
                <a:solidFill>
                  <a:srgbClr val="0070C0"/>
                </a:solidFill>
                <a:cs typeface="Times New Roman" panose="02020603050405020304" pitchFamily="18" charset="0"/>
              </a:rPr>
              <a:t>cont.3 </a:t>
            </a:r>
            <a:endParaRPr lang="zh-CN" altLang="en-US" sz="2800" b="1" dirty="0">
              <a:solidFill>
                <a:srgbClr val="0070C0"/>
              </a:solidFill>
              <a:cs typeface="Times New Roman" panose="02020603050405020304" pitchFamily="18" charset="0"/>
            </a:endParaRPr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1683F13F-44E2-40B1-AEFD-B622FF7EB0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96" y="188640"/>
            <a:ext cx="7056784" cy="643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3200" b="1" dirty="0">
                <a:solidFill>
                  <a:srgbClr val="C00000"/>
                </a:solidFill>
              </a:rPr>
              <a:t>2.1 Software process models</a:t>
            </a:r>
            <a:endParaRPr lang="en-US" altLang="zh-CN" sz="3200" b="1" dirty="0">
              <a:solidFill>
                <a:srgbClr val="C00000"/>
              </a:solidFill>
              <a:latin typeface="Arial Black" panose="020B0A04020102020204" pitchFamily="34" charset="0"/>
              <a:ea typeface="Arial Unicode MS" pitchFamily="34" charset="-122"/>
            </a:endParaRPr>
          </a:p>
        </p:txBody>
      </p:sp>
      <p:sp>
        <p:nvSpPr>
          <p:cNvPr id="6" name="ïSḻiḑê">
            <a:extLst>
              <a:ext uri="{FF2B5EF4-FFF2-40B4-BE49-F238E27FC236}">
                <a16:creationId xmlns:a16="http://schemas.microsoft.com/office/drawing/2014/main" id="{5885A151-AF0A-43B3-BD49-776BFDF1EE49}"/>
              </a:ext>
            </a:extLst>
          </p:cNvPr>
          <p:cNvSpPr/>
          <p:nvPr/>
        </p:nvSpPr>
        <p:spPr bwMode="auto">
          <a:xfrm>
            <a:off x="179512" y="980728"/>
            <a:ext cx="4896544" cy="499658"/>
          </a:xfrm>
          <a:prstGeom prst="rect">
            <a:avLst/>
          </a:prstGeom>
          <a:solidFill>
            <a:schemeClr val="accent1"/>
          </a:solidFill>
          <a:ln w="28575" algn="ctr">
            <a:noFill/>
            <a:round/>
            <a:headEnd/>
            <a:tailEnd/>
          </a:ln>
        </p:spPr>
        <p:txBody>
          <a:bodyPr wrap="none" lIns="91440" tIns="45720" rIns="91440" bIns="45720" anchor="ctr">
            <a:noAutofit/>
          </a:bodyPr>
          <a:lstStyle/>
          <a:p>
            <a:pPr algn="ctr" defTabSz="914400"/>
            <a:r>
              <a:rPr lang="en-US" altLang="zh-CN" sz="2800" b="1" kern="0" dirty="0">
                <a:solidFill>
                  <a:schemeClr val="bg1"/>
                </a:solidFill>
              </a:rPr>
              <a:t>Plan-driven and agile processes</a:t>
            </a:r>
            <a:endParaRPr lang="zh-CN" altLang="en-US" sz="2800" b="1" kern="0" dirty="0">
              <a:solidFill>
                <a:schemeClr val="bg1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F8FBA66-7C54-4CCE-9D88-AF0C59E8BF48}"/>
              </a:ext>
            </a:extLst>
          </p:cNvPr>
          <p:cNvSpPr txBox="1">
            <a:spLocks/>
          </p:cNvSpPr>
          <p:nvPr/>
        </p:nvSpPr>
        <p:spPr>
          <a:xfrm>
            <a:off x="179512" y="1484784"/>
            <a:ext cx="8867328" cy="45259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b="1" dirty="0"/>
              <a:t>Plan-driven</a:t>
            </a:r>
            <a:r>
              <a:rPr lang="en-GB" sz="2800" dirty="0"/>
              <a:t> processes are processes where all of the process activities are planned in advance and progress is measured against this plan. </a:t>
            </a:r>
          </a:p>
          <a:p>
            <a:r>
              <a:rPr lang="en-GB" sz="2800" dirty="0"/>
              <a:t>In </a:t>
            </a:r>
            <a:r>
              <a:rPr lang="en-GB" sz="2800" b="1" dirty="0"/>
              <a:t>agile</a:t>
            </a:r>
            <a:r>
              <a:rPr lang="en-GB" sz="2800" dirty="0"/>
              <a:t> processes, planning is incremental and it is easier to change the process to reflect changing customer requirements. </a:t>
            </a:r>
          </a:p>
          <a:p>
            <a:r>
              <a:rPr lang="en-GB" sz="2800" dirty="0"/>
              <a:t>In practice, most practical processes include elements of both plan-driven and agile approaches. </a:t>
            </a:r>
          </a:p>
          <a:p>
            <a:r>
              <a:rPr lang="en-GB" sz="2800" dirty="0"/>
              <a:t>There are no right or wrong software processes.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135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33051A28-5B19-406E-955C-3BA692125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altLang="zh-CN"/>
              <a:t>SWJTU-LEEDS JOINT SCHOOL – H.Y. Zhao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0578790-5671-4FAD-9A54-716B75F88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SE  Chapter 2-</a:t>
            </a:r>
            <a:fld id="{90959D3B-E7CF-4F7F-B948-302019A1053D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735FEDF-8F6C-4C24-AF20-D7C112A30902}"/>
              </a:ext>
            </a:extLst>
          </p:cNvPr>
          <p:cNvSpPr txBox="1"/>
          <p:nvPr/>
        </p:nvSpPr>
        <p:spPr>
          <a:xfrm>
            <a:off x="7390656" y="529257"/>
            <a:ext cx="1429816" cy="379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zh-CN" sz="2800" b="1" dirty="0">
                <a:solidFill>
                  <a:srgbClr val="0070C0"/>
                </a:solidFill>
                <a:cs typeface="Times New Roman" panose="02020603050405020304" pitchFamily="18" charset="0"/>
              </a:rPr>
              <a:t>cont.4 </a:t>
            </a:r>
            <a:endParaRPr lang="zh-CN" altLang="en-US" sz="2800" b="1" dirty="0">
              <a:solidFill>
                <a:srgbClr val="0070C0"/>
              </a:solidFill>
              <a:cs typeface="Times New Roman" panose="02020603050405020304" pitchFamily="18" charset="0"/>
            </a:endParaRPr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81F692CE-171E-4C97-A8E2-1FBC05B5B0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96" y="188640"/>
            <a:ext cx="7056784" cy="643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3200" b="1" dirty="0">
                <a:solidFill>
                  <a:srgbClr val="C00000"/>
                </a:solidFill>
              </a:rPr>
              <a:t>2.1 Software process models</a:t>
            </a:r>
            <a:endParaRPr lang="en-US" altLang="zh-CN" sz="3200" b="1" dirty="0">
              <a:solidFill>
                <a:srgbClr val="C00000"/>
              </a:solidFill>
              <a:latin typeface="Arial Black" panose="020B0A04020102020204" pitchFamily="34" charset="0"/>
              <a:ea typeface="Arial Unicode MS" pitchFamily="34" charset="-122"/>
            </a:endParaRPr>
          </a:p>
        </p:txBody>
      </p:sp>
      <p:sp>
        <p:nvSpPr>
          <p:cNvPr id="6" name="ïSḻiḑê">
            <a:extLst>
              <a:ext uri="{FF2B5EF4-FFF2-40B4-BE49-F238E27FC236}">
                <a16:creationId xmlns:a16="http://schemas.microsoft.com/office/drawing/2014/main" id="{81916AC8-6368-4AC9-8172-2FFD978A5B01}"/>
              </a:ext>
            </a:extLst>
          </p:cNvPr>
          <p:cNvSpPr/>
          <p:nvPr/>
        </p:nvSpPr>
        <p:spPr bwMode="auto">
          <a:xfrm>
            <a:off x="179512" y="985126"/>
            <a:ext cx="3888432" cy="499658"/>
          </a:xfrm>
          <a:prstGeom prst="rect">
            <a:avLst/>
          </a:prstGeom>
          <a:solidFill>
            <a:schemeClr val="accent3"/>
          </a:solidFill>
          <a:ln w="28575" algn="ctr">
            <a:noFill/>
            <a:round/>
            <a:headEnd/>
            <a:tailEnd/>
          </a:ln>
        </p:spPr>
        <p:txBody>
          <a:bodyPr wrap="none" lIns="91440" tIns="45720" rIns="91440" bIns="45720" anchor="ctr">
            <a:noAutofit/>
          </a:bodyPr>
          <a:lstStyle/>
          <a:p>
            <a:pPr algn="ctr" defTabSz="914400"/>
            <a:r>
              <a:rPr lang="en-US" altLang="zh-CN" sz="2800" b="1" kern="0" dirty="0"/>
              <a:t>General process models </a:t>
            </a:r>
            <a:endParaRPr lang="zh-CN" altLang="en-US" sz="2800" b="1" kern="0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BFF87454-2EC9-4616-9DCF-87357408EB86}"/>
              </a:ext>
            </a:extLst>
          </p:cNvPr>
          <p:cNvSpPr txBox="1">
            <a:spLocks noChangeArrowheads="1"/>
          </p:cNvSpPr>
          <p:nvPr/>
        </p:nvSpPr>
        <p:spPr>
          <a:xfrm>
            <a:off x="179512" y="1484784"/>
            <a:ext cx="8964488" cy="487156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800"/>
              </a:lnSpc>
            </a:pPr>
            <a:r>
              <a:rPr lang="en-GB" sz="2800" b="1" dirty="0">
                <a:solidFill>
                  <a:srgbClr val="7030A0"/>
                </a:solidFill>
              </a:rPr>
              <a:t>The waterfall model</a:t>
            </a:r>
          </a:p>
          <a:p>
            <a:pPr lvl="1">
              <a:lnSpc>
                <a:spcPts val="2800"/>
              </a:lnSpc>
            </a:pPr>
            <a:r>
              <a:rPr lang="en-GB" dirty="0"/>
              <a:t>Plan-driven model. Separate and distinct phases of specification and development.</a:t>
            </a:r>
          </a:p>
          <a:p>
            <a:pPr>
              <a:lnSpc>
                <a:spcPts val="2800"/>
              </a:lnSpc>
            </a:pPr>
            <a:r>
              <a:rPr lang="en-GB" sz="2800" b="1" dirty="0">
                <a:solidFill>
                  <a:srgbClr val="7030A0"/>
                </a:solidFill>
              </a:rPr>
              <a:t>Incremental development</a:t>
            </a:r>
          </a:p>
          <a:p>
            <a:pPr lvl="1">
              <a:lnSpc>
                <a:spcPts val="2800"/>
              </a:lnSpc>
            </a:pPr>
            <a:r>
              <a:rPr lang="en-GB" dirty="0"/>
              <a:t>Specification, development and validation are interleaved. May be plan-driven or agile.</a:t>
            </a:r>
          </a:p>
          <a:p>
            <a:pPr>
              <a:lnSpc>
                <a:spcPts val="2800"/>
              </a:lnSpc>
            </a:pPr>
            <a:r>
              <a:rPr lang="en-GB" sz="2800" b="1" dirty="0">
                <a:solidFill>
                  <a:srgbClr val="7030A0"/>
                </a:solidFill>
              </a:rPr>
              <a:t>Integration and configuration</a:t>
            </a:r>
          </a:p>
          <a:p>
            <a:pPr lvl="1">
              <a:lnSpc>
                <a:spcPts val="2800"/>
              </a:lnSpc>
            </a:pPr>
            <a:r>
              <a:rPr lang="en-GB" dirty="0"/>
              <a:t>The system is assembled from existing configurable components. May be plan-driven or agile.</a:t>
            </a:r>
          </a:p>
          <a:p>
            <a:pPr>
              <a:lnSpc>
                <a:spcPts val="2800"/>
              </a:lnSpc>
            </a:pPr>
            <a:r>
              <a:rPr lang="en-GB" sz="2800" dirty="0"/>
              <a:t>In practice, most large systems are developed using a process that incorporates elements from all of these models.</a:t>
            </a:r>
          </a:p>
        </p:txBody>
      </p:sp>
    </p:spTree>
    <p:extLst>
      <p:ext uri="{BB962C8B-B14F-4D97-AF65-F5344CB8AC3E}">
        <p14:creationId xmlns:p14="http://schemas.microsoft.com/office/powerpoint/2010/main" val="2561611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6EC4E6E0-B0C0-4D42-A58F-0E23D6D9D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altLang="zh-CN"/>
              <a:t>SWJTU-LEEDS JOINT SCHOOL – H.Y. Zhao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A578AFCC-3E16-4566-B681-597220239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SE  Chapter 2-</a:t>
            </a:r>
            <a:fld id="{90959D3B-E7CF-4F7F-B948-302019A1053D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F32C6E1-FFD0-442D-B67A-B05A7EDA3FA6}"/>
              </a:ext>
            </a:extLst>
          </p:cNvPr>
          <p:cNvSpPr txBox="1"/>
          <p:nvPr/>
        </p:nvSpPr>
        <p:spPr>
          <a:xfrm>
            <a:off x="7390656" y="529257"/>
            <a:ext cx="1429816" cy="379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zh-CN" sz="2800" b="1" dirty="0">
                <a:solidFill>
                  <a:srgbClr val="0070C0"/>
                </a:solidFill>
                <a:cs typeface="Times New Roman" panose="02020603050405020304" pitchFamily="18" charset="0"/>
              </a:rPr>
              <a:t>cont.5 </a:t>
            </a:r>
            <a:endParaRPr lang="zh-CN" altLang="en-US" sz="2800" b="1" dirty="0">
              <a:solidFill>
                <a:srgbClr val="0070C0"/>
              </a:solidFill>
              <a:cs typeface="Times New Roman" panose="02020603050405020304" pitchFamily="18" charset="0"/>
            </a:endParaRPr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F5E2AB4F-C26A-44B3-84C8-89FFAFF5B2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96" y="188640"/>
            <a:ext cx="7056784" cy="643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3200" b="1" dirty="0">
                <a:solidFill>
                  <a:srgbClr val="C00000"/>
                </a:solidFill>
              </a:rPr>
              <a:t>2.1, 2.1.1 The waterfall model</a:t>
            </a:r>
            <a:endParaRPr lang="en-US" altLang="zh-CN" sz="3200" b="1" dirty="0">
              <a:solidFill>
                <a:srgbClr val="C00000"/>
              </a:solidFill>
              <a:latin typeface="Arial Black" panose="020B0A04020102020204" pitchFamily="34" charset="0"/>
              <a:ea typeface="Arial Unicode MS" pitchFamily="34" charset="-122"/>
            </a:endParaRPr>
          </a:p>
        </p:txBody>
      </p:sp>
      <p:pic>
        <p:nvPicPr>
          <p:cNvPr id="6" name="Picture 3" descr="2.1.Waterfall-model.eps">
            <a:extLst>
              <a:ext uri="{FF2B5EF4-FFF2-40B4-BE49-F238E27FC236}">
                <a16:creationId xmlns:a16="http://schemas.microsoft.com/office/drawing/2014/main" id="{CD2994F2-5F52-47B7-BB74-0E5A03BD8A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97" y="980728"/>
            <a:ext cx="8916899" cy="511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4383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5E26E4D0-9E28-46AC-881B-CDBB1BF24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altLang="zh-CN" dirty="0"/>
              <a:t>SWJTU-LEEDS JOINT SCHOOL – H.Y. Zhao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10431A05-C980-4186-9450-D0DF324BF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SE  Chapter 2-</a:t>
            </a:r>
            <a:fld id="{90959D3B-E7CF-4F7F-B948-302019A1053D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C7D00FE-C60F-4349-92A3-670A1BEA263A}"/>
              </a:ext>
            </a:extLst>
          </p:cNvPr>
          <p:cNvSpPr txBox="1"/>
          <p:nvPr/>
        </p:nvSpPr>
        <p:spPr>
          <a:xfrm>
            <a:off x="7390656" y="529257"/>
            <a:ext cx="1429816" cy="379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zh-CN" sz="2800" b="1" dirty="0">
                <a:solidFill>
                  <a:srgbClr val="0070C0"/>
                </a:solidFill>
                <a:cs typeface="Times New Roman" panose="02020603050405020304" pitchFamily="18" charset="0"/>
              </a:rPr>
              <a:t>cont.6 </a:t>
            </a:r>
            <a:endParaRPr lang="zh-CN" altLang="en-US" sz="2800" b="1" dirty="0">
              <a:solidFill>
                <a:srgbClr val="0070C0"/>
              </a:solidFill>
              <a:cs typeface="Times New Roman" panose="02020603050405020304" pitchFamily="18" charset="0"/>
            </a:endParaRPr>
          </a:p>
        </p:txBody>
      </p:sp>
      <p:sp>
        <p:nvSpPr>
          <p:cNvPr id="7" name="TextBox 5">
            <a:extLst>
              <a:ext uri="{FF2B5EF4-FFF2-40B4-BE49-F238E27FC236}">
                <a16:creationId xmlns:a16="http://schemas.microsoft.com/office/drawing/2014/main" id="{7E82D040-0F06-4B02-A15D-804A541925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96" y="188640"/>
            <a:ext cx="7056784" cy="643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3200" b="1" dirty="0">
                <a:solidFill>
                  <a:srgbClr val="C00000"/>
                </a:solidFill>
              </a:rPr>
              <a:t>2.1, 2.1.1 The waterfall model</a:t>
            </a:r>
            <a:endParaRPr lang="en-US" altLang="zh-CN" sz="3200" b="1" dirty="0">
              <a:solidFill>
                <a:srgbClr val="C00000"/>
              </a:solidFill>
              <a:latin typeface="Arial Black" panose="020B0A04020102020204" pitchFamily="34" charset="0"/>
              <a:ea typeface="Arial Unicode MS" pitchFamily="34" charset="-122"/>
            </a:endParaRPr>
          </a:p>
        </p:txBody>
      </p:sp>
      <p:sp>
        <p:nvSpPr>
          <p:cNvPr id="8" name="ïSḻiḑê">
            <a:extLst>
              <a:ext uri="{FF2B5EF4-FFF2-40B4-BE49-F238E27FC236}">
                <a16:creationId xmlns:a16="http://schemas.microsoft.com/office/drawing/2014/main" id="{52342AF8-1309-45AE-87A2-CFA76D2F7DEB}"/>
              </a:ext>
            </a:extLst>
          </p:cNvPr>
          <p:cNvSpPr/>
          <p:nvPr/>
        </p:nvSpPr>
        <p:spPr bwMode="auto">
          <a:xfrm>
            <a:off x="107504" y="985126"/>
            <a:ext cx="3960440" cy="499658"/>
          </a:xfrm>
          <a:prstGeom prst="rect">
            <a:avLst/>
          </a:prstGeom>
          <a:solidFill>
            <a:schemeClr val="accent1"/>
          </a:solidFill>
          <a:ln w="28575" algn="ctr">
            <a:noFill/>
            <a:round/>
            <a:headEnd/>
            <a:tailEnd/>
          </a:ln>
        </p:spPr>
        <p:txBody>
          <a:bodyPr wrap="none" lIns="91440" tIns="45720" rIns="91440" bIns="45720" anchor="ctr">
            <a:noAutofit/>
          </a:bodyPr>
          <a:lstStyle/>
          <a:p>
            <a:pPr algn="ctr" defTabSz="914400"/>
            <a:r>
              <a:rPr lang="en-US" altLang="zh-CN" sz="2800" b="1" kern="0" dirty="0">
                <a:solidFill>
                  <a:schemeClr val="bg1"/>
                </a:solidFill>
              </a:rPr>
              <a:t>Waterfall model phases</a:t>
            </a:r>
            <a:endParaRPr lang="zh-CN" altLang="en-US" sz="2800" b="1" kern="0" dirty="0">
              <a:solidFill>
                <a:schemeClr val="bg1"/>
              </a:solidFill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1BDBD762-5EC1-4E10-9BDE-FDF5A966B99A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1484784"/>
            <a:ext cx="9036496" cy="494781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/>
              <a:t>Phases in the waterfall model:</a:t>
            </a:r>
          </a:p>
          <a:p>
            <a:pPr lvl="1"/>
            <a:r>
              <a:rPr lang="en-GB" dirty="0"/>
              <a:t>Requirements analysis and definition</a:t>
            </a:r>
          </a:p>
          <a:p>
            <a:pPr lvl="1"/>
            <a:r>
              <a:rPr lang="en-GB" dirty="0"/>
              <a:t>System and software design</a:t>
            </a:r>
          </a:p>
          <a:p>
            <a:pPr lvl="1"/>
            <a:r>
              <a:rPr lang="en-GB" dirty="0"/>
              <a:t>Implementation and unit testing</a:t>
            </a:r>
          </a:p>
          <a:p>
            <a:pPr lvl="1"/>
            <a:r>
              <a:rPr lang="en-GB" dirty="0"/>
              <a:t>Integration and system testing</a:t>
            </a:r>
          </a:p>
          <a:p>
            <a:pPr lvl="1"/>
            <a:r>
              <a:rPr lang="en-GB" dirty="0"/>
              <a:t>Operation and maintenance</a:t>
            </a:r>
          </a:p>
          <a:p>
            <a:r>
              <a:rPr lang="en-US" altLang="zh-CN" sz="2800" dirty="0"/>
              <a:t>The waterfall model is suitable for developing </a:t>
            </a:r>
            <a:r>
              <a:rPr lang="en-US" altLang="zh-CN" sz="2800" dirty="0">
                <a:solidFill>
                  <a:srgbClr val="FF0000"/>
                </a:solidFill>
              </a:rPr>
              <a:t>embedded systems</a:t>
            </a:r>
            <a:r>
              <a:rPr lang="en-US" altLang="zh-CN" sz="2800" dirty="0"/>
              <a:t>, </a:t>
            </a:r>
            <a:r>
              <a:rPr lang="en-US" altLang="zh-CN" sz="2800" dirty="0">
                <a:solidFill>
                  <a:srgbClr val="FF0000"/>
                </a:solidFill>
              </a:rPr>
              <a:t>critical systems</a:t>
            </a:r>
            <a:r>
              <a:rPr lang="en-US" altLang="zh-CN" sz="2800" dirty="0"/>
              <a:t>, or </a:t>
            </a:r>
            <a:r>
              <a:rPr lang="en-US" altLang="zh-CN" sz="2800" dirty="0">
                <a:solidFill>
                  <a:srgbClr val="FF0000"/>
                </a:solidFill>
              </a:rPr>
              <a:t>large software systems</a:t>
            </a:r>
            <a:r>
              <a:rPr lang="en-GB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33096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1"/>
          </a:solidFill>
        </a:ln>
      </a:spPr>
      <a:bodyPr rtlCol="0" anchor="ctr"/>
      <a:lstStyle>
        <a:defPPr algn="ctr">
          <a:defRPr sz="28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 dirty="0" smtClean="0">
            <a:latin typeface="Times New Roman" panose="02020603050405020304" pitchFamily="18" charset="0"/>
            <a:cs typeface="Times New Roman" panose="02020603050405020304" pitchFamily="18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15476</TotalTime>
  <Words>4016</Words>
  <Application>Microsoft Office PowerPoint</Application>
  <PresentationFormat>全屏显示(4:3)</PresentationFormat>
  <Paragraphs>572</Paragraphs>
  <Slides>57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57</vt:i4>
      </vt:variant>
    </vt:vector>
  </HeadingPairs>
  <TitlesOfParts>
    <vt:vector size="66" baseType="lpstr">
      <vt:lpstr>Arial Unicode MS</vt:lpstr>
      <vt:lpstr>MS Mincho</vt:lpstr>
      <vt:lpstr>宋体</vt:lpstr>
      <vt:lpstr>Arial</vt:lpstr>
      <vt:lpstr>Arial Black</vt:lpstr>
      <vt:lpstr>Calibri</vt:lpstr>
      <vt:lpstr>Symbol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ZHY</dc:creator>
  <cp:lastModifiedBy>zhy</cp:lastModifiedBy>
  <cp:revision>1358</cp:revision>
  <dcterms:created xsi:type="dcterms:W3CDTF">2012-02-25T06:23:32Z</dcterms:created>
  <dcterms:modified xsi:type="dcterms:W3CDTF">2018-09-16T14:19:24Z</dcterms:modified>
</cp:coreProperties>
</file>