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420" r:id="rId2"/>
    <p:sldId id="423" r:id="rId3"/>
    <p:sldId id="424" r:id="rId4"/>
    <p:sldId id="425" r:id="rId5"/>
    <p:sldId id="426" r:id="rId6"/>
    <p:sldId id="427" r:id="rId7"/>
    <p:sldId id="428" r:id="rId8"/>
    <p:sldId id="429" r:id="rId9"/>
    <p:sldId id="430" r:id="rId10"/>
    <p:sldId id="432" r:id="rId11"/>
    <p:sldId id="435" r:id="rId12"/>
    <p:sldId id="436" r:id="rId13"/>
    <p:sldId id="437" r:id="rId14"/>
    <p:sldId id="431" r:id="rId15"/>
    <p:sldId id="433" r:id="rId16"/>
    <p:sldId id="434" r:id="rId17"/>
    <p:sldId id="438" r:id="rId18"/>
    <p:sldId id="439" r:id="rId19"/>
    <p:sldId id="440" r:id="rId20"/>
    <p:sldId id="441" r:id="rId21"/>
    <p:sldId id="442" r:id="rId22"/>
    <p:sldId id="444" r:id="rId23"/>
    <p:sldId id="443" r:id="rId24"/>
    <p:sldId id="445" r:id="rId25"/>
    <p:sldId id="446" r:id="rId26"/>
    <p:sldId id="447" r:id="rId27"/>
    <p:sldId id="448" r:id="rId28"/>
    <p:sldId id="449" r:id="rId29"/>
    <p:sldId id="450" r:id="rId30"/>
    <p:sldId id="451" r:id="rId31"/>
    <p:sldId id="452" r:id="rId32"/>
    <p:sldId id="453" r:id="rId33"/>
    <p:sldId id="454" r:id="rId34"/>
    <p:sldId id="455" r:id="rId35"/>
    <p:sldId id="456" r:id="rId36"/>
    <p:sldId id="457" r:id="rId37"/>
    <p:sldId id="459" r:id="rId38"/>
    <p:sldId id="460" r:id="rId39"/>
    <p:sldId id="461" r:id="rId40"/>
    <p:sldId id="462" r:id="rId41"/>
    <p:sldId id="463" r:id="rId42"/>
    <p:sldId id="458" r:id="rId43"/>
    <p:sldId id="464" r:id="rId44"/>
    <p:sldId id="465" r:id="rId45"/>
    <p:sldId id="466" r:id="rId46"/>
    <p:sldId id="467" r:id="rId47"/>
    <p:sldId id="468" r:id="rId48"/>
    <p:sldId id="469" r:id="rId49"/>
    <p:sldId id="470" r:id="rId50"/>
    <p:sldId id="471" r:id="rId51"/>
    <p:sldId id="472" r:id="rId52"/>
    <p:sldId id="473" r:id="rId53"/>
    <p:sldId id="474" r:id="rId54"/>
    <p:sldId id="422" r:id="rId55"/>
    <p:sldId id="475" r:id="rId56"/>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3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464"/>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2018/9/18</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2018/9/18</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3-</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Internet_of_thing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3-</a:t>
            </a:r>
            <a:fld id="{90959D3B-E7CF-4F7F-B948-302019A1053D}" type="slidenum">
              <a:rPr lang="zh-CN" altLang="en-US" smtClean="0"/>
              <a:pPr/>
              <a:t>1</a:t>
            </a:fld>
            <a:endParaRPr lang="zh-CN" altLang="en-US" dirty="0"/>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3 Agile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8424936" cy="338437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3.1 </a:t>
            </a:r>
            <a:r>
              <a:rPr lang="en-US" altLang="zh-CN" b="1" dirty="0"/>
              <a:t>Agile methods</a:t>
            </a:r>
            <a:endParaRPr lang="en-US" dirty="0"/>
          </a:p>
          <a:p>
            <a:pPr marL="0" indent="0">
              <a:buNone/>
            </a:pPr>
            <a:r>
              <a:rPr lang="en-US" b="1" dirty="0"/>
              <a:t>3.2 Agile development techniques</a:t>
            </a:r>
          </a:p>
          <a:p>
            <a:pPr marL="0" indent="0">
              <a:buNone/>
            </a:pPr>
            <a:r>
              <a:rPr lang="en-US" b="1" dirty="0"/>
              <a:t>3.3 Agile project management</a:t>
            </a:r>
          </a:p>
          <a:p>
            <a:pPr marL="0" indent="0">
              <a:buNone/>
            </a:pPr>
            <a:r>
              <a:rPr lang="en-US" b="1" dirty="0"/>
              <a:t>3.4 Scaling agile methods</a:t>
            </a:r>
          </a:p>
          <a:p>
            <a:pPr marL="0" indent="0">
              <a:buNone/>
            </a:pPr>
            <a:r>
              <a:rPr lang="en-US" altLang="zh-CN" b="1" dirty="0"/>
              <a:t>Summary</a:t>
            </a:r>
            <a:endParaRPr lang="en-US" b="1" dirty="0"/>
          </a:p>
        </p:txBody>
      </p:sp>
      <p:pic>
        <p:nvPicPr>
          <p:cNvPr id="11" name="图片 10">
            <a:extLst>
              <a:ext uri="{FF2B5EF4-FFF2-40B4-BE49-F238E27FC236}">
                <a16:creationId xmlns:a16="http://schemas.microsoft.com/office/drawing/2014/main" id="{AEFA351E-DEB7-4EC5-8DE7-94928BCA843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80112" y="2551180"/>
            <a:ext cx="3466728" cy="3328059"/>
          </a:xfrm>
          <a:prstGeom prst="rect">
            <a:avLst/>
          </a:prstGeom>
        </p:spPr>
      </p:pic>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7B91665-ED57-4191-BC02-36452027FA8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C115C09-F9DA-456C-9D01-87EAC03D1DFC}"/>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10</a:t>
            </a:fld>
            <a:endParaRPr lang="zh-CN" altLang="en-US" dirty="0"/>
          </a:p>
        </p:txBody>
      </p:sp>
      <p:pic>
        <p:nvPicPr>
          <p:cNvPr id="4" name="Picture 3" descr="3.3-XP-ReleaseCycle.eps">
            <a:extLst>
              <a:ext uri="{FF2B5EF4-FFF2-40B4-BE49-F238E27FC236}">
                <a16:creationId xmlns:a16="http://schemas.microsoft.com/office/drawing/2014/main" id="{0D9CF173-4E7E-4DCF-97FF-9D58C859C666}"/>
              </a:ext>
            </a:extLst>
          </p:cNvPr>
          <p:cNvPicPr>
            <a:picLocks noChangeAspect="1"/>
          </p:cNvPicPr>
          <p:nvPr/>
        </p:nvPicPr>
        <p:blipFill>
          <a:blip r:embed="rId2"/>
          <a:stretch>
            <a:fillRect/>
          </a:stretch>
        </p:blipFill>
        <p:spPr>
          <a:xfrm>
            <a:off x="130377" y="1555740"/>
            <a:ext cx="8795320" cy="4393539"/>
          </a:xfrm>
          <a:prstGeom prst="rect">
            <a:avLst/>
          </a:prstGeom>
        </p:spPr>
      </p:pic>
      <p:sp>
        <p:nvSpPr>
          <p:cNvPr id="5" name="TextBox 5">
            <a:extLst>
              <a:ext uri="{FF2B5EF4-FFF2-40B4-BE49-F238E27FC236}">
                <a16:creationId xmlns:a16="http://schemas.microsoft.com/office/drawing/2014/main" id="{7BF07068-D70B-4F50-8D94-6FEF77B53F69}"/>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6" name="文本框 5">
            <a:extLst>
              <a:ext uri="{FF2B5EF4-FFF2-40B4-BE49-F238E27FC236}">
                <a16:creationId xmlns:a16="http://schemas.microsoft.com/office/drawing/2014/main" id="{4CB30CD9-96F0-402D-BA56-A17F48880B32}"/>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cont.2</a:t>
            </a:r>
          </a:p>
        </p:txBody>
      </p:sp>
      <p:sp>
        <p:nvSpPr>
          <p:cNvPr id="7" name="文本框 6">
            <a:extLst>
              <a:ext uri="{FF2B5EF4-FFF2-40B4-BE49-F238E27FC236}">
                <a16:creationId xmlns:a16="http://schemas.microsoft.com/office/drawing/2014/main" id="{B69B0180-66A8-4629-86DA-90D83C6963D6}"/>
              </a:ext>
            </a:extLst>
          </p:cNvPr>
          <p:cNvSpPr txBox="1"/>
          <p:nvPr/>
        </p:nvSpPr>
        <p:spPr>
          <a:xfrm>
            <a:off x="91887" y="908720"/>
            <a:ext cx="8954953"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The XP release cycle</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203222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947209E-4F3C-446F-BD16-6C4FEB526D0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CAC8636-7603-401F-8C6E-E4B008CD3184}"/>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11</a:t>
            </a:fld>
            <a:endParaRPr lang="zh-CN" altLang="en-US" dirty="0"/>
          </a:p>
        </p:txBody>
      </p:sp>
      <p:sp>
        <p:nvSpPr>
          <p:cNvPr id="4" name="文本框 3">
            <a:extLst>
              <a:ext uri="{FF2B5EF4-FFF2-40B4-BE49-F238E27FC236}">
                <a16:creationId xmlns:a16="http://schemas.microsoft.com/office/drawing/2014/main" id="{21E1AE95-5750-4C00-8CB9-441AA5170F0D}"/>
              </a:ext>
            </a:extLst>
          </p:cNvPr>
          <p:cNvSpPr txBox="1"/>
          <p:nvPr/>
        </p:nvSpPr>
        <p:spPr>
          <a:xfrm>
            <a:off x="107504" y="908720"/>
            <a:ext cx="8939336"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Extreme programming practices</a:t>
            </a:r>
            <a:endParaRPr lang="zh-CN" altLang="en-US" sz="2800" b="1" dirty="0">
              <a:solidFill>
                <a:srgbClr val="7030A0"/>
              </a:solidFill>
              <a:cs typeface="Times New Roman" panose="02020603050405020304" pitchFamily="18" charset="0"/>
            </a:endParaRPr>
          </a:p>
        </p:txBody>
      </p:sp>
      <p:sp>
        <p:nvSpPr>
          <p:cNvPr id="5" name="TextBox 5">
            <a:extLst>
              <a:ext uri="{FF2B5EF4-FFF2-40B4-BE49-F238E27FC236}">
                <a16:creationId xmlns:a16="http://schemas.microsoft.com/office/drawing/2014/main" id="{459E74BF-A14C-49FD-B3DB-D6AFCDB5F9A9}"/>
              </a:ext>
            </a:extLst>
          </p:cNvPr>
          <p:cNvSpPr txBox="1">
            <a:spLocks noChangeArrowheads="1"/>
          </p:cNvSpPr>
          <p:nvPr/>
        </p:nvSpPr>
        <p:spPr bwMode="auto">
          <a:xfrm>
            <a:off x="91887" y="264889"/>
            <a:ext cx="7792481"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6" name="文本框 5">
            <a:extLst>
              <a:ext uri="{FF2B5EF4-FFF2-40B4-BE49-F238E27FC236}">
                <a16:creationId xmlns:a16="http://schemas.microsoft.com/office/drawing/2014/main" id="{948338C3-2F1A-49DE-B2B5-1BE05717AFC6}"/>
              </a:ext>
            </a:extLst>
          </p:cNvPr>
          <p:cNvSpPr txBox="1"/>
          <p:nvPr/>
        </p:nvSpPr>
        <p:spPr>
          <a:xfrm>
            <a:off x="7020272" y="510021"/>
            <a:ext cx="1821706"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cont.3</a:t>
            </a:r>
          </a:p>
        </p:txBody>
      </p:sp>
      <p:sp>
        <p:nvSpPr>
          <p:cNvPr id="7" name="文本框 6">
            <a:extLst>
              <a:ext uri="{FF2B5EF4-FFF2-40B4-BE49-F238E27FC236}">
                <a16:creationId xmlns:a16="http://schemas.microsoft.com/office/drawing/2014/main" id="{B83B1A8C-4AC5-4B52-A068-8F1A8999FC90}"/>
              </a:ext>
            </a:extLst>
          </p:cNvPr>
          <p:cNvSpPr txBox="1"/>
          <p:nvPr/>
        </p:nvSpPr>
        <p:spPr>
          <a:xfrm>
            <a:off x="97160" y="1340768"/>
            <a:ext cx="8939336" cy="4401205"/>
          </a:xfrm>
          <a:prstGeom prst="rect">
            <a:avLst/>
          </a:prstGeom>
          <a:noFill/>
        </p:spPr>
        <p:txBody>
          <a:bodyPr wrap="square" rtlCol="0">
            <a:spAutoFit/>
          </a:bodyPr>
          <a:lstStyle/>
          <a:p>
            <a:r>
              <a:rPr lang="en-GB" altLang="zh-CN" sz="2800" b="1" dirty="0">
                <a:solidFill>
                  <a:srgbClr val="006600"/>
                </a:solidFill>
                <a:cs typeface="Arial"/>
                <a:sym typeface="Symbol" panose="05050102010706020507" pitchFamily="18" charset="2"/>
              </a:rPr>
              <a:t> </a:t>
            </a:r>
            <a:r>
              <a:rPr lang="en-GB" altLang="zh-CN" sz="2800" b="1" dirty="0">
                <a:solidFill>
                  <a:srgbClr val="006600"/>
                </a:solidFill>
                <a:cs typeface="Arial"/>
              </a:rPr>
              <a:t>Incremental planning</a:t>
            </a:r>
          </a:p>
          <a:p>
            <a:r>
              <a:rPr lang="en-US" altLang="zh-CN" sz="2800" dirty="0">
                <a:ea typeface="Times New Roman"/>
                <a:cs typeface="Arial"/>
              </a:rPr>
              <a:t>    Requirements are recorded on story cards and the stories to be included in a release are determined by the time available and their relative priority. The developers break these stories into development ‘Tasks’. </a:t>
            </a:r>
          </a:p>
          <a:p>
            <a:r>
              <a:rPr lang="en-GB" altLang="zh-CN" sz="2800" b="1" dirty="0">
                <a:solidFill>
                  <a:srgbClr val="006600"/>
                </a:solidFill>
                <a:cs typeface="Arial"/>
                <a:sym typeface="Symbol" panose="05050102010706020507" pitchFamily="18" charset="2"/>
              </a:rPr>
              <a:t> </a:t>
            </a:r>
            <a:r>
              <a:rPr lang="en-US" altLang="zh-CN" sz="2800" b="1" dirty="0">
                <a:solidFill>
                  <a:srgbClr val="006600"/>
                </a:solidFill>
                <a:cs typeface="Times New Roman" panose="02020603050405020304" pitchFamily="18" charset="0"/>
              </a:rPr>
              <a:t>Small releases</a:t>
            </a:r>
          </a:p>
          <a:p>
            <a:r>
              <a:rPr lang="en-US" altLang="zh-CN" sz="2800" dirty="0">
                <a:cs typeface="Times New Roman" panose="02020603050405020304" pitchFamily="18" charset="0"/>
              </a:rPr>
              <a:t>    The minimal useful set of functionality that provides business value is developed first. Releases of the system are frequent and incrementally add functionality to the first release.</a:t>
            </a:r>
          </a:p>
        </p:txBody>
      </p:sp>
    </p:spTree>
    <p:extLst>
      <p:ext uri="{BB962C8B-B14F-4D97-AF65-F5344CB8AC3E}">
        <p14:creationId xmlns:p14="http://schemas.microsoft.com/office/powerpoint/2010/main" val="355809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318EF39-E7FD-4054-BDB8-CD202C508EF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32CDEF3-BC1B-4A16-B924-5C69DA7AA420}"/>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12</a:t>
            </a:fld>
            <a:endParaRPr lang="zh-CN" altLang="en-US" dirty="0"/>
          </a:p>
        </p:txBody>
      </p:sp>
      <p:sp>
        <p:nvSpPr>
          <p:cNvPr id="4" name="TextBox 5">
            <a:extLst>
              <a:ext uri="{FF2B5EF4-FFF2-40B4-BE49-F238E27FC236}">
                <a16:creationId xmlns:a16="http://schemas.microsoft.com/office/drawing/2014/main" id="{70A1AFB2-5E4E-4865-AF8B-D6F91892655B}"/>
              </a:ext>
            </a:extLst>
          </p:cNvPr>
          <p:cNvSpPr txBox="1">
            <a:spLocks noChangeArrowheads="1"/>
          </p:cNvSpPr>
          <p:nvPr/>
        </p:nvSpPr>
        <p:spPr bwMode="auto">
          <a:xfrm>
            <a:off x="91887" y="264889"/>
            <a:ext cx="7792481"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FFF43944-F2A2-4C4A-AF1F-751F734B2E42}"/>
              </a:ext>
            </a:extLst>
          </p:cNvPr>
          <p:cNvSpPr txBox="1"/>
          <p:nvPr/>
        </p:nvSpPr>
        <p:spPr>
          <a:xfrm>
            <a:off x="7020272" y="510021"/>
            <a:ext cx="1821706"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cont.4</a:t>
            </a:r>
          </a:p>
        </p:txBody>
      </p:sp>
      <p:sp>
        <p:nvSpPr>
          <p:cNvPr id="6" name="文本框 5">
            <a:extLst>
              <a:ext uri="{FF2B5EF4-FFF2-40B4-BE49-F238E27FC236}">
                <a16:creationId xmlns:a16="http://schemas.microsoft.com/office/drawing/2014/main" id="{A00C8F0C-E665-4E86-8F0B-ADD46EEE2E50}"/>
              </a:ext>
            </a:extLst>
          </p:cNvPr>
          <p:cNvSpPr txBox="1"/>
          <p:nvPr/>
        </p:nvSpPr>
        <p:spPr>
          <a:xfrm>
            <a:off x="97160" y="908720"/>
            <a:ext cx="8939336" cy="5262979"/>
          </a:xfrm>
          <a:prstGeom prst="rect">
            <a:avLst/>
          </a:prstGeom>
          <a:noFill/>
        </p:spPr>
        <p:txBody>
          <a:bodyPr wrap="square" rtlCol="0">
            <a:spAutoFit/>
          </a:bodyPr>
          <a:lstStyle/>
          <a:p>
            <a:r>
              <a:rPr lang="en-GB" altLang="zh-CN" sz="2800" b="1" dirty="0">
                <a:solidFill>
                  <a:srgbClr val="006600"/>
                </a:solidFill>
                <a:cs typeface="Arial"/>
                <a:sym typeface="Symbol" panose="05050102010706020507" pitchFamily="18" charset="2"/>
              </a:rPr>
              <a:t> </a:t>
            </a:r>
            <a:r>
              <a:rPr lang="en-GB" altLang="zh-CN" sz="2800" b="1" dirty="0">
                <a:solidFill>
                  <a:srgbClr val="006600"/>
                </a:solidFill>
                <a:cs typeface="Arial"/>
              </a:rPr>
              <a:t>Simple design</a:t>
            </a:r>
          </a:p>
          <a:p>
            <a:r>
              <a:rPr lang="en-US" altLang="zh-CN" sz="2800" dirty="0">
                <a:ea typeface="Times New Roman"/>
                <a:cs typeface="Arial"/>
              </a:rPr>
              <a:t>    Requirements are recorded on story cards and the stories to be included in a release are determined by the time available and their relative priority. The developers break these stories into development ‘Tasks’. </a:t>
            </a:r>
          </a:p>
          <a:p>
            <a:r>
              <a:rPr lang="en-GB" altLang="zh-CN" sz="2800" b="1" dirty="0">
                <a:solidFill>
                  <a:srgbClr val="006600"/>
                </a:solidFill>
                <a:cs typeface="Arial"/>
                <a:sym typeface="Symbol" panose="05050102010706020507" pitchFamily="18" charset="2"/>
              </a:rPr>
              <a:t> </a:t>
            </a:r>
            <a:r>
              <a:rPr lang="en-US" altLang="zh-CN" sz="2800" b="1" dirty="0">
                <a:solidFill>
                  <a:srgbClr val="006600"/>
                </a:solidFill>
                <a:cs typeface="Times New Roman" panose="02020603050405020304" pitchFamily="18" charset="0"/>
              </a:rPr>
              <a:t>Test-first development</a:t>
            </a:r>
          </a:p>
          <a:p>
            <a:r>
              <a:rPr lang="en-US" altLang="zh-CN" sz="2800" b="1" dirty="0">
                <a:solidFill>
                  <a:srgbClr val="006600"/>
                </a:solidFill>
                <a:cs typeface="Times New Roman" panose="02020603050405020304" pitchFamily="18" charset="0"/>
              </a:rPr>
              <a:t>    </a:t>
            </a:r>
            <a:r>
              <a:rPr lang="en-US" altLang="zh-CN" sz="2800" dirty="0">
                <a:cs typeface="Times New Roman" panose="02020603050405020304" pitchFamily="18" charset="0"/>
              </a:rPr>
              <a:t>An automated unit test framework is used to write tests for a new piece of functionality before that functionality.</a:t>
            </a:r>
          </a:p>
          <a:p>
            <a:r>
              <a:rPr lang="en-GB" altLang="zh-CN" sz="2800" b="1" dirty="0">
                <a:solidFill>
                  <a:srgbClr val="006600"/>
                </a:solidFill>
                <a:cs typeface="Arial"/>
                <a:sym typeface="Symbol" panose="05050102010706020507" pitchFamily="18" charset="2"/>
              </a:rPr>
              <a:t> </a:t>
            </a:r>
            <a:r>
              <a:rPr lang="en-GB" altLang="zh-CN" sz="2800" b="1" dirty="0">
                <a:solidFill>
                  <a:srgbClr val="006600"/>
                </a:solidFill>
                <a:cs typeface="Arial"/>
              </a:rPr>
              <a:t>Refactoring</a:t>
            </a:r>
          </a:p>
          <a:p>
            <a:r>
              <a:rPr lang="en-US" altLang="zh-CN" sz="2800" dirty="0">
                <a:ea typeface="Times New Roman"/>
                <a:cs typeface="Arial"/>
              </a:rPr>
              <a:t>    All developers are expected to refactor the code continuously as soon as possible code improvements are found. This keeps the code simple and maintainable.</a:t>
            </a:r>
          </a:p>
        </p:txBody>
      </p:sp>
    </p:spTree>
    <p:extLst>
      <p:ext uri="{BB962C8B-B14F-4D97-AF65-F5344CB8AC3E}">
        <p14:creationId xmlns:p14="http://schemas.microsoft.com/office/powerpoint/2010/main" val="229667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AAC8965-F55E-4AB4-A58D-B8C2EC75184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78A515F-B3A2-45CA-86EB-A3CC1D881754}"/>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13</a:t>
            </a:fld>
            <a:endParaRPr lang="zh-CN" altLang="en-US" dirty="0"/>
          </a:p>
        </p:txBody>
      </p:sp>
      <p:sp>
        <p:nvSpPr>
          <p:cNvPr id="4" name="TextBox 5">
            <a:extLst>
              <a:ext uri="{FF2B5EF4-FFF2-40B4-BE49-F238E27FC236}">
                <a16:creationId xmlns:a16="http://schemas.microsoft.com/office/drawing/2014/main" id="{93083F22-B20B-401B-9B85-D2DA0AC30674}"/>
              </a:ext>
            </a:extLst>
          </p:cNvPr>
          <p:cNvSpPr txBox="1">
            <a:spLocks noChangeArrowheads="1"/>
          </p:cNvSpPr>
          <p:nvPr/>
        </p:nvSpPr>
        <p:spPr bwMode="auto">
          <a:xfrm>
            <a:off x="91887" y="264889"/>
            <a:ext cx="7792481"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0BF67B95-CE5E-4DD6-86B0-85D1F72E3493}"/>
              </a:ext>
            </a:extLst>
          </p:cNvPr>
          <p:cNvSpPr txBox="1"/>
          <p:nvPr/>
        </p:nvSpPr>
        <p:spPr>
          <a:xfrm>
            <a:off x="7020272" y="510021"/>
            <a:ext cx="1821706"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cont.5</a:t>
            </a:r>
          </a:p>
        </p:txBody>
      </p:sp>
      <p:sp>
        <p:nvSpPr>
          <p:cNvPr id="6" name="文本框 5">
            <a:extLst>
              <a:ext uri="{FF2B5EF4-FFF2-40B4-BE49-F238E27FC236}">
                <a16:creationId xmlns:a16="http://schemas.microsoft.com/office/drawing/2014/main" id="{106426EE-0AB5-43B2-A019-BBC7AAB20C4C}"/>
              </a:ext>
            </a:extLst>
          </p:cNvPr>
          <p:cNvSpPr txBox="1"/>
          <p:nvPr/>
        </p:nvSpPr>
        <p:spPr>
          <a:xfrm>
            <a:off x="97160" y="908720"/>
            <a:ext cx="8939336" cy="5262979"/>
          </a:xfrm>
          <a:prstGeom prst="rect">
            <a:avLst/>
          </a:prstGeom>
          <a:noFill/>
        </p:spPr>
        <p:txBody>
          <a:bodyPr wrap="square" rtlCol="0">
            <a:spAutoFit/>
          </a:bodyPr>
          <a:lstStyle/>
          <a:p>
            <a:r>
              <a:rPr lang="en-GB" altLang="zh-CN" sz="2800" b="1" dirty="0">
                <a:solidFill>
                  <a:srgbClr val="006600"/>
                </a:solidFill>
                <a:cs typeface="Arial"/>
                <a:sym typeface="Symbol" panose="05050102010706020507" pitchFamily="18" charset="2"/>
              </a:rPr>
              <a:t> </a:t>
            </a:r>
            <a:r>
              <a:rPr lang="en-GB" altLang="zh-CN" sz="2800" b="1" dirty="0">
                <a:solidFill>
                  <a:srgbClr val="006600"/>
                </a:solidFill>
                <a:cs typeface="Arial"/>
              </a:rPr>
              <a:t>Pair programming</a:t>
            </a:r>
            <a:endParaRPr lang="en-GB" altLang="zh-CN" sz="2800" b="1" dirty="0">
              <a:solidFill>
                <a:srgbClr val="006600"/>
              </a:solidFill>
              <a:ea typeface="Times New Roman"/>
              <a:cs typeface="Arial"/>
            </a:endParaRPr>
          </a:p>
          <a:p>
            <a:r>
              <a:rPr lang="en-US" altLang="zh-CN" sz="2800" dirty="0">
                <a:cs typeface="Times New Roman" panose="02020603050405020304" pitchFamily="18" charset="0"/>
              </a:rPr>
              <a:t>    Developers work in pairs, checking each other’s work and providing the support to always do a good job.</a:t>
            </a:r>
          </a:p>
          <a:p>
            <a:r>
              <a:rPr lang="en-GB" altLang="zh-CN" sz="2800" b="1" dirty="0">
                <a:solidFill>
                  <a:srgbClr val="006600"/>
                </a:solidFill>
                <a:cs typeface="Arial"/>
                <a:sym typeface="Symbol" panose="05050102010706020507" pitchFamily="18" charset="2"/>
              </a:rPr>
              <a:t> </a:t>
            </a:r>
            <a:r>
              <a:rPr lang="en-US" altLang="zh-CN" sz="2800" b="1" dirty="0">
                <a:solidFill>
                  <a:srgbClr val="006600"/>
                </a:solidFill>
                <a:cs typeface="Times New Roman" panose="02020603050405020304" pitchFamily="18" charset="0"/>
              </a:rPr>
              <a:t>Collective ownership</a:t>
            </a:r>
          </a:p>
          <a:p>
            <a:r>
              <a:rPr lang="en-US" altLang="zh-CN" sz="2800" dirty="0">
                <a:cs typeface="Times New Roman" panose="02020603050405020304" pitchFamily="18" charset="0"/>
              </a:rPr>
              <a:t>    The pairs of developers work on all areas of the system, so that no islands of expertise develop and all the developers take responsibility for all of the code. Anyone can change anything.</a:t>
            </a:r>
          </a:p>
          <a:p>
            <a:r>
              <a:rPr lang="en-GB" altLang="zh-CN" sz="2800" b="1" dirty="0">
                <a:solidFill>
                  <a:srgbClr val="006600"/>
                </a:solidFill>
                <a:cs typeface="Arial"/>
                <a:sym typeface="Symbol" panose="05050102010706020507" pitchFamily="18" charset="2"/>
              </a:rPr>
              <a:t> </a:t>
            </a:r>
            <a:r>
              <a:rPr lang="en-US" altLang="zh-CN" sz="2800" b="1" dirty="0">
                <a:solidFill>
                  <a:srgbClr val="006600"/>
                </a:solidFill>
                <a:cs typeface="Times New Roman" panose="02020603050405020304" pitchFamily="18" charset="0"/>
              </a:rPr>
              <a:t>Continuous integration</a:t>
            </a:r>
          </a:p>
          <a:p>
            <a:r>
              <a:rPr lang="en-US" altLang="zh-CN" sz="2800" dirty="0">
                <a:cs typeface="Times New Roman" panose="02020603050405020304" pitchFamily="18" charset="0"/>
              </a:rPr>
              <a:t>    As soon as the work on a task is complete, it is integrated into the whole system. After any such integration, all the unit tests in the system must pass.</a:t>
            </a:r>
            <a:endParaRPr lang="en-US" altLang="zh-CN" sz="2800" dirty="0">
              <a:ea typeface="Times New Roman"/>
              <a:cs typeface="Arial"/>
            </a:endParaRPr>
          </a:p>
        </p:txBody>
      </p:sp>
    </p:spTree>
    <p:extLst>
      <p:ext uri="{BB962C8B-B14F-4D97-AF65-F5344CB8AC3E}">
        <p14:creationId xmlns:p14="http://schemas.microsoft.com/office/powerpoint/2010/main" val="35062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F424AA3-D809-4A2F-8FBA-1AF69C04D11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4A7CAC9-A7C4-4A2D-846C-EA1C18799621}"/>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14</a:t>
            </a:fld>
            <a:endParaRPr lang="zh-CN" altLang="en-US" dirty="0"/>
          </a:p>
        </p:txBody>
      </p:sp>
      <p:sp>
        <p:nvSpPr>
          <p:cNvPr id="4" name="TextBox 5">
            <a:extLst>
              <a:ext uri="{FF2B5EF4-FFF2-40B4-BE49-F238E27FC236}">
                <a16:creationId xmlns:a16="http://schemas.microsoft.com/office/drawing/2014/main" id="{055A34FD-AC11-4A9D-A815-300292DFC427}"/>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1CB68EB9-C720-402E-8071-C2444971707E}"/>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cont.6</a:t>
            </a:r>
          </a:p>
        </p:txBody>
      </p:sp>
      <p:sp>
        <p:nvSpPr>
          <p:cNvPr id="7" name="文本框 6">
            <a:extLst>
              <a:ext uri="{FF2B5EF4-FFF2-40B4-BE49-F238E27FC236}">
                <a16:creationId xmlns:a16="http://schemas.microsoft.com/office/drawing/2014/main" id="{39C62E43-FF4E-4612-8DE2-5D1F53A8FED3}"/>
              </a:ext>
            </a:extLst>
          </p:cNvPr>
          <p:cNvSpPr txBox="1"/>
          <p:nvPr/>
        </p:nvSpPr>
        <p:spPr>
          <a:xfrm>
            <a:off x="97160" y="980728"/>
            <a:ext cx="8939336" cy="4832092"/>
          </a:xfrm>
          <a:prstGeom prst="rect">
            <a:avLst/>
          </a:prstGeom>
          <a:noFill/>
        </p:spPr>
        <p:txBody>
          <a:bodyPr wrap="square" rtlCol="0">
            <a:spAutoFit/>
          </a:bodyPr>
          <a:lstStyle/>
          <a:p>
            <a:r>
              <a:rPr lang="en-GB" altLang="zh-CN" sz="2800" b="1" dirty="0">
                <a:solidFill>
                  <a:srgbClr val="006600"/>
                </a:solidFill>
                <a:cs typeface="Arial"/>
                <a:sym typeface="Symbol" panose="05050102010706020507" pitchFamily="18" charset="2"/>
              </a:rPr>
              <a:t> </a:t>
            </a:r>
            <a:r>
              <a:rPr lang="en-GB" altLang="zh-CN" sz="2800" b="1" dirty="0">
                <a:solidFill>
                  <a:srgbClr val="006600"/>
                </a:solidFill>
                <a:cs typeface="Arial"/>
              </a:rPr>
              <a:t>Sustainable pace</a:t>
            </a:r>
          </a:p>
          <a:p>
            <a:r>
              <a:rPr lang="en-US" altLang="zh-CN" sz="2800" dirty="0">
                <a:ea typeface="Times New Roman"/>
                <a:cs typeface="Arial"/>
              </a:rPr>
              <a:t>    Large amounts of overtime are not considered acceptable as the net effect is often to reduce code quality and medium term productivity.</a:t>
            </a:r>
          </a:p>
          <a:p>
            <a:r>
              <a:rPr lang="en-GB" altLang="zh-CN" sz="2800" b="1" dirty="0">
                <a:solidFill>
                  <a:srgbClr val="006600"/>
                </a:solidFill>
                <a:cs typeface="Arial"/>
                <a:sym typeface="Symbol" panose="05050102010706020507" pitchFamily="18" charset="2"/>
              </a:rPr>
              <a:t> </a:t>
            </a:r>
            <a:r>
              <a:rPr lang="en-US" altLang="zh-CN" sz="2800" b="1" dirty="0">
                <a:solidFill>
                  <a:srgbClr val="006600"/>
                </a:solidFill>
                <a:cs typeface="Times New Roman" panose="02020603050405020304" pitchFamily="18" charset="0"/>
              </a:rPr>
              <a:t>On-site customer</a:t>
            </a:r>
          </a:p>
          <a:p>
            <a:r>
              <a:rPr lang="en-US" altLang="zh-CN" sz="2800" dirty="0">
                <a:cs typeface="Times New Roman" panose="02020603050405020304" pitchFamily="18" charset="0"/>
              </a:rPr>
              <a:t>    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p>
        </p:txBody>
      </p:sp>
    </p:spTree>
    <p:extLst>
      <p:ext uri="{BB962C8B-B14F-4D97-AF65-F5344CB8AC3E}">
        <p14:creationId xmlns:p14="http://schemas.microsoft.com/office/powerpoint/2010/main" val="368917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27ACCED-3346-4CFF-A61E-0A5B9EB813A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DE7C4B7-CDC7-42A4-9D99-ADB9F26D8FBB}"/>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33E80115-D037-46AF-991B-9A9E3748354D}"/>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88A64F96-4DFC-4FEC-A7BB-6C8086D5BB80}"/>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cont.7</a:t>
            </a:r>
          </a:p>
        </p:txBody>
      </p:sp>
      <p:sp>
        <p:nvSpPr>
          <p:cNvPr id="7" name="Content Placeholder 2">
            <a:extLst>
              <a:ext uri="{FF2B5EF4-FFF2-40B4-BE49-F238E27FC236}">
                <a16:creationId xmlns:a16="http://schemas.microsoft.com/office/drawing/2014/main" id="{4854AC39-BD16-475E-A089-AD518A043DEC}"/>
              </a:ext>
            </a:extLst>
          </p:cNvPr>
          <p:cNvSpPr txBox="1">
            <a:spLocks/>
          </p:cNvSpPr>
          <p:nvPr/>
        </p:nvSpPr>
        <p:spPr>
          <a:xfrm>
            <a:off x="179512" y="908720"/>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Extreme programming has a technical focus and is not easy to integrate with management practice in most organizations.</a:t>
            </a:r>
          </a:p>
          <a:p>
            <a:r>
              <a:rPr lang="en-US" sz="2800" dirty="0"/>
              <a:t>Consequently, while agile development uses practices from XP, the method as originally defined is not widely used.</a:t>
            </a:r>
          </a:p>
          <a:p>
            <a:r>
              <a:rPr lang="en-US" sz="2800" dirty="0"/>
              <a:t>Key practices</a:t>
            </a:r>
          </a:p>
          <a:p>
            <a:pPr lvl="1"/>
            <a:r>
              <a:rPr lang="en-US" dirty="0">
                <a:solidFill>
                  <a:srgbClr val="FF0000"/>
                </a:solidFill>
              </a:rPr>
              <a:t>User stories for specification</a:t>
            </a:r>
          </a:p>
          <a:p>
            <a:pPr lvl="1"/>
            <a:r>
              <a:rPr lang="en-US" dirty="0">
                <a:solidFill>
                  <a:srgbClr val="FF0000"/>
                </a:solidFill>
              </a:rPr>
              <a:t>Refactoring</a:t>
            </a:r>
          </a:p>
          <a:p>
            <a:pPr lvl="1"/>
            <a:r>
              <a:rPr lang="en-US" dirty="0">
                <a:solidFill>
                  <a:srgbClr val="FF0000"/>
                </a:solidFill>
              </a:rPr>
              <a:t>Test-first development</a:t>
            </a:r>
          </a:p>
          <a:p>
            <a:pPr lvl="1"/>
            <a:r>
              <a:rPr lang="en-US" dirty="0">
                <a:solidFill>
                  <a:srgbClr val="FF0000"/>
                </a:solidFill>
              </a:rPr>
              <a:t>Pair programming</a:t>
            </a:r>
          </a:p>
        </p:txBody>
      </p:sp>
    </p:spTree>
    <p:extLst>
      <p:ext uri="{BB962C8B-B14F-4D97-AF65-F5344CB8AC3E}">
        <p14:creationId xmlns:p14="http://schemas.microsoft.com/office/powerpoint/2010/main" val="197849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3CF6686-A1FA-45BE-800D-9106303DC89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7232C78-6625-4D34-8D5E-39FA3F778DF7}"/>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16</a:t>
            </a:fld>
            <a:endParaRPr lang="zh-CN" altLang="en-US" dirty="0"/>
          </a:p>
        </p:txBody>
      </p:sp>
      <p:sp>
        <p:nvSpPr>
          <p:cNvPr id="4" name="TextBox 5">
            <a:extLst>
              <a:ext uri="{FF2B5EF4-FFF2-40B4-BE49-F238E27FC236}">
                <a16:creationId xmlns:a16="http://schemas.microsoft.com/office/drawing/2014/main" id="{CA1DA27B-9F9A-4526-993D-38CEBFF5BBD1}"/>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D519D2EA-B2B9-44C9-A2B5-F20198E17F77}"/>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cont.8</a:t>
            </a:r>
          </a:p>
        </p:txBody>
      </p:sp>
      <p:sp>
        <p:nvSpPr>
          <p:cNvPr id="6" name="文本框 5">
            <a:extLst>
              <a:ext uri="{FF2B5EF4-FFF2-40B4-BE49-F238E27FC236}">
                <a16:creationId xmlns:a16="http://schemas.microsoft.com/office/drawing/2014/main" id="{A3E81DB1-E38C-41DA-85A4-8D75A92AECDE}"/>
              </a:ext>
            </a:extLst>
          </p:cNvPr>
          <p:cNvSpPr txBox="1"/>
          <p:nvPr/>
        </p:nvSpPr>
        <p:spPr>
          <a:xfrm>
            <a:off x="107504" y="908720"/>
            <a:ext cx="8939336"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User stories for requirements</a:t>
            </a:r>
            <a:endParaRPr lang="zh-CN" altLang="en-US" sz="2800" b="1" dirty="0">
              <a:solidFill>
                <a:srgbClr val="7030A0"/>
              </a:solidFill>
              <a:cs typeface="Times New Roman" panose="02020603050405020304" pitchFamily="18" charset="0"/>
            </a:endParaRPr>
          </a:p>
        </p:txBody>
      </p:sp>
      <p:sp>
        <p:nvSpPr>
          <p:cNvPr id="7" name="Rectangle 3">
            <a:extLst>
              <a:ext uri="{FF2B5EF4-FFF2-40B4-BE49-F238E27FC236}">
                <a16:creationId xmlns:a16="http://schemas.microsoft.com/office/drawing/2014/main" id="{A92AD881-2CFB-4353-B55C-C2512C5909F0}"/>
              </a:ext>
            </a:extLst>
          </p:cNvPr>
          <p:cNvSpPr txBox="1">
            <a:spLocks noChangeArrowheads="1"/>
          </p:cNvSpPr>
          <p:nvPr/>
        </p:nvSpPr>
        <p:spPr>
          <a:xfrm>
            <a:off x="179511" y="1340768"/>
            <a:ext cx="888294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XP, a customer or user is part of the XP team and is responsible for making decisions on requirements.</a:t>
            </a:r>
          </a:p>
          <a:p>
            <a:r>
              <a:rPr lang="en-US" sz="2800" dirty="0"/>
              <a:t>User requirements are expressed as user stories or scenarios.</a:t>
            </a:r>
          </a:p>
          <a:p>
            <a:r>
              <a:rPr lang="en-US" sz="2800" dirty="0"/>
              <a:t>These are written on cards and the development team break them down into implementation tasks. These tasks are the basis of schedule and cost estimates.</a:t>
            </a:r>
          </a:p>
          <a:p>
            <a:r>
              <a:rPr lang="en-US" sz="2800" dirty="0"/>
              <a:t>The customer chooses the stories for inclusion in the next release based on their priorities and the schedule estimates.</a:t>
            </a:r>
          </a:p>
        </p:txBody>
      </p:sp>
    </p:spTree>
    <p:extLst>
      <p:ext uri="{BB962C8B-B14F-4D97-AF65-F5344CB8AC3E}">
        <p14:creationId xmlns:p14="http://schemas.microsoft.com/office/powerpoint/2010/main" val="560325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7B300FE-53BF-408A-8801-B22643EEDB7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C84EF74-F3A9-4673-9E7E-FC01BC237271}"/>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17</a:t>
            </a:fld>
            <a:endParaRPr lang="zh-CN" altLang="en-US" dirty="0"/>
          </a:p>
        </p:txBody>
      </p:sp>
      <p:sp>
        <p:nvSpPr>
          <p:cNvPr id="4" name="TextBox 5">
            <a:extLst>
              <a:ext uri="{FF2B5EF4-FFF2-40B4-BE49-F238E27FC236}">
                <a16:creationId xmlns:a16="http://schemas.microsoft.com/office/drawing/2014/main" id="{1D7681E9-6504-44C5-AEFA-806CA81A7FB6}"/>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6B52910B-C949-4BF4-9701-ACAC6245C54A}"/>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cont.9</a:t>
            </a:r>
          </a:p>
        </p:txBody>
      </p:sp>
      <p:pic>
        <p:nvPicPr>
          <p:cNvPr id="6" name="Picture 3" descr="3.5 StoryCard.eps">
            <a:extLst>
              <a:ext uri="{FF2B5EF4-FFF2-40B4-BE49-F238E27FC236}">
                <a16:creationId xmlns:a16="http://schemas.microsoft.com/office/drawing/2014/main" id="{83E0D3BC-C1C7-4506-BDB9-ED1ADA011914}"/>
              </a:ext>
            </a:extLst>
          </p:cNvPr>
          <p:cNvPicPr>
            <a:picLocks noChangeAspect="1"/>
          </p:cNvPicPr>
          <p:nvPr/>
        </p:nvPicPr>
        <p:blipFill>
          <a:blip r:embed="rId2"/>
          <a:stretch>
            <a:fillRect/>
          </a:stretch>
        </p:blipFill>
        <p:spPr>
          <a:xfrm>
            <a:off x="2279494" y="1041291"/>
            <a:ext cx="6587470" cy="5286497"/>
          </a:xfrm>
          <a:prstGeom prst="rect">
            <a:avLst/>
          </a:prstGeom>
        </p:spPr>
      </p:pic>
      <p:sp>
        <p:nvSpPr>
          <p:cNvPr id="7" name="文本框 6">
            <a:extLst>
              <a:ext uri="{FF2B5EF4-FFF2-40B4-BE49-F238E27FC236}">
                <a16:creationId xmlns:a16="http://schemas.microsoft.com/office/drawing/2014/main" id="{A3B389BD-93FE-4A83-A567-F2EC5994064F}"/>
              </a:ext>
            </a:extLst>
          </p:cNvPr>
          <p:cNvSpPr txBox="1"/>
          <p:nvPr/>
        </p:nvSpPr>
        <p:spPr>
          <a:xfrm>
            <a:off x="97538" y="1268760"/>
            <a:ext cx="2026190" cy="2246769"/>
          </a:xfrm>
          <a:prstGeom prst="rect">
            <a:avLst/>
          </a:prstGeom>
          <a:noFill/>
        </p:spPr>
        <p:txBody>
          <a:bodyPr wrap="square" rtlCol="0">
            <a:spAutoFit/>
          </a:bodyPr>
          <a:lstStyle/>
          <a:p>
            <a:r>
              <a:rPr lang="en-US" altLang="zh-CN" sz="2800" dirty="0">
                <a:cs typeface="Times New Roman" panose="02020603050405020304" pitchFamily="18" charset="0"/>
              </a:rPr>
              <a:t>An example of user stories</a:t>
            </a:r>
          </a:p>
          <a:p>
            <a:r>
              <a:rPr lang="en-US" altLang="zh-CN" sz="2800" b="1" dirty="0">
                <a:solidFill>
                  <a:srgbClr val="006600"/>
                </a:solidFill>
                <a:cs typeface="Times New Roman" panose="02020603050405020304" pitchFamily="18" charset="0"/>
              </a:rPr>
              <a:t>Textbook P65</a:t>
            </a:r>
            <a:endParaRPr lang="zh-CN" altLang="en-US" sz="2800" b="1" dirty="0">
              <a:solidFill>
                <a:srgbClr val="006600"/>
              </a:solidFill>
              <a:cs typeface="Times New Roman" panose="02020603050405020304" pitchFamily="18" charset="0"/>
            </a:endParaRPr>
          </a:p>
        </p:txBody>
      </p:sp>
    </p:spTree>
    <p:extLst>
      <p:ext uri="{BB962C8B-B14F-4D97-AF65-F5344CB8AC3E}">
        <p14:creationId xmlns:p14="http://schemas.microsoft.com/office/powerpoint/2010/main" val="196603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3A7857B-E5EE-4582-B096-FF972CBA3FF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1E0297F-D53A-4C86-ADE6-AB49E0B3952E}"/>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18</a:t>
            </a:fld>
            <a:endParaRPr lang="zh-CN" altLang="en-US" dirty="0"/>
          </a:p>
        </p:txBody>
      </p:sp>
      <p:sp>
        <p:nvSpPr>
          <p:cNvPr id="4" name="TextBox 5">
            <a:extLst>
              <a:ext uri="{FF2B5EF4-FFF2-40B4-BE49-F238E27FC236}">
                <a16:creationId xmlns:a16="http://schemas.microsoft.com/office/drawing/2014/main" id="{DDD6B78C-624A-46B1-8E00-84A0B4884C9C}"/>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8E4D6865-6CD5-48C4-B924-703C1713DA6D}"/>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cont.10</a:t>
            </a:r>
          </a:p>
        </p:txBody>
      </p:sp>
      <p:pic>
        <p:nvPicPr>
          <p:cNvPr id="6" name="Picture 3" descr="3.6 TaskCards.eps">
            <a:extLst>
              <a:ext uri="{FF2B5EF4-FFF2-40B4-BE49-F238E27FC236}">
                <a16:creationId xmlns:a16="http://schemas.microsoft.com/office/drawing/2014/main" id="{DCEE16BE-8586-4599-813F-9354D8341F2D}"/>
              </a:ext>
            </a:extLst>
          </p:cNvPr>
          <p:cNvPicPr>
            <a:picLocks noChangeAspect="1"/>
          </p:cNvPicPr>
          <p:nvPr/>
        </p:nvPicPr>
        <p:blipFill>
          <a:blip r:embed="rId2"/>
          <a:stretch>
            <a:fillRect/>
          </a:stretch>
        </p:blipFill>
        <p:spPr>
          <a:xfrm>
            <a:off x="1547664" y="1056494"/>
            <a:ext cx="7344816" cy="5171975"/>
          </a:xfrm>
          <a:prstGeom prst="rect">
            <a:avLst/>
          </a:prstGeom>
        </p:spPr>
      </p:pic>
      <p:sp>
        <p:nvSpPr>
          <p:cNvPr id="7" name="文本框 6">
            <a:extLst>
              <a:ext uri="{FF2B5EF4-FFF2-40B4-BE49-F238E27FC236}">
                <a16:creationId xmlns:a16="http://schemas.microsoft.com/office/drawing/2014/main" id="{58E7EF2C-37D3-4776-B1D9-110C2C6B97A2}"/>
              </a:ext>
            </a:extLst>
          </p:cNvPr>
          <p:cNvSpPr txBox="1"/>
          <p:nvPr/>
        </p:nvSpPr>
        <p:spPr>
          <a:xfrm>
            <a:off x="91887" y="2132856"/>
            <a:ext cx="2026190" cy="1815882"/>
          </a:xfrm>
          <a:prstGeom prst="rect">
            <a:avLst/>
          </a:prstGeom>
          <a:noFill/>
        </p:spPr>
        <p:txBody>
          <a:bodyPr wrap="square" rtlCol="0">
            <a:spAutoFit/>
          </a:bodyPr>
          <a:lstStyle/>
          <a:p>
            <a:r>
              <a:rPr lang="en-US" altLang="zh-CN" sz="2800" dirty="0">
                <a:cs typeface="Times New Roman" panose="02020603050405020304" pitchFamily="18" charset="0"/>
              </a:rPr>
              <a:t>example of task cards</a:t>
            </a:r>
          </a:p>
          <a:p>
            <a:r>
              <a:rPr lang="en-US" altLang="zh-CN" sz="2800" b="1" dirty="0">
                <a:solidFill>
                  <a:srgbClr val="006600"/>
                </a:solidFill>
                <a:cs typeface="Times New Roman" panose="02020603050405020304" pitchFamily="18" charset="0"/>
              </a:rPr>
              <a:t>Textbook P66</a:t>
            </a:r>
            <a:endParaRPr lang="zh-CN" altLang="en-US" sz="2800" b="1" dirty="0">
              <a:solidFill>
                <a:srgbClr val="006600"/>
              </a:solidFill>
              <a:cs typeface="Times New Roman" panose="02020603050405020304" pitchFamily="18" charset="0"/>
            </a:endParaRPr>
          </a:p>
        </p:txBody>
      </p:sp>
    </p:spTree>
    <p:extLst>
      <p:ext uri="{BB962C8B-B14F-4D97-AF65-F5344CB8AC3E}">
        <p14:creationId xmlns:p14="http://schemas.microsoft.com/office/powerpoint/2010/main" val="2622005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B44DAFC-E820-4566-B792-4C8B439C75C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C0643AC-6FEB-421A-BA46-9E793EE4C99D}"/>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19</a:t>
            </a:fld>
            <a:endParaRPr lang="zh-CN" altLang="en-US" dirty="0"/>
          </a:p>
        </p:txBody>
      </p:sp>
      <p:sp>
        <p:nvSpPr>
          <p:cNvPr id="4" name="TextBox 5">
            <a:extLst>
              <a:ext uri="{FF2B5EF4-FFF2-40B4-BE49-F238E27FC236}">
                <a16:creationId xmlns:a16="http://schemas.microsoft.com/office/drawing/2014/main" id="{8254E800-351C-4432-858F-B24AF7347259}"/>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663E639B-4821-4B0B-84FF-C61C4EBE1FD7}"/>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cont.11</a:t>
            </a:r>
          </a:p>
        </p:txBody>
      </p:sp>
      <p:sp>
        <p:nvSpPr>
          <p:cNvPr id="6" name="文本框 5">
            <a:extLst>
              <a:ext uri="{FF2B5EF4-FFF2-40B4-BE49-F238E27FC236}">
                <a16:creationId xmlns:a16="http://schemas.microsoft.com/office/drawing/2014/main" id="{7237FE14-AA18-4E83-BCD0-AD348A734D27}"/>
              </a:ext>
            </a:extLst>
          </p:cNvPr>
          <p:cNvSpPr txBox="1"/>
          <p:nvPr/>
        </p:nvSpPr>
        <p:spPr>
          <a:xfrm>
            <a:off x="107504" y="908720"/>
            <a:ext cx="8939336"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Refactoring</a:t>
            </a:r>
            <a:endParaRPr lang="zh-CN" altLang="en-US" sz="2800" b="1" dirty="0">
              <a:solidFill>
                <a:srgbClr val="7030A0"/>
              </a:solidFill>
              <a:cs typeface="Times New Roman" panose="02020603050405020304" pitchFamily="18" charset="0"/>
            </a:endParaRPr>
          </a:p>
        </p:txBody>
      </p:sp>
      <p:sp>
        <p:nvSpPr>
          <p:cNvPr id="8" name="Rectangle 3">
            <a:extLst>
              <a:ext uri="{FF2B5EF4-FFF2-40B4-BE49-F238E27FC236}">
                <a16:creationId xmlns:a16="http://schemas.microsoft.com/office/drawing/2014/main" id="{253177AA-9BE3-4A86-8508-79E672A07229}"/>
              </a:ext>
            </a:extLst>
          </p:cNvPr>
          <p:cNvSpPr txBox="1">
            <a:spLocks noChangeArrowheads="1"/>
          </p:cNvSpPr>
          <p:nvPr/>
        </p:nvSpPr>
        <p:spPr>
          <a:xfrm>
            <a:off x="251519" y="1412776"/>
            <a:ext cx="881093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dirty="0"/>
              <a:t>Conventional wisdom in software engineering is to design for change. It is worth spending time and effort anticipating changes as this reduces costs later in the life cycle.</a:t>
            </a:r>
          </a:p>
          <a:p>
            <a:pPr>
              <a:lnSpc>
                <a:spcPct val="90000"/>
              </a:lnSpc>
            </a:pPr>
            <a:r>
              <a:rPr lang="en-US" sz="2800" dirty="0"/>
              <a:t>XP, however, maintains that this is not worthwhile as changes cannot be reliably anticipated.</a:t>
            </a:r>
          </a:p>
          <a:p>
            <a:pPr>
              <a:lnSpc>
                <a:spcPct val="90000"/>
              </a:lnSpc>
            </a:pPr>
            <a:r>
              <a:rPr lang="en-US" sz="2800" dirty="0"/>
              <a:t>Rather, it proposes constant code improvement (refactoring) to make changes easier when they have to be implemented.</a:t>
            </a:r>
          </a:p>
        </p:txBody>
      </p:sp>
    </p:spTree>
    <p:extLst>
      <p:ext uri="{BB962C8B-B14F-4D97-AF65-F5344CB8AC3E}">
        <p14:creationId xmlns:p14="http://schemas.microsoft.com/office/powerpoint/2010/main" val="390160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53551" y="1398255"/>
            <a:ext cx="8954953" cy="2246769"/>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purpose of agile software development</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about important agile development practices</a:t>
            </a:r>
          </a:p>
          <a:p>
            <a:pPr marL="457200" indent="-457200">
              <a:buFont typeface="Symbol" panose="05050102010706020507" pitchFamily="18" charset="2"/>
              <a:buChar char="¨"/>
            </a:pPr>
            <a:r>
              <a:rPr lang="en-US" altLang="zh-CN" sz="2800" dirty="0">
                <a:cs typeface="Times New Roman" panose="02020603050405020304" pitchFamily="18" charset="0"/>
              </a:rPr>
              <a:t>Understand the Scrum approach</a:t>
            </a:r>
          </a:p>
          <a:p>
            <a:pPr marL="457200" indent="-457200">
              <a:buFont typeface="Symbol" panose="05050102010706020507" pitchFamily="18" charset="2"/>
              <a:buChar char="¨"/>
            </a:pPr>
            <a:r>
              <a:rPr lang="en-US" altLang="zh-CN" sz="2800" dirty="0">
                <a:cs typeface="Times New Roman" panose="02020603050405020304" pitchFamily="18" charset="0"/>
              </a:rPr>
              <a:t>Understand the issues of scaling agile development methods</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63FE429-EDEA-4448-98FE-31652560CB1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E158EB0-13C2-478C-9391-045FF5F01AF6}"/>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20</a:t>
            </a:fld>
            <a:endParaRPr lang="zh-CN" altLang="en-US" dirty="0"/>
          </a:p>
        </p:txBody>
      </p:sp>
      <p:sp>
        <p:nvSpPr>
          <p:cNvPr id="4" name="TextBox 5">
            <a:extLst>
              <a:ext uri="{FF2B5EF4-FFF2-40B4-BE49-F238E27FC236}">
                <a16:creationId xmlns:a16="http://schemas.microsoft.com/office/drawing/2014/main" id="{33955308-24E8-4C49-8B57-11878B7628B3}"/>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D497EFFD-97F5-46EA-A06F-98DC2A949A19}"/>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cont.12</a:t>
            </a:r>
          </a:p>
        </p:txBody>
      </p:sp>
      <p:sp>
        <p:nvSpPr>
          <p:cNvPr id="6" name="Content Placeholder 2">
            <a:extLst>
              <a:ext uri="{FF2B5EF4-FFF2-40B4-BE49-F238E27FC236}">
                <a16:creationId xmlns:a16="http://schemas.microsoft.com/office/drawing/2014/main" id="{9C232BF6-2C97-4770-8553-780972106D95}"/>
              </a:ext>
            </a:extLst>
          </p:cNvPr>
          <p:cNvSpPr txBox="1">
            <a:spLocks/>
          </p:cNvSpPr>
          <p:nvPr/>
        </p:nvSpPr>
        <p:spPr>
          <a:xfrm>
            <a:off x="179512" y="908720"/>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Programming team look for possible software improvements and make these improvements even where there is no immediate need for them.</a:t>
            </a:r>
          </a:p>
          <a:p>
            <a:r>
              <a:rPr lang="en-US" sz="2800"/>
              <a:t>This improves the understandability of the software and so reduces the need for documentation.</a:t>
            </a:r>
          </a:p>
          <a:p>
            <a:r>
              <a:rPr lang="en-US" sz="2800"/>
              <a:t>Changes are easier to make because the code is well-structured and clear.</a:t>
            </a:r>
          </a:p>
          <a:p>
            <a:r>
              <a:rPr lang="en-US" sz="2800"/>
              <a:t>However, some changes requires architecture refactoring and this is much more expensive.</a:t>
            </a:r>
            <a:endParaRPr lang="en-US" sz="2800" dirty="0"/>
          </a:p>
        </p:txBody>
      </p:sp>
    </p:spTree>
    <p:extLst>
      <p:ext uri="{BB962C8B-B14F-4D97-AF65-F5344CB8AC3E}">
        <p14:creationId xmlns:p14="http://schemas.microsoft.com/office/powerpoint/2010/main" val="395381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578E210-25E1-4C8E-8872-FC49A03CFA7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48148C8-DC0B-420C-9A0E-2A369197E1DC}"/>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21</a:t>
            </a:fld>
            <a:endParaRPr lang="zh-CN" altLang="en-US" dirty="0"/>
          </a:p>
        </p:txBody>
      </p:sp>
      <p:sp>
        <p:nvSpPr>
          <p:cNvPr id="4" name="TextBox 5">
            <a:extLst>
              <a:ext uri="{FF2B5EF4-FFF2-40B4-BE49-F238E27FC236}">
                <a16:creationId xmlns:a16="http://schemas.microsoft.com/office/drawing/2014/main" id="{6C0FF6A0-CD7C-4C8C-901A-E0A3763AFBC8}"/>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8BE79CD0-C64B-430D-BFF6-E65EA8F694D8}"/>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cont.13</a:t>
            </a:r>
          </a:p>
        </p:txBody>
      </p:sp>
      <p:sp>
        <p:nvSpPr>
          <p:cNvPr id="6" name="Content Placeholder 2">
            <a:extLst>
              <a:ext uri="{FF2B5EF4-FFF2-40B4-BE49-F238E27FC236}">
                <a16:creationId xmlns:a16="http://schemas.microsoft.com/office/drawing/2014/main" id="{AB72E5E6-30A4-4686-8431-44F03A9A1476}"/>
              </a:ext>
            </a:extLst>
          </p:cNvPr>
          <p:cNvSpPr txBox="1">
            <a:spLocks/>
          </p:cNvSpPr>
          <p:nvPr/>
        </p:nvSpPr>
        <p:spPr>
          <a:xfrm>
            <a:off x="179512" y="991269"/>
            <a:ext cx="8867328" cy="35178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006600"/>
                </a:solidFill>
              </a:rPr>
              <a:t>Some examples of refactoring</a:t>
            </a:r>
          </a:p>
          <a:p>
            <a:r>
              <a:rPr lang="en-US" sz="2800" dirty="0"/>
              <a:t>Re-organization of a class hierarchy to remove duplicate code.</a:t>
            </a:r>
          </a:p>
          <a:p>
            <a:r>
              <a:rPr lang="en-US" sz="2800" dirty="0"/>
              <a:t>Tidying up and renaming attributes and methods to make them easier to understand.</a:t>
            </a:r>
          </a:p>
          <a:p>
            <a:r>
              <a:rPr lang="en-US" sz="2800" dirty="0"/>
              <a:t>The replacement of inline code with calls to methods that have been included in a program library.</a:t>
            </a:r>
          </a:p>
        </p:txBody>
      </p:sp>
    </p:spTree>
    <p:extLst>
      <p:ext uri="{BB962C8B-B14F-4D97-AF65-F5344CB8AC3E}">
        <p14:creationId xmlns:p14="http://schemas.microsoft.com/office/powerpoint/2010/main" val="191850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9DD8BE6-178A-4C96-BD56-B646B3C5181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56DB160-014D-4489-9A29-57FFCBBE82DC}"/>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22</a:t>
            </a:fld>
            <a:endParaRPr lang="zh-CN" altLang="en-US" dirty="0"/>
          </a:p>
        </p:txBody>
      </p:sp>
      <p:sp>
        <p:nvSpPr>
          <p:cNvPr id="4" name="TextBox 5">
            <a:extLst>
              <a:ext uri="{FF2B5EF4-FFF2-40B4-BE49-F238E27FC236}">
                <a16:creationId xmlns:a16="http://schemas.microsoft.com/office/drawing/2014/main" id="{66D1969C-33DE-4904-8866-10F7F2EE7658}"/>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E3DA0D69-4027-43B6-942D-4A1625132DFE}"/>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cont.14</a:t>
            </a:r>
          </a:p>
        </p:txBody>
      </p:sp>
      <p:sp>
        <p:nvSpPr>
          <p:cNvPr id="6" name="文本框 5">
            <a:extLst>
              <a:ext uri="{FF2B5EF4-FFF2-40B4-BE49-F238E27FC236}">
                <a16:creationId xmlns:a16="http://schemas.microsoft.com/office/drawing/2014/main" id="{2D90EA7E-DCF0-4500-A23A-755C67354CEC}"/>
              </a:ext>
            </a:extLst>
          </p:cNvPr>
          <p:cNvSpPr txBox="1"/>
          <p:nvPr/>
        </p:nvSpPr>
        <p:spPr>
          <a:xfrm>
            <a:off x="107504" y="908720"/>
            <a:ext cx="8939336"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Test-first development</a:t>
            </a:r>
            <a:endParaRPr lang="zh-CN" altLang="en-US" sz="2800" b="1" dirty="0">
              <a:solidFill>
                <a:srgbClr val="7030A0"/>
              </a:solidFill>
              <a:cs typeface="Times New Roman" panose="02020603050405020304" pitchFamily="18" charset="0"/>
            </a:endParaRPr>
          </a:p>
        </p:txBody>
      </p:sp>
      <p:sp>
        <p:nvSpPr>
          <p:cNvPr id="7" name="Rectangle 3">
            <a:extLst>
              <a:ext uri="{FF2B5EF4-FFF2-40B4-BE49-F238E27FC236}">
                <a16:creationId xmlns:a16="http://schemas.microsoft.com/office/drawing/2014/main" id="{C1D6A453-2CFE-4A11-8153-4740BDDF72E6}"/>
              </a:ext>
            </a:extLst>
          </p:cNvPr>
          <p:cNvSpPr txBox="1">
            <a:spLocks noChangeArrowheads="1"/>
          </p:cNvSpPr>
          <p:nvPr/>
        </p:nvSpPr>
        <p:spPr>
          <a:xfrm>
            <a:off x="179512" y="1340768"/>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Testing is central to XP and XP has developed an approach where the program is tested after every change has been made.</a:t>
            </a:r>
          </a:p>
          <a:p>
            <a:r>
              <a:rPr lang="en-US" sz="2800"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testing frameworks are used to run all component tests each time that a new release is built.</a:t>
            </a:r>
          </a:p>
        </p:txBody>
      </p:sp>
    </p:spTree>
    <p:extLst>
      <p:ext uri="{BB962C8B-B14F-4D97-AF65-F5344CB8AC3E}">
        <p14:creationId xmlns:p14="http://schemas.microsoft.com/office/powerpoint/2010/main" val="2399740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63EF944-EF87-4CFF-ABDF-48882E45794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83AC3C8-A4E3-4F22-A2AA-7994CA04F45F}"/>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23</a:t>
            </a:fld>
            <a:endParaRPr lang="zh-CN" altLang="en-US" dirty="0"/>
          </a:p>
        </p:txBody>
      </p:sp>
      <p:sp>
        <p:nvSpPr>
          <p:cNvPr id="4" name="TextBox 5">
            <a:extLst>
              <a:ext uri="{FF2B5EF4-FFF2-40B4-BE49-F238E27FC236}">
                <a16:creationId xmlns:a16="http://schemas.microsoft.com/office/drawing/2014/main" id="{24313E61-A978-4434-A7FD-0CA325FB391A}"/>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E2F536DA-DBAA-460E-9754-511592760B53}"/>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cont.15</a:t>
            </a:r>
          </a:p>
        </p:txBody>
      </p:sp>
      <p:sp>
        <p:nvSpPr>
          <p:cNvPr id="6" name="Rectangle 3">
            <a:extLst>
              <a:ext uri="{FF2B5EF4-FFF2-40B4-BE49-F238E27FC236}">
                <a16:creationId xmlns:a16="http://schemas.microsoft.com/office/drawing/2014/main" id="{0606354B-7CAC-42B1-814D-EA32992AB68D}"/>
              </a:ext>
            </a:extLst>
          </p:cNvPr>
          <p:cNvSpPr txBox="1">
            <a:spLocks noChangeArrowheads="1"/>
          </p:cNvSpPr>
          <p:nvPr/>
        </p:nvSpPr>
        <p:spPr>
          <a:xfrm>
            <a:off x="179512" y="991269"/>
            <a:ext cx="88924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dirty="0"/>
              <a:t>Writing tests before code clarifies the requirements to be implemented.</a:t>
            </a:r>
          </a:p>
          <a:p>
            <a:pPr>
              <a:lnSpc>
                <a:spcPct val="90000"/>
              </a:lnSpc>
            </a:pPr>
            <a:r>
              <a:rPr lang="en-US" sz="2800"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b="1" dirty="0">
                <a:solidFill>
                  <a:srgbClr val="FF0000"/>
                </a:solidFill>
              </a:rPr>
              <a:t>Junit</a:t>
            </a:r>
            <a:r>
              <a:rPr lang="en-US" dirty="0"/>
              <a:t>.</a:t>
            </a:r>
          </a:p>
          <a:p>
            <a:pPr>
              <a:lnSpc>
                <a:spcPct val="90000"/>
              </a:lnSpc>
            </a:pPr>
            <a:r>
              <a:rPr lang="en-US" sz="2800" dirty="0"/>
              <a:t>All previous and new tests are run automatically when new functionality is added, thus checking that the new functionality has not introduced errors.</a:t>
            </a:r>
          </a:p>
        </p:txBody>
      </p:sp>
    </p:spTree>
    <p:extLst>
      <p:ext uri="{BB962C8B-B14F-4D97-AF65-F5344CB8AC3E}">
        <p14:creationId xmlns:p14="http://schemas.microsoft.com/office/powerpoint/2010/main" val="2741355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E643909-5710-4215-897F-28EE0611537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C1FE86F-2730-415C-8F83-214F8D966B50}"/>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6B8F08DD-47A4-42A4-8648-32C0E847E8E7}"/>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C1336E94-E688-430F-B8F0-50D5AD99E5A5}"/>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cont.16</a:t>
            </a:r>
          </a:p>
        </p:txBody>
      </p:sp>
      <p:sp>
        <p:nvSpPr>
          <p:cNvPr id="6" name="文本框 5">
            <a:extLst>
              <a:ext uri="{FF2B5EF4-FFF2-40B4-BE49-F238E27FC236}">
                <a16:creationId xmlns:a16="http://schemas.microsoft.com/office/drawing/2014/main" id="{2CADF933-DCAB-416C-B634-820B9DEB46E3}"/>
              </a:ext>
            </a:extLst>
          </p:cNvPr>
          <p:cNvSpPr txBox="1"/>
          <p:nvPr/>
        </p:nvSpPr>
        <p:spPr>
          <a:xfrm>
            <a:off x="107504" y="908720"/>
            <a:ext cx="8939336"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Pair programming</a:t>
            </a:r>
            <a:endParaRPr lang="zh-CN" altLang="en-US" sz="2800" b="1" dirty="0">
              <a:solidFill>
                <a:srgbClr val="7030A0"/>
              </a:solidFill>
              <a:cs typeface="Times New Roman" panose="02020603050405020304" pitchFamily="18" charset="0"/>
            </a:endParaRPr>
          </a:p>
        </p:txBody>
      </p:sp>
      <p:sp>
        <p:nvSpPr>
          <p:cNvPr id="7" name="Rectangle 3">
            <a:extLst>
              <a:ext uri="{FF2B5EF4-FFF2-40B4-BE49-F238E27FC236}">
                <a16:creationId xmlns:a16="http://schemas.microsoft.com/office/drawing/2014/main" id="{9F9F65F3-B311-4471-87DF-84EC11BFCE17}"/>
              </a:ext>
            </a:extLst>
          </p:cNvPr>
          <p:cNvSpPr txBox="1">
            <a:spLocks noChangeArrowheads="1"/>
          </p:cNvSpPr>
          <p:nvPr/>
        </p:nvSpPr>
        <p:spPr>
          <a:xfrm>
            <a:off x="251520" y="1412776"/>
            <a:ext cx="864096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a:t>Pair programming involves programmers working in pairs, developing code together.</a:t>
            </a:r>
          </a:p>
          <a:p>
            <a:pPr>
              <a:lnSpc>
                <a:spcPct val="90000"/>
              </a:lnSpc>
            </a:pPr>
            <a:r>
              <a:rPr lang="en-US" sz="2800"/>
              <a:t>This helps develop common ownership of code and spreads knowledge across the team.</a:t>
            </a:r>
          </a:p>
          <a:p>
            <a:pPr>
              <a:lnSpc>
                <a:spcPct val="90000"/>
              </a:lnSpc>
            </a:pPr>
            <a:r>
              <a:rPr lang="en-US" sz="2800"/>
              <a:t>It serves as an informal review process as each line of code is looked at by more than 1 person.</a:t>
            </a:r>
          </a:p>
          <a:p>
            <a:pPr>
              <a:lnSpc>
                <a:spcPct val="90000"/>
              </a:lnSpc>
            </a:pPr>
            <a:r>
              <a:rPr lang="en-US" sz="2800"/>
              <a:t>It encourages refactoring as the whole team can benefit from improving the system code.</a:t>
            </a:r>
            <a:endParaRPr lang="en-US" sz="2800" dirty="0"/>
          </a:p>
        </p:txBody>
      </p:sp>
    </p:spTree>
    <p:extLst>
      <p:ext uri="{BB962C8B-B14F-4D97-AF65-F5344CB8AC3E}">
        <p14:creationId xmlns:p14="http://schemas.microsoft.com/office/powerpoint/2010/main" val="1282969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F7F3674-E1BB-43CD-98EC-906FCA90461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71D1358-4578-4DC0-8C0B-8DD6A8FC03A3}"/>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25</a:t>
            </a:fld>
            <a:endParaRPr lang="zh-CN" altLang="en-US" dirty="0"/>
          </a:p>
        </p:txBody>
      </p:sp>
      <p:sp>
        <p:nvSpPr>
          <p:cNvPr id="4" name="TextBox 5">
            <a:extLst>
              <a:ext uri="{FF2B5EF4-FFF2-40B4-BE49-F238E27FC236}">
                <a16:creationId xmlns:a16="http://schemas.microsoft.com/office/drawing/2014/main" id="{CF8860CB-4012-4BB0-827B-D18EC3B0C98C}"/>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文本框 4">
            <a:extLst>
              <a:ext uri="{FF2B5EF4-FFF2-40B4-BE49-F238E27FC236}">
                <a16:creationId xmlns:a16="http://schemas.microsoft.com/office/drawing/2014/main" id="{399401A2-2002-4FF9-AE34-FAAC291B028E}"/>
              </a:ext>
            </a:extLst>
          </p:cNvPr>
          <p:cNvSpPr txBox="1"/>
          <p:nvPr/>
        </p:nvSpPr>
        <p:spPr>
          <a:xfrm>
            <a:off x="7020272" y="332656"/>
            <a:ext cx="1872208" cy="680827"/>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cont.17</a:t>
            </a:r>
          </a:p>
          <a:p>
            <a:pPr>
              <a:lnSpc>
                <a:spcPts val="22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73301649-B9E9-432F-8022-5530C346BDD0}"/>
              </a:ext>
            </a:extLst>
          </p:cNvPr>
          <p:cNvSpPr txBox="1">
            <a:spLocks/>
          </p:cNvSpPr>
          <p:nvPr/>
        </p:nvSpPr>
        <p:spPr>
          <a:xfrm>
            <a:off x="179512" y="991269"/>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In pair programming, programmers sit together at the same computer to develop the software.</a:t>
            </a:r>
          </a:p>
          <a:p>
            <a:r>
              <a:rPr lang="en-GB" sz="2800" dirty="0"/>
              <a:t>Pairs are created dynamically so that all team members work with each other during the development process.</a:t>
            </a:r>
          </a:p>
          <a:p>
            <a:r>
              <a:rPr lang="en-GB" sz="2800" dirty="0"/>
              <a:t>The sharing of knowledge that happens during pair programming is very important as it reduces the overall risks to a project when team members leave.</a:t>
            </a:r>
          </a:p>
          <a:p>
            <a:r>
              <a:rPr lang="en-GB" sz="2800" dirty="0"/>
              <a:t>Pair programming is not necessarily inefficient and there is some evidence that suggests that a pair working together is more efficient than 2 programmers working separately. </a:t>
            </a:r>
            <a:endParaRPr lang="en-US" sz="2800" dirty="0"/>
          </a:p>
          <a:p>
            <a:endParaRPr lang="en-GB" sz="2800" dirty="0"/>
          </a:p>
        </p:txBody>
      </p:sp>
    </p:spTree>
    <p:extLst>
      <p:ext uri="{BB962C8B-B14F-4D97-AF65-F5344CB8AC3E}">
        <p14:creationId xmlns:p14="http://schemas.microsoft.com/office/powerpoint/2010/main" val="3487652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624EF23-6E01-472D-98AE-89438A740AA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38D546D-69A4-425D-81B6-8A9A05763A1A}"/>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26</a:t>
            </a:fld>
            <a:endParaRPr lang="zh-CN" altLang="en-US" dirty="0"/>
          </a:p>
        </p:txBody>
      </p:sp>
      <p:sp>
        <p:nvSpPr>
          <p:cNvPr id="4" name="TextBox 5">
            <a:extLst>
              <a:ext uri="{FF2B5EF4-FFF2-40B4-BE49-F238E27FC236}">
                <a16:creationId xmlns:a16="http://schemas.microsoft.com/office/drawing/2014/main" id="{1A18252F-2CE9-40AB-ABFB-A539DDE7E3D3}"/>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sp>
        <p:nvSpPr>
          <p:cNvPr id="6" name="Content Placeholder 2">
            <a:extLst>
              <a:ext uri="{FF2B5EF4-FFF2-40B4-BE49-F238E27FC236}">
                <a16:creationId xmlns:a16="http://schemas.microsoft.com/office/drawing/2014/main" id="{ABAA5440-E96F-4647-A4A6-899D451597E7}"/>
              </a:ext>
            </a:extLst>
          </p:cNvPr>
          <p:cNvSpPr txBox="1">
            <a:spLocks/>
          </p:cNvSpPr>
          <p:nvPr/>
        </p:nvSpPr>
        <p:spPr>
          <a:xfrm>
            <a:off x="179512" y="991269"/>
            <a:ext cx="89644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principal responsibility of software project managers is to manage the project so that the software is delivered on time and within the planned budget for the project. </a:t>
            </a:r>
          </a:p>
          <a:p>
            <a:r>
              <a:rPr lang="en-GB" sz="2800" dirty="0"/>
              <a:t>The standard approach to project management is plan-driven. Managers draw up a plan for the project showing what should be delivered, when it should be delivered and who will work on the development of the project deliverables. </a:t>
            </a:r>
          </a:p>
          <a:p>
            <a:r>
              <a:rPr lang="en-GB" sz="2800" dirty="0"/>
              <a:t>Agile project management requires a different approach, which is adapted to incremental development and the practices used in agile methods. </a:t>
            </a:r>
            <a:endParaRPr lang="en-US" sz="2800" dirty="0"/>
          </a:p>
        </p:txBody>
      </p:sp>
    </p:spTree>
    <p:extLst>
      <p:ext uri="{BB962C8B-B14F-4D97-AF65-F5344CB8AC3E}">
        <p14:creationId xmlns:p14="http://schemas.microsoft.com/office/powerpoint/2010/main" val="3178063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EA6A1F7-D304-4F61-9203-6CE5C5CD510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D323554-DA62-4FA9-8E52-4F100BF8F1F8}"/>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27</a:t>
            </a:fld>
            <a:endParaRPr lang="zh-CN" altLang="en-US" dirty="0"/>
          </a:p>
        </p:txBody>
      </p:sp>
      <p:sp>
        <p:nvSpPr>
          <p:cNvPr id="4" name="文本框 3">
            <a:extLst>
              <a:ext uri="{FF2B5EF4-FFF2-40B4-BE49-F238E27FC236}">
                <a16:creationId xmlns:a16="http://schemas.microsoft.com/office/drawing/2014/main" id="{E96521AD-4ADB-4372-85C7-9502653B65BC}"/>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a:t>
            </a:r>
          </a:p>
        </p:txBody>
      </p:sp>
      <p:sp>
        <p:nvSpPr>
          <p:cNvPr id="5" name="TextBox 5">
            <a:extLst>
              <a:ext uri="{FF2B5EF4-FFF2-40B4-BE49-F238E27FC236}">
                <a16:creationId xmlns:a16="http://schemas.microsoft.com/office/drawing/2014/main" id="{89655A55-E28A-4430-B704-5E8380C8411A}"/>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sp>
        <p:nvSpPr>
          <p:cNvPr id="7" name="Content Placeholder 2">
            <a:extLst>
              <a:ext uri="{FF2B5EF4-FFF2-40B4-BE49-F238E27FC236}">
                <a16:creationId xmlns:a16="http://schemas.microsoft.com/office/drawing/2014/main" id="{AC3E735B-C49B-40FD-9947-F7739AD9F377}"/>
              </a:ext>
            </a:extLst>
          </p:cNvPr>
          <p:cNvSpPr txBox="1">
            <a:spLocks/>
          </p:cNvSpPr>
          <p:nvPr/>
        </p:nvSpPr>
        <p:spPr>
          <a:xfrm>
            <a:off x="91886" y="908720"/>
            <a:ext cx="905211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FF0000"/>
                </a:solidFill>
              </a:rPr>
              <a:t>Scrum</a:t>
            </a:r>
            <a:r>
              <a:rPr lang="en-GB" sz="2800" dirty="0"/>
              <a:t> is an agile method that focuses on managing iterative development rather than specific agile practices.</a:t>
            </a:r>
          </a:p>
          <a:p>
            <a:r>
              <a:rPr lang="en-GB" sz="2800"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sz="2800" dirty="0"/>
              <a:t> </a:t>
            </a:r>
          </a:p>
          <a:p>
            <a:endParaRPr lang="en-US" sz="2800" dirty="0"/>
          </a:p>
        </p:txBody>
      </p:sp>
    </p:spTree>
    <p:extLst>
      <p:ext uri="{BB962C8B-B14F-4D97-AF65-F5344CB8AC3E}">
        <p14:creationId xmlns:p14="http://schemas.microsoft.com/office/powerpoint/2010/main" val="2411775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3A83E98-4BCF-46EC-9913-3CE080B7F0F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3017E38-04D3-4A97-B6F7-C4C0C861D9D5}"/>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28</a:t>
            </a:fld>
            <a:endParaRPr lang="zh-CN" altLang="en-US" dirty="0"/>
          </a:p>
        </p:txBody>
      </p:sp>
      <p:sp>
        <p:nvSpPr>
          <p:cNvPr id="4" name="文本框 3">
            <a:extLst>
              <a:ext uri="{FF2B5EF4-FFF2-40B4-BE49-F238E27FC236}">
                <a16:creationId xmlns:a16="http://schemas.microsoft.com/office/drawing/2014/main" id="{FB3A9F08-663B-4B46-B6C5-A7530837E6AE}"/>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cont.2</a:t>
            </a:r>
          </a:p>
        </p:txBody>
      </p:sp>
      <p:sp>
        <p:nvSpPr>
          <p:cNvPr id="5" name="TextBox 5">
            <a:extLst>
              <a:ext uri="{FF2B5EF4-FFF2-40B4-BE49-F238E27FC236}">
                <a16:creationId xmlns:a16="http://schemas.microsoft.com/office/drawing/2014/main" id="{9C5DE7AD-AB79-49A8-A3A7-09159DA260FE}"/>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sp>
        <p:nvSpPr>
          <p:cNvPr id="6" name="文本框 5">
            <a:extLst>
              <a:ext uri="{FF2B5EF4-FFF2-40B4-BE49-F238E27FC236}">
                <a16:creationId xmlns:a16="http://schemas.microsoft.com/office/drawing/2014/main" id="{39546504-1D4B-49A4-91C5-24876877A3F8}"/>
              </a:ext>
            </a:extLst>
          </p:cNvPr>
          <p:cNvSpPr txBox="1"/>
          <p:nvPr/>
        </p:nvSpPr>
        <p:spPr>
          <a:xfrm>
            <a:off x="107504" y="908720"/>
            <a:ext cx="8939336"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Scrum terminology</a:t>
            </a:r>
            <a:endParaRPr lang="zh-CN" altLang="en-US" sz="2800" b="1" dirty="0">
              <a:solidFill>
                <a:srgbClr val="7030A0"/>
              </a:solidFill>
              <a:cs typeface="Times New Roman" panose="02020603050405020304" pitchFamily="18" charset="0"/>
            </a:endParaRPr>
          </a:p>
        </p:txBody>
      </p:sp>
      <p:sp>
        <p:nvSpPr>
          <p:cNvPr id="7" name="文本框 6">
            <a:extLst>
              <a:ext uri="{FF2B5EF4-FFF2-40B4-BE49-F238E27FC236}">
                <a16:creationId xmlns:a16="http://schemas.microsoft.com/office/drawing/2014/main" id="{83738DB4-BE0C-41D2-91B6-9A4EA9D78F52}"/>
              </a:ext>
            </a:extLst>
          </p:cNvPr>
          <p:cNvSpPr txBox="1"/>
          <p:nvPr/>
        </p:nvSpPr>
        <p:spPr>
          <a:xfrm>
            <a:off x="107504" y="1268760"/>
            <a:ext cx="8928992" cy="5693866"/>
          </a:xfrm>
          <a:prstGeom prst="rect">
            <a:avLst/>
          </a:prstGeom>
          <a:noFill/>
        </p:spPr>
        <p:txBody>
          <a:bodyPr wrap="square" rtlCol="0">
            <a:spAutoFit/>
          </a:bodyPr>
          <a:lstStyle/>
          <a:p>
            <a:r>
              <a:rPr lang="en-US" altLang="zh-CN" sz="2800" b="1" dirty="0">
                <a:solidFill>
                  <a:srgbClr val="FF0000"/>
                </a:solidFill>
                <a:cs typeface="Times New Roman" panose="02020603050405020304" pitchFamily="18" charset="0"/>
              </a:rPr>
              <a:t>Scrum </a:t>
            </a:r>
            <a:r>
              <a:rPr lang="en-US" altLang="zh-CN" sz="2800" b="1" dirty="0">
                <a:solidFill>
                  <a:srgbClr val="0070C0"/>
                </a:solidFill>
                <a:cs typeface="Times New Roman" panose="02020603050405020304" pitchFamily="18" charset="0"/>
              </a:rPr>
              <a:t>   </a:t>
            </a:r>
            <a:r>
              <a:rPr lang="en-US" altLang="zh-CN" sz="2800" dirty="0">
                <a:cs typeface="Times New Roman" panose="02020603050405020304" pitchFamily="18" charset="0"/>
              </a:rPr>
              <a:t>A daily meeting of the Scrum team that reviews progress and prioritizes work to be done that day. Ideally, this should be a short face-to-face meeting that includes the whole team.</a:t>
            </a:r>
          </a:p>
          <a:p>
            <a:r>
              <a:rPr lang="en-US" altLang="zh-CN" sz="2800" b="1" dirty="0">
                <a:solidFill>
                  <a:srgbClr val="FF0000"/>
                </a:solidFill>
                <a:cs typeface="Times New Roman" panose="02020603050405020304" pitchFamily="18" charset="0"/>
              </a:rPr>
              <a:t>ScrumMaster</a:t>
            </a:r>
            <a:r>
              <a:rPr lang="en-US" altLang="zh-CN" sz="2800" b="1" dirty="0">
                <a:solidFill>
                  <a:srgbClr val="0070C0"/>
                </a:solidFill>
                <a:cs typeface="Times New Roman" panose="02020603050405020304" pitchFamily="18" charset="0"/>
              </a:rPr>
              <a:t>    </a:t>
            </a:r>
            <a:r>
              <a:rPr lang="en-US" altLang="zh-CN" sz="2800" dirty="0">
                <a:cs typeface="Times New Roman" panose="02020603050405020304" pitchFamily="18" charset="0"/>
              </a:rPr>
              <a:t>The ScrumMaster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ScrumMaster should not be thought of as a project manager. Others, however, may not always find it easy to see the difference.</a:t>
            </a:r>
          </a:p>
          <a:p>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1403562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470C6BF-A650-411D-B598-EC9259167D3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F643CD0-C10B-4F6F-AF1E-9820408B7C36}"/>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29</a:t>
            </a:fld>
            <a:endParaRPr lang="zh-CN" altLang="en-US" dirty="0"/>
          </a:p>
        </p:txBody>
      </p:sp>
      <p:sp>
        <p:nvSpPr>
          <p:cNvPr id="4" name="文本框 3">
            <a:extLst>
              <a:ext uri="{FF2B5EF4-FFF2-40B4-BE49-F238E27FC236}">
                <a16:creationId xmlns:a16="http://schemas.microsoft.com/office/drawing/2014/main" id="{2433B6A2-9952-4EDA-ABF1-29F000EEAE5A}"/>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cont.3</a:t>
            </a:r>
          </a:p>
        </p:txBody>
      </p:sp>
      <p:sp>
        <p:nvSpPr>
          <p:cNvPr id="5" name="TextBox 5">
            <a:extLst>
              <a:ext uri="{FF2B5EF4-FFF2-40B4-BE49-F238E27FC236}">
                <a16:creationId xmlns:a16="http://schemas.microsoft.com/office/drawing/2014/main" id="{B43FA877-BE2D-4ECD-8A15-CD0C0913DBB3}"/>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sp>
        <p:nvSpPr>
          <p:cNvPr id="6" name="文本框 5">
            <a:extLst>
              <a:ext uri="{FF2B5EF4-FFF2-40B4-BE49-F238E27FC236}">
                <a16:creationId xmlns:a16="http://schemas.microsoft.com/office/drawing/2014/main" id="{2C175982-34CF-4D6B-8B94-2B2FBDC84644}"/>
              </a:ext>
            </a:extLst>
          </p:cNvPr>
          <p:cNvSpPr txBox="1"/>
          <p:nvPr/>
        </p:nvSpPr>
        <p:spPr>
          <a:xfrm>
            <a:off x="107504" y="908720"/>
            <a:ext cx="8928992" cy="3539430"/>
          </a:xfrm>
          <a:prstGeom prst="rect">
            <a:avLst/>
          </a:prstGeom>
          <a:noFill/>
        </p:spPr>
        <p:txBody>
          <a:bodyPr wrap="square" rtlCol="0">
            <a:spAutoFit/>
          </a:bodyPr>
          <a:lstStyle/>
          <a:p>
            <a:r>
              <a:rPr lang="en-US" altLang="zh-CN" sz="2800" b="1" dirty="0">
                <a:solidFill>
                  <a:srgbClr val="FF0000"/>
                </a:solidFill>
                <a:cs typeface="Times New Roman" panose="02020603050405020304" pitchFamily="18" charset="0"/>
              </a:rPr>
              <a:t>Sprint </a:t>
            </a:r>
            <a:r>
              <a:rPr lang="en-US" altLang="zh-CN" sz="2800" b="1" dirty="0">
                <a:solidFill>
                  <a:srgbClr val="0070C0"/>
                </a:solidFill>
                <a:cs typeface="Times New Roman" panose="02020603050405020304" pitchFamily="18" charset="0"/>
              </a:rPr>
              <a:t>   </a:t>
            </a:r>
            <a:r>
              <a:rPr lang="en-US" altLang="zh-CN" sz="2800" dirty="0">
                <a:cs typeface="Times New Roman" panose="02020603050405020304" pitchFamily="18" charset="0"/>
              </a:rPr>
              <a:t>A development iteration. Sprints are usually 2-4 weeks long.</a:t>
            </a:r>
          </a:p>
          <a:p>
            <a:r>
              <a:rPr lang="en-US" altLang="zh-CN" sz="2800" b="1" dirty="0">
                <a:solidFill>
                  <a:srgbClr val="FF0000"/>
                </a:solidFill>
                <a:cs typeface="Times New Roman" panose="02020603050405020304" pitchFamily="18" charset="0"/>
              </a:rPr>
              <a:t>Velocity    </a:t>
            </a:r>
            <a:r>
              <a:rPr lang="en-GB" altLang="zh-CN" sz="2800" dirty="0">
                <a:solidFill>
                  <a:srgbClr val="000000"/>
                </a:solidFil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endParaRPr lang="en-US" altLang="zh-CN" sz="2800" dirty="0">
              <a:cs typeface="Times New Roman" panose="02020603050405020304" pitchFamily="18" charset="0"/>
            </a:endParaRPr>
          </a:p>
          <a:p>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311318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0BCC1B5-4F1B-482F-AD78-9910120BC15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D2F9AE7-754B-4F4D-B30F-17D6FEE55215}"/>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6A2E2513-56AC-40C6-B5D2-72681679D803}"/>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Comparison of plan-driven and agile development </a:t>
            </a:r>
          </a:p>
        </p:txBody>
      </p:sp>
      <p:pic>
        <p:nvPicPr>
          <p:cNvPr id="5" name="Picture 3" descr="3.2 PlanBasedAgile.eps">
            <a:extLst>
              <a:ext uri="{FF2B5EF4-FFF2-40B4-BE49-F238E27FC236}">
                <a16:creationId xmlns:a16="http://schemas.microsoft.com/office/drawing/2014/main" id="{2B6D1CE4-5F9C-48F7-AA61-AB2AAF584217}"/>
              </a:ext>
            </a:extLst>
          </p:cNvPr>
          <p:cNvPicPr>
            <a:picLocks noChangeAspect="1"/>
          </p:cNvPicPr>
          <p:nvPr/>
        </p:nvPicPr>
        <p:blipFill>
          <a:blip r:embed="rId2"/>
          <a:stretch>
            <a:fillRect/>
          </a:stretch>
        </p:blipFill>
        <p:spPr>
          <a:xfrm>
            <a:off x="251520" y="980728"/>
            <a:ext cx="8795320" cy="5307613"/>
          </a:xfrm>
          <a:prstGeom prst="rect">
            <a:avLst/>
          </a:prstGeom>
        </p:spPr>
      </p:pic>
    </p:spTree>
    <p:extLst>
      <p:ext uri="{BB962C8B-B14F-4D97-AF65-F5344CB8AC3E}">
        <p14:creationId xmlns:p14="http://schemas.microsoft.com/office/powerpoint/2010/main" val="2555799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4C82F72-D191-429E-A72F-0B7A1D50339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1F7DA24-CB74-4CF5-8FD8-051EDB7F445A}"/>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30</a:t>
            </a:fld>
            <a:endParaRPr lang="zh-CN" altLang="en-US" dirty="0"/>
          </a:p>
        </p:txBody>
      </p:sp>
      <p:sp>
        <p:nvSpPr>
          <p:cNvPr id="4" name="文本框 3">
            <a:extLst>
              <a:ext uri="{FF2B5EF4-FFF2-40B4-BE49-F238E27FC236}">
                <a16:creationId xmlns:a16="http://schemas.microsoft.com/office/drawing/2014/main" id="{93641272-F5F8-47B5-A2EA-14D7EFB10A76}"/>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cont.4</a:t>
            </a:r>
          </a:p>
        </p:txBody>
      </p:sp>
      <p:sp>
        <p:nvSpPr>
          <p:cNvPr id="5" name="TextBox 5">
            <a:extLst>
              <a:ext uri="{FF2B5EF4-FFF2-40B4-BE49-F238E27FC236}">
                <a16:creationId xmlns:a16="http://schemas.microsoft.com/office/drawing/2014/main" id="{8EC9D263-3A50-42A6-BC7A-D3B1E924F62B}"/>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pic>
        <p:nvPicPr>
          <p:cNvPr id="6" name="Picture 6" descr="3.9 Scrum sprint cycle.eps">
            <a:extLst>
              <a:ext uri="{FF2B5EF4-FFF2-40B4-BE49-F238E27FC236}">
                <a16:creationId xmlns:a16="http://schemas.microsoft.com/office/drawing/2014/main" id="{EB5778B6-6EA0-4561-9D02-029C7E9F7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 y="1588716"/>
            <a:ext cx="8867328" cy="4504580"/>
          </a:xfrm>
          <a:prstGeom prst="rect">
            <a:avLst/>
          </a:prstGeom>
        </p:spPr>
      </p:pic>
      <p:sp>
        <p:nvSpPr>
          <p:cNvPr id="7" name="矩形 6">
            <a:extLst>
              <a:ext uri="{FF2B5EF4-FFF2-40B4-BE49-F238E27FC236}">
                <a16:creationId xmlns:a16="http://schemas.microsoft.com/office/drawing/2014/main" id="{8C402DC3-016A-4C60-B256-F204F4578A31}"/>
              </a:ext>
            </a:extLst>
          </p:cNvPr>
          <p:cNvSpPr/>
          <p:nvPr/>
        </p:nvSpPr>
        <p:spPr>
          <a:xfrm>
            <a:off x="162789" y="987108"/>
            <a:ext cx="2882649" cy="523220"/>
          </a:xfrm>
          <a:prstGeom prst="rect">
            <a:avLst/>
          </a:prstGeom>
        </p:spPr>
        <p:txBody>
          <a:bodyPr wrap="none">
            <a:spAutoFit/>
          </a:bodyPr>
          <a:lstStyle/>
          <a:p>
            <a:r>
              <a:rPr lang="en-US" altLang="zh-CN" sz="2800" b="1" dirty="0">
                <a:solidFill>
                  <a:srgbClr val="7030A0"/>
                </a:solidFill>
              </a:rPr>
              <a:t>Scrum sprint cycle</a:t>
            </a:r>
            <a:endParaRPr lang="zh-CN" altLang="en-US" sz="2800" b="1" dirty="0">
              <a:solidFill>
                <a:srgbClr val="7030A0"/>
              </a:solidFill>
            </a:endParaRPr>
          </a:p>
        </p:txBody>
      </p:sp>
    </p:spTree>
    <p:extLst>
      <p:ext uri="{BB962C8B-B14F-4D97-AF65-F5344CB8AC3E}">
        <p14:creationId xmlns:p14="http://schemas.microsoft.com/office/powerpoint/2010/main" val="126893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49A49AF-17E6-4A90-8895-9C8DEB74498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3CD960A-F01F-4F70-A973-B680A9573FD5}"/>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31</a:t>
            </a:fld>
            <a:endParaRPr lang="zh-CN" altLang="en-US" dirty="0"/>
          </a:p>
        </p:txBody>
      </p:sp>
      <p:sp>
        <p:nvSpPr>
          <p:cNvPr id="4" name="Content Placeholder 2">
            <a:extLst>
              <a:ext uri="{FF2B5EF4-FFF2-40B4-BE49-F238E27FC236}">
                <a16:creationId xmlns:a16="http://schemas.microsoft.com/office/drawing/2014/main" id="{5828A600-E37C-45D3-BD7F-FDF1C3AACC95}"/>
              </a:ext>
            </a:extLst>
          </p:cNvPr>
          <p:cNvSpPr txBox="1">
            <a:spLocks/>
          </p:cNvSpPr>
          <p:nvPr/>
        </p:nvSpPr>
        <p:spPr>
          <a:xfrm>
            <a:off x="179512" y="908720"/>
            <a:ext cx="8964488" cy="568439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Sprints are fixed length, normally 2–4 weeks.  </a:t>
            </a:r>
          </a:p>
          <a:p>
            <a:r>
              <a:rPr lang="en-GB" sz="2800" dirty="0"/>
              <a:t>The starting point for planning is the product backlog, which is the list of work to be done on the project.</a:t>
            </a:r>
          </a:p>
          <a:p>
            <a:r>
              <a:rPr lang="en-GB" sz="2800" dirty="0"/>
              <a:t>The selection phase involves all of the project team who work with the customer to select the features and functionality from the product backlog to be developed during the sprint. </a:t>
            </a:r>
          </a:p>
          <a:p>
            <a:r>
              <a:rPr lang="en-GB" altLang="zh-CN" sz="2800" dirty="0"/>
              <a:t>Once these are agreed, the team organize themselves to develop the software. </a:t>
            </a:r>
          </a:p>
          <a:p>
            <a:r>
              <a:rPr lang="en-GB" altLang="zh-CN" sz="2800" dirty="0"/>
              <a:t>During this stage the team is isolated from the customer and the organization, with all communications channelled through the so-called ‘Scrum </a:t>
            </a:r>
            <a:r>
              <a:rPr lang="en-US" altLang="zh-CN" sz="2800" dirty="0"/>
              <a:t>m</a:t>
            </a:r>
            <a:r>
              <a:rPr lang="en-GB" altLang="zh-CN" sz="2800" dirty="0"/>
              <a:t>aster’. </a:t>
            </a:r>
          </a:p>
          <a:p>
            <a:endParaRPr lang="en-GB" sz="2800" dirty="0"/>
          </a:p>
        </p:txBody>
      </p:sp>
      <p:sp>
        <p:nvSpPr>
          <p:cNvPr id="5" name="文本框 4">
            <a:extLst>
              <a:ext uri="{FF2B5EF4-FFF2-40B4-BE49-F238E27FC236}">
                <a16:creationId xmlns:a16="http://schemas.microsoft.com/office/drawing/2014/main" id="{FD07F64F-011F-45D2-82DE-73F36D6985B1}"/>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cont.5</a:t>
            </a:r>
          </a:p>
        </p:txBody>
      </p:sp>
      <p:sp>
        <p:nvSpPr>
          <p:cNvPr id="6" name="TextBox 5">
            <a:extLst>
              <a:ext uri="{FF2B5EF4-FFF2-40B4-BE49-F238E27FC236}">
                <a16:creationId xmlns:a16="http://schemas.microsoft.com/office/drawing/2014/main" id="{499547D5-EB9D-4183-A755-58DA8F0F4099}"/>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spTree>
    <p:extLst>
      <p:ext uri="{BB962C8B-B14F-4D97-AF65-F5344CB8AC3E}">
        <p14:creationId xmlns:p14="http://schemas.microsoft.com/office/powerpoint/2010/main" val="2183260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1F5A1D5-0B80-446B-98A8-466FD08D0E8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6CD4113-2998-4550-9F15-9AA9D68DA3DC}"/>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32</a:t>
            </a:fld>
            <a:endParaRPr lang="zh-CN" altLang="en-US" dirty="0"/>
          </a:p>
        </p:txBody>
      </p:sp>
      <p:sp>
        <p:nvSpPr>
          <p:cNvPr id="4" name="文本框 3">
            <a:extLst>
              <a:ext uri="{FF2B5EF4-FFF2-40B4-BE49-F238E27FC236}">
                <a16:creationId xmlns:a16="http://schemas.microsoft.com/office/drawing/2014/main" id="{702C0FBC-4E10-43EB-81CD-185E0E828B2D}"/>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cont.6</a:t>
            </a:r>
          </a:p>
        </p:txBody>
      </p:sp>
      <p:sp>
        <p:nvSpPr>
          <p:cNvPr id="5" name="TextBox 5">
            <a:extLst>
              <a:ext uri="{FF2B5EF4-FFF2-40B4-BE49-F238E27FC236}">
                <a16:creationId xmlns:a16="http://schemas.microsoft.com/office/drawing/2014/main" id="{C60464F8-6397-444E-ABF9-4B8FFB8E38AC}"/>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sp>
        <p:nvSpPr>
          <p:cNvPr id="6" name="Content Placeholder 2">
            <a:extLst>
              <a:ext uri="{FF2B5EF4-FFF2-40B4-BE49-F238E27FC236}">
                <a16:creationId xmlns:a16="http://schemas.microsoft.com/office/drawing/2014/main" id="{83063A18-AEE4-42AD-81F7-04F4F101DB19}"/>
              </a:ext>
            </a:extLst>
          </p:cNvPr>
          <p:cNvSpPr txBox="1">
            <a:spLocks/>
          </p:cNvSpPr>
          <p:nvPr/>
        </p:nvSpPr>
        <p:spPr>
          <a:xfrm>
            <a:off x="179512" y="908720"/>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role of the Scrum master is to protect the development team from external distractions. </a:t>
            </a:r>
          </a:p>
          <a:p>
            <a:r>
              <a:rPr lang="en-GB" sz="2800" dirty="0"/>
              <a:t> At the end of the sprint, the work done is reviewed and presented to stakeholders. The next sprint cycle then begins.</a:t>
            </a:r>
            <a:endParaRPr lang="en-US" sz="2800" dirty="0"/>
          </a:p>
          <a:p>
            <a:r>
              <a:rPr lang="en-GB" altLang="zh-CN" sz="2800" dirty="0"/>
              <a:t>The ‘Scrum master’ is a facilitator who arranges daily meetings, tracks the backlog of work to be done, records decisions, measures progress against the backlog and communicates with customers and management outside of the team.</a:t>
            </a:r>
          </a:p>
          <a:p>
            <a:pPr marL="0" indent="0">
              <a:buNone/>
            </a:pPr>
            <a:endParaRPr lang="en-US" sz="2800" dirty="0"/>
          </a:p>
        </p:txBody>
      </p:sp>
    </p:spTree>
    <p:extLst>
      <p:ext uri="{BB962C8B-B14F-4D97-AF65-F5344CB8AC3E}">
        <p14:creationId xmlns:p14="http://schemas.microsoft.com/office/powerpoint/2010/main" val="1040680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9F45735-E1A4-4A3D-AE15-912A49908B1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BD9609C-F6B7-4653-B21D-430BCE9C79B1}"/>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33</a:t>
            </a:fld>
            <a:endParaRPr lang="zh-CN" altLang="en-US" dirty="0"/>
          </a:p>
        </p:txBody>
      </p:sp>
      <p:sp>
        <p:nvSpPr>
          <p:cNvPr id="4" name="文本框 3">
            <a:extLst>
              <a:ext uri="{FF2B5EF4-FFF2-40B4-BE49-F238E27FC236}">
                <a16:creationId xmlns:a16="http://schemas.microsoft.com/office/drawing/2014/main" id="{00C69EA4-F20F-4653-8485-D3B635177D89}"/>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cont.7</a:t>
            </a:r>
          </a:p>
        </p:txBody>
      </p:sp>
      <p:sp>
        <p:nvSpPr>
          <p:cNvPr id="5" name="TextBox 5">
            <a:extLst>
              <a:ext uri="{FF2B5EF4-FFF2-40B4-BE49-F238E27FC236}">
                <a16:creationId xmlns:a16="http://schemas.microsoft.com/office/drawing/2014/main" id="{9F5D06D9-EE02-4FDC-A971-35DCE8F8DF09}"/>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sp>
        <p:nvSpPr>
          <p:cNvPr id="6" name="Content Placeholder 2">
            <a:extLst>
              <a:ext uri="{FF2B5EF4-FFF2-40B4-BE49-F238E27FC236}">
                <a16:creationId xmlns:a16="http://schemas.microsoft.com/office/drawing/2014/main" id="{96710DCE-0189-44D7-B57A-D2212A25FC26}"/>
              </a:ext>
            </a:extLst>
          </p:cNvPr>
          <p:cNvSpPr txBox="1">
            <a:spLocks/>
          </p:cNvSpPr>
          <p:nvPr/>
        </p:nvSpPr>
        <p:spPr>
          <a:xfrm>
            <a:off x="119682" y="908720"/>
            <a:ext cx="902431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sz="2800" dirty="0"/>
          </a:p>
        </p:txBody>
      </p:sp>
    </p:spTree>
    <p:extLst>
      <p:ext uri="{BB962C8B-B14F-4D97-AF65-F5344CB8AC3E}">
        <p14:creationId xmlns:p14="http://schemas.microsoft.com/office/powerpoint/2010/main" val="1766579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CF7885C-8AF7-41F0-BADB-185689C1BCE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EFABDC3-0B79-428C-98C1-87E4E0573D66}"/>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34</a:t>
            </a:fld>
            <a:endParaRPr lang="zh-CN" altLang="en-US" dirty="0"/>
          </a:p>
        </p:txBody>
      </p:sp>
      <p:sp>
        <p:nvSpPr>
          <p:cNvPr id="4" name="文本框 3">
            <a:extLst>
              <a:ext uri="{FF2B5EF4-FFF2-40B4-BE49-F238E27FC236}">
                <a16:creationId xmlns:a16="http://schemas.microsoft.com/office/drawing/2014/main" id="{841652EA-F7DB-40E1-98EE-E73749634A6E}"/>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cont.8</a:t>
            </a:r>
          </a:p>
        </p:txBody>
      </p:sp>
      <p:sp>
        <p:nvSpPr>
          <p:cNvPr id="5" name="TextBox 5">
            <a:extLst>
              <a:ext uri="{FF2B5EF4-FFF2-40B4-BE49-F238E27FC236}">
                <a16:creationId xmlns:a16="http://schemas.microsoft.com/office/drawing/2014/main" id="{18C92271-23DE-4218-829C-5C1D9F12EC72}"/>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sp>
        <p:nvSpPr>
          <p:cNvPr id="6" name="文本框 5">
            <a:extLst>
              <a:ext uri="{FF2B5EF4-FFF2-40B4-BE49-F238E27FC236}">
                <a16:creationId xmlns:a16="http://schemas.microsoft.com/office/drawing/2014/main" id="{35231B90-0405-4D93-8DBF-7223D756E96A}"/>
              </a:ext>
            </a:extLst>
          </p:cNvPr>
          <p:cNvSpPr txBox="1"/>
          <p:nvPr/>
        </p:nvSpPr>
        <p:spPr>
          <a:xfrm>
            <a:off x="107504" y="908720"/>
            <a:ext cx="8939336"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Scrum benefits</a:t>
            </a:r>
            <a:endParaRPr lang="zh-CN" altLang="en-US" sz="2800" b="1" dirty="0">
              <a:solidFill>
                <a:srgbClr val="7030A0"/>
              </a:solidFill>
              <a:cs typeface="Times New Roman" panose="02020603050405020304" pitchFamily="18" charset="0"/>
            </a:endParaRPr>
          </a:p>
        </p:txBody>
      </p:sp>
      <p:sp>
        <p:nvSpPr>
          <p:cNvPr id="8" name="Content Placeholder 2">
            <a:extLst>
              <a:ext uri="{FF2B5EF4-FFF2-40B4-BE49-F238E27FC236}">
                <a16:creationId xmlns:a16="http://schemas.microsoft.com/office/drawing/2014/main" id="{C388A2AD-BE71-4C0C-94F1-35CC14CC5CDA}"/>
              </a:ext>
            </a:extLst>
          </p:cNvPr>
          <p:cNvSpPr txBox="1">
            <a:spLocks/>
          </p:cNvSpPr>
          <p:nvPr/>
        </p:nvSpPr>
        <p:spPr>
          <a:xfrm>
            <a:off x="124226" y="1423317"/>
            <a:ext cx="8912269" cy="48139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product is broken down into a set of manageable and understandable chunks.</a:t>
            </a:r>
          </a:p>
          <a:p>
            <a:r>
              <a:rPr lang="en-GB" sz="2800" dirty="0"/>
              <a:t>Unstable requirements do not hold up progress.</a:t>
            </a:r>
          </a:p>
          <a:p>
            <a:r>
              <a:rPr lang="en-GB" sz="2800" dirty="0"/>
              <a:t>The whole team have visibility of everything and consequently team communication is improved.</a:t>
            </a:r>
          </a:p>
          <a:p>
            <a:r>
              <a:rPr lang="en-GB" sz="2800" dirty="0"/>
              <a:t>Customers see on-time delivery of increments and gain feedback on how the product works.</a:t>
            </a:r>
          </a:p>
          <a:p>
            <a:r>
              <a:rPr lang="en-GB" sz="2800" dirty="0"/>
              <a:t>Trust between customers and developers is established and a positive culture is created in which everyone expects the project to succeed.</a:t>
            </a:r>
          </a:p>
          <a:p>
            <a:endParaRPr lang="en-US" sz="2800" dirty="0"/>
          </a:p>
        </p:txBody>
      </p:sp>
    </p:spTree>
    <p:extLst>
      <p:ext uri="{BB962C8B-B14F-4D97-AF65-F5344CB8AC3E}">
        <p14:creationId xmlns:p14="http://schemas.microsoft.com/office/powerpoint/2010/main" val="2395758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D1AE060-0B82-4396-B825-87EF85D9842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D672EC2-9EFC-4328-8F40-4853780D1AD8}"/>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35</a:t>
            </a:fld>
            <a:endParaRPr lang="zh-CN" altLang="en-US" dirty="0"/>
          </a:p>
        </p:txBody>
      </p:sp>
      <p:sp>
        <p:nvSpPr>
          <p:cNvPr id="4" name="文本框 3">
            <a:extLst>
              <a:ext uri="{FF2B5EF4-FFF2-40B4-BE49-F238E27FC236}">
                <a16:creationId xmlns:a16="http://schemas.microsoft.com/office/drawing/2014/main" id="{243F97D1-EF68-4241-B079-7735299D1864}"/>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cont.9 end</a:t>
            </a:r>
          </a:p>
        </p:txBody>
      </p:sp>
      <p:sp>
        <p:nvSpPr>
          <p:cNvPr id="5" name="TextBox 5">
            <a:extLst>
              <a:ext uri="{FF2B5EF4-FFF2-40B4-BE49-F238E27FC236}">
                <a16:creationId xmlns:a16="http://schemas.microsoft.com/office/drawing/2014/main" id="{D2FF9B09-0E77-4A1C-A761-8A42AE886C9B}"/>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3.3 Agile project management</a:t>
            </a:r>
          </a:p>
        </p:txBody>
      </p:sp>
      <p:sp>
        <p:nvSpPr>
          <p:cNvPr id="6" name="文本框 5">
            <a:extLst>
              <a:ext uri="{FF2B5EF4-FFF2-40B4-BE49-F238E27FC236}">
                <a16:creationId xmlns:a16="http://schemas.microsoft.com/office/drawing/2014/main" id="{3E85AC7E-6C18-4C84-81FE-C7FD2C03BB32}"/>
              </a:ext>
            </a:extLst>
          </p:cNvPr>
          <p:cNvSpPr txBox="1"/>
          <p:nvPr/>
        </p:nvSpPr>
        <p:spPr>
          <a:xfrm>
            <a:off x="107504" y="908720"/>
            <a:ext cx="8939336"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Distributed Scrum</a:t>
            </a:r>
            <a:endParaRPr lang="zh-CN" altLang="en-US" sz="2800" b="1" dirty="0">
              <a:solidFill>
                <a:srgbClr val="7030A0"/>
              </a:solidFill>
              <a:cs typeface="Times New Roman" panose="02020603050405020304" pitchFamily="18" charset="0"/>
            </a:endParaRPr>
          </a:p>
        </p:txBody>
      </p:sp>
      <p:pic>
        <p:nvPicPr>
          <p:cNvPr id="7" name="Picture 8" descr="3.10 Distributed Scrum.eps">
            <a:extLst>
              <a:ext uri="{FF2B5EF4-FFF2-40B4-BE49-F238E27FC236}">
                <a16:creationId xmlns:a16="http://schemas.microsoft.com/office/drawing/2014/main" id="{07EB5F58-8A5D-4B48-B5CA-6C9A2428D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60039"/>
            <a:ext cx="11377264" cy="7245423"/>
          </a:xfrm>
          <a:prstGeom prst="rect">
            <a:avLst/>
          </a:prstGeom>
        </p:spPr>
      </p:pic>
    </p:spTree>
    <p:extLst>
      <p:ext uri="{BB962C8B-B14F-4D97-AF65-F5344CB8AC3E}">
        <p14:creationId xmlns:p14="http://schemas.microsoft.com/office/powerpoint/2010/main" val="3888127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11D9F67-C303-42B7-87C7-8C59F4DD961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6BAA945-9631-4E87-B9C6-FF9EDCFAB291}"/>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36</a:t>
            </a:fld>
            <a:endParaRPr lang="zh-CN" altLang="en-US" dirty="0"/>
          </a:p>
        </p:txBody>
      </p:sp>
      <p:sp>
        <p:nvSpPr>
          <p:cNvPr id="5" name="TextBox 5">
            <a:extLst>
              <a:ext uri="{FF2B5EF4-FFF2-40B4-BE49-F238E27FC236}">
                <a16:creationId xmlns:a16="http://schemas.microsoft.com/office/drawing/2014/main" id="{BFEB9C84-19B3-481C-81DE-76160AD36C15}"/>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Content Placeholder 2">
            <a:extLst>
              <a:ext uri="{FF2B5EF4-FFF2-40B4-BE49-F238E27FC236}">
                <a16:creationId xmlns:a16="http://schemas.microsoft.com/office/drawing/2014/main" id="{DE9CA381-1D0A-4669-B557-B377283E04D4}"/>
              </a:ext>
            </a:extLst>
          </p:cNvPr>
          <p:cNvSpPr txBox="1">
            <a:spLocks/>
          </p:cNvSpPr>
          <p:nvPr/>
        </p:nvSpPr>
        <p:spPr>
          <a:xfrm>
            <a:off x="179512" y="908720"/>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Agile methods have proved to be successful for small and medium sized projects that can be developed by a small co-located team.</a:t>
            </a:r>
          </a:p>
          <a:p>
            <a:r>
              <a:rPr lang="en-GB" altLang="zh-CN" sz="2800" dirty="0"/>
              <a:t>‘</a:t>
            </a:r>
            <a:r>
              <a:rPr lang="en-GB" altLang="zh-CN" sz="2800" b="1" dirty="0">
                <a:solidFill>
                  <a:srgbClr val="FF0000"/>
                </a:solidFill>
              </a:rPr>
              <a:t>Scaling up</a:t>
            </a:r>
            <a:r>
              <a:rPr lang="en-GB" altLang="zh-CN" sz="2800" dirty="0"/>
              <a:t>’ is concerned with using agile methods for developing large software systems that cannot be developed by a small team.</a:t>
            </a:r>
          </a:p>
          <a:p>
            <a:r>
              <a:rPr lang="en-GB" altLang="zh-CN" sz="2800" dirty="0"/>
              <a:t>‘</a:t>
            </a:r>
            <a:r>
              <a:rPr lang="en-GB" altLang="zh-CN" sz="2800" b="1" dirty="0">
                <a:solidFill>
                  <a:srgbClr val="FF0000"/>
                </a:solidFill>
              </a:rPr>
              <a:t>Scaling out</a:t>
            </a:r>
            <a:r>
              <a:rPr lang="en-GB" altLang="zh-CN" sz="2800" dirty="0"/>
              <a:t>’ is concerned with how agile methods can be introduced across a large organization with many years of software development experience.</a:t>
            </a:r>
          </a:p>
          <a:p>
            <a:pPr>
              <a:buFont typeface="Arial" pitchFamily="34" charset="0"/>
              <a:buNone/>
            </a:pPr>
            <a:endParaRPr lang="en-US" sz="2800" dirty="0"/>
          </a:p>
        </p:txBody>
      </p:sp>
    </p:spTree>
    <p:extLst>
      <p:ext uri="{BB962C8B-B14F-4D97-AF65-F5344CB8AC3E}">
        <p14:creationId xmlns:p14="http://schemas.microsoft.com/office/powerpoint/2010/main" val="2945234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D83405A-1C10-4BFC-BF94-3308C19FF5C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6D590B4-D267-4A3F-8567-254FC45B0247}"/>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37</a:t>
            </a:fld>
            <a:endParaRPr lang="zh-CN" altLang="en-US" dirty="0"/>
          </a:p>
        </p:txBody>
      </p:sp>
      <p:sp>
        <p:nvSpPr>
          <p:cNvPr id="4" name="TextBox 5">
            <a:extLst>
              <a:ext uri="{FF2B5EF4-FFF2-40B4-BE49-F238E27FC236}">
                <a16:creationId xmlns:a16="http://schemas.microsoft.com/office/drawing/2014/main" id="{8817E069-45B4-4710-8686-37B588C80DFC}"/>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5" name="文本框 4">
            <a:extLst>
              <a:ext uri="{FF2B5EF4-FFF2-40B4-BE49-F238E27FC236}">
                <a16:creationId xmlns:a16="http://schemas.microsoft.com/office/drawing/2014/main" id="{CDB23DF7-D3A1-4C3B-8C79-5424E28EA774}"/>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a:t>
            </a:r>
          </a:p>
        </p:txBody>
      </p:sp>
      <p:sp>
        <p:nvSpPr>
          <p:cNvPr id="6" name="矩形 5">
            <a:extLst>
              <a:ext uri="{FF2B5EF4-FFF2-40B4-BE49-F238E27FC236}">
                <a16:creationId xmlns:a16="http://schemas.microsoft.com/office/drawing/2014/main" id="{8FAAF2D0-ADD0-4ED1-97E6-A98F9E5A6B28}"/>
              </a:ext>
            </a:extLst>
          </p:cNvPr>
          <p:cNvSpPr/>
          <p:nvPr/>
        </p:nvSpPr>
        <p:spPr>
          <a:xfrm>
            <a:off x="107504" y="908720"/>
            <a:ext cx="6700104" cy="523220"/>
          </a:xfrm>
          <a:prstGeom prst="rect">
            <a:avLst/>
          </a:prstGeom>
        </p:spPr>
        <p:txBody>
          <a:bodyPr wrap="none">
            <a:spAutoFit/>
          </a:bodyPr>
          <a:lstStyle/>
          <a:p>
            <a:r>
              <a:rPr lang="en-US" altLang="zh-CN" sz="2800" b="1" dirty="0">
                <a:solidFill>
                  <a:srgbClr val="7030A0"/>
                </a:solidFill>
              </a:rPr>
              <a:t>3.4.1 Practical problems with agile methods</a:t>
            </a:r>
            <a:endParaRPr lang="zh-CN" altLang="en-US" sz="2800" b="1" dirty="0">
              <a:solidFill>
                <a:srgbClr val="7030A0"/>
              </a:solidFill>
            </a:endParaRPr>
          </a:p>
        </p:txBody>
      </p:sp>
      <p:sp>
        <p:nvSpPr>
          <p:cNvPr id="7" name="Rectangle 3">
            <a:extLst>
              <a:ext uri="{FF2B5EF4-FFF2-40B4-BE49-F238E27FC236}">
                <a16:creationId xmlns:a16="http://schemas.microsoft.com/office/drawing/2014/main" id="{8C5EC295-AE11-47E6-B7EE-5E5B291A9258}"/>
              </a:ext>
            </a:extLst>
          </p:cNvPr>
          <p:cNvSpPr txBox="1">
            <a:spLocks noChangeArrowheads="1"/>
          </p:cNvSpPr>
          <p:nvPr/>
        </p:nvSpPr>
        <p:spPr>
          <a:xfrm>
            <a:off x="136984" y="1379500"/>
            <a:ext cx="900701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informality of agile development is incompatible with the legal approach to contract definition that is commonly used in large companies.</a:t>
            </a:r>
          </a:p>
          <a:p>
            <a:r>
              <a:rPr lang="en-GB" sz="2800" dirty="0"/>
              <a:t>Agile methods are most appropriate for new software development rather than software maintenance. Yet the majority of software costs in large companies come from maintaining their existing software systems.</a:t>
            </a:r>
          </a:p>
          <a:p>
            <a:r>
              <a:rPr lang="en-GB" sz="2800" dirty="0"/>
              <a:t>Agile methods are designed for small co-located teams yet much software development now involves worldwide distributed teams.  </a:t>
            </a:r>
          </a:p>
          <a:p>
            <a:endParaRPr lang="en-US" sz="2800" dirty="0"/>
          </a:p>
        </p:txBody>
      </p:sp>
    </p:spTree>
    <p:extLst>
      <p:ext uri="{BB962C8B-B14F-4D97-AF65-F5344CB8AC3E}">
        <p14:creationId xmlns:p14="http://schemas.microsoft.com/office/powerpoint/2010/main" val="2248460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EE5AD3D-5005-40A9-99E1-8C9E97B45D2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C7A227A-346E-497D-8D6F-CD5F7662FD0C}"/>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38</a:t>
            </a:fld>
            <a:endParaRPr lang="zh-CN" altLang="en-US" dirty="0"/>
          </a:p>
        </p:txBody>
      </p:sp>
      <p:sp>
        <p:nvSpPr>
          <p:cNvPr id="4" name="TextBox 5">
            <a:extLst>
              <a:ext uri="{FF2B5EF4-FFF2-40B4-BE49-F238E27FC236}">
                <a16:creationId xmlns:a16="http://schemas.microsoft.com/office/drawing/2014/main" id="{E286095B-AE3E-4129-98E7-582443F84C4F}"/>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5" name="文本框 4">
            <a:extLst>
              <a:ext uri="{FF2B5EF4-FFF2-40B4-BE49-F238E27FC236}">
                <a16:creationId xmlns:a16="http://schemas.microsoft.com/office/drawing/2014/main" id="{EF957F65-5AB8-4A1A-95E4-4049AF6AF559}"/>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cont.2</a:t>
            </a:r>
          </a:p>
        </p:txBody>
      </p:sp>
      <p:sp>
        <p:nvSpPr>
          <p:cNvPr id="6" name="Content Placeholder 2">
            <a:extLst>
              <a:ext uri="{FF2B5EF4-FFF2-40B4-BE49-F238E27FC236}">
                <a16:creationId xmlns:a16="http://schemas.microsoft.com/office/drawing/2014/main" id="{04C3961D-B674-4B72-A156-59CB58F0F762}"/>
              </a:ext>
            </a:extLst>
          </p:cNvPr>
          <p:cNvSpPr txBox="1">
            <a:spLocks/>
          </p:cNvSpPr>
          <p:nvPr/>
        </p:nvSpPr>
        <p:spPr>
          <a:xfrm>
            <a:off x="235390" y="908720"/>
            <a:ext cx="8908610" cy="49685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Most software contracts for custom systems are based around a specification, which sets out what has to be implemented by the system developer for the system customer.</a:t>
            </a:r>
          </a:p>
          <a:p>
            <a:r>
              <a:rPr lang="en-US" sz="2800" dirty="0"/>
              <a:t>However, this precludes interleaving specification and development as is the norm in agile development.</a:t>
            </a:r>
          </a:p>
          <a:p>
            <a:r>
              <a:rPr lang="en-US" sz="2800" dirty="0"/>
              <a:t>A contract that pays for developer time rather than functionality is required. </a:t>
            </a:r>
          </a:p>
          <a:p>
            <a:pPr lvl="1"/>
            <a:r>
              <a:rPr lang="en-US" dirty="0"/>
              <a:t>However, this is seen as a high risk because what has to be delivered cannot be guaranteed.</a:t>
            </a:r>
          </a:p>
        </p:txBody>
      </p:sp>
    </p:spTree>
    <p:extLst>
      <p:ext uri="{BB962C8B-B14F-4D97-AF65-F5344CB8AC3E}">
        <p14:creationId xmlns:p14="http://schemas.microsoft.com/office/powerpoint/2010/main" val="2251637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D7C88C7-3B01-4BFF-B763-3BE294D8933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5EFFC54-EA3C-45C3-81F2-2E9D3DE6CDF2}"/>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39</a:t>
            </a:fld>
            <a:endParaRPr lang="zh-CN" altLang="en-US" dirty="0"/>
          </a:p>
        </p:txBody>
      </p:sp>
      <p:sp>
        <p:nvSpPr>
          <p:cNvPr id="4" name="TextBox 5">
            <a:extLst>
              <a:ext uri="{FF2B5EF4-FFF2-40B4-BE49-F238E27FC236}">
                <a16:creationId xmlns:a16="http://schemas.microsoft.com/office/drawing/2014/main" id="{01C75BD3-6663-433C-93DB-774ADB83632C}"/>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5" name="文本框 4">
            <a:extLst>
              <a:ext uri="{FF2B5EF4-FFF2-40B4-BE49-F238E27FC236}">
                <a16:creationId xmlns:a16="http://schemas.microsoft.com/office/drawing/2014/main" id="{FFB7F562-82C4-4828-8768-BC3D15E6D364}"/>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cont.3</a:t>
            </a:r>
          </a:p>
        </p:txBody>
      </p:sp>
      <p:sp>
        <p:nvSpPr>
          <p:cNvPr id="6" name="Content Placeholder 2">
            <a:extLst>
              <a:ext uri="{FF2B5EF4-FFF2-40B4-BE49-F238E27FC236}">
                <a16:creationId xmlns:a16="http://schemas.microsoft.com/office/drawing/2014/main" id="{22F30400-EED0-4594-90D5-4AAF6A561DB8}"/>
              </a:ext>
            </a:extLst>
          </p:cNvPr>
          <p:cNvSpPr txBox="1">
            <a:spLocks/>
          </p:cNvSpPr>
          <p:nvPr/>
        </p:nvSpPr>
        <p:spPr>
          <a:xfrm>
            <a:off x="91886" y="908720"/>
            <a:ext cx="905211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Most organizations spend more on maintaining existing software than they do on new software development. So, if agile methods are to be successful, they have to support maintenance as well as original development.</a:t>
            </a:r>
          </a:p>
          <a:p>
            <a:r>
              <a:rPr lang="en-US" sz="2800"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sz="2800" dirty="0"/>
              <a:t>Problems may arise if original development team cannot be maintained.</a:t>
            </a:r>
          </a:p>
          <a:p>
            <a:pPr lvl="1"/>
            <a:endParaRPr lang="en-US" dirty="0"/>
          </a:p>
        </p:txBody>
      </p:sp>
    </p:spTree>
    <p:extLst>
      <p:ext uri="{BB962C8B-B14F-4D97-AF65-F5344CB8AC3E}">
        <p14:creationId xmlns:p14="http://schemas.microsoft.com/office/powerpoint/2010/main" val="17968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9410262-DDF0-436A-9606-166CD3EBF72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6604763-F240-46AE-9260-3CB6E15770E0}"/>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a:t>
            </a:fld>
            <a:endParaRPr lang="zh-CN" altLang="en-US" dirty="0"/>
          </a:p>
        </p:txBody>
      </p:sp>
      <p:sp>
        <p:nvSpPr>
          <p:cNvPr id="4" name="TextBox 5">
            <a:extLst>
              <a:ext uri="{FF2B5EF4-FFF2-40B4-BE49-F238E27FC236}">
                <a16:creationId xmlns:a16="http://schemas.microsoft.com/office/drawing/2014/main" id="{8C9F0CA5-6D71-428F-87BD-644A558C9E7E}"/>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Purpose of agile software development </a:t>
            </a:r>
          </a:p>
        </p:txBody>
      </p:sp>
      <p:sp>
        <p:nvSpPr>
          <p:cNvPr id="5" name="Content Placeholder 2">
            <a:extLst>
              <a:ext uri="{FF2B5EF4-FFF2-40B4-BE49-F238E27FC236}">
                <a16:creationId xmlns:a16="http://schemas.microsoft.com/office/drawing/2014/main" id="{141F4D16-F7E1-465E-9252-0745A5F9FE59}"/>
              </a:ext>
            </a:extLst>
          </p:cNvPr>
          <p:cNvSpPr txBox="1">
            <a:spLocks/>
          </p:cNvSpPr>
          <p:nvPr/>
        </p:nvSpPr>
        <p:spPr>
          <a:xfrm>
            <a:off x="179512" y="908720"/>
            <a:ext cx="8867328" cy="568439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Rapid development and delivery is now often the most important requirement for software systems</a:t>
            </a:r>
          </a:p>
          <a:p>
            <a:r>
              <a:rPr lang="en-US" sz="2800" dirty="0"/>
              <a:t>Plan-driven development is essential for some types of system but does not meet many business needs</a:t>
            </a:r>
          </a:p>
          <a:p>
            <a:r>
              <a:rPr lang="en-US" sz="2800" dirty="0"/>
              <a:t>Agile development methods emerged in the late 1990s whose aim was to radically reduce the delivery time for working software systems</a:t>
            </a:r>
          </a:p>
          <a:p>
            <a:r>
              <a:rPr lang="en-US" altLang="zh-CN" sz="2800" dirty="0"/>
              <a:t>The aim of agile methods is to reduce overheads in the software process (e.g. by limiting documentation) and to be able to respond quickly to changing requirements without excessive rework</a:t>
            </a:r>
            <a:endParaRPr lang="en-US" sz="2800" dirty="0"/>
          </a:p>
        </p:txBody>
      </p:sp>
    </p:spTree>
    <p:extLst>
      <p:ext uri="{BB962C8B-B14F-4D97-AF65-F5344CB8AC3E}">
        <p14:creationId xmlns:p14="http://schemas.microsoft.com/office/powerpoint/2010/main" val="2721097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83BAFA3-B4E2-4E32-A02A-C10A37E27B5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AB22CFA-3FCD-4F7D-AD95-777B324F1085}"/>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40</a:t>
            </a:fld>
            <a:endParaRPr lang="zh-CN" altLang="en-US" dirty="0"/>
          </a:p>
        </p:txBody>
      </p:sp>
      <p:sp>
        <p:nvSpPr>
          <p:cNvPr id="4" name="TextBox 5">
            <a:extLst>
              <a:ext uri="{FF2B5EF4-FFF2-40B4-BE49-F238E27FC236}">
                <a16:creationId xmlns:a16="http://schemas.microsoft.com/office/drawing/2014/main" id="{42D34DB6-22D4-48E1-9655-158AE696DC53}"/>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5" name="文本框 4">
            <a:extLst>
              <a:ext uri="{FF2B5EF4-FFF2-40B4-BE49-F238E27FC236}">
                <a16:creationId xmlns:a16="http://schemas.microsoft.com/office/drawing/2014/main" id="{6FB645BE-0BFD-4A24-A2FC-17E991E76AD2}"/>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cont.4</a:t>
            </a:r>
          </a:p>
        </p:txBody>
      </p:sp>
      <p:sp>
        <p:nvSpPr>
          <p:cNvPr id="6" name="Content Placeholder 2">
            <a:extLst>
              <a:ext uri="{FF2B5EF4-FFF2-40B4-BE49-F238E27FC236}">
                <a16:creationId xmlns:a16="http://schemas.microsoft.com/office/drawing/2014/main" id="{1D133462-AE05-4652-B010-BBC41C3C30C7}"/>
              </a:ext>
            </a:extLst>
          </p:cNvPr>
          <p:cNvSpPr txBox="1">
            <a:spLocks/>
          </p:cNvSpPr>
          <p:nvPr/>
        </p:nvSpPr>
        <p:spPr>
          <a:xfrm>
            <a:off x="222192" y="913672"/>
            <a:ext cx="892180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Key problems are:</a:t>
            </a:r>
          </a:p>
          <a:p>
            <a:pPr lvl="1"/>
            <a:r>
              <a:rPr lang="en-US"/>
              <a:t>Lack of product documentation</a:t>
            </a:r>
          </a:p>
          <a:p>
            <a:pPr lvl="1"/>
            <a:r>
              <a:rPr lang="en-US"/>
              <a:t>Keeping customers involved in the development process</a:t>
            </a:r>
          </a:p>
          <a:p>
            <a:pPr lvl="1"/>
            <a:r>
              <a:rPr lang="en-US"/>
              <a:t>Maintaining the continuity of the development team</a:t>
            </a:r>
          </a:p>
          <a:p>
            <a:r>
              <a:rPr lang="en-US" sz="2800"/>
              <a:t>Agile development relies on the development team knowing and understanding what has to be done. </a:t>
            </a:r>
          </a:p>
          <a:p>
            <a:r>
              <a:rPr lang="en-US" sz="2800"/>
              <a:t>For long-lifetime systems, this is a real problem as the original developers will not always work on the system.</a:t>
            </a:r>
            <a:endParaRPr lang="en-US" sz="2800" dirty="0"/>
          </a:p>
        </p:txBody>
      </p:sp>
    </p:spTree>
    <p:extLst>
      <p:ext uri="{BB962C8B-B14F-4D97-AF65-F5344CB8AC3E}">
        <p14:creationId xmlns:p14="http://schemas.microsoft.com/office/powerpoint/2010/main" val="3110559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3C1333B-B6A2-49C1-9890-D1DDFB83991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039713A-456F-40CE-9E71-D4E76ABCD48C}"/>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41</a:t>
            </a:fld>
            <a:endParaRPr lang="zh-CN" altLang="en-US" dirty="0"/>
          </a:p>
        </p:txBody>
      </p:sp>
      <p:sp>
        <p:nvSpPr>
          <p:cNvPr id="4" name="TextBox 5">
            <a:extLst>
              <a:ext uri="{FF2B5EF4-FFF2-40B4-BE49-F238E27FC236}">
                <a16:creationId xmlns:a16="http://schemas.microsoft.com/office/drawing/2014/main" id="{5EC407A7-DA2C-409B-90E5-75BCA2EDED2D}"/>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5" name="文本框 4">
            <a:extLst>
              <a:ext uri="{FF2B5EF4-FFF2-40B4-BE49-F238E27FC236}">
                <a16:creationId xmlns:a16="http://schemas.microsoft.com/office/drawing/2014/main" id="{41F0897F-6D2C-4D51-A2A0-69AE3EEB9D0A}"/>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cont.5</a:t>
            </a:r>
          </a:p>
        </p:txBody>
      </p:sp>
      <p:sp>
        <p:nvSpPr>
          <p:cNvPr id="6" name="矩形 5">
            <a:extLst>
              <a:ext uri="{FF2B5EF4-FFF2-40B4-BE49-F238E27FC236}">
                <a16:creationId xmlns:a16="http://schemas.microsoft.com/office/drawing/2014/main" id="{724A7AEC-6A2E-4817-8242-6D074B7C8E45}"/>
              </a:ext>
            </a:extLst>
          </p:cNvPr>
          <p:cNvSpPr/>
          <p:nvPr/>
        </p:nvSpPr>
        <p:spPr>
          <a:xfrm>
            <a:off x="107504" y="908720"/>
            <a:ext cx="5585825" cy="523220"/>
          </a:xfrm>
          <a:prstGeom prst="rect">
            <a:avLst/>
          </a:prstGeom>
        </p:spPr>
        <p:txBody>
          <a:bodyPr wrap="none">
            <a:spAutoFit/>
          </a:bodyPr>
          <a:lstStyle/>
          <a:p>
            <a:r>
              <a:rPr lang="en-US" altLang="zh-CN" sz="2800" b="1" dirty="0">
                <a:solidFill>
                  <a:srgbClr val="7030A0"/>
                </a:solidFill>
              </a:rPr>
              <a:t>3.4.2 Agile and plan-driven methods</a:t>
            </a:r>
            <a:endParaRPr lang="zh-CN" altLang="en-US" sz="2800" b="1" dirty="0">
              <a:solidFill>
                <a:srgbClr val="7030A0"/>
              </a:solidFill>
            </a:endParaRPr>
          </a:p>
        </p:txBody>
      </p:sp>
      <p:sp>
        <p:nvSpPr>
          <p:cNvPr id="7" name="Content Placeholder 2">
            <a:extLst>
              <a:ext uri="{FF2B5EF4-FFF2-40B4-BE49-F238E27FC236}">
                <a16:creationId xmlns:a16="http://schemas.microsoft.com/office/drawing/2014/main" id="{E2F0A683-9581-410B-9D75-F1FAF9CFCFB2}"/>
              </a:ext>
            </a:extLst>
          </p:cNvPr>
          <p:cNvSpPr txBox="1">
            <a:spLocks/>
          </p:cNvSpPr>
          <p:nvPr/>
        </p:nvSpPr>
        <p:spPr>
          <a:xfrm>
            <a:off x="179512" y="1423317"/>
            <a:ext cx="8856984" cy="44098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Most projects include elements of plan-driven and agile processes. Deciding on the balance depends on:</a:t>
            </a:r>
          </a:p>
          <a:p>
            <a:pPr lvl="1"/>
            <a:r>
              <a:rPr lang="en-GB" dirty="0"/>
              <a:t>If a very detailed specification and design is important before moving to implementation, probably need to use a plan-driven approach.</a:t>
            </a:r>
          </a:p>
          <a:p>
            <a:pPr lvl="1"/>
            <a:r>
              <a:rPr lang="en-GB" dirty="0"/>
              <a:t>If an incremental delivery can get rapid feedback from customers, consider using agile methods.</a:t>
            </a:r>
          </a:p>
          <a:p>
            <a:pPr lvl="1"/>
            <a:r>
              <a:rPr lang="en-GB" dirty="0"/>
              <a:t>If large system to be developed </a:t>
            </a:r>
            <a:r>
              <a:rPr lang="en-US" dirty="0"/>
              <a:t>and</a:t>
            </a:r>
            <a:r>
              <a:rPr lang="zh-CN" altLang="en-US" dirty="0"/>
              <a:t> </a:t>
            </a:r>
            <a:r>
              <a:rPr lang="en-US" altLang="zh-CN" dirty="0"/>
              <a:t>co-located</a:t>
            </a:r>
            <a:r>
              <a:rPr lang="zh-CN" altLang="en-US" dirty="0"/>
              <a:t> </a:t>
            </a:r>
            <a:r>
              <a:rPr lang="en-US" altLang="zh-CN" dirty="0"/>
              <a:t>teams are not realistic</a:t>
            </a:r>
            <a:r>
              <a:rPr lang="en-GB" dirty="0"/>
              <a:t>, a plan-driven approach may have to be used. </a:t>
            </a:r>
            <a:endParaRPr lang="en-US" dirty="0"/>
          </a:p>
        </p:txBody>
      </p:sp>
    </p:spTree>
    <p:extLst>
      <p:ext uri="{BB962C8B-B14F-4D97-AF65-F5344CB8AC3E}">
        <p14:creationId xmlns:p14="http://schemas.microsoft.com/office/powerpoint/2010/main" val="3878970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8B99EE8-753C-410B-8755-2D9AFE27099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D62D734-44AB-43A6-B9E8-094A18ECD311}"/>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42</a:t>
            </a:fld>
            <a:endParaRPr lang="zh-CN" altLang="en-US" dirty="0"/>
          </a:p>
        </p:txBody>
      </p:sp>
      <p:sp>
        <p:nvSpPr>
          <p:cNvPr id="4" name="文本框 3">
            <a:extLst>
              <a:ext uri="{FF2B5EF4-FFF2-40B4-BE49-F238E27FC236}">
                <a16:creationId xmlns:a16="http://schemas.microsoft.com/office/drawing/2014/main" id="{55E520B4-9C32-4EAA-95CA-ACFF9AB03A00}"/>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cont.6</a:t>
            </a:r>
          </a:p>
        </p:txBody>
      </p:sp>
      <p:sp>
        <p:nvSpPr>
          <p:cNvPr id="5" name="TextBox 5">
            <a:extLst>
              <a:ext uri="{FF2B5EF4-FFF2-40B4-BE49-F238E27FC236}">
                <a16:creationId xmlns:a16="http://schemas.microsoft.com/office/drawing/2014/main" id="{CE051423-3E6B-45F7-988B-96606CAA7F16}"/>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矩形 5">
            <a:extLst>
              <a:ext uri="{FF2B5EF4-FFF2-40B4-BE49-F238E27FC236}">
                <a16:creationId xmlns:a16="http://schemas.microsoft.com/office/drawing/2014/main" id="{C18F3C2A-CF3C-4E1C-A636-6E690DADF771}"/>
              </a:ext>
            </a:extLst>
          </p:cNvPr>
          <p:cNvSpPr/>
          <p:nvPr/>
        </p:nvSpPr>
        <p:spPr>
          <a:xfrm>
            <a:off x="107504" y="908720"/>
            <a:ext cx="6565708" cy="523220"/>
          </a:xfrm>
          <a:prstGeom prst="rect">
            <a:avLst/>
          </a:prstGeom>
        </p:spPr>
        <p:txBody>
          <a:bodyPr wrap="none">
            <a:spAutoFit/>
          </a:bodyPr>
          <a:lstStyle/>
          <a:p>
            <a:r>
              <a:rPr lang="en-US" altLang="zh-CN" sz="2800" b="1" dirty="0">
                <a:solidFill>
                  <a:srgbClr val="7030A0"/>
                </a:solidFill>
              </a:rPr>
              <a:t>Agile principles and organizational practice</a:t>
            </a:r>
            <a:endParaRPr lang="zh-CN" altLang="en-US" sz="2800" b="1" dirty="0">
              <a:solidFill>
                <a:srgbClr val="7030A0"/>
              </a:solidFill>
            </a:endParaRPr>
          </a:p>
        </p:txBody>
      </p:sp>
      <p:sp>
        <p:nvSpPr>
          <p:cNvPr id="7" name="Content Placeholder 2">
            <a:extLst>
              <a:ext uri="{FF2B5EF4-FFF2-40B4-BE49-F238E27FC236}">
                <a16:creationId xmlns:a16="http://schemas.microsoft.com/office/drawing/2014/main" id="{634E9CEA-DE17-41A5-A828-A7E1DADA550B}"/>
              </a:ext>
            </a:extLst>
          </p:cNvPr>
          <p:cNvSpPr txBox="1">
            <a:spLocks/>
          </p:cNvSpPr>
          <p:nvPr/>
        </p:nvSpPr>
        <p:spPr>
          <a:xfrm>
            <a:off x="179512" y="1423317"/>
            <a:ext cx="8856984" cy="44098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t>Customer involvement</a:t>
            </a:r>
          </a:p>
          <a:p>
            <a:pPr marL="0" indent="0">
              <a:buNone/>
            </a:pPr>
            <a:r>
              <a:rPr lang="en-US" sz="2800" dirty="0"/>
              <a:t>    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marL="0" indent="0">
              <a:buNone/>
            </a:pPr>
            <a:r>
              <a:rPr lang="en-US" sz="2800" dirty="0"/>
              <a:t>Where there are external stakeholders, such as regulators, it is difficult to represent their views to the agile team.</a:t>
            </a:r>
          </a:p>
        </p:txBody>
      </p:sp>
    </p:spTree>
    <p:extLst>
      <p:ext uri="{BB962C8B-B14F-4D97-AF65-F5344CB8AC3E}">
        <p14:creationId xmlns:p14="http://schemas.microsoft.com/office/powerpoint/2010/main" val="1202461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A219239-B4BB-406F-B6C2-98A16EF8F16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DED5C18-230B-408D-905B-646FBCD6CD9A}"/>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43</a:t>
            </a:fld>
            <a:endParaRPr lang="zh-CN" altLang="en-US" dirty="0"/>
          </a:p>
        </p:txBody>
      </p:sp>
      <p:sp>
        <p:nvSpPr>
          <p:cNvPr id="4" name="文本框 3">
            <a:extLst>
              <a:ext uri="{FF2B5EF4-FFF2-40B4-BE49-F238E27FC236}">
                <a16:creationId xmlns:a16="http://schemas.microsoft.com/office/drawing/2014/main" id="{EF2C5202-DC6F-4188-AA4B-ED53252693B9}"/>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cont.7</a:t>
            </a:r>
          </a:p>
        </p:txBody>
      </p:sp>
      <p:sp>
        <p:nvSpPr>
          <p:cNvPr id="5" name="TextBox 5">
            <a:extLst>
              <a:ext uri="{FF2B5EF4-FFF2-40B4-BE49-F238E27FC236}">
                <a16:creationId xmlns:a16="http://schemas.microsoft.com/office/drawing/2014/main" id="{4D2C9361-23F0-420F-AD9B-7F4884E80FD9}"/>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Content Placeholder 2">
            <a:extLst>
              <a:ext uri="{FF2B5EF4-FFF2-40B4-BE49-F238E27FC236}">
                <a16:creationId xmlns:a16="http://schemas.microsoft.com/office/drawing/2014/main" id="{45FAE70F-B2D7-4021-88E1-3B1C3BAD634E}"/>
              </a:ext>
            </a:extLst>
          </p:cNvPr>
          <p:cNvSpPr txBox="1">
            <a:spLocks/>
          </p:cNvSpPr>
          <p:nvPr/>
        </p:nvSpPr>
        <p:spPr>
          <a:xfrm>
            <a:off x="179512" y="908720"/>
            <a:ext cx="8856984" cy="54392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b="1" dirty="0"/>
              <a:t>Embrace change</a:t>
            </a:r>
            <a:r>
              <a:rPr lang="en-US" sz="2800" dirty="0"/>
              <a:t>    </a:t>
            </a:r>
          </a:p>
          <a:p>
            <a:pPr marL="0" indent="0">
              <a:buNone/>
            </a:pPr>
            <a:r>
              <a:rPr lang="en-US" sz="2800" dirty="0"/>
              <a:t>   Prioritizing changes can be extremely difficult, especially in systems for which there are many stakeholders. Typically, each stakeholder gives different priorities to different changes.</a:t>
            </a:r>
          </a:p>
          <a:p>
            <a:r>
              <a:rPr lang="en-US" sz="2800" b="1" dirty="0"/>
              <a:t>Incremental delivery</a:t>
            </a:r>
          </a:p>
          <a:p>
            <a:pPr marL="0" indent="0">
              <a:buNone/>
            </a:pPr>
            <a:r>
              <a:rPr lang="en-US" sz="2800" dirty="0"/>
              <a:t>    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p>
            <a:pPr marL="0" indent="0">
              <a:buNone/>
            </a:pPr>
            <a:endParaRPr lang="en-US" sz="2800" dirty="0"/>
          </a:p>
        </p:txBody>
      </p:sp>
    </p:spTree>
    <p:extLst>
      <p:ext uri="{BB962C8B-B14F-4D97-AF65-F5344CB8AC3E}">
        <p14:creationId xmlns:p14="http://schemas.microsoft.com/office/powerpoint/2010/main" val="2400154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E632C9E-1418-471F-A6C0-FFAA12407AB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08B4B44-2140-41A6-9823-C422B5227633}"/>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44</a:t>
            </a:fld>
            <a:endParaRPr lang="zh-CN" altLang="en-US" dirty="0"/>
          </a:p>
        </p:txBody>
      </p:sp>
      <p:sp>
        <p:nvSpPr>
          <p:cNvPr id="4" name="文本框 3">
            <a:extLst>
              <a:ext uri="{FF2B5EF4-FFF2-40B4-BE49-F238E27FC236}">
                <a16:creationId xmlns:a16="http://schemas.microsoft.com/office/drawing/2014/main" id="{6F226253-0910-4397-834B-F06FC863722A}"/>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cont.8</a:t>
            </a:r>
          </a:p>
        </p:txBody>
      </p:sp>
      <p:sp>
        <p:nvSpPr>
          <p:cNvPr id="5" name="TextBox 5">
            <a:extLst>
              <a:ext uri="{FF2B5EF4-FFF2-40B4-BE49-F238E27FC236}">
                <a16:creationId xmlns:a16="http://schemas.microsoft.com/office/drawing/2014/main" id="{FE90A999-5D9A-4626-8F88-23504F410343}"/>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Content Placeholder 2">
            <a:extLst>
              <a:ext uri="{FF2B5EF4-FFF2-40B4-BE49-F238E27FC236}">
                <a16:creationId xmlns:a16="http://schemas.microsoft.com/office/drawing/2014/main" id="{C822E9F4-BEFB-4903-8F72-966EDB627DDB}"/>
              </a:ext>
            </a:extLst>
          </p:cNvPr>
          <p:cNvSpPr txBox="1">
            <a:spLocks/>
          </p:cNvSpPr>
          <p:nvPr/>
        </p:nvSpPr>
        <p:spPr>
          <a:xfrm>
            <a:off x="179512" y="908720"/>
            <a:ext cx="8856984" cy="54392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b="1" dirty="0"/>
              <a:t>Maintain simplicity</a:t>
            </a:r>
          </a:p>
          <a:p>
            <a:pPr marL="0" indent="0">
              <a:buNone/>
            </a:pPr>
            <a:r>
              <a:rPr lang="en-US" sz="2800" b="1" dirty="0"/>
              <a:t>    </a:t>
            </a:r>
            <a:r>
              <a:rPr lang="en-US" sz="2800" dirty="0"/>
              <a:t>Under pressure from delivery schedules, team members may not have time to carry out desirable system simplifications.</a:t>
            </a:r>
          </a:p>
          <a:p>
            <a:r>
              <a:rPr lang="en-US" altLang="zh-CN" sz="2800" b="1" dirty="0"/>
              <a:t>People, not process</a:t>
            </a:r>
          </a:p>
          <a:p>
            <a:pPr marL="0" indent="0">
              <a:buNone/>
            </a:pPr>
            <a:r>
              <a:rPr lang="en-US" sz="2800" dirty="0"/>
              <a:t>    Individual team members may not have suitable personalities for the intense involvement that is typical of agile methods, and therefore may not interact well with other team members.</a:t>
            </a:r>
          </a:p>
        </p:txBody>
      </p:sp>
    </p:spTree>
    <p:extLst>
      <p:ext uri="{BB962C8B-B14F-4D97-AF65-F5344CB8AC3E}">
        <p14:creationId xmlns:p14="http://schemas.microsoft.com/office/powerpoint/2010/main" val="1272666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CE104DA-B245-4F13-B0CC-B5A7C85BD07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E3FD2ED-2F3B-4DA2-8A8B-9097B07C5D34}"/>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45</a:t>
            </a:fld>
            <a:endParaRPr lang="zh-CN" altLang="en-US" dirty="0"/>
          </a:p>
        </p:txBody>
      </p:sp>
      <p:sp>
        <p:nvSpPr>
          <p:cNvPr id="4" name="文本框 3">
            <a:extLst>
              <a:ext uri="{FF2B5EF4-FFF2-40B4-BE49-F238E27FC236}">
                <a16:creationId xmlns:a16="http://schemas.microsoft.com/office/drawing/2014/main" id="{88ED4637-BCF6-4FBA-9562-17CD9ECAC523}"/>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cont.9</a:t>
            </a:r>
          </a:p>
        </p:txBody>
      </p:sp>
      <p:sp>
        <p:nvSpPr>
          <p:cNvPr id="5" name="TextBox 5">
            <a:extLst>
              <a:ext uri="{FF2B5EF4-FFF2-40B4-BE49-F238E27FC236}">
                <a16:creationId xmlns:a16="http://schemas.microsoft.com/office/drawing/2014/main" id="{159FC355-261E-4B13-ABEB-A485643DC56C}"/>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pic>
        <p:nvPicPr>
          <p:cNvPr id="6" name="Picture 5" descr="3.12 Agile-plan-based-factors.eps">
            <a:extLst>
              <a:ext uri="{FF2B5EF4-FFF2-40B4-BE49-F238E27FC236}">
                <a16:creationId xmlns:a16="http://schemas.microsoft.com/office/drawing/2014/main" id="{349ACBC7-6461-42CC-B147-DC43A67CB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552552"/>
            <a:ext cx="8954953" cy="4036688"/>
          </a:xfrm>
          <a:prstGeom prst="rect">
            <a:avLst/>
          </a:prstGeom>
        </p:spPr>
      </p:pic>
      <p:sp>
        <p:nvSpPr>
          <p:cNvPr id="7" name="矩形 6">
            <a:extLst>
              <a:ext uri="{FF2B5EF4-FFF2-40B4-BE49-F238E27FC236}">
                <a16:creationId xmlns:a16="http://schemas.microsoft.com/office/drawing/2014/main" id="{AD23AAFE-845E-4ABB-AFFC-E1C89B0F3A7E}"/>
              </a:ext>
            </a:extLst>
          </p:cNvPr>
          <p:cNvSpPr/>
          <p:nvPr/>
        </p:nvSpPr>
        <p:spPr>
          <a:xfrm>
            <a:off x="107504" y="908720"/>
            <a:ext cx="4402937" cy="523220"/>
          </a:xfrm>
          <a:prstGeom prst="rect">
            <a:avLst/>
          </a:prstGeom>
        </p:spPr>
        <p:txBody>
          <a:bodyPr wrap="none">
            <a:spAutoFit/>
          </a:bodyPr>
          <a:lstStyle/>
          <a:p>
            <a:r>
              <a:rPr lang="en-US" altLang="zh-CN" sz="2800" b="1" dirty="0">
                <a:solidFill>
                  <a:srgbClr val="7030A0"/>
                </a:solidFill>
              </a:rPr>
              <a:t>Agile and plan-based factors</a:t>
            </a:r>
            <a:endParaRPr lang="zh-CN" altLang="en-US" sz="2800" b="1" dirty="0">
              <a:solidFill>
                <a:srgbClr val="7030A0"/>
              </a:solidFill>
            </a:endParaRPr>
          </a:p>
        </p:txBody>
      </p:sp>
    </p:spTree>
    <p:extLst>
      <p:ext uri="{BB962C8B-B14F-4D97-AF65-F5344CB8AC3E}">
        <p14:creationId xmlns:p14="http://schemas.microsoft.com/office/powerpoint/2010/main" val="831898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0C0B54B-C87F-4580-8552-7D882B2221D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D3C9A81-B559-406C-A6DF-A3D6DD5A722C}"/>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46</a:t>
            </a:fld>
            <a:endParaRPr lang="zh-CN" altLang="en-US" dirty="0"/>
          </a:p>
        </p:txBody>
      </p:sp>
      <p:sp>
        <p:nvSpPr>
          <p:cNvPr id="4" name="文本框 3">
            <a:extLst>
              <a:ext uri="{FF2B5EF4-FFF2-40B4-BE49-F238E27FC236}">
                <a16:creationId xmlns:a16="http://schemas.microsoft.com/office/drawing/2014/main" id="{1985FDFF-7D3B-4EC9-A5A3-DE969B575A8B}"/>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cont.10</a:t>
            </a:r>
          </a:p>
        </p:txBody>
      </p:sp>
      <p:sp>
        <p:nvSpPr>
          <p:cNvPr id="5" name="TextBox 5">
            <a:extLst>
              <a:ext uri="{FF2B5EF4-FFF2-40B4-BE49-F238E27FC236}">
                <a16:creationId xmlns:a16="http://schemas.microsoft.com/office/drawing/2014/main" id="{BBB1F105-4C0A-4EA3-8411-930DA4272302}"/>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矩形 5">
            <a:extLst>
              <a:ext uri="{FF2B5EF4-FFF2-40B4-BE49-F238E27FC236}">
                <a16:creationId xmlns:a16="http://schemas.microsoft.com/office/drawing/2014/main" id="{61DBDE36-07B8-4D3D-94FE-8CBB469F65C1}"/>
              </a:ext>
            </a:extLst>
          </p:cNvPr>
          <p:cNvSpPr/>
          <p:nvPr/>
        </p:nvSpPr>
        <p:spPr>
          <a:xfrm>
            <a:off x="107504" y="908720"/>
            <a:ext cx="5740610" cy="523220"/>
          </a:xfrm>
          <a:prstGeom prst="rect">
            <a:avLst/>
          </a:prstGeom>
        </p:spPr>
        <p:txBody>
          <a:bodyPr wrap="none">
            <a:spAutoFit/>
          </a:bodyPr>
          <a:lstStyle/>
          <a:p>
            <a:r>
              <a:rPr lang="en-US" altLang="zh-CN" sz="2800" b="1" dirty="0">
                <a:solidFill>
                  <a:srgbClr val="7030A0"/>
                </a:solidFill>
              </a:rPr>
              <a:t>3.4.3 Agile methods for large systems</a:t>
            </a:r>
            <a:endParaRPr lang="zh-CN" altLang="en-US" sz="2800" b="1" dirty="0">
              <a:solidFill>
                <a:srgbClr val="7030A0"/>
              </a:solidFill>
            </a:endParaRPr>
          </a:p>
        </p:txBody>
      </p:sp>
      <p:pic>
        <p:nvPicPr>
          <p:cNvPr id="7" name="Picture 5" descr="3.13 Factors in large systems.eps">
            <a:extLst>
              <a:ext uri="{FF2B5EF4-FFF2-40B4-BE49-F238E27FC236}">
                <a16:creationId xmlns:a16="http://schemas.microsoft.com/office/drawing/2014/main" id="{7B897DA3-B15C-4FFC-92A5-41DD86BE5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27" y="1552551"/>
            <a:ext cx="7860746" cy="4529922"/>
          </a:xfrm>
          <a:prstGeom prst="rect">
            <a:avLst/>
          </a:prstGeom>
        </p:spPr>
      </p:pic>
    </p:spTree>
    <p:extLst>
      <p:ext uri="{BB962C8B-B14F-4D97-AF65-F5344CB8AC3E}">
        <p14:creationId xmlns:p14="http://schemas.microsoft.com/office/powerpoint/2010/main" val="2417481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74D76F-2EE8-481F-8B4F-F8CB789503D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60CB5ED-A6BF-45C2-A9EF-D65D02080CDE}"/>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47</a:t>
            </a:fld>
            <a:endParaRPr lang="zh-CN" altLang="en-US" dirty="0"/>
          </a:p>
        </p:txBody>
      </p:sp>
      <p:sp>
        <p:nvSpPr>
          <p:cNvPr id="4" name="文本框 3">
            <a:extLst>
              <a:ext uri="{FF2B5EF4-FFF2-40B4-BE49-F238E27FC236}">
                <a16:creationId xmlns:a16="http://schemas.microsoft.com/office/drawing/2014/main" id="{86C42EEB-A71F-44ED-8DD1-C455C3A5D05D}"/>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cont.11</a:t>
            </a:r>
          </a:p>
        </p:txBody>
      </p:sp>
      <p:sp>
        <p:nvSpPr>
          <p:cNvPr id="5" name="TextBox 5">
            <a:extLst>
              <a:ext uri="{FF2B5EF4-FFF2-40B4-BE49-F238E27FC236}">
                <a16:creationId xmlns:a16="http://schemas.microsoft.com/office/drawing/2014/main" id="{1EA69079-37EC-4995-9CB8-161134BE2605}"/>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Content Placeholder 2">
            <a:extLst>
              <a:ext uri="{FF2B5EF4-FFF2-40B4-BE49-F238E27FC236}">
                <a16:creationId xmlns:a16="http://schemas.microsoft.com/office/drawing/2014/main" id="{0F2533FA-A817-488D-9C55-0BBA7E80A113}"/>
              </a:ext>
            </a:extLst>
          </p:cNvPr>
          <p:cNvSpPr txBox="1">
            <a:spLocks/>
          </p:cNvSpPr>
          <p:nvPr/>
        </p:nvSpPr>
        <p:spPr>
          <a:xfrm>
            <a:off x="229892" y="908720"/>
            <a:ext cx="8914108" cy="58326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Large systems are usually collections of separate, communicating systems, where separate teams develop each system. Frequently, these teams are working in different places, sometimes in different time zones. </a:t>
            </a:r>
          </a:p>
          <a:p>
            <a:r>
              <a:rPr lang="en-GB" sz="2800" dirty="0"/>
              <a:t>Large systems are ‘brownfield systems’, that is they include and interact with a number of existing systems. Many of the system requirements are concerned with this interaction and so don’t really lend themselves to flexibility and incremental development. </a:t>
            </a:r>
          </a:p>
          <a:p>
            <a:r>
              <a:rPr lang="en-GB" sz="2800" dirty="0"/>
              <a:t>Where several systems are integrated to create a system, a significant fraction of the development is concerned with system configuration rather than original code. </a:t>
            </a:r>
            <a:endParaRPr lang="en-US" sz="2800" dirty="0"/>
          </a:p>
        </p:txBody>
      </p:sp>
    </p:spTree>
    <p:extLst>
      <p:ext uri="{BB962C8B-B14F-4D97-AF65-F5344CB8AC3E}">
        <p14:creationId xmlns:p14="http://schemas.microsoft.com/office/powerpoint/2010/main" val="2331805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7435AD3-9FF4-47A4-B4FF-846E5660BCF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601009C-C6B8-416E-9E76-EDFB5FB53716}"/>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48</a:t>
            </a:fld>
            <a:endParaRPr lang="zh-CN" altLang="en-US" dirty="0"/>
          </a:p>
        </p:txBody>
      </p:sp>
      <p:sp>
        <p:nvSpPr>
          <p:cNvPr id="4" name="文本框 3">
            <a:extLst>
              <a:ext uri="{FF2B5EF4-FFF2-40B4-BE49-F238E27FC236}">
                <a16:creationId xmlns:a16="http://schemas.microsoft.com/office/drawing/2014/main" id="{ECBAF1CB-C450-4E63-A0D9-AB767EE97CC0}"/>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cont.12</a:t>
            </a:r>
          </a:p>
        </p:txBody>
      </p:sp>
      <p:sp>
        <p:nvSpPr>
          <p:cNvPr id="5" name="TextBox 5">
            <a:extLst>
              <a:ext uri="{FF2B5EF4-FFF2-40B4-BE49-F238E27FC236}">
                <a16:creationId xmlns:a16="http://schemas.microsoft.com/office/drawing/2014/main" id="{7512C831-CD8F-4623-A150-D3B4EA8838A5}"/>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Content Placeholder 2">
            <a:extLst>
              <a:ext uri="{FF2B5EF4-FFF2-40B4-BE49-F238E27FC236}">
                <a16:creationId xmlns:a16="http://schemas.microsoft.com/office/drawing/2014/main" id="{7B69F3DD-6851-4DD3-B2C8-0D887D68FFEF}"/>
              </a:ext>
            </a:extLst>
          </p:cNvPr>
          <p:cNvSpPr txBox="1">
            <a:spLocks/>
          </p:cNvSpPr>
          <p:nvPr/>
        </p:nvSpPr>
        <p:spPr>
          <a:xfrm>
            <a:off x="76638" y="908720"/>
            <a:ext cx="8970202"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Large systems and their development processes are often constrained by external rules and regulations limiting the way that they can be developed.</a:t>
            </a:r>
          </a:p>
          <a:p>
            <a:r>
              <a:rPr lang="en-GB" sz="2800"/>
              <a:t>Large systems have a long procurement and development time. It is difficult to maintain coherent teams who know about the system over that period as, inevitably, people move on to other jobs and projects. </a:t>
            </a:r>
          </a:p>
          <a:p>
            <a:r>
              <a:rPr lang="en-GB" sz="2800"/>
              <a:t>Large systems usually have a diverse set of stakeholders. It is practically impossible to involve all of these different stakeholders in the development process. </a:t>
            </a:r>
            <a:endParaRPr lang="en-US" sz="2800" dirty="0"/>
          </a:p>
        </p:txBody>
      </p:sp>
    </p:spTree>
    <p:extLst>
      <p:ext uri="{BB962C8B-B14F-4D97-AF65-F5344CB8AC3E}">
        <p14:creationId xmlns:p14="http://schemas.microsoft.com/office/powerpoint/2010/main" val="2083845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3E9BAA8-80E6-4FA3-B5B3-248B6CBC997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29E7D4C-4BC0-4101-981E-E6B2199F0792}"/>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49</a:t>
            </a:fld>
            <a:endParaRPr lang="zh-CN" altLang="en-US" dirty="0"/>
          </a:p>
        </p:txBody>
      </p:sp>
      <p:sp>
        <p:nvSpPr>
          <p:cNvPr id="4" name="文本框 3">
            <a:extLst>
              <a:ext uri="{FF2B5EF4-FFF2-40B4-BE49-F238E27FC236}">
                <a16:creationId xmlns:a16="http://schemas.microsoft.com/office/drawing/2014/main" id="{0CE65B68-839D-409A-9905-221AC71D1B0F}"/>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cont.13</a:t>
            </a:r>
          </a:p>
        </p:txBody>
      </p:sp>
      <p:sp>
        <p:nvSpPr>
          <p:cNvPr id="5" name="TextBox 5">
            <a:extLst>
              <a:ext uri="{FF2B5EF4-FFF2-40B4-BE49-F238E27FC236}">
                <a16:creationId xmlns:a16="http://schemas.microsoft.com/office/drawing/2014/main" id="{9521B6C1-3CC6-4E58-B6F5-4C8C4B1AD509}"/>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矩形 5">
            <a:extLst>
              <a:ext uri="{FF2B5EF4-FFF2-40B4-BE49-F238E27FC236}">
                <a16:creationId xmlns:a16="http://schemas.microsoft.com/office/drawing/2014/main" id="{AFBCE6DE-414B-4EEE-A411-356D5181FE44}"/>
              </a:ext>
            </a:extLst>
          </p:cNvPr>
          <p:cNvSpPr/>
          <p:nvPr/>
        </p:nvSpPr>
        <p:spPr>
          <a:xfrm>
            <a:off x="107504" y="908720"/>
            <a:ext cx="4162293" cy="523220"/>
          </a:xfrm>
          <a:prstGeom prst="rect">
            <a:avLst/>
          </a:prstGeom>
        </p:spPr>
        <p:txBody>
          <a:bodyPr wrap="none">
            <a:spAutoFit/>
          </a:bodyPr>
          <a:lstStyle/>
          <a:p>
            <a:r>
              <a:rPr lang="en-US" altLang="zh-CN" sz="2800" b="1" dirty="0">
                <a:solidFill>
                  <a:srgbClr val="7030A0"/>
                </a:solidFill>
              </a:rPr>
              <a:t>Scaling up to large systems</a:t>
            </a:r>
            <a:endParaRPr lang="zh-CN" altLang="en-US" sz="2800" b="1" dirty="0">
              <a:solidFill>
                <a:srgbClr val="7030A0"/>
              </a:solidFill>
            </a:endParaRPr>
          </a:p>
        </p:txBody>
      </p:sp>
      <p:sp>
        <p:nvSpPr>
          <p:cNvPr id="7" name="Content Placeholder 2">
            <a:extLst>
              <a:ext uri="{FF2B5EF4-FFF2-40B4-BE49-F238E27FC236}">
                <a16:creationId xmlns:a16="http://schemas.microsoft.com/office/drawing/2014/main" id="{C2B94EE5-96D8-4611-A224-B1D7F480C598}"/>
              </a:ext>
            </a:extLst>
          </p:cNvPr>
          <p:cNvSpPr txBox="1">
            <a:spLocks/>
          </p:cNvSpPr>
          <p:nvPr/>
        </p:nvSpPr>
        <p:spPr>
          <a:xfrm>
            <a:off x="107504" y="1340768"/>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A completely incremental approach to requirements engineering is impossible.</a:t>
            </a:r>
          </a:p>
          <a:p>
            <a:r>
              <a:rPr lang="en-GB" sz="2800" dirty="0"/>
              <a:t>There cannot be a single product owner or customer representative.</a:t>
            </a:r>
          </a:p>
          <a:p>
            <a:r>
              <a:rPr lang="en-GB" sz="2800" dirty="0"/>
              <a:t>For large systems development, it is not possible to focus only on the code of the system.  </a:t>
            </a:r>
          </a:p>
          <a:p>
            <a:r>
              <a:rPr lang="en-GB" sz="2800" dirty="0"/>
              <a:t>Cross-team communication mechanisms have to be designed and used. </a:t>
            </a:r>
          </a:p>
          <a:p>
            <a:r>
              <a:rPr lang="en-GB" sz="2800" dirty="0"/>
              <a:t>Continuous integration is practically impossible. However, it is essential to maintain frequent system builds and regular releases of the system. </a:t>
            </a:r>
            <a:endParaRPr lang="en-US" sz="2800" dirty="0"/>
          </a:p>
        </p:txBody>
      </p:sp>
    </p:spTree>
    <p:extLst>
      <p:ext uri="{BB962C8B-B14F-4D97-AF65-F5344CB8AC3E}">
        <p14:creationId xmlns:p14="http://schemas.microsoft.com/office/powerpoint/2010/main" val="145849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FC25A59-9E67-4A7E-ADF2-BA98F7FAFDD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35E020E-F88C-47CB-A7E4-E3D99B560C59}"/>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5</a:t>
            </a:fld>
            <a:endParaRPr lang="zh-CN" altLang="en-US" dirty="0"/>
          </a:p>
        </p:txBody>
      </p:sp>
      <p:sp>
        <p:nvSpPr>
          <p:cNvPr id="4" name="TextBox 5">
            <a:extLst>
              <a:ext uri="{FF2B5EF4-FFF2-40B4-BE49-F238E27FC236}">
                <a16:creationId xmlns:a16="http://schemas.microsoft.com/office/drawing/2014/main" id="{B49B5D75-76BA-4A58-B5AF-0DDEAAEB443D}"/>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Characteristics of agile software development</a:t>
            </a:r>
          </a:p>
        </p:txBody>
      </p:sp>
      <p:sp>
        <p:nvSpPr>
          <p:cNvPr id="5" name="Content Placeholder 2">
            <a:extLst>
              <a:ext uri="{FF2B5EF4-FFF2-40B4-BE49-F238E27FC236}">
                <a16:creationId xmlns:a16="http://schemas.microsoft.com/office/drawing/2014/main" id="{E41DBD1E-6C26-4492-AF74-AF8D893AC8D5}"/>
              </a:ext>
            </a:extLst>
          </p:cNvPr>
          <p:cNvSpPr txBox="1">
            <a:spLocks/>
          </p:cNvSpPr>
          <p:nvPr/>
        </p:nvSpPr>
        <p:spPr>
          <a:xfrm>
            <a:off x="179512" y="908720"/>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Program specification, design and implementation are </a:t>
            </a:r>
            <a:r>
              <a:rPr lang="en-US" sz="2800" dirty="0">
                <a:solidFill>
                  <a:srgbClr val="FF0000"/>
                </a:solidFill>
              </a:rPr>
              <a:t>inter-leaved</a:t>
            </a:r>
          </a:p>
          <a:p>
            <a:r>
              <a:rPr lang="en-US" sz="2800" dirty="0"/>
              <a:t>The system is developed as a series of versions or increments with stakeholders involved in version specification and evaluation</a:t>
            </a:r>
          </a:p>
          <a:p>
            <a:r>
              <a:rPr lang="en-US" sz="2800" dirty="0"/>
              <a:t>Frequent delivery of new versions for evaluation</a:t>
            </a:r>
          </a:p>
          <a:p>
            <a:r>
              <a:rPr lang="en-US" sz="2800" dirty="0"/>
              <a:t>Extensive tool support (e.g. automated testing tools) used to support development</a:t>
            </a:r>
          </a:p>
          <a:p>
            <a:r>
              <a:rPr lang="en-US" sz="2800" dirty="0"/>
              <a:t>Minimal documentation – focus on working code</a:t>
            </a:r>
          </a:p>
          <a:p>
            <a:endParaRPr lang="en-US" sz="2800" dirty="0"/>
          </a:p>
        </p:txBody>
      </p:sp>
    </p:spTree>
    <p:extLst>
      <p:ext uri="{BB962C8B-B14F-4D97-AF65-F5344CB8AC3E}">
        <p14:creationId xmlns:p14="http://schemas.microsoft.com/office/powerpoint/2010/main" val="2593178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6F5045A-5245-4D96-A299-1E21F55289B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FF22C5A-4CCA-4E95-B21C-0D49E9A4233F}"/>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50</a:t>
            </a:fld>
            <a:endParaRPr lang="zh-CN" altLang="en-US" dirty="0"/>
          </a:p>
        </p:txBody>
      </p:sp>
      <p:sp>
        <p:nvSpPr>
          <p:cNvPr id="4" name="文本框 3">
            <a:extLst>
              <a:ext uri="{FF2B5EF4-FFF2-40B4-BE49-F238E27FC236}">
                <a16:creationId xmlns:a16="http://schemas.microsoft.com/office/drawing/2014/main" id="{2C9B1ACF-AFCC-4FA3-8031-D2CE8EA95BD2}"/>
              </a:ext>
            </a:extLst>
          </p:cNvPr>
          <p:cNvSpPr txBox="1"/>
          <p:nvPr/>
        </p:nvSpPr>
        <p:spPr>
          <a:xfrm>
            <a:off x="7020272" y="510021"/>
            <a:ext cx="187220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cont.14</a:t>
            </a:r>
          </a:p>
        </p:txBody>
      </p:sp>
      <p:sp>
        <p:nvSpPr>
          <p:cNvPr id="5" name="TextBox 5">
            <a:extLst>
              <a:ext uri="{FF2B5EF4-FFF2-40B4-BE49-F238E27FC236}">
                <a16:creationId xmlns:a16="http://schemas.microsoft.com/office/drawing/2014/main" id="{D1C91588-7523-4DD3-A5B2-9B42EEBFAB3F}"/>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Content Placeholder 2">
            <a:extLst>
              <a:ext uri="{FF2B5EF4-FFF2-40B4-BE49-F238E27FC236}">
                <a16:creationId xmlns:a16="http://schemas.microsoft.com/office/drawing/2014/main" id="{E192C065-69DA-4CF6-B554-5EAE8F15B777}"/>
              </a:ext>
            </a:extLst>
          </p:cNvPr>
          <p:cNvSpPr txBox="1">
            <a:spLocks/>
          </p:cNvSpPr>
          <p:nvPr/>
        </p:nvSpPr>
        <p:spPr>
          <a:xfrm>
            <a:off x="91886" y="1379500"/>
            <a:ext cx="8944609"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i="1" dirty="0"/>
              <a:t>Role replication</a:t>
            </a:r>
            <a:r>
              <a:rPr lang="en-GB" sz="2800" b="1" dirty="0"/>
              <a:t> </a:t>
            </a:r>
          </a:p>
          <a:p>
            <a:pPr lvl="1"/>
            <a:r>
              <a:rPr lang="en-GB" dirty="0"/>
              <a:t>Each team has a Product Owner for their work component and ScrumMaster. </a:t>
            </a:r>
          </a:p>
          <a:p>
            <a:r>
              <a:rPr lang="en-GB" sz="2800" b="1" i="1" dirty="0"/>
              <a:t>Product architects</a:t>
            </a:r>
            <a:r>
              <a:rPr lang="en-GB" sz="2800" b="1" dirty="0"/>
              <a:t> </a:t>
            </a:r>
          </a:p>
          <a:p>
            <a:pPr lvl="1"/>
            <a:r>
              <a:rPr lang="en-GB" dirty="0"/>
              <a:t>Each team chooses a product architect and these architects collaborate to design and evolve the overall system architecture.</a:t>
            </a:r>
          </a:p>
          <a:p>
            <a:pPr marL="0" indent="0">
              <a:buNone/>
            </a:pPr>
            <a:endParaRPr lang="en-US" sz="2800" dirty="0"/>
          </a:p>
        </p:txBody>
      </p:sp>
      <p:sp>
        <p:nvSpPr>
          <p:cNvPr id="7" name="矩形 6">
            <a:extLst>
              <a:ext uri="{FF2B5EF4-FFF2-40B4-BE49-F238E27FC236}">
                <a16:creationId xmlns:a16="http://schemas.microsoft.com/office/drawing/2014/main" id="{022392D2-87FF-4159-9F26-5502C8992B75}"/>
              </a:ext>
            </a:extLst>
          </p:cNvPr>
          <p:cNvSpPr/>
          <p:nvPr/>
        </p:nvSpPr>
        <p:spPr>
          <a:xfrm>
            <a:off x="107504" y="908720"/>
            <a:ext cx="2889381" cy="523220"/>
          </a:xfrm>
          <a:prstGeom prst="rect">
            <a:avLst/>
          </a:prstGeom>
        </p:spPr>
        <p:txBody>
          <a:bodyPr wrap="none">
            <a:spAutoFit/>
          </a:bodyPr>
          <a:lstStyle/>
          <a:p>
            <a:r>
              <a:rPr lang="en-US" altLang="zh-CN" sz="2800" b="1" dirty="0">
                <a:solidFill>
                  <a:srgbClr val="7030A0"/>
                </a:solidFill>
              </a:rPr>
              <a:t>Multi-team Scrum</a:t>
            </a:r>
            <a:endParaRPr lang="zh-CN" altLang="en-US" sz="2800" b="1" dirty="0">
              <a:solidFill>
                <a:srgbClr val="7030A0"/>
              </a:solidFill>
            </a:endParaRPr>
          </a:p>
        </p:txBody>
      </p:sp>
    </p:spTree>
    <p:extLst>
      <p:ext uri="{BB962C8B-B14F-4D97-AF65-F5344CB8AC3E}">
        <p14:creationId xmlns:p14="http://schemas.microsoft.com/office/powerpoint/2010/main" val="2026963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B18F6EC-1D59-4505-AA9B-2535B525262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3DC30E7-F34A-4A68-A2CD-5C4495065802}"/>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51</a:t>
            </a:fld>
            <a:endParaRPr lang="zh-CN" altLang="en-US" dirty="0"/>
          </a:p>
        </p:txBody>
      </p:sp>
      <p:sp>
        <p:nvSpPr>
          <p:cNvPr id="4" name="文本框 3">
            <a:extLst>
              <a:ext uri="{FF2B5EF4-FFF2-40B4-BE49-F238E27FC236}">
                <a16:creationId xmlns:a16="http://schemas.microsoft.com/office/drawing/2014/main" id="{AF4A9CF1-8442-49D0-B16F-2A4CF2E0A06C}"/>
              </a:ext>
            </a:extLst>
          </p:cNvPr>
          <p:cNvSpPr txBox="1"/>
          <p:nvPr/>
        </p:nvSpPr>
        <p:spPr>
          <a:xfrm>
            <a:off x="7020272" y="510021"/>
            <a:ext cx="202656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cont.15</a:t>
            </a:r>
          </a:p>
        </p:txBody>
      </p:sp>
      <p:sp>
        <p:nvSpPr>
          <p:cNvPr id="5" name="TextBox 5">
            <a:extLst>
              <a:ext uri="{FF2B5EF4-FFF2-40B4-BE49-F238E27FC236}">
                <a16:creationId xmlns:a16="http://schemas.microsoft.com/office/drawing/2014/main" id="{763D0399-EEFC-4D47-B887-0A97C5FE7328}"/>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Content Placeholder 2">
            <a:extLst>
              <a:ext uri="{FF2B5EF4-FFF2-40B4-BE49-F238E27FC236}">
                <a16:creationId xmlns:a16="http://schemas.microsoft.com/office/drawing/2014/main" id="{E71F991D-6BF2-4F7C-851D-425B00603E48}"/>
              </a:ext>
            </a:extLst>
          </p:cNvPr>
          <p:cNvSpPr txBox="1">
            <a:spLocks/>
          </p:cNvSpPr>
          <p:nvPr/>
        </p:nvSpPr>
        <p:spPr>
          <a:xfrm>
            <a:off x="251520" y="908720"/>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i="1" dirty="0"/>
              <a:t>Release alignment</a:t>
            </a:r>
            <a:r>
              <a:rPr lang="en-GB" sz="2800" b="1" dirty="0"/>
              <a:t> </a:t>
            </a:r>
          </a:p>
          <a:p>
            <a:pPr lvl="1"/>
            <a:r>
              <a:rPr lang="en-GB" dirty="0"/>
              <a:t>The dates of product releases from each team are aligned so that a demonstrable and complete system is produced.</a:t>
            </a:r>
          </a:p>
          <a:p>
            <a:r>
              <a:rPr lang="en-GB" sz="2800" b="1" i="1" dirty="0"/>
              <a:t>Scrum of Scrums</a:t>
            </a:r>
            <a:r>
              <a:rPr lang="en-GB" sz="2800" b="1" dirty="0"/>
              <a:t> </a:t>
            </a:r>
          </a:p>
          <a:p>
            <a:pPr lvl="1"/>
            <a:r>
              <a:rPr lang="en-GB" dirty="0"/>
              <a:t>There is a daily Scrum of Scrums where representatives from each team meet to discuss progress and plan work to be done.</a:t>
            </a:r>
          </a:p>
          <a:p>
            <a:pPr marL="0" indent="0">
              <a:buNone/>
            </a:pPr>
            <a:endParaRPr lang="en-US" sz="2800" dirty="0"/>
          </a:p>
        </p:txBody>
      </p:sp>
    </p:spTree>
    <p:extLst>
      <p:ext uri="{BB962C8B-B14F-4D97-AF65-F5344CB8AC3E}">
        <p14:creationId xmlns:p14="http://schemas.microsoft.com/office/powerpoint/2010/main" val="1954622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C10C64B-B2AA-49E6-B899-70E9395B433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23D24EA-CA3B-430D-8565-612ED217578E}"/>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52</a:t>
            </a:fld>
            <a:endParaRPr lang="zh-CN" altLang="en-US" dirty="0"/>
          </a:p>
        </p:txBody>
      </p:sp>
      <p:sp>
        <p:nvSpPr>
          <p:cNvPr id="4" name="文本框 3">
            <a:extLst>
              <a:ext uri="{FF2B5EF4-FFF2-40B4-BE49-F238E27FC236}">
                <a16:creationId xmlns:a16="http://schemas.microsoft.com/office/drawing/2014/main" id="{12205D25-E722-454C-A7D2-CF3F38B07D3A}"/>
              </a:ext>
            </a:extLst>
          </p:cNvPr>
          <p:cNvSpPr txBox="1"/>
          <p:nvPr/>
        </p:nvSpPr>
        <p:spPr>
          <a:xfrm>
            <a:off x="7020272" y="510021"/>
            <a:ext cx="202656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cont.16</a:t>
            </a:r>
          </a:p>
        </p:txBody>
      </p:sp>
      <p:sp>
        <p:nvSpPr>
          <p:cNvPr id="5" name="TextBox 5">
            <a:extLst>
              <a:ext uri="{FF2B5EF4-FFF2-40B4-BE49-F238E27FC236}">
                <a16:creationId xmlns:a16="http://schemas.microsoft.com/office/drawing/2014/main" id="{67A024A1-CEE8-4C04-9F79-C9983F423054}"/>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6" name="矩形 5">
            <a:extLst>
              <a:ext uri="{FF2B5EF4-FFF2-40B4-BE49-F238E27FC236}">
                <a16:creationId xmlns:a16="http://schemas.microsoft.com/office/drawing/2014/main" id="{43A6863E-3494-4396-805A-171DD377E27B}"/>
              </a:ext>
            </a:extLst>
          </p:cNvPr>
          <p:cNvSpPr/>
          <p:nvPr/>
        </p:nvSpPr>
        <p:spPr>
          <a:xfrm>
            <a:off x="107504" y="908720"/>
            <a:ext cx="6234977" cy="523220"/>
          </a:xfrm>
          <a:prstGeom prst="rect">
            <a:avLst/>
          </a:prstGeom>
        </p:spPr>
        <p:txBody>
          <a:bodyPr wrap="none">
            <a:spAutoFit/>
          </a:bodyPr>
          <a:lstStyle/>
          <a:p>
            <a:r>
              <a:rPr lang="en-US" altLang="zh-CN" sz="2800" b="1" dirty="0">
                <a:solidFill>
                  <a:srgbClr val="7030A0"/>
                </a:solidFill>
              </a:rPr>
              <a:t>3.4.4 Agile methods across organizations</a:t>
            </a:r>
            <a:endParaRPr lang="zh-CN" altLang="en-US" sz="2800" b="1" dirty="0">
              <a:solidFill>
                <a:srgbClr val="7030A0"/>
              </a:solidFill>
            </a:endParaRPr>
          </a:p>
        </p:txBody>
      </p:sp>
      <p:sp>
        <p:nvSpPr>
          <p:cNvPr id="7" name="Content Placeholder 2">
            <a:extLst>
              <a:ext uri="{FF2B5EF4-FFF2-40B4-BE49-F238E27FC236}">
                <a16:creationId xmlns:a16="http://schemas.microsoft.com/office/drawing/2014/main" id="{71906B7E-CAB8-4A10-914B-EF7A3ABC171E}"/>
              </a:ext>
            </a:extLst>
          </p:cNvPr>
          <p:cNvSpPr txBox="1">
            <a:spLocks/>
          </p:cNvSpPr>
          <p:nvPr/>
        </p:nvSpPr>
        <p:spPr>
          <a:xfrm>
            <a:off x="107504" y="1412776"/>
            <a:ext cx="8928992"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Project managers who do not have experience of agile methods may be reluctant to accept the risk of a new approach.</a:t>
            </a:r>
          </a:p>
          <a:p>
            <a:r>
              <a:rPr lang="en-GB" sz="2800" dirty="0"/>
              <a:t>Large organizations often have quality procedures and standards that all projects are expected to follow and, because of their bureaucratic nature, these are likely to be incompatible with agile methods. </a:t>
            </a:r>
          </a:p>
          <a:p>
            <a:pPr marL="0" indent="0">
              <a:buNone/>
            </a:pPr>
            <a:endParaRPr lang="en-US" sz="2800" dirty="0"/>
          </a:p>
        </p:txBody>
      </p:sp>
    </p:spTree>
    <p:extLst>
      <p:ext uri="{BB962C8B-B14F-4D97-AF65-F5344CB8AC3E}">
        <p14:creationId xmlns:p14="http://schemas.microsoft.com/office/powerpoint/2010/main" val="3489056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EBBBFF6-9CA7-429F-B71C-5D855C37C3F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E133163-586A-4871-A83A-369115B36E1E}"/>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53</a:t>
            </a:fld>
            <a:endParaRPr lang="zh-CN" altLang="en-US" dirty="0"/>
          </a:p>
        </p:txBody>
      </p:sp>
      <p:sp>
        <p:nvSpPr>
          <p:cNvPr id="5" name="文本框 4">
            <a:extLst>
              <a:ext uri="{FF2B5EF4-FFF2-40B4-BE49-F238E27FC236}">
                <a16:creationId xmlns:a16="http://schemas.microsoft.com/office/drawing/2014/main" id="{871C4099-1C2D-44DF-974B-5674467354ED}"/>
              </a:ext>
            </a:extLst>
          </p:cNvPr>
          <p:cNvSpPr txBox="1"/>
          <p:nvPr/>
        </p:nvSpPr>
        <p:spPr>
          <a:xfrm>
            <a:off x="7020272" y="510021"/>
            <a:ext cx="202656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cont.17 end</a:t>
            </a:r>
          </a:p>
        </p:txBody>
      </p:sp>
      <p:sp>
        <p:nvSpPr>
          <p:cNvPr id="6" name="TextBox 5">
            <a:extLst>
              <a:ext uri="{FF2B5EF4-FFF2-40B4-BE49-F238E27FC236}">
                <a16:creationId xmlns:a16="http://schemas.microsoft.com/office/drawing/2014/main" id="{1A8863D0-32C7-4491-B774-79D456EF6D3D}"/>
              </a:ext>
            </a:extLst>
          </p:cNvPr>
          <p:cNvSpPr txBox="1">
            <a:spLocks noChangeArrowheads="1"/>
          </p:cNvSpPr>
          <p:nvPr/>
        </p:nvSpPr>
        <p:spPr bwMode="auto">
          <a:xfrm>
            <a:off x="91887" y="264889"/>
            <a:ext cx="692838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3.4 Scaling agile methods</a:t>
            </a:r>
          </a:p>
        </p:txBody>
      </p:sp>
      <p:sp>
        <p:nvSpPr>
          <p:cNvPr id="7" name="Content Placeholder 2">
            <a:extLst>
              <a:ext uri="{FF2B5EF4-FFF2-40B4-BE49-F238E27FC236}">
                <a16:creationId xmlns:a16="http://schemas.microsoft.com/office/drawing/2014/main" id="{485FC9D2-C6C3-4D1C-A067-76904B64D26F}"/>
              </a:ext>
            </a:extLst>
          </p:cNvPr>
          <p:cNvSpPr txBox="1">
            <a:spLocks/>
          </p:cNvSpPr>
          <p:nvPr/>
        </p:nvSpPr>
        <p:spPr>
          <a:xfrm>
            <a:off x="110736" y="1063277"/>
            <a:ext cx="893610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Agile methods seem to work best when team members have a relatively high skill level. However, within large organizations, there are likely to be a wide range of skills and abilities. </a:t>
            </a:r>
          </a:p>
          <a:p>
            <a:r>
              <a:rPr lang="en-GB" sz="2800" dirty="0"/>
              <a:t>There may be cultural resistance to agile methods, especially in those organizations that have a long history of using conventional systems engineering processes.</a:t>
            </a:r>
          </a:p>
          <a:p>
            <a:endParaRPr lang="en-US" sz="2800" dirty="0"/>
          </a:p>
        </p:txBody>
      </p:sp>
    </p:spTree>
    <p:extLst>
      <p:ext uri="{BB962C8B-B14F-4D97-AF65-F5344CB8AC3E}">
        <p14:creationId xmlns:p14="http://schemas.microsoft.com/office/powerpoint/2010/main" val="2317659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8F65F14-E85E-4DA2-BA9A-C85282BE8B6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A5EBD26-484F-4CAC-9736-78C0ADA93F68}"/>
              </a:ext>
            </a:extLst>
          </p:cNvPr>
          <p:cNvSpPr>
            <a:spLocks noGrp="1"/>
          </p:cNvSpPr>
          <p:nvPr>
            <p:ph type="sldNum" sz="quarter" idx="12"/>
          </p:nvPr>
        </p:nvSpPr>
        <p:spPr/>
        <p:txBody>
          <a:bodyPr/>
          <a:lstStyle/>
          <a:p>
            <a:r>
              <a:rPr lang="en-US" altLang="zh-CN" dirty="0"/>
              <a:t>SE  Chapter 3-</a:t>
            </a:r>
            <a:fld id="{90959D3B-E7CF-4F7F-B948-302019A1053D}" type="slidenum">
              <a:rPr lang="zh-CN" altLang="en-US" smtClean="0"/>
              <a:pPr/>
              <a:t>54</a:t>
            </a:fld>
            <a:endParaRPr lang="zh-CN" altLang="en-US" dirty="0"/>
          </a:p>
        </p:txBody>
      </p:sp>
      <p:sp>
        <p:nvSpPr>
          <p:cNvPr id="4" name="TextBox 5">
            <a:extLst>
              <a:ext uri="{FF2B5EF4-FFF2-40B4-BE49-F238E27FC236}">
                <a16:creationId xmlns:a16="http://schemas.microsoft.com/office/drawing/2014/main" id="{47E4A014-738A-4EDB-82D0-C355ACF1565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11" name="Content Placeholder 2">
            <a:extLst>
              <a:ext uri="{FF2B5EF4-FFF2-40B4-BE49-F238E27FC236}">
                <a16:creationId xmlns:a16="http://schemas.microsoft.com/office/drawing/2014/main" id="{F3E9C2D1-BC10-4F72-AB49-4F7D518F0A07}"/>
              </a:ext>
            </a:extLst>
          </p:cNvPr>
          <p:cNvSpPr txBox="1">
            <a:spLocks/>
          </p:cNvSpPr>
          <p:nvPr/>
        </p:nvSpPr>
        <p:spPr>
          <a:xfrm>
            <a:off x="250350" y="980728"/>
            <a:ext cx="8796489"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Agile methods are incremental development methods that focus on rapid software development, frequent releases of the software, reducing process overheads by minimizing documentation and producing high-quality code.  </a:t>
            </a:r>
          </a:p>
          <a:p>
            <a:r>
              <a:rPr lang="en-GB" sz="2800"/>
              <a:t>Agile development practices include </a:t>
            </a:r>
          </a:p>
          <a:p>
            <a:pPr lvl="1"/>
            <a:r>
              <a:rPr lang="en-GB"/>
              <a:t>User stories for system specification</a:t>
            </a:r>
          </a:p>
          <a:p>
            <a:pPr lvl="1"/>
            <a:r>
              <a:rPr lang="en-GB"/>
              <a:t> Frequent releases of the software, </a:t>
            </a:r>
          </a:p>
          <a:p>
            <a:pPr lvl="1"/>
            <a:r>
              <a:rPr lang="en-GB"/>
              <a:t>Continuous software improvement </a:t>
            </a:r>
          </a:p>
          <a:p>
            <a:pPr lvl="1"/>
            <a:r>
              <a:rPr lang="en-GB"/>
              <a:t>Test-first development</a:t>
            </a:r>
          </a:p>
          <a:p>
            <a:pPr lvl="1"/>
            <a:r>
              <a:rPr lang="en-GB"/>
              <a:t>Customer participation in the development team.</a:t>
            </a:r>
          </a:p>
          <a:p>
            <a:endParaRPr lang="en-US" sz="2800" dirty="0"/>
          </a:p>
        </p:txBody>
      </p:sp>
    </p:spTree>
    <p:extLst>
      <p:ext uri="{BB962C8B-B14F-4D97-AF65-F5344CB8AC3E}">
        <p14:creationId xmlns:p14="http://schemas.microsoft.com/office/powerpoint/2010/main" val="3924694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530B02-95F6-4D0F-A5BE-BE7C390C395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89350B2-BFB6-4517-88AC-5403DFFFDC40}"/>
              </a:ext>
            </a:extLst>
          </p:cNvPr>
          <p:cNvSpPr>
            <a:spLocks noGrp="1"/>
          </p:cNvSpPr>
          <p:nvPr>
            <p:ph type="sldNum" sz="quarter" idx="12"/>
          </p:nvPr>
        </p:nvSpPr>
        <p:spPr/>
        <p:txBody>
          <a:bodyPr/>
          <a:lstStyle/>
          <a:p>
            <a:r>
              <a:rPr lang="en-US" altLang="zh-CN" dirty="0"/>
              <a:t>SE  Chapter 3-</a:t>
            </a:r>
            <a:fld id="{90959D3B-E7CF-4F7F-B948-302019A1053D}" type="slidenum">
              <a:rPr lang="zh-CN" altLang="en-US" smtClean="0"/>
              <a:pPr/>
              <a:t>55</a:t>
            </a:fld>
            <a:endParaRPr lang="zh-CN" altLang="en-US" dirty="0"/>
          </a:p>
        </p:txBody>
      </p:sp>
      <p:sp>
        <p:nvSpPr>
          <p:cNvPr id="4" name="文本框 3">
            <a:extLst>
              <a:ext uri="{FF2B5EF4-FFF2-40B4-BE49-F238E27FC236}">
                <a16:creationId xmlns:a16="http://schemas.microsoft.com/office/drawing/2014/main" id="{5CABC674-1960-48FD-A590-0910DB5453C7}"/>
              </a:ext>
            </a:extLst>
          </p:cNvPr>
          <p:cNvSpPr txBox="1"/>
          <p:nvPr/>
        </p:nvSpPr>
        <p:spPr>
          <a:xfrm>
            <a:off x="7020272" y="510021"/>
            <a:ext cx="2026568" cy="398699"/>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cont.1 end	</a:t>
            </a:r>
          </a:p>
        </p:txBody>
      </p:sp>
      <p:sp>
        <p:nvSpPr>
          <p:cNvPr id="5" name="TextBox 5">
            <a:extLst>
              <a:ext uri="{FF2B5EF4-FFF2-40B4-BE49-F238E27FC236}">
                <a16:creationId xmlns:a16="http://schemas.microsoft.com/office/drawing/2014/main" id="{713C82F1-1B1C-4B2E-A24B-FD86EFA0CE1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6" name="Content Placeholder 2">
            <a:extLst>
              <a:ext uri="{FF2B5EF4-FFF2-40B4-BE49-F238E27FC236}">
                <a16:creationId xmlns:a16="http://schemas.microsoft.com/office/drawing/2014/main" id="{CD2A84AA-59B4-446B-95E4-D25279B7C4CC}"/>
              </a:ext>
            </a:extLst>
          </p:cNvPr>
          <p:cNvSpPr txBox="1">
            <a:spLocks/>
          </p:cNvSpPr>
          <p:nvPr/>
        </p:nvSpPr>
        <p:spPr>
          <a:xfrm>
            <a:off x="86816" y="913672"/>
            <a:ext cx="8960024" cy="48915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Scrum is an agile method that provides a project management framework. </a:t>
            </a:r>
          </a:p>
          <a:p>
            <a:pPr lvl="1"/>
            <a:r>
              <a:rPr lang="en-GB" dirty="0"/>
              <a:t>It is centred round a set of sprints, which are fixed time periods when a system increment is developed.</a:t>
            </a:r>
          </a:p>
          <a:p>
            <a:r>
              <a:rPr lang="en-GB" sz="2800" dirty="0"/>
              <a:t>Many practical development methods are a mixture of plan-based and agile development. </a:t>
            </a:r>
          </a:p>
          <a:p>
            <a:r>
              <a:rPr lang="en-GB" sz="2800" dirty="0"/>
              <a:t>Scaling agile methods for large systems is difficult.</a:t>
            </a:r>
          </a:p>
          <a:p>
            <a:pPr lvl="1"/>
            <a:r>
              <a:rPr lang="en-GB" dirty="0"/>
              <a:t> Large systems need up-front design and some documentation and organizational practice may conflict with the informality of agile approaches.</a:t>
            </a:r>
          </a:p>
        </p:txBody>
      </p:sp>
    </p:spTree>
    <p:extLst>
      <p:ext uri="{BB962C8B-B14F-4D97-AF65-F5344CB8AC3E}">
        <p14:creationId xmlns:p14="http://schemas.microsoft.com/office/powerpoint/2010/main" val="366109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D22BFE5-ABD1-469E-975A-9F8F48C704C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6B103A0-CD74-4304-898A-7278387DED68}"/>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6</a:t>
            </a:fld>
            <a:endParaRPr lang="zh-CN" altLang="en-US" dirty="0"/>
          </a:p>
        </p:txBody>
      </p:sp>
      <p:sp>
        <p:nvSpPr>
          <p:cNvPr id="4" name="TextBox 5">
            <a:extLst>
              <a:ext uri="{FF2B5EF4-FFF2-40B4-BE49-F238E27FC236}">
                <a16:creationId xmlns:a16="http://schemas.microsoft.com/office/drawing/2014/main" id="{42162CD8-7BFB-42A5-8467-02237BA111EC}"/>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3.1 Agile methods</a:t>
            </a:r>
          </a:p>
        </p:txBody>
      </p:sp>
      <p:sp>
        <p:nvSpPr>
          <p:cNvPr id="5" name="文本框 4">
            <a:extLst>
              <a:ext uri="{FF2B5EF4-FFF2-40B4-BE49-F238E27FC236}">
                <a16:creationId xmlns:a16="http://schemas.microsoft.com/office/drawing/2014/main" id="{60AE0C8F-EE74-4388-BDB4-D6B47E5447D2}"/>
              </a:ext>
            </a:extLst>
          </p:cNvPr>
          <p:cNvSpPr txBox="1"/>
          <p:nvPr/>
        </p:nvSpPr>
        <p:spPr>
          <a:xfrm>
            <a:off x="91887" y="962725"/>
            <a:ext cx="9052113" cy="5262979"/>
          </a:xfrm>
          <a:prstGeom prst="rect">
            <a:avLst/>
          </a:prstGeom>
          <a:noFill/>
        </p:spPr>
        <p:txBody>
          <a:bodyPr wrap="square" rtlCol="0">
            <a:spAutoFit/>
          </a:bodyPr>
          <a:lstStyle/>
          <a:p>
            <a:r>
              <a:rPr lang="en-US" altLang="zh-CN" sz="2800" dirty="0">
                <a:cs typeface="Times New Roman" panose="02020603050405020304" pitchFamily="18" charset="0"/>
              </a:rPr>
              <a:t>    Dissatisfaction with the overheads involved in software design methods of the 1980s and 1990s led to the creation of agile methods.    </a:t>
            </a:r>
          </a:p>
          <a:p>
            <a:r>
              <a:rPr lang="en-US" altLang="zh-CN" sz="2800" dirty="0">
                <a:cs typeface="Times New Roman" panose="02020603050405020304" pitchFamily="18" charset="0"/>
              </a:rPr>
              <a:t>    All agile methods suggest that software should be developed and delivered incrementally.</a:t>
            </a:r>
          </a:p>
          <a:p>
            <a:r>
              <a:rPr lang="en-US" altLang="zh-CN" sz="2800" dirty="0">
                <a:cs typeface="Times New Roman" panose="02020603050405020304" pitchFamily="18" charset="0"/>
              </a:rPr>
              <a:t>    These methods:</a:t>
            </a:r>
          </a:p>
          <a:p>
            <a:r>
              <a:rPr lang="en-US" altLang="zh-CN" sz="2800" dirty="0">
                <a:cs typeface="Times New Roman" panose="02020603050405020304" pitchFamily="18" charset="0"/>
                <a:sym typeface="Symbol" panose="05050102010706020507" pitchFamily="18" charset="2"/>
              </a:rPr>
              <a:t>    </a:t>
            </a:r>
            <a:r>
              <a:rPr lang="en-US" altLang="zh-CN" sz="2800" dirty="0">
                <a:solidFill>
                  <a:srgbClr val="006600"/>
                </a:solidFill>
                <a:cs typeface="Times New Roman" panose="02020603050405020304" pitchFamily="18" charset="0"/>
                <a:sym typeface="Symbol" panose="05050102010706020507" pitchFamily="18" charset="2"/>
              </a:rPr>
              <a:t></a:t>
            </a:r>
            <a:r>
              <a:rPr lang="en-US" altLang="zh-CN" sz="2800" dirty="0">
                <a:cs typeface="Times New Roman" panose="02020603050405020304" pitchFamily="18" charset="0"/>
                <a:sym typeface="Symbol" panose="05050102010706020507" pitchFamily="18" charset="2"/>
              </a:rPr>
              <a:t> </a:t>
            </a:r>
            <a:r>
              <a:rPr lang="en-US" altLang="zh-CN" sz="2800" dirty="0">
                <a:cs typeface="Times New Roman" panose="02020603050405020304" pitchFamily="18" charset="0"/>
              </a:rPr>
              <a:t>Focus on the code rather than the design</a:t>
            </a:r>
          </a:p>
          <a:p>
            <a:r>
              <a:rPr lang="en-US" altLang="zh-CN" sz="2800" dirty="0">
                <a:cs typeface="Times New Roman" panose="02020603050405020304" pitchFamily="18" charset="0"/>
              </a:rPr>
              <a:t>    </a:t>
            </a:r>
            <a:r>
              <a:rPr lang="en-US" altLang="zh-CN" sz="2800" dirty="0">
                <a:solidFill>
                  <a:srgbClr val="006600"/>
                </a:solidFill>
                <a:cs typeface="Times New Roman" panose="02020603050405020304" pitchFamily="18" charset="0"/>
                <a:sym typeface="Symbol" panose="05050102010706020507" pitchFamily="18" charset="2"/>
              </a:rPr>
              <a:t></a:t>
            </a:r>
            <a:r>
              <a:rPr lang="en-US" altLang="zh-CN" sz="2800" dirty="0">
                <a:cs typeface="Times New Roman" panose="02020603050405020304" pitchFamily="18" charset="0"/>
              </a:rPr>
              <a:t> Are based on an iterative approach to software development</a:t>
            </a:r>
          </a:p>
          <a:p>
            <a:r>
              <a:rPr lang="en-US" altLang="zh-CN" sz="2800" dirty="0">
                <a:cs typeface="Times New Roman" panose="02020603050405020304" pitchFamily="18" charset="0"/>
                <a:sym typeface="Symbol" panose="05050102010706020507" pitchFamily="18" charset="2"/>
              </a:rPr>
              <a:t>    </a:t>
            </a:r>
            <a:r>
              <a:rPr lang="en-US" altLang="zh-CN" sz="2800" dirty="0">
                <a:solidFill>
                  <a:srgbClr val="006600"/>
                </a:solidFill>
                <a:cs typeface="Times New Roman" panose="02020603050405020304" pitchFamily="18" charset="0"/>
                <a:sym typeface="Symbol" panose="05050102010706020507" pitchFamily="18" charset="2"/>
              </a:rPr>
              <a:t></a:t>
            </a:r>
            <a:r>
              <a:rPr lang="en-US" altLang="zh-CN" sz="2800" dirty="0">
                <a:cs typeface="Times New Roman" panose="02020603050405020304" pitchFamily="18" charset="0"/>
                <a:sym typeface="Symbol" panose="05050102010706020507" pitchFamily="18" charset="2"/>
              </a:rPr>
              <a:t> </a:t>
            </a:r>
            <a:r>
              <a:rPr lang="en-US" altLang="zh-CN" sz="2800" dirty="0">
                <a:cs typeface="Times New Roman" panose="02020603050405020304" pitchFamily="18" charset="0"/>
              </a:rPr>
              <a:t>Are intended to deliver working software quickly and evolve this quickly to meet changing requirements.</a:t>
            </a:r>
          </a:p>
          <a:p>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24906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3C3E087-D395-42E4-AD8D-EED3B9C4326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2ADE415-E3D6-4596-8F77-389CC6393332}"/>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7</a:t>
            </a:fld>
            <a:endParaRPr lang="zh-CN" altLang="en-US" dirty="0"/>
          </a:p>
        </p:txBody>
      </p:sp>
      <p:sp>
        <p:nvSpPr>
          <p:cNvPr id="4" name="TextBox 5">
            <a:extLst>
              <a:ext uri="{FF2B5EF4-FFF2-40B4-BE49-F238E27FC236}">
                <a16:creationId xmlns:a16="http://schemas.microsoft.com/office/drawing/2014/main" id="{03436277-7F0C-4B69-B03B-7D0F6A7FD27D}"/>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3.1 Agile methods</a:t>
            </a:r>
          </a:p>
        </p:txBody>
      </p:sp>
      <p:sp>
        <p:nvSpPr>
          <p:cNvPr id="5" name="文本框 4">
            <a:extLst>
              <a:ext uri="{FF2B5EF4-FFF2-40B4-BE49-F238E27FC236}">
                <a16:creationId xmlns:a16="http://schemas.microsoft.com/office/drawing/2014/main" id="{81D9BACB-C443-474B-8C11-D6A1308A5F25}"/>
              </a:ext>
            </a:extLst>
          </p:cNvPr>
          <p:cNvSpPr txBox="1"/>
          <p:nvPr/>
        </p:nvSpPr>
        <p:spPr>
          <a:xfrm>
            <a:off x="7020272" y="385500"/>
            <a:ext cx="1872208"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cont.1</a:t>
            </a:r>
            <a:endParaRPr lang="zh-CN" altLang="en-US" sz="2800" b="1" dirty="0">
              <a:solidFill>
                <a:srgbClr val="0070C0"/>
              </a:solidFill>
              <a:cs typeface="Times New Roman" panose="02020603050405020304" pitchFamily="18" charset="0"/>
            </a:endParaRPr>
          </a:p>
        </p:txBody>
      </p:sp>
      <p:sp>
        <p:nvSpPr>
          <p:cNvPr id="6" name="文本框 5">
            <a:extLst>
              <a:ext uri="{FF2B5EF4-FFF2-40B4-BE49-F238E27FC236}">
                <a16:creationId xmlns:a16="http://schemas.microsoft.com/office/drawing/2014/main" id="{F0EBC51E-6FA0-476C-AAFD-A3A13E2C73A8}"/>
              </a:ext>
            </a:extLst>
          </p:cNvPr>
          <p:cNvSpPr txBox="1"/>
          <p:nvPr/>
        </p:nvSpPr>
        <p:spPr>
          <a:xfrm>
            <a:off x="91887" y="908720"/>
            <a:ext cx="8954953"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The principles of agile methods</a:t>
            </a:r>
            <a:endParaRPr lang="zh-CN" altLang="en-US" sz="2800" b="1" dirty="0">
              <a:solidFill>
                <a:srgbClr val="7030A0"/>
              </a:solidFill>
              <a:cs typeface="Times New Roman" panose="02020603050405020304" pitchFamily="18" charset="0"/>
            </a:endParaRPr>
          </a:p>
        </p:txBody>
      </p:sp>
      <p:graphicFrame>
        <p:nvGraphicFramePr>
          <p:cNvPr id="8" name="Table 3">
            <a:extLst>
              <a:ext uri="{FF2B5EF4-FFF2-40B4-BE49-F238E27FC236}">
                <a16:creationId xmlns:a16="http://schemas.microsoft.com/office/drawing/2014/main" id="{291CB2DB-C6B3-46FC-9141-DBA50C23F604}"/>
              </a:ext>
            </a:extLst>
          </p:cNvPr>
          <p:cNvGraphicFramePr>
            <a:graphicFrameLocks noGrp="1"/>
          </p:cNvGraphicFramePr>
          <p:nvPr>
            <p:extLst>
              <p:ext uri="{D42A27DB-BD31-4B8C-83A1-F6EECF244321}">
                <p14:modId xmlns:p14="http://schemas.microsoft.com/office/powerpoint/2010/main" val="538303395"/>
              </p:ext>
            </p:extLst>
          </p:nvPr>
        </p:nvGraphicFramePr>
        <p:xfrm>
          <a:off x="251520" y="1422522"/>
          <a:ext cx="8795321" cy="4953723"/>
        </p:xfrm>
        <a:graphic>
          <a:graphicData uri="http://schemas.openxmlformats.org/drawingml/2006/table">
            <a:tbl>
              <a:tblPr/>
              <a:tblGrid>
                <a:gridCol w="2446354">
                  <a:extLst>
                    <a:ext uri="{9D8B030D-6E8A-4147-A177-3AD203B41FA5}">
                      <a16:colId xmlns:a16="http://schemas.microsoft.com/office/drawing/2014/main" val="20000"/>
                    </a:ext>
                  </a:extLst>
                </a:gridCol>
                <a:gridCol w="6215247">
                  <a:extLst>
                    <a:ext uri="{9D8B030D-6E8A-4147-A177-3AD203B41FA5}">
                      <a16:colId xmlns:a16="http://schemas.microsoft.com/office/drawing/2014/main" val="20001"/>
                    </a:ext>
                  </a:extLst>
                </a:gridCol>
                <a:gridCol w="133720">
                  <a:extLst>
                    <a:ext uri="{9D8B030D-6E8A-4147-A177-3AD203B41FA5}">
                      <a16:colId xmlns:a16="http://schemas.microsoft.com/office/drawing/2014/main" val="20002"/>
                    </a:ext>
                  </a:extLst>
                </a:gridCol>
              </a:tblGrid>
              <a:tr h="45124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bg1"/>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bg1"/>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14581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719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93263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7194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93263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6562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CDFF711-3680-4554-9024-2FEED5C3C50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EC3062B-3FAA-4A35-A3DD-42F0C8538ABC}"/>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8</a:t>
            </a:fld>
            <a:endParaRPr lang="zh-CN" altLang="en-US" dirty="0"/>
          </a:p>
        </p:txBody>
      </p:sp>
      <p:sp>
        <p:nvSpPr>
          <p:cNvPr id="4" name="TextBox 5">
            <a:extLst>
              <a:ext uri="{FF2B5EF4-FFF2-40B4-BE49-F238E27FC236}">
                <a16:creationId xmlns:a16="http://schemas.microsoft.com/office/drawing/2014/main" id="{99B18F0A-929E-4A5E-9073-32325B6B7646}"/>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3.1 Agile methods</a:t>
            </a:r>
          </a:p>
        </p:txBody>
      </p:sp>
      <p:sp>
        <p:nvSpPr>
          <p:cNvPr id="5" name="文本框 4">
            <a:extLst>
              <a:ext uri="{FF2B5EF4-FFF2-40B4-BE49-F238E27FC236}">
                <a16:creationId xmlns:a16="http://schemas.microsoft.com/office/drawing/2014/main" id="{78C82957-2461-4BBC-B210-320B47BA51E5}"/>
              </a:ext>
            </a:extLst>
          </p:cNvPr>
          <p:cNvSpPr txBox="1"/>
          <p:nvPr/>
        </p:nvSpPr>
        <p:spPr>
          <a:xfrm>
            <a:off x="7020272" y="299901"/>
            <a:ext cx="1872208" cy="680827"/>
          </a:xfrm>
          <a:prstGeom prst="rect">
            <a:avLst/>
          </a:prstGeom>
          <a:noFill/>
        </p:spPr>
        <p:txBody>
          <a:bodyPr wrap="square" rtlCol="0">
            <a:spAutoFit/>
          </a:bodyPr>
          <a:lstStyle/>
          <a:p>
            <a:pPr>
              <a:lnSpc>
                <a:spcPts val="2200"/>
              </a:lnSpc>
            </a:pPr>
            <a:r>
              <a:rPr lang="en-US" altLang="zh-CN" sz="2800" b="1" dirty="0">
                <a:solidFill>
                  <a:srgbClr val="0070C0"/>
                </a:solidFill>
                <a:cs typeface="Times New Roman" panose="02020603050405020304" pitchFamily="18" charset="0"/>
              </a:rPr>
              <a:t>cont.2</a:t>
            </a:r>
          </a:p>
          <a:p>
            <a:pPr>
              <a:lnSpc>
                <a:spcPts val="2200"/>
              </a:lnSpc>
            </a:pPr>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
        <p:nvSpPr>
          <p:cNvPr id="6" name="文本框 5">
            <a:extLst>
              <a:ext uri="{FF2B5EF4-FFF2-40B4-BE49-F238E27FC236}">
                <a16:creationId xmlns:a16="http://schemas.microsoft.com/office/drawing/2014/main" id="{A75D7687-FDE9-4A63-8B14-09DAE976B3C6}"/>
              </a:ext>
            </a:extLst>
          </p:cNvPr>
          <p:cNvSpPr txBox="1"/>
          <p:nvPr/>
        </p:nvSpPr>
        <p:spPr>
          <a:xfrm>
            <a:off x="91887" y="908720"/>
            <a:ext cx="8954953"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Agile methods have been particularly successful for :</a:t>
            </a:r>
            <a:endParaRPr lang="zh-CN" altLang="en-US" sz="2800" b="1" dirty="0">
              <a:solidFill>
                <a:srgbClr val="7030A0"/>
              </a:solidFill>
              <a:cs typeface="Times New Roman" panose="02020603050405020304" pitchFamily="18" charset="0"/>
            </a:endParaRPr>
          </a:p>
        </p:txBody>
      </p:sp>
      <p:sp>
        <p:nvSpPr>
          <p:cNvPr id="7" name="Content Placeholder 2">
            <a:extLst>
              <a:ext uri="{FF2B5EF4-FFF2-40B4-BE49-F238E27FC236}">
                <a16:creationId xmlns:a16="http://schemas.microsoft.com/office/drawing/2014/main" id="{EA51B3F0-AA58-4474-9181-6370463F9FE7}"/>
              </a:ext>
            </a:extLst>
          </p:cNvPr>
          <p:cNvSpPr txBox="1">
            <a:spLocks/>
          </p:cNvSpPr>
          <p:nvPr/>
        </p:nvSpPr>
        <p:spPr>
          <a:xfrm>
            <a:off x="179512" y="1351309"/>
            <a:ext cx="8808442"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Product development where a software company is developing a small or medium-sized product for sale. </a:t>
            </a:r>
          </a:p>
          <a:p>
            <a:pPr lvl="1"/>
            <a:r>
              <a:rPr lang="en-GB" dirty="0"/>
              <a:t>Virtually all software products and apps are now developed using an agile approach</a:t>
            </a:r>
          </a:p>
          <a:p>
            <a:r>
              <a:rPr lang="en-GB" sz="2800" dirty="0"/>
              <a:t>Custom system development within an organization, where there is a clear commitment from the customer to become involved in the development process and where there are few external rules and regulations that affect the software.</a:t>
            </a:r>
          </a:p>
        </p:txBody>
      </p:sp>
    </p:spTree>
    <p:extLst>
      <p:ext uri="{BB962C8B-B14F-4D97-AF65-F5344CB8AC3E}">
        <p14:creationId xmlns:p14="http://schemas.microsoft.com/office/powerpoint/2010/main" val="383546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ADB292A-36DB-4397-8B3A-7FF1745AF0D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B3A8277-E1DC-4E00-BEF0-07E6850848C8}"/>
              </a:ext>
            </a:extLst>
          </p:cNvPr>
          <p:cNvSpPr>
            <a:spLocks noGrp="1"/>
          </p:cNvSpPr>
          <p:nvPr>
            <p:ph type="sldNum" sz="quarter" idx="12"/>
          </p:nvPr>
        </p:nvSpPr>
        <p:spPr/>
        <p:txBody>
          <a:bodyPr/>
          <a:lstStyle/>
          <a:p>
            <a:r>
              <a:rPr lang="en-US" altLang="zh-CN"/>
              <a:t>SE  Chapter 3-</a:t>
            </a:r>
            <a:fld id="{90959D3B-E7CF-4F7F-B948-302019A1053D}" type="slidenum">
              <a:rPr lang="zh-CN" altLang="en-US" smtClean="0"/>
              <a:pPr/>
              <a:t>9</a:t>
            </a:fld>
            <a:endParaRPr lang="zh-CN" altLang="en-US" dirty="0"/>
          </a:p>
        </p:txBody>
      </p:sp>
      <p:sp>
        <p:nvSpPr>
          <p:cNvPr id="4" name="TextBox 5">
            <a:extLst>
              <a:ext uri="{FF2B5EF4-FFF2-40B4-BE49-F238E27FC236}">
                <a16:creationId xmlns:a16="http://schemas.microsoft.com/office/drawing/2014/main" id="{52FBDD94-B305-48AC-AF55-671A25FC26F7}"/>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3.2 Agile development techniques</a:t>
            </a:r>
          </a:p>
        </p:txBody>
      </p:sp>
      <p:sp>
        <p:nvSpPr>
          <p:cNvPr id="5" name="Rectangle 3">
            <a:extLst>
              <a:ext uri="{FF2B5EF4-FFF2-40B4-BE49-F238E27FC236}">
                <a16:creationId xmlns:a16="http://schemas.microsoft.com/office/drawing/2014/main" id="{C176B65A-4239-4687-9C67-E9C5D2CB6468}"/>
              </a:ext>
            </a:extLst>
          </p:cNvPr>
          <p:cNvSpPr txBox="1">
            <a:spLocks noChangeArrowheads="1"/>
          </p:cNvSpPr>
          <p:nvPr/>
        </p:nvSpPr>
        <p:spPr>
          <a:xfrm>
            <a:off x="179512" y="1359607"/>
            <a:ext cx="89644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dirty="0"/>
              <a:t>XP is a </a:t>
            </a:r>
            <a:r>
              <a:rPr lang="en-US" altLang="zh-CN" sz="2800" dirty="0"/>
              <a:t>most significant </a:t>
            </a:r>
            <a:r>
              <a:rPr lang="en-US" sz="2800" dirty="0"/>
              <a:t>agile method, developed in the late 1990s, that introduced a range of agile development techniques.</a:t>
            </a:r>
          </a:p>
          <a:p>
            <a:pPr>
              <a:lnSpc>
                <a:spcPct val="90000"/>
              </a:lnSpc>
            </a:pPr>
            <a:r>
              <a:rPr lang="en-US" sz="2800" dirty="0"/>
              <a:t>XP takes an ‘</a:t>
            </a:r>
            <a:r>
              <a:rPr lang="en-US" sz="2800" dirty="0">
                <a:solidFill>
                  <a:srgbClr val="FF0000"/>
                </a:solidFill>
              </a:rPr>
              <a:t>extreme</a:t>
            </a:r>
            <a:r>
              <a:rPr lang="en-US" sz="2800" dirty="0"/>
              <a:t>’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a:t>
            </a:r>
            <a:r>
              <a:rPr lang="en-US" dirty="0">
                <a:solidFill>
                  <a:srgbClr val="FF0000"/>
                </a:solidFill>
              </a:rPr>
              <a:t>2 weeks</a:t>
            </a:r>
            <a:r>
              <a:rPr lang="en-US" dirty="0"/>
              <a:t>;</a:t>
            </a:r>
          </a:p>
          <a:p>
            <a:pPr lvl="1">
              <a:lnSpc>
                <a:spcPct val="90000"/>
              </a:lnSpc>
            </a:pPr>
            <a:r>
              <a:rPr lang="en-US" dirty="0"/>
              <a:t>All tests must be run for every build and the build is only accepted if tests run successfully.</a:t>
            </a:r>
          </a:p>
          <a:p>
            <a:pPr>
              <a:lnSpc>
                <a:spcPct val="90000"/>
              </a:lnSpc>
            </a:pPr>
            <a:endParaRPr lang="en-US" sz="2800" dirty="0"/>
          </a:p>
        </p:txBody>
      </p:sp>
      <p:sp>
        <p:nvSpPr>
          <p:cNvPr id="6" name="文本框 5">
            <a:extLst>
              <a:ext uri="{FF2B5EF4-FFF2-40B4-BE49-F238E27FC236}">
                <a16:creationId xmlns:a16="http://schemas.microsoft.com/office/drawing/2014/main" id="{903B9C30-1D20-428A-9C4F-7B4D4FD679BB}"/>
              </a:ext>
            </a:extLst>
          </p:cNvPr>
          <p:cNvSpPr txBox="1"/>
          <p:nvPr/>
        </p:nvSpPr>
        <p:spPr>
          <a:xfrm>
            <a:off x="91887" y="908720"/>
            <a:ext cx="8954953"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Extreme Programing (XP)</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4162605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15577</TotalTime>
  <Words>4572</Words>
  <Application>Microsoft Office PowerPoint</Application>
  <PresentationFormat>全屏显示(4:3)</PresentationFormat>
  <Paragraphs>441</Paragraphs>
  <Slides>55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55</vt:i4>
      </vt:variant>
    </vt:vector>
  </HeadingPairs>
  <TitlesOfParts>
    <vt:vector size="63" baseType="lpstr">
      <vt:lpstr>Arial Unicode MS</vt:lpstr>
      <vt:lpstr>宋体</vt: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zhy</cp:lastModifiedBy>
  <cp:revision>1313</cp:revision>
  <dcterms:created xsi:type="dcterms:W3CDTF">2012-02-25T06:23:32Z</dcterms:created>
  <dcterms:modified xsi:type="dcterms:W3CDTF">2018-09-18T14:04:18Z</dcterms:modified>
</cp:coreProperties>
</file>