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420" r:id="rId2"/>
    <p:sldId id="423" r:id="rId3"/>
    <p:sldId id="424" r:id="rId4"/>
    <p:sldId id="476" r:id="rId5"/>
    <p:sldId id="425" r:id="rId6"/>
    <p:sldId id="477" r:id="rId7"/>
    <p:sldId id="478" r:id="rId8"/>
    <p:sldId id="479" r:id="rId9"/>
    <p:sldId id="481" r:id="rId10"/>
    <p:sldId id="480" r:id="rId11"/>
    <p:sldId id="482" r:id="rId12"/>
    <p:sldId id="483" r:id="rId13"/>
    <p:sldId id="484" r:id="rId14"/>
    <p:sldId id="485" r:id="rId15"/>
    <p:sldId id="486" r:id="rId16"/>
    <p:sldId id="487" r:id="rId17"/>
    <p:sldId id="488" r:id="rId18"/>
    <p:sldId id="489" r:id="rId19"/>
    <p:sldId id="491" r:id="rId20"/>
    <p:sldId id="492" r:id="rId21"/>
    <p:sldId id="493" r:id="rId22"/>
    <p:sldId id="494" r:id="rId23"/>
    <p:sldId id="495" r:id="rId24"/>
    <p:sldId id="475" r:id="rId25"/>
    <p:sldId id="490" r:id="rId26"/>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FF00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0" d="100"/>
          <a:sy n="50" d="100"/>
        </p:scale>
        <p:origin x="1734" y="30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310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A9D0FAF-A5AB-4DF7-B3C3-72D1AFCFBC2A}" type="datetimeFigureOut">
              <a:rPr lang="zh-CN" altLang="en-US" smtClean="0"/>
              <a:pPr/>
              <a:t>2018/10/20</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45D7A4-7792-4409-A5B6-FD87EB7C111A}" type="slidenum">
              <a:rPr lang="zh-CN" altLang="en-US" smtClean="0"/>
              <a:pPr/>
              <a:t>‹#›</a:t>
            </a:fld>
            <a:endParaRPr lang="zh-CN" altLang="en-US"/>
          </a:p>
        </p:txBody>
      </p:sp>
    </p:spTree>
    <p:extLst>
      <p:ext uri="{BB962C8B-B14F-4D97-AF65-F5344CB8AC3E}">
        <p14:creationId xmlns:p14="http://schemas.microsoft.com/office/powerpoint/2010/main" val="3469546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A755366-7802-495A-B5E4-E1A09BA9D096}" type="datetimeFigureOut">
              <a:rPr lang="zh-CN" altLang="en-US" smtClean="0"/>
              <a:pPr/>
              <a:t>2018/10/20</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E2FD95C-CC98-4314-AB8F-974F4A215013}" type="slidenum">
              <a:rPr lang="zh-CN" altLang="en-US" smtClean="0"/>
              <a:pPr/>
              <a:t>‹#›</a:t>
            </a:fld>
            <a:endParaRPr lang="zh-CN" altLang="en-US"/>
          </a:p>
        </p:txBody>
      </p:sp>
    </p:spTree>
    <p:extLst>
      <p:ext uri="{BB962C8B-B14F-4D97-AF65-F5344CB8AC3E}">
        <p14:creationId xmlns:p14="http://schemas.microsoft.com/office/powerpoint/2010/main" val="415594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251520" y="6356350"/>
            <a:ext cx="5768280" cy="365125"/>
          </a:xfrm>
          <a:prstGeom prst="rect">
            <a:avLst/>
          </a:prstGeom>
        </p:spPr>
        <p:txBody>
          <a:bodyPr/>
          <a:lstStyle>
            <a:lvl1pPr>
              <a:defRPr sz="1800" b="1">
                <a:solidFill>
                  <a:srgbClr val="0070C0"/>
                </a:solidFill>
              </a:defRPr>
            </a:lvl1pPr>
          </a:lstStyle>
          <a:p>
            <a:pPr algn="l"/>
            <a:r>
              <a:rPr lang="en-US" altLang="zh-CN" dirty="0"/>
              <a:t>SWJTU-LEEDS JOINT SCHOOL – H.Y. Zhao</a:t>
            </a:r>
            <a:endParaRPr lang="zh-CN" altLang="en-US" dirty="0"/>
          </a:p>
        </p:txBody>
      </p:sp>
      <p:sp>
        <p:nvSpPr>
          <p:cNvPr id="4" name="灯片编号占位符 3"/>
          <p:cNvSpPr>
            <a:spLocks noGrp="1"/>
          </p:cNvSpPr>
          <p:nvPr>
            <p:ph type="sldNum" sz="quarter" idx="12"/>
          </p:nvPr>
        </p:nvSpPr>
        <p:spPr>
          <a:xfrm>
            <a:off x="6660232" y="6376243"/>
            <a:ext cx="2386608" cy="365125"/>
          </a:xfrm>
          <a:prstGeom prst="rect">
            <a:avLst/>
          </a:prstGeom>
        </p:spPr>
        <p:txBody>
          <a:bodyPr/>
          <a:lstStyle>
            <a:lvl1pPr>
              <a:defRPr sz="1800" b="1">
                <a:solidFill>
                  <a:srgbClr val="0070C0"/>
                </a:solidFill>
              </a:defRPr>
            </a:lvl1pPr>
          </a:lstStyle>
          <a:p>
            <a:r>
              <a:rPr lang="en-US" altLang="zh-CN" dirty="0"/>
              <a:t>SE  Chapter 4-</a:t>
            </a:r>
            <a:fld id="{90959D3B-E7CF-4F7F-B948-302019A1053D}" type="slidenum">
              <a:rPr lang="zh-CN" altLang="en-US" smtClean="0"/>
              <a:pPr/>
              <a:t>‹#›</a:t>
            </a:fld>
            <a:endParaRPr lang="zh-CN" altLang="en-US" dirty="0"/>
          </a:p>
        </p:txBody>
      </p:sp>
      <p:cxnSp>
        <p:nvCxnSpPr>
          <p:cNvPr id="6" name="直接连接符 5"/>
          <p:cNvCxnSpPr/>
          <p:nvPr userDrawn="1"/>
        </p:nvCxnSpPr>
        <p:spPr>
          <a:xfrm>
            <a:off x="0" y="908720"/>
            <a:ext cx="9144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Software_Engineer.jpg"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64D9B4-C92E-4EEA-9622-F903C6E5732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88945C2-3898-4F1D-82D4-0B8E03E6587C}"/>
              </a:ext>
            </a:extLst>
          </p:cNvPr>
          <p:cNvSpPr>
            <a:spLocks noGrp="1"/>
          </p:cNvSpPr>
          <p:nvPr>
            <p:ph type="sldNum" sz="quarter" idx="12"/>
          </p:nvPr>
        </p:nvSpPr>
        <p:spPr/>
        <p:txBody>
          <a:bodyPr/>
          <a:lstStyle/>
          <a:p>
            <a:r>
              <a:rPr lang="en-US" altLang="zh-CN" dirty="0"/>
              <a:t>SE  Chapter4-</a:t>
            </a:r>
            <a:fld id="{90959D3B-E7CF-4F7F-B948-302019A1053D}" type="slidenum">
              <a:rPr lang="zh-CN" altLang="en-US" smtClean="0"/>
              <a:pPr/>
              <a:t>1</a:t>
            </a:fld>
            <a:endParaRPr lang="zh-CN" altLang="en-US" dirty="0"/>
          </a:p>
        </p:txBody>
      </p:sp>
      <p:sp>
        <p:nvSpPr>
          <p:cNvPr id="8" name="TextBox 5">
            <a:extLst>
              <a:ext uri="{FF2B5EF4-FFF2-40B4-BE49-F238E27FC236}">
                <a16:creationId xmlns:a16="http://schemas.microsoft.com/office/drawing/2014/main" id="{15044BD7-2905-49BB-916F-9189956E223C}"/>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Chapter 4 Requirement Engineering</a:t>
            </a:r>
            <a:endParaRPr lang="en-US" altLang="zh-CN" sz="3200" b="1" dirty="0">
              <a:solidFill>
                <a:srgbClr val="C00000"/>
              </a:solidFill>
              <a:latin typeface="Arial Black" panose="020B0A04020102020204" pitchFamily="34" charset="0"/>
              <a:ea typeface="Arial Unicode MS" pitchFamily="34" charset="-122"/>
            </a:endParaRPr>
          </a:p>
        </p:txBody>
      </p:sp>
      <p:sp>
        <p:nvSpPr>
          <p:cNvPr id="9" name="Content Placeholder 2">
            <a:extLst>
              <a:ext uri="{FF2B5EF4-FFF2-40B4-BE49-F238E27FC236}">
                <a16:creationId xmlns:a16="http://schemas.microsoft.com/office/drawing/2014/main" id="{299C86C3-B25D-4D99-9B7B-16FE44EAC9EF}"/>
              </a:ext>
            </a:extLst>
          </p:cNvPr>
          <p:cNvSpPr txBox="1">
            <a:spLocks/>
          </p:cNvSpPr>
          <p:nvPr/>
        </p:nvSpPr>
        <p:spPr>
          <a:xfrm>
            <a:off x="323528" y="1268760"/>
            <a:ext cx="8424936" cy="338437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4.1 </a:t>
            </a:r>
            <a:r>
              <a:rPr lang="en-US" altLang="zh-CN" b="1" dirty="0"/>
              <a:t>Functional and non-functional requirements</a:t>
            </a:r>
          </a:p>
          <a:p>
            <a:pPr marL="0" indent="0">
              <a:buNone/>
            </a:pPr>
            <a:r>
              <a:rPr lang="en-US" b="1" dirty="0"/>
              <a:t>4.2 Requirements engineering processes</a:t>
            </a:r>
          </a:p>
          <a:p>
            <a:pPr marL="0" indent="0">
              <a:buNone/>
            </a:pPr>
            <a:r>
              <a:rPr lang="en-US" b="1" dirty="0"/>
              <a:t>4.3 Requirements elicitation</a:t>
            </a:r>
          </a:p>
          <a:p>
            <a:pPr marL="0" indent="0">
              <a:buNone/>
            </a:pPr>
            <a:r>
              <a:rPr lang="en-US" b="1" dirty="0"/>
              <a:t>4.4 Requirements specification</a:t>
            </a:r>
          </a:p>
          <a:p>
            <a:pPr marL="0" indent="0">
              <a:buNone/>
            </a:pPr>
            <a:r>
              <a:rPr lang="en-US" b="1" dirty="0"/>
              <a:t>4.5 Requirements validation</a:t>
            </a:r>
          </a:p>
          <a:p>
            <a:pPr marL="0" indent="0">
              <a:buNone/>
            </a:pPr>
            <a:r>
              <a:rPr lang="en-US" b="1" dirty="0"/>
              <a:t>4.6 Requirements change</a:t>
            </a:r>
          </a:p>
          <a:p>
            <a:pPr marL="0" indent="0">
              <a:buNone/>
            </a:pPr>
            <a:r>
              <a:rPr lang="en-US" altLang="zh-CN" b="1" dirty="0"/>
              <a:t>Summary</a:t>
            </a:r>
            <a:endParaRPr lang="en-US" b="1" dirty="0"/>
          </a:p>
        </p:txBody>
      </p:sp>
      <p:pic>
        <p:nvPicPr>
          <p:cNvPr id="5" name="图片 4">
            <a:extLst>
              <a:ext uri="{FF2B5EF4-FFF2-40B4-BE49-F238E27FC236}">
                <a16:creationId xmlns:a16="http://schemas.microsoft.com/office/drawing/2014/main" id="{904B78E1-A0ED-4582-B989-D9B3A1E7586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18320" y="3244243"/>
            <a:ext cx="3002152" cy="2817785"/>
          </a:xfrm>
          <a:prstGeom prst="rect">
            <a:avLst/>
          </a:prstGeom>
        </p:spPr>
      </p:pic>
    </p:spTree>
    <p:extLst>
      <p:ext uri="{BB962C8B-B14F-4D97-AF65-F5344CB8AC3E}">
        <p14:creationId xmlns:p14="http://schemas.microsoft.com/office/powerpoint/2010/main" val="71029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516D7B5-501A-4DF8-91C2-93FEA61141F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309994C-C546-4997-80B0-B66AF207513A}"/>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10</a:t>
            </a:fld>
            <a:endParaRPr lang="zh-CN" altLang="en-US" dirty="0"/>
          </a:p>
        </p:txBody>
      </p:sp>
      <p:sp>
        <p:nvSpPr>
          <p:cNvPr id="4" name="Content Placeholder 2">
            <a:extLst>
              <a:ext uri="{FF2B5EF4-FFF2-40B4-BE49-F238E27FC236}">
                <a16:creationId xmlns:a16="http://schemas.microsoft.com/office/drawing/2014/main" id="{0290A9B9-D8E6-4EA7-833A-AE25DF3D0B21}"/>
              </a:ext>
            </a:extLst>
          </p:cNvPr>
          <p:cNvSpPr txBox="1">
            <a:spLocks/>
          </p:cNvSpPr>
          <p:nvPr/>
        </p:nvSpPr>
        <p:spPr>
          <a:xfrm>
            <a:off x="179512" y="908720"/>
            <a:ext cx="8892480" cy="524604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(1)</a:t>
            </a:r>
            <a:r>
              <a:rPr lang="zh-CN" altLang="en-US" sz="2800" b="1" dirty="0">
                <a:solidFill>
                  <a:srgbClr val="7030A0"/>
                </a:solidFill>
              </a:rPr>
              <a:t> </a:t>
            </a:r>
            <a:r>
              <a:rPr lang="en-US" altLang="zh-CN" sz="2800" b="1" dirty="0">
                <a:solidFill>
                  <a:srgbClr val="7030A0"/>
                </a:solidFill>
              </a:rPr>
              <a:t>Interviewing</a:t>
            </a:r>
            <a:endParaRPr lang="en-US" sz="2800" b="1" dirty="0">
              <a:solidFill>
                <a:srgbClr val="7030A0"/>
              </a:solidFill>
            </a:endParaRPr>
          </a:p>
          <a:p>
            <a:r>
              <a:rPr lang="en-US" sz="2800" dirty="0"/>
              <a:t>Types of interview</a:t>
            </a:r>
          </a:p>
          <a:p>
            <a:pPr lvl="1"/>
            <a:r>
              <a:rPr lang="en-US" dirty="0"/>
              <a:t>Closed interviews based on pre-determined list of questions</a:t>
            </a:r>
          </a:p>
          <a:p>
            <a:pPr lvl="1"/>
            <a:r>
              <a:rPr lang="en-US" dirty="0"/>
              <a:t>Open interviews where various issues are explored with stakeholders.</a:t>
            </a:r>
          </a:p>
          <a:p>
            <a:r>
              <a:rPr lang="en-US" sz="2800" dirty="0"/>
              <a:t>Effective interviewing</a:t>
            </a:r>
          </a:p>
          <a:p>
            <a:pPr lvl="1"/>
            <a:r>
              <a:rPr lang="en-US" dirty="0"/>
              <a:t>Be open-minded, avoid pre-conceived</a:t>
            </a:r>
            <a:endParaRPr lang="en-GB" dirty="0"/>
          </a:p>
          <a:p>
            <a:pPr lvl="1"/>
            <a:r>
              <a:rPr lang="en-US" dirty="0"/>
              <a:t>Prompt the interviewee to get discussions going using a springboard question, a requirements proposal, or by working together on a prototype system. </a:t>
            </a:r>
          </a:p>
        </p:txBody>
      </p:sp>
      <p:sp>
        <p:nvSpPr>
          <p:cNvPr id="5" name="TextBox 5">
            <a:extLst>
              <a:ext uri="{FF2B5EF4-FFF2-40B4-BE49-F238E27FC236}">
                <a16:creationId xmlns:a16="http://schemas.microsoft.com/office/drawing/2014/main" id="{4CE286FF-772B-495A-84D9-7269FC743BAF}"/>
              </a:ext>
            </a:extLst>
          </p:cNvPr>
          <p:cNvSpPr txBox="1">
            <a:spLocks noChangeArrowheads="1"/>
          </p:cNvSpPr>
          <p:nvPr/>
        </p:nvSpPr>
        <p:spPr bwMode="auto">
          <a:xfrm>
            <a:off x="91887" y="264889"/>
            <a:ext cx="800850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4.3 Requirements elicitation</a:t>
            </a:r>
          </a:p>
        </p:txBody>
      </p:sp>
      <p:sp>
        <p:nvSpPr>
          <p:cNvPr id="6" name="文本框 5">
            <a:extLst>
              <a:ext uri="{FF2B5EF4-FFF2-40B4-BE49-F238E27FC236}">
                <a16:creationId xmlns:a16="http://schemas.microsoft.com/office/drawing/2014/main" id="{292357A3-6A34-4AC1-93DA-10DBBA7E116B}"/>
              </a:ext>
            </a:extLst>
          </p:cNvPr>
          <p:cNvSpPr txBox="1"/>
          <p:nvPr/>
        </p:nvSpPr>
        <p:spPr>
          <a:xfrm>
            <a:off x="7853536" y="65324"/>
            <a:ext cx="1234480"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cont.1</a:t>
            </a:r>
            <a:endParaRPr lang="zh-CN" altLang="en-US" sz="2800" b="1" dirty="0">
              <a:solidFill>
                <a:srgbClr val="0070C0"/>
              </a:solidFill>
              <a:cs typeface="Times New Roman" panose="02020603050405020304" pitchFamily="18" charset="0"/>
            </a:endParaRPr>
          </a:p>
        </p:txBody>
      </p:sp>
    </p:spTree>
    <p:extLst>
      <p:ext uri="{BB962C8B-B14F-4D97-AF65-F5344CB8AC3E}">
        <p14:creationId xmlns:p14="http://schemas.microsoft.com/office/powerpoint/2010/main" val="4050192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78DD72B-D41E-4FD9-A0D2-D9632A959D6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539A407-28DB-4A68-87CD-C438D3FB2C55}"/>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11</a:t>
            </a:fld>
            <a:endParaRPr lang="zh-CN" altLang="en-US" dirty="0"/>
          </a:p>
        </p:txBody>
      </p:sp>
      <p:sp>
        <p:nvSpPr>
          <p:cNvPr id="4" name="TextBox 5">
            <a:extLst>
              <a:ext uri="{FF2B5EF4-FFF2-40B4-BE49-F238E27FC236}">
                <a16:creationId xmlns:a16="http://schemas.microsoft.com/office/drawing/2014/main" id="{2218195D-E7CE-4FA3-86C3-D5EB09B5A114}"/>
              </a:ext>
            </a:extLst>
          </p:cNvPr>
          <p:cNvSpPr txBox="1">
            <a:spLocks noChangeArrowheads="1"/>
          </p:cNvSpPr>
          <p:nvPr/>
        </p:nvSpPr>
        <p:spPr bwMode="auto">
          <a:xfrm>
            <a:off x="91887" y="264889"/>
            <a:ext cx="800850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4.3 Requirements elicitation</a:t>
            </a:r>
          </a:p>
        </p:txBody>
      </p:sp>
      <p:sp>
        <p:nvSpPr>
          <p:cNvPr id="5" name="文本框 4">
            <a:extLst>
              <a:ext uri="{FF2B5EF4-FFF2-40B4-BE49-F238E27FC236}">
                <a16:creationId xmlns:a16="http://schemas.microsoft.com/office/drawing/2014/main" id="{337FB981-79F0-4E8F-93DA-A52BC25ABC66}"/>
              </a:ext>
            </a:extLst>
          </p:cNvPr>
          <p:cNvSpPr txBox="1"/>
          <p:nvPr/>
        </p:nvSpPr>
        <p:spPr>
          <a:xfrm>
            <a:off x="7853536" y="65324"/>
            <a:ext cx="1234480"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cont.2</a:t>
            </a:r>
            <a:endParaRPr lang="zh-CN" altLang="en-US"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CA09DD80-EDF1-4833-9001-5D904EF5699D}"/>
              </a:ext>
            </a:extLst>
          </p:cNvPr>
          <p:cNvSpPr txBox="1">
            <a:spLocks/>
          </p:cNvSpPr>
          <p:nvPr/>
        </p:nvSpPr>
        <p:spPr>
          <a:xfrm>
            <a:off x="179512" y="908721"/>
            <a:ext cx="8892480" cy="266429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a:t>
            </a:r>
            <a:r>
              <a:rPr lang="en-US" altLang="zh-CN" sz="2800" b="1" dirty="0">
                <a:solidFill>
                  <a:srgbClr val="7030A0"/>
                </a:solidFill>
              </a:rPr>
              <a:t>2</a:t>
            </a:r>
            <a:r>
              <a:rPr lang="en-US" sz="2800" b="1" dirty="0">
                <a:solidFill>
                  <a:srgbClr val="7030A0"/>
                </a:solidFill>
              </a:rPr>
              <a:t>)</a:t>
            </a:r>
            <a:r>
              <a:rPr lang="zh-CN" altLang="en-US" sz="2800" b="1" dirty="0">
                <a:solidFill>
                  <a:srgbClr val="7030A0"/>
                </a:solidFill>
              </a:rPr>
              <a:t> </a:t>
            </a:r>
            <a:r>
              <a:rPr lang="en-US" altLang="zh-CN" sz="2800" b="1" dirty="0">
                <a:solidFill>
                  <a:srgbClr val="7030A0"/>
                </a:solidFill>
              </a:rPr>
              <a:t>Ethnography</a:t>
            </a:r>
            <a:endParaRPr lang="en-US" altLang="zh-CN" dirty="0"/>
          </a:p>
          <a:p>
            <a:r>
              <a:rPr lang="en-US" altLang="zh-CN" dirty="0"/>
              <a:t>Ethnography is the systematic study of people and cultures.</a:t>
            </a:r>
          </a:p>
          <a:p>
            <a:r>
              <a:rPr lang="en-US" altLang="zh-CN" dirty="0"/>
              <a:t>An ethnography is a means to represent graphically and in writing the culture of a group.</a:t>
            </a:r>
          </a:p>
        </p:txBody>
      </p:sp>
      <p:pic>
        <p:nvPicPr>
          <p:cNvPr id="7" name="Picture 3" descr="4.16 Ethno-prototyping.eps">
            <a:extLst>
              <a:ext uri="{FF2B5EF4-FFF2-40B4-BE49-F238E27FC236}">
                <a16:creationId xmlns:a16="http://schemas.microsoft.com/office/drawing/2014/main" id="{7A9189C6-4E58-4D72-B7C9-B450D761EB59}"/>
              </a:ext>
            </a:extLst>
          </p:cNvPr>
          <p:cNvPicPr>
            <a:picLocks noChangeAspect="1"/>
          </p:cNvPicPr>
          <p:nvPr/>
        </p:nvPicPr>
        <p:blipFill>
          <a:blip r:embed="rId2"/>
          <a:stretch>
            <a:fillRect/>
          </a:stretch>
        </p:blipFill>
        <p:spPr>
          <a:xfrm>
            <a:off x="297117" y="3711946"/>
            <a:ext cx="8549765" cy="2239224"/>
          </a:xfrm>
          <a:prstGeom prst="rect">
            <a:avLst/>
          </a:prstGeom>
        </p:spPr>
      </p:pic>
    </p:spTree>
    <p:extLst>
      <p:ext uri="{BB962C8B-B14F-4D97-AF65-F5344CB8AC3E}">
        <p14:creationId xmlns:p14="http://schemas.microsoft.com/office/powerpoint/2010/main" val="1611750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554C8E7-83F8-42EA-A5FC-C71F5AE85E1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F7EFECC-891A-44B2-9384-77530CADD3F0}"/>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12</a:t>
            </a:fld>
            <a:endParaRPr lang="zh-CN" altLang="en-US" dirty="0"/>
          </a:p>
        </p:txBody>
      </p:sp>
      <p:sp>
        <p:nvSpPr>
          <p:cNvPr id="4" name="TextBox 5">
            <a:extLst>
              <a:ext uri="{FF2B5EF4-FFF2-40B4-BE49-F238E27FC236}">
                <a16:creationId xmlns:a16="http://schemas.microsoft.com/office/drawing/2014/main" id="{471A58CC-F410-4EDB-A9FD-A41DCCA14E9A}"/>
              </a:ext>
            </a:extLst>
          </p:cNvPr>
          <p:cNvSpPr txBox="1">
            <a:spLocks noChangeArrowheads="1"/>
          </p:cNvSpPr>
          <p:nvPr/>
        </p:nvSpPr>
        <p:spPr bwMode="auto">
          <a:xfrm>
            <a:off x="91887" y="264889"/>
            <a:ext cx="800850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4.3 Requirements elicitation</a:t>
            </a:r>
          </a:p>
        </p:txBody>
      </p:sp>
      <p:sp>
        <p:nvSpPr>
          <p:cNvPr id="5" name="文本框 4">
            <a:extLst>
              <a:ext uri="{FF2B5EF4-FFF2-40B4-BE49-F238E27FC236}">
                <a16:creationId xmlns:a16="http://schemas.microsoft.com/office/drawing/2014/main" id="{6BCB29D2-F8E8-4AEB-8826-CED3F57D0662}"/>
              </a:ext>
            </a:extLst>
          </p:cNvPr>
          <p:cNvSpPr txBox="1"/>
          <p:nvPr/>
        </p:nvSpPr>
        <p:spPr>
          <a:xfrm>
            <a:off x="7853536" y="65324"/>
            <a:ext cx="1234480"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end</a:t>
            </a:r>
            <a:endParaRPr lang="zh-CN" altLang="en-US"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F548599D-982B-41CC-B8BB-94425200E2C9}"/>
              </a:ext>
            </a:extLst>
          </p:cNvPr>
          <p:cNvSpPr txBox="1">
            <a:spLocks/>
          </p:cNvSpPr>
          <p:nvPr/>
        </p:nvSpPr>
        <p:spPr>
          <a:xfrm>
            <a:off x="179512" y="908721"/>
            <a:ext cx="8892480" cy="266429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a:t>
            </a:r>
            <a:r>
              <a:rPr lang="en-US" altLang="zh-CN" sz="2800" b="1" dirty="0">
                <a:solidFill>
                  <a:srgbClr val="7030A0"/>
                </a:solidFill>
              </a:rPr>
              <a:t>3</a:t>
            </a:r>
            <a:r>
              <a:rPr lang="en-US" sz="2800" b="1" dirty="0">
                <a:solidFill>
                  <a:srgbClr val="7030A0"/>
                </a:solidFill>
              </a:rPr>
              <a:t>)</a:t>
            </a:r>
            <a:r>
              <a:rPr lang="zh-CN" altLang="en-US" sz="2800" b="1" dirty="0">
                <a:solidFill>
                  <a:srgbClr val="7030A0"/>
                </a:solidFill>
              </a:rPr>
              <a:t> </a:t>
            </a:r>
            <a:r>
              <a:rPr lang="en-US" altLang="zh-CN" sz="2800" b="1" dirty="0">
                <a:solidFill>
                  <a:srgbClr val="7030A0"/>
                </a:solidFill>
              </a:rPr>
              <a:t>Stories and scenarios</a:t>
            </a:r>
            <a:endParaRPr lang="en-US" altLang="zh-CN" dirty="0"/>
          </a:p>
        </p:txBody>
      </p:sp>
      <p:sp>
        <p:nvSpPr>
          <p:cNvPr id="7" name="Rectangle 3">
            <a:extLst>
              <a:ext uri="{FF2B5EF4-FFF2-40B4-BE49-F238E27FC236}">
                <a16:creationId xmlns:a16="http://schemas.microsoft.com/office/drawing/2014/main" id="{DA8A782A-58DD-428A-B83A-AF6B1402E018}"/>
              </a:ext>
            </a:extLst>
          </p:cNvPr>
          <p:cNvSpPr txBox="1">
            <a:spLocks noChangeArrowheads="1"/>
          </p:cNvSpPr>
          <p:nvPr/>
        </p:nvSpPr>
        <p:spPr>
          <a:xfrm>
            <a:off x="264852" y="1423316"/>
            <a:ext cx="878198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Scenarios and user stories are real-life examples of how a system can be used.</a:t>
            </a:r>
          </a:p>
          <a:p>
            <a:r>
              <a:rPr lang="en-US" sz="2800" dirty="0"/>
              <a:t>Stories and scenarios are a description of how a system may be used for a particular task.</a:t>
            </a:r>
          </a:p>
          <a:p>
            <a:r>
              <a:rPr lang="en-US" sz="2800" dirty="0"/>
              <a:t>Because they are based on a practical situation, stakeholders can relate to them and can comment on their situation with respect to the story.</a:t>
            </a:r>
          </a:p>
        </p:txBody>
      </p:sp>
    </p:spTree>
    <p:extLst>
      <p:ext uri="{BB962C8B-B14F-4D97-AF65-F5344CB8AC3E}">
        <p14:creationId xmlns:p14="http://schemas.microsoft.com/office/powerpoint/2010/main" val="161159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E2710BB-4BEB-4B40-A673-BCDA4BE72A5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0986B8A-3CE5-412F-9E1B-60E8E0F54AD2}"/>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13</a:t>
            </a:fld>
            <a:endParaRPr lang="zh-CN" altLang="en-US" dirty="0"/>
          </a:p>
        </p:txBody>
      </p:sp>
      <p:sp>
        <p:nvSpPr>
          <p:cNvPr id="4" name="TextBox 5">
            <a:extLst>
              <a:ext uri="{FF2B5EF4-FFF2-40B4-BE49-F238E27FC236}">
                <a16:creationId xmlns:a16="http://schemas.microsoft.com/office/drawing/2014/main" id="{304D2275-BE0D-4854-9203-6818F6501542}"/>
              </a:ext>
            </a:extLst>
          </p:cNvPr>
          <p:cNvSpPr txBox="1">
            <a:spLocks noChangeArrowheads="1"/>
          </p:cNvSpPr>
          <p:nvPr/>
        </p:nvSpPr>
        <p:spPr bwMode="auto">
          <a:xfrm>
            <a:off x="91887" y="264889"/>
            <a:ext cx="800850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4.4 Requirements specification</a:t>
            </a:r>
          </a:p>
        </p:txBody>
      </p:sp>
      <p:sp>
        <p:nvSpPr>
          <p:cNvPr id="5" name="Content Placeholder 2">
            <a:extLst>
              <a:ext uri="{FF2B5EF4-FFF2-40B4-BE49-F238E27FC236}">
                <a16:creationId xmlns:a16="http://schemas.microsoft.com/office/drawing/2014/main" id="{4FAE2C08-F067-42D6-9B7F-2530767A5484}"/>
              </a:ext>
            </a:extLst>
          </p:cNvPr>
          <p:cNvSpPr txBox="1">
            <a:spLocks/>
          </p:cNvSpPr>
          <p:nvPr/>
        </p:nvSpPr>
        <p:spPr>
          <a:xfrm>
            <a:off x="91886" y="908720"/>
            <a:ext cx="895495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The process of writing down the user and system requirements in a requirements document.</a:t>
            </a:r>
          </a:p>
          <a:p>
            <a:r>
              <a:rPr lang="en-US" sz="2800" dirty="0"/>
              <a:t>User requirements have to be understandable by end-users and customers who do not have a technical background.</a:t>
            </a:r>
          </a:p>
          <a:p>
            <a:r>
              <a:rPr lang="en-US" sz="2800" dirty="0"/>
              <a:t>System requirements are more detailed requirements and may include more technical information.</a:t>
            </a:r>
          </a:p>
          <a:p>
            <a:r>
              <a:rPr lang="en-US" sz="2800" dirty="0"/>
              <a:t>The requirements may be part of a contract for the system development</a:t>
            </a:r>
          </a:p>
          <a:p>
            <a:pPr lvl="1"/>
            <a:r>
              <a:rPr lang="en-US" dirty="0"/>
              <a:t>It is therefore important that these are as complete as possible.</a:t>
            </a:r>
          </a:p>
        </p:txBody>
      </p:sp>
    </p:spTree>
    <p:extLst>
      <p:ext uri="{BB962C8B-B14F-4D97-AF65-F5344CB8AC3E}">
        <p14:creationId xmlns:p14="http://schemas.microsoft.com/office/powerpoint/2010/main" val="3949943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ABA6CF5-D0EB-4753-9700-8643AAC8B0A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238E5B3-D898-4600-B708-FE6391AE896A}"/>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14</a:t>
            </a:fld>
            <a:endParaRPr lang="zh-CN" altLang="en-US" dirty="0"/>
          </a:p>
        </p:txBody>
      </p:sp>
      <p:sp>
        <p:nvSpPr>
          <p:cNvPr id="4" name="TextBox 5">
            <a:extLst>
              <a:ext uri="{FF2B5EF4-FFF2-40B4-BE49-F238E27FC236}">
                <a16:creationId xmlns:a16="http://schemas.microsoft.com/office/drawing/2014/main" id="{011D4954-276A-4AEC-9B99-B923AF7DBD02}"/>
              </a:ext>
            </a:extLst>
          </p:cNvPr>
          <p:cNvSpPr txBox="1">
            <a:spLocks noChangeArrowheads="1"/>
          </p:cNvSpPr>
          <p:nvPr/>
        </p:nvSpPr>
        <p:spPr bwMode="auto">
          <a:xfrm>
            <a:off x="91887" y="264889"/>
            <a:ext cx="5927913"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4.4 Requirements specification</a:t>
            </a:r>
          </a:p>
        </p:txBody>
      </p:sp>
      <p:sp>
        <p:nvSpPr>
          <p:cNvPr id="5" name="文本框 4">
            <a:extLst>
              <a:ext uri="{FF2B5EF4-FFF2-40B4-BE49-F238E27FC236}">
                <a16:creationId xmlns:a16="http://schemas.microsoft.com/office/drawing/2014/main" id="{178CE3BE-2075-4B44-A83E-9F9C880002D8}"/>
              </a:ext>
            </a:extLst>
          </p:cNvPr>
          <p:cNvSpPr txBox="1"/>
          <p:nvPr/>
        </p:nvSpPr>
        <p:spPr>
          <a:xfrm>
            <a:off x="7853536" y="65324"/>
            <a:ext cx="1234480"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cont.1</a:t>
            </a:r>
            <a:endParaRPr lang="zh-CN" altLang="en-US" sz="2800" b="1" dirty="0">
              <a:solidFill>
                <a:srgbClr val="0070C0"/>
              </a:solidFill>
              <a:cs typeface="Times New Roman" panose="02020603050405020304" pitchFamily="18" charset="0"/>
            </a:endParaRPr>
          </a:p>
        </p:txBody>
      </p:sp>
      <p:graphicFrame>
        <p:nvGraphicFramePr>
          <p:cNvPr id="7" name="Table 4">
            <a:extLst>
              <a:ext uri="{FF2B5EF4-FFF2-40B4-BE49-F238E27FC236}">
                <a16:creationId xmlns:a16="http://schemas.microsoft.com/office/drawing/2014/main" id="{9B720134-8F6E-4335-8637-4DB88EA8CABC}"/>
              </a:ext>
            </a:extLst>
          </p:cNvPr>
          <p:cNvGraphicFramePr>
            <a:graphicFrameLocks noGrp="1"/>
          </p:cNvGraphicFramePr>
          <p:nvPr>
            <p:extLst>
              <p:ext uri="{D42A27DB-BD31-4B8C-83A1-F6EECF244321}">
                <p14:modId xmlns:p14="http://schemas.microsoft.com/office/powerpoint/2010/main" val="2002448678"/>
              </p:ext>
            </p:extLst>
          </p:nvPr>
        </p:nvGraphicFramePr>
        <p:xfrm>
          <a:off x="251520" y="1412776"/>
          <a:ext cx="8795320" cy="4943573"/>
        </p:xfrm>
        <a:graphic>
          <a:graphicData uri="http://schemas.openxmlformats.org/drawingml/2006/table">
            <a:tbl>
              <a:tblPr/>
              <a:tblGrid>
                <a:gridCol w="1923977">
                  <a:extLst>
                    <a:ext uri="{9D8B030D-6E8A-4147-A177-3AD203B41FA5}">
                      <a16:colId xmlns:a16="http://schemas.microsoft.com/office/drawing/2014/main" val="20000"/>
                    </a:ext>
                  </a:extLst>
                </a:gridCol>
                <a:gridCol w="6871343">
                  <a:extLst>
                    <a:ext uri="{9D8B030D-6E8A-4147-A177-3AD203B41FA5}">
                      <a16:colId xmlns:a16="http://schemas.microsoft.com/office/drawing/2014/main" val="20001"/>
                    </a:ext>
                  </a:extLst>
                </a:gridCol>
              </a:tblGrid>
              <a:tr h="41662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60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60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03254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6916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a:t>
                      </a:r>
                      <a:r>
                        <a:rPr kumimoji="0" lang="en-GB" sz="1400" b="0" i="0" u="none" strike="noStrike" cap="none" normalizeH="0" baseline="0" dirty="0">
                          <a:ln>
                            <a:noFill/>
                          </a:ln>
                          <a:solidFill>
                            <a:srgbClr val="FF0000"/>
                          </a:solidFill>
                          <a:effectLst/>
                          <a:latin typeface="Arial"/>
                          <a:ea typeface="Times New Roman" charset="0"/>
                          <a:cs typeface="Arial"/>
                        </a:rPr>
                        <a:t>UML</a:t>
                      </a:r>
                      <a:r>
                        <a:rPr kumimoji="0" lang="en-GB" sz="1400" b="0" i="0" u="none" strike="noStrike" cap="none" normalizeH="0" baseline="0" dirty="0">
                          <a:ln>
                            <a:noFill/>
                          </a:ln>
                          <a:solidFill>
                            <a:srgbClr val="000000"/>
                          </a:solidFill>
                          <a:effectLst/>
                          <a:latin typeface="Arial"/>
                          <a:ea typeface="Times New Roman" charset="0"/>
                          <a:cs typeface="Arial"/>
                        </a:rPr>
                        <a:t>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40493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8" name="矩形 7">
            <a:extLst>
              <a:ext uri="{FF2B5EF4-FFF2-40B4-BE49-F238E27FC236}">
                <a16:creationId xmlns:a16="http://schemas.microsoft.com/office/drawing/2014/main" id="{12BEF7FF-E5B6-4F79-9D8F-58B2043BDB73}"/>
              </a:ext>
            </a:extLst>
          </p:cNvPr>
          <p:cNvSpPr/>
          <p:nvPr/>
        </p:nvSpPr>
        <p:spPr>
          <a:xfrm>
            <a:off x="179512" y="971436"/>
            <a:ext cx="8637884" cy="523220"/>
          </a:xfrm>
          <a:prstGeom prst="rect">
            <a:avLst/>
          </a:prstGeom>
        </p:spPr>
        <p:txBody>
          <a:bodyPr wrap="square">
            <a:spAutoFit/>
          </a:bodyPr>
          <a:lstStyle/>
          <a:p>
            <a:r>
              <a:rPr lang="en-US" altLang="zh-CN" sz="2800" b="1" dirty="0">
                <a:solidFill>
                  <a:srgbClr val="7030A0"/>
                </a:solidFill>
              </a:rPr>
              <a:t>Ways of writing a system requirements specification </a:t>
            </a:r>
            <a:endParaRPr lang="zh-CN" altLang="en-US" sz="2800" b="1" dirty="0">
              <a:solidFill>
                <a:srgbClr val="7030A0"/>
              </a:solidFill>
            </a:endParaRPr>
          </a:p>
        </p:txBody>
      </p:sp>
    </p:spTree>
    <p:extLst>
      <p:ext uri="{BB962C8B-B14F-4D97-AF65-F5344CB8AC3E}">
        <p14:creationId xmlns:p14="http://schemas.microsoft.com/office/powerpoint/2010/main" val="3055857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D8CB67F-E198-4868-8AD9-BA4C2EEF7C3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7DB2747-CA87-40F1-9DB6-8DDCBFCB2C7D}"/>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15</a:t>
            </a:fld>
            <a:endParaRPr lang="zh-CN" altLang="en-US" dirty="0"/>
          </a:p>
        </p:txBody>
      </p:sp>
      <p:sp>
        <p:nvSpPr>
          <p:cNvPr id="4" name="TextBox 5">
            <a:extLst>
              <a:ext uri="{FF2B5EF4-FFF2-40B4-BE49-F238E27FC236}">
                <a16:creationId xmlns:a16="http://schemas.microsoft.com/office/drawing/2014/main" id="{7EB60C9B-6A2C-421A-90EB-20C963E638B4}"/>
              </a:ext>
            </a:extLst>
          </p:cNvPr>
          <p:cNvSpPr txBox="1">
            <a:spLocks noChangeArrowheads="1"/>
          </p:cNvSpPr>
          <p:nvPr/>
        </p:nvSpPr>
        <p:spPr bwMode="auto">
          <a:xfrm>
            <a:off x="91887" y="264889"/>
            <a:ext cx="5927913"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4.4 Requirements specification</a:t>
            </a:r>
          </a:p>
        </p:txBody>
      </p:sp>
      <p:sp>
        <p:nvSpPr>
          <p:cNvPr id="5" name="文本框 4">
            <a:extLst>
              <a:ext uri="{FF2B5EF4-FFF2-40B4-BE49-F238E27FC236}">
                <a16:creationId xmlns:a16="http://schemas.microsoft.com/office/drawing/2014/main" id="{5A1E0FFE-9E6F-4CB8-9C5E-EE15EED694F2}"/>
              </a:ext>
            </a:extLst>
          </p:cNvPr>
          <p:cNvSpPr txBox="1"/>
          <p:nvPr/>
        </p:nvSpPr>
        <p:spPr>
          <a:xfrm>
            <a:off x="7853536" y="65324"/>
            <a:ext cx="1234480"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cont.2</a:t>
            </a:r>
            <a:endParaRPr lang="zh-CN" altLang="en-US" sz="2800" b="1" dirty="0">
              <a:solidFill>
                <a:srgbClr val="0070C0"/>
              </a:solidFill>
              <a:cs typeface="Times New Roman" panose="02020603050405020304" pitchFamily="18" charset="0"/>
            </a:endParaRPr>
          </a:p>
        </p:txBody>
      </p:sp>
      <p:sp>
        <p:nvSpPr>
          <p:cNvPr id="6" name="矩形 5">
            <a:extLst>
              <a:ext uri="{FF2B5EF4-FFF2-40B4-BE49-F238E27FC236}">
                <a16:creationId xmlns:a16="http://schemas.microsoft.com/office/drawing/2014/main" id="{3A27CF74-B254-4CB7-AEA9-493698630A45}"/>
              </a:ext>
            </a:extLst>
          </p:cNvPr>
          <p:cNvSpPr/>
          <p:nvPr/>
        </p:nvSpPr>
        <p:spPr>
          <a:xfrm>
            <a:off x="179512" y="971436"/>
            <a:ext cx="8637884" cy="523220"/>
          </a:xfrm>
          <a:prstGeom prst="rect">
            <a:avLst/>
          </a:prstGeom>
        </p:spPr>
        <p:txBody>
          <a:bodyPr wrap="square">
            <a:spAutoFit/>
          </a:bodyPr>
          <a:lstStyle/>
          <a:p>
            <a:r>
              <a:rPr lang="en-US" altLang="zh-CN" sz="2800" b="1" dirty="0">
                <a:solidFill>
                  <a:srgbClr val="7030A0"/>
                </a:solidFill>
              </a:rPr>
              <a:t>Use cases</a:t>
            </a:r>
            <a:endParaRPr lang="zh-CN" altLang="en-US" sz="2800" b="1" dirty="0">
              <a:solidFill>
                <a:srgbClr val="7030A0"/>
              </a:solidFill>
            </a:endParaRPr>
          </a:p>
        </p:txBody>
      </p:sp>
      <p:sp>
        <p:nvSpPr>
          <p:cNvPr id="7" name="Rectangle 3">
            <a:extLst>
              <a:ext uri="{FF2B5EF4-FFF2-40B4-BE49-F238E27FC236}">
                <a16:creationId xmlns:a16="http://schemas.microsoft.com/office/drawing/2014/main" id="{463B3B6E-BBE1-422C-8214-3250524FC90A}"/>
              </a:ext>
            </a:extLst>
          </p:cNvPr>
          <p:cNvSpPr txBox="1">
            <a:spLocks noChangeArrowheads="1"/>
          </p:cNvSpPr>
          <p:nvPr/>
        </p:nvSpPr>
        <p:spPr>
          <a:xfrm>
            <a:off x="168896" y="1408162"/>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Use-cases are a way of describing interactions between users and a system using a graphical model and a structured text (</a:t>
            </a:r>
            <a:r>
              <a:rPr lang="en-GB" sz="2800" b="1" dirty="0">
                <a:solidFill>
                  <a:srgbClr val="FF0000"/>
                </a:solidFill>
              </a:rPr>
              <a:t>Unified Modelling Language - UML</a:t>
            </a:r>
            <a:r>
              <a:rPr lang="en-GB" sz="2800" dirty="0"/>
              <a:t>). </a:t>
            </a:r>
          </a:p>
          <a:p>
            <a:r>
              <a:rPr lang="en-GB" sz="2800" dirty="0"/>
              <a:t>A set of use cases should describe all possible interactions with the system.</a:t>
            </a:r>
          </a:p>
          <a:p>
            <a:r>
              <a:rPr lang="en-GB" sz="2800" dirty="0"/>
              <a:t>UML sequence diagrams may be used to add detail to use-cases by showing the sequence of event processing in the system.</a:t>
            </a:r>
          </a:p>
        </p:txBody>
      </p:sp>
    </p:spTree>
    <p:extLst>
      <p:ext uri="{BB962C8B-B14F-4D97-AF65-F5344CB8AC3E}">
        <p14:creationId xmlns:p14="http://schemas.microsoft.com/office/powerpoint/2010/main" val="2466840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082DCE1-86B1-4516-973F-86C75212078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F29EFCD-26A1-4432-B5D3-211FC12D7C6D}"/>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16</a:t>
            </a:fld>
            <a:endParaRPr lang="zh-CN" altLang="en-US" dirty="0"/>
          </a:p>
        </p:txBody>
      </p:sp>
      <p:pic>
        <p:nvPicPr>
          <p:cNvPr id="6" name="图片 5">
            <a:extLst>
              <a:ext uri="{FF2B5EF4-FFF2-40B4-BE49-F238E27FC236}">
                <a16:creationId xmlns:a16="http://schemas.microsoft.com/office/drawing/2014/main" id="{4804E4C5-AB53-4D79-8028-65BA2EB8C6C3}"/>
              </a:ext>
            </a:extLst>
          </p:cNvPr>
          <p:cNvPicPr>
            <a:picLocks noChangeAspect="1"/>
          </p:cNvPicPr>
          <p:nvPr/>
        </p:nvPicPr>
        <p:blipFill>
          <a:blip r:embed="rId2"/>
          <a:stretch>
            <a:fillRect/>
          </a:stretch>
        </p:blipFill>
        <p:spPr>
          <a:xfrm>
            <a:off x="20216" y="980791"/>
            <a:ext cx="9046840" cy="5040560"/>
          </a:xfrm>
          <a:prstGeom prst="rect">
            <a:avLst/>
          </a:prstGeom>
        </p:spPr>
      </p:pic>
      <p:sp>
        <p:nvSpPr>
          <p:cNvPr id="7" name="文本框 6">
            <a:extLst>
              <a:ext uri="{FF2B5EF4-FFF2-40B4-BE49-F238E27FC236}">
                <a16:creationId xmlns:a16="http://schemas.microsoft.com/office/drawing/2014/main" id="{FA81480C-35D2-4473-9141-871EF53C2702}"/>
              </a:ext>
            </a:extLst>
          </p:cNvPr>
          <p:cNvSpPr txBox="1"/>
          <p:nvPr/>
        </p:nvSpPr>
        <p:spPr>
          <a:xfrm>
            <a:off x="251520" y="1052736"/>
            <a:ext cx="2592288" cy="523220"/>
          </a:xfrm>
          <a:prstGeom prst="rect">
            <a:avLst/>
          </a:prstGeom>
          <a:noFill/>
        </p:spPr>
        <p:txBody>
          <a:bodyPr wrap="square" rtlCol="0">
            <a:spAutoFit/>
          </a:bodyPr>
          <a:lstStyle/>
          <a:p>
            <a:r>
              <a:rPr lang="en-US" altLang="zh-CN" sz="2800" b="1" dirty="0">
                <a:solidFill>
                  <a:srgbClr val="FF0000"/>
                </a:solidFill>
                <a:cs typeface="Times New Roman" panose="02020603050405020304" pitchFamily="18" charset="0"/>
              </a:rPr>
              <a:t>UML diagrams</a:t>
            </a:r>
            <a:endParaRPr lang="zh-CN" altLang="en-US" sz="2800" b="1" dirty="0">
              <a:solidFill>
                <a:srgbClr val="FF0000"/>
              </a:solidFill>
              <a:cs typeface="Times New Roman" panose="02020603050405020304" pitchFamily="18" charset="0"/>
            </a:endParaRPr>
          </a:p>
        </p:txBody>
      </p:sp>
      <p:sp>
        <p:nvSpPr>
          <p:cNvPr id="8" name="TextBox 5">
            <a:extLst>
              <a:ext uri="{FF2B5EF4-FFF2-40B4-BE49-F238E27FC236}">
                <a16:creationId xmlns:a16="http://schemas.microsoft.com/office/drawing/2014/main" id="{C504421C-A83E-453D-A0E6-8D9AC122308F}"/>
              </a:ext>
            </a:extLst>
          </p:cNvPr>
          <p:cNvSpPr txBox="1">
            <a:spLocks noChangeArrowheads="1"/>
          </p:cNvSpPr>
          <p:nvPr/>
        </p:nvSpPr>
        <p:spPr bwMode="auto">
          <a:xfrm>
            <a:off x="91887" y="264889"/>
            <a:ext cx="5927913"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4.4 Requirements specification</a:t>
            </a:r>
          </a:p>
        </p:txBody>
      </p:sp>
      <p:sp>
        <p:nvSpPr>
          <p:cNvPr id="9" name="文本框 8">
            <a:extLst>
              <a:ext uri="{FF2B5EF4-FFF2-40B4-BE49-F238E27FC236}">
                <a16:creationId xmlns:a16="http://schemas.microsoft.com/office/drawing/2014/main" id="{7A35CA6A-B60A-4BC2-A70A-39C3F3A32259}"/>
              </a:ext>
            </a:extLst>
          </p:cNvPr>
          <p:cNvSpPr txBox="1"/>
          <p:nvPr/>
        </p:nvSpPr>
        <p:spPr>
          <a:xfrm>
            <a:off x="7853536" y="65324"/>
            <a:ext cx="1234480"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cont.3</a:t>
            </a:r>
            <a:endParaRPr lang="zh-CN" altLang="en-US" sz="2800" b="1" dirty="0">
              <a:solidFill>
                <a:srgbClr val="0070C0"/>
              </a:solidFill>
              <a:cs typeface="Times New Roman" panose="02020603050405020304" pitchFamily="18" charset="0"/>
            </a:endParaRPr>
          </a:p>
        </p:txBody>
      </p:sp>
    </p:spTree>
    <p:extLst>
      <p:ext uri="{BB962C8B-B14F-4D97-AF65-F5344CB8AC3E}">
        <p14:creationId xmlns:p14="http://schemas.microsoft.com/office/powerpoint/2010/main" val="2256484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4E1ACA5-3E57-4212-BCD8-2360487E9D8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F3529FC-7DDF-4571-AF04-61E40CDEDF2C}"/>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17</a:t>
            </a:fld>
            <a:endParaRPr lang="zh-CN" altLang="en-US" dirty="0"/>
          </a:p>
        </p:txBody>
      </p:sp>
      <p:sp>
        <p:nvSpPr>
          <p:cNvPr id="5" name="TextBox 5">
            <a:extLst>
              <a:ext uri="{FF2B5EF4-FFF2-40B4-BE49-F238E27FC236}">
                <a16:creationId xmlns:a16="http://schemas.microsoft.com/office/drawing/2014/main" id="{4FF5345F-7207-4D67-98F9-2CFEB3790BDB}"/>
              </a:ext>
            </a:extLst>
          </p:cNvPr>
          <p:cNvSpPr txBox="1">
            <a:spLocks noChangeArrowheads="1"/>
          </p:cNvSpPr>
          <p:nvPr/>
        </p:nvSpPr>
        <p:spPr bwMode="auto">
          <a:xfrm>
            <a:off x="91887" y="264889"/>
            <a:ext cx="5927913"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4.4 Requirements specification</a:t>
            </a:r>
          </a:p>
        </p:txBody>
      </p:sp>
      <p:sp>
        <p:nvSpPr>
          <p:cNvPr id="6" name="文本框 5">
            <a:extLst>
              <a:ext uri="{FF2B5EF4-FFF2-40B4-BE49-F238E27FC236}">
                <a16:creationId xmlns:a16="http://schemas.microsoft.com/office/drawing/2014/main" id="{4EE4D16E-701C-4882-ADDA-78CAA1C363B8}"/>
              </a:ext>
            </a:extLst>
          </p:cNvPr>
          <p:cNvSpPr txBox="1"/>
          <p:nvPr/>
        </p:nvSpPr>
        <p:spPr>
          <a:xfrm>
            <a:off x="7853536" y="65324"/>
            <a:ext cx="1234480"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cont.4</a:t>
            </a:r>
            <a:endParaRPr lang="zh-CN" altLang="en-US" sz="2800" b="1" dirty="0">
              <a:solidFill>
                <a:srgbClr val="0070C0"/>
              </a:solidFill>
              <a:cs typeface="Times New Roman" panose="02020603050405020304" pitchFamily="18" charset="0"/>
            </a:endParaRPr>
          </a:p>
        </p:txBody>
      </p:sp>
      <p:pic>
        <p:nvPicPr>
          <p:cNvPr id="7" name="Picture 3" descr="4.15 UseCases.eps">
            <a:extLst>
              <a:ext uri="{FF2B5EF4-FFF2-40B4-BE49-F238E27FC236}">
                <a16:creationId xmlns:a16="http://schemas.microsoft.com/office/drawing/2014/main" id="{AD23973A-8A93-4CB5-AF04-C487D9621C9E}"/>
              </a:ext>
            </a:extLst>
          </p:cNvPr>
          <p:cNvPicPr>
            <a:picLocks noChangeAspect="1"/>
          </p:cNvPicPr>
          <p:nvPr/>
        </p:nvPicPr>
        <p:blipFill>
          <a:blip r:embed="rId2"/>
          <a:stretch>
            <a:fillRect/>
          </a:stretch>
        </p:blipFill>
        <p:spPr>
          <a:xfrm>
            <a:off x="755576" y="1549810"/>
            <a:ext cx="8075240" cy="4787118"/>
          </a:xfrm>
          <a:prstGeom prst="rect">
            <a:avLst/>
          </a:prstGeom>
        </p:spPr>
      </p:pic>
      <p:sp>
        <p:nvSpPr>
          <p:cNvPr id="8" name="文本框 7">
            <a:extLst>
              <a:ext uri="{FF2B5EF4-FFF2-40B4-BE49-F238E27FC236}">
                <a16:creationId xmlns:a16="http://schemas.microsoft.com/office/drawing/2014/main" id="{1C4EEBF5-6995-455B-B4D1-A4EE9B937D6B}"/>
              </a:ext>
            </a:extLst>
          </p:cNvPr>
          <p:cNvSpPr txBox="1"/>
          <p:nvPr/>
        </p:nvSpPr>
        <p:spPr>
          <a:xfrm>
            <a:off x="251519" y="980728"/>
            <a:ext cx="5927913"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Use cases for </a:t>
            </a:r>
            <a:r>
              <a:rPr lang="en-US" altLang="zh-CN" sz="2800" b="1" dirty="0" err="1">
                <a:solidFill>
                  <a:srgbClr val="7030A0"/>
                </a:solidFill>
                <a:cs typeface="Times New Roman" panose="02020603050405020304" pitchFamily="18" charset="0"/>
              </a:rPr>
              <a:t>Mentcare</a:t>
            </a:r>
            <a:r>
              <a:rPr lang="en-US" altLang="zh-CN" sz="2800" b="1" dirty="0">
                <a:solidFill>
                  <a:srgbClr val="7030A0"/>
                </a:solidFill>
                <a:cs typeface="Times New Roman" panose="02020603050405020304" pitchFamily="18" charset="0"/>
              </a:rPr>
              <a:t> system</a:t>
            </a:r>
            <a:endParaRPr lang="zh-CN" altLang="en-US" sz="2800" b="1" dirty="0">
              <a:solidFill>
                <a:srgbClr val="7030A0"/>
              </a:solidFill>
              <a:cs typeface="Times New Roman" panose="02020603050405020304" pitchFamily="18" charset="0"/>
            </a:endParaRPr>
          </a:p>
        </p:txBody>
      </p:sp>
    </p:spTree>
    <p:extLst>
      <p:ext uri="{BB962C8B-B14F-4D97-AF65-F5344CB8AC3E}">
        <p14:creationId xmlns:p14="http://schemas.microsoft.com/office/powerpoint/2010/main" val="351896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CDB2B76-2CE2-4D01-A462-A403C0AA943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517752E-E51E-419A-A27A-3946D868FADC}"/>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18</a:t>
            </a:fld>
            <a:endParaRPr lang="zh-CN" altLang="en-US" dirty="0"/>
          </a:p>
        </p:txBody>
      </p:sp>
      <p:sp>
        <p:nvSpPr>
          <p:cNvPr id="4" name="TextBox 5">
            <a:extLst>
              <a:ext uri="{FF2B5EF4-FFF2-40B4-BE49-F238E27FC236}">
                <a16:creationId xmlns:a16="http://schemas.microsoft.com/office/drawing/2014/main" id="{6E74B06D-E8F3-4A8C-ADE2-DEC37228B46F}"/>
              </a:ext>
            </a:extLst>
          </p:cNvPr>
          <p:cNvSpPr txBox="1">
            <a:spLocks noChangeArrowheads="1"/>
          </p:cNvSpPr>
          <p:nvPr/>
        </p:nvSpPr>
        <p:spPr bwMode="auto">
          <a:xfrm>
            <a:off x="91887" y="264889"/>
            <a:ext cx="5927913"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4.4 Requirements specification</a:t>
            </a:r>
          </a:p>
        </p:txBody>
      </p:sp>
      <p:sp>
        <p:nvSpPr>
          <p:cNvPr id="5" name="文本框 4">
            <a:extLst>
              <a:ext uri="{FF2B5EF4-FFF2-40B4-BE49-F238E27FC236}">
                <a16:creationId xmlns:a16="http://schemas.microsoft.com/office/drawing/2014/main" id="{40B5223C-3E42-4231-B862-2F204644DDFF}"/>
              </a:ext>
            </a:extLst>
          </p:cNvPr>
          <p:cNvSpPr txBox="1"/>
          <p:nvPr/>
        </p:nvSpPr>
        <p:spPr>
          <a:xfrm>
            <a:off x="7853536" y="65324"/>
            <a:ext cx="1234480"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cont.5</a:t>
            </a:r>
            <a:endParaRPr lang="zh-CN" altLang="en-US" sz="2800" b="1" dirty="0">
              <a:solidFill>
                <a:srgbClr val="0070C0"/>
              </a:solidFill>
              <a:cs typeface="Times New Roman" panose="02020603050405020304" pitchFamily="18" charset="0"/>
            </a:endParaRPr>
          </a:p>
        </p:txBody>
      </p:sp>
      <p:graphicFrame>
        <p:nvGraphicFramePr>
          <p:cNvPr id="13" name="Table 3">
            <a:extLst>
              <a:ext uri="{FF2B5EF4-FFF2-40B4-BE49-F238E27FC236}">
                <a16:creationId xmlns:a16="http://schemas.microsoft.com/office/drawing/2014/main" id="{1B17EC02-B217-4A5C-88DF-FECBCF9CEC09}"/>
              </a:ext>
            </a:extLst>
          </p:cNvPr>
          <p:cNvGraphicFramePr>
            <a:graphicFrameLocks noGrp="1"/>
          </p:cNvGraphicFramePr>
          <p:nvPr>
            <p:extLst>
              <p:ext uri="{D42A27DB-BD31-4B8C-83A1-F6EECF244321}">
                <p14:modId xmlns:p14="http://schemas.microsoft.com/office/powerpoint/2010/main" val="1379771476"/>
              </p:ext>
            </p:extLst>
          </p:nvPr>
        </p:nvGraphicFramePr>
        <p:xfrm>
          <a:off x="251520" y="1372462"/>
          <a:ext cx="8640960" cy="4983888"/>
        </p:xfrm>
        <a:graphic>
          <a:graphicData uri="http://schemas.openxmlformats.org/drawingml/2006/table">
            <a:tbl>
              <a:tblPr/>
              <a:tblGrid>
                <a:gridCol w="2077154">
                  <a:extLst>
                    <a:ext uri="{9D8B030D-6E8A-4147-A177-3AD203B41FA5}">
                      <a16:colId xmlns:a16="http://schemas.microsoft.com/office/drawing/2014/main" val="20000"/>
                    </a:ext>
                  </a:extLst>
                </a:gridCol>
                <a:gridCol w="6563806">
                  <a:extLst>
                    <a:ext uri="{9D8B030D-6E8A-4147-A177-3AD203B41FA5}">
                      <a16:colId xmlns:a16="http://schemas.microsoft.com/office/drawing/2014/main" val="20001"/>
                    </a:ext>
                  </a:extLst>
                </a:gridCol>
              </a:tblGrid>
              <a:tr h="44075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81369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05102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7636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28835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81369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14" name="文本框 13">
            <a:extLst>
              <a:ext uri="{FF2B5EF4-FFF2-40B4-BE49-F238E27FC236}">
                <a16:creationId xmlns:a16="http://schemas.microsoft.com/office/drawing/2014/main" id="{C79272D7-4CD4-403D-9932-9EE4621F7928}"/>
              </a:ext>
            </a:extLst>
          </p:cNvPr>
          <p:cNvSpPr txBox="1"/>
          <p:nvPr/>
        </p:nvSpPr>
        <p:spPr>
          <a:xfrm>
            <a:off x="251520" y="908720"/>
            <a:ext cx="8435280"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Requirements documentation</a:t>
            </a:r>
            <a:endParaRPr lang="zh-CN" altLang="en-US" sz="2800" b="1" dirty="0">
              <a:solidFill>
                <a:srgbClr val="7030A0"/>
              </a:solidFill>
              <a:cs typeface="Times New Roman" panose="02020603050405020304" pitchFamily="18" charset="0"/>
            </a:endParaRPr>
          </a:p>
        </p:txBody>
      </p:sp>
    </p:spTree>
    <p:extLst>
      <p:ext uri="{BB962C8B-B14F-4D97-AF65-F5344CB8AC3E}">
        <p14:creationId xmlns:p14="http://schemas.microsoft.com/office/powerpoint/2010/main" val="1133761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92FC561-E247-4F8C-835B-B99DAA3705E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4FD11F2-3C33-4F1D-A88A-393133C1183E}"/>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19</a:t>
            </a:fld>
            <a:endParaRPr lang="zh-CN" altLang="en-US" dirty="0"/>
          </a:p>
        </p:txBody>
      </p:sp>
      <p:sp>
        <p:nvSpPr>
          <p:cNvPr id="5" name="TextBox 5">
            <a:extLst>
              <a:ext uri="{FF2B5EF4-FFF2-40B4-BE49-F238E27FC236}">
                <a16:creationId xmlns:a16="http://schemas.microsoft.com/office/drawing/2014/main" id="{7822AB01-C286-44A9-AFF3-4051B232D6F7}"/>
              </a:ext>
            </a:extLst>
          </p:cNvPr>
          <p:cNvSpPr txBox="1">
            <a:spLocks noChangeArrowheads="1"/>
          </p:cNvSpPr>
          <p:nvPr/>
        </p:nvSpPr>
        <p:spPr bwMode="auto">
          <a:xfrm>
            <a:off x="91887" y="264889"/>
            <a:ext cx="5927913"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4.4 Requirements specification</a:t>
            </a:r>
          </a:p>
        </p:txBody>
      </p:sp>
      <p:sp>
        <p:nvSpPr>
          <p:cNvPr id="6" name="文本框 5">
            <a:extLst>
              <a:ext uri="{FF2B5EF4-FFF2-40B4-BE49-F238E27FC236}">
                <a16:creationId xmlns:a16="http://schemas.microsoft.com/office/drawing/2014/main" id="{42245BC0-5073-4663-A320-9C7EDC35864F}"/>
              </a:ext>
            </a:extLst>
          </p:cNvPr>
          <p:cNvSpPr txBox="1"/>
          <p:nvPr/>
        </p:nvSpPr>
        <p:spPr>
          <a:xfrm>
            <a:off x="7853536" y="65324"/>
            <a:ext cx="1234480"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end</a:t>
            </a:r>
            <a:endParaRPr lang="zh-CN" altLang="en-US" sz="2800" b="1" dirty="0">
              <a:solidFill>
                <a:srgbClr val="0070C0"/>
              </a:solidFill>
              <a:cs typeface="Times New Roman" panose="02020603050405020304" pitchFamily="18" charset="0"/>
            </a:endParaRPr>
          </a:p>
        </p:txBody>
      </p:sp>
      <p:graphicFrame>
        <p:nvGraphicFramePr>
          <p:cNvPr id="7" name="Content Placeholder 3">
            <a:extLst>
              <a:ext uri="{FF2B5EF4-FFF2-40B4-BE49-F238E27FC236}">
                <a16:creationId xmlns:a16="http://schemas.microsoft.com/office/drawing/2014/main" id="{272DA591-44F2-4CF4-8E42-8BDE01963DD9}"/>
              </a:ext>
            </a:extLst>
          </p:cNvPr>
          <p:cNvGraphicFramePr>
            <a:graphicFrameLocks/>
          </p:cNvGraphicFramePr>
          <p:nvPr>
            <p:extLst>
              <p:ext uri="{D42A27DB-BD31-4B8C-83A1-F6EECF244321}">
                <p14:modId xmlns:p14="http://schemas.microsoft.com/office/powerpoint/2010/main" val="700763044"/>
              </p:ext>
            </p:extLst>
          </p:nvPr>
        </p:nvGraphicFramePr>
        <p:xfrm>
          <a:off x="264518" y="971952"/>
          <a:ext cx="8627962" cy="5384397"/>
        </p:xfrm>
        <a:graphic>
          <a:graphicData uri="http://schemas.openxmlformats.org/drawingml/2006/table">
            <a:tbl>
              <a:tblPr firstRow="1" bandRow="1">
                <a:tableStyleId>{5C22544A-7EE6-4342-B048-85BDC9FD1C3A}</a:tableStyleId>
              </a:tblPr>
              <a:tblGrid>
                <a:gridCol w="1757548">
                  <a:extLst>
                    <a:ext uri="{9D8B030D-6E8A-4147-A177-3AD203B41FA5}">
                      <a16:colId xmlns:a16="http://schemas.microsoft.com/office/drawing/2014/main" val="20000"/>
                    </a:ext>
                  </a:extLst>
                </a:gridCol>
                <a:gridCol w="6870414">
                  <a:extLst>
                    <a:ext uri="{9D8B030D-6E8A-4147-A177-3AD203B41FA5}">
                      <a16:colId xmlns:a16="http://schemas.microsoft.com/office/drawing/2014/main" val="20001"/>
                    </a:ext>
                  </a:extLst>
                </a:gridCol>
              </a:tblGrid>
              <a:tr h="368072">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8414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93782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114959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evolution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361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72606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8312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271FF12-5EE1-462F-9CAB-038216A6AD8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2BA4A19-CB67-43DE-ACF8-D8265CFF471E}"/>
              </a:ext>
            </a:extLst>
          </p:cNvPr>
          <p:cNvSpPr>
            <a:spLocks noGrp="1"/>
          </p:cNvSpPr>
          <p:nvPr>
            <p:ph type="sldNum" sz="quarter" idx="12"/>
          </p:nvPr>
        </p:nvSpPr>
        <p:spPr/>
        <p:txBody>
          <a:bodyPr/>
          <a:lstStyle/>
          <a:p>
            <a:r>
              <a:rPr lang="en-US" altLang="zh-CN" dirty="0"/>
              <a:t>SE  Chapter 4-</a:t>
            </a:r>
            <a:fld id="{90959D3B-E7CF-4F7F-B948-302019A1053D}" type="slidenum">
              <a:rPr lang="zh-CN" altLang="en-US" smtClean="0"/>
              <a:pPr/>
              <a:t>2</a:t>
            </a:fld>
            <a:endParaRPr lang="zh-CN" altLang="en-US" dirty="0"/>
          </a:p>
        </p:txBody>
      </p:sp>
      <p:sp>
        <p:nvSpPr>
          <p:cNvPr id="4" name="TextBox 5">
            <a:extLst>
              <a:ext uri="{FF2B5EF4-FFF2-40B4-BE49-F238E27FC236}">
                <a16:creationId xmlns:a16="http://schemas.microsoft.com/office/drawing/2014/main" id="{A7565CFB-E7AD-4DFF-A4C5-4C069A75CCB0}"/>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Learning objectives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8AEE9D22-C506-492F-8381-D9BF752ABE45}"/>
              </a:ext>
            </a:extLst>
          </p:cNvPr>
          <p:cNvSpPr txBox="1"/>
          <p:nvPr/>
        </p:nvSpPr>
        <p:spPr>
          <a:xfrm>
            <a:off x="153551" y="1398255"/>
            <a:ext cx="8954953" cy="2677656"/>
          </a:xfrm>
          <a:prstGeom prst="rect">
            <a:avLst/>
          </a:prstGeom>
          <a:noFill/>
        </p:spPr>
        <p:txBody>
          <a:bodyPr wrap="square" rtlCol="0">
            <a:spAutoFit/>
          </a:bodyPr>
          <a:lstStyle/>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the concepts of user and system requirements</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the difference between functional and non-functional requirements</a:t>
            </a:r>
          </a:p>
          <a:p>
            <a:pPr marL="457200" indent="-457200">
              <a:buFont typeface="Symbol" panose="05050102010706020507" pitchFamily="18" charset="2"/>
              <a:buChar char="¨"/>
            </a:pPr>
            <a:r>
              <a:rPr lang="en-US" altLang="zh-CN" sz="2800" dirty="0">
                <a:cs typeface="Times New Roman" panose="02020603050405020304" pitchFamily="18" charset="0"/>
              </a:rPr>
              <a:t>Understand main requirements activities</a:t>
            </a:r>
          </a:p>
          <a:p>
            <a:pPr marL="457200" indent="-457200">
              <a:buFont typeface="Symbol" panose="05050102010706020507" pitchFamily="18" charset="2"/>
              <a:buChar char="¨"/>
            </a:pPr>
            <a:r>
              <a:rPr lang="en-US" altLang="zh-CN" sz="2800" dirty="0">
                <a:cs typeface="Times New Roman" panose="02020603050405020304" pitchFamily="18" charset="0"/>
              </a:rPr>
              <a:t>Understand the requirements management is necessary</a:t>
            </a:r>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280694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DD2DCED-9F61-4DBB-86E9-A46EA73B2DF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5F54417-2158-4882-BD7A-7EF64FF59700}"/>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20</a:t>
            </a:fld>
            <a:endParaRPr lang="zh-CN" altLang="en-US" dirty="0"/>
          </a:p>
        </p:txBody>
      </p:sp>
      <p:sp>
        <p:nvSpPr>
          <p:cNvPr id="4" name="TextBox 5">
            <a:extLst>
              <a:ext uri="{FF2B5EF4-FFF2-40B4-BE49-F238E27FC236}">
                <a16:creationId xmlns:a16="http://schemas.microsoft.com/office/drawing/2014/main" id="{F7438C04-7FA3-4AA0-BA91-BF60BC21B5CB}"/>
              </a:ext>
            </a:extLst>
          </p:cNvPr>
          <p:cNvSpPr txBox="1">
            <a:spLocks noChangeArrowheads="1"/>
          </p:cNvSpPr>
          <p:nvPr/>
        </p:nvSpPr>
        <p:spPr bwMode="auto">
          <a:xfrm>
            <a:off x="91887" y="264889"/>
            <a:ext cx="5927913"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4.5 Requirements validation</a:t>
            </a:r>
          </a:p>
        </p:txBody>
      </p:sp>
      <p:sp>
        <p:nvSpPr>
          <p:cNvPr id="5" name="Rectangle 3">
            <a:extLst>
              <a:ext uri="{FF2B5EF4-FFF2-40B4-BE49-F238E27FC236}">
                <a16:creationId xmlns:a16="http://schemas.microsoft.com/office/drawing/2014/main" id="{D253F69C-CC1A-4093-AA49-7BC69512B8B0}"/>
              </a:ext>
            </a:extLst>
          </p:cNvPr>
          <p:cNvSpPr txBox="1">
            <a:spLocks noChangeArrowheads="1"/>
          </p:cNvSpPr>
          <p:nvPr/>
        </p:nvSpPr>
        <p:spPr>
          <a:xfrm>
            <a:off x="251520" y="1166018"/>
            <a:ext cx="8795320" cy="4927278"/>
          </a:xfrm>
          <a:prstGeom prst="rect">
            <a:avLst/>
          </a:prstGeom>
          <a:noFill/>
          <a:ln/>
        </p:spPr>
        <p:txBody>
          <a:bodyPr lIns="90487" tIns="44450" rIns="90487" bIns="4445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b="1" dirty="0">
                <a:solidFill>
                  <a:srgbClr val="FF0000"/>
                </a:solidFill>
              </a:rPr>
              <a:t>Validity</a:t>
            </a:r>
            <a:r>
              <a:rPr lang="en-GB" sz="2800" dirty="0">
                <a:solidFill>
                  <a:srgbClr val="FF0000"/>
                </a:solidFill>
              </a:rPr>
              <a:t>.</a:t>
            </a:r>
            <a:r>
              <a:rPr lang="en-GB" sz="2800" dirty="0">
                <a:solidFill>
                  <a:srgbClr val="000000"/>
                </a:solidFill>
              </a:rPr>
              <a:t> Does the system provide the functions which best support the customer’s needs?</a:t>
            </a:r>
          </a:p>
          <a:p>
            <a:r>
              <a:rPr lang="en-GB" sz="2800" b="1" dirty="0">
                <a:solidFill>
                  <a:srgbClr val="FF0000"/>
                </a:solidFill>
              </a:rPr>
              <a:t>Consistency</a:t>
            </a:r>
            <a:r>
              <a:rPr lang="en-GB" sz="2800" dirty="0">
                <a:solidFill>
                  <a:srgbClr val="000000"/>
                </a:solidFill>
              </a:rPr>
              <a:t>. Are there any requirements conflicts?</a:t>
            </a:r>
          </a:p>
          <a:p>
            <a:r>
              <a:rPr lang="en-GB" sz="2800" b="1" dirty="0">
                <a:solidFill>
                  <a:srgbClr val="FF0000"/>
                </a:solidFill>
              </a:rPr>
              <a:t>Completeness</a:t>
            </a:r>
            <a:r>
              <a:rPr lang="en-GB" sz="2800" dirty="0">
                <a:solidFill>
                  <a:srgbClr val="000000"/>
                </a:solidFill>
              </a:rPr>
              <a:t>. Are all functions required by the customer included?</a:t>
            </a:r>
          </a:p>
          <a:p>
            <a:r>
              <a:rPr lang="en-GB" sz="2800" b="1" dirty="0">
                <a:solidFill>
                  <a:srgbClr val="FF0000"/>
                </a:solidFill>
              </a:rPr>
              <a:t>Realism</a:t>
            </a:r>
            <a:r>
              <a:rPr lang="en-GB" sz="2800" dirty="0">
                <a:solidFill>
                  <a:srgbClr val="000000"/>
                </a:solidFill>
              </a:rPr>
              <a:t>. Can the requirements be implemented given available budget and technology</a:t>
            </a:r>
          </a:p>
          <a:p>
            <a:r>
              <a:rPr lang="en-GB" sz="2800" b="1" dirty="0">
                <a:solidFill>
                  <a:srgbClr val="FF0000"/>
                </a:solidFill>
              </a:rPr>
              <a:t>Verifiability</a:t>
            </a:r>
            <a:r>
              <a:rPr lang="en-GB" sz="2800" dirty="0">
                <a:solidFill>
                  <a:srgbClr val="000000"/>
                </a:solidFill>
              </a:rPr>
              <a:t>. Can the requirements be checked?</a:t>
            </a:r>
          </a:p>
        </p:txBody>
      </p:sp>
    </p:spTree>
    <p:extLst>
      <p:ext uri="{BB962C8B-B14F-4D97-AF65-F5344CB8AC3E}">
        <p14:creationId xmlns:p14="http://schemas.microsoft.com/office/powerpoint/2010/main" val="3421988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58004A0-0910-4FF9-B143-51EFEA9D19B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544BFA6-3D23-4F0F-8FEB-94B76717A614}"/>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21</a:t>
            </a:fld>
            <a:endParaRPr lang="zh-CN" altLang="en-US" dirty="0"/>
          </a:p>
        </p:txBody>
      </p:sp>
      <p:sp>
        <p:nvSpPr>
          <p:cNvPr id="4" name="TextBox 5">
            <a:extLst>
              <a:ext uri="{FF2B5EF4-FFF2-40B4-BE49-F238E27FC236}">
                <a16:creationId xmlns:a16="http://schemas.microsoft.com/office/drawing/2014/main" id="{581927A1-0D24-493D-B84F-891BA4F76C5E}"/>
              </a:ext>
            </a:extLst>
          </p:cNvPr>
          <p:cNvSpPr txBox="1">
            <a:spLocks noChangeArrowheads="1"/>
          </p:cNvSpPr>
          <p:nvPr/>
        </p:nvSpPr>
        <p:spPr bwMode="auto">
          <a:xfrm>
            <a:off x="91887" y="264889"/>
            <a:ext cx="5927913"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4.5 Requirements validation</a:t>
            </a:r>
          </a:p>
        </p:txBody>
      </p:sp>
      <p:sp>
        <p:nvSpPr>
          <p:cNvPr id="5" name="文本框 4">
            <a:extLst>
              <a:ext uri="{FF2B5EF4-FFF2-40B4-BE49-F238E27FC236}">
                <a16:creationId xmlns:a16="http://schemas.microsoft.com/office/drawing/2014/main" id="{3185D3CE-BE3A-4394-A195-0FCFED442093}"/>
              </a:ext>
            </a:extLst>
          </p:cNvPr>
          <p:cNvSpPr txBox="1"/>
          <p:nvPr/>
        </p:nvSpPr>
        <p:spPr>
          <a:xfrm>
            <a:off x="7853536" y="65324"/>
            <a:ext cx="1234480"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end</a:t>
            </a:r>
            <a:endParaRPr lang="zh-CN" altLang="en-US" sz="2800" b="1" dirty="0">
              <a:solidFill>
                <a:srgbClr val="0070C0"/>
              </a:solidFill>
              <a:cs typeface="Times New Roman" panose="02020603050405020304" pitchFamily="18" charset="0"/>
            </a:endParaRPr>
          </a:p>
        </p:txBody>
      </p:sp>
      <p:sp>
        <p:nvSpPr>
          <p:cNvPr id="6" name="Rectangle 3">
            <a:extLst>
              <a:ext uri="{FF2B5EF4-FFF2-40B4-BE49-F238E27FC236}">
                <a16:creationId xmlns:a16="http://schemas.microsoft.com/office/drawing/2014/main" id="{5895397E-9FC5-4628-BBE5-59935E446182}"/>
              </a:ext>
            </a:extLst>
          </p:cNvPr>
          <p:cNvSpPr txBox="1">
            <a:spLocks noChangeArrowheads="1"/>
          </p:cNvSpPr>
          <p:nvPr/>
        </p:nvSpPr>
        <p:spPr>
          <a:xfrm>
            <a:off x="107504" y="1556792"/>
            <a:ext cx="86868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b="1" dirty="0"/>
              <a:t>Requirements reviews</a:t>
            </a:r>
          </a:p>
          <a:p>
            <a:pPr lvl="1">
              <a:lnSpc>
                <a:spcPct val="90000"/>
              </a:lnSpc>
            </a:pPr>
            <a:r>
              <a:rPr lang="en-GB" dirty="0"/>
              <a:t>Systematic manual analysis of the requirements.</a:t>
            </a:r>
          </a:p>
          <a:p>
            <a:pPr>
              <a:lnSpc>
                <a:spcPct val="90000"/>
              </a:lnSpc>
            </a:pPr>
            <a:r>
              <a:rPr lang="en-GB" sz="2800" b="1" dirty="0"/>
              <a:t>Prototyping</a:t>
            </a:r>
          </a:p>
          <a:p>
            <a:pPr lvl="1">
              <a:lnSpc>
                <a:spcPct val="90000"/>
              </a:lnSpc>
            </a:pPr>
            <a:r>
              <a:rPr lang="en-GB" dirty="0"/>
              <a:t>Using an executable model of the system to check requirements.</a:t>
            </a:r>
          </a:p>
          <a:p>
            <a:pPr>
              <a:lnSpc>
                <a:spcPct val="90000"/>
              </a:lnSpc>
            </a:pPr>
            <a:r>
              <a:rPr lang="en-GB" sz="2800" b="1"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sz="2800" dirty="0"/>
          </a:p>
        </p:txBody>
      </p:sp>
      <p:sp>
        <p:nvSpPr>
          <p:cNvPr id="7" name="矩形 6">
            <a:extLst>
              <a:ext uri="{FF2B5EF4-FFF2-40B4-BE49-F238E27FC236}">
                <a16:creationId xmlns:a16="http://schemas.microsoft.com/office/drawing/2014/main" id="{0F500E1F-E40E-4E0A-864D-C257D12691A1}"/>
              </a:ext>
            </a:extLst>
          </p:cNvPr>
          <p:cNvSpPr/>
          <p:nvPr/>
        </p:nvSpPr>
        <p:spPr>
          <a:xfrm>
            <a:off x="82759" y="1000681"/>
            <a:ext cx="5551584" cy="523220"/>
          </a:xfrm>
          <a:prstGeom prst="rect">
            <a:avLst/>
          </a:prstGeom>
        </p:spPr>
        <p:txBody>
          <a:bodyPr wrap="none">
            <a:spAutoFit/>
          </a:bodyPr>
          <a:lstStyle/>
          <a:p>
            <a:r>
              <a:rPr lang="en-GB" altLang="zh-CN" sz="2800" b="1" dirty="0">
                <a:solidFill>
                  <a:srgbClr val="7030A0"/>
                </a:solidFill>
              </a:rPr>
              <a:t>Requirements validation techniques</a:t>
            </a:r>
            <a:endParaRPr lang="zh-CN" altLang="en-US" sz="2800" b="1" dirty="0">
              <a:solidFill>
                <a:srgbClr val="7030A0"/>
              </a:solidFill>
            </a:endParaRPr>
          </a:p>
        </p:txBody>
      </p:sp>
    </p:spTree>
    <p:extLst>
      <p:ext uri="{BB962C8B-B14F-4D97-AF65-F5344CB8AC3E}">
        <p14:creationId xmlns:p14="http://schemas.microsoft.com/office/powerpoint/2010/main" val="159933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03DCB73-6207-4713-AEFA-AF65D1C612B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37EFCAE-7683-4D3E-9F58-FE161FC897C9}"/>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22</a:t>
            </a:fld>
            <a:endParaRPr lang="zh-CN" altLang="en-US" dirty="0"/>
          </a:p>
        </p:txBody>
      </p:sp>
      <p:sp>
        <p:nvSpPr>
          <p:cNvPr id="4" name="TextBox 5">
            <a:extLst>
              <a:ext uri="{FF2B5EF4-FFF2-40B4-BE49-F238E27FC236}">
                <a16:creationId xmlns:a16="http://schemas.microsoft.com/office/drawing/2014/main" id="{DF3A92C3-F07D-414D-90D4-15F8B09D7770}"/>
              </a:ext>
            </a:extLst>
          </p:cNvPr>
          <p:cNvSpPr txBox="1">
            <a:spLocks noChangeArrowheads="1"/>
          </p:cNvSpPr>
          <p:nvPr/>
        </p:nvSpPr>
        <p:spPr bwMode="auto">
          <a:xfrm>
            <a:off x="91887" y="264889"/>
            <a:ext cx="5927913"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4.6 Requirements change</a:t>
            </a:r>
          </a:p>
        </p:txBody>
      </p:sp>
      <p:pic>
        <p:nvPicPr>
          <p:cNvPr id="6" name="Picture 3" descr="4.17 ReqEvolution.eps">
            <a:extLst>
              <a:ext uri="{FF2B5EF4-FFF2-40B4-BE49-F238E27FC236}">
                <a16:creationId xmlns:a16="http://schemas.microsoft.com/office/drawing/2014/main" id="{045A1014-0406-4803-ADFF-2BEC9ED64D42}"/>
              </a:ext>
            </a:extLst>
          </p:cNvPr>
          <p:cNvPicPr>
            <a:picLocks noChangeAspect="1"/>
          </p:cNvPicPr>
          <p:nvPr/>
        </p:nvPicPr>
        <p:blipFill>
          <a:blip r:embed="rId2"/>
          <a:stretch>
            <a:fillRect/>
          </a:stretch>
        </p:blipFill>
        <p:spPr>
          <a:xfrm>
            <a:off x="251520" y="1615862"/>
            <a:ext cx="8653330" cy="4346788"/>
          </a:xfrm>
          <a:prstGeom prst="rect">
            <a:avLst/>
          </a:prstGeom>
        </p:spPr>
      </p:pic>
      <p:sp>
        <p:nvSpPr>
          <p:cNvPr id="7" name="矩形 6">
            <a:extLst>
              <a:ext uri="{FF2B5EF4-FFF2-40B4-BE49-F238E27FC236}">
                <a16:creationId xmlns:a16="http://schemas.microsoft.com/office/drawing/2014/main" id="{68D3C522-4C22-4B5B-ADB4-BB9563BF5D4B}"/>
              </a:ext>
            </a:extLst>
          </p:cNvPr>
          <p:cNvSpPr/>
          <p:nvPr/>
        </p:nvSpPr>
        <p:spPr>
          <a:xfrm>
            <a:off x="82759" y="1000681"/>
            <a:ext cx="3768917" cy="523220"/>
          </a:xfrm>
          <a:prstGeom prst="rect">
            <a:avLst/>
          </a:prstGeom>
        </p:spPr>
        <p:txBody>
          <a:bodyPr wrap="none">
            <a:spAutoFit/>
          </a:bodyPr>
          <a:lstStyle/>
          <a:p>
            <a:r>
              <a:rPr lang="en-GB" altLang="zh-CN" sz="2800" b="1" dirty="0">
                <a:solidFill>
                  <a:srgbClr val="7030A0"/>
                </a:solidFill>
              </a:rPr>
              <a:t>Requirements evolution</a:t>
            </a:r>
            <a:endParaRPr lang="zh-CN" altLang="en-US" sz="2800" b="1" dirty="0">
              <a:solidFill>
                <a:srgbClr val="7030A0"/>
              </a:solidFill>
            </a:endParaRPr>
          </a:p>
        </p:txBody>
      </p:sp>
    </p:spTree>
    <p:extLst>
      <p:ext uri="{BB962C8B-B14F-4D97-AF65-F5344CB8AC3E}">
        <p14:creationId xmlns:p14="http://schemas.microsoft.com/office/powerpoint/2010/main" val="1445166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A23291B-022C-42D6-9D69-DCEE50EEAD7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E45F39F-7EB3-45C9-87F3-8A1141D372B5}"/>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23</a:t>
            </a:fld>
            <a:endParaRPr lang="zh-CN" altLang="en-US" dirty="0"/>
          </a:p>
        </p:txBody>
      </p:sp>
      <p:pic>
        <p:nvPicPr>
          <p:cNvPr id="4" name="Picture 3" descr="4.18 ReqChangeMan.eps">
            <a:extLst>
              <a:ext uri="{FF2B5EF4-FFF2-40B4-BE49-F238E27FC236}">
                <a16:creationId xmlns:a16="http://schemas.microsoft.com/office/drawing/2014/main" id="{ED26C878-3A61-4D97-8F38-A6AA884AED69}"/>
              </a:ext>
            </a:extLst>
          </p:cNvPr>
          <p:cNvPicPr>
            <a:picLocks noChangeAspect="1"/>
          </p:cNvPicPr>
          <p:nvPr/>
        </p:nvPicPr>
        <p:blipFill>
          <a:blip r:embed="rId2"/>
          <a:stretch>
            <a:fillRect/>
          </a:stretch>
        </p:blipFill>
        <p:spPr>
          <a:xfrm>
            <a:off x="251520" y="1916832"/>
            <a:ext cx="8661952" cy="1512168"/>
          </a:xfrm>
          <a:prstGeom prst="rect">
            <a:avLst/>
          </a:prstGeom>
        </p:spPr>
      </p:pic>
      <p:sp>
        <p:nvSpPr>
          <p:cNvPr id="5" name="TextBox 5">
            <a:extLst>
              <a:ext uri="{FF2B5EF4-FFF2-40B4-BE49-F238E27FC236}">
                <a16:creationId xmlns:a16="http://schemas.microsoft.com/office/drawing/2014/main" id="{CC276B51-6E1C-4A5D-86D1-03DF9B061954}"/>
              </a:ext>
            </a:extLst>
          </p:cNvPr>
          <p:cNvSpPr txBox="1">
            <a:spLocks noChangeArrowheads="1"/>
          </p:cNvSpPr>
          <p:nvPr/>
        </p:nvSpPr>
        <p:spPr bwMode="auto">
          <a:xfrm>
            <a:off x="91887" y="264889"/>
            <a:ext cx="5927913"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4.6 Requirements change</a:t>
            </a:r>
          </a:p>
        </p:txBody>
      </p:sp>
      <p:sp>
        <p:nvSpPr>
          <p:cNvPr id="6" name="矩形 5">
            <a:extLst>
              <a:ext uri="{FF2B5EF4-FFF2-40B4-BE49-F238E27FC236}">
                <a16:creationId xmlns:a16="http://schemas.microsoft.com/office/drawing/2014/main" id="{87A9FF7F-AC19-4988-AA94-94FBEC745F59}"/>
              </a:ext>
            </a:extLst>
          </p:cNvPr>
          <p:cNvSpPr/>
          <p:nvPr/>
        </p:nvSpPr>
        <p:spPr>
          <a:xfrm>
            <a:off x="82759" y="1000681"/>
            <a:ext cx="5468548" cy="523220"/>
          </a:xfrm>
          <a:prstGeom prst="rect">
            <a:avLst/>
          </a:prstGeom>
        </p:spPr>
        <p:txBody>
          <a:bodyPr wrap="none">
            <a:spAutoFit/>
          </a:bodyPr>
          <a:lstStyle/>
          <a:p>
            <a:r>
              <a:rPr lang="en-GB" altLang="zh-CN" sz="2800" b="1" dirty="0">
                <a:solidFill>
                  <a:srgbClr val="7030A0"/>
                </a:solidFill>
              </a:rPr>
              <a:t>Requirements </a:t>
            </a:r>
            <a:r>
              <a:rPr lang="en-US" altLang="zh-CN" sz="2800" b="1" dirty="0">
                <a:solidFill>
                  <a:srgbClr val="7030A0"/>
                </a:solidFill>
              </a:rPr>
              <a:t>change management</a:t>
            </a:r>
            <a:endParaRPr lang="zh-CN" altLang="en-US" sz="2800" b="1" dirty="0">
              <a:solidFill>
                <a:srgbClr val="7030A0"/>
              </a:solidFill>
            </a:endParaRPr>
          </a:p>
        </p:txBody>
      </p:sp>
      <p:sp>
        <p:nvSpPr>
          <p:cNvPr id="7" name="文本框 6">
            <a:extLst>
              <a:ext uri="{FF2B5EF4-FFF2-40B4-BE49-F238E27FC236}">
                <a16:creationId xmlns:a16="http://schemas.microsoft.com/office/drawing/2014/main" id="{0EDA9375-6BC1-4C52-9B84-5544B2E098DB}"/>
              </a:ext>
            </a:extLst>
          </p:cNvPr>
          <p:cNvSpPr txBox="1"/>
          <p:nvPr/>
        </p:nvSpPr>
        <p:spPr>
          <a:xfrm>
            <a:off x="7853536" y="65324"/>
            <a:ext cx="1234480"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end</a:t>
            </a:r>
            <a:endParaRPr lang="zh-CN" altLang="en-US" sz="2800" b="1" dirty="0">
              <a:solidFill>
                <a:srgbClr val="0070C0"/>
              </a:solidFill>
              <a:cs typeface="Times New Roman" panose="02020603050405020304" pitchFamily="18" charset="0"/>
            </a:endParaRPr>
          </a:p>
        </p:txBody>
      </p:sp>
    </p:spTree>
    <p:extLst>
      <p:ext uri="{BB962C8B-B14F-4D97-AF65-F5344CB8AC3E}">
        <p14:creationId xmlns:p14="http://schemas.microsoft.com/office/powerpoint/2010/main" val="2958274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530B02-95F6-4D0F-A5BE-BE7C390C395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89350B2-BFB6-4517-88AC-5403DFFFDC40}"/>
              </a:ext>
            </a:extLst>
          </p:cNvPr>
          <p:cNvSpPr>
            <a:spLocks noGrp="1"/>
          </p:cNvSpPr>
          <p:nvPr>
            <p:ph type="sldNum" sz="quarter" idx="12"/>
          </p:nvPr>
        </p:nvSpPr>
        <p:spPr/>
        <p:txBody>
          <a:bodyPr/>
          <a:lstStyle/>
          <a:p>
            <a:r>
              <a:rPr lang="en-US" altLang="zh-CN" dirty="0"/>
              <a:t>SE  Chapter 3-</a:t>
            </a:r>
            <a:fld id="{90959D3B-E7CF-4F7F-B948-302019A1053D}" type="slidenum">
              <a:rPr lang="zh-CN" altLang="en-US" smtClean="0"/>
              <a:pPr/>
              <a:t>24</a:t>
            </a:fld>
            <a:endParaRPr lang="zh-CN" altLang="en-US" dirty="0"/>
          </a:p>
        </p:txBody>
      </p:sp>
      <p:sp>
        <p:nvSpPr>
          <p:cNvPr id="5" name="TextBox 5">
            <a:extLst>
              <a:ext uri="{FF2B5EF4-FFF2-40B4-BE49-F238E27FC236}">
                <a16:creationId xmlns:a16="http://schemas.microsoft.com/office/drawing/2014/main" id="{713C82F1-1B1C-4B2E-A24B-FD86EFA0CE1A}"/>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8" name="Content Placeholder 2">
            <a:extLst>
              <a:ext uri="{FF2B5EF4-FFF2-40B4-BE49-F238E27FC236}">
                <a16:creationId xmlns:a16="http://schemas.microsoft.com/office/drawing/2014/main" id="{8A771203-BF36-40D0-82F7-7459CBB3CDEF}"/>
              </a:ext>
            </a:extLst>
          </p:cNvPr>
          <p:cNvSpPr txBox="1">
            <a:spLocks/>
          </p:cNvSpPr>
          <p:nvPr/>
        </p:nvSpPr>
        <p:spPr>
          <a:xfrm>
            <a:off x="107504" y="919261"/>
            <a:ext cx="893933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The requirements engineering process is an iterative process that includes requirements elicitation, specification and validation.</a:t>
            </a:r>
            <a:endParaRPr lang="en-GB" sz="2800"/>
          </a:p>
          <a:p>
            <a:r>
              <a:rPr lang="en-US" sz="2800"/>
              <a:t>Requirements elicitation is an iterative process that can be represented as a spiral of activities – requirements discovery, requirements classification and organization, requirements negotiation and requirements documentation.</a:t>
            </a:r>
            <a:r>
              <a:rPr lang="en-GB" sz="2800"/>
              <a:t> </a:t>
            </a:r>
          </a:p>
          <a:p>
            <a:r>
              <a:rPr lang="en-US" sz="2800"/>
              <a:t>You can use a range of techniques for requirements elicitation including interviews and ethnography. User stories and scenarios may be used to facilitate discussions.</a:t>
            </a:r>
          </a:p>
          <a:p>
            <a:endParaRPr lang="en-US" sz="2800" dirty="0"/>
          </a:p>
        </p:txBody>
      </p:sp>
    </p:spTree>
    <p:extLst>
      <p:ext uri="{BB962C8B-B14F-4D97-AF65-F5344CB8AC3E}">
        <p14:creationId xmlns:p14="http://schemas.microsoft.com/office/powerpoint/2010/main" val="3661095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8922C38-267A-4D93-BD8A-DFE19359A44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6D46DEA-3FCC-4ED4-80C9-E7AFC84380CE}"/>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25</a:t>
            </a:fld>
            <a:endParaRPr lang="zh-CN" altLang="en-US" dirty="0"/>
          </a:p>
        </p:txBody>
      </p:sp>
      <p:sp>
        <p:nvSpPr>
          <p:cNvPr id="4" name="Content Placeholder 2">
            <a:extLst>
              <a:ext uri="{FF2B5EF4-FFF2-40B4-BE49-F238E27FC236}">
                <a16:creationId xmlns:a16="http://schemas.microsoft.com/office/drawing/2014/main" id="{089B6B40-8E4B-4AED-A408-700556294688}"/>
              </a:ext>
            </a:extLst>
          </p:cNvPr>
          <p:cNvSpPr txBox="1">
            <a:spLocks/>
          </p:cNvSpPr>
          <p:nvPr/>
        </p:nvSpPr>
        <p:spPr>
          <a:xfrm>
            <a:off x="224136" y="991269"/>
            <a:ext cx="882270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Requirements specification is the process of formally documenting the user and system requirements and creating a software requirements document.</a:t>
            </a:r>
          </a:p>
          <a:p>
            <a:r>
              <a:rPr lang="en-US" sz="2800"/>
              <a:t>The software requirements document is an agreed statement of the system requirements. It should be organized so that both system customers and software developers can use it.</a:t>
            </a:r>
            <a:endParaRPr lang="en-GB" sz="2800"/>
          </a:p>
          <a:p>
            <a:endParaRPr lang="en-US" sz="2800" dirty="0"/>
          </a:p>
        </p:txBody>
      </p:sp>
      <p:sp>
        <p:nvSpPr>
          <p:cNvPr id="5" name="TextBox 5">
            <a:extLst>
              <a:ext uri="{FF2B5EF4-FFF2-40B4-BE49-F238E27FC236}">
                <a16:creationId xmlns:a16="http://schemas.microsoft.com/office/drawing/2014/main" id="{27BD747B-8837-4FBC-84B4-6D5733834DA6}"/>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6" name="文本框 5">
            <a:extLst>
              <a:ext uri="{FF2B5EF4-FFF2-40B4-BE49-F238E27FC236}">
                <a16:creationId xmlns:a16="http://schemas.microsoft.com/office/drawing/2014/main" id="{5C703A58-287A-495C-B34F-0DF21A4BBA34}"/>
              </a:ext>
            </a:extLst>
          </p:cNvPr>
          <p:cNvSpPr txBox="1"/>
          <p:nvPr/>
        </p:nvSpPr>
        <p:spPr>
          <a:xfrm>
            <a:off x="7853536" y="65324"/>
            <a:ext cx="1234480"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end</a:t>
            </a:r>
            <a:endParaRPr lang="zh-CN" altLang="en-US" sz="2800" b="1" dirty="0">
              <a:solidFill>
                <a:srgbClr val="0070C0"/>
              </a:solidFill>
              <a:cs typeface="Times New Roman" panose="02020603050405020304" pitchFamily="18" charset="0"/>
            </a:endParaRPr>
          </a:p>
        </p:txBody>
      </p:sp>
    </p:spTree>
    <p:extLst>
      <p:ext uri="{BB962C8B-B14F-4D97-AF65-F5344CB8AC3E}">
        <p14:creationId xmlns:p14="http://schemas.microsoft.com/office/powerpoint/2010/main" val="25424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0BCC1B5-4F1B-482F-AD78-9910120BC15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D2F9AE7-754B-4F4D-B30F-17D6FEE55215}"/>
              </a:ext>
            </a:extLst>
          </p:cNvPr>
          <p:cNvSpPr>
            <a:spLocks noGrp="1"/>
          </p:cNvSpPr>
          <p:nvPr>
            <p:ph type="sldNum" sz="quarter" idx="12"/>
          </p:nvPr>
        </p:nvSpPr>
        <p:spPr/>
        <p:txBody>
          <a:bodyPr/>
          <a:lstStyle/>
          <a:p>
            <a:r>
              <a:rPr lang="en-US" altLang="zh-CN" dirty="0"/>
              <a:t>SE  Chapter 4-</a:t>
            </a:r>
            <a:fld id="{90959D3B-E7CF-4F7F-B948-302019A1053D}" type="slidenum">
              <a:rPr lang="zh-CN" altLang="en-US" smtClean="0"/>
              <a:pPr/>
              <a:t>3</a:t>
            </a:fld>
            <a:endParaRPr lang="zh-CN" altLang="en-US" dirty="0"/>
          </a:p>
        </p:txBody>
      </p:sp>
      <p:sp>
        <p:nvSpPr>
          <p:cNvPr id="4" name="TextBox 5">
            <a:extLst>
              <a:ext uri="{FF2B5EF4-FFF2-40B4-BE49-F238E27FC236}">
                <a16:creationId xmlns:a16="http://schemas.microsoft.com/office/drawing/2014/main" id="{6A2E2513-56AC-40C6-B5D2-72681679D803}"/>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Types of requirements</a:t>
            </a:r>
          </a:p>
        </p:txBody>
      </p:sp>
      <p:sp>
        <p:nvSpPr>
          <p:cNvPr id="6" name="Rectangle 3">
            <a:extLst>
              <a:ext uri="{FF2B5EF4-FFF2-40B4-BE49-F238E27FC236}">
                <a16:creationId xmlns:a16="http://schemas.microsoft.com/office/drawing/2014/main" id="{4D4B39C7-1D50-4380-9D02-7AD9467042A9}"/>
              </a:ext>
            </a:extLst>
          </p:cNvPr>
          <p:cNvSpPr txBox="1">
            <a:spLocks noChangeArrowheads="1"/>
          </p:cNvSpPr>
          <p:nvPr/>
        </p:nvSpPr>
        <p:spPr>
          <a:xfrm>
            <a:off x="251520" y="915681"/>
            <a:ext cx="8795320" cy="5033599"/>
          </a:xfrm>
          <a:prstGeom prst="rect">
            <a:avLst/>
          </a:prstGeom>
          <a:noFill/>
          <a:ln/>
        </p:spPr>
        <p:txBody>
          <a:bodyPr lIns="90487" tIns="44450" rIns="90487" bIns="4445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b="1" dirty="0"/>
              <a:t>User requirements</a:t>
            </a:r>
          </a:p>
          <a:p>
            <a:pPr lvl="1"/>
            <a:r>
              <a:rPr lang="en-GB" dirty="0"/>
              <a:t>Statements in natural language plus diagrams of the services the system provides and its operational constraints. Written for customers.</a:t>
            </a:r>
          </a:p>
          <a:p>
            <a:r>
              <a:rPr lang="en-GB" sz="2800" b="1" dirty="0"/>
              <a:t>System requirements</a:t>
            </a:r>
          </a:p>
          <a:p>
            <a:pPr lvl="1"/>
            <a:r>
              <a:rPr lang="en-GB" dirty="0"/>
              <a:t>A structured document setting out detailed descriptions of the system’s functions, services and operational constraints. Defines what should be implemented so may be part of a contract between client and contractor.</a:t>
            </a:r>
          </a:p>
        </p:txBody>
      </p:sp>
    </p:spTree>
    <p:extLst>
      <p:ext uri="{BB962C8B-B14F-4D97-AF65-F5344CB8AC3E}">
        <p14:creationId xmlns:p14="http://schemas.microsoft.com/office/powerpoint/2010/main" val="255579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EE5AF79-61EC-4107-B334-B73E7932FCC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44C3CC1-2B7A-499E-AED4-ACF6F93B055F}"/>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4</a:t>
            </a:fld>
            <a:endParaRPr lang="zh-CN" altLang="en-US" dirty="0"/>
          </a:p>
        </p:txBody>
      </p:sp>
      <p:pic>
        <p:nvPicPr>
          <p:cNvPr id="4" name="Picture 3" descr="4.2 ReqReaders.eps">
            <a:extLst>
              <a:ext uri="{FF2B5EF4-FFF2-40B4-BE49-F238E27FC236}">
                <a16:creationId xmlns:a16="http://schemas.microsoft.com/office/drawing/2014/main" id="{636B8B5B-2EEA-4284-A0BF-75C8DCBD584D}"/>
              </a:ext>
            </a:extLst>
          </p:cNvPr>
          <p:cNvPicPr>
            <a:picLocks noChangeAspect="1"/>
          </p:cNvPicPr>
          <p:nvPr/>
        </p:nvPicPr>
        <p:blipFill>
          <a:blip r:embed="rId2"/>
          <a:stretch>
            <a:fillRect/>
          </a:stretch>
        </p:blipFill>
        <p:spPr>
          <a:xfrm>
            <a:off x="257375" y="1196752"/>
            <a:ext cx="8629250" cy="4824536"/>
          </a:xfrm>
          <a:prstGeom prst="rect">
            <a:avLst/>
          </a:prstGeom>
        </p:spPr>
      </p:pic>
      <p:sp>
        <p:nvSpPr>
          <p:cNvPr id="5" name="TextBox 5">
            <a:extLst>
              <a:ext uri="{FF2B5EF4-FFF2-40B4-BE49-F238E27FC236}">
                <a16:creationId xmlns:a16="http://schemas.microsoft.com/office/drawing/2014/main" id="{FD2D5D16-C590-4C9E-9ACE-CAA7538313F7}"/>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Readers of requirements specification</a:t>
            </a:r>
          </a:p>
        </p:txBody>
      </p:sp>
    </p:spTree>
    <p:extLst>
      <p:ext uri="{BB962C8B-B14F-4D97-AF65-F5344CB8AC3E}">
        <p14:creationId xmlns:p14="http://schemas.microsoft.com/office/powerpoint/2010/main" val="66215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9410262-DDF0-436A-9606-166CD3EBF72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6604763-F240-46AE-9260-3CB6E15770E0}"/>
              </a:ext>
            </a:extLst>
          </p:cNvPr>
          <p:cNvSpPr>
            <a:spLocks noGrp="1"/>
          </p:cNvSpPr>
          <p:nvPr>
            <p:ph type="sldNum" sz="quarter" idx="12"/>
          </p:nvPr>
        </p:nvSpPr>
        <p:spPr/>
        <p:txBody>
          <a:bodyPr/>
          <a:lstStyle/>
          <a:p>
            <a:r>
              <a:rPr lang="en-US" altLang="zh-CN" dirty="0"/>
              <a:t>SE  Chapter 4-</a:t>
            </a:r>
            <a:fld id="{90959D3B-E7CF-4F7F-B948-302019A1053D}" type="slidenum">
              <a:rPr lang="zh-CN" altLang="en-US" smtClean="0"/>
              <a:pPr/>
              <a:t>5</a:t>
            </a:fld>
            <a:endParaRPr lang="zh-CN" altLang="en-US" dirty="0"/>
          </a:p>
        </p:txBody>
      </p:sp>
      <p:sp>
        <p:nvSpPr>
          <p:cNvPr id="4" name="TextBox 5">
            <a:extLst>
              <a:ext uri="{FF2B5EF4-FFF2-40B4-BE49-F238E27FC236}">
                <a16:creationId xmlns:a16="http://schemas.microsoft.com/office/drawing/2014/main" id="{8C9F0CA5-6D71-428F-87BD-644A558C9E7E}"/>
              </a:ext>
            </a:extLst>
          </p:cNvPr>
          <p:cNvSpPr txBox="1">
            <a:spLocks noChangeArrowheads="1"/>
          </p:cNvSpPr>
          <p:nvPr/>
        </p:nvSpPr>
        <p:spPr bwMode="auto">
          <a:xfrm>
            <a:off x="91887" y="264889"/>
            <a:ext cx="8496944"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4.1 Functional and non-functional requirements</a:t>
            </a:r>
          </a:p>
        </p:txBody>
      </p:sp>
      <p:sp>
        <p:nvSpPr>
          <p:cNvPr id="6" name="Rectangle 3">
            <a:extLst>
              <a:ext uri="{FF2B5EF4-FFF2-40B4-BE49-F238E27FC236}">
                <a16:creationId xmlns:a16="http://schemas.microsoft.com/office/drawing/2014/main" id="{60FA3C28-544C-4096-B3D3-05BB2409A3E9}"/>
              </a:ext>
            </a:extLst>
          </p:cNvPr>
          <p:cNvSpPr txBox="1">
            <a:spLocks noChangeArrowheads="1"/>
          </p:cNvSpPr>
          <p:nvPr/>
        </p:nvSpPr>
        <p:spPr>
          <a:xfrm>
            <a:off x="179512" y="908720"/>
            <a:ext cx="8795320" cy="5684391"/>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dirty="0"/>
              <a:t>Functional requirements</a:t>
            </a:r>
          </a:p>
          <a:p>
            <a:pPr lvl="1">
              <a:lnSpc>
                <a:spcPct val="90000"/>
              </a:lnSpc>
            </a:pPr>
            <a:r>
              <a:rPr lang="en-GB" dirty="0"/>
              <a:t>Statements of services the system should provide, how the system should react to particular inputs and how the system should behave in particular situations.</a:t>
            </a:r>
          </a:p>
          <a:p>
            <a:pPr>
              <a:lnSpc>
                <a:spcPct val="90000"/>
              </a:lnSpc>
            </a:pPr>
            <a:r>
              <a:rPr lang="en-GB" sz="2800" dirty="0"/>
              <a:t>Non-functional requirements</a:t>
            </a:r>
          </a:p>
          <a:p>
            <a:pPr lvl="1">
              <a:lnSpc>
                <a:spcPct val="90000"/>
              </a:lnSpc>
            </a:pPr>
            <a:r>
              <a:rPr lang="en-GB" dirty="0"/>
              <a:t>Constraints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p:txBody>
      </p:sp>
      <p:sp>
        <p:nvSpPr>
          <p:cNvPr id="7" name="矩形 6">
            <a:extLst>
              <a:ext uri="{FF2B5EF4-FFF2-40B4-BE49-F238E27FC236}">
                <a16:creationId xmlns:a16="http://schemas.microsoft.com/office/drawing/2014/main" id="{5F94A542-369C-4725-8F4C-B7D32231A800}"/>
              </a:ext>
            </a:extLst>
          </p:cNvPr>
          <p:cNvSpPr/>
          <p:nvPr/>
        </p:nvSpPr>
        <p:spPr>
          <a:xfrm>
            <a:off x="323528" y="5157192"/>
            <a:ext cx="8496944" cy="954107"/>
          </a:xfrm>
          <a:prstGeom prst="rect">
            <a:avLst/>
          </a:prstGeom>
        </p:spPr>
        <p:txBody>
          <a:bodyPr wrap="square">
            <a:spAutoFit/>
          </a:bodyPr>
          <a:lstStyle/>
          <a:p>
            <a:r>
              <a:rPr lang="en-GB" altLang="zh-CN" sz="2800" dirty="0">
                <a:solidFill>
                  <a:srgbClr val="FF0000"/>
                </a:solidFill>
              </a:rPr>
              <a:t>Functional system requirements should describe the system services in detail.</a:t>
            </a:r>
          </a:p>
        </p:txBody>
      </p:sp>
    </p:spTree>
    <p:extLst>
      <p:ext uri="{BB962C8B-B14F-4D97-AF65-F5344CB8AC3E}">
        <p14:creationId xmlns:p14="http://schemas.microsoft.com/office/powerpoint/2010/main" val="272109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D2D65D6-3CFE-4675-92A4-30D03841EE2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C5498B9-823A-44F8-A995-F99E0F0A999B}"/>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6</a:t>
            </a:fld>
            <a:endParaRPr lang="zh-CN" altLang="en-US" dirty="0"/>
          </a:p>
        </p:txBody>
      </p:sp>
      <p:sp>
        <p:nvSpPr>
          <p:cNvPr id="4" name="TextBox 5">
            <a:extLst>
              <a:ext uri="{FF2B5EF4-FFF2-40B4-BE49-F238E27FC236}">
                <a16:creationId xmlns:a16="http://schemas.microsoft.com/office/drawing/2014/main" id="{9A3CB7F2-BF5B-43DE-8D78-21ADC21F2C9B}"/>
              </a:ext>
            </a:extLst>
          </p:cNvPr>
          <p:cNvSpPr txBox="1">
            <a:spLocks noChangeArrowheads="1"/>
          </p:cNvSpPr>
          <p:nvPr/>
        </p:nvSpPr>
        <p:spPr bwMode="auto">
          <a:xfrm>
            <a:off x="91887" y="264889"/>
            <a:ext cx="8584569"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4.1 Functional and non-functional requirements</a:t>
            </a:r>
          </a:p>
        </p:txBody>
      </p:sp>
      <p:sp>
        <p:nvSpPr>
          <p:cNvPr id="5" name="文本框 4">
            <a:extLst>
              <a:ext uri="{FF2B5EF4-FFF2-40B4-BE49-F238E27FC236}">
                <a16:creationId xmlns:a16="http://schemas.microsoft.com/office/drawing/2014/main" id="{8B926F58-D7DD-4178-B87B-B657AF1AC18B}"/>
              </a:ext>
            </a:extLst>
          </p:cNvPr>
          <p:cNvSpPr txBox="1"/>
          <p:nvPr/>
        </p:nvSpPr>
        <p:spPr>
          <a:xfrm>
            <a:off x="7853536" y="65324"/>
            <a:ext cx="1234480"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cont.1</a:t>
            </a:r>
            <a:endParaRPr lang="zh-CN" altLang="en-US" sz="2800" b="1" dirty="0">
              <a:solidFill>
                <a:srgbClr val="0070C0"/>
              </a:solidFill>
              <a:cs typeface="Times New Roman" panose="02020603050405020304" pitchFamily="18" charset="0"/>
            </a:endParaRPr>
          </a:p>
        </p:txBody>
      </p:sp>
      <p:pic>
        <p:nvPicPr>
          <p:cNvPr id="6" name="Picture 3" descr="4.3 Non-functionalReq.eps">
            <a:extLst>
              <a:ext uri="{FF2B5EF4-FFF2-40B4-BE49-F238E27FC236}">
                <a16:creationId xmlns:a16="http://schemas.microsoft.com/office/drawing/2014/main" id="{11C162FE-E5BF-41FA-96D2-7F49D17F687A}"/>
              </a:ext>
            </a:extLst>
          </p:cNvPr>
          <p:cNvPicPr>
            <a:picLocks noChangeAspect="1"/>
          </p:cNvPicPr>
          <p:nvPr/>
        </p:nvPicPr>
        <p:blipFill>
          <a:blip r:embed="rId2"/>
          <a:stretch>
            <a:fillRect/>
          </a:stretch>
        </p:blipFill>
        <p:spPr>
          <a:xfrm>
            <a:off x="180838" y="1067659"/>
            <a:ext cx="8793994" cy="4933720"/>
          </a:xfrm>
          <a:prstGeom prst="rect">
            <a:avLst/>
          </a:prstGeom>
        </p:spPr>
      </p:pic>
    </p:spTree>
    <p:extLst>
      <p:ext uri="{BB962C8B-B14F-4D97-AF65-F5344CB8AC3E}">
        <p14:creationId xmlns:p14="http://schemas.microsoft.com/office/powerpoint/2010/main" val="1373927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2AFC957-A6D0-4255-9093-8B21DE35EA6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8B2F038-584A-44B9-A021-C2F0FD518A82}"/>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7</a:t>
            </a:fld>
            <a:endParaRPr lang="zh-CN" altLang="en-US" dirty="0"/>
          </a:p>
        </p:txBody>
      </p:sp>
      <p:graphicFrame>
        <p:nvGraphicFramePr>
          <p:cNvPr id="4" name="Table 3">
            <a:extLst>
              <a:ext uri="{FF2B5EF4-FFF2-40B4-BE49-F238E27FC236}">
                <a16:creationId xmlns:a16="http://schemas.microsoft.com/office/drawing/2014/main" id="{9C3CB6AC-1DAC-4BF6-8D81-1BB810F9216B}"/>
              </a:ext>
            </a:extLst>
          </p:cNvPr>
          <p:cNvGraphicFramePr>
            <a:graphicFrameLocks noGrp="1"/>
          </p:cNvGraphicFramePr>
          <p:nvPr>
            <p:extLst>
              <p:ext uri="{D42A27DB-BD31-4B8C-83A1-F6EECF244321}">
                <p14:modId xmlns:p14="http://schemas.microsoft.com/office/powerpoint/2010/main" val="32014146"/>
              </p:ext>
            </p:extLst>
          </p:nvPr>
        </p:nvGraphicFramePr>
        <p:xfrm>
          <a:off x="617984" y="143194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5" name="TextBox 5">
            <a:extLst>
              <a:ext uri="{FF2B5EF4-FFF2-40B4-BE49-F238E27FC236}">
                <a16:creationId xmlns:a16="http://schemas.microsoft.com/office/drawing/2014/main" id="{0A4DC101-C5BD-4C7C-A6AE-0E91762CBF98}"/>
              </a:ext>
            </a:extLst>
          </p:cNvPr>
          <p:cNvSpPr txBox="1">
            <a:spLocks noChangeArrowheads="1"/>
          </p:cNvSpPr>
          <p:nvPr/>
        </p:nvSpPr>
        <p:spPr bwMode="auto">
          <a:xfrm>
            <a:off x="91887" y="264889"/>
            <a:ext cx="8640960"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4.1 Functional and non-functional requirements</a:t>
            </a:r>
          </a:p>
        </p:txBody>
      </p:sp>
      <p:sp>
        <p:nvSpPr>
          <p:cNvPr id="6" name="文本框 5">
            <a:extLst>
              <a:ext uri="{FF2B5EF4-FFF2-40B4-BE49-F238E27FC236}">
                <a16:creationId xmlns:a16="http://schemas.microsoft.com/office/drawing/2014/main" id="{FB809A36-EF9E-42FB-A844-77CA90D43B07}"/>
              </a:ext>
            </a:extLst>
          </p:cNvPr>
          <p:cNvSpPr txBox="1"/>
          <p:nvPr/>
        </p:nvSpPr>
        <p:spPr>
          <a:xfrm>
            <a:off x="8115607" y="96321"/>
            <a:ext cx="1234480"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end</a:t>
            </a:r>
            <a:endParaRPr lang="zh-CN" altLang="en-US" sz="2800" b="1" dirty="0">
              <a:solidFill>
                <a:srgbClr val="0070C0"/>
              </a:solidFill>
              <a:cs typeface="Times New Roman" panose="02020603050405020304" pitchFamily="18" charset="0"/>
            </a:endParaRPr>
          </a:p>
        </p:txBody>
      </p:sp>
      <p:sp>
        <p:nvSpPr>
          <p:cNvPr id="7" name="文本框 6">
            <a:extLst>
              <a:ext uri="{FF2B5EF4-FFF2-40B4-BE49-F238E27FC236}">
                <a16:creationId xmlns:a16="http://schemas.microsoft.com/office/drawing/2014/main" id="{01E06671-A04D-4951-BDC1-EE0E23F7B708}"/>
              </a:ext>
            </a:extLst>
          </p:cNvPr>
          <p:cNvSpPr txBox="1"/>
          <p:nvPr/>
        </p:nvSpPr>
        <p:spPr>
          <a:xfrm>
            <a:off x="683568" y="927884"/>
            <a:ext cx="8640960" cy="523220"/>
          </a:xfrm>
          <a:prstGeom prst="rect">
            <a:avLst/>
          </a:prstGeom>
          <a:noFill/>
        </p:spPr>
        <p:txBody>
          <a:bodyPr wrap="square" rtlCol="0">
            <a:spAutoFit/>
          </a:bodyPr>
          <a:lstStyle/>
          <a:p>
            <a:r>
              <a:rPr lang="en-US" altLang="zh-CN" sz="2800" b="1" dirty="0">
                <a:solidFill>
                  <a:srgbClr val="7030A0"/>
                </a:solidFill>
              </a:rPr>
              <a:t>Metrics for specifying nonfunctional requirements</a:t>
            </a:r>
            <a:r>
              <a:rPr lang="en-US" altLang="zh-CN" sz="2800" b="1" dirty="0">
                <a:solidFill>
                  <a:srgbClr val="7030A0"/>
                </a:solidFill>
                <a:latin typeface="Times New Roman" panose="02020603050405020304" pitchFamily="18" charset="0"/>
                <a:cs typeface="Times New Roman" panose="02020603050405020304" pitchFamily="18" charset="0"/>
              </a:rPr>
              <a:t> </a:t>
            </a:r>
            <a:endParaRPr lang="zh-CN" altLang="en-US" sz="28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713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F678D93-15D9-4DB8-8A04-DBA7838F9DA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77FB700-2180-4518-8E23-D03683955AD1}"/>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8</a:t>
            </a:fld>
            <a:endParaRPr lang="zh-CN" altLang="en-US" dirty="0"/>
          </a:p>
        </p:txBody>
      </p:sp>
      <p:sp>
        <p:nvSpPr>
          <p:cNvPr id="4" name="TextBox 5">
            <a:extLst>
              <a:ext uri="{FF2B5EF4-FFF2-40B4-BE49-F238E27FC236}">
                <a16:creationId xmlns:a16="http://schemas.microsoft.com/office/drawing/2014/main" id="{303F4D7E-3883-4F97-8461-36EA6D4F01EF}"/>
              </a:ext>
            </a:extLst>
          </p:cNvPr>
          <p:cNvSpPr txBox="1">
            <a:spLocks noChangeArrowheads="1"/>
          </p:cNvSpPr>
          <p:nvPr/>
        </p:nvSpPr>
        <p:spPr bwMode="auto">
          <a:xfrm>
            <a:off x="91887" y="264889"/>
            <a:ext cx="800850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4.2 Requirements engineering process</a:t>
            </a:r>
          </a:p>
        </p:txBody>
      </p:sp>
      <p:pic>
        <p:nvPicPr>
          <p:cNvPr id="5" name="Picture 3" descr="4.12 ReqEngSpiral.eps">
            <a:extLst>
              <a:ext uri="{FF2B5EF4-FFF2-40B4-BE49-F238E27FC236}">
                <a16:creationId xmlns:a16="http://schemas.microsoft.com/office/drawing/2014/main" id="{D1690685-0AA1-4FB0-A3EC-38213A3A97E3}"/>
              </a:ext>
            </a:extLst>
          </p:cNvPr>
          <p:cNvPicPr>
            <a:picLocks noChangeAspect="1"/>
          </p:cNvPicPr>
          <p:nvPr/>
        </p:nvPicPr>
        <p:blipFill>
          <a:blip r:embed="rId2"/>
          <a:stretch>
            <a:fillRect/>
          </a:stretch>
        </p:blipFill>
        <p:spPr>
          <a:xfrm>
            <a:off x="2627784" y="994509"/>
            <a:ext cx="6178249" cy="5332327"/>
          </a:xfrm>
          <a:prstGeom prst="rect">
            <a:avLst/>
          </a:prstGeom>
        </p:spPr>
      </p:pic>
      <p:sp>
        <p:nvSpPr>
          <p:cNvPr id="6" name="Title 1">
            <a:extLst>
              <a:ext uri="{FF2B5EF4-FFF2-40B4-BE49-F238E27FC236}">
                <a16:creationId xmlns:a16="http://schemas.microsoft.com/office/drawing/2014/main" id="{0EA10F0F-6C65-4E03-A161-9C8C9C023511}"/>
              </a:ext>
            </a:extLst>
          </p:cNvPr>
          <p:cNvSpPr txBox="1">
            <a:spLocks/>
          </p:cNvSpPr>
          <p:nvPr/>
        </p:nvSpPr>
        <p:spPr>
          <a:xfrm>
            <a:off x="91886" y="1124744"/>
            <a:ext cx="3255977"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7030A0"/>
                </a:solidFill>
              </a:rPr>
              <a:t>A spiral view of the requirements engineering process</a:t>
            </a:r>
            <a:r>
              <a:rPr lang="en-GB" sz="2800" b="1" dirty="0">
                <a:solidFill>
                  <a:srgbClr val="7030A0"/>
                </a:solidFill>
              </a:rPr>
              <a:t> </a:t>
            </a:r>
            <a:endParaRPr lang="en-US" sz="2800" b="1" dirty="0">
              <a:solidFill>
                <a:srgbClr val="7030A0"/>
              </a:solidFill>
            </a:endParaRPr>
          </a:p>
        </p:txBody>
      </p:sp>
    </p:spTree>
    <p:extLst>
      <p:ext uri="{BB962C8B-B14F-4D97-AF65-F5344CB8AC3E}">
        <p14:creationId xmlns:p14="http://schemas.microsoft.com/office/powerpoint/2010/main" val="1191381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A2D85E1-7DD9-4245-A0A9-89041193FE1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2CA4313-3CA8-41BF-AFBD-8F7EF9ABF504}"/>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9</a:t>
            </a:fld>
            <a:endParaRPr lang="zh-CN" altLang="en-US" dirty="0"/>
          </a:p>
        </p:txBody>
      </p:sp>
      <p:sp>
        <p:nvSpPr>
          <p:cNvPr id="4" name="TextBox 5">
            <a:extLst>
              <a:ext uri="{FF2B5EF4-FFF2-40B4-BE49-F238E27FC236}">
                <a16:creationId xmlns:a16="http://schemas.microsoft.com/office/drawing/2014/main" id="{A15DD685-0877-42D4-8C56-02A809D4DA00}"/>
              </a:ext>
            </a:extLst>
          </p:cNvPr>
          <p:cNvSpPr txBox="1">
            <a:spLocks noChangeArrowheads="1"/>
          </p:cNvSpPr>
          <p:nvPr/>
        </p:nvSpPr>
        <p:spPr bwMode="auto">
          <a:xfrm>
            <a:off x="91887" y="264889"/>
            <a:ext cx="8008505"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4.3 Requirements elicitation</a:t>
            </a:r>
          </a:p>
        </p:txBody>
      </p:sp>
      <p:pic>
        <p:nvPicPr>
          <p:cNvPr id="5" name="Picture 3" descr="4.13 RequirementsElicitation.eps">
            <a:extLst>
              <a:ext uri="{FF2B5EF4-FFF2-40B4-BE49-F238E27FC236}">
                <a16:creationId xmlns:a16="http://schemas.microsoft.com/office/drawing/2014/main" id="{F7266CFD-F513-4EBB-892F-E2E060E348A0}"/>
              </a:ext>
            </a:extLst>
          </p:cNvPr>
          <p:cNvPicPr>
            <a:picLocks noChangeAspect="1"/>
          </p:cNvPicPr>
          <p:nvPr/>
        </p:nvPicPr>
        <p:blipFill>
          <a:blip r:embed="rId2"/>
          <a:stretch>
            <a:fillRect/>
          </a:stretch>
        </p:blipFill>
        <p:spPr>
          <a:xfrm>
            <a:off x="1043608" y="1246324"/>
            <a:ext cx="7378510" cy="4846971"/>
          </a:xfrm>
          <a:prstGeom prst="rect">
            <a:avLst/>
          </a:prstGeom>
        </p:spPr>
      </p:pic>
    </p:spTree>
    <p:extLst>
      <p:ext uri="{BB962C8B-B14F-4D97-AF65-F5344CB8AC3E}">
        <p14:creationId xmlns:p14="http://schemas.microsoft.com/office/powerpoint/2010/main" val="6967902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sz="2800" dirty="0">
            <a:solidFill>
              <a:schemeClr val="tx1"/>
            </a:solidFill>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16715</TotalTime>
  <Words>1834</Words>
  <Application>Microsoft Office PowerPoint</Application>
  <PresentationFormat>全屏显示(4:3)</PresentationFormat>
  <Paragraphs>218</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 Unicode MS</vt:lpstr>
      <vt:lpstr>Zapf Dingbats</vt:lpstr>
      <vt:lpstr>宋体</vt:lpstr>
      <vt:lpstr>Arial</vt:lpstr>
      <vt:lpstr>Arial Black</vt:lpstr>
      <vt:lpstr>Calibri</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ZHY</dc:creator>
  <cp:lastModifiedBy>zhy</cp:lastModifiedBy>
  <cp:revision>1327</cp:revision>
  <dcterms:created xsi:type="dcterms:W3CDTF">2012-02-25T06:23:32Z</dcterms:created>
  <dcterms:modified xsi:type="dcterms:W3CDTF">2018-10-21T04:53:55Z</dcterms:modified>
</cp:coreProperties>
</file>