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420" r:id="rId2"/>
    <p:sldId id="423" r:id="rId3"/>
    <p:sldId id="424" r:id="rId4"/>
    <p:sldId id="491" r:id="rId5"/>
    <p:sldId id="492" r:id="rId6"/>
    <p:sldId id="493" r:id="rId7"/>
    <p:sldId id="494" r:id="rId8"/>
    <p:sldId id="495" r:id="rId9"/>
    <p:sldId id="497" r:id="rId10"/>
    <p:sldId id="498" r:id="rId11"/>
    <p:sldId id="499" r:id="rId12"/>
    <p:sldId id="500" r:id="rId13"/>
    <p:sldId id="501" r:id="rId14"/>
    <p:sldId id="502" r:id="rId15"/>
    <p:sldId id="496" r:id="rId16"/>
    <p:sldId id="503" r:id="rId17"/>
    <p:sldId id="504" r:id="rId18"/>
    <p:sldId id="505" r:id="rId19"/>
    <p:sldId id="506" r:id="rId20"/>
    <p:sldId id="507" r:id="rId21"/>
    <p:sldId id="509" r:id="rId22"/>
    <p:sldId id="508" r:id="rId23"/>
    <p:sldId id="510" r:id="rId24"/>
    <p:sldId id="511" r:id="rId25"/>
    <p:sldId id="512" r:id="rId26"/>
    <p:sldId id="513" r:id="rId27"/>
    <p:sldId id="514" r:id="rId28"/>
    <p:sldId id="515" r:id="rId29"/>
    <p:sldId id="516" r:id="rId30"/>
    <p:sldId id="517" r:id="rId31"/>
    <p:sldId id="518" r:id="rId32"/>
    <p:sldId id="519" r:id="rId33"/>
    <p:sldId id="520" r:id="rId34"/>
    <p:sldId id="521" r:id="rId35"/>
    <p:sldId id="523" r:id="rId36"/>
    <p:sldId id="522" r:id="rId37"/>
    <p:sldId id="475" r:id="rId38"/>
    <p:sldId id="525" r:id="rId39"/>
    <p:sldId id="490" r:id="rId40"/>
    <p:sldId id="524" r:id="rId41"/>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8000"/>
    <a:srgbClr val="FF00F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4"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310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A9D0FAF-A5AB-4DF7-B3C3-72D1AFCFBC2A}" type="datetimeFigureOut">
              <a:rPr lang="zh-CN" altLang="en-US" smtClean="0"/>
              <a:pPr/>
              <a:t>2018/10/28</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5845D7A4-7792-4409-A5B6-FD87EB7C111A}" type="slidenum">
              <a:rPr lang="zh-CN" altLang="en-US" smtClean="0"/>
              <a:pPr/>
              <a:t>‹#›</a:t>
            </a:fld>
            <a:endParaRPr lang="zh-CN" altLang="en-US"/>
          </a:p>
        </p:txBody>
      </p:sp>
    </p:spTree>
    <p:extLst>
      <p:ext uri="{BB962C8B-B14F-4D97-AF65-F5344CB8AC3E}">
        <p14:creationId xmlns:p14="http://schemas.microsoft.com/office/powerpoint/2010/main" val="3469546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A755366-7802-495A-B5E4-E1A09BA9D096}" type="datetimeFigureOut">
              <a:rPr lang="zh-CN" altLang="en-US" smtClean="0"/>
              <a:pPr/>
              <a:t>2018/10/28</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AE2FD95C-CC98-4314-AB8F-974F4A215013}" type="slidenum">
              <a:rPr lang="zh-CN" altLang="en-US" smtClean="0"/>
              <a:pPr/>
              <a:t>‹#›</a:t>
            </a:fld>
            <a:endParaRPr lang="zh-CN" altLang="en-US"/>
          </a:p>
        </p:txBody>
      </p:sp>
    </p:spTree>
    <p:extLst>
      <p:ext uri="{BB962C8B-B14F-4D97-AF65-F5344CB8AC3E}">
        <p14:creationId xmlns:p14="http://schemas.microsoft.com/office/powerpoint/2010/main" val="4155944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251520" y="6356350"/>
            <a:ext cx="5768280" cy="365125"/>
          </a:xfrm>
          <a:prstGeom prst="rect">
            <a:avLst/>
          </a:prstGeom>
        </p:spPr>
        <p:txBody>
          <a:bodyPr/>
          <a:lstStyle>
            <a:lvl1pPr>
              <a:defRPr sz="1800" b="1">
                <a:solidFill>
                  <a:srgbClr val="0070C0"/>
                </a:solidFill>
              </a:defRPr>
            </a:lvl1pPr>
          </a:lstStyle>
          <a:p>
            <a:pPr algn="l"/>
            <a:r>
              <a:rPr lang="en-US" altLang="zh-CN" dirty="0"/>
              <a:t>SWJTU-LEEDS JOINT SCHOOL – H.Y. Zhao</a:t>
            </a:r>
            <a:endParaRPr lang="zh-CN" altLang="en-US" dirty="0"/>
          </a:p>
        </p:txBody>
      </p:sp>
      <p:sp>
        <p:nvSpPr>
          <p:cNvPr id="4" name="灯片编号占位符 3"/>
          <p:cNvSpPr>
            <a:spLocks noGrp="1"/>
          </p:cNvSpPr>
          <p:nvPr>
            <p:ph type="sldNum" sz="quarter" idx="12"/>
          </p:nvPr>
        </p:nvSpPr>
        <p:spPr>
          <a:xfrm>
            <a:off x="6660232" y="6376243"/>
            <a:ext cx="2386608" cy="365125"/>
          </a:xfrm>
          <a:prstGeom prst="rect">
            <a:avLst/>
          </a:prstGeom>
        </p:spPr>
        <p:txBody>
          <a:bodyPr/>
          <a:lstStyle>
            <a:lvl1pPr>
              <a:defRPr sz="1800" b="1">
                <a:solidFill>
                  <a:srgbClr val="0070C0"/>
                </a:solidFill>
              </a:defRPr>
            </a:lvl1pPr>
          </a:lstStyle>
          <a:p>
            <a:r>
              <a:rPr lang="en-US" altLang="zh-CN" dirty="0"/>
              <a:t>SE  Chapter 5-</a:t>
            </a:r>
            <a:fld id="{90959D3B-E7CF-4F7F-B948-302019A1053D}" type="slidenum">
              <a:rPr lang="zh-CN" altLang="en-US" smtClean="0"/>
              <a:pPr/>
              <a:t>‹#›</a:t>
            </a:fld>
            <a:endParaRPr lang="zh-CN" altLang="en-US" dirty="0"/>
          </a:p>
        </p:txBody>
      </p:sp>
      <p:cxnSp>
        <p:nvCxnSpPr>
          <p:cNvPr id="6" name="直接连接符 5"/>
          <p:cNvCxnSpPr/>
          <p:nvPr userDrawn="1"/>
        </p:nvCxnSpPr>
        <p:spPr>
          <a:xfrm>
            <a:off x="0" y="908720"/>
            <a:ext cx="914400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D64D9B4-C92E-4EEA-9622-F903C6E5732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88945C2-3898-4F1D-82D4-0B8E03E6587C}"/>
              </a:ext>
            </a:extLst>
          </p:cNvPr>
          <p:cNvSpPr>
            <a:spLocks noGrp="1"/>
          </p:cNvSpPr>
          <p:nvPr>
            <p:ph type="sldNum" sz="quarter" idx="12"/>
          </p:nvPr>
        </p:nvSpPr>
        <p:spPr/>
        <p:txBody>
          <a:bodyPr/>
          <a:lstStyle/>
          <a:p>
            <a:r>
              <a:rPr lang="en-US" altLang="zh-CN" dirty="0"/>
              <a:t>SE  Chapter 5-</a:t>
            </a:r>
            <a:fld id="{90959D3B-E7CF-4F7F-B948-302019A1053D}" type="slidenum">
              <a:rPr lang="zh-CN" altLang="en-US" smtClean="0"/>
              <a:pPr/>
              <a:t>1</a:t>
            </a:fld>
            <a:r>
              <a:rPr lang="zh-CN" altLang="en-US" dirty="0"/>
              <a:t> </a:t>
            </a:r>
          </a:p>
        </p:txBody>
      </p:sp>
      <p:sp>
        <p:nvSpPr>
          <p:cNvPr id="8" name="TextBox 5">
            <a:extLst>
              <a:ext uri="{FF2B5EF4-FFF2-40B4-BE49-F238E27FC236}">
                <a16:creationId xmlns:a16="http://schemas.microsoft.com/office/drawing/2014/main" id="{15044BD7-2905-49BB-916F-9189956E223C}"/>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Chapter 5 System Modeling</a:t>
            </a:r>
            <a:endParaRPr lang="en-US" altLang="zh-CN" sz="3200" b="1" dirty="0">
              <a:solidFill>
                <a:srgbClr val="C00000"/>
              </a:solidFill>
              <a:latin typeface="Arial Black" panose="020B0A04020102020204" pitchFamily="34" charset="0"/>
              <a:ea typeface="Arial Unicode MS" pitchFamily="34" charset="-122"/>
            </a:endParaRPr>
          </a:p>
        </p:txBody>
      </p:sp>
      <p:sp>
        <p:nvSpPr>
          <p:cNvPr id="9" name="Content Placeholder 2">
            <a:extLst>
              <a:ext uri="{FF2B5EF4-FFF2-40B4-BE49-F238E27FC236}">
                <a16:creationId xmlns:a16="http://schemas.microsoft.com/office/drawing/2014/main" id="{299C86C3-B25D-4D99-9B7B-16FE44EAC9EF}"/>
              </a:ext>
            </a:extLst>
          </p:cNvPr>
          <p:cNvSpPr txBox="1">
            <a:spLocks/>
          </p:cNvSpPr>
          <p:nvPr/>
        </p:nvSpPr>
        <p:spPr>
          <a:xfrm>
            <a:off x="323528" y="1268760"/>
            <a:ext cx="7920880" cy="3600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5.1 </a:t>
            </a:r>
            <a:r>
              <a:rPr lang="en-US" altLang="zh-CN" b="1" dirty="0"/>
              <a:t>Context models</a:t>
            </a:r>
          </a:p>
          <a:p>
            <a:pPr marL="0" indent="0">
              <a:buNone/>
            </a:pPr>
            <a:r>
              <a:rPr lang="en-US" b="1" dirty="0"/>
              <a:t>5.2 Interaction models</a:t>
            </a:r>
          </a:p>
          <a:p>
            <a:pPr marL="0" indent="0">
              <a:buNone/>
            </a:pPr>
            <a:r>
              <a:rPr lang="en-US" b="1" dirty="0"/>
              <a:t>5.3 Structural models</a:t>
            </a:r>
          </a:p>
          <a:p>
            <a:pPr marL="0" indent="0">
              <a:buNone/>
            </a:pPr>
            <a:r>
              <a:rPr lang="en-US" b="1" dirty="0"/>
              <a:t>5.4 Behavioral models</a:t>
            </a:r>
          </a:p>
          <a:p>
            <a:pPr marL="0" indent="0">
              <a:buNone/>
            </a:pPr>
            <a:r>
              <a:rPr lang="en-US" b="1" dirty="0"/>
              <a:t>5.5 Model-driven architecture</a:t>
            </a:r>
          </a:p>
          <a:p>
            <a:pPr marL="0" indent="0">
              <a:buNone/>
            </a:pPr>
            <a:r>
              <a:rPr lang="en-US" altLang="zh-CN" b="1" dirty="0"/>
              <a:t>Summary</a:t>
            </a:r>
            <a:endParaRPr lang="en-US" b="1" dirty="0"/>
          </a:p>
        </p:txBody>
      </p:sp>
    </p:spTree>
    <p:extLst>
      <p:ext uri="{BB962C8B-B14F-4D97-AF65-F5344CB8AC3E}">
        <p14:creationId xmlns:p14="http://schemas.microsoft.com/office/powerpoint/2010/main" val="710293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935D02E-EE31-46A6-880C-5EB135E4AB7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773934C-DE51-4C9B-A7C6-68F34BCA4540}"/>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10</a:t>
            </a:fld>
            <a:endParaRPr lang="zh-CN" altLang="en-US" dirty="0"/>
          </a:p>
        </p:txBody>
      </p:sp>
      <p:sp>
        <p:nvSpPr>
          <p:cNvPr id="4" name="TextBox 5">
            <a:extLst>
              <a:ext uri="{FF2B5EF4-FFF2-40B4-BE49-F238E27FC236}">
                <a16:creationId xmlns:a16="http://schemas.microsoft.com/office/drawing/2014/main" id="{45B09D10-E379-41EE-89BE-739D3B365035}"/>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5.2 Interaction models</a:t>
            </a:r>
          </a:p>
        </p:txBody>
      </p:sp>
      <p:sp>
        <p:nvSpPr>
          <p:cNvPr id="5" name="文本框 4">
            <a:extLst>
              <a:ext uri="{FF2B5EF4-FFF2-40B4-BE49-F238E27FC236}">
                <a16:creationId xmlns:a16="http://schemas.microsoft.com/office/drawing/2014/main" id="{600C7D3F-216E-4B3C-866F-B7F5BBFA82EC}"/>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p:txBody>
      </p:sp>
      <p:sp>
        <p:nvSpPr>
          <p:cNvPr id="6" name="Content Placeholder 2">
            <a:extLst>
              <a:ext uri="{FF2B5EF4-FFF2-40B4-BE49-F238E27FC236}">
                <a16:creationId xmlns:a16="http://schemas.microsoft.com/office/drawing/2014/main" id="{5DFD17CE-7726-4CDA-BB27-8519667351B9}"/>
              </a:ext>
            </a:extLst>
          </p:cNvPr>
          <p:cNvSpPr txBox="1">
            <a:spLocks/>
          </p:cNvSpPr>
          <p:nvPr/>
        </p:nvSpPr>
        <p:spPr>
          <a:xfrm>
            <a:off x="113558" y="908720"/>
            <a:ext cx="8933281"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Use cases were developed originally to support requirements elicitation and now incorporated into the UML.</a:t>
            </a:r>
          </a:p>
          <a:p>
            <a:r>
              <a:rPr lang="en-US" sz="2800" dirty="0"/>
              <a:t>Each </a:t>
            </a:r>
            <a:r>
              <a:rPr lang="en-US" sz="2800" dirty="0">
                <a:solidFill>
                  <a:srgbClr val="FF0000"/>
                </a:solidFill>
              </a:rPr>
              <a:t>use case represents a discrete task that involves external interaction with a system</a:t>
            </a:r>
            <a:r>
              <a:rPr lang="en-US" sz="2800" dirty="0"/>
              <a:t>.</a:t>
            </a:r>
          </a:p>
          <a:p>
            <a:r>
              <a:rPr lang="en-US" sz="2800" b="1" dirty="0">
                <a:solidFill>
                  <a:srgbClr val="7030A0"/>
                </a:solidFill>
              </a:rPr>
              <a:t>Actors</a:t>
            </a:r>
            <a:r>
              <a:rPr lang="en-US" sz="2800" dirty="0"/>
              <a:t> in a use case may be people or other systems.</a:t>
            </a:r>
          </a:p>
          <a:p>
            <a:r>
              <a:rPr lang="en-US" sz="2800" dirty="0"/>
              <a:t>Represented </a:t>
            </a:r>
            <a:r>
              <a:rPr lang="en-US" sz="2800" dirty="0" err="1"/>
              <a:t>diagramatically</a:t>
            </a:r>
            <a:r>
              <a:rPr lang="en-US" sz="2800" dirty="0"/>
              <a:t> to provide an overview of the use case and in a more detailed textual form.</a:t>
            </a:r>
          </a:p>
        </p:txBody>
      </p:sp>
    </p:spTree>
    <p:extLst>
      <p:ext uri="{BB962C8B-B14F-4D97-AF65-F5344CB8AC3E}">
        <p14:creationId xmlns:p14="http://schemas.microsoft.com/office/powerpoint/2010/main" val="234302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CBAFFE6-CEF3-4524-BDB6-46F372637AF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6355360-7628-42F1-8CE7-4D2F5DA2FB56}"/>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11</a:t>
            </a:fld>
            <a:endParaRPr lang="zh-CN" altLang="en-US" dirty="0"/>
          </a:p>
        </p:txBody>
      </p:sp>
      <p:sp>
        <p:nvSpPr>
          <p:cNvPr id="4" name="TextBox 5">
            <a:extLst>
              <a:ext uri="{FF2B5EF4-FFF2-40B4-BE49-F238E27FC236}">
                <a16:creationId xmlns:a16="http://schemas.microsoft.com/office/drawing/2014/main" id="{10A2001B-D302-46C3-B9F0-0F4D74E5EC59}"/>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5.2 Interaction models</a:t>
            </a:r>
          </a:p>
        </p:txBody>
      </p:sp>
      <p:sp>
        <p:nvSpPr>
          <p:cNvPr id="5" name="文本框 4">
            <a:extLst>
              <a:ext uri="{FF2B5EF4-FFF2-40B4-BE49-F238E27FC236}">
                <a16:creationId xmlns:a16="http://schemas.microsoft.com/office/drawing/2014/main" id="{2151FA93-B402-411D-BCF7-C3BC557C83BE}"/>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2</a:t>
            </a:r>
          </a:p>
        </p:txBody>
      </p:sp>
      <p:sp>
        <p:nvSpPr>
          <p:cNvPr id="6" name="Content Placeholder 4">
            <a:extLst>
              <a:ext uri="{FF2B5EF4-FFF2-40B4-BE49-F238E27FC236}">
                <a16:creationId xmlns:a16="http://schemas.microsoft.com/office/drawing/2014/main" id="{6E74C728-C4C8-40DD-B3E5-7F98121774AC}"/>
              </a:ext>
            </a:extLst>
          </p:cNvPr>
          <p:cNvSpPr txBox="1">
            <a:spLocks/>
          </p:cNvSpPr>
          <p:nvPr/>
        </p:nvSpPr>
        <p:spPr>
          <a:xfrm>
            <a:off x="251520" y="908720"/>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A use case in the Mentcare system</a:t>
            </a:r>
            <a:endParaRPr lang="en-US" sz="2800" dirty="0"/>
          </a:p>
        </p:txBody>
      </p:sp>
      <p:pic>
        <p:nvPicPr>
          <p:cNvPr id="7" name="Picture 3" descr="5.3 UseCase.eps">
            <a:extLst>
              <a:ext uri="{FF2B5EF4-FFF2-40B4-BE49-F238E27FC236}">
                <a16:creationId xmlns:a16="http://schemas.microsoft.com/office/drawing/2014/main" id="{758B4D43-D20F-4123-9A27-16DBDD82C2D2}"/>
              </a:ext>
            </a:extLst>
          </p:cNvPr>
          <p:cNvPicPr>
            <a:picLocks noChangeAspect="1"/>
          </p:cNvPicPr>
          <p:nvPr/>
        </p:nvPicPr>
        <p:blipFill>
          <a:blip r:embed="rId2"/>
          <a:stretch>
            <a:fillRect/>
          </a:stretch>
        </p:blipFill>
        <p:spPr>
          <a:xfrm>
            <a:off x="111533" y="2070637"/>
            <a:ext cx="8920934" cy="1447548"/>
          </a:xfrm>
          <a:prstGeom prst="rect">
            <a:avLst/>
          </a:prstGeom>
        </p:spPr>
      </p:pic>
    </p:spTree>
    <p:extLst>
      <p:ext uri="{BB962C8B-B14F-4D97-AF65-F5344CB8AC3E}">
        <p14:creationId xmlns:p14="http://schemas.microsoft.com/office/powerpoint/2010/main" val="1698176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13FAA1B-9152-4B18-96C0-0061FBB9523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2ECFDEF-8A73-4E2B-80F0-44AE336A25CE}"/>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12</a:t>
            </a:fld>
            <a:endParaRPr lang="zh-CN" altLang="en-US" dirty="0"/>
          </a:p>
        </p:txBody>
      </p:sp>
      <p:sp>
        <p:nvSpPr>
          <p:cNvPr id="4" name="TextBox 5">
            <a:extLst>
              <a:ext uri="{FF2B5EF4-FFF2-40B4-BE49-F238E27FC236}">
                <a16:creationId xmlns:a16="http://schemas.microsoft.com/office/drawing/2014/main" id="{153FE5E7-ADF9-4DE0-A91C-F2BB2ABC6D5F}"/>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5.2 Interaction models</a:t>
            </a:r>
          </a:p>
        </p:txBody>
      </p:sp>
      <p:sp>
        <p:nvSpPr>
          <p:cNvPr id="5" name="文本框 4">
            <a:extLst>
              <a:ext uri="{FF2B5EF4-FFF2-40B4-BE49-F238E27FC236}">
                <a16:creationId xmlns:a16="http://schemas.microsoft.com/office/drawing/2014/main" id="{2784BE45-D828-4E2D-8E03-DF1582E8439D}"/>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3</a:t>
            </a:r>
          </a:p>
        </p:txBody>
      </p:sp>
      <p:graphicFrame>
        <p:nvGraphicFramePr>
          <p:cNvPr id="7" name="Table 2">
            <a:extLst>
              <a:ext uri="{FF2B5EF4-FFF2-40B4-BE49-F238E27FC236}">
                <a16:creationId xmlns:a16="http://schemas.microsoft.com/office/drawing/2014/main" id="{28E00F8D-3222-43E1-8B6A-070C3390B4EA}"/>
              </a:ext>
            </a:extLst>
          </p:cNvPr>
          <p:cNvGraphicFramePr>
            <a:graphicFrameLocks noGrp="1"/>
          </p:cNvGraphicFramePr>
          <p:nvPr>
            <p:extLst>
              <p:ext uri="{D42A27DB-BD31-4B8C-83A1-F6EECF244321}">
                <p14:modId xmlns:p14="http://schemas.microsoft.com/office/powerpoint/2010/main" val="581219599"/>
              </p:ext>
            </p:extLst>
          </p:nvPr>
        </p:nvGraphicFramePr>
        <p:xfrm>
          <a:off x="217557" y="1431941"/>
          <a:ext cx="8674923" cy="4839239"/>
        </p:xfrm>
        <a:graphic>
          <a:graphicData uri="http://schemas.openxmlformats.org/drawingml/2006/table">
            <a:tbl>
              <a:tblPr/>
              <a:tblGrid>
                <a:gridCol w="1494168">
                  <a:extLst>
                    <a:ext uri="{9D8B030D-6E8A-4147-A177-3AD203B41FA5}">
                      <a16:colId xmlns:a16="http://schemas.microsoft.com/office/drawing/2014/main" val="20000"/>
                    </a:ext>
                  </a:extLst>
                </a:gridCol>
                <a:gridCol w="7180755">
                  <a:extLst>
                    <a:ext uri="{9D8B030D-6E8A-4147-A177-3AD203B41FA5}">
                      <a16:colId xmlns:a16="http://schemas.microsoft.com/office/drawing/2014/main" val="20001"/>
                    </a:ext>
                  </a:extLst>
                </a:gridCol>
              </a:tblGrid>
              <a:tr h="453829">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800" b="1" i="0" u="none" strike="noStrike" cap="none" normalizeH="0" baseline="0" dirty="0" err="1">
                          <a:ln>
                            <a:noFill/>
                          </a:ln>
                          <a:solidFill>
                            <a:schemeClr val="bg1"/>
                          </a:solidFill>
                          <a:effectLst/>
                          <a:latin typeface="+mn-lt"/>
                          <a:ea typeface="Times New Roman" charset="0"/>
                        </a:rPr>
                        <a:t>Mentcare</a:t>
                      </a:r>
                      <a:r>
                        <a:rPr kumimoji="0" lang="en-GB" sz="2800" b="1" i="0" u="none" strike="noStrike" cap="none" normalizeH="0" baseline="0" dirty="0">
                          <a:ln>
                            <a:noFill/>
                          </a:ln>
                          <a:solidFill>
                            <a:schemeClr val="bg1"/>
                          </a:solidFill>
                          <a:effectLst/>
                          <a:latin typeface="+mn-lt"/>
                          <a:ea typeface="Times New Roman" charset="0"/>
                        </a:rPr>
                        <a:t> system: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4538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dirty="0">
                          <a:ln>
                            <a:noFill/>
                          </a:ln>
                          <a:solidFill>
                            <a:srgbClr val="000000"/>
                          </a:solidFill>
                          <a:effectLst/>
                          <a:latin typeface="+mn-lt"/>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a:ln>
                            <a:noFill/>
                          </a:ln>
                          <a:solidFill>
                            <a:srgbClr val="000000"/>
                          </a:solidFill>
                          <a:effectLst/>
                          <a:latin typeface="+mn-lt"/>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57052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dirty="0">
                          <a:ln>
                            <a:noFill/>
                          </a:ln>
                          <a:solidFill>
                            <a:srgbClr val="000000"/>
                          </a:solidFill>
                          <a:effectLst/>
                          <a:latin typeface="+mn-lt"/>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dirty="0">
                          <a:ln>
                            <a:noFill/>
                          </a:ln>
                          <a:solidFill>
                            <a:srgbClr val="000000"/>
                          </a:solidFill>
                          <a:effectLst/>
                          <a:latin typeface="+mn-lt"/>
                          <a:ea typeface="Times New Roman" charset="0"/>
                        </a:rPr>
                        <a:t>A receptionist may transfer data from the </a:t>
                      </a:r>
                      <a:r>
                        <a:rPr kumimoji="0" lang="en-GB" sz="2200" b="0" i="0" u="none" strike="noStrike" cap="none" normalizeH="0" baseline="0" dirty="0" err="1">
                          <a:ln>
                            <a:noFill/>
                          </a:ln>
                          <a:solidFill>
                            <a:srgbClr val="000000"/>
                          </a:solidFill>
                          <a:effectLst/>
                          <a:latin typeface="+mn-lt"/>
                          <a:ea typeface="Times New Roman" charset="0"/>
                        </a:rPr>
                        <a:t>Mentcase</a:t>
                      </a:r>
                      <a:r>
                        <a:rPr kumimoji="0" lang="en-GB" sz="2200" b="0" i="0" u="none" strike="noStrike" cap="none" normalizeH="0" baseline="0" dirty="0">
                          <a:ln>
                            <a:noFill/>
                          </a:ln>
                          <a:solidFill>
                            <a:srgbClr val="000000"/>
                          </a:solidFill>
                          <a:effectLst/>
                          <a:latin typeface="+mn-lt"/>
                          <a:ea typeface="Times New Roman" charset="0"/>
                        </a:rPr>
                        <a:t> system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538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a:ln>
                            <a:noFill/>
                          </a:ln>
                          <a:solidFill>
                            <a:srgbClr val="000000"/>
                          </a:solidFill>
                          <a:effectLst/>
                          <a:latin typeface="+mn-lt"/>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dirty="0">
                          <a:ln>
                            <a:noFill/>
                          </a:ln>
                          <a:solidFill>
                            <a:srgbClr val="000000"/>
                          </a:solidFill>
                          <a:effectLst/>
                          <a:latin typeface="+mn-lt"/>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538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a:ln>
                            <a:noFill/>
                          </a:ln>
                          <a:solidFill>
                            <a:srgbClr val="000000"/>
                          </a:solidFill>
                          <a:effectLst/>
                          <a:latin typeface="+mn-lt"/>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dirty="0">
                          <a:ln>
                            <a:noFill/>
                          </a:ln>
                          <a:solidFill>
                            <a:srgbClr val="000000"/>
                          </a:solidFill>
                          <a:effectLst/>
                          <a:latin typeface="+mn-lt"/>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538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a:ln>
                            <a:noFill/>
                          </a:ln>
                          <a:solidFill>
                            <a:srgbClr val="000000"/>
                          </a:solidFill>
                          <a:effectLst/>
                          <a:latin typeface="+mn-lt"/>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dirty="0">
                          <a:ln>
                            <a:noFill/>
                          </a:ln>
                          <a:solidFill>
                            <a:srgbClr val="000000"/>
                          </a:solidFill>
                          <a:effectLst/>
                          <a:latin typeface="+mn-lt"/>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89369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dirty="0">
                          <a:ln>
                            <a:noFill/>
                          </a:ln>
                          <a:solidFill>
                            <a:srgbClr val="000000"/>
                          </a:solidFill>
                          <a:effectLst/>
                          <a:latin typeface="+mn-lt"/>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200" b="0" i="0" u="none" strike="noStrike" cap="none" normalizeH="0" baseline="0" dirty="0">
                          <a:ln>
                            <a:noFill/>
                          </a:ln>
                          <a:solidFill>
                            <a:srgbClr val="000000"/>
                          </a:solidFill>
                          <a:effectLst/>
                          <a:latin typeface="+mn-lt"/>
                          <a:ea typeface="Times New Roman" charset="0"/>
                        </a:rPr>
                        <a:t>The receptionist 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8" name="矩形 7">
            <a:extLst>
              <a:ext uri="{FF2B5EF4-FFF2-40B4-BE49-F238E27FC236}">
                <a16:creationId xmlns:a16="http://schemas.microsoft.com/office/drawing/2014/main" id="{6B81B5A1-6C0C-4B2E-9FD6-DDD8053FFD4B}"/>
              </a:ext>
            </a:extLst>
          </p:cNvPr>
          <p:cNvSpPr/>
          <p:nvPr/>
        </p:nvSpPr>
        <p:spPr>
          <a:xfrm>
            <a:off x="119534" y="908720"/>
            <a:ext cx="8124873" cy="523220"/>
          </a:xfrm>
          <a:prstGeom prst="rect">
            <a:avLst/>
          </a:prstGeom>
        </p:spPr>
        <p:txBody>
          <a:bodyPr wrap="square">
            <a:spAutoFit/>
          </a:bodyPr>
          <a:lstStyle/>
          <a:p>
            <a:r>
              <a:rPr lang="en-US" altLang="zh-CN" sz="2800" b="1" dirty="0">
                <a:solidFill>
                  <a:srgbClr val="7030A0"/>
                </a:solidFill>
              </a:rPr>
              <a:t>Tabular description of the ‘Transfer data’ use-case</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4220057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A394DAC-EE1F-47EC-B75A-9A7BD7F5DF2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3F6E10F-F1B2-484F-97BD-7BF5B42C207F}"/>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13</a:t>
            </a:fld>
            <a:endParaRPr lang="zh-CN" altLang="en-US" dirty="0"/>
          </a:p>
        </p:txBody>
      </p:sp>
      <p:sp>
        <p:nvSpPr>
          <p:cNvPr id="4" name="TextBox 5">
            <a:extLst>
              <a:ext uri="{FF2B5EF4-FFF2-40B4-BE49-F238E27FC236}">
                <a16:creationId xmlns:a16="http://schemas.microsoft.com/office/drawing/2014/main" id="{4FEACD03-1953-4956-B33C-F2C0FED1DE39}"/>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5.2 Interaction models</a:t>
            </a:r>
          </a:p>
        </p:txBody>
      </p:sp>
      <p:sp>
        <p:nvSpPr>
          <p:cNvPr id="5" name="文本框 4">
            <a:extLst>
              <a:ext uri="{FF2B5EF4-FFF2-40B4-BE49-F238E27FC236}">
                <a16:creationId xmlns:a16="http://schemas.microsoft.com/office/drawing/2014/main" id="{62D0481F-D4C7-48D0-BAE7-45DBAC277D07}"/>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4</a:t>
            </a:r>
          </a:p>
        </p:txBody>
      </p:sp>
      <p:pic>
        <p:nvPicPr>
          <p:cNvPr id="6" name="Picture 3" descr="5.5 RecepUseCases.eps">
            <a:extLst>
              <a:ext uri="{FF2B5EF4-FFF2-40B4-BE49-F238E27FC236}">
                <a16:creationId xmlns:a16="http://schemas.microsoft.com/office/drawing/2014/main" id="{86B562E0-D72F-40C7-8967-1027A6DB3F13}"/>
              </a:ext>
            </a:extLst>
          </p:cNvPr>
          <p:cNvPicPr>
            <a:picLocks noChangeAspect="1"/>
          </p:cNvPicPr>
          <p:nvPr/>
        </p:nvPicPr>
        <p:blipFill>
          <a:blip r:embed="rId2"/>
          <a:stretch>
            <a:fillRect/>
          </a:stretch>
        </p:blipFill>
        <p:spPr>
          <a:xfrm>
            <a:off x="3913448" y="1138920"/>
            <a:ext cx="5098356" cy="5104815"/>
          </a:xfrm>
          <a:prstGeom prst="rect">
            <a:avLst/>
          </a:prstGeom>
        </p:spPr>
      </p:pic>
      <p:sp>
        <p:nvSpPr>
          <p:cNvPr id="7" name="矩形 6">
            <a:extLst>
              <a:ext uri="{FF2B5EF4-FFF2-40B4-BE49-F238E27FC236}">
                <a16:creationId xmlns:a16="http://schemas.microsoft.com/office/drawing/2014/main" id="{A9EE49AA-CA01-4305-9E31-66CF45F478D8}"/>
              </a:ext>
            </a:extLst>
          </p:cNvPr>
          <p:cNvSpPr/>
          <p:nvPr/>
        </p:nvSpPr>
        <p:spPr>
          <a:xfrm>
            <a:off x="119534" y="953189"/>
            <a:ext cx="6108649" cy="954107"/>
          </a:xfrm>
          <a:prstGeom prst="rect">
            <a:avLst/>
          </a:prstGeom>
        </p:spPr>
        <p:txBody>
          <a:bodyPr wrap="square">
            <a:spAutoFit/>
          </a:bodyPr>
          <a:lstStyle/>
          <a:p>
            <a:r>
              <a:rPr lang="en-US" altLang="zh-CN" sz="2800" b="1" dirty="0">
                <a:solidFill>
                  <a:srgbClr val="7030A0"/>
                </a:solidFill>
              </a:rPr>
              <a:t>Use cases in the </a:t>
            </a:r>
            <a:r>
              <a:rPr lang="en-US" altLang="zh-CN" sz="2800" b="1" dirty="0" err="1">
                <a:solidFill>
                  <a:srgbClr val="7030A0"/>
                </a:solidFill>
              </a:rPr>
              <a:t>Mentcare</a:t>
            </a:r>
            <a:r>
              <a:rPr lang="en-US" altLang="zh-CN" sz="2800" b="1" dirty="0">
                <a:solidFill>
                  <a:srgbClr val="7030A0"/>
                </a:solidFill>
              </a:rPr>
              <a:t> system involving the role ‘Medical Receptionist’</a:t>
            </a:r>
            <a:endParaRPr lang="zh-CN" altLang="en-US" sz="2800" b="1" dirty="0">
              <a:solidFill>
                <a:srgbClr val="7030A0"/>
              </a:solidFill>
            </a:endParaRPr>
          </a:p>
        </p:txBody>
      </p:sp>
    </p:spTree>
    <p:extLst>
      <p:ext uri="{BB962C8B-B14F-4D97-AF65-F5344CB8AC3E}">
        <p14:creationId xmlns:p14="http://schemas.microsoft.com/office/powerpoint/2010/main" val="2090926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90C4A4C-9C1F-40F0-B286-42AC61CCFEA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E1B4F0D-3088-4349-8A09-934C7C897596}"/>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14</a:t>
            </a:fld>
            <a:endParaRPr lang="zh-CN" altLang="en-US" dirty="0"/>
          </a:p>
        </p:txBody>
      </p:sp>
      <p:sp>
        <p:nvSpPr>
          <p:cNvPr id="4" name="TextBox 5">
            <a:extLst>
              <a:ext uri="{FF2B5EF4-FFF2-40B4-BE49-F238E27FC236}">
                <a16:creationId xmlns:a16="http://schemas.microsoft.com/office/drawing/2014/main" id="{DBB05351-5EE9-4228-9E76-A8D3CC841AAD}"/>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5.2 Interaction models</a:t>
            </a:r>
          </a:p>
        </p:txBody>
      </p:sp>
      <p:sp>
        <p:nvSpPr>
          <p:cNvPr id="5" name="文本框 4">
            <a:extLst>
              <a:ext uri="{FF2B5EF4-FFF2-40B4-BE49-F238E27FC236}">
                <a16:creationId xmlns:a16="http://schemas.microsoft.com/office/drawing/2014/main" id="{52A19609-7625-4580-9A75-A0D7E4D53FE4}"/>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5</a:t>
            </a:r>
          </a:p>
        </p:txBody>
      </p:sp>
      <p:sp>
        <p:nvSpPr>
          <p:cNvPr id="6" name="Content Placeholder 2">
            <a:extLst>
              <a:ext uri="{FF2B5EF4-FFF2-40B4-BE49-F238E27FC236}">
                <a16:creationId xmlns:a16="http://schemas.microsoft.com/office/drawing/2014/main" id="{054122D1-BFE7-4F45-8605-4024717C6408}"/>
              </a:ext>
            </a:extLst>
          </p:cNvPr>
          <p:cNvSpPr txBox="1">
            <a:spLocks/>
          </p:cNvSpPr>
          <p:nvPr/>
        </p:nvSpPr>
        <p:spPr>
          <a:xfrm>
            <a:off x="179512" y="908720"/>
            <a:ext cx="8795320" cy="544763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rgbClr val="7030A0"/>
                </a:solidFill>
              </a:rPr>
              <a:t>Sequence diagrams</a:t>
            </a:r>
          </a:p>
          <a:p>
            <a:r>
              <a:rPr lang="en-US" sz="2800" dirty="0"/>
              <a:t>Sequence diagrams are part of the UML and are used to model the interactions between the actors and the objects within a system.</a:t>
            </a:r>
          </a:p>
          <a:p>
            <a:r>
              <a:rPr lang="en-US" sz="2800" dirty="0"/>
              <a:t>A sequence diagram shows the sequence of interactions that take place during a particular use case or use case instance.</a:t>
            </a:r>
          </a:p>
          <a:p>
            <a:r>
              <a:rPr lang="en-US" sz="2800" dirty="0"/>
              <a:t>The objects and actors involved are listed along the top of the diagram, with a dotted line drawn vertically from these. </a:t>
            </a:r>
          </a:p>
          <a:p>
            <a:r>
              <a:rPr lang="en-US" sz="2800" dirty="0"/>
              <a:t>Interactions between objects are indicated by annotated arrows.  </a:t>
            </a:r>
          </a:p>
        </p:txBody>
      </p:sp>
    </p:spTree>
    <p:extLst>
      <p:ext uri="{BB962C8B-B14F-4D97-AF65-F5344CB8AC3E}">
        <p14:creationId xmlns:p14="http://schemas.microsoft.com/office/powerpoint/2010/main" val="2783503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EAB9541-FCC0-4433-9B36-9D04A82B1BF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1BF8129-32C1-4C37-A2BA-9F6D07E61CD6}"/>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15</a:t>
            </a:fld>
            <a:endParaRPr lang="zh-CN" altLang="en-US" dirty="0"/>
          </a:p>
        </p:txBody>
      </p:sp>
      <p:sp>
        <p:nvSpPr>
          <p:cNvPr id="4" name="TextBox 5">
            <a:extLst>
              <a:ext uri="{FF2B5EF4-FFF2-40B4-BE49-F238E27FC236}">
                <a16:creationId xmlns:a16="http://schemas.microsoft.com/office/drawing/2014/main" id="{98C9F742-076E-4DDB-B08A-AEF04B383A5D}"/>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5.2 Interaction models</a:t>
            </a:r>
          </a:p>
        </p:txBody>
      </p:sp>
      <p:sp>
        <p:nvSpPr>
          <p:cNvPr id="5" name="文本框 4">
            <a:extLst>
              <a:ext uri="{FF2B5EF4-FFF2-40B4-BE49-F238E27FC236}">
                <a16:creationId xmlns:a16="http://schemas.microsoft.com/office/drawing/2014/main" id="{8BD87C8A-49F2-4D3C-828D-AB91C28140F1}"/>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6</a:t>
            </a:r>
          </a:p>
        </p:txBody>
      </p:sp>
      <p:pic>
        <p:nvPicPr>
          <p:cNvPr id="6" name="Picture 1" descr="5.6 ViewInfo Seq Diag.eps">
            <a:extLst>
              <a:ext uri="{FF2B5EF4-FFF2-40B4-BE49-F238E27FC236}">
                <a16:creationId xmlns:a16="http://schemas.microsoft.com/office/drawing/2014/main" id="{D0CF8DA1-2EBA-4E70-89B8-D80E1EA1A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421463"/>
            <a:ext cx="6477038" cy="4934887"/>
          </a:xfrm>
          <a:prstGeom prst="rect">
            <a:avLst/>
          </a:prstGeom>
        </p:spPr>
      </p:pic>
      <p:sp>
        <p:nvSpPr>
          <p:cNvPr id="7" name="矩形 6">
            <a:extLst>
              <a:ext uri="{FF2B5EF4-FFF2-40B4-BE49-F238E27FC236}">
                <a16:creationId xmlns:a16="http://schemas.microsoft.com/office/drawing/2014/main" id="{421F1936-C6D2-49D3-9C70-F694E364A4B2}"/>
              </a:ext>
            </a:extLst>
          </p:cNvPr>
          <p:cNvSpPr/>
          <p:nvPr/>
        </p:nvSpPr>
        <p:spPr>
          <a:xfrm>
            <a:off x="91886" y="898243"/>
            <a:ext cx="8296537" cy="523220"/>
          </a:xfrm>
          <a:prstGeom prst="rect">
            <a:avLst/>
          </a:prstGeom>
        </p:spPr>
        <p:txBody>
          <a:bodyPr wrap="square">
            <a:spAutoFit/>
          </a:bodyPr>
          <a:lstStyle/>
          <a:p>
            <a:r>
              <a:rPr lang="en-US" altLang="zh-CN" sz="2800" b="1" dirty="0">
                <a:solidFill>
                  <a:srgbClr val="7030A0"/>
                </a:solidFill>
              </a:rPr>
              <a:t>Sequence diagram for View patient information</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3543106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A51C77A-2CC0-41AD-932B-350631AEC15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99CF6F9-7961-4235-905D-53B90B4292B4}"/>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16</a:t>
            </a:fld>
            <a:endParaRPr lang="zh-CN" altLang="en-US" dirty="0"/>
          </a:p>
        </p:txBody>
      </p:sp>
      <p:sp>
        <p:nvSpPr>
          <p:cNvPr id="4" name="Title 1">
            <a:extLst>
              <a:ext uri="{FF2B5EF4-FFF2-40B4-BE49-F238E27FC236}">
                <a16:creationId xmlns:a16="http://schemas.microsoft.com/office/drawing/2014/main" id="{B43213CC-7ECA-4E3E-8C8F-017A332C2796}"/>
              </a:ext>
            </a:extLst>
          </p:cNvPr>
          <p:cNvSpPr txBox="1">
            <a:spLocks/>
          </p:cNvSpPr>
          <p:nvPr/>
        </p:nvSpPr>
        <p:spPr>
          <a:xfrm>
            <a:off x="6444208" y="4653136"/>
            <a:ext cx="2260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rgbClr val="7030A0"/>
                </a:solidFill>
              </a:rPr>
              <a:t>Sequence diagram for Transfer Data</a:t>
            </a:r>
            <a:r>
              <a:rPr lang="en-GB" sz="2800" b="1" dirty="0">
                <a:solidFill>
                  <a:srgbClr val="7030A0"/>
                </a:solidFill>
              </a:rPr>
              <a:t> </a:t>
            </a:r>
            <a:endParaRPr lang="en-US" sz="2800" b="1" dirty="0">
              <a:solidFill>
                <a:srgbClr val="7030A0"/>
              </a:solidFill>
            </a:endParaRPr>
          </a:p>
        </p:txBody>
      </p:sp>
      <p:pic>
        <p:nvPicPr>
          <p:cNvPr id="5" name="Picture 1" descr="5.7 Transfer Data.eps">
            <a:extLst>
              <a:ext uri="{FF2B5EF4-FFF2-40B4-BE49-F238E27FC236}">
                <a16:creationId xmlns:a16="http://schemas.microsoft.com/office/drawing/2014/main" id="{7639755C-DA8A-4240-BBC6-8171F7D51C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88" y="232574"/>
            <a:ext cx="6217420" cy="6123776"/>
          </a:xfrm>
          <a:prstGeom prst="rect">
            <a:avLst/>
          </a:prstGeom>
        </p:spPr>
      </p:pic>
      <p:sp>
        <p:nvSpPr>
          <p:cNvPr id="6" name="文本框 5">
            <a:extLst>
              <a:ext uri="{FF2B5EF4-FFF2-40B4-BE49-F238E27FC236}">
                <a16:creationId xmlns:a16="http://schemas.microsoft.com/office/drawing/2014/main" id="{DFE6EAA8-43D6-4A35-BF27-775538CCFF53}"/>
              </a:ext>
            </a:extLst>
          </p:cNvPr>
          <p:cNvSpPr txBox="1"/>
          <p:nvPr/>
        </p:nvSpPr>
        <p:spPr>
          <a:xfrm>
            <a:off x="7452320" y="232574"/>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6</a:t>
            </a:r>
          </a:p>
          <a:p>
            <a:pPr>
              <a:lnSpc>
                <a:spcPts val="2500"/>
              </a:lnSpc>
            </a:pPr>
            <a:r>
              <a:rPr lang="en-US" altLang="zh-CN" sz="2800" b="1" dirty="0">
                <a:solidFill>
                  <a:srgbClr val="0070C0"/>
                </a:solidFill>
                <a:cs typeface="Times New Roman" panose="02020603050405020304" pitchFamily="18" charset="0"/>
              </a:rPr>
              <a:t>end</a:t>
            </a:r>
          </a:p>
        </p:txBody>
      </p:sp>
      <p:sp>
        <p:nvSpPr>
          <p:cNvPr id="7" name="TextBox 5">
            <a:extLst>
              <a:ext uri="{FF2B5EF4-FFF2-40B4-BE49-F238E27FC236}">
                <a16:creationId xmlns:a16="http://schemas.microsoft.com/office/drawing/2014/main" id="{016CA79E-0F06-481D-8D85-1A9263A60B10}"/>
              </a:ext>
            </a:extLst>
          </p:cNvPr>
          <p:cNvSpPr txBox="1">
            <a:spLocks noChangeArrowheads="1"/>
          </p:cNvSpPr>
          <p:nvPr/>
        </p:nvSpPr>
        <p:spPr bwMode="auto">
          <a:xfrm>
            <a:off x="6660232" y="276266"/>
            <a:ext cx="1440160"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5.2</a:t>
            </a:r>
          </a:p>
        </p:txBody>
      </p:sp>
    </p:spTree>
    <p:extLst>
      <p:ext uri="{BB962C8B-B14F-4D97-AF65-F5344CB8AC3E}">
        <p14:creationId xmlns:p14="http://schemas.microsoft.com/office/powerpoint/2010/main" val="2360266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9E6F3C8-0EED-48E5-8F13-F49E6B7BB60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1B595A3-7B8A-475A-892A-9550F1A994B8}"/>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17</a:t>
            </a:fld>
            <a:endParaRPr lang="zh-CN" altLang="en-US" dirty="0"/>
          </a:p>
        </p:txBody>
      </p:sp>
      <p:sp>
        <p:nvSpPr>
          <p:cNvPr id="4" name="TextBox 5">
            <a:extLst>
              <a:ext uri="{FF2B5EF4-FFF2-40B4-BE49-F238E27FC236}">
                <a16:creationId xmlns:a16="http://schemas.microsoft.com/office/drawing/2014/main" id="{F3483F90-23F0-45BD-BB84-E0D90B652920}"/>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5.3 structural models</a:t>
            </a:r>
          </a:p>
        </p:txBody>
      </p:sp>
      <p:sp>
        <p:nvSpPr>
          <p:cNvPr id="6" name="Content Placeholder 2">
            <a:extLst>
              <a:ext uri="{FF2B5EF4-FFF2-40B4-BE49-F238E27FC236}">
                <a16:creationId xmlns:a16="http://schemas.microsoft.com/office/drawing/2014/main" id="{E84995DE-5962-42A1-85E6-24BD869A9464}"/>
              </a:ext>
            </a:extLst>
          </p:cNvPr>
          <p:cNvSpPr txBox="1">
            <a:spLocks/>
          </p:cNvSpPr>
          <p:nvPr/>
        </p:nvSpPr>
        <p:spPr>
          <a:xfrm>
            <a:off x="91886" y="925696"/>
            <a:ext cx="8954953"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Structural models of software display the organization of a system in terms of the components that make up that system and their relationships. </a:t>
            </a:r>
          </a:p>
          <a:p>
            <a:r>
              <a:rPr lang="en-US" sz="2800" dirty="0"/>
              <a:t>Structural models may be static models, which show the structure of the system design, or dynamic models, which show the organization of the system when it is executing. </a:t>
            </a:r>
          </a:p>
          <a:p>
            <a:r>
              <a:rPr lang="en-US" sz="2800" dirty="0"/>
              <a:t>You create structural models of a system when you are discussing and designing the system architecture. </a:t>
            </a:r>
          </a:p>
        </p:txBody>
      </p:sp>
    </p:spTree>
    <p:extLst>
      <p:ext uri="{BB962C8B-B14F-4D97-AF65-F5344CB8AC3E}">
        <p14:creationId xmlns:p14="http://schemas.microsoft.com/office/powerpoint/2010/main" val="1479387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21706FE-222C-4B55-AC9C-4031AD291DD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FEF6278-D94A-4EC9-A640-9932BA856972}"/>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18</a:t>
            </a:fld>
            <a:endParaRPr lang="zh-CN" altLang="en-US" dirty="0"/>
          </a:p>
        </p:txBody>
      </p:sp>
      <p:sp>
        <p:nvSpPr>
          <p:cNvPr id="4" name="TextBox 5">
            <a:extLst>
              <a:ext uri="{FF2B5EF4-FFF2-40B4-BE49-F238E27FC236}">
                <a16:creationId xmlns:a16="http://schemas.microsoft.com/office/drawing/2014/main" id="{8F974E0C-B3C4-4C28-B4C1-8706203BDED9}"/>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5.3 structural models</a:t>
            </a:r>
          </a:p>
        </p:txBody>
      </p:sp>
      <p:sp>
        <p:nvSpPr>
          <p:cNvPr id="5" name="文本框 4">
            <a:extLst>
              <a:ext uri="{FF2B5EF4-FFF2-40B4-BE49-F238E27FC236}">
                <a16:creationId xmlns:a16="http://schemas.microsoft.com/office/drawing/2014/main" id="{6F984C2C-75EC-4D15-A981-752391A28B19}"/>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p:txBody>
      </p:sp>
      <p:sp>
        <p:nvSpPr>
          <p:cNvPr id="6" name="Content Placeholder 2">
            <a:extLst>
              <a:ext uri="{FF2B5EF4-FFF2-40B4-BE49-F238E27FC236}">
                <a16:creationId xmlns:a16="http://schemas.microsoft.com/office/drawing/2014/main" id="{3A99B717-D924-4698-A941-6AF69E94423A}"/>
              </a:ext>
            </a:extLst>
          </p:cNvPr>
          <p:cNvSpPr txBox="1">
            <a:spLocks/>
          </p:cNvSpPr>
          <p:nvPr/>
        </p:nvSpPr>
        <p:spPr>
          <a:xfrm>
            <a:off x="100688" y="925696"/>
            <a:ext cx="8946152" cy="566741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b="1" dirty="0">
                <a:solidFill>
                  <a:srgbClr val="7030A0"/>
                </a:solidFill>
              </a:rPr>
              <a:t>Class diagrams</a:t>
            </a:r>
            <a:endParaRPr lang="en-US" sz="2800" b="1" dirty="0">
              <a:solidFill>
                <a:srgbClr val="7030A0"/>
              </a:solidFill>
            </a:endParaRPr>
          </a:p>
          <a:p>
            <a:r>
              <a:rPr lang="en-US" sz="2800" dirty="0"/>
              <a:t>Class diagrams are used when developing an object-oriented system model to show the classes in a system and the associations between these classes. </a:t>
            </a:r>
          </a:p>
          <a:p>
            <a:r>
              <a:rPr lang="en-US" sz="2800" dirty="0"/>
              <a:t>An object class can be thought of as a general definition of one kind of system object. </a:t>
            </a:r>
          </a:p>
          <a:p>
            <a:r>
              <a:rPr lang="en-US" sz="2800" dirty="0"/>
              <a:t>An association is a link between classes that indicates that there is some relationship between these classes.</a:t>
            </a:r>
            <a:r>
              <a:rPr lang="en-GB" sz="2800" dirty="0"/>
              <a:t> </a:t>
            </a:r>
          </a:p>
          <a:p>
            <a:r>
              <a:rPr lang="en-US" sz="2800" dirty="0"/>
              <a:t>When you are developing models during the early stages of the software engineering process, objects represent something in the real world, such as a patient, a prescription, doctor, etc. </a:t>
            </a:r>
          </a:p>
        </p:txBody>
      </p:sp>
    </p:spTree>
    <p:extLst>
      <p:ext uri="{BB962C8B-B14F-4D97-AF65-F5344CB8AC3E}">
        <p14:creationId xmlns:p14="http://schemas.microsoft.com/office/powerpoint/2010/main" val="898874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CAB5E66-FEA3-4BB0-AA7C-A1195A15BB0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BCFCBB2-23F3-4E34-A033-C8032CBE9963}"/>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19</a:t>
            </a:fld>
            <a:endParaRPr lang="zh-CN" altLang="en-US" dirty="0"/>
          </a:p>
        </p:txBody>
      </p:sp>
      <p:sp>
        <p:nvSpPr>
          <p:cNvPr id="4" name="TextBox 5">
            <a:extLst>
              <a:ext uri="{FF2B5EF4-FFF2-40B4-BE49-F238E27FC236}">
                <a16:creationId xmlns:a16="http://schemas.microsoft.com/office/drawing/2014/main" id="{2D525FFF-9435-4833-BB20-47D471E71E9C}"/>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5.3 structural models</a:t>
            </a:r>
          </a:p>
        </p:txBody>
      </p:sp>
      <p:sp>
        <p:nvSpPr>
          <p:cNvPr id="5" name="文本框 4">
            <a:extLst>
              <a:ext uri="{FF2B5EF4-FFF2-40B4-BE49-F238E27FC236}">
                <a16:creationId xmlns:a16="http://schemas.microsoft.com/office/drawing/2014/main" id="{308C9009-B5C5-4AA6-A158-651A3D6C6AD4}"/>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2</a:t>
            </a:r>
          </a:p>
        </p:txBody>
      </p:sp>
      <p:pic>
        <p:nvPicPr>
          <p:cNvPr id="6" name="Picture 3" descr="5.8 ClassAssoc.eps">
            <a:extLst>
              <a:ext uri="{FF2B5EF4-FFF2-40B4-BE49-F238E27FC236}">
                <a16:creationId xmlns:a16="http://schemas.microsoft.com/office/drawing/2014/main" id="{CDF19D71-4BF7-4900-8898-0777407D966F}"/>
              </a:ext>
            </a:extLst>
          </p:cNvPr>
          <p:cNvPicPr>
            <a:picLocks noChangeAspect="1"/>
          </p:cNvPicPr>
          <p:nvPr/>
        </p:nvPicPr>
        <p:blipFill>
          <a:blip r:embed="rId2"/>
          <a:stretch>
            <a:fillRect/>
          </a:stretch>
        </p:blipFill>
        <p:spPr>
          <a:xfrm>
            <a:off x="2250444" y="1016163"/>
            <a:ext cx="3753596" cy="673059"/>
          </a:xfrm>
          <a:prstGeom prst="rect">
            <a:avLst/>
          </a:prstGeom>
        </p:spPr>
      </p:pic>
      <p:pic>
        <p:nvPicPr>
          <p:cNvPr id="7" name="Picture 3" descr="5.9 MHCPMS-classes.eps">
            <a:extLst>
              <a:ext uri="{FF2B5EF4-FFF2-40B4-BE49-F238E27FC236}">
                <a16:creationId xmlns:a16="http://schemas.microsoft.com/office/drawing/2014/main" id="{D3BC2892-D24B-40A8-9A44-A43D7542BCCB}"/>
              </a:ext>
            </a:extLst>
          </p:cNvPr>
          <p:cNvPicPr>
            <a:picLocks noChangeAspect="1"/>
          </p:cNvPicPr>
          <p:nvPr/>
        </p:nvPicPr>
        <p:blipFill>
          <a:blip r:embed="rId3"/>
          <a:stretch>
            <a:fillRect/>
          </a:stretch>
        </p:blipFill>
        <p:spPr>
          <a:xfrm>
            <a:off x="810490" y="1805579"/>
            <a:ext cx="6677283" cy="4477707"/>
          </a:xfrm>
          <a:prstGeom prst="rect">
            <a:avLst/>
          </a:prstGeom>
        </p:spPr>
      </p:pic>
      <p:sp>
        <p:nvSpPr>
          <p:cNvPr id="8" name="文本框 7">
            <a:extLst>
              <a:ext uri="{FF2B5EF4-FFF2-40B4-BE49-F238E27FC236}">
                <a16:creationId xmlns:a16="http://schemas.microsoft.com/office/drawing/2014/main" id="{7360BA87-F1BC-41F6-8F78-0E8C576CFCA4}"/>
              </a:ext>
            </a:extLst>
          </p:cNvPr>
          <p:cNvSpPr txBox="1"/>
          <p:nvPr/>
        </p:nvSpPr>
        <p:spPr>
          <a:xfrm>
            <a:off x="6660232" y="1016163"/>
            <a:ext cx="2232248" cy="954107"/>
          </a:xfrm>
          <a:prstGeom prst="rect">
            <a:avLst/>
          </a:prstGeom>
          <a:noFill/>
        </p:spPr>
        <p:txBody>
          <a:bodyPr wrap="square" rtlCol="0">
            <a:spAutoFit/>
          </a:bodyPr>
          <a:lstStyle/>
          <a:p>
            <a:r>
              <a:rPr lang="en-US" altLang="zh-CN" sz="2800" dirty="0">
                <a:cs typeface="Times New Roman" panose="02020603050405020304" pitchFamily="18" charset="0"/>
              </a:rPr>
              <a:t>Classes and</a:t>
            </a:r>
          </a:p>
          <a:p>
            <a:r>
              <a:rPr lang="en-US" altLang="zh-CN" sz="2800" dirty="0">
                <a:cs typeface="Times New Roman" panose="02020603050405020304" pitchFamily="18" charset="0"/>
              </a:rPr>
              <a:t>associations</a:t>
            </a:r>
            <a:endParaRPr lang="zh-CN" altLang="en-US" sz="2800" dirty="0">
              <a:cs typeface="Times New Roman" panose="02020603050405020304" pitchFamily="18" charset="0"/>
            </a:endParaRPr>
          </a:p>
        </p:txBody>
      </p:sp>
    </p:spTree>
    <p:extLst>
      <p:ext uri="{BB962C8B-B14F-4D97-AF65-F5344CB8AC3E}">
        <p14:creationId xmlns:p14="http://schemas.microsoft.com/office/powerpoint/2010/main" val="1672081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271FF12-5EE1-462F-9CAB-038216A6AD82}"/>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22BA4A19-CB67-43DE-ACF8-D8265CFF471E}"/>
              </a:ext>
            </a:extLst>
          </p:cNvPr>
          <p:cNvSpPr>
            <a:spLocks noGrp="1"/>
          </p:cNvSpPr>
          <p:nvPr>
            <p:ph type="sldNum" sz="quarter" idx="12"/>
          </p:nvPr>
        </p:nvSpPr>
        <p:spPr/>
        <p:txBody>
          <a:bodyPr/>
          <a:lstStyle/>
          <a:p>
            <a:r>
              <a:rPr lang="en-US" altLang="zh-CN" dirty="0"/>
              <a:t>SE  Chapter 5-</a:t>
            </a:r>
            <a:fld id="{90959D3B-E7CF-4F7F-B948-302019A1053D}" type="slidenum">
              <a:rPr lang="zh-CN" altLang="en-US" smtClean="0"/>
              <a:pPr/>
              <a:t>2</a:t>
            </a:fld>
            <a:endParaRPr lang="zh-CN" altLang="en-US" dirty="0"/>
          </a:p>
        </p:txBody>
      </p:sp>
      <p:sp>
        <p:nvSpPr>
          <p:cNvPr id="4" name="TextBox 5">
            <a:extLst>
              <a:ext uri="{FF2B5EF4-FFF2-40B4-BE49-F238E27FC236}">
                <a16:creationId xmlns:a16="http://schemas.microsoft.com/office/drawing/2014/main" id="{A7565CFB-E7AD-4DFF-A4C5-4C069A75CCB0}"/>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Learning objectives</a:t>
            </a:r>
            <a:endParaRPr lang="en-US" altLang="zh-CN" sz="3200" b="1" dirty="0">
              <a:solidFill>
                <a:srgbClr val="C00000"/>
              </a:solidFill>
              <a:latin typeface="Arial Black" panose="020B0A04020102020204" pitchFamily="34" charset="0"/>
              <a:ea typeface="Arial Unicode MS" pitchFamily="34" charset="-122"/>
            </a:endParaRPr>
          </a:p>
        </p:txBody>
      </p:sp>
      <p:sp>
        <p:nvSpPr>
          <p:cNvPr id="5" name="文本框 4">
            <a:extLst>
              <a:ext uri="{FF2B5EF4-FFF2-40B4-BE49-F238E27FC236}">
                <a16:creationId xmlns:a16="http://schemas.microsoft.com/office/drawing/2014/main" id="{8AEE9D22-C506-492F-8381-D9BF752ABE45}"/>
              </a:ext>
            </a:extLst>
          </p:cNvPr>
          <p:cNvSpPr txBox="1"/>
          <p:nvPr/>
        </p:nvSpPr>
        <p:spPr>
          <a:xfrm>
            <a:off x="153551" y="1398255"/>
            <a:ext cx="8954953" cy="3539430"/>
          </a:xfrm>
          <a:prstGeom prst="rect">
            <a:avLst/>
          </a:prstGeom>
          <a:noFill/>
        </p:spPr>
        <p:txBody>
          <a:bodyPr wrap="square" rtlCol="0">
            <a:spAutoFit/>
          </a:bodyPr>
          <a:lstStyle/>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several types of UML diagrams used to represent software systems.</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the fundamental system modeling perspectives of context, interaction, structure and behavior.</a:t>
            </a:r>
          </a:p>
          <a:p>
            <a:pPr marL="457200" indent="-457200">
              <a:buFont typeface="Symbol" panose="05050102010706020507" pitchFamily="18" charset="2"/>
              <a:buChar char="¨"/>
            </a:pPr>
            <a:r>
              <a:rPr lang="en-US" altLang="zh-CN" sz="2800" dirty="0">
                <a:cs typeface="Times New Roman" panose="02020603050405020304" pitchFamily="18" charset="0"/>
              </a:rPr>
              <a:t>Understand how UML diagrams may be used in system modeling.</a:t>
            </a:r>
          </a:p>
          <a:p>
            <a:pPr marL="457200" indent="-457200">
              <a:buFont typeface="Symbol" panose="05050102010706020507" pitchFamily="18" charset="2"/>
              <a:buChar char="¨"/>
            </a:pPr>
            <a:r>
              <a:rPr lang="en-US" altLang="zh-CN" sz="2800" dirty="0">
                <a:cs typeface="Times New Roman" panose="02020603050405020304" pitchFamily="18" charset="0"/>
              </a:rPr>
              <a:t>Have been introduced to model-driven engineering.</a:t>
            </a:r>
            <a:endParaRPr lang="zh-CN" altLang="en-US" sz="2800" dirty="0">
              <a:cs typeface="Times New Roman" panose="02020603050405020304" pitchFamily="18" charset="0"/>
            </a:endParaRPr>
          </a:p>
        </p:txBody>
      </p:sp>
    </p:spTree>
    <p:extLst>
      <p:ext uri="{BB962C8B-B14F-4D97-AF65-F5344CB8AC3E}">
        <p14:creationId xmlns:p14="http://schemas.microsoft.com/office/powerpoint/2010/main" val="2806944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B3D867B-F69D-4E08-8393-D2F672BB656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7249CF0-0581-48C8-B535-22B14EB36FF9}"/>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20</a:t>
            </a:fld>
            <a:endParaRPr lang="zh-CN" altLang="en-US" dirty="0"/>
          </a:p>
        </p:txBody>
      </p:sp>
      <p:pic>
        <p:nvPicPr>
          <p:cNvPr id="4" name="Picture 3" descr="5.10 Consultation Class.eps">
            <a:extLst>
              <a:ext uri="{FF2B5EF4-FFF2-40B4-BE49-F238E27FC236}">
                <a16:creationId xmlns:a16="http://schemas.microsoft.com/office/drawing/2014/main" id="{460DDC93-B891-4E11-9E47-FE4EFA61D469}"/>
              </a:ext>
            </a:extLst>
          </p:cNvPr>
          <p:cNvPicPr>
            <a:picLocks noChangeAspect="1"/>
          </p:cNvPicPr>
          <p:nvPr/>
        </p:nvPicPr>
        <p:blipFill>
          <a:blip r:embed="rId2"/>
          <a:stretch>
            <a:fillRect/>
          </a:stretch>
        </p:blipFill>
        <p:spPr>
          <a:xfrm>
            <a:off x="261043" y="1114205"/>
            <a:ext cx="2654300" cy="4550229"/>
          </a:xfrm>
          <a:prstGeom prst="rect">
            <a:avLst/>
          </a:prstGeom>
        </p:spPr>
      </p:pic>
      <p:pic>
        <p:nvPicPr>
          <p:cNvPr id="5" name="Picture 3" descr="5.11 GeneralizationHierarchy.eps">
            <a:extLst>
              <a:ext uri="{FF2B5EF4-FFF2-40B4-BE49-F238E27FC236}">
                <a16:creationId xmlns:a16="http://schemas.microsoft.com/office/drawing/2014/main" id="{591BF9F1-1201-436C-98FA-1F2296ACC56A}"/>
              </a:ext>
            </a:extLst>
          </p:cNvPr>
          <p:cNvPicPr>
            <a:picLocks noChangeAspect="1"/>
          </p:cNvPicPr>
          <p:nvPr/>
        </p:nvPicPr>
        <p:blipFill>
          <a:blip r:embed="rId3"/>
          <a:stretch>
            <a:fillRect/>
          </a:stretch>
        </p:blipFill>
        <p:spPr>
          <a:xfrm>
            <a:off x="3491880" y="1484784"/>
            <a:ext cx="5287888" cy="3809072"/>
          </a:xfrm>
          <a:prstGeom prst="rect">
            <a:avLst/>
          </a:prstGeom>
        </p:spPr>
      </p:pic>
      <p:sp>
        <p:nvSpPr>
          <p:cNvPr id="6" name="TextBox 5">
            <a:extLst>
              <a:ext uri="{FF2B5EF4-FFF2-40B4-BE49-F238E27FC236}">
                <a16:creationId xmlns:a16="http://schemas.microsoft.com/office/drawing/2014/main" id="{600A541F-49E7-4DCA-B9FA-3AA82A51DD0A}"/>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5.3 structural models</a:t>
            </a:r>
          </a:p>
        </p:txBody>
      </p:sp>
      <p:sp>
        <p:nvSpPr>
          <p:cNvPr id="7" name="文本框 6">
            <a:extLst>
              <a:ext uri="{FF2B5EF4-FFF2-40B4-BE49-F238E27FC236}">
                <a16:creationId xmlns:a16="http://schemas.microsoft.com/office/drawing/2014/main" id="{14DF635E-70D3-499A-847F-C3399497523E}"/>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3</a:t>
            </a:r>
          </a:p>
        </p:txBody>
      </p:sp>
      <p:sp>
        <p:nvSpPr>
          <p:cNvPr id="8" name="文本框 7">
            <a:extLst>
              <a:ext uri="{FF2B5EF4-FFF2-40B4-BE49-F238E27FC236}">
                <a16:creationId xmlns:a16="http://schemas.microsoft.com/office/drawing/2014/main" id="{4DBF9515-3C02-4FC5-A92F-C513E96AD89F}"/>
              </a:ext>
            </a:extLst>
          </p:cNvPr>
          <p:cNvSpPr txBox="1"/>
          <p:nvPr/>
        </p:nvSpPr>
        <p:spPr>
          <a:xfrm>
            <a:off x="261043" y="5664434"/>
            <a:ext cx="2654300"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class</a:t>
            </a:r>
            <a:endParaRPr lang="zh-CN" altLang="en-US" sz="2800" b="1" dirty="0">
              <a:solidFill>
                <a:srgbClr val="7030A0"/>
              </a:solidFill>
              <a:cs typeface="Times New Roman" panose="02020603050405020304" pitchFamily="18" charset="0"/>
            </a:endParaRPr>
          </a:p>
        </p:txBody>
      </p:sp>
      <p:sp>
        <p:nvSpPr>
          <p:cNvPr id="9" name="文本框 8">
            <a:extLst>
              <a:ext uri="{FF2B5EF4-FFF2-40B4-BE49-F238E27FC236}">
                <a16:creationId xmlns:a16="http://schemas.microsoft.com/office/drawing/2014/main" id="{43BE30E5-0855-4AB8-BCF4-CA6F1EFA335B}"/>
              </a:ext>
            </a:extLst>
          </p:cNvPr>
          <p:cNvSpPr txBox="1"/>
          <p:nvPr/>
        </p:nvSpPr>
        <p:spPr>
          <a:xfrm>
            <a:off x="4901508" y="5487172"/>
            <a:ext cx="4242492"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Generalization hierarchy</a:t>
            </a:r>
            <a:endParaRPr lang="zh-CN" altLang="en-US" sz="2800" b="1" dirty="0">
              <a:solidFill>
                <a:srgbClr val="7030A0"/>
              </a:solidFill>
              <a:cs typeface="Times New Roman" panose="02020603050405020304" pitchFamily="18" charset="0"/>
            </a:endParaRPr>
          </a:p>
        </p:txBody>
      </p:sp>
    </p:spTree>
    <p:extLst>
      <p:ext uri="{BB962C8B-B14F-4D97-AF65-F5344CB8AC3E}">
        <p14:creationId xmlns:p14="http://schemas.microsoft.com/office/powerpoint/2010/main" val="1262760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D663519-6639-42EA-8C23-B548941FD23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EBB074C4-9D34-4EA2-9E40-2A1F27E80808}"/>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21</a:t>
            </a:fld>
            <a:endParaRPr lang="zh-CN" altLang="en-US" dirty="0"/>
          </a:p>
        </p:txBody>
      </p:sp>
      <p:pic>
        <p:nvPicPr>
          <p:cNvPr id="4" name="Picture 3" descr="5.12 GeneralisationDetail.eps">
            <a:extLst>
              <a:ext uri="{FF2B5EF4-FFF2-40B4-BE49-F238E27FC236}">
                <a16:creationId xmlns:a16="http://schemas.microsoft.com/office/drawing/2014/main" id="{9329D8E9-44D4-45E0-8C1F-9C8EC5AB7D83}"/>
              </a:ext>
            </a:extLst>
          </p:cNvPr>
          <p:cNvPicPr>
            <a:picLocks noChangeAspect="1"/>
          </p:cNvPicPr>
          <p:nvPr/>
        </p:nvPicPr>
        <p:blipFill>
          <a:blip r:embed="rId2"/>
          <a:stretch>
            <a:fillRect/>
          </a:stretch>
        </p:blipFill>
        <p:spPr>
          <a:xfrm>
            <a:off x="1619672" y="1007650"/>
            <a:ext cx="5505343" cy="4537066"/>
          </a:xfrm>
          <a:prstGeom prst="rect">
            <a:avLst/>
          </a:prstGeom>
        </p:spPr>
      </p:pic>
      <p:sp>
        <p:nvSpPr>
          <p:cNvPr id="5" name="TextBox 5">
            <a:extLst>
              <a:ext uri="{FF2B5EF4-FFF2-40B4-BE49-F238E27FC236}">
                <a16:creationId xmlns:a16="http://schemas.microsoft.com/office/drawing/2014/main" id="{E17BC058-6FBA-4570-AC98-4C124CBE811E}"/>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5.3 structural models</a:t>
            </a:r>
          </a:p>
        </p:txBody>
      </p:sp>
      <p:sp>
        <p:nvSpPr>
          <p:cNvPr id="6" name="文本框 5">
            <a:extLst>
              <a:ext uri="{FF2B5EF4-FFF2-40B4-BE49-F238E27FC236}">
                <a16:creationId xmlns:a16="http://schemas.microsoft.com/office/drawing/2014/main" id="{7B92ABC5-1EC8-4079-89F0-B0BE7A4E6A6C}"/>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4</a:t>
            </a:r>
          </a:p>
        </p:txBody>
      </p:sp>
      <p:sp>
        <p:nvSpPr>
          <p:cNvPr id="7" name="文本框 6">
            <a:extLst>
              <a:ext uri="{FF2B5EF4-FFF2-40B4-BE49-F238E27FC236}">
                <a16:creationId xmlns:a16="http://schemas.microsoft.com/office/drawing/2014/main" id="{49E856C8-7312-426F-9D83-CEE630046DB8}"/>
              </a:ext>
            </a:extLst>
          </p:cNvPr>
          <p:cNvSpPr txBox="1"/>
          <p:nvPr/>
        </p:nvSpPr>
        <p:spPr>
          <a:xfrm>
            <a:off x="1115616" y="5544716"/>
            <a:ext cx="7560840"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Generalization hierarchy with added detail</a:t>
            </a:r>
            <a:endParaRPr lang="zh-CN" altLang="en-US" sz="2800" b="1" dirty="0">
              <a:solidFill>
                <a:srgbClr val="7030A0"/>
              </a:solidFill>
              <a:cs typeface="Times New Roman" panose="02020603050405020304" pitchFamily="18" charset="0"/>
            </a:endParaRPr>
          </a:p>
        </p:txBody>
      </p:sp>
    </p:spTree>
    <p:extLst>
      <p:ext uri="{BB962C8B-B14F-4D97-AF65-F5344CB8AC3E}">
        <p14:creationId xmlns:p14="http://schemas.microsoft.com/office/powerpoint/2010/main" val="1826562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2377FCF-A36F-4F80-A4DB-43FD7DB1885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5EE11A7-A430-4FE3-BD8B-9B68C687199E}"/>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22</a:t>
            </a:fld>
            <a:endParaRPr lang="zh-CN" altLang="en-US" dirty="0"/>
          </a:p>
        </p:txBody>
      </p:sp>
      <p:sp>
        <p:nvSpPr>
          <p:cNvPr id="4" name="TextBox 5">
            <a:extLst>
              <a:ext uri="{FF2B5EF4-FFF2-40B4-BE49-F238E27FC236}">
                <a16:creationId xmlns:a16="http://schemas.microsoft.com/office/drawing/2014/main" id="{137B79BE-EC04-4433-89A7-FC396DABB8B5}"/>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5.3 structural models</a:t>
            </a:r>
          </a:p>
        </p:txBody>
      </p:sp>
      <p:sp>
        <p:nvSpPr>
          <p:cNvPr id="5" name="文本框 4">
            <a:extLst>
              <a:ext uri="{FF2B5EF4-FFF2-40B4-BE49-F238E27FC236}">
                <a16:creationId xmlns:a16="http://schemas.microsoft.com/office/drawing/2014/main" id="{43F91E25-0A85-42BA-B5D7-CEC580CC1D9E}"/>
              </a:ext>
            </a:extLst>
          </p:cNvPr>
          <p:cNvSpPr txBox="1"/>
          <p:nvPr/>
        </p:nvSpPr>
        <p:spPr>
          <a:xfrm>
            <a:off x="7452320" y="232574"/>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5</a:t>
            </a:r>
          </a:p>
          <a:p>
            <a:pPr>
              <a:lnSpc>
                <a:spcPts val="2500"/>
              </a:lnSpc>
            </a:pPr>
            <a:r>
              <a:rPr lang="en-US" altLang="zh-CN" sz="2800" b="1" dirty="0">
                <a:solidFill>
                  <a:srgbClr val="0070C0"/>
                </a:solidFill>
                <a:cs typeface="Times New Roman" panose="02020603050405020304" pitchFamily="18" charset="0"/>
              </a:rPr>
              <a:t>end</a:t>
            </a:r>
          </a:p>
        </p:txBody>
      </p:sp>
      <p:pic>
        <p:nvPicPr>
          <p:cNvPr id="6" name="Picture 3" descr="5.13 Aggregation.eps">
            <a:extLst>
              <a:ext uri="{FF2B5EF4-FFF2-40B4-BE49-F238E27FC236}">
                <a16:creationId xmlns:a16="http://schemas.microsoft.com/office/drawing/2014/main" id="{1EC96C66-7213-484A-9CAB-1A32A177073B}"/>
              </a:ext>
            </a:extLst>
          </p:cNvPr>
          <p:cNvPicPr>
            <a:picLocks noChangeAspect="1"/>
          </p:cNvPicPr>
          <p:nvPr/>
        </p:nvPicPr>
        <p:blipFill>
          <a:blip r:embed="rId2"/>
          <a:stretch>
            <a:fillRect/>
          </a:stretch>
        </p:blipFill>
        <p:spPr>
          <a:xfrm>
            <a:off x="2123728" y="1484783"/>
            <a:ext cx="4536504" cy="2551783"/>
          </a:xfrm>
          <a:prstGeom prst="rect">
            <a:avLst/>
          </a:prstGeom>
        </p:spPr>
      </p:pic>
      <p:sp>
        <p:nvSpPr>
          <p:cNvPr id="7" name="文本框 6">
            <a:extLst>
              <a:ext uri="{FF2B5EF4-FFF2-40B4-BE49-F238E27FC236}">
                <a16:creationId xmlns:a16="http://schemas.microsoft.com/office/drawing/2014/main" id="{8AE83E8A-727F-42DF-910C-09EF5FBA0A4B}"/>
              </a:ext>
            </a:extLst>
          </p:cNvPr>
          <p:cNvSpPr txBox="1"/>
          <p:nvPr/>
        </p:nvSpPr>
        <p:spPr>
          <a:xfrm>
            <a:off x="2915816" y="4089409"/>
            <a:ext cx="4242492"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aggregation association</a:t>
            </a:r>
            <a:endParaRPr lang="zh-CN" altLang="en-US" sz="2800" b="1" dirty="0">
              <a:solidFill>
                <a:srgbClr val="7030A0"/>
              </a:solidFill>
              <a:cs typeface="Times New Roman" panose="02020603050405020304" pitchFamily="18" charset="0"/>
            </a:endParaRPr>
          </a:p>
        </p:txBody>
      </p:sp>
    </p:spTree>
    <p:extLst>
      <p:ext uri="{BB962C8B-B14F-4D97-AF65-F5344CB8AC3E}">
        <p14:creationId xmlns:p14="http://schemas.microsoft.com/office/powerpoint/2010/main" val="2941878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BD199EF-EC58-4DD1-88DF-337027D7E32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CECD821-C97E-4047-8855-30B77D7471CC}"/>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23</a:t>
            </a:fld>
            <a:endParaRPr lang="zh-CN" altLang="en-US" dirty="0"/>
          </a:p>
        </p:txBody>
      </p:sp>
      <p:sp>
        <p:nvSpPr>
          <p:cNvPr id="4" name="TextBox 5">
            <a:extLst>
              <a:ext uri="{FF2B5EF4-FFF2-40B4-BE49-F238E27FC236}">
                <a16:creationId xmlns:a16="http://schemas.microsoft.com/office/drawing/2014/main" id="{BA66CFA9-B131-4023-AF81-98602689AE8A}"/>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5.4 Behavioral models</a:t>
            </a:r>
          </a:p>
        </p:txBody>
      </p:sp>
      <p:sp>
        <p:nvSpPr>
          <p:cNvPr id="5" name="Content Placeholder 2">
            <a:extLst>
              <a:ext uri="{FF2B5EF4-FFF2-40B4-BE49-F238E27FC236}">
                <a16:creationId xmlns:a16="http://schemas.microsoft.com/office/drawing/2014/main" id="{5AB93CDC-25BC-45DC-ACC1-952D5E87B0B5}"/>
              </a:ext>
            </a:extLst>
          </p:cNvPr>
          <p:cNvSpPr txBox="1">
            <a:spLocks/>
          </p:cNvSpPr>
          <p:nvPr/>
        </p:nvSpPr>
        <p:spPr>
          <a:xfrm>
            <a:off x="107122" y="925696"/>
            <a:ext cx="9145397"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Behavioral</a:t>
            </a:r>
            <a:r>
              <a:rPr lang="en-US" dirty="0"/>
              <a:t> models are models of the dynamic behavior of a system as it is executing. They show what happens or what is supposed to happen when a system responds to a stimulus from its environment. </a:t>
            </a:r>
          </a:p>
          <a:p>
            <a:r>
              <a:rPr lang="en-US" dirty="0"/>
              <a:t>You can think of these stimuli as being of two types:</a:t>
            </a:r>
            <a:endParaRPr lang="en-GB" dirty="0"/>
          </a:p>
          <a:p>
            <a:pPr lvl="1"/>
            <a:r>
              <a:rPr lang="en-US" dirty="0">
                <a:solidFill>
                  <a:srgbClr val="FF0000"/>
                </a:solidFill>
              </a:rPr>
              <a:t>Data </a:t>
            </a:r>
            <a:r>
              <a:rPr lang="en-US" dirty="0"/>
              <a:t>Some data arrives that has to be processed by the system.</a:t>
            </a:r>
            <a:endParaRPr lang="en-GB" dirty="0"/>
          </a:p>
          <a:p>
            <a:pPr lvl="1"/>
            <a:r>
              <a:rPr lang="en-US" dirty="0">
                <a:solidFill>
                  <a:srgbClr val="FF0000"/>
                </a:solidFill>
              </a:rPr>
              <a:t>Events </a:t>
            </a:r>
            <a:r>
              <a:rPr lang="en-US" dirty="0"/>
              <a:t>Some event happens that triggers system processing. Events may have associated data, although this is not always the case.</a:t>
            </a:r>
            <a:endParaRPr lang="en-GB" dirty="0"/>
          </a:p>
          <a:p>
            <a:endParaRPr lang="en-US" dirty="0"/>
          </a:p>
        </p:txBody>
      </p:sp>
    </p:spTree>
    <p:extLst>
      <p:ext uri="{BB962C8B-B14F-4D97-AF65-F5344CB8AC3E}">
        <p14:creationId xmlns:p14="http://schemas.microsoft.com/office/powerpoint/2010/main" val="80789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5C8F2A6-8093-4085-BDE3-68608673C696}"/>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B4E89B29-4DA8-4CB4-9278-6BE53BCA9808}"/>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24</a:t>
            </a:fld>
            <a:endParaRPr lang="zh-CN" altLang="en-US" dirty="0"/>
          </a:p>
        </p:txBody>
      </p:sp>
      <p:sp>
        <p:nvSpPr>
          <p:cNvPr id="4" name="TextBox 5">
            <a:extLst>
              <a:ext uri="{FF2B5EF4-FFF2-40B4-BE49-F238E27FC236}">
                <a16:creationId xmlns:a16="http://schemas.microsoft.com/office/drawing/2014/main" id="{8A4EE3F3-29AF-4496-8A2E-90ACC4BD983F}"/>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5.4 Behavioral models</a:t>
            </a:r>
          </a:p>
        </p:txBody>
      </p:sp>
      <p:sp>
        <p:nvSpPr>
          <p:cNvPr id="5" name="文本框 4">
            <a:extLst>
              <a:ext uri="{FF2B5EF4-FFF2-40B4-BE49-F238E27FC236}">
                <a16:creationId xmlns:a16="http://schemas.microsoft.com/office/drawing/2014/main" id="{C4E7FB61-F27A-461A-AC05-3311FEFDF70B}"/>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p:txBody>
      </p:sp>
      <p:sp>
        <p:nvSpPr>
          <p:cNvPr id="6" name="Content Placeholder 2">
            <a:extLst>
              <a:ext uri="{FF2B5EF4-FFF2-40B4-BE49-F238E27FC236}">
                <a16:creationId xmlns:a16="http://schemas.microsoft.com/office/drawing/2014/main" id="{17C53AF5-021A-48DF-B663-D34B1B235ABF}"/>
              </a:ext>
            </a:extLst>
          </p:cNvPr>
          <p:cNvSpPr txBox="1">
            <a:spLocks/>
          </p:cNvSpPr>
          <p:nvPr/>
        </p:nvSpPr>
        <p:spPr>
          <a:xfrm>
            <a:off x="179512" y="908720"/>
            <a:ext cx="8795320" cy="519903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rgbClr val="7030A0"/>
                </a:solidFill>
              </a:rPr>
              <a:t>Data-driven modeling</a:t>
            </a:r>
          </a:p>
          <a:p>
            <a:r>
              <a:rPr lang="en-US" sz="2800" dirty="0"/>
              <a:t>Many business systems are data-processing systems that are primarily driven by data. They are controlled by the data input to the system, with relatively little external event processing. </a:t>
            </a:r>
          </a:p>
          <a:p>
            <a:r>
              <a:rPr lang="en-US" sz="2800" dirty="0"/>
              <a:t>Data-driven models show the sequence of actions involved in processing input data and generating an associated output. </a:t>
            </a:r>
          </a:p>
          <a:p>
            <a:r>
              <a:rPr lang="en-US" sz="2800" dirty="0"/>
              <a:t>They are particularly useful during the analysis of requirements as they can be used to show end-to-end processing in a system. </a:t>
            </a:r>
          </a:p>
        </p:txBody>
      </p:sp>
    </p:spTree>
    <p:extLst>
      <p:ext uri="{BB962C8B-B14F-4D97-AF65-F5344CB8AC3E}">
        <p14:creationId xmlns:p14="http://schemas.microsoft.com/office/powerpoint/2010/main" val="1769047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B0CA826-7BFA-4107-AC77-D4A5AC6DF0A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124A4BB-0228-4237-9EAA-261764DAF417}"/>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25</a:t>
            </a:fld>
            <a:endParaRPr lang="zh-CN" altLang="en-US" dirty="0"/>
          </a:p>
        </p:txBody>
      </p:sp>
      <p:sp>
        <p:nvSpPr>
          <p:cNvPr id="4" name="TextBox 5">
            <a:extLst>
              <a:ext uri="{FF2B5EF4-FFF2-40B4-BE49-F238E27FC236}">
                <a16:creationId xmlns:a16="http://schemas.microsoft.com/office/drawing/2014/main" id="{272FFEA8-2338-462E-879E-7C95FE820D28}"/>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5.4 Behavioral models</a:t>
            </a:r>
          </a:p>
        </p:txBody>
      </p:sp>
      <p:sp>
        <p:nvSpPr>
          <p:cNvPr id="5" name="文本框 4">
            <a:extLst>
              <a:ext uri="{FF2B5EF4-FFF2-40B4-BE49-F238E27FC236}">
                <a16:creationId xmlns:a16="http://schemas.microsoft.com/office/drawing/2014/main" id="{47FFCA03-9139-4B18-A128-DD9F58B829E5}"/>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2</a:t>
            </a:r>
          </a:p>
        </p:txBody>
      </p:sp>
      <p:pic>
        <p:nvPicPr>
          <p:cNvPr id="6" name="Picture 3" descr="5.14 PumpDFD.eps">
            <a:extLst>
              <a:ext uri="{FF2B5EF4-FFF2-40B4-BE49-F238E27FC236}">
                <a16:creationId xmlns:a16="http://schemas.microsoft.com/office/drawing/2014/main" id="{9B1121A4-892B-4BFD-B149-BDB782DB26CF}"/>
              </a:ext>
            </a:extLst>
          </p:cNvPr>
          <p:cNvPicPr>
            <a:picLocks noChangeAspect="1"/>
          </p:cNvPicPr>
          <p:nvPr/>
        </p:nvPicPr>
        <p:blipFill>
          <a:blip r:embed="rId2"/>
          <a:stretch>
            <a:fillRect/>
          </a:stretch>
        </p:blipFill>
        <p:spPr>
          <a:xfrm>
            <a:off x="459630" y="1320304"/>
            <a:ext cx="8432850" cy="3044800"/>
          </a:xfrm>
          <a:prstGeom prst="rect">
            <a:avLst/>
          </a:prstGeom>
        </p:spPr>
      </p:pic>
      <p:sp>
        <p:nvSpPr>
          <p:cNvPr id="8" name="Title 1">
            <a:extLst>
              <a:ext uri="{FF2B5EF4-FFF2-40B4-BE49-F238E27FC236}">
                <a16:creationId xmlns:a16="http://schemas.microsoft.com/office/drawing/2014/main" id="{8E67973E-4E53-4CF9-B411-54617A78D8DE}"/>
              </a:ext>
            </a:extLst>
          </p:cNvPr>
          <p:cNvSpPr txBox="1">
            <a:spLocks/>
          </p:cNvSpPr>
          <p:nvPr/>
        </p:nvSpPr>
        <p:spPr>
          <a:xfrm>
            <a:off x="526910" y="4410294"/>
            <a:ext cx="8149545"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a:solidFill>
                  <a:srgbClr val="7030A0"/>
                </a:solidFill>
              </a:rPr>
              <a:t>An activity model of the insulin pump’s operation</a:t>
            </a:r>
            <a:r>
              <a:rPr lang="en-GB" sz="2800" b="1">
                <a:solidFill>
                  <a:srgbClr val="7030A0"/>
                </a:solidFill>
              </a:rPr>
              <a:t> </a:t>
            </a:r>
            <a:endParaRPr lang="en-US" sz="2800" b="1" dirty="0">
              <a:solidFill>
                <a:srgbClr val="7030A0"/>
              </a:solidFill>
            </a:endParaRPr>
          </a:p>
        </p:txBody>
      </p:sp>
    </p:spTree>
    <p:extLst>
      <p:ext uri="{BB962C8B-B14F-4D97-AF65-F5344CB8AC3E}">
        <p14:creationId xmlns:p14="http://schemas.microsoft.com/office/powerpoint/2010/main" val="2136565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8F57654-F4F1-4543-A744-4C6C53C1061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A9332F5-5071-4B7F-9D1A-D3864F8B923D}"/>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26</a:t>
            </a:fld>
            <a:endParaRPr lang="zh-CN" altLang="en-US" dirty="0"/>
          </a:p>
        </p:txBody>
      </p:sp>
      <p:sp>
        <p:nvSpPr>
          <p:cNvPr id="4" name="TextBox 5">
            <a:extLst>
              <a:ext uri="{FF2B5EF4-FFF2-40B4-BE49-F238E27FC236}">
                <a16:creationId xmlns:a16="http://schemas.microsoft.com/office/drawing/2014/main" id="{E18EB33D-E3CE-4E97-8086-290F2B1699A1}"/>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5.4 Behavioral models</a:t>
            </a:r>
          </a:p>
        </p:txBody>
      </p:sp>
      <p:sp>
        <p:nvSpPr>
          <p:cNvPr id="5" name="文本框 4">
            <a:extLst>
              <a:ext uri="{FF2B5EF4-FFF2-40B4-BE49-F238E27FC236}">
                <a16:creationId xmlns:a16="http://schemas.microsoft.com/office/drawing/2014/main" id="{82ABCD15-9D9B-487D-B8DB-67DC403D1214}"/>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3</a:t>
            </a:r>
          </a:p>
        </p:txBody>
      </p:sp>
      <p:pic>
        <p:nvPicPr>
          <p:cNvPr id="6" name="Picture 3" descr="5.15 OrderSeq.eps">
            <a:extLst>
              <a:ext uri="{FF2B5EF4-FFF2-40B4-BE49-F238E27FC236}">
                <a16:creationId xmlns:a16="http://schemas.microsoft.com/office/drawing/2014/main" id="{1E012EFE-1465-4586-8992-9236204A9DD6}"/>
              </a:ext>
            </a:extLst>
          </p:cNvPr>
          <p:cNvPicPr>
            <a:picLocks noChangeAspect="1"/>
          </p:cNvPicPr>
          <p:nvPr/>
        </p:nvPicPr>
        <p:blipFill rotWithShape="1">
          <a:blip r:embed="rId2"/>
          <a:srcRect b="13436"/>
          <a:stretch/>
        </p:blipFill>
        <p:spPr>
          <a:xfrm>
            <a:off x="575556" y="1548932"/>
            <a:ext cx="8172908" cy="4681842"/>
          </a:xfrm>
          <a:prstGeom prst="rect">
            <a:avLst/>
          </a:prstGeom>
        </p:spPr>
      </p:pic>
      <p:sp>
        <p:nvSpPr>
          <p:cNvPr id="7" name="矩形 6">
            <a:extLst>
              <a:ext uri="{FF2B5EF4-FFF2-40B4-BE49-F238E27FC236}">
                <a16:creationId xmlns:a16="http://schemas.microsoft.com/office/drawing/2014/main" id="{C254EBF2-BF8C-4ACB-B467-65D170A3B523}"/>
              </a:ext>
            </a:extLst>
          </p:cNvPr>
          <p:cNvSpPr/>
          <p:nvPr/>
        </p:nvSpPr>
        <p:spPr>
          <a:xfrm>
            <a:off x="179512" y="964503"/>
            <a:ext cx="2792046" cy="523220"/>
          </a:xfrm>
          <a:prstGeom prst="rect">
            <a:avLst/>
          </a:prstGeom>
        </p:spPr>
        <p:txBody>
          <a:bodyPr wrap="none">
            <a:spAutoFit/>
          </a:bodyPr>
          <a:lstStyle/>
          <a:p>
            <a:r>
              <a:rPr lang="en-US" altLang="zh-CN" sz="2800" b="1" dirty="0">
                <a:solidFill>
                  <a:srgbClr val="7030A0"/>
                </a:solidFill>
              </a:rPr>
              <a:t>Order processing</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2672931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CCC0253-28BC-47EF-AB0C-E204026D37F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BBD3FC9-433F-4453-B937-11A5DF76FFEE}"/>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27</a:t>
            </a:fld>
            <a:endParaRPr lang="zh-CN" altLang="en-US" dirty="0"/>
          </a:p>
        </p:txBody>
      </p:sp>
      <p:sp>
        <p:nvSpPr>
          <p:cNvPr id="4" name="TextBox 5">
            <a:extLst>
              <a:ext uri="{FF2B5EF4-FFF2-40B4-BE49-F238E27FC236}">
                <a16:creationId xmlns:a16="http://schemas.microsoft.com/office/drawing/2014/main" id="{0C35FA3C-5E3D-4DE1-8860-F5112CF319D0}"/>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5.4 Behavioral models</a:t>
            </a:r>
          </a:p>
        </p:txBody>
      </p:sp>
      <p:sp>
        <p:nvSpPr>
          <p:cNvPr id="5" name="文本框 4">
            <a:extLst>
              <a:ext uri="{FF2B5EF4-FFF2-40B4-BE49-F238E27FC236}">
                <a16:creationId xmlns:a16="http://schemas.microsoft.com/office/drawing/2014/main" id="{CF886147-4988-4E1D-A8AC-FD982899A2B7}"/>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4</a:t>
            </a:r>
          </a:p>
        </p:txBody>
      </p:sp>
      <p:sp>
        <p:nvSpPr>
          <p:cNvPr id="6" name="Content Placeholder 2">
            <a:extLst>
              <a:ext uri="{FF2B5EF4-FFF2-40B4-BE49-F238E27FC236}">
                <a16:creationId xmlns:a16="http://schemas.microsoft.com/office/drawing/2014/main" id="{7CEAA792-015F-4E32-9070-E96D735B5DC0}"/>
              </a:ext>
            </a:extLst>
          </p:cNvPr>
          <p:cNvSpPr txBox="1">
            <a:spLocks/>
          </p:cNvSpPr>
          <p:nvPr/>
        </p:nvSpPr>
        <p:spPr>
          <a:xfrm>
            <a:off x="179512" y="908720"/>
            <a:ext cx="8795320" cy="519903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rgbClr val="7030A0"/>
                </a:solidFill>
              </a:rPr>
              <a:t>Event-driven modeling</a:t>
            </a:r>
          </a:p>
          <a:p>
            <a:r>
              <a:rPr lang="en-US" altLang="zh-CN" sz="2800" dirty="0"/>
              <a:t>Real-time systems are often event-driven, with minimal data processing. For example, a landline phone switching system responds to events such as ‘receiver off hook’ by</a:t>
            </a:r>
            <a:r>
              <a:rPr lang="en-GB" altLang="zh-CN" sz="2800" dirty="0"/>
              <a:t> </a:t>
            </a:r>
            <a:r>
              <a:rPr lang="en-US" altLang="zh-CN" sz="2800" dirty="0"/>
              <a:t>generating a dial tone.</a:t>
            </a:r>
            <a:r>
              <a:rPr lang="en-GB" altLang="zh-CN" sz="2800" dirty="0"/>
              <a:t> </a:t>
            </a:r>
            <a:endParaRPr lang="en-US" altLang="zh-CN" sz="2800" dirty="0"/>
          </a:p>
          <a:p>
            <a:r>
              <a:rPr lang="en-US" altLang="zh-CN" sz="2800" dirty="0"/>
              <a:t>Event-driven modeling shows how a system responds to external and internal events. </a:t>
            </a:r>
          </a:p>
          <a:p>
            <a:r>
              <a:rPr lang="en-US" altLang="zh-CN" sz="2800" dirty="0"/>
              <a:t>It is based on the assumption that a system has a finite number of states and that events (stimuli) may cause a transition from one state to another. </a:t>
            </a:r>
          </a:p>
        </p:txBody>
      </p:sp>
    </p:spTree>
    <p:extLst>
      <p:ext uri="{BB962C8B-B14F-4D97-AF65-F5344CB8AC3E}">
        <p14:creationId xmlns:p14="http://schemas.microsoft.com/office/powerpoint/2010/main" val="1473585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29CC32A-E503-458D-B7CA-E3DBBA9CC75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5D01D95-D66E-4AC9-8322-7395DC59A11B}"/>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28</a:t>
            </a:fld>
            <a:endParaRPr lang="zh-CN" altLang="en-US" dirty="0"/>
          </a:p>
        </p:txBody>
      </p:sp>
      <p:sp>
        <p:nvSpPr>
          <p:cNvPr id="4" name="TextBox 5">
            <a:extLst>
              <a:ext uri="{FF2B5EF4-FFF2-40B4-BE49-F238E27FC236}">
                <a16:creationId xmlns:a16="http://schemas.microsoft.com/office/drawing/2014/main" id="{B954CB15-3E14-4728-92D6-55FBB4BF4AE2}"/>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5.4 Behavioral models</a:t>
            </a:r>
          </a:p>
        </p:txBody>
      </p:sp>
      <p:sp>
        <p:nvSpPr>
          <p:cNvPr id="5" name="文本框 4">
            <a:extLst>
              <a:ext uri="{FF2B5EF4-FFF2-40B4-BE49-F238E27FC236}">
                <a16:creationId xmlns:a16="http://schemas.microsoft.com/office/drawing/2014/main" id="{2947543B-36C2-4081-AD0D-727EAC8D2F8C}"/>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5</a:t>
            </a:r>
          </a:p>
        </p:txBody>
      </p:sp>
      <p:sp>
        <p:nvSpPr>
          <p:cNvPr id="6" name="Rectangle 3">
            <a:extLst>
              <a:ext uri="{FF2B5EF4-FFF2-40B4-BE49-F238E27FC236}">
                <a16:creationId xmlns:a16="http://schemas.microsoft.com/office/drawing/2014/main" id="{4782DA9A-0E3D-4ED5-8905-B8E2DE995A1C}"/>
              </a:ext>
            </a:extLst>
          </p:cNvPr>
          <p:cNvSpPr txBox="1">
            <a:spLocks noChangeArrowheads="1"/>
          </p:cNvSpPr>
          <p:nvPr/>
        </p:nvSpPr>
        <p:spPr>
          <a:xfrm>
            <a:off x="179512" y="919261"/>
            <a:ext cx="886732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b="1" dirty="0">
                <a:solidFill>
                  <a:srgbClr val="7030A0"/>
                </a:solidFill>
              </a:rPr>
              <a:t>State machine models</a:t>
            </a:r>
          </a:p>
          <a:p>
            <a:r>
              <a:rPr lang="en-GB" sz="2800" dirty="0"/>
              <a:t>These model the behaviour of the system in response to external and internal events.</a:t>
            </a:r>
          </a:p>
          <a:p>
            <a:r>
              <a:rPr lang="en-GB" sz="2800" dirty="0"/>
              <a:t>They show the system’s responses to stimuli so are often used for modelling real-time systems.</a:t>
            </a:r>
          </a:p>
          <a:p>
            <a:r>
              <a:rPr lang="en-GB" sz="2800" dirty="0"/>
              <a:t>State machine models show system states as nodes and events as arcs between these nodes. When an event occurs, the system moves from one state to another.</a:t>
            </a:r>
          </a:p>
          <a:p>
            <a:r>
              <a:rPr lang="en-GB" sz="2800" dirty="0" err="1"/>
              <a:t>Statecharts</a:t>
            </a:r>
            <a:r>
              <a:rPr lang="en-GB" sz="2800" dirty="0"/>
              <a:t> are an integral part of the UML and are used to represent state machine models.</a:t>
            </a:r>
          </a:p>
        </p:txBody>
      </p:sp>
    </p:spTree>
    <p:extLst>
      <p:ext uri="{BB962C8B-B14F-4D97-AF65-F5344CB8AC3E}">
        <p14:creationId xmlns:p14="http://schemas.microsoft.com/office/powerpoint/2010/main" val="2321757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BD91152-E42D-4C6C-92F9-F44E68AD499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873C780-18EF-4FD0-82D6-1548F03CAC7E}"/>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29</a:t>
            </a:fld>
            <a:endParaRPr lang="zh-CN" altLang="en-US" dirty="0"/>
          </a:p>
        </p:txBody>
      </p:sp>
      <p:sp>
        <p:nvSpPr>
          <p:cNvPr id="4" name="TextBox 5">
            <a:extLst>
              <a:ext uri="{FF2B5EF4-FFF2-40B4-BE49-F238E27FC236}">
                <a16:creationId xmlns:a16="http://schemas.microsoft.com/office/drawing/2014/main" id="{C63F654A-C974-4B49-B3C6-777FE15A98F1}"/>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5.4 Behavioral models</a:t>
            </a:r>
          </a:p>
        </p:txBody>
      </p:sp>
      <p:sp>
        <p:nvSpPr>
          <p:cNvPr id="5" name="文本框 4">
            <a:extLst>
              <a:ext uri="{FF2B5EF4-FFF2-40B4-BE49-F238E27FC236}">
                <a16:creationId xmlns:a16="http://schemas.microsoft.com/office/drawing/2014/main" id="{B7C25D2C-733E-46A1-B666-4744DF05BF63}"/>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6</a:t>
            </a:r>
          </a:p>
        </p:txBody>
      </p:sp>
      <p:pic>
        <p:nvPicPr>
          <p:cNvPr id="6" name="Picture 3" descr="5.16 MWOvenStateDiag.eps">
            <a:extLst>
              <a:ext uri="{FF2B5EF4-FFF2-40B4-BE49-F238E27FC236}">
                <a16:creationId xmlns:a16="http://schemas.microsoft.com/office/drawing/2014/main" id="{91FBB4D2-8E3D-4605-8FFE-F6BFA5C82BB4}"/>
              </a:ext>
            </a:extLst>
          </p:cNvPr>
          <p:cNvPicPr>
            <a:picLocks noChangeAspect="1"/>
          </p:cNvPicPr>
          <p:nvPr/>
        </p:nvPicPr>
        <p:blipFill>
          <a:blip r:embed="rId2"/>
          <a:stretch>
            <a:fillRect/>
          </a:stretch>
        </p:blipFill>
        <p:spPr>
          <a:xfrm>
            <a:off x="251520" y="1037742"/>
            <a:ext cx="8640960" cy="5249719"/>
          </a:xfrm>
          <a:prstGeom prst="rect">
            <a:avLst/>
          </a:prstGeom>
        </p:spPr>
      </p:pic>
      <p:sp>
        <p:nvSpPr>
          <p:cNvPr id="7" name="矩形 6">
            <a:extLst>
              <a:ext uri="{FF2B5EF4-FFF2-40B4-BE49-F238E27FC236}">
                <a16:creationId xmlns:a16="http://schemas.microsoft.com/office/drawing/2014/main" id="{75063E01-A9BC-4CC8-B6A3-66590DC2E6D0}"/>
              </a:ext>
            </a:extLst>
          </p:cNvPr>
          <p:cNvSpPr/>
          <p:nvPr/>
        </p:nvSpPr>
        <p:spPr>
          <a:xfrm>
            <a:off x="3673939" y="980728"/>
            <a:ext cx="5434565" cy="523220"/>
          </a:xfrm>
          <a:prstGeom prst="rect">
            <a:avLst/>
          </a:prstGeom>
        </p:spPr>
        <p:txBody>
          <a:bodyPr wrap="none">
            <a:spAutoFit/>
          </a:bodyPr>
          <a:lstStyle/>
          <a:p>
            <a:r>
              <a:rPr lang="en-US" altLang="zh-CN" sz="2800" b="1" dirty="0">
                <a:solidFill>
                  <a:srgbClr val="7030A0"/>
                </a:solidFill>
              </a:rPr>
              <a:t>A</a:t>
            </a:r>
            <a:r>
              <a:rPr lang="en-GB" altLang="zh-CN" sz="2800" b="1" dirty="0">
                <a:solidFill>
                  <a:srgbClr val="7030A0"/>
                </a:solidFill>
              </a:rPr>
              <a:t> state diagram of microwave oven</a:t>
            </a:r>
          </a:p>
        </p:txBody>
      </p:sp>
    </p:spTree>
    <p:extLst>
      <p:ext uri="{BB962C8B-B14F-4D97-AF65-F5344CB8AC3E}">
        <p14:creationId xmlns:p14="http://schemas.microsoft.com/office/powerpoint/2010/main" val="744367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0BCC1B5-4F1B-482F-AD78-9910120BC15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D2F9AE7-754B-4F4D-B30F-17D6FEE55215}"/>
              </a:ext>
            </a:extLst>
          </p:cNvPr>
          <p:cNvSpPr>
            <a:spLocks noGrp="1"/>
          </p:cNvSpPr>
          <p:nvPr>
            <p:ph type="sldNum" sz="quarter" idx="12"/>
          </p:nvPr>
        </p:nvSpPr>
        <p:spPr/>
        <p:txBody>
          <a:bodyPr/>
          <a:lstStyle/>
          <a:p>
            <a:r>
              <a:rPr lang="en-US" altLang="zh-CN" dirty="0"/>
              <a:t>SE  Chapter 5-</a:t>
            </a:r>
            <a:fld id="{90959D3B-E7CF-4F7F-B948-302019A1053D}" type="slidenum">
              <a:rPr lang="zh-CN" altLang="en-US" smtClean="0"/>
              <a:pPr/>
              <a:t>3</a:t>
            </a:fld>
            <a:endParaRPr lang="zh-CN" altLang="en-US" dirty="0"/>
          </a:p>
        </p:txBody>
      </p:sp>
      <p:sp>
        <p:nvSpPr>
          <p:cNvPr id="4" name="TextBox 5">
            <a:extLst>
              <a:ext uri="{FF2B5EF4-FFF2-40B4-BE49-F238E27FC236}">
                <a16:creationId xmlns:a16="http://schemas.microsoft.com/office/drawing/2014/main" id="{6A2E2513-56AC-40C6-B5D2-72681679D803}"/>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What is system modeling?</a:t>
            </a:r>
          </a:p>
        </p:txBody>
      </p:sp>
      <p:sp>
        <p:nvSpPr>
          <p:cNvPr id="6" name="Rectangle 3">
            <a:extLst>
              <a:ext uri="{FF2B5EF4-FFF2-40B4-BE49-F238E27FC236}">
                <a16:creationId xmlns:a16="http://schemas.microsoft.com/office/drawing/2014/main" id="{4D4B39C7-1D50-4380-9D02-7AD9467042A9}"/>
              </a:ext>
            </a:extLst>
          </p:cNvPr>
          <p:cNvSpPr txBox="1">
            <a:spLocks noChangeArrowheads="1"/>
          </p:cNvSpPr>
          <p:nvPr/>
        </p:nvSpPr>
        <p:spPr>
          <a:xfrm>
            <a:off x="251520" y="915681"/>
            <a:ext cx="8795320" cy="5033599"/>
          </a:xfrm>
          <a:prstGeom prst="rect">
            <a:avLst/>
          </a:prstGeom>
          <a:noFill/>
          <a:ln/>
        </p:spPr>
        <p:txBody>
          <a:bodyPr lIns="90487" tIns="44450" rIns="90487" bIns="44450"/>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dirty="0"/>
              <a:t>System modeling is the process of developing abstract models of a system, with each model presenting a different view or perspective of that system. </a:t>
            </a:r>
          </a:p>
          <a:p>
            <a:r>
              <a:rPr lang="en-US" altLang="zh-CN" sz="2800" dirty="0"/>
              <a:t>System modeling has now come to mean representing a system using some kind of graphical notation, which is now almost always based on notations in the Unified Modeling Language (UML). </a:t>
            </a:r>
          </a:p>
          <a:p>
            <a:r>
              <a:rPr lang="en-GB" altLang="zh-CN" sz="2800" dirty="0"/>
              <a:t>System modelling helps the analyst to understand the functionality of the system and models are used to communicate with customers.</a:t>
            </a:r>
          </a:p>
        </p:txBody>
      </p:sp>
    </p:spTree>
    <p:extLst>
      <p:ext uri="{BB962C8B-B14F-4D97-AF65-F5344CB8AC3E}">
        <p14:creationId xmlns:p14="http://schemas.microsoft.com/office/powerpoint/2010/main" val="2555799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3B2DE93-9D1D-449D-B332-B5E5D830FCAA}"/>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6F88B0A-2980-4D3B-9888-4D94FEA083CB}"/>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30</a:t>
            </a:fld>
            <a:endParaRPr lang="zh-CN" altLang="en-US" dirty="0"/>
          </a:p>
        </p:txBody>
      </p:sp>
      <p:sp>
        <p:nvSpPr>
          <p:cNvPr id="4" name="TextBox 5">
            <a:extLst>
              <a:ext uri="{FF2B5EF4-FFF2-40B4-BE49-F238E27FC236}">
                <a16:creationId xmlns:a16="http://schemas.microsoft.com/office/drawing/2014/main" id="{73735E1A-EA09-4422-9FE9-F9E24918FF65}"/>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5.4 Behavioral models</a:t>
            </a:r>
          </a:p>
        </p:txBody>
      </p:sp>
      <p:sp>
        <p:nvSpPr>
          <p:cNvPr id="5" name="文本框 4">
            <a:extLst>
              <a:ext uri="{FF2B5EF4-FFF2-40B4-BE49-F238E27FC236}">
                <a16:creationId xmlns:a16="http://schemas.microsoft.com/office/drawing/2014/main" id="{0264CD85-E3B7-480F-85DD-CACABD312DFA}"/>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7</a:t>
            </a:r>
          </a:p>
        </p:txBody>
      </p:sp>
      <p:pic>
        <p:nvPicPr>
          <p:cNvPr id="6" name="Picture 3" descr="5.18 Operate-state-mc.eps">
            <a:extLst>
              <a:ext uri="{FF2B5EF4-FFF2-40B4-BE49-F238E27FC236}">
                <a16:creationId xmlns:a16="http://schemas.microsoft.com/office/drawing/2014/main" id="{4C172770-B027-441A-B18E-C49483962A9E}"/>
              </a:ext>
            </a:extLst>
          </p:cNvPr>
          <p:cNvPicPr>
            <a:picLocks noChangeAspect="1"/>
          </p:cNvPicPr>
          <p:nvPr/>
        </p:nvPicPr>
        <p:blipFill>
          <a:blip r:embed="rId2"/>
          <a:stretch>
            <a:fillRect/>
          </a:stretch>
        </p:blipFill>
        <p:spPr>
          <a:xfrm>
            <a:off x="1684040" y="1362584"/>
            <a:ext cx="6200328" cy="4983660"/>
          </a:xfrm>
          <a:prstGeom prst="rect">
            <a:avLst/>
          </a:prstGeom>
        </p:spPr>
      </p:pic>
      <p:sp>
        <p:nvSpPr>
          <p:cNvPr id="7" name="矩形 6">
            <a:extLst>
              <a:ext uri="{FF2B5EF4-FFF2-40B4-BE49-F238E27FC236}">
                <a16:creationId xmlns:a16="http://schemas.microsoft.com/office/drawing/2014/main" id="{172D91FF-4BE2-4ACD-9F84-778AE0380D15}"/>
              </a:ext>
            </a:extLst>
          </p:cNvPr>
          <p:cNvSpPr/>
          <p:nvPr/>
        </p:nvSpPr>
        <p:spPr>
          <a:xfrm>
            <a:off x="2435453" y="893034"/>
            <a:ext cx="4273093" cy="523220"/>
          </a:xfrm>
          <a:prstGeom prst="rect">
            <a:avLst/>
          </a:prstGeom>
        </p:spPr>
        <p:txBody>
          <a:bodyPr wrap="none">
            <a:spAutoFit/>
          </a:bodyPr>
          <a:lstStyle/>
          <a:p>
            <a:r>
              <a:rPr lang="en-US" altLang="zh-CN" sz="2800" b="1" dirty="0">
                <a:solidFill>
                  <a:srgbClr val="7030A0"/>
                </a:solidFill>
              </a:rPr>
              <a:t>Microwave oven operation</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4007553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3452C91-B1B0-4353-B6FD-BE5B75AEB51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94461A4-CC25-470F-AF80-50D15CF3B82D}"/>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31</a:t>
            </a:fld>
            <a:endParaRPr lang="zh-CN" altLang="en-US" dirty="0"/>
          </a:p>
        </p:txBody>
      </p:sp>
      <p:sp>
        <p:nvSpPr>
          <p:cNvPr id="4" name="TextBox 5">
            <a:extLst>
              <a:ext uri="{FF2B5EF4-FFF2-40B4-BE49-F238E27FC236}">
                <a16:creationId xmlns:a16="http://schemas.microsoft.com/office/drawing/2014/main" id="{44F107E8-B01B-4ADA-9A80-CFA152F91880}"/>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5.4 Behavioral models</a:t>
            </a:r>
          </a:p>
        </p:txBody>
      </p:sp>
      <p:sp>
        <p:nvSpPr>
          <p:cNvPr id="5" name="文本框 4">
            <a:extLst>
              <a:ext uri="{FF2B5EF4-FFF2-40B4-BE49-F238E27FC236}">
                <a16:creationId xmlns:a16="http://schemas.microsoft.com/office/drawing/2014/main" id="{19B3F539-0244-4B41-9848-FB9365666765}"/>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8</a:t>
            </a:r>
          </a:p>
        </p:txBody>
      </p:sp>
      <p:graphicFrame>
        <p:nvGraphicFramePr>
          <p:cNvPr id="10" name="Table 2">
            <a:extLst>
              <a:ext uri="{FF2B5EF4-FFF2-40B4-BE49-F238E27FC236}">
                <a16:creationId xmlns:a16="http://schemas.microsoft.com/office/drawing/2014/main" id="{4EA1493E-520D-4F71-9C46-C2499D115EDA}"/>
              </a:ext>
            </a:extLst>
          </p:cNvPr>
          <p:cNvGraphicFramePr>
            <a:graphicFrameLocks noGrp="1"/>
          </p:cNvGraphicFramePr>
          <p:nvPr>
            <p:extLst>
              <p:ext uri="{D42A27DB-BD31-4B8C-83A1-F6EECF244321}">
                <p14:modId xmlns:p14="http://schemas.microsoft.com/office/powerpoint/2010/main" val="3897282048"/>
              </p:ext>
            </p:extLst>
          </p:nvPr>
        </p:nvGraphicFramePr>
        <p:xfrm>
          <a:off x="260320" y="1487824"/>
          <a:ext cx="8632160" cy="4770754"/>
        </p:xfrm>
        <a:graphic>
          <a:graphicData uri="http://schemas.openxmlformats.org/drawingml/2006/table">
            <a:tbl>
              <a:tblPr/>
              <a:tblGrid>
                <a:gridCol w="1937831">
                  <a:extLst>
                    <a:ext uri="{9D8B030D-6E8A-4147-A177-3AD203B41FA5}">
                      <a16:colId xmlns:a16="http://schemas.microsoft.com/office/drawing/2014/main" val="20000"/>
                    </a:ext>
                  </a:extLst>
                </a:gridCol>
                <a:gridCol w="6694329">
                  <a:extLst>
                    <a:ext uri="{9D8B030D-6E8A-4147-A177-3AD203B41FA5}">
                      <a16:colId xmlns:a16="http://schemas.microsoft.com/office/drawing/2014/main" val="20001"/>
                    </a:ext>
                  </a:extLst>
                </a:gridCol>
              </a:tblGrid>
              <a:tr h="46641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a:ln>
                            <a:noFill/>
                          </a:ln>
                          <a:solidFill>
                            <a:schemeClr val="bg1"/>
                          </a:solidFill>
                          <a:effectLst/>
                          <a:latin typeface="+mn-lt"/>
                          <a:ea typeface="Times New Roman" charset="0"/>
                        </a:rPr>
                        <a:t>State</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chemeClr val="bg1"/>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602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Waiting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0602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0602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3298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3298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63298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11660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11" name="矩形 10">
            <a:extLst>
              <a:ext uri="{FF2B5EF4-FFF2-40B4-BE49-F238E27FC236}">
                <a16:creationId xmlns:a16="http://schemas.microsoft.com/office/drawing/2014/main" id="{CAC80B86-46B1-49F3-865B-F7D2028CD6A3}"/>
              </a:ext>
            </a:extLst>
          </p:cNvPr>
          <p:cNvSpPr/>
          <p:nvPr/>
        </p:nvSpPr>
        <p:spPr>
          <a:xfrm>
            <a:off x="1403648" y="908720"/>
            <a:ext cx="6531853" cy="523220"/>
          </a:xfrm>
          <a:prstGeom prst="rect">
            <a:avLst/>
          </a:prstGeom>
        </p:spPr>
        <p:txBody>
          <a:bodyPr wrap="none">
            <a:spAutoFit/>
          </a:bodyPr>
          <a:lstStyle/>
          <a:p>
            <a:r>
              <a:rPr lang="en-US" altLang="zh-CN" sz="2800" b="1" dirty="0">
                <a:solidFill>
                  <a:srgbClr val="7030A0"/>
                </a:solidFill>
              </a:rPr>
              <a:t>States and stimuli for the microwave oven </a:t>
            </a:r>
            <a:endParaRPr lang="zh-CN" altLang="en-US" sz="2800" b="1" dirty="0">
              <a:solidFill>
                <a:srgbClr val="7030A0"/>
              </a:solidFill>
            </a:endParaRPr>
          </a:p>
        </p:txBody>
      </p:sp>
    </p:spTree>
    <p:extLst>
      <p:ext uri="{BB962C8B-B14F-4D97-AF65-F5344CB8AC3E}">
        <p14:creationId xmlns:p14="http://schemas.microsoft.com/office/powerpoint/2010/main" val="35228331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A55E592-9C7C-43B1-A647-9B9EF4E0D32A}"/>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3D8B49F-5F9B-439A-B265-E350E63C8C3B}"/>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32</a:t>
            </a:fld>
            <a:endParaRPr lang="zh-CN" altLang="en-US" dirty="0"/>
          </a:p>
        </p:txBody>
      </p:sp>
      <p:graphicFrame>
        <p:nvGraphicFramePr>
          <p:cNvPr id="4" name="Table 2">
            <a:extLst>
              <a:ext uri="{FF2B5EF4-FFF2-40B4-BE49-F238E27FC236}">
                <a16:creationId xmlns:a16="http://schemas.microsoft.com/office/drawing/2014/main" id="{77176C70-696A-4B7D-AFD7-47A474AD9D68}"/>
              </a:ext>
            </a:extLst>
          </p:cNvPr>
          <p:cNvGraphicFramePr>
            <a:graphicFrameLocks noGrp="1"/>
          </p:cNvGraphicFramePr>
          <p:nvPr>
            <p:extLst>
              <p:ext uri="{D42A27DB-BD31-4B8C-83A1-F6EECF244321}">
                <p14:modId xmlns:p14="http://schemas.microsoft.com/office/powerpoint/2010/main" val="1917893713"/>
              </p:ext>
            </p:extLst>
          </p:nvPr>
        </p:nvGraphicFramePr>
        <p:xfrm>
          <a:off x="1121370" y="1268760"/>
          <a:ext cx="6690990" cy="4297209"/>
        </p:xfrm>
        <a:graphic>
          <a:graphicData uri="http://schemas.openxmlformats.org/drawingml/2006/table">
            <a:tbl>
              <a:tblPr/>
              <a:tblGrid>
                <a:gridCol w="1946226">
                  <a:extLst>
                    <a:ext uri="{9D8B030D-6E8A-4147-A177-3AD203B41FA5}">
                      <a16:colId xmlns:a16="http://schemas.microsoft.com/office/drawing/2014/main" val="20000"/>
                    </a:ext>
                  </a:extLst>
                </a:gridCol>
                <a:gridCol w="4744764">
                  <a:extLst>
                    <a:ext uri="{9D8B030D-6E8A-4147-A177-3AD203B41FA5}">
                      <a16:colId xmlns:a16="http://schemas.microsoft.com/office/drawing/2014/main" val="20001"/>
                    </a:ext>
                  </a:extLst>
                </a:gridCol>
              </a:tblGrid>
              <a:tr h="46575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a:ln>
                            <a:noFill/>
                          </a:ln>
                          <a:solidFill>
                            <a:schemeClr val="bg1"/>
                          </a:solidFill>
                          <a:effectLst/>
                          <a:latin typeface="+mn-lt"/>
                          <a:ea typeface="Times New Roman" charset="0"/>
                        </a:rPr>
                        <a:t>Stimulus</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a:ln>
                            <a:noFill/>
                          </a:ln>
                          <a:solidFill>
                            <a:schemeClr val="bg1"/>
                          </a:solidFill>
                          <a:effectLst/>
                          <a:latin typeface="+mn-lt"/>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3021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mn-lt"/>
                          <a:ea typeface="Times New Roman" charset="0"/>
                        </a:rPr>
                        <a:t>Half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mn-lt"/>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2971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mn-lt"/>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mn-lt"/>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3021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mn-lt"/>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mn-lt"/>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2971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mn-lt"/>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mn-lt"/>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2971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mn-lt"/>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mn-lt"/>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2971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mn-lt"/>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mn-lt"/>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42971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mn-lt"/>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mn-lt"/>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42971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rgbClr val="000000"/>
                          </a:solidFill>
                          <a:effectLst/>
                          <a:latin typeface="+mn-lt"/>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000000"/>
                          </a:solidFill>
                          <a:effectLst/>
                          <a:latin typeface="+mn-lt"/>
                          <a:ea typeface="Times New Roman" charset="0"/>
                        </a:rPr>
                        <a:t>The user has pressed the Cancel button.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5" name="TextBox 5">
            <a:extLst>
              <a:ext uri="{FF2B5EF4-FFF2-40B4-BE49-F238E27FC236}">
                <a16:creationId xmlns:a16="http://schemas.microsoft.com/office/drawing/2014/main" id="{5FF59F26-14FC-48E2-9BD4-CFADF4D5F2FC}"/>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5.4 Behavioral models</a:t>
            </a:r>
          </a:p>
        </p:txBody>
      </p:sp>
      <p:sp>
        <p:nvSpPr>
          <p:cNvPr id="6" name="文本框 5">
            <a:extLst>
              <a:ext uri="{FF2B5EF4-FFF2-40B4-BE49-F238E27FC236}">
                <a16:creationId xmlns:a16="http://schemas.microsoft.com/office/drawing/2014/main" id="{7EC5C64E-0FA6-4D3D-8766-C576E4A022EE}"/>
              </a:ext>
            </a:extLst>
          </p:cNvPr>
          <p:cNvSpPr txBox="1"/>
          <p:nvPr/>
        </p:nvSpPr>
        <p:spPr>
          <a:xfrm>
            <a:off x="7452320" y="232574"/>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9</a:t>
            </a:r>
          </a:p>
          <a:p>
            <a:pPr>
              <a:lnSpc>
                <a:spcPts val="2500"/>
              </a:lnSpc>
            </a:pPr>
            <a:r>
              <a:rPr lang="en-US" altLang="zh-CN" sz="2800" b="1" dirty="0">
                <a:solidFill>
                  <a:srgbClr val="0070C0"/>
                </a:solidFill>
                <a:cs typeface="Times New Roman" panose="02020603050405020304" pitchFamily="18" charset="0"/>
              </a:rPr>
              <a:t>end</a:t>
            </a:r>
          </a:p>
        </p:txBody>
      </p:sp>
    </p:spTree>
    <p:extLst>
      <p:ext uri="{BB962C8B-B14F-4D97-AF65-F5344CB8AC3E}">
        <p14:creationId xmlns:p14="http://schemas.microsoft.com/office/powerpoint/2010/main" val="2595476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B5CCE3D-6139-40D1-A187-C3A3C907454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D110FB3-C073-443D-A2BA-0C076013212D}"/>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33</a:t>
            </a:fld>
            <a:endParaRPr lang="zh-CN" altLang="en-US" dirty="0"/>
          </a:p>
        </p:txBody>
      </p:sp>
      <p:sp>
        <p:nvSpPr>
          <p:cNvPr id="4" name="TextBox 5">
            <a:extLst>
              <a:ext uri="{FF2B5EF4-FFF2-40B4-BE49-F238E27FC236}">
                <a16:creationId xmlns:a16="http://schemas.microsoft.com/office/drawing/2014/main" id="{8F2A493B-B7BB-404D-BAD4-B6825F4FEBE3}"/>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5.5 Model-driven engineering</a:t>
            </a:r>
          </a:p>
        </p:txBody>
      </p:sp>
      <p:sp>
        <p:nvSpPr>
          <p:cNvPr id="6" name="Content Placeholder 4">
            <a:extLst>
              <a:ext uri="{FF2B5EF4-FFF2-40B4-BE49-F238E27FC236}">
                <a16:creationId xmlns:a16="http://schemas.microsoft.com/office/drawing/2014/main" id="{01E3923E-1F95-4ABF-9C6F-4782FEF5CE2C}"/>
              </a:ext>
            </a:extLst>
          </p:cNvPr>
          <p:cNvSpPr txBox="1">
            <a:spLocks/>
          </p:cNvSpPr>
          <p:nvPr/>
        </p:nvSpPr>
        <p:spPr>
          <a:xfrm>
            <a:off x="116186" y="941195"/>
            <a:ext cx="893065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a:t>Model-driven engineering (MDE) is an approach to software development where models rather than programs are the principal outputs of the development process. </a:t>
            </a:r>
          </a:p>
          <a:p>
            <a:r>
              <a:rPr lang="en-US" sz="2800"/>
              <a:t>The programs that execute on a hardware/software platform are then generated automatically from the models. </a:t>
            </a:r>
          </a:p>
          <a:p>
            <a:r>
              <a:rPr lang="en-US" sz="2800"/>
              <a:t>Proponents of MDE argue that this raises the level of abstraction in software engineering so that engineers no longer have to be concerned with programming language details or the specifics of execution platforms.</a:t>
            </a:r>
            <a:r>
              <a:rPr lang="en-GB" sz="2800"/>
              <a:t> </a:t>
            </a:r>
            <a:endParaRPr lang="en-US" sz="2800" dirty="0"/>
          </a:p>
        </p:txBody>
      </p:sp>
    </p:spTree>
    <p:extLst>
      <p:ext uri="{BB962C8B-B14F-4D97-AF65-F5344CB8AC3E}">
        <p14:creationId xmlns:p14="http://schemas.microsoft.com/office/powerpoint/2010/main" val="3565420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6A67C28-A60C-430F-96CE-122CEAA4CFA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B5D0B2A-B027-461A-925F-24F52DE6DEFD}"/>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34</a:t>
            </a:fld>
            <a:endParaRPr lang="zh-CN" altLang="en-US" dirty="0"/>
          </a:p>
        </p:txBody>
      </p:sp>
      <p:sp>
        <p:nvSpPr>
          <p:cNvPr id="4" name="文本框 3">
            <a:extLst>
              <a:ext uri="{FF2B5EF4-FFF2-40B4-BE49-F238E27FC236}">
                <a16:creationId xmlns:a16="http://schemas.microsoft.com/office/drawing/2014/main" id="{31C8EA65-7F7C-4D19-8742-4542F7E75792}"/>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p:txBody>
      </p:sp>
      <p:sp>
        <p:nvSpPr>
          <p:cNvPr id="5" name="TextBox 5">
            <a:extLst>
              <a:ext uri="{FF2B5EF4-FFF2-40B4-BE49-F238E27FC236}">
                <a16:creationId xmlns:a16="http://schemas.microsoft.com/office/drawing/2014/main" id="{2AA293A3-C11A-40A1-AECD-4C4ACBEE0E6A}"/>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5.5 Model-driven engineering</a:t>
            </a:r>
          </a:p>
        </p:txBody>
      </p:sp>
      <p:sp>
        <p:nvSpPr>
          <p:cNvPr id="6" name="Content Placeholder 2">
            <a:extLst>
              <a:ext uri="{FF2B5EF4-FFF2-40B4-BE49-F238E27FC236}">
                <a16:creationId xmlns:a16="http://schemas.microsoft.com/office/drawing/2014/main" id="{4783867F-DAB1-4082-9ADA-253BB8E194C0}"/>
              </a:ext>
            </a:extLst>
          </p:cNvPr>
          <p:cNvSpPr txBox="1">
            <a:spLocks/>
          </p:cNvSpPr>
          <p:nvPr/>
        </p:nvSpPr>
        <p:spPr>
          <a:xfrm>
            <a:off x="251520" y="910198"/>
            <a:ext cx="879532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Model-driven engineering is still at an early stage of development, and it is unclear whether or not it will have a significant effect on software engineering practice.</a:t>
            </a:r>
            <a:r>
              <a:rPr lang="en-GB" sz="2800" dirty="0"/>
              <a:t> </a:t>
            </a:r>
          </a:p>
          <a:p>
            <a:pPr>
              <a:lnSpc>
                <a:spcPts val="2700"/>
              </a:lnSpc>
            </a:pPr>
            <a:r>
              <a:rPr lang="en-GB" sz="2800" b="1" dirty="0">
                <a:solidFill>
                  <a:srgbClr val="FF0000"/>
                </a:solidFill>
              </a:rPr>
              <a:t>Pros</a:t>
            </a:r>
          </a:p>
          <a:p>
            <a:pPr lvl="1">
              <a:lnSpc>
                <a:spcPts val="2700"/>
              </a:lnSpc>
            </a:pPr>
            <a:r>
              <a:rPr lang="en-GB" dirty="0"/>
              <a:t>Allows systems to be considered at higher levels of abstraction</a:t>
            </a:r>
          </a:p>
          <a:p>
            <a:pPr lvl="1">
              <a:lnSpc>
                <a:spcPts val="2700"/>
              </a:lnSpc>
            </a:pPr>
            <a:r>
              <a:rPr lang="en-GB" dirty="0"/>
              <a:t>Generating code automatically means that it is cheaper to adapt systems to new platforms.</a:t>
            </a:r>
          </a:p>
          <a:p>
            <a:pPr>
              <a:lnSpc>
                <a:spcPts val="2700"/>
              </a:lnSpc>
            </a:pPr>
            <a:r>
              <a:rPr lang="en-GB" sz="2800" b="1" dirty="0">
                <a:solidFill>
                  <a:srgbClr val="FF0000"/>
                </a:solidFill>
              </a:rPr>
              <a:t>Cons</a:t>
            </a:r>
          </a:p>
          <a:p>
            <a:pPr lvl="1">
              <a:lnSpc>
                <a:spcPts val="2700"/>
              </a:lnSpc>
            </a:pPr>
            <a:r>
              <a:rPr lang="en-GB" dirty="0"/>
              <a:t>Models for abstraction and not necessarily right for implementation.</a:t>
            </a:r>
          </a:p>
          <a:p>
            <a:pPr lvl="1">
              <a:lnSpc>
                <a:spcPts val="2700"/>
              </a:lnSpc>
            </a:pPr>
            <a:r>
              <a:rPr lang="en-GB" dirty="0"/>
              <a:t>Savings from generating code may be outweighed by the costs of developing translators for new platforms.</a:t>
            </a:r>
            <a:endParaRPr lang="en-US" dirty="0"/>
          </a:p>
        </p:txBody>
      </p:sp>
    </p:spTree>
    <p:extLst>
      <p:ext uri="{BB962C8B-B14F-4D97-AF65-F5344CB8AC3E}">
        <p14:creationId xmlns:p14="http://schemas.microsoft.com/office/powerpoint/2010/main" val="2074368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F6C5A31-C5E2-4731-B55E-EEC5818B7C3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97FEAAC-F54C-4BFB-B0E4-04AFFB46E716}"/>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35</a:t>
            </a:fld>
            <a:endParaRPr lang="zh-CN" altLang="en-US" dirty="0"/>
          </a:p>
        </p:txBody>
      </p:sp>
      <p:pic>
        <p:nvPicPr>
          <p:cNvPr id="4" name="Picture 3" descr="5.19 MDA-Transformations.eps">
            <a:extLst>
              <a:ext uri="{FF2B5EF4-FFF2-40B4-BE49-F238E27FC236}">
                <a16:creationId xmlns:a16="http://schemas.microsoft.com/office/drawing/2014/main" id="{9A5E0236-7633-43C1-99D9-8906E6428199}"/>
              </a:ext>
            </a:extLst>
          </p:cNvPr>
          <p:cNvPicPr>
            <a:picLocks noChangeAspect="1"/>
          </p:cNvPicPr>
          <p:nvPr/>
        </p:nvPicPr>
        <p:blipFill>
          <a:blip r:embed="rId2"/>
          <a:stretch>
            <a:fillRect/>
          </a:stretch>
        </p:blipFill>
        <p:spPr>
          <a:xfrm>
            <a:off x="180694" y="1596382"/>
            <a:ext cx="8866638" cy="3919818"/>
          </a:xfrm>
          <a:prstGeom prst="rect">
            <a:avLst/>
          </a:prstGeom>
        </p:spPr>
      </p:pic>
      <p:sp>
        <p:nvSpPr>
          <p:cNvPr id="5" name="文本框 4">
            <a:extLst>
              <a:ext uri="{FF2B5EF4-FFF2-40B4-BE49-F238E27FC236}">
                <a16:creationId xmlns:a16="http://schemas.microsoft.com/office/drawing/2014/main" id="{8FF13FC9-FF9F-42B2-A1BD-1AA9CFBFA355}"/>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2</a:t>
            </a:r>
          </a:p>
        </p:txBody>
      </p:sp>
      <p:sp>
        <p:nvSpPr>
          <p:cNvPr id="6" name="TextBox 5">
            <a:extLst>
              <a:ext uri="{FF2B5EF4-FFF2-40B4-BE49-F238E27FC236}">
                <a16:creationId xmlns:a16="http://schemas.microsoft.com/office/drawing/2014/main" id="{22328DB8-5541-49DE-9166-82FD1D393FD2}"/>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5.5 Model-driven engineering</a:t>
            </a:r>
          </a:p>
        </p:txBody>
      </p:sp>
      <p:sp>
        <p:nvSpPr>
          <p:cNvPr id="7" name="矩形 6">
            <a:extLst>
              <a:ext uri="{FF2B5EF4-FFF2-40B4-BE49-F238E27FC236}">
                <a16:creationId xmlns:a16="http://schemas.microsoft.com/office/drawing/2014/main" id="{ABC7F04C-092B-4748-BF06-A22AA52406C7}"/>
              </a:ext>
            </a:extLst>
          </p:cNvPr>
          <p:cNvSpPr/>
          <p:nvPr/>
        </p:nvSpPr>
        <p:spPr>
          <a:xfrm>
            <a:off x="120257" y="977057"/>
            <a:ext cx="3407536" cy="523220"/>
          </a:xfrm>
          <a:prstGeom prst="rect">
            <a:avLst/>
          </a:prstGeom>
        </p:spPr>
        <p:txBody>
          <a:bodyPr wrap="none">
            <a:spAutoFit/>
          </a:bodyPr>
          <a:lstStyle/>
          <a:p>
            <a:r>
              <a:rPr lang="en-US" altLang="zh-CN" sz="2800" b="1" dirty="0">
                <a:solidFill>
                  <a:srgbClr val="7030A0"/>
                </a:solidFill>
              </a:rPr>
              <a:t>MDA transformations</a:t>
            </a:r>
            <a:endParaRPr lang="zh-CN" altLang="en-US" sz="2800" b="1" dirty="0">
              <a:solidFill>
                <a:srgbClr val="7030A0"/>
              </a:solidFill>
            </a:endParaRPr>
          </a:p>
        </p:txBody>
      </p:sp>
    </p:spTree>
    <p:extLst>
      <p:ext uri="{BB962C8B-B14F-4D97-AF65-F5344CB8AC3E}">
        <p14:creationId xmlns:p14="http://schemas.microsoft.com/office/powerpoint/2010/main" val="37753769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BF358C9-286D-4F22-869E-D3BB13E540F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E782AECB-856B-4B7B-96B2-B0499821381B}"/>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36</a:t>
            </a:fld>
            <a:endParaRPr lang="zh-CN" altLang="en-US" dirty="0"/>
          </a:p>
        </p:txBody>
      </p:sp>
      <p:pic>
        <p:nvPicPr>
          <p:cNvPr id="4" name="Picture 3" descr="5.20 Multiple PSMs.eps">
            <a:extLst>
              <a:ext uri="{FF2B5EF4-FFF2-40B4-BE49-F238E27FC236}">
                <a16:creationId xmlns:a16="http://schemas.microsoft.com/office/drawing/2014/main" id="{8678B8C1-EE48-41A8-A9A0-A45032FAADF3}"/>
              </a:ext>
            </a:extLst>
          </p:cNvPr>
          <p:cNvPicPr>
            <a:picLocks noChangeAspect="1"/>
          </p:cNvPicPr>
          <p:nvPr/>
        </p:nvPicPr>
        <p:blipFill>
          <a:blip r:embed="rId2"/>
          <a:stretch>
            <a:fillRect/>
          </a:stretch>
        </p:blipFill>
        <p:spPr>
          <a:xfrm>
            <a:off x="316374" y="1866280"/>
            <a:ext cx="8511251" cy="3218904"/>
          </a:xfrm>
          <a:prstGeom prst="rect">
            <a:avLst/>
          </a:prstGeom>
        </p:spPr>
      </p:pic>
      <p:sp>
        <p:nvSpPr>
          <p:cNvPr id="5" name="文本框 4">
            <a:extLst>
              <a:ext uri="{FF2B5EF4-FFF2-40B4-BE49-F238E27FC236}">
                <a16:creationId xmlns:a16="http://schemas.microsoft.com/office/drawing/2014/main" id="{B722352A-34FE-4D7B-B03F-ABA013674CDB}"/>
              </a:ext>
            </a:extLst>
          </p:cNvPr>
          <p:cNvSpPr txBox="1"/>
          <p:nvPr/>
        </p:nvSpPr>
        <p:spPr>
          <a:xfrm>
            <a:off x="7452320" y="232574"/>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3</a:t>
            </a:r>
          </a:p>
          <a:p>
            <a:pPr>
              <a:lnSpc>
                <a:spcPts val="2500"/>
              </a:lnSpc>
            </a:pPr>
            <a:r>
              <a:rPr lang="en-US" altLang="zh-CN" sz="2800" b="1" dirty="0">
                <a:solidFill>
                  <a:srgbClr val="0070C0"/>
                </a:solidFill>
                <a:cs typeface="Times New Roman" panose="02020603050405020304" pitchFamily="18" charset="0"/>
              </a:rPr>
              <a:t>end</a:t>
            </a:r>
          </a:p>
        </p:txBody>
      </p:sp>
      <p:sp>
        <p:nvSpPr>
          <p:cNvPr id="6" name="TextBox 5">
            <a:extLst>
              <a:ext uri="{FF2B5EF4-FFF2-40B4-BE49-F238E27FC236}">
                <a16:creationId xmlns:a16="http://schemas.microsoft.com/office/drawing/2014/main" id="{A9044E19-F7C4-4D21-A1E3-1F01D1988281}"/>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5.5 Model-driven engineering</a:t>
            </a:r>
          </a:p>
        </p:txBody>
      </p:sp>
      <p:sp>
        <p:nvSpPr>
          <p:cNvPr id="7" name="矩形 6">
            <a:extLst>
              <a:ext uri="{FF2B5EF4-FFF2-40B4-BE49-F238E27FC236}">
                <a16:creationId xmlns:a16="http://schemas.microsoft.com/office/drawing/2014/main" id="{3664ECCD-B994-4D4E-988D-59517CF57F74}"/>
              </a:ext>
            </a:extLst>
          </p:cNvPr>
          <p:cNvSpPr/>
          <p:nvPr/>
        </p:nvSpPr>
        <p:spPr>
          <a:xfrm>
            <a:off x="225526" y="983729"/>
            <a:ext cx="5307094" cy="523220"/>
          </a:xfrm>
          <a:prstGeom prst="rect">
            <a:avLst/>
          </a:prstGeom>
        </p:spPr>
        <p:txBody>
          <a:bodyPr wrap="none">
            <a:spAutoFit/>
          </a:bodyPr>
          <a:lstStyle/>
          <a:p>
            <a:r>
              <a:rPr lang="en-US" altLang="zh-CN" sz="2800" b="1" dirty="0">
                <a:solidFill>
                  <a:srgbClr val="7030A0"/>
                </a:solidFill>
              </a:rPr>
              <a:t>Multiple platform-specific models </a:t>
            </a:r>
            <a:endParaRPr lang="zh-CN" altLang="en-US" sz="2800" b="1" dirty="0">
              <a:solidFill>
                <a:srgbClr val="7030A0"/>
              </a:solidFill>
            </a:endParaRPr>
          </a:p>
        </p:txBody>
      </p:sp>
    </p:spTree>
    <p:extLst>
      <p:ext uri="{BB962C8B-B14F-4D97-AF65-F5344CB8AC3E}">
        <p14:creationId xmlns:p14="http://schemas.microsoft.com/office/powerpoint/2010/main" val="2076208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D530B02-95F6-4D0F-A5BE-BE7C390C395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89350B2-BFB6-4517-88AC-5403DFFFDC40}"/>
              </a:ext>
            </a:extLst>
          </p:cNvPr>
          <p:cNvSpPr>
            <a:spLocks noGrp="1"/>
          </p:cNvSpPr>
          <p:nvPr>
            <p:ph type="sldNum" sz="quarter" idx="12"/>
          </p:nvPr>
        </p:nvSpPr>
        <p:spPr/>
        <p:txBody>
          <a:bodyPr/>
          <a:lstStyle/>
          <a:p>
            <a:r>
              <a:rPr lang="en-US" altLang="zh-CN" dirty="0"/>
              <a:t>SE  Chapter 3-</a:t>
            </a:r>
            <a:fld id="{90959D3B-E7CF-4F7F-B948-302019A1053D}" type="slidenum">
              <a:rPr lang="zh-CN" altLang="en-US" smtClean="0"/>
              <a:pPr/>
              <a:t>37</a:t>
            </a:fld>
            <a:endParaRPr lang="zh-CN" altLang="en-US" dirty="0"/>
          </a:p>
        </p:txBody>
      </p:sp>
      <p:sp>
        <p:nvSpPr>
          <p:cNvPr id="5" name="TextBox 5">
            <a:extLst>
              <a:ext uri="{FF2B5EF4-FFF2-40B4-BE49-F238E27FC236}">
                <a16:creationId xmlns:a16="http://schemas.microsoft.com/office/drawing/2014/main" id="{713C82F1-1B1C-4B2E-A24B-FD86EFA0CE1A}"/>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9" name="Content Placeholder 4">
            <a:extLst>
              <a:ext uri="{FF2B5EF4-FFF2-40B4-BE49-F238E27FC236}">
                <a16:creationId xmlns:a16="http://schemas.microsoft.com/office/drawing/2014/main" id="{2B432A12-8C2F-4C23-973B-B7ADA5B7AE56}"/>
              </a:ext>
            </a:extLst>
          </p:cNvPr>
          <p:cNvSpPr txBox="1">
            <a:spLocks/>
          </p:cNvSpPr>
          <p:nvPr/>
        </p:nvSpPr>
        <p:spPr>
          <a:xfrm>
            <a:off x="86816" y="991269"/>
            <a:ext cx="896002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A model is an abstract view of a system that ignores system details. Complementary system models can be developed to show the system’s context, interactions, structure and </a:t>
            </a:r>
            <a:r>
              <a:rPr lang="en-GB" sz="2800" dirty="0" err="1"/>
              <a:t>behavior</a:t>
            </a:r>
            <a:r>
              <a:rPr lang="en-GB" sz="2800" dirty="0"/>
              <a:t>.</a:t>
            </a:r>
          </a:p>
          <a:p>
            <a:r>
              <a:rPr lang="en-GB" sz="2800" dirty="0"/>
              <a:t>Context models show how a system that is being </a:t>
            </a:r>
            <a:r>
              <a:rPr lang="en-US" sz="2800" dirty="0"/>
              <a:t>modeled is positioned in an environment with other systems and processes. </a:t>
            </a:r>
            <a:endParaRPr lang="en-GB" sz="2800" dirty="0"/>
          </a:p>
        </p:txBody>
      </p:sp>
    </p:spTree>
    <p:extLst>
      <p:ext uri="{BB962C8B-B14F-4D97-AF65-F5344CB8AC3E}">
        <p14:creationId xmlns:p14="http://schemas.microsoft.com/office/powerpoint/2010/main" val="3661095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4F02E8E-33A3-4E44-BDAC-4B1F063A29C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EDAD063A-DBCA-4DCC-90C8-A3C765192DF6}"/>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38</a:t>
            </a:fld>
            <a:endParaRPr lang="zh-CN" altLang="en-US" dirty="0"/>
          </a:p>
        </p:txBody>
      </p:sp>
      <p:sp>
        <p:nvSpPr>
          <p:cNvPr id="5" name="Content Placeholder 4">
            <a:extLst>
              <a:ext uri="{FF2B5EF4-FFF2-40B4-BE49-F238E27FC236}">
                <a16:creationId xmlns:a16="http://schemas.microsoft.com/office/drawing/2014/main" id="{DA85B7C5-170A-4E93-B446-B2B605B661CA}"/>
              </a:ext>
            </a:extLst>
          </p:cNvPr>
          <p:cNvSpPr txBox="1">
            <a:spLocks/>
          </p:cNvSpPr>
          <p:nvPr/>
        </p:nvSpPr>
        <p:spPr>
          <a:xfrm>
            <a:off x="26202" y="908720"/>
            <a:ext cx="9020637"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dirty="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altLang="zh-CN" sz="2800" dirty="0"/>
          </a:p>
          <a:p>
            <a:r>
              <a:rPr lang="en-US" altLang="zh-CN" sz="2800" dirty="0"/>
              <a:t>Structural models show the organization and architecture of a system. Class diagrams are used to define the static structure of classes in a system and their associations.</a:t>
            </a:r>
            <a:endParaRPr lang="en-GB" altLang="zh-CN" sz="2800" dirty="0"/>
          </a:p>
          <a:p>
            <a:endParaRPr lang="en-US" sz="2800" dirty="0"/>
          </a:p>
        </p:txBody>
      </p:sp>
      <p:sp>
        <p:nvSpPr>
          <p:cNvPr id="6" name="TextBox 5">
            <a:extLst>
              <a:ext uri="{FF2B5EF4-FFF2-40B4-BE49-F238E27FC236}">
                <a16:creationId xmlns:a16="http://schemas.microsoft.com/office/drawing/2014/main" id="{9F557396-E0A0-4B7C-8347-B02B016AD390}"/>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7" name="文本框 6">
            <a:extLst>
              <a:ext uri="{FF2B5EF4-FFF2-40B4-BE49-F238E27FC236}">
                <a16:creationId xmlns:a16="http://schemas.microsoft.com/office/drawing/2014/main" id="{00D6AEE7-7A57-4A7C-8545-21D66E63A036}"/>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p:txBody>
      </p:sp>
    </p:spTree>
    <p:extLst>
      <p:ext uri="{BB962C8B-B14F-4D97-AF65-F5344CB8AC3E}">
        <p14:creationId xmlns:p14="http://schemas.microsoft.com/office/powerpoint/2010/main" val="3287873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8922C38-267A-4D93-BD8A-DFE19359A44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6D46DEA-3FCC-4ED4-80C9-E7AFC84380CE}"/>
              </a:ext>
            </a:extLst>
          </p:cNvPr>
          <p:cNvSpPr>
            <a:spLocks noGrp="1"/>
          </p:cNvSpPr>
          <p:nvPr>
            <p:ph type="sldNum" sz="quarter" idx="12"/>
          </p:nvPr>
        </p:nvSpPr>
        <p:spPr/>
        <p:txBody>
          <a:bodyPr/>
          <a:lstStyle/>
          <a:p>
            <a:r>
              <a:rPr lang="en-US" altLang="zh-CN"/>
              <a:t>SE  Chapter 4-</a:t>
            </a:r>
            <a:fld id="{90959D3B-E7CF-4F7F-B948-302019A1053D}" type="slidenum">
              <a:rPr lang="zh-CN" altLang="en-US" smtClean="0"/>
              <a:pPr/>
              <a:t>39</a:t>
            </a:fld>
            <a:endParaRPr lang="zh-CN" altLang="en-US" dirty="0"/>
          </a:p>
        </p:txBody>
      </p:sp>
      <p:sp>
        <p:nvSpPr>
          <p:cNvPr id="4" name="Content Placeholder 2">
            <a:extLst>
              <a:ext uri="{FF2B5EF4-FFF2-40B4-BE49-F238E27FC236}">
                <a16:creationId xmlns:a16="http://schemas.microsoft.com/office/drawing/2014/main" id="{089B6B40-8E4B-4AED-A408-700556294688}"/>
              </a:ext>
            </a:extLst>
          </p:cNvPr>
          <p:cNvSpPr txBox="1">
            <a:spLocks/>
          </p:cNvSpPr>
          <p:nvPr/>
        </p:nvSpPr>
        <p:spPr>
          <a:xfrm>
            <a:off x="224136" y="991269"/>
            <a:ext cx="882270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dirty="0"/>
              <a:t>Behavioral models are used to describe the dynamic behavior of an executing system. This behavior can be modeled from the perspective of the data processed by the system, or by the events that stimulate responses from a system.</a:t>
            </a:r>
            <a:endParaRPr lang="en-GB" altLang="zh-CN" sz="2800" dirty="0"/>
          </a:p>
          <a:p>
            <a:r>
              <a:rPr lang="en-US" altLang="zh-CN" sz="2800" dirty="0"/>
              <a:t>Activity diagrams may be used to model the processing of data, where each activity represents one process step.</a:t>
            </a:r>
          </a:p>
          <a:p>
            <a:r>
              <a:rPr lang="en-US" altLang="zh-CN" sz="2800" dirty="0"/>
              <a:t>State diagrams are used to model a system’s behavior in response to internal or external events. </a:t>
            </a:r>
            <a:endParaRPr lang="en-GB" altLang="zh-CN" sz="2800" dirty="0"/>
          </a:p>
          <a:p>
            <a:endParaRPr lang="en-GB" altLang="zh-CN" sz="2800" dirty="0"/>
          </a:p>
          <a:p>
            <a:pPr marL="0" indent="0">
              <a:buNone/>
            </a:pPr>
            <a:endParaRPr lang="en-GB" altLang="zh-CN" sz="2800" dirty="0"/>
          </a:p>
        </p:txBody>
      </p:sp>
      <p:sp>
        <p:nvSpPr>
          <p:cNvPr id="5" name="TextBox 5">
            <a:extLst>
              <a:ext uri="{FF2B5EF4-FFF2-40B4-BE49-F238E27FC236}">
                <a16:creationId xmlns:a16="http://schemas.microsoft.com/office/drawing/2014/main" id="{27BD747B-8837-4FBC-84B4-6D5733834DA6}"/>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7" name="文本框 6">
            <a:extLst>
              <a:ext uri="{FF2B5EF4-FFF2-40B4-BE49-F238E27FC236}">
                <a16:creationId xmlns:a16="http://schemas.microsoft.com/office/drawing/2014/main" id="{F8E9CC63-9878-4DEB-B214-C8858B8254A3}"/>
              </a:ext>
            </a:extLst>
          </p:cNvPr>
          <p:cNvSpPr txBox="1"/>
          <p:nvPr/>
        </p:nvSpPr>
        <p:spPr>
          <a:xfrm>
            <a:off x="7452320" y="232574"/>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2</a:t>
            </a:r>
          </a:p>
          <a:p>
            <a:pPr>
              <a:lnSpc>
                <a:spcPts val="2500"/>
              </a:lnSpc>
            </a:pPr>
            <a:endParaRPr lang="en-US" altLang="zh-CN" sz="2800" b="1" dirty="0">
              <a:solidFill>
                <a:srgbClr val="0070C0"/>
              </a:solidFill>
              <a:cs typeface="Times New Roman" panose="02020603050405020304" pitchFamily="18" charset="0"/>
            </a:endParaRPr>
          </a:p>
        </p:txBody>
      </p:sp>
    </p:spTree>
    <p:extLst>
      <p:ext uri="{BB962C8B-B14F-4D97-AF65-F5344CB8AC3E}">
        <p14:creationId xmlns:p14="http://schemas.microsoft.com/office/powerpoint/2010/main" val="25424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D018068-9686-4287-97AD-CECDB0FA6F6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F49BFD3-F29B-477F-BAC0-EE94AE6DD566}"/>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4</a:t>
            </a:fld>
            <a:endParaRPr lang="zh-CN" altLang="en-US" dirty="0"/>
          </a:p>
        </p:txBody>
      </p:sp>
      <p:sp>
        <p:nvSpPr>
          <p:cNvPr id="4" name="TextBox 5">
            <a:extLst>
              <a:ext uri="{FF2B5EF4-FFF2-40B4-BE49-F238E27FC236}">
                <a16:creationId xmlns:a16="http://schemas.microsoft.com/office/drawing/2014/main" id="{F1747321-9D15-4265-A161-CA05FD4E3B1A}"/>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UML diagram types?</a:t>
            </a:r>
          </a:p>
        </p:txBody>
      </p:sp>
      <p:sp>
        <p:nvSpPr>
          <p:cNvPr id="5" name="Content Placeholder 2">
            <a:extLst>
              <a:ext uri="{FF2B5EF4-FFF2-40B4-BE49-F238E27FC236}">
                <a16:creationId xmlns:a16="http://schemas.microsoft.com/office/drawing/2014/main" id="{A31ABB09-04E5-465C-A3B1-CB49DD5B8F42}"/>
              </a:ext>
            </a:extLst>
          </p:cNvPr>
          <p:cNvSpPr txBox="1">
            <a:spLocks/>
          </p:cNvSpPr>
          <p:nvPr/>
        </p:nvSpPr>
        <p:spPr>
          <a:xfrm>
            <a:off x="179512" y="925696"/>
            <a:ext cx="8589640" cy="51676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rgbClr val="FF0000"/>
                </a:solidFill>
              </a:rPr>
              <a:t>Activity diagrams</a:t>
            </a:r>
            <a:r>
              <a:rPr lang="en-US" sz="2800" dirty="0"/>
              <a:t>, which show the activities involved in a process or in data processing .</a:t>
            </a:r>
            <a:endParaRPr lang="en-GB" sz="2800" dirty="0"/>
          </a:p>
          <a:p>
            <a:r>
              <a:rPr lang="en-US" sz="2800" dirty="0">
                <a:solidFill>
                  <a:srgbClr val="FF0000"/>
                </a:solidFill>
              </a:rPr>
              <a:t>Use case diagrams</a:t>
            </a:r>
            <a:r>
              <a:rPr lang="en-US" sz="2800" dirty="0"/>
              <a:t>, which show the interactions between a system and its environment. </a:t>
            </a:r>
            <a:endParaRPr lang="en-GB" sz="2800" dirty="0"/>
          </a:p>
          <a:p>
            <a:r>
              <a:rPr lang="en-US" sz="2800" dirty="0">
                <a:solidFill>
                  <a:srgbClr val="FF0000"/>
                </a:solidFill>
              </a:rPr>
              <a:t>Sequence diagrams</a:t>
            </a:r>
            <a:r>
              <a:rPr lang="en-US" sz="2800" dirty="0"/>
              <a:t>, which show interactions between actors and the system and between system components.</a:t>
            </a:r>
            <a:endParaRPr lang="en-GB" sz="2800" dirty="0"/>
          </a:p>
          <a:p>
            <a:r>
              <a:rPr lang="en-US" sz="2800" dirty="0">
                <a:solidFill>
                  <a:srgbClr val="FF0000"/>
                </a:solidFill>
              </a:rPr>
              <a:t>Class diagrams</a:t>
            </a:r>
            <a:r>
              <a:rPr lang="en-US" sz="2800" dirty="0"/>
              <a:t>, which show the object classes in the system and the associations between these classes.</a:t>
            </a:r>
            <a:endParaRPr lang="en-GB" sz="2800" dirty="0"/>
          </a:p>
          <a:p>
            <a:r>
              <a:rPr lang="en-US" sz="2800" dirty="0">
                <a:solidFill>
                  <a:srgbClr val="FF0000"/>
                </a:solidFill>
              </a:rPr>
              <a:t>State diagrams</a:t>
            </a:r>
            <a:r>
              <a:rPr lang="en-US" sz="2800" dirty="0"/>
              <a:t>, which show how the system reacts to internal and external events. </a:t>
            </a:r>
            <a:endParaRPr lang="en-GB" sz="2800" dirty="0"/>
          </a:p>
          <a:p>
            <a:endParaRPr lang="en-US" sz="2800" dirty="0"/>
          </a:p>
        </p:txBody>
      </p:sp>
    </p:spTree>
    <p:extLst>
      <p:ext uri="{BB962C8B-B14F-4D97-AF65-F5344CB8AC3E}">
        <p14:creationId xmlns:p14="http://schemas.microsoft.com/office/powerpoint/2010/main" val="3502484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9BA2C6B-A53A-462E-918D-FC831417240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C551433-F6E8-4D8F-A9CE-2C2B6F7D0C91}"/>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40</a:t>
            </a:fld>
            <a:endParaRPr lang="zh-CN" altLang="en-US" dirty="0"/>
          </a:p>
        </p:txBody>
      </p:sp>
      <p:sp>
        <p:nvSpPr>
          <p:cNvPr id="4" name="TextBox 5">
            <a:extLst>
              <a:ext uri="{FF2B5EF4-FFF2-40B4-BE49-F238E27FC236}">
                <a16:creationId xmlns:a16="http://schemas.microsoft.com/office/drawing/2014/main" id="{E356FDFA-1BBA-4C46-8E16-0CBAA05C79EE}"/>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5" name="文本框 4">
            <a:extLst>
              <a:ext uri="{FF2B5EF4-FFF2-40B4-BE49-F238E27FC236}">
                <a16:creationId xmlns:a16="http://schemas.microsoft.com/office/drawing/2014/main" id="{0F19FBFB-2ADF-4500-8A62-FB59AA46E6FA}"/>
              </a:ext>
            </a:extLst>
          </p:cNvPr>
          <p:cNvSpPr txBox="1"/>
          <p:nvPr/>
        </p:nvSpPr>
        <p:spPr>
          <a:xfrm>
            <a:off x="7853536" y="65324"/>
            <a:ext cx="1234480" cy="954107"/>
          </a:xfrm>
          <a:prstGeom prst="rect">
            <a:avLst/>
          </a:prstGeom>
          <a:noFill/>
        </p:spPr>
        <p:txBody>
          <a:bodyPr wrap="square" rtlCol="0">
            <a:spAutoFit/>
          </a:bodyPr>
          <a:lstStyle/>
          <a:p>
            <a:r>
              <a:rPr lang="en-US" altLang="zh-CN" sz="2800" b="1" dirty="0">
                <a:solidFill>
                  <a:srgbClr val="0070C0"/>
                </a:solidFill>
                <a:cs typeface="Times New Roman" panose="02020603050405020304" pitchFamily="18" charset="0"/>
              </a:rPr>
              <a:t>cont. 3</a:t>
            </a:r>
          </a:p>
          <a:p>
            <a:r>
              <a:rPr lang="en-US" altLang="zh-CN" sz="2800" b="1" dirty="0">
                <a:solidFill>
                  <a:srgbClr val="0070C0"/>
                </a:solidFill>
                <a:cs typeface="Times New Roman" panose="02020603050405020304" pitchFamily="18" charset="0"/>
              </a:rPr>
              <a:t>end</a:t>
            </a:r>
            <a:endParaRPr lang="zh-CN" altLang="en-US" sz="2800" b="1" dirty="0">
              <a:solidFill>
                <a:srgbClr val="0070C0"/>
              </a:solidFill>
              <a:cs typeface="Times New Roman" panose="02020603050405020304" pitchFamily="18" charset="0"/>
            </a:endParaRPr>
          </a:p>
        </p:txBody>
      </p:sp>
      <p:sp>
        <p:nvSpPr>
          <p:cNvPr id="6" name="Content Placeholder 4">
            <a:extLst>
              <a:ext uri="{FF2B5EF4-FFF2-40B4-BE49-F238E27FC236}">
                <a16:creationId xmlns:a16="http://schemas.microsoft.com/office/drawing/2014/main" id="{7FD779ED-4DE3-47D8-B527-158396F56935}"/>
              </a:ext>
            </a:extLst>
          </p:cNvPr>
          <p:cNvSpPr txBox="1">
            <a:spLocks/>
          </p:cNvSpPr>
          <p:nvPr/>
        </p:nvSpPr>
        <p:spPr>
          <a:xfrm>
            <a:off x="107504" y="908720"/>
            <a:ext cx="893933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dirty="0"/>
              <a:t>Model-driven engineering is an approach to software development in which a system is represented as a set of models that can be automatically transformed to executable code. </a:t>
            </a:r>
          </a:p>
          <a:p>
            <a:endParaRPr lang="en-US" sz="2800" dirty="0"/>
          </a:p>
        </p:txBody>
      </p:sp>
    </p:spTree>
    <p:extLst>
      <p:ext uri="{BB962C8B-B14F-4D97-AF65-F5344CB8AC3E}">
        <p14:creationId xmlns:p14="http://schemas.microsoft.com/office/powerpoint/2010/main" val="1622697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9EE540F-9AEC-4817-AC33-AD9E8CD220A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1A27394-C0A8-49B8-B59E-9EFEB0CD70DD}"/>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5</a:t>
            </a:fld>
            <a:endParaRPr lang="zh-CN" altLang="en-US" dirty="0"/>
          </a:p>
        </p:txBody>
      </p:sp>
      <p:sp>
        <p:nvSpPr>
          <p:cNvPr id="4" name="TextBox 5">
            <a:extLst>
              <a:ext uri="{FF2B5EF4-FFF2-40B4-BE49-F238E27FC236}">
                <a16:creationId xmlns:a16="http://schemas.microsoft.com/office/drawing/2014/main" id="{00D05112-6CC0-428C-BE31-3E8153702D40}"/>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5.1 Context models</a:t>
            </a:r>
          </a:p>
        </p:txBody>
      </p:sp>
      <p:sp>
        <p:nvSpPr>
          <p:cNvPr id="5" name="Rectangle 3">
            <a:extLst>
              <a:ext uri="{FF2B5EF4-FFF2-40B4-BE49-F238E27FC236}">
                <a16:creationId xmlns:a16="http://schemas.microsoft.com/office/drawing/2014/main" id="{A6CF9555-F095-4027-B0DE-6CDA1230139B}"/>
              </a:ext>
            </a:extLst>
          </p:cNvPr>
          <p:cNvSpPr txBox="1">
            <a:spLocks noChangeArrowheads="1"/>
          </p:cNvSpPr>
          <p:nvPr/>
        </p:nvSpPr>
        <p:spPr>
          <a:xfrm>
            <a:off x="220260" y="991269"/>
            <a:ext cx="8826579"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Context models are used to illustrate the operational context of a system - </a:t>
            </a:r>
            <a:r>
              <a:rPr lang="en-GB" sz="2800" b="1" dirty="0">
                <a:solidFill>
                  <a:srgbClr val="FF0000"/>
                </a:solidFill>
              </a:rPr>
              <a:t>they show what lies outside the system boundaries</a:t>
            </a:r>
            <a:r>
              <a:rPr lang="en-GB" sz="2800" dirty="0"/>
              <a:t>.</a:t>
            </a:r>
          </a:p>
          <a:p>
            <a:r>
              <a:rPr lang="en-GB" sz="2800" dirty="0"/>
              <a:t>Social and organisational concerns may affect the decision on where to position system boundaries.</a:t>
            </a:r>
          </a:p>
          <a:p>
            <a:r>
              <a:rPr lang="en-GB" sz="2800" b="1" dirty="0">
                <a:solidFill>
                  <a:srgbClr val="7030A0"/>
                </a:solidFill>
              </a:rPr>
              <a:t>Architectural models </a:t>
            </a:r>
            <a:r>
              <a:rPr lang="en-GB" sz="2800" dirty="0"/>
              <a:t>show the system and its relationship with other systems.</a:t>
            </a:r>
          </a:p>
        </p:txBody>
      </p:sp>
    </p:spTree>
    <p:extLst>
      <p:ext uri="{BB962C8B-B14F-4D97-AF65-F5344CB8AC3E}">
        <p14:creationId xmlns:p14="http://schemas.microsoft.com/office/powerpoint/2010/main" val="2965307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E51FC3E-9A25-490D-976D-C5899B3E27B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D983065-2D95-456C-AAF4-96E847649979}"/>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6</a:t>
            </a:fld>
            <a:endParaRPr lang="zh-CN" altLang="en-US" dirty="0"/>
          </a:p>
        </p:txBody>
      </p:sp>
      <p:pic>
        <p:nvPicPr>
          <p:cNvPr id="4" name="Picture 1" descr="5.1 Mentcare context.eps">
            <a:extLst>
              <a:ext uri="{FF2B5EF4-FFF2-40B4-BE49-F238E27FC236}">
                <a16:creationId xmlns:a16="http://schemas.microsoft.com/office/drawing/2014/main" id="{8C30D6AC-2308-4157-81A4-498B095C3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699" y="1534787"/>
            <a:ext cx="7276381" cy="4583547"/>
          </a:xfrm>
          <a:prstGeom prst="rect">
            <a:avLst/>
          </a:prstGeom>
        </p:spPr>
      </p:pic>
      <p:sp>
        <p:nvSpPr>
          <p:cNvPr id="5" name="TextBox 5">
            <a:extLst>
              <a:ext uri="{FF2B5EF4-FFF2-40B4-BE49-F238E27FC236}">
                <a16:creationId xmlns:a16="http://schemas.microsoft.com/office/drawing/2014/main" id="{0DF3CDF0-DDDD-4BE4-A21F-3017E7EC30D2}"/>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5.1 Context models</a:t>
            </a:r>
          </a:p>
        </p:txBody>
      </p:sp>
      <p:sp>
        <p:nvSpPr>
          <p:cNvPr id="6" name="文本框 5">
            <a:extLst>
              <a:ext uri="{FF2B5EF4-FFF2-40B4-BE49-F238E27FC236}">
                <a16:creationId xmlns:a16="http://schemas.microsoft.com/office/drawing/2014/main" id="{97348AF2-0794-465A-A43A-195F2BB39E16}"/>
              </a:ext>
            </a:extLst>
          </p:cNvPr>
          <p:cNvSpPr txBox="1"/>
          <p:nvPr/>
        </p:nvSpPr>
        <p:spPr>
          <a:xfrm>
            <a:off x="7452320" y="116632"/>
            <a:ext cx="1440160" cy="523220"/>
          </a:xfrm>
          <a:prstGeom prst="rect">
            <a:avLst/>
          </a:prstGeom>
          <a:noFill/>
        </p:spPr>
        <p:txBody>
          <a:bodyPr wrap="square" rtlCol="0">
            <a:spAutoFit/>
          </a:bodyPr>
          <a:lstStyle/>
          <a:p>
            <a:r>
              <a:rPr lang="en-US" altLang="zh-CN" sz="2800" b="1" dirty="0">
                <a:solidFill>
                  <a:srgbClr val="0070C0"/>
                </a:solidFill>
                <a:cs typeface="Times New Roman" panose="02020603050405020304" pitchFamily="18" charset="0"/>
              </a:rPr>
              <a:t>cont. 1</a:t>
            </a:r>
            <a:endParaRPr lang="zh-CN" altLang="en-US" sz="2800" b="1" dirty="0">
              <a:solidFill>
                <a:srgbClr val="0070C0"/>
              </a:solidFill>
              <a:cs typeface="Times New Roman" panose="02020603050405020304" pitchFamily="18" charset="0"/>
            </a:endParaRPr>
          </a:p>
        </p:txBody>
      </p:sp>
      <p:sp>
        <p:nvSpPr>
          <p:cNvPr id="7" name="Title 1">
            <a:extLst>
              <a:ext uri="{FF2B5EF4-FFF2-40B4-BE49-F238E27FC236}">
                <a16:creationId xmlns:a16="http://schemas.microsoft.com/office/drawing/2014/main" id="{4154BA15-8CE7-4D1E-A437-F6B181251F17}"/>
              </a:ext>
            </a:extLst>
          </p:cNvPr>
          <p:cNvSpPr txBox="1">
            <a:spLocks/>
          </p:cNvSpPr>
          <p:nvPr/>
        </p:nvSpPr>
        <p:spPr>
          <a:xfrm>
            <a:off x="251520" y="921887"/>
            <a:ext cx="8001889" cy="64383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solidFill>
                  <a:srgbClr val="7030A0"/>
                </a:solidFill>
              </a:rPr>
              <a:t>The context of the </a:t>
            </a:r>
            <a:r>
              <a:rPr lang="en-GB" sz="2800" b="1" dirty="0" err="1">
                <a:solidFill>
                  <a:srgbClr val="7030A0"/>
                </a:solidFill>
              </a:rPr>
              <a:t>Mentcare</a:t>
            </a:r>
            <a:r>
              <a:rPr lang="en-GB" sz="2800" b="1" dirty="0">
                <a:solidFill>
                  <a:srgbClr val="7030A0"/>
                </a:solidFill>
              </a:rPr>
              <a:t> system</a:t>
            </a:r>
            <a:endParaRPr lang="en-US" sz="2800" b="1" dirty="0">
              <a:solidFill>
                <a:srgbClr val="7030A0"/>
              </a:solidFill>
            </a:endParaRPr>
          </a:p>
        </p:txBody>
      </p:sp>
    </p:spTree>
    <p:extLst>
      <p:ext uri="{BB962C8B-B14F-4D97-AF65-F5344CB8AC3E}">
        <p14:creationId xmlns:p14="http://schemas.microsoft.com/office/powerpoint/2010/main" val="747719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8352895-64E8-4923-93D9-8D64D953320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16405AD-C9A1-451E-9DA1-05902E009E97}"/>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7</a:t>
            </a:fld>
            <a:endParaRPr lang="zh-CN" altLang="en-US" dirty="0"/>
          </a:p>
        </p:txBody>
      </p:sp>
      <p:sp>
        <p:nvSpPr>
          <p:cNvPr id="4" name="TextBox 5">
            <a:extLst>
              <a:ext uri="{FF2B5EF4-FFF2-40B4-BE49-F238E27FC236}">
                <a16:creationId xmlns:a16="http://schemas.microsoft.com/office/drawing/2014/main" id="{10077350-E6A6-4406-BF58-34FFBAD8D284}"/>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5.1 Context models</a:t>
            </a:r>
          </a:p>
        </p:txBody>
      </p:sp>
      <p:sp>
        <p:nvSpPr>
          <p:cNvPr id="5" name="文本框 4">
            <a:extLst>
              <a:ext uri="{FF2B5EF4-FFF2-40B4-BE49-F238E27FC236}">
                <a16:creationId xmlns:a16="http://schemas.microsoft.com/office/drawing/2014/main" id="{73A13CBB-3E9B-4744-8B2D-ABD01D7B7023}"/>
              </a:ext>
            </a:extLst>
          </p:cNvPr>
          <p:cNvSpPr txBox="1"/>
          <p:nvPr/>
        </p:nvSpPr>
        <p:spPr>
          <a:xfrm>
            <a:off x="7452320" y="116632"/>
            <a:ext cx="1440160" cy="523220"/>
          </a:xfrm>
          <a:prstGeom prst="rect">
            <a:avLst/>
          </a:prstGeom>
          <a:noFill/>
        </p:spPr>
        <p:txBody>
          <a:bodyPr wrap="square" rtlCol="0">
            <a:spAutoFit/>
          </a:bodyPr>
          <a:lstStyle/>
          <a:p>
            <a:r>
              <a:rPr lang="en-US" altLang="zh-CN" sz="2800" b="1" dirty="0">
                <a:solidFill>
                  <a:srgbClr val="0070C0"/>
                </a:solidFill>
                <a:cs typeface="Times New Roman" panose="02020603050405020304" pitchFamily="18" charset="0"/>
              </a:rPr>
              <a:t>cont. 2</a:t>
            </a:r>
            <a:endParaRPr lang="zh-CN" altLang="en-US" sz="2800" b="1" dirty="0">
              <a:solidFill>
                <a:srgbClr val="0070C0"/>
              </a:solidFill>
              <a:cs typeface="Times New Roman" panose="02020603050405020304" pitchFamily="18" charset="0"/>
            </a:endParaRPr>
          </a:p>
        </p:txBody>
      </p:sp>
      <p:sp>
        <p:nvSpPr>
          <p:cNvPr id="6" name="Content Placeholder 3">
            <a:extLst>
              <a:ext uri="{FF2B5EF4-FFF2-40B4-BE49-F238E27FC236}">
                <a16:creationId xmlns:a16="http://schemas.microsoft.com/office/drawing/2014/main" id="{25741FE7-C3C9-4916-86CF-A945C60F4BF6}"/>
              </a:ext>
            </a:extLst>
          </p:cNvPr>
          <p:cNvSpPr txBox="1">
            <a:spLocks/>
          </p:cNvSpPr>
          <p:nvPr/>
        </p:nvSpPr>
        <p:spPr>
          <a:xfrm>
            <a:off x="235760" y="980728"/>
            <a:ext cx="881108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rgbClr val="7030A0"/>
                </a:solidFill>
              </a:rPr>
              <a:t>Process perspective</a:t>
            </a:r>
          </a:p>
          <a:p>
            <a:r>
              <a:rPr lang="en-US" sz="2800" dirty="0"/>
              <a:t>Context models simply show the other systems in the environment, not how the system being developed is used in that environment.</a:t>
            </a:r>
          </a:p>
          <a:p>
            <a:r>
              <a:rPr lang="en-US" sz="2800" dirty="0">
                <a:solidFill>
                  <a:srgbClr val="FF0000"/>
                </a:solidFill>
              </a:rPr>
              <a:t>Process models </a:t>
            </a:r>
            <a:r>
              <a:rPr lang="en-US" sz="2800" dirty="0"/>
              <a:t>reveal how the system being developed is used in broader business processes.</a:t>
            </a:r>
          </a:p>
          <a:p>
            <a:r>
              <a:rPr lang="en-US" sz="2800" dirty="0"/>
              <a:t>UML activity diagrams may be used to define business process models.</a:t>
            </a:r>
          </a:p>
        </p:txBody>
      </p:sp>
    </p:spTree>
    <p:extLst>
      <p:ext uri="{BB962C8B-B14F-4D97-AF65-F5344CB8AC3E}">
        <p14:creationId xmlns:p14="http://schemas.microsoft.com/office/powerpoint/2010/main" val="2318684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5527AA3-F618-4EE0-A45A-FA810C201AB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5F46E25-056D-49AB-97BE-DAACAA3CCA7E}"/>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8</a:t>
            </a:fld>
            <a:endParaRPr lang="zh-CN" altLang="en-US" dirty="0"/>
          </a:p>
        </p:txBody>
      </p:sp>
      <p:sp>
        <p:nvSpPr>
          <p:cNvPr id="4" name="TextBox 5">
            <a:extLst>
              <a:ext uri="{FF2B5EF4-FFF2-40B4-BE49-F238E27FC236}">
                <a16:creationId xmlns:a16="http://schemas.microsoft.com/office/drawing/2014/main" id="{C86CF76D-D2A7-495E-8EA0-7D461481CA1A}"/>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5.1 Context models</a:t>
            </a:r>
          </a:p>
        </p:txBody>
      </p:sp>
      <p:sp>
        <p:nvSpPr>
          <p:cNvPr id="5" name="文本框 4">
            <a:extLst>
              <a:ext uri="{FF2B5EF4-FFF2-40B4-BE49-F238E27FC236}">
                <a16:creationId xmlns:a16="http://schemas.microsoft.com/office/drawing/2014/main" id="{E9089FB5-9459-4DD2-9842-057CB0126D4B}"/>
              </a:ext>
            </a:extLst>
          </p:cNvPr>
          <p:cNvSpPr txBox="1"/>
          <p:nvPr/>
        </p:nvSpPr>
        <p:spPr>
          <a:xfrm>
            <a:off x="7452320" y="232574"/>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3</a:t>
            </a:r>
          </a:p>
          <a:p>
            <a:pPr>
              <a:lnSpc>
                <a:spcPts val="2500"/>
              </a:lnSpc>
            </a:pPr>
            <a:r>
              <a:rPr lang="en-US" altLang="zh-CN" sz="2800" b="1" dirty="0">
                <a:solidFill>
                  <a:srgbClr val="0070C0"/>
                </a:solidFill>
                <a:cs typeface="Times New Roman" panose="02020603050405020304" pitchFamily="18" charset="0"/>
              </a:rPr>
              <a:t>end</a:t>
            </a:r>
            <a:endParaRPr lang="zh-CN" altLang="en-US" sz="2800" b="1" dirty="0">
              <a:solidFill>
                <a:srgbClr val="0070C0"/>
              </a:solidFill>
              <a:cs typeface="Times New Roman" panose="02020603050405020304" pitchFamily="18" charset="0"/>
            </a:endParaRPr>
          </a:p>
        </p:txBody>
      </p:sp>
      <p:pic>
        <p:nvPicPr>
          <p:cNvPr id="6" name="Picture 1" descr="5.2 Detention Process.eps">
            <a:extLst>
              <a:ext uri="{FF2B5EF4-FFF2-40B4-BE49-F238E27FC236}">
                <a16:creationId xmlns:a16="http://schemas.microsoft.com/office/drawing/2014/main" id="{72EDEF45-416C-4B37-92F3-4329F40BB9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22" y="1524043"/>
            <a:ext cx="8891424" cy="4595567"/>
          </a:xfrm>
          <a:prstGeom prst="rect">
            <a:avLst/>
          </a:prstGeom>
        </p:spPr>
      </p:pic>
      <p:sp>
        <p:nvSpPr>
          <p:cNvPr id="7" name="矩形 6">
            <a:extLst>
              <a:ext uri="{FF2B5EF4-FFF2-40B4-BE49-F238E27FC236}">
                <a16:creationId xmlns:a16="http://schemas.microsoft.com/office/drawing/2014/main" id="{2FF2C96E-0821-4532-B416-41CBBDE65021}"/>
              </a:ext>
            </a:extLst>
          </p:cNvPr>
          <p:cNvSpPr/>
          <p:nvPr/>
        </p:nvSpPr>
        <p:spPr>
          <a:xfrm>
            <a:off x="107504" y="962849"/>
            <a:ext cx="6132513" cy="523220"/>
          </a:xfrm>
          <a:prstGeom prst="rect">
            <a:avLst/>
          </a:prstGeom>
        </p:spPr>
        <p:txBody>
          <a:bodyPr wrap="none">
            <a:spAutoFit/>
          </a:bodyPr>
          <a:lstStyle/>
          <a:p>
            <a:r>
              <a:rPr lang="en-US" altLang="zh-CN" sz="2800" b="1" dirty="0">
                <a:solidFill>
                  <a:srgbClr val="7030A0"/>
                </a:solidFill>
              </a:rPr>
              <a:t>Process model of involuntary detention</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2487838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9A6997B-B704-4125-8F62-3E667FCC224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9446205-E14F-43B0-B61E-047604CDFB9B}"/>
              </a:ext>
            </a:extLst>
          </p:cNvPr>
          <p:cNvSpPr>
            <a:spLocks noGrp="1"/>
          </p:cNvSpPr>
          <p:nvPr>
            <p:ph type="sldNum" sz="quarter" idx="12"/>
          </p:nvPr>
        </p:nvSpPr>
        <p:spPr/>
        <p:txBody>
          <a:bodyPr/>
          <a:lstStyle/>
          <a:p>
            <a:r>
              <a:rPr lang="en-US" altLang="zh-CN"/>
              <a:t>SE  Chapter 5-</a:t>
            </a:r>
            <a:fld id="{90959D3B-E7CF-4F7F-B948-302019A1053D}" type="slidenum">
              <a:rPr lang="zh-CN" altLang="en-US" smtClean="0"/>
              <a:pPr/>
              <a:t>9</a:t>
            </a:fld>
            <a:endParaRPr lang="zh-CN" altLang="en-US" dirty="0"/>
          </a:p>
        </p:txBody>
      </p:sp>
      <p:sp>
        <p:nvSpPr>
          <p:cNvPr id="4" name="TextBox 5">
            <a:extLst>
              <a:ext uri="{FF2B5EF4-FFF2-40B4-BE49-F238E27FC236}">
                <a16:creationId xmlns:a16="http://schemas.microsoft.com/office/drawing/2014/main" id="{3D284281-4C11-448A-B54E-3B9930420E75}"/>
              </a:ext>
            </a:extLst>
          </p:cNvPr>
          <p:cNvSpPr txBox="1">
            <a:spLocks noChangeArrowheads="1"/>
          </p:cNvSpPr>
          <p:nvPr/>
        </p:nvSpPr>
        <p:spPr bwMode="auto">
          <a:xfrm>
            <a:off x="91887" y="264889"/>
            <a:ext cx="6856377"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5.2 Interaction models</a:t>
            </a:r>
          </a:p>
        </p:txBody>
      </p:sp>
      <p:sp>
        <p:nvSpPr>
          <p:cNvPr id="5" name="Content Placeholder 2">
            <a:extLst>
              <a:ext uri="{FF2B5EF4-FFF2-40B4-BE49-F238E27FC236}">
                <a16:creationId xmlns:a16="http://schemas.microsoft.com/office/drawing/2014/main" id="{A55A8D6D-6A95-4C4D-A5FC-12A92D068F57}"/>
              </a:ext>
            </a:extLst>
          </p:cNvPr>
          <p:cNvSpPr txBox="1">
            <a:spLocks/>
          </p:cNvSpPr>
          <p:nvPr/>
        </p:nvSpPr>
        <p:spPr>
          <a:xfrm>
            <a:off x="179512" y="908720"/>
            <a:ext cx="871296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Modeling user interaction is important as it helps to identify user requirements. </a:t>
            </a:r>
          </a:p>
          <a:p>
            <a:r>
              <a:rPr lang="en-US" sz="2800" dirty="0"/>
              <a:t>Modeling system-to-system interaction highlights the communication problems that may arise. </a:t>
            </a:r>
          </a:p>
          <a:p>
            <a:r>
              <a:rPr lang="en-US" sz="2800" dirty="0"/>
              <a:t>Modeling component interaction helps us understand if a proposed system structure is likely to deliver the required system performance and dependability.</a:t>
            </a:r>
            <a:r>
              <a:rPr lang="en-GB" sz="2800" dirty="0"/>
              <a:t> </a:t>
            </a:r>
          </a:p>
          <a:p>
            <a:r>
              <a:rPr lang="en-GB" sz="2800" b="1" dirty="0">
                <a:solidFill>
                  <a:srgbClr val="FF0000"/>
                </a:solidFill>
              </a:rPr>
              <a:t>Use case diagrams </a:t>
            </a:r>
            <a:r>
              <a:rPr lang="en-GB" sz="2800" dirty="0"/>
              <a:t>and </a:t>
            </a:r>
            <a:r>
              <a:rPr lang="en-GB" sz="2800" b="1" dirty="0">
                <a:solidFill>
                  <a:srgbClr val="FF0000"/>
                </a:solidFill>
              </a:rPr>
              <a:t>sequence diagrams </a:t>
            </a:r>
            <a:r>
              <a:rPr lang="en-GB" sz="2800" dirty="0"/>
              <a:t>may be used for interaction modelling.</a:t>
            </a:r>
          </a:p>
          <a:p>
            <a:endParaRPr lang="en-US" sz="2800" dirty="0"/>
          </a:p>
        </p:txBody>
      </p:sp>
      <p:sp>
        <p:nvSpPr>
          <p:cNvPr id="6" name="文本框 5">
            <a:extLst>
              <a:ext uri="{FF2B5EF4-FFF2-40B4-BE49-F238E27FC236}">
                <a16:creationId xmlns:a16="http://schemas.microsoft.com/office/drawing/2014/main" id="{BA482112-E1BB-4205-8172-0BB9BEE541AF}"/>
              </a:ext>
            </a:extLst>
          </p:cNvPr>
          <p:cNvSpPr txBox="1"/>
          <p:nvPr/>
        </p:nvSpPr>
        <p:spPr>
          <a:xfrm>
            <a:off x="7452320" y="232574"/>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p:txBody>
      </p:sp>
    </p:spTree>
    <p:extLst>
      <p:ext uri="{BB962C8B-B14F-4D97-AF65-F5344CB8AC3E}">
        <p14:creationId xmlns:p14="http://schemas.microsoft.com/office/powerpoint/2010/main" val="34397653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sz="2800" dirty="0">
            <a:solidFill>
              <a:schemeClr val="tx1"/>
            </a:solidFill>
            <a:latin typeface="Times New Roman" panose="02020603050405020304" pitchFamily="18" charset="0"/>
            <a:cs typeface="Times New Roman" panose="02020603050405020304" pitchFamily="18"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dirty="0" smtClean="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16826</TotalTime>
  <Words>2583</Words>
  <Application>Microsoft Office PowerPoint</Application>
  <PresentationFormat>全屏显示(4:3)</PresentationFormat>
  <Paragraphs>305</Paragraphs>
  <Slides>40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Arial Unicode MS</vt:lpstr>
      <vt:lpstr>宋体</vt:lpstr>
      <vt:lpstr>Arial</vt:lpstr>
      <vt:lpstr>Arial Black</vt:lpstr>
      <vt:lpstr>Calibri</vt:lpstr>
      <vt:lpstr>Symbol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ZHY</dc:creator>
  <cp:lastModifiedBy>zhy</cp:lastModifiedBy>
  <cp:revision>1350</cp:revision>
  <dcterms:created xsi:type="dcterms:W3CDTF">2012-02-25T06:23:32Z</dcterms:created>
  <dcterms:modified xsi:type="dcterms:W3CDTF">2018-10-28T05:28:45Z</dcterms:modified>
</cp:coreProperties>
</file>