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420" r:id="rId2"/>
    <p:sldId id="423" r:id="rId3"/>
    <p:sldId id="526" r:id="rId4"/>
    <p:sldId id="528" r:id="rId5"/>
    <p:sldId id="529" r:id="rId6"/>
    <p:sldId id="556" r:id="rId7"/>
    <p:sldId id="527" r:id="rId8"/>
    <p:sldId id="530" r:id="rId9"/>
    <p:sldId id="531" r:id="rId10"/>
    <p:sldId id="532" r:id="rId11"/>
    <p:sldId id="533" r:id="rId12"/>
    <p:sldId id="534" r:id="rId13"/>
    <p:sldId id="535" r:id="rId14"/>
    <p:sldId id="536" r:id="rId15"/>
    <p:sldId id="537" r:id="rId16"/>
    <p:sldId id="539" r:id="rId17"/>
    <p:sldId id="538" r:id="rId18"/>
    <p:sldId id="540" r:id="rId19"/>
    <p:sldId id="541" r:id="rId20"/>
    <p:sldId id="542" r:id="rId21"/>
    <p:sldId id="543" r:id="rId22"/>
    <p:sldId id="544" r:id="rId23"/>
    <p:sldId id="546" r:id="rId24"/>
    <p:sldId id="545" r:id="rId25"/>
    <p:sldId id="547" r:id="rId26"/>
    <p:sldId id="548" r:id="rId27"/>
    <p:sldId id="549" r:id="rId28"/>
    <p:sldId id="551" r:id="rId29"/>
    <p:sldId id="550" r:id="rId30"/>
    <p:sldId id="552" r:id="rId31"/>
    <p:sldId id="553" r:id="rId32"/>
    <p:sldId id="554" r:id="rId33"/>
    <p:sldId id="555" r:id="rId34"/>
    <p:sldId id="475" r:id="rId35"/>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24"/>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2018/11/5</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2018/11/5</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6-</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 6-</a:t>
            </a:r>
            <a:fld id="{90959D3B-E7CF-4F7F-B948-302019A1053D}" type="slidenum">
              <a:rPr lang="zh-CN" altLang="en-US" smtClean="0"/>
              <a:pPr/>
              <a:t>1</a:t>
            </a:fld>
            <a:r>
              <a:rPr lang="zh-CN" altLang="en-US" dirty="0"/>
              <a:t> </a:t>
            </a:r>
          </a:p>
        </p:txBody>
      </p:sp>
      <p:sp>
        <p:nvSpPr>
          <p:cNvPr id="8" name="TextBox 5">
            <a:extLst>
              <a:ext uri="{FF2B5EF4-FFF2-40B4-BE49-F238E27FC236}">
                <a16:creationId xmlns:a16="http://schemas.microsoft.com/office/drawing/2014/main" id="{15044BD7-2905-49BB-916F-9189956E223C}"/>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6 Architectural Design</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299C86C3-B25D-4D99-9B7B-16FE44EAC9EF}"/>
              </a:ext>
            </a:extLst>
          </p:cNvPr>
          <p:cNvSpPr txBox="1">
            <a:spLocks/>
          </p:cNvSpPr>
          <p:nvPr/>
        </p:nvSpPr>
        <p:spPr>
          <a:xfrm>
            <a:off x="323528" y="1268760"/>
            <a:ext cx="7920880" cy="3600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6.1 </a:t>
            </a:r>
            <a:r>
              <a:rPr lang="en-US" altLang="zh-CN" b="1" dirty="0"/>
              <a:t>Architectural design decisions</a:t>
            </a:r>
          </a:p>
          <a:p>
            <a:pPr marL="0" indent="0">
              <a:buNone/>
            </a:pPr>
            <a:r>
              <a:rPr lang="en-US" b="1" dirty="0"/>
              <a:t>6.2 Architectural views</a:t>
            </a:r>
          </a:p>
          <a:p>
            <a:pPr marL="0" indent="0">
              <a:buNone/>
            </a:pPr>
            <a:r>
              <a:rPr lang="en-US" b="1" dirty="0"/>
              <a:t>6.3 Architectural patterns</a:t>
            </a:r>
          </a:p>
          <a:p>
            <a:pPr marL="0" indent="0">
              <a:buNone/>
            </a:pPr>
            <a:r>
              <a:rPr lang="en-US" b="1" dirty="0"/>
              <a:t>6.4 Application architectures</a:t>
            </a:r>
          </a:p>
          <a:p>
            <a:pPr marL="0" indent="0">
              <a:buNone/>
            </a:pPr>
            <a:r>
              <a:rPr lang="en-US" altLang="zh-CN" b="1" dirty="0"/>
              <a:t>Summary</a:t>
            </a:r>
            <a:endParaRPr lang="en-US" b="1" dirty="0"/>
          </a:p>
        </p:txBody>
      </p:sp>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E6FD162-B05E-4DE4-8ED3-70F4ED323F0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A6EA970-62E5-49A6-A58A-EC2208E06029}"/>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10</a:t>
            </a:fld>
            <a:endParaRPr lang="zh-CN" altLang="en-US" dirty="0"/>
          </a:p>
        </p:txBody>
      </p:sp>
      <p:pic>
        <p:nvPicPr>
          <p:cNvPr id="4" name="Picture 5" descr="6.3 Architectural views.eps">
            <a:extLst>
              <a:ext uri="{FF2B5EF4-FFF2-40B4-BE49-F238E27FC236}">
                <a16:creationId xmlns:a16="http://schemas.microsoft.com/office/drawing/2014/main" id="{5FCAB96C-8B48-4392-AF4F-714931E4D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007" y="1052736"/>
            <a:ext cx="6761986" cy="5087590"/>
          </a:xfrm>
          <a:prstGeom prst="rect">
            <a:avLst/>
          </a:prstGeom>
        </p:spPr>
      </p:pic>
      <p:sp>
        <p:nvSpPr>
          <p:cNvPr id="5" name="TextBox 5">
            <a:extLst>
              <a:ext uri="{FF2B5EF4-FFF2-40B4-BE49-F238E27FC236}">
                <a16:creationId xmlns:a16="http://schemas.microsoft.com/office/drawing/2014/main" id="{F036997B-0AEF-4D48-B60A-2B7B417002A5}"/>
              </a:ext>
            </a:extLst>
          </p:cNvPr>
          <p:cNvSpPr txBox="1">
            <a:spLocks noChangeArrowheads="1"/>
          </p:cNvSpPr>
          <p:nvPr/>
        </p:nvSpPr>
        <p:spPr bwMode="auto">
          <a:xfrm>
            <a:off x="35496" y="188640"/>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6.2 Architectural views</a:t>
            </a:r>
          </a:p>
        </p:txBody>
      </p:sp>
      <p:sp>
        <p:nvSpPr>
          <p:cNvPr id="6" name="文本框 5">
            <a:extLst>
              <a:ext uri="{FF2B5EF4-FFF2-40B4-BE49-F238E27FC236}">
                <a16:creationId xmlns:a16="http://schemas.microsoft.com/office/drawing/2014/main" id="{3C76CEAB-C83C-43FC-AE23-4340514ED3EE}"/>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Tree>
    <p:extLst>
      <p:ext uri="{BB962C8B-B14F-4D97-AF65-F5344CB8AC3E}">
        <p14:creationId xmlns:p14="http://schemas.microsoft.com/office/powerpoint/2010/main" val="188139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795D22F-2807-4560-82AA-D5998B3ABF2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329191D-13DF-4B58-AEB1-E0BAE574DB4A}"/>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11</a:t>
            </a:fld>
            <a:endParaRPr lang="zh-CN" altLang="en-US" dirty="0"/>
          </a:p>
        </p:txBody>
      </p:sp>
      <p:sp>
        <p:nvSpPr>
          <p:cNvPr id="4" name="Content Placeholder 2">
            <a:extLst>
              <a:ext uri="{FF2B5EF4-FFF2-40B4-BE49-F238E27FC236}">
                <a16:creationId xmlns:a16="http://schemas.microsoft.com/office/drawing/2014/main" id="{1E1549BA-4002-4FAA-B484-E4AF9F17CA68}"/>
              </a:ext>
            </a:extLst>
          </p:cNvPr>
          <p:cNvSpPr txBox="1">
            <a:spLocks/>
          </p:cNvSpPr>
          <p:nvPr/>
        </p:nvSpPr>
        <p:spPr>
          <a:xfrm>
            <a:off x="107504" y="991269"/>
            <a:ext cx="903649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Some people argue that the Unified Modeling Language (</a:t>
            </a:r>
            <a:r>
              <a:rPr lang="en-US" sz="2800" b="1" dirty="0">
                <a:solidFill>
                  <a:srgbClr val="FF0000"/>
                </a:solidFill>
              </a:rPr>
              <a:t>UML</a:t>
            </a:r>
            <a:r>
              <a:rPr lang="en-US" sz="2800" dirty="0"/>
              <a:t>) is an appropriate notation for describing and documenting system architectures</a:t>
            </a:r>
          </a:p>
          <a:p>
            <a:r>
              <a:rPr lang="en-US" altLang="zh-CN" sz="2800" dirty="0"/>
              <a:t>The author of the textbook</a:t>
            </a:r>
            <a:r>
              <a:rPr lang="en-US" sz="2800" dirty="0"/>
              <a:t> disagrees with this as he does not think that the UML includes abstractions appropriate for high-level system description.</a:t>
            </a:r>
          </a:p>
          <a:p>
            <a:r>
              <a:rPr lang="en-US" sz="2800" dirty="0"/>
              <a:t>Architectural description languages (</a:t>
            </a:r>
            <a:r>
              <a:rPr lang="en-US" sz="2800" b="1" dirty="0">
                <a:solidFill>
                  <a:srgbClr val="FF0000"/>
                </a:solidFill>
              </a:rPr>
              <a:t>ADLs</a:t>
            </a:r>
            <a:r>
              <a:rPr lang="en-US" sz="2800" dirty="0"/>
              <a:t>) have been developed but are not widely used.</a:t>
            </a:r>
          </a:p>
          <a:p>
            <a:endParaRPr lang="en-US" sz="2800" dirty="0"/>
          </a:p>
        </p:txBody>
      </p:sp>
      <p:sp>
        <p:nvSpPr>
          <p:cNvPr id="5" name="TextBox 5">
            <a:extLst>
              <a:ext uri="{FF2B5EF4-FFF2-40B4-BE49-F238E27FC236}">
                <a16:creationId xmlns:a16="http://schemas.microsoft.com/office/drawing/2014/main" id="{C81092F9-B54E-4AA0-9089-4FE2132F15C3}"/>
              </a:ext>
            </a:extLst>
          </p:cNvPr>
          <p:cNvSpPr txBox="1">
            <a:spLocks noChangeArrowheads="1"/>
          </p:cNvSpPr>
          <p:nvPr/>
        </p:nvSpPr>
        <p:spPr bwMode="auto">
          <a:xfrm>
            <a:off x="35496" y="188640"/>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6.2 Architectural views</a:t>
            </a:r>
          </a:p>
        </p:txBody>
      </p:sp>
      <p:sp>
        <p:nvSpPr>
          <p:cNvPr id="6" name="文本框 5">
            <a:extLst>
              <a:ext uri="{FF2B5EF4-FFF2-40B4-BE49-F238E27FC236}">
                <a16:creationId xmlns:a16="http://schemas.microsoft.com/office/drawing/2014/main" id="{C316C5E6-BAAA-4B01-9B23-700BF0BA6CA2}"/>
              </a:ext>
            </a:extLst>
          </p:cNvPr>
          <p:cNvSpPr txBox="1"/>
          <p:nvPr/>
        </p:nvSpPr>
        <p:spPr>
          <a:xfrm>
            <a:off x="7452320" y="232574"/>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a:p>
            <a:pPr>
              <a:lnSpc>
                <a:spcPts val="2500"/>
              </a:lnSpc>
            </a:pPr>
            <a:r>
              <a:rPr lang="en-US" altLang="zh-CN" sz="2800" b="1" dirty="0">
                <a:solidFill>
                  <a:srgbClr val="0070C0"/>
                </a:solidFill>
                <a:cs typeface="Times New Roman" panose="02020603050405020304" pitchFamily="18" charset="0"/>
              </a:rPr>
              <a:t>end</a:t>
            </a:r>
          </a:p>
        </p:txBody>
      </p:sp>
    </p:spTree>
    <p:extLst>
      <p:ext uri="{BB962C8B-B14F-4D97-AF65-F5344CB8AC3E}">
        <p14:creationId xmlns:p14="http://schemas.microsoft.com/office/powerpoint/2010/main" val="2280084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6F7AAAA-4487-4BA5-81FE-B84742828D9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17C3AD2-D3C8-43B2-ACDE-0F0941CD5359}"/>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12</a:t>
            </a:fld>
            <a:endParaRPr lang="zh-CN" altLang="en-US" dirty="0"/>
          </a:p>
        </p:txBody>
      </p:sp>
      <p:sp>
        <p:nvSpPr>
          <p:cNvPr id="4" name="TextBox 5">
            <a:extLst>
              <a:ext uri="{FF2B5EF4-FFF2-40B4-BE49-F238E27FC236}">
                <a16:creationId xmlns:a16="http://schemas.microsoft.com/office/drawing/2014/main" id="{EA1B6836-CED0-4BBD-A0B7-85ED0859506B}"/>
              </a:ext>
            </a:extLst>
          </p:cNvPr>
          <p:cNvSpPr txBox="1">
            <a:spLocks noChangeArrowheads="1"/>
          </p:cNvSpPr>
          <p:nvPr/>
        </p:nvSpPr>
        <p:spPr bwMode="auto">
          <a:xfrm>
            <a:off x="35496" y="188640"/>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5" name="Content Placeholder 2">
            <a:extLst>
              <a:ext uri="{FF2B5EF4-FFF2-40B4-BE49-F238E27FC236}">
                <a16:creationId xmlns:a16="http://schemas.microsoft.com/office/drawing/2014/main" id="{7CC9937E-5A15-45E0-BE26-FE5B832BA308}"/>
              </a:ext>
            </a:extLst>
          </p:cNvPr>
          <p:cNvSpPr txBox="1">
            <a:spLocks/>
          </p:cNvSpPr>
          <p:nvPr/>
        </p:nvSpPr>
        <p:spPr>
          <a:xfrm>
            <a:off x="251520" y="980728"/>
            <a:ext cx="879532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Patterns are a means of representing, sharing and reusing knowledge.</a:t>
            </a:r>
          </a:p>
          <a:p>
            <a:r>
              <a:rPr lang="en-US" sz="2800" dirty="0"/>
              <a:t>An architectural pattern is a stylized description of good design practice, which has been tried and tested in different environments.</a:t>
            </a:r>
          </a:p>
          <a:p>
            <a:r>
              <a:rPr lang="en-US" sz="2800" dirty="0"/>
              <a:t>Patterns should include information about when they are and when the are not useful.</a:t>
            </a:r>
          </a:p>
          <a:p>
            <a:r>
              <a:rPr lang="en-US" sz="2800" dirty="0"/>
              <a:t>Patterns may be represented using </a:t>
            </a:r>
            <a:r>
              <a:rPr lang="en-US" sz="2800" b="1" dirty="0">
                <a:solidFill>
                  <a:srgbClr val="FF0000"/>
                </a:solidFill>
              </a:rPr>
              <a:t>tabular and graphical descriptions</a:t>
            </a:r>
            <a:r>
              <a:rPr lang="en-US" sz="2800" dirty="0"/>
              <a:t>.</a:t>
            </a:r>
          </a:p>
          <a:p>
            <a:pPr>
              <a:buFont typeface="Arial" pitchFamily="34" charset="0"/>
              <a:buNone/>
            </a:pPr>
            <a:endParaRPr lang="en-US" sz="2800" dirty="0"/>
          </a:p>
        </p:txBody>
      </p:sp>
    </p:spTree>
    <p:extLst>
      <p:ext uri="{BB962C8B-B14F-4D97-AF65-F5344CB8AC3E}">
        <p14:creationId xmlns:p14="http://schemas.microsoft.com/office/powerpoint/2010/main" val="35736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C96E34D-0565-41F8-AC0C-57C0C9E1B9D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2D7DC90-FCFA-4B61-9FAD-9DF1DC1C2994}"/>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13</a:t>
            </a:fld>
            <a:endParaRPr lang="zh-CN" altLang="en-US" dirty="0"/>
          </a:p>
        </p:txBody>
      </p:sp>
      <p:sp>
        <p:nvSpPr>
          <p:cNvPr id="4" name="TextBox 5">
            <a:extLst>
              <a:ext uri="{FF2B5EF4-FFF2-40B4-BE49-F238E27FC236}">
                <a16:creationId xmlns:a16="http://schemas.microsoft.com/office/drawing/2014/main" id="{B5ADE842-8624-451A-9DA8-FCDA928FFCC3}"/>
              </a:ext>
            </a:extLst>
          </p:cNvPr>
          <p:cNvSpPr txBox="1">
            <a:spLocks noChangeArrowheads="1"/>
          </p:cNvSpPr>
          <p:nvPr/>
        </p:nvSpPr>
        <p:spPr bwMode="auto">
          <a:xfrm>
            <a:off x="35496" y="188640"/>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5" name="文本框 4">
            <a:extLst>
              <a:ext uri="{FF2B5EF4-FFF2-40B4-BE49-F238E27FC236}">
                <a16:creationId xmlns:a16="http://schemas.microsoft.com/office/drawing/2014/main" id="{188062A6-92FA-4DA5-A45F-0584E78C83DA}"/>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graphicFrame>
        <p:nvGraphicFramePr>
          <p:cNvPr id="6" name="Content Placeholder 3">
            <a:extLst>
              <a:ext uri="{FF2B5EF4-FFF2-40B4-BE49-F238E27FC236}">
                <a16:creationId xmlns:a16="http://schemas.microsoft.com/office/drawing/2014/main" id="{A8D1A722-FBB7-4201-8ABB-F2919554212E}"/>
              </a:ext>
            </a:extLst>
          </p:cNvPr>
          <p:cNvGraphicFramePr>
            <a:graphicFrameLocks/>
          </p:cNvGraphicFramePr>
          <p:nvPr>
            <p:extLst>
              <p:ext uri="{D42A27DB-BD31-4B8C-83A1-F6EECF244321}">
                <p14:modId xmlns:p14="http://schemas.microsoft.com/office/powerpoint/2010/main" val="2925444301"/>
              </p:ext>
            </p:extLst>
          </p:nvPr>
        </p:nvGraphicFramePr>
        <p:xfrm>
          <a:off x="216682" y="1545660"/>
          <a:ext cx="8830158" cy="4691651"/>
        </p:xfrm>
        <a:graphic>
          <a:graphicData uri="http://schemas.openxmlformats.org/drawingml/2006/table">
            <a:tbl>
              <a:tblPr firstRow="1" bandRow="1">
                <a:tableStyleId>{5C22544A-7EE6-4342-B048-85BDC9FD1C3A}</a:tableStyleId>
              </a:tblPr>
              <a:tblGrid>
                <a:gridCol w="2148007">
                  <a:extLst>
                    <a:ext uri="{9D8B030D-6E8A-4147-A177-3AD203B41FA5}">
                      <a16:colId xmlns:a16="http://schemas.microsoft.com/office/drawing/2014/main" val="20000"/>
                    </a:ext>
                  </a:extLst>
                </a:gridCol>
                <a:gridCol w="6682151">
                  <a:extLst>
                    <a:ext uri="{9D8B030D-6E8A-4147-A177-3AD203B41FA5}">
                      <a16:colId xmlns:a16="http://schemas.microsoft.com/office/drawing/2014/main" val="20001"/>
                    </a:ext>
                  </a:extLst>
                </a:gridCol>
              </a:tblGrid>
              <a:tr h="478137">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729324">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50095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741139">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741139">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500956">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7" name="矩形 6">
            <a:extLst>
              <a:ext uri="{FF2B5EF4-FFF2-40B4-BE49-F238E27FC236}">
                <a16:creationId xmlns:a16="http://schemas.microsoft.com/office/drawing/2014/main" id="{5F71D007-27B1-422E-9A28-22337C2ACEDB}"/>
              </a:ext>
            </a:extLst>
          </p:cNvPr>
          <p:cNvSpPr/>
          <p:nvPr/>
        </p:nvSpPr>
        <p:spPr>
          <a:xfrm>
            <a:off x="97160" y="1022440"/>
            <a:ext cx="9011344" cy="523220"/>
          </a:xfrm>
          <a:prstGeom prst="rect">
            <a:avLst/>
          </a:prstGeom>
        </p:spPr>
        <p:txBody>
          <a:bodyPr wrap="square">
            <a:spAutoFit/>
          </a:bodyPr>
          <a:lstStyle/>
          <a:p>
            <a:r>
              <a:rPr lang="en-US" altLang="zh-CN" sz="2800" b="1" dirty="0">
                <a:solidFill>
                  <a:srgbClr val="7030A0"/>
                </a:solidFill>
              </a:rPr>
              <a:t>The Model-View-Controller (MVC) pattern</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149213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C50F5F6-03EC-4342-B850-FC7DE42B135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DE30103-657C-40CB-B922-A8C9F06AB61A}"/>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14</a:t>
            </a:fld>
            <a:endParaRPr lang="zh-CN" altLang="en-US" dirty="0"/>
          </a:p>
        </p:txBody>
      </p:sp>
      <p:pic>
        <p:nvPicPr>
          <p:cNvPr id="4" name="Picture 2" descr="6">
            <a:extLst>
              <a:ext uri="{FF2B5EF4-FFF2-40B4-BE49-F238E27FC236}">
                <a16:creationId xmlns:a16="http://schemas.microsoft.com/office/drawing/2014/main" id="{F5ADFED6-E0B3-47CF-99C0-1BDDFB5BA5F5}"/>
              </a:ext>
            </a:extLst>
          </p:cNvPr>
          <p:cNvPicPr>
            <a:picLocks noChangeAspect="1" noChangeArrowheads="1"/>
          </p:cNvPicPr>
          <p:nvPr/>
        </p:nvPicPr>
        <p:blipFill>
          <a:blip r:embed="rId2"/>
          <a:srcRect b="-8466"/>
          <a:stretch>
            <a:fillRect/>
          </a:stretch>
        </p:blipFill>
        <p:spPr bwMode="auto">
          <a:xfrm>
            <a:off x="2771800" y="1566601"/>
            <a:ext cx="5773352" cy="5303614"/>
          </a:xfrm>
          <a:prstGeom prst="rect">
            <a:avLst/>
          </a:prstGeom>
          <a:noFill/>
          <a:ln w="9525">
            <a:noFill/>
            <a:miter lim="800000"/>
            <a:headEnd/>
            <a:tailEnd/>
          </a:ln>
        </p:spPr>
      </p:pic>
      <p:sp>
        <p:nvSpPr>
          <p:cNvPr id="5" name="TextBox 5">
            <a:extLst>
              <a:ext uri="{FF2B5EF4-FFF2-40B4-BE49-F238E27FC236}">
                <a16:creationId xmlns:a16="http://schemas.microsoft.com/office/drawing/2014/main" id="{8657B35C-7F22-49AF-96FB-7D60E7939099}"/>
              </a:ext>
            </a:extLst>
          </p:cNvPr>
          <p:cNvSpPr txBox="1">
            <a:spLocks noChangeArrowheads="1"/>
          </p:cNvSpPr>
          <p:nvPr/>
        </p:nvSpPr>
        <p:spPr bwMode="auto">
          <a:xfrm>
            <a:off x="35496" y="188640"/>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6" name="文本框 5">
            <a:extLst>
              <a:ext uri="{FF2B5EF4-FFF2-40B4-BE49-F238E27FC236}">
                <a16:creationId xmlns:a16="http://schemas.microsoft.com/office/drawing/2014/main" id="{DD153AB2-2109-41E9-9424-0FE4DAD0BB2B}"/>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sp>
        <p:nvSpPr>
          <p:cNvPr id="7" name="矩形 6">
            <a:extLst>
              <a:ext uri="{FF2B5EF4-FFF2-40B4-BE49-F238E27FC236}">
                <a16:creationId xmlns:a16="http://schemas.microsoft.com/office/drawing/2014/main" id="{DE2334BE-79AF-4B94-A59F-CE6838EBF00E}"/>
              </a:ext>
            </a:extLst>
          </p:cNvPr>
          <p:cNvSpPr/>
          <p:nvPr/>
        </p:nvSpPr>
        <p:spPr>
          <a:xfrm>
            <a:off x="97160" y="980728"/>
            <a:ext cx="9011344" cy="523220"/>
          </a:xfrm>
          <a:prstGeom prst="rect">
            <a:avLst/>
          </a:prstGeom>
        </p:spPr>
        <p:txBody>
          <a:bodyPr wrap="square">
            <a:spAutoFit/>
          </a:bodyPr>
          <a:lstStyle/>
          <a:p>
            <a:r>
              <a:rPr lang="en-US" altLang="zh-CN" sz="2800" b="1" dirty="0">
                <a:solidFill>
                  <a:srgbClr val="7030A0"/>
                </a:solidFill>
              </a:rPr>
              <a:t>Web application architecture using the MVC pattern</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141985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6003F27-3C80-484A-AE4F-6B353D6CAF2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D3EA5F0-8208-42FD-82EE-4675543AD922}"/>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15</a:t>
            </a:fld>
            <a:endParaRPr lang="zh-CN" altLang="en-US" dirty="0"/>
          </a:p>
        </p:txBody>
      </p:sp>
      <p:sp>
        <p:nvSpPr>
          <p:cNvPr id="4" name="TextBox 5">
            <a:extLst>
              <a:ext uri="{FF2B5EF4-FFF2-40B4-BE49-F238E27FC236}">
                <a16:creationId xmlns:a16="http://schemas.microsoft.com/office/drawing/2014/main" id="{7BC8A7A1-C7C3-47FF-ABF6-00E67833DC82}"/>
              </a:ext>
            </a:extLst>
          </p:cNvPr>
          <p:cNvSpPr txBox="1">
            <a:spLocks noChangeArrowheads="1"/>
          </p:cNvSpPr>
          <p:nvPr/>
        </p:nvSpPr>
        <p:spPr bwMode="auto">
          <a:xfrm>
            <a:off x="35496" y="188640"/>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5" name="文本框 4">
            <a:extLst>
              <a:ext uri="{FF2B5EF4-FFF2-40B4-BE49-F238E27FC236}">
                <a16:creationId xmlns:a16="http://schemas.microsoft.com/office/drawing/2014/main" id="{D0CBE985-22ED-4F57-87F3-F8DFBBBC323F}"/>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p:txBody>
      </p:sp>
      <p:graphicFrame>
        <p:nvGraphicFramePr>
          <p:cNvPr id="6" name="Content Placeholder 3">
            <a:extLst>
              <a:ext uri="{FF2B5EF4-FFF2-40B4-BE49-F238E27FC236}">
                <a16:creationId xmlns:a16="http://schemas.microsoft.com/office/drawing/2014/main" id="{4D7E7345-4AE0-499D-AC58-C55A60C917D2}"/>
              </a:ext>
            </a:extLst>
          </p:cNvPr>
          <p:cNvGraphicFramePr>
            <a:graphicFrameLocks/>
          </p:cNvGraphicFramePr>
          <p:nvPr>
            <p:extLst>
              <p:ext uri="{D42A27DB-BD31-4B8C-83A1-F6EECF244321}">
                <p14:modId xmlns:p14="http://schemas.microsoft.com/office/powerpoint/2010/main" val="1529600312"/>
              </p:ext>
            </p:extLst>
          </p:nvPr>
        </p:nvGraphicFramePr>
        <p:xfrm>
          <a:off x="97160" y="1493306"/>
          <a:ext cx="8949680" cy="4897638"/>
        </p:xfrm>
        <a:graphic>
          <a:graphicData uri="http://schemas.openxmlformats.org/drawingml/2006/table">
            <a:tbl>
              <a:tblPr firstRow="1" bandRow="1">
                <a:tableStyleId>{5C22544A-7EE6-4342-B048-85BDC9FD1C3A}</a:tableStyleId>
              </a:tblPr>
              <a:tblGrid>
                <a:gridCol w="1611979">
                  <a:extLst>
                    <a:ext uri="{9D8B030D-6E8A-4147-A177-3AD203B41FA5}">
                      <a16:colId xmlns:a16="http://schemas.microsoft.com/office/drawing/2014/main" val="20000"/>
                    </a:ext>
                  </a:extLst>
                </a:gridCol>
                <a:gridCol w="7337701">
                  <a:extLst>
                    <a:ext uri="{9D8B030D-6E8A-4147-A177-3AD203B41FA5}">
                      <a16:colId xmlns:a16="http://schemas.microsoft.com/office/drawing/2014/main" val="20001"/>
                    </a:ext>
                  </a:extLst>
                </a:gridCol>
              </a:tblGrid>
              <a:tr h="379313">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872938">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436469">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872938">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872938">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1309409">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6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7" name="矩形 6">
            <a:extLst>
              <a:ext uri="{FF2B5EF4-FFF2-40B4-BE49-F238E27FC236}">
                <a16:creationId xmlns:a16="http://schemas.microsoft.com/office/drawing/2014/main" id="{4010C3D0-1D94-465A-93EB-D03BC32DAD3B}"/>
              </a:ext>
            </a:extLst>
          </p:cNvPr>
          <p:cNvSpPr/>
          <p:nvPr/>
        </p:nvSpPr>
        <p:spPr>
          <a:xfrm>
            <a:off x="97160" y="980728"/>
            <a:ext cx="9011344" cy="523220"/>
          </a:xfrm>
          <a:prstGeom prst="rect">
            <a:avLst/>
          </a:prstGeom>
        </p:spPr>
        <p:txBody>
          <a:bodyPr wrap="square">
            <a:spAutoFit/>
          </a:bodyPr>
          <a:lstStyle/>
          <a:p>
            <a:r>
              <a:rPr lang="en-US" altLang="zh-CN" sz="2800" b="1" dirty="0">
                <a:solidFill>
                  <a:srgbClr val="7030A0"/>
                </a:solidFill>
              </a:rPr>
              <a:t>The Layered architecture pattern</a:t>
            </a:r>
            <a:endParaRPr lang="zh-CN" altLang="en-US" sz="2800" b="1" dirty="0">
              <a:solidFill>
                <a:srgbClr val="7030A0"/>
              </a:solidFill>
            </a:endParaRPr>
          </a:p>
        </p:txBody>
      </p:sp>
    </p:spTree>
    <p:extLst>
      <p:ext uri="{BB962C8B-B14F-4D97-AF65-F5344CB8AC3E}">
        <p14:creationId xmlns:p14="http://schemas.microsoft.com/office/powerpoint/2010/main" val="171762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EC32361-C5E2-41DE-94F8-495189622F9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6E53310-CB9E-45F4-AD4B-618113F1A040}"/>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16</a:t>
            </a:fld>
            <a:endParaRPr lang="zh-CN" altLang="en-US" dirty="0"/>
          </a:p>
        </p:txBody>
      </p:sp>
      <p:sp>
        <p:nvSpPr>
          <p:cNvPr id="4" name="TextBox 5">
            <a:extLst>
              <a:ext uri="{FF2B5EF4-FFF2-40B4-BE49-F238E27FC236}">
                <a16:creationId xmlns:a16="http://schemas.microsoft.com/office/drawing/2014/main" id="{F3261133-65CF-4F88-8654-088EF94CB36F}"/>
              </a:ext>
            </a:extLst>
          </p:cNvPr>
          <p:cNvSpPr txBox="1">
            <a:spLocks noChangeArrowheads="1"/>
          </p:cNvSpPr>
          <p:nvPr/>
        </p:nvSpPr>
        <p:spPr bwMode="auto">
          <a:xfrm>
            <a:off x="35496" y="188640"/>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5" name="文本框 4">
            <a:extLst>
              <a:ext uri="{FF2B5EF4-FFF2-40B4-BE49-F238E27FC236}">
                <a16:creationId xmlns:a16="http://schemas.microsoft.com/office/drawing/2014/main" id="{ED852193-C601-4836-80A2-94E16AFAD8A6}"/>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p:txBody>
      </p:sp>
      <p:sp>
        <p:nvSpPr>
          <p:cNvPr id="6" name="矩形 5">
            <a:extLst>
              <a:ext uri="{FF2B5EF4-FFF2-40B4-BE49-F238E27FC236}">
                <a16:creationId xmlns:a16="http://schemas.microsoft.com/office/drawing/2014/main" id="{29408C99-0F0E-440A-B63A-2C77FD9B67A4}"/>
              </a:ext>
            </a:extLst>
          </p:cNvPr>
          <p:cNvSpPr/>
          <p:nvPr/>
        </p:nvSpPr>
        <p:spPr>
          <a:xfrm>
            <a:off x="97160" y="980728"/>
            <a:ext cx="9011344" cy="523220"/>
          </a:xfrm>
          <a:prstGeom prst="rect">
            <a:avLst/>
          </a:prstGeom>
        </p:spPr>
        <p:txBody>
          <a:bodyPr wrap="square">
            <a:spAutoFit/>
          </a:bodyPr>
          <a:lstStyle/>
          <a:p>
            <a:r>
              <a:rPr lang="en-US" altLang="zh-CN" sz="2800" b="1" dirty="0">
                <a:solidFill>
                  <a:srgbClr val="7030A0"/>
                </a:solidFill>
              </a:rPr>
              <a:t>A generic layered architecture</a:t>
            </a:r>
            <a:r>
              <a:rPr lang="en-GB" altLang="zh-CN" sz="2800" b="1" dirty="0">
                <a:solidFill>
                  <a:srgbClr val="7030A0"/>
                </a:solidFill>
              </a:rPr>
              <a:t> </a:t>
            </a:r>
            <a:endParaRPr lang="zh-CN" altLang="en-US" sz="2800" b="1" dirty="0">
              <a:solidFill>
                <a:srgbClr val="7030A0"/>
              </a:solidFill>
            </a:endParaRPr>
          </a:p>
        </p:txBody>
      </p:sp>
      <p:pic>
        <p:nvPicPr>
          <p:cNvPr id="7" name="Content Placeholder 3" descr="6.6 LayeredArch.eps">
            <a:extLst>
              <a:ext uri="{FF2B5EF4-FFF2-40B4-BE49-F238E27FC236}">
                <a16:creationId xmlns:a16="http://schemas.microsoft.com/office/drawing/2014/main" id="{5209C601-C507-45E8-9BBF-830D3E36BE51}"/>
              </a:ext>
            </a:extLst>
          </p:cNvPr>
          <p:cNvPicPr>
            <a:picLocks noChangeAspect="1"/>
          </p:cNvPicPr>
          <p:nvPr/>
        </p:nvPicPr>
        <p:blipFill>
          <a:blip r:embed="rId2"/>
          <a:srcRect l="-16082" r="-16082"/>
          <a:stretch>
            <a:fillRect/>
          </a:stretch>
        </p:blipFill>
        <p:spPr>
          <a:xfrm>
            <a:off x="487081" y="1516163"/>
            <a:ext cx="8169837" cy="4493096"/>
          </a:xfrm>
          <a:prstGeom prst="rect">
            <a:avLst/>
          </a:prstGeom>
        </p:spPr>
      </p:pic>
    </p:spTree>
    <p:extLst>
      <p:ext uri="{BB962C8B-B14F-4D97-AF65-F5344CB8AC3E}">
        <p14:creationId xmlns:p14="http://schemas.microsoft.com/office/powerpoint/2010/main" val="240672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12356F7-2B77-44DC-BBFC-1074855BC71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7D2202C-8A14-45D9-A63B-2983AEBFA634}"/>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17</a:t>
            </a:fld>
            <a:endParaRPr lang="zh-CN" altLang="en-US" dirty="0"/>
          </a:p>
        </p:txBody>
      </p:sp>
      <p:sp>
        <p:nvSpPr>
          <p:cNvPr id="4" name="TextBox 5">
            <a:extLst>
              <a:ext uri="{FF2B5EF4-FFF2-40B4-BE49-F238E27FC236}">
                <a16:creationId xmlns:a16="http://schemas.microsoft.com/office/drawing/2014/main" id="{A561F6BD-7BF0-4500-99CF-32AD0A2EA0A4}"/>
              </a:ext>
            </a:extLst>
          </p:cNvPr>
          <p:cNvSpPr txBox="1">
            <a:spLocks noChangeArrowheads="1"/>
          </p:cNvSpPr>
          <p:nvPr/>
        </p:nvSpPr>
        <p:spPr bwMode="auto">
          <a:xfrm>
            <a:off x="35496" y="188640"/>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5" name="文本框 4">
            <a:extLst>
              <a:ext uri="{FF2B5EF4-FFF2-40B4-BE49-F238E27FC236}">
                <a16:creationId xmlns:a16="http://schemas.microsoft.com/office/drawing/2014/main" id="{956E836B-A18A-4E61-B24F-C5217F885E8C}"/>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p:txBody>
      </p:sp>
      <p:pic>
        <p:nvPicPr>
          <p:cNvPr id="6" name="Picture 6" descr="6.9 iLearn architecture.eps">
            <a:extLst>
              <a:ext uri="{FF2B5EF4-FFF2-40B4-BE49-F238E27FC236}">
                <a16:creationId xmlns:a16="http://schemas.microsoft.com/office/drawing/2014/main" id="{2B35B4A1-CBDD-48E7-A53F-FED9475A7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431940"/>
            <a:ext cx="5781175" cy="4810291"/>
          </a:xfrm>
          <a:prstGeom prst="rect">
            <a:avLst/>
          </a:prstGeom>
        </p:spPr>
      </p:pic>
      <p:sp>
        <p:nvSpPr>
          <p:cNvPr id="7" name="矩形 6">
            <a:extLst>
              <a:ext uri="{FF2B5EF4-FFF2-40B4-BE49-F238E27FC236}">
                <a16:creationId xmlns:a16="http://schemas.microsoft.com/office/drawing/2014/main" id="{5A72A940-087F-4F7B-B6F7-B13559293DF3}"/>
              </a:ext>
            </a:extLst>
          </p:cNvPr>
          <p:cNvSpPr/>
          <p:nvPr/>
        </p:nvSpPr>
        <p:spPr>
          <a:xfrm>
            <a:off x="107504" y="908720"/>
            <a:ext cx="6192688" cy="523220"/>
          </a:xfrm>
          <a:prstGeom prst="rect">
            <a:avLst/>
          </a:prstGeom>
        </p:spPr>
        <p:txBody>
          <a:bodyPr wrap="square">
            <a:spAutoFit/>
          </a:bodyPr>
          <a:lstStyle/>
          <a:p>
            <a:r>
              <a:rPr lang="en-US" altLang="zh-CN" sz="2800" b="1" dirty="0">
                <a:solidFill>
                  <a:srgbClr val="7030A0"/>
                </a:solidFill>
              </a:rPr>
              <a:t>The architecture of the </a:t>
            </a:r>
            <a:r>
              <a:rPr lang="en-US" altLang="zh-CN" sz="2800" b="1" dirty="0" err="1">
                <a:solidFill>
                  <a:srgbClr val="7030A0"/>
                </a:solidFill>
              </a:rPr>
              <a:t>iLearn</a:t>
            </a:r>
            <a:r>
              <a:rPr lang="en-US" altLang="zh-CN" sz="2800" b="1" dirty="0">
                <a:solidFill>
                  <a:srgbClr val="7030A0"/>
                </a:solidFill>
              </a:rPr>
              <a:t> system</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376935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FCF6F2C-AD5B-44A4-B383-2DA9DA73F44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7A4DE85-851F-47F3-9DC2-0F3DC8772199}"/>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18</a:t>
            </a:fld>
            <a:endParaRPr lang="zh-CN" altLang="en-US" dirty="0"/>
          </a:p>
        </p:txBody>
      </p:sp>
      <p:sp>
        <p:nvSpPr>
          <p:cNvPr id="4" name="TextBox 5">
            <a:extLst>
              <a:ext uri="{FF2B5EF4-FFF2-40B4-BE49-F238E27FC236}">
                <a16:creationId xmlns:a16="http://schemas.microsoft.com/office/drawing/2014/main" id="{4891A37C-20AB-4A12-BD99-FEE25C43AD15}"/>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5" name="文本框 4">
            <a:extLst>
              <a:ext uri="{FF2B5EF4-FFF2-40B4-BE49-F238E27FC236}">
                <a16:creationId xmlns:a16="http://schemas.microsoft.com/office/drawing/2014/main" id="{D7978A3D-A73A-44F6-A76C-6542DC0DC220}"/>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p:txBody>
      </p:sp>
      <p:graphicFrame>
        <p:nvGraphicFramePr>
          <p:cNvPr id="10" name="Content Placeholder 3">
            <a:extLst>
              <a:ext uri="{FF2B5EF4-FFF2-40B4-BE49-F238E27FC236}">
                <a16:creationId xmlns:a16="http://schemas.microsoft.com/office/drawing/2014/main" id="{42F47F14-7819-4ECA-A4BA-25D561B835D5}"/>
              </a:ext>
            </a:extLst>
          </p:cNvPr>
          <p:cNvGraphicFramePr>
            <a:graphicFrameLocks/>
          </p:cNvGraphicFramePr>
          <p:nvPr>
            <p:extLst>
              <p:ext uri="{D42A27DB-BD31-4B8C-83A1-F6EECF244321}">
                <p14:modId xmlns:p14="http://schemas.microsoft.com/office/powerpoint/2010/main" val="2266683713"/>
              </p:ext>
            </p:extLst>
          </p:nvPr>
        </p:nvGraphicFramePr>
        <p:xfrm>
          <a:off x="179512" y="1549360"/>
          <a:ext cx="8795320" cy="475996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7211144">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Description</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Example</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Disadvantages</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11" name="矩形 10">
            <a:extLst>
              <a:ext uri="{FF2B5EF4-FFF2-40B4-BE49-F238E27FC236}">
                <a16:creationId xmlns:a16="http://schemas.microsoft.com/office/drawing/2014/main" id="{C4B811D0-395F-48DD-B654-EEC1BD99623E}"/>
              </a:ext>
            </a:extLst>
          </p:cNvPr>
          <p:cNvSpPr/>
          <p:nvPr/>
        </p:nvSpPr>
        <p:spPr>
          <a:xfrm>
            <a:off x="107504" y="908720"/>
            <a:ext cx="6192688" cy="523220"/>
          </a:xfrm>
          <a:prstGeom prst="rect">
            <a:avLst/>
          </a:prstGeom>
        </p:spPr>
        <p:txBody>
          <a:bodyPr wrap="square">
            <a:spAutoFit/>
          </a:bodyPr>
          <a:lstStyle/>
          <a:p>
            <a:r>
              <a:rPr lang="en-US" altLang="zh-CN" sz="2800" b="1" dirty="0">
                <a:solidFill>
                  <a:srgbClr val="7030A0"/>
                </a:solidFill>
              </a:rPr>
              <a:t>Repository pattern</a:t>
            </a:r>
            <a:endParaRPr lang="zh-CN" altLang="en-US" sz="2800" b="1" dirty="0">
              <a:solidFill>
                <a:srgbClr val="7030A0"/>
              </a:solidFill>
            </a:endParaRPr>
          </a:p>
        </p:txBody>
      </p:sp>
    </p:spTree>
    <p:extLst>
      <p:ext uri="{BB962C8B-B14F-4D97-AF65-F5344CB8AC3E}">
        <p14:creationId xmlns:p14="http://schemas.microsoft.com/office/powerpoint/2010/main" val="1497211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8650C21-C2F3-47B1-A93D-67DFE8C68C8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8D1D593-3CAF-40F5-9094-1492BD2DD1FD}"/>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19</a:t>
            </a:fld>
            <a:endParaRPr lang="zh-CN" altLang="en-US" dirty="0"/>
          </a:p>
        </p:txBody>
      </p:sp>
      <p:pic>
        <p:nvPicPr>
          <p:cNvPr id="4" name="Content Placeholder 3" descr="6.9 RepositoryIDE.eps">
            <a:extLst>
              <a:ext uri="{FF2B5EF4-FFF2-40B4-BE49-F238E27FC236}">
                <a16:creationId xmlns:a16="http://schemas.microsoft.com/office/drawing/2014/main" id="{5C4541CC-7BEE-4A90-8379-94F3D310B2AC}"/>
              </a:ext>
            </a:extLst>
          </p:cNvPr>
          <p:cNvPicPr>
            <a:picLocks noChangeAspect="1"/>
          </p:cNvPicPr>
          <p:nvPr/>
        </p:nvPicPr>
        <p:blipFill>
          <a:blip r:embed="rId2"/>
          <a:srcRect t="-12287" b="-12287"/>
          <a:stretch>
            <a:fillRect/>
          </a:stretch>
        </p:blipFill>
        <p:spPr>
          <a:xfrm>
            <a:off x="225908" y="1255275"/>
            <a:ext cx="8636590" cy="4749792"/>
          </a:xfrm>
          <a:prstGeom prst="rect">
            <a:avLst/>
          </a:prstGeom>
        </p:spPr>
      </p:pic>
      <p:sp>
        <p:nvSpPr>
          <p:cNvPr id="5" name="矩形 4">
            <a:extLst>
              <a:ext uri="{FF2B5EF4-FFF2-40B4-BE49-F238E27FC236}">
                <a16:creationId xmlns:a16="http://schemas.microsoft.com/office/drawing/2014/main" id="{4448BF17-1E7A-47AB-8E45-08C280EBDD81}"/>
              </a:ext>
            </a:extLst>
          </p:cNvPr>
          <p:cNvSpPr/>
          <p:nvPr/>
        </p:nvSpPr>
        <p:spPr>
          <a:xfrm>
            <a:off x="107504" y="980728"/>
            <a:ext cx="8810588" cy="523220"/>
          </a:xfrm>
          <a:prstGeom prst="rect">
            <a:avLst/>
          </a:prstGeom>
        </p:spPr>
        <p:txBody>
          <a:bodyPr wrap="square">
            <a:spAutoFit/>
          </a:bodyPr>
          <a:lstStyle/>
          <a:p>
            <a:r>
              <a:rPr lang="en-US" altLang="zh-CN" sz="2800" b="1" dirty="0">
                <a:solidFill>
                  <a:srgbClr val="7030A0"/>
                </a:solidFill>
              </a:rPr>
              <a:t>A repository architecture for an IDE</a:t>
            </a:r>
            <a:r>
              <a:rPr lang="en-GB" altLang="zh-CN" sz="2800" b="1" dirty="0">
                <a:solidFill>
                  <a:srgbClr val="7030A0"/>
                </a:solidFill>
              </a:rPr>
              <a:t> </a:t>
            </a:r>
            <a:endParaRPr lang="zh-CN" altLang="en-US" sz="2800" b="1" dirty="0">
              <a:solidFill>
                <a:srgbClr val="7030A0"/>
              </a:solidFill>
            </a:endParaRPr>
          </a:p>
        </p:txBody>
      </p:sp>
      <p:sp>
        <p:nvSpPr>
          <p:cNvPr id="6" name="TextBox 5">
            <a:extLst>
              <a:ext uri="{FF2B5EF4-FFF2-40B4-BE49-F238E27FC236}">
                <a16:creationId xmlns:a16="http://schemas.microsoft.com/office/drawing/2014/main" id="{F055E9EC-8A59-4462-9136-C549EE33EF3B}"/>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7" name="文本框 6">
            <a:extLst>
              <a:ext uri="{FF2B5EF4-FFF2-40B4-BE49-F238E27FC236}">
                <a16:creationId xmlns:a16="http://schemas.microsoft.com/office/drawing/2014/main" id="{DD68B565-6D5B-43E1-A75B-2A2532BC7665}"/>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p:txBody>
      </p:sp>
    </p:spTree>
    <p:extLst>
      <p:ext uri="{BB962C8B-B14F-4D97-AF65-F5344CB8AC3E}">
        <p14:creationId xmlns:p14="http://schemas.microsoft.com/office/powerpoint/2010/main" val="10015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71FF12-5EE1-462F-9CAB-038216A6AD82}"/>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22BA4A19-CB67-43DE-ACF8-D8265CFF471E}"/>
              </a:ext>
            </a:extLst>
          </p:cNvPr>
          <p:cNvSpPr>
            <a:spLocks noGrp="1"/>
          </p:cNvSpPr>
          <p:nvPr>
            <p:ph type="sldNum" sz="quarter" idx="12"/>
          </p:nvPr>
        </p:nvSpPr>
        <p:spPr/>
        <p:txBody>
          <a:bodyPr/>
          <a:lstStyle/>
          <a:p>
            <a:r>
              <a:rPr lang="en-US" altLang="zh-CN" dirty="0"/>
              <a:t>SE  Chapter 6-</a:t>
            </a:r>
            <a:fld id="{90959D3B-E7CF-4F7F-B948-302019A1053D}" type="slidenum">
              <a:rPr lang="zh-CN" altLang="en-US" smtClean="0"/>
              <a:pPr/>
              <a:t>2</a:t>
            </a:fld>
            <a:endParaRPr lang="zh-CN" altLang="en-US" dirty="0"/>
          </a:p>
        </p:txBody>
      </p:sp>
      <p:sp>
        <p:nvSpPr>
          <p:cNvPr id="4" name="TextBox 5">
            <a:extLst>
              <a:ext uri="{FF2B5EF4-FFF2-40B4-BE49-F238E27FC236}">
                <a16:creationId xmlns:a16="http://schemas.microsoft.com/office/drawing/2014/main" id="{A7565CFB-E7AD-4DFF-A4C5-4C069A75CCB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Learning objectives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AEE9D22-C506-492F-8381-D9BF752ABE45}"/>
              </a:ext>
            </a:extLst>
          </p:cNvPr>
          <p:cNvSpPr txBox="1"/>
          <p:nvPr/>
        </p:nvSpPr>
        <p:spPr>
          <a:xfrm>
            <a:off x="153551" y="1398255"/>
            <a:ext cx="8954953" cy="1815882"/>
          </a:xfrm>
          <a:prstGeom prst="rect">
            <a:avLst/>
          </a:prstGeom>
          <a:noFill/>
        </p:spPr>
        <p:txBody>
          <a:bodyPr wrap="square" rtlCol="0">
            <a:spAutoFit/>
          </a:bodyPr>
          <a:lstStyle/>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what decisions have to be made during the architectural design process.</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the architectural patterns that can be reused in system designs.</a:t>
            </a:r>
          </a:p>
        </p:txBody>
      </p:sp>
    </p:spTree>
    <p:extLst>
      <p:ext uri="{BB962C8B-B14F-4D97-AF65-F5344CB8AC3E}">
        <p14:creationId xmlns:p14="http://schemas.microsoft.com/office/powerpoint/2010/main" val="280694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56293D6-F054-4B2C-B519-ECC4055A87A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4CE2D30-5BB7-40D9-8C61-3F21A7CF93F4}"/>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20</a:t>
            </a:fld>
            <a:endParaRPr lang="zh-CN" altLang="en-US" dirty="0"/>
          </a:p>
        </p:txBody>
      </p:sp>
      <p:sp>
        <p:nvSpPr>
          <p:cNvPr id="4" name="TextBox 5">
            <a:extLst>
              <a:ext uri="{FF2B5EF4-FFF2-40B4-BE49-F238E27FC236}">
                <a16:creationId xmlns:a16="http://schemas.microsoft.com/office/drawing/2014/main" id="{A95FA096-6BBD-4B8C-8F64-9F88DD35B770}"/>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5" name="文本框 4">
            <a:extLst>
              <a:ext uri="{FF2B5EF4-FFF2-40B4-BE49-F238E27FC236}">
                <a16:creationId xmlns:a16="http://schemas.microsoft.com/office/drawing/2014/main" id="{AA68AB70-2396-4197-BA6B-0DF61890925F}"/>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7</a:t>
            </a:r>
          </a:p>
        </p:txBody>
      </p:sp>
      <p:graphicFrame>
        <p:nvGraphicFramePr>
          <p:cNvPr id="6" name="Content Placeholder 3">
            <a:extLst>
              <a:ext uri="{FF2B5EF4-FFF2-40B4-BE49-F238E27FC236}">
                <a16:creationId xmlns:a16="http://schemas.microsoft.com/office/drawing/2014/main" id="{2F023D39-2BB0-477D-B8AC-2960E2CCFD07}"/>
              </a:ext>
            </a:extLst>
          </p:cNvPr>
          <p:cNvGraphicFramePr>
            <a:graphicFrameLocks/>
          </p:cNvGraphicFramePr>
          <p:nvPr>
            <p:extLst>
              <p:ext uri="{D42A27DB-BD31-4B8C-83A1-F6EECF244321}">
                <p14:modId xmlns:p14="http://schemas.microsoft.com/office/powerpoint/2010/main" val="2636368687"/>
              </p:ext>
            </p:extLst>
          </p:nvPr>
        </p:nvGraphicFramePr>
        <p:xfrm>
          <a:off x="107505" y="1600200"/>
          <a:ext cx="8939336" cy="4028440"/>
        </p:xfrm>
        <a:graphic>
          <a:graphicData uri="http://schemas.openxmlformats.org/drawingml/2006/table">
            <a:tbl>
              <a:tblPr firstRow="1" bandRow="1">
                <a:tableStyleId>{5C22544A-7EE6-4342-B048-85BDC9FD1C3A}</a:tableStyleId>
              </a:tblPr>
              <a:tblGrid>
                <a:gridCol w="1728191">
                  <a:extLst>
                    <a:ext uri="{9D8B030D-6E8A-4147-A177-3AD203B41FA5}">
                      <a16:colId xmlns:a16="http://schemas.microsoft.com/office/drawing/2014/main" val="20000"/>
                    </a:ext>
                  </a:extLst>
                </a:gridCol>
                <a:gridCol w="7211145">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Description</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Example</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7" name="矩形 6">
            <a:extLst>
              <a:ext uri="{FF2B5EF4-FFF2-40B4-BE49-F238E27FC236}">
                <a16:creationId xmlns:a16="http://schemas.microsoft.com/office/drawing/2014/main" id="{2752FC2C-52A4-4DEE-A898-50484D713712}"/>
              </a:ext>
            </a:extLst>
          </p:cNvPr>
          <p:cNvSpPr/>
          <p:nvPr/>
        </p:nvSpPr>
        <p:spPr>
          <a:xfrm>
            <a:off x="107504" y="980728"/>
            <a:ext cx="8810588" cy="523220"/>
          </a:xfrm>
          <a:prstGeom prst="rect">
            <a:avLst/>
          </a:prstGeom>
        </p:spPr>
        <p:txBody>
          <a:bodyPr wrap="square">
            <a:spAutoFit/>
          </a:bodyPr>
          <a:lstStyle/>
          <a:p>
            <a:r>
              <a:rPr lang="en-US" altLang="zh-CN" sz="2800" b="1" dirty="0">
                <a:solidFill>
                  <a:srgbClr val="7030A0"/>
                </a:solidFill>
              </a:rPr>
              <a:t>The client-server (C/S) pattern</a:t>
            </a:r>
            <a:endParaRPr lang="zh-CN" altLang="en-US" sz="2800" b="1" dirty="0">
              <a:solidFill>
                <a:srgbClr val="7030A0"/>
              </a:solidFill>
            </a:endParaRPr>
          </a:p>
        </p:txBody>
      </p:sp>
    </p:spTree>
    <p:extLst>
      <p:ext uri="{BB962C8B-B14F-4D97-AF65-F5344CB8AC3E}">
        <p14:creationId xmlns:p14="http://schemas.microsoft.com/office/powerpoint/2010/main" val="4125091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11477C8-358E-497D-AD67-71F7F942088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A1D5C8F-BC01-4860-8D4B-23E4DEEE28BE}"/>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21</a:t>
            </a:fld>
            <a:endParaRPr lang="zh-CN" altLang="en-US" dirty="0"/>
          </a:p>
        </p:txBody>
      </p:sp>
      <p:pic>
        <p:nvPicPr>
          <p:cNvPr id="4" name="Content Placeholder 3" descr="6.11 ClientServerFilmPhoto.eps">
            <a:extLst>
              <a:ext uri="{FF2B5EF4-FFF2-40B4-BE49-F238E27FC236}">
                <a16:creationId xmlns:a16="http://schemas.microsoft.com/office/drawing/2014/main" id="{EBAD3BB4-FCC1-462E-886A-0F331A4D82D9}"/>
              </a:ext>
            </a:extLst>
          </p:cNvPr>
          <p:cNvPicPr>
            <a:picLocks noChangeAspect="1"/>
          </p:cNvPicPr>
          <p:nvPr/>
        </p:nvPicPr>
        <p:blipFill>
          <a:blip r:embed="rId2"/>
          <a:srcRect l="-1062" r="-1062"/>
          <a:stretch>
            <a:fillRect/>
          </a:stretch>
        </p:blipFill>
        <p:spPr>
          <a:xfrm>
            <a:off x="282287" y="1525717"/>
            <a:ext cx="8397636" cy="4618376"/>
          </a:xfrm>
          <a:prstGeom prst="rect">
            <a:avLst/>
          </a:prstGeom>
        </p:spPr>
      </p:pic>
      <p:sp>
        <p:nvSpPr>
          <p:cNvPr id="5" name="TextBox 5">
            <a:extLst>
              <a:ext uri="{FF2B5EF4-FFF2-40B4-BE49-F238E27FC236}">
                <a16:creationId xmlns:a16="http://schemas.microsoft.com/office/drawing/2014/main" id="{0589F0A5-477A-4C12-BDA8-09F8E8272381}"/>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6" name="文本框 5">
            <a:extLst>
              <a:ext uri="{FF2B5EF4-FFF2-40B4-BE49-F238E27FC236}">
                <a16:creationId xmlns:a16="http://schemas.microsoft.com/office/drawing/2014/main" id="{4747498A-0A14-422B-9722-40103E6D82FD}"/>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8</a:t>
            </a:r>
          </a:p>
        </p:txBody>
      </p:sp>
      <p:sp>
        <p:nvSpPr>
          <p:cNvPr id="7" name="矩形 6">
            <a:extLst>
              <a:ext uri="{FF2B5EF4-FFF2-40B4-BE49-F238E27FC236}">
                <a16:creationId xmlns:a16="http://schemas.microsoft.com/office/drawing/2014/main" id="{7776A3C4-9F52-43E5-801F-06F8E4AAD720}"/>
              </a:ext>
            </a:extLst>
          </p:cNvPr>
          <p:cNvSpPr/>
          <p:nvPr/>
        </p:nvSpPr>
        <p:spPr>
          <a:xfrm>
            <a:off x="107504" y="908720"/>
            <a:ext cx="8810588" cy="523220"/>
          </a:xfrm>
          <a:prstGeom prst="rect">
            <a:avLst/>
          </a:prstGeom>
        </p:spPr>
        <p:txBody>
          <a:bodyPr wrap="square">
            <a:spAutoFit/>
          </a:bodyPr>
          <a:lstStyle/>
          <a:p>
            <a:r>
              <a:rPr lang="en-US" altLang="zh-CN" sz="2800" b="1" dirty="0">
                <a:solidFill>
                  <a:srgbClr val="7030A0"/>
                </a:solidFill>
              </a:rPr>
              <a:t>A client–server architecture for a film library</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3292048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2EE32C5-2E74-4458-A54A-E770CB98ADC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AE5A633-2371-4EA7-AAC7-3F34CC388CDA}"/>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22</a:t>
            </a:fld>
            <a:endParaRPr lang="zh-CN" altLang="en-US" dirty="0"/>
          </a:p>
        </p:txBody>
      </p:sp>
      <p:sp>
        <p:nvSpPr>
          <p:cNvPr id="4" name="TextBox 5">
            <a:extLst>
              <a:ext uri="{FF2B5EF4-FFF2-40B4-BE49-F238E27FC236}">
                <a16:creationId xmlns:a16="http://schemas.microsoft.com/office/drawing/2014/main" id="{3B083B18-704F-4F0F-9C4E-9D1BA433693E}"/>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5" name="文本框 4">
            <a:extLst>
              <a:ext uri="{FF2B5EF4-FFF2-40B4-BE49-F238E27FC236}">
                <a16:creationId xmlns:a16="http://schemas.microsoft.com/office/drawing/2014/main" id="{0882AB67-A711-4A7A-8804-036698B306B5}"/>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9</a:t>
            </a:r>
          </a:p>
        </p:txBody>
      </p:sp>
      <p:graphicFrame>
        <p:nvGraphicFramePr>
          <p:cNvPr id="8" name="Content Placeholder 3">
            <a:extLst>
              <a:ext uri="{FF2B5EF4-FFF2-40B4-BE49-F238E27FC236}">
                <a16:creationId xmlns:a16="http://schemas.microsoft.com/office/drawing/2014/main" id="{9280D01E-DA15-463A-B29D-CE779BC65EED}"/>
              </a:ext>
            </a:extLst>
          </p:cNvPr>
          <p:cNvGraphicFramePr>
            <a:graphicFrameLocks/>
          </p:cNvGraphicFramePr>
          <p:nvPr>
            <p:extLst>
              <p:ext uri="{D42A27DB-BD31-4B8C-83A1-F6EECF244321}">
                <p14:modId xmlns:p14="http://schemas.microsoft.com/office/powerpoint/2010/main" val="2668612240"/>
              </p:ext>
            </p:extLst>
          </p:nvPr>
        </p:nvGraphicFramePr>
        <p:xfrm>
          <a:off x="179512" y="1544166"/>
          <a:ext cx="8795320" cy="4812718"/>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7211144">
                  <a:extLst>
                    <a:ext uri="{9D8B030D-6E8A-4147-A177-3AD203B41FA5}">
                      <a16:colId xmlns:a16="http://schemas.microsoft.com/office/drawing/2014/main" val="20001"/>
                    </a:ext>
                  </a:extLst>
                </a:gridCol>
              </a:tblGrid>
              <a:tr h="423751">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975207">
                <a:tc>
                  <a:txBody>
                    <a:bodyPr/>
                    <a:lstStyle/>
                    <a:p>
                      <a:pPr algn="just">
                        <a:spcAft>
                          <a:spcPts val="0"/>
                        </a:spcAft>
                        <a:tabLst>
                          <a:tab pos="342900" algn="l"/>
                          <a:tab pos="685800" algn="l"/>
                          <a:tab pos="1028700" algn="l"/>
                        </a:tabLst>
                      </a:pPr>
                      <a:r>
                        <a:rPr lang="en-GB" sz="1600" b="1" dirty="0">
                          <a:solidFill>
                            <a:srgbClr val="000000"/>
                          </a:solidFill>
                          <a:latin typeface="Helvetica"/>
                          <a:ea typeface="Times New Roman"/>
                          <a:cs typeface="Helvetica"/>
                        </a:rPr>
                        <a:t>Description</a:t>
                      </a:r>
                      <a:endParaRPr lang="en-GB" sz="16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487604">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Example</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731405">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When used</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975207">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1219009">
                <a:tc>
                  <a:txBody>
                    <a:bodyPr/>
                    <a:lstStyle/>
                    <a:p>
                      <a:pPr algn="just">
                        <a:spcAft>
                          <a:spcPts val="0"/>
                        </a:spcAft>
                        <a:tabLst>
                          <a:tab pos="342900" algn="l"/>
                          <a:tab pos="685800" algn="l"/>
                          <a:tab pos="1028700" algn="l"/>
                        </a:tabLst>
                      </a:pPr>
                      <a:r>
                        <a:rPr lang="en-GB" sz="1600" b="1">
                          <a:solidFill>
                            <a:srgbClr val="000000"/>
                          </a:solidFill>
                          <a:latin typeface="Helvetica"/>
                          <a:ea typeface="Times New Roman"/>
                          <a:cs typeface="Helvetica"/>
                        </a:rPr>
                        <a:t>Disadvantages</a:t>
                      </a:r>
                      <a:endParaRPr lang="en-GB" sz="16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600" dirty="0" err="1">
                          <a:solidFill>
                            <a:srgbClr val="000000"/>
                          </a:solidFill>
                          <a:latin typeface="Helvetica"/>
                          <a:ea typeface="Times New Roman"/>
                          <a:cs typeface="Helvetica"/>
                        </a:rPr>
                        <a:t>unparse</a:t>
                      </a:r>
                      <a:r>
                        <a:rPr lang="en-GB" sz="16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9" name="矩形 8">
            <a:extLst>
              <a:ext uri="{FF2B5EF4-FFF2-40B4-BE49-F238E27FC236}">
                <a16:creationId xmlns:a16="http://schemas.microsoft.com/office/drawing/2014/main" id="{FF9759E1-C740-4E60-BD0D-10C6071D4F2E}"/>
              </a:ext>
            </a:extLst>
          </p:cNvPr>
          <p:cNvSpPr/>
          <p:nvPr/>
        </p:nvSpPr>
        <p:spPr>
          <a:xfrm>
            <a:off x="107504" y="908720"/>
            <a:ext cx="8810588" cy="523220"/>
          </a:xfrm>
          <a:prstGeom prst="rect">
            <a:avLst/>
          </a:prstGeom>
        </p:spPr>
        <p:txBody>
          <a:bodyPr wrap="square">
            <a:spAutoFit/>
          </a:bodyPr>
          <a:lstStyle/>
          <a:p>
            <a:r>
              <a:rPr lang="en-US" altLang="zh-CN" sz="2800" b="1" dirty="0">
                <a:solidFill>
                  <a:srgbClr val="7030A0"/>
                </a:solidFill>
              </a:rPr>
              <a:t>Pipe and filter pattern</a:t>
            </a:r>
            <a:endParaRPr lang="zh-CN" altLang="en-US" sz="2800" b="1" dirty="0">
              <a:solidFill>
                <a:srgbClr val="7030A0"/>
              </a:solidFill>
            </a:endParaRPr>
          </a:p>
        </p:txBody>
      </p:sp>
    </p:spTree>
    <p:extLst>
      <p:ext uri="{BB962C8B-B14F-4D97-AF65-F5344CB8AC3E}">
        <p14:creationId xmlns:p14="http://schemas.microsoft.com/office/powerpoint/2010/main" val="614157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D3C82F9-FAF8-469F-B63F-B1C7648C50EC}"/>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F5F52028-55A6-4DF7-8701-254380B8DA28}"/>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23</a:t>
            </a:fld>
            <a:endParaRPr lang="zh-CN" altLang="en-US" dirty="0"/>
          </a:p>
        </p:txBody>
      </p:sp>
      <p:sp>
        <p:nvSpPr>
          <p:cNvPr id="4" name="TextBox 5">
            <a:extLst>
              <a:ext uri="{FF2B5EF4-FFF2-40B4-BE49-F238E27FC236}">
                <a16:creationId xmlns:a16="http://schemas.microsoft.com/office/drawing/2014/main" id="{C1C852C1-441C-4068-AC7D-E4DF53620DB7}"/>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6.3 Architectural patterns</a:t>
            </a:r>
          </a:p>
        </p:txBody>
      </p:sp>
      <p:sp>
        <p:nvSpPr>
          <p:cNvPr id="5" name="文本框 4">
            <a:extLst>
              <a:ext uri="{FF2B5EF4-FFF2-40B4-BE49-F238E27FC236}">
                <a16:creationId xmlns:a16="http://schemas.microsoft.com/office/drawing/2014/main" id="{F271D7D1-C7D8-45D3-AE44-DF0FE1C19831}"/>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10</a:t>
            </a:r>
          </a:p>
          <a:p>
            <a:pPr>
              <a:lnSpc>
                <a:spcPts val="2500"/>
              </a:lnSpc>
            </a:pPr>
            <a:r>
              <a:rPr lang="en-US" altLang="zh-CN" sz="2800" b="1" dirty="0">
                <a:solidFill>
                  <a:srgbClr val="0070C0"/>
                </a:solidFill>
                <a:cs typeface="Times New Roman" panose="02020603050405020304" pitchFamily="18" charset="0"/>
              </a:rPr>
              <a:t>end</a:t>
            </a:r>
          </a:p>
        </p:txBody>
      </p:sp>
      <p:pic>
        <p:nvPicPr>
          <p:cNvPr id="6" name="Content Placeholder 3" descr="6.13 InvoiceProc.eps">
            <a:extLst>
              <a:ext uri="{FF2B5EF4-FFF2-40B4-BE49-F238E27FC236}">
                <a16:creationId xmlns:a16="http://schemas.microsoft.com/office/drawing/2014/main" id="{3F6B64CA-83BC-42BE-9A57-0BF96DD92064}"/>
              </a:ext>
            </a:extLst>
          </p:cNvPr>
          <p:cNvPicPr>
            <a:picLocks noChangeAspect="1"/>
          </p:cNvPicPr>
          <p:nvPr/>
        </p:nvPicPr>
        <p:blipFill>
          <a:blip r:embed="rId2"/>
          <a:srcRect l="24024" r="24024"/>
          <a:stretch>
            <a:fillRect/>
          </a:stretch>
        </p:blipFill>
        <p:spPr>
          <a:xfrm>
            <a:off x="655722" y="1860930"/>
            <a:ext cx="8229600" cy="4525963"/>
          </a:xfrm>
          <a:prstGeom prst="rect">
            <a:avLst/>
          </a:prstGeom>
        </p:spPr>
      </p:pic>
      <p:sp>
        <p:nvSpPr>
          <p:cNvPr id="7" name="矩形 6">
            <a:extLst>
              <a:ext uri="{FF2B5EF4-FFF2-40B4-BE49-F238E27FC236}">
                <a16:creationId xmlns:a16="http://schemas.microsoft.com/office/drawing/2014/main" id="{BB859A9B-24FB-47FC-B9F5-11C52AF1BB0A}"/>
              </a:ext>
            </a:extLst>
          </p:cNvPr>
          <p:cNvSpPr/>
          <p:nvPr/>
        </p:nvSpPr>
        <p:spPr>
          <a:xfrm>
            <a:off x="251520" y="968192"/>
            <a:ext cx="3600400" cy="1815882"/>
          </a:xfrm>
          <a:prstGeom prst="rect">
            <a:avLst/>
          </a:prstGeom>
        </p:spPr>
        <p:txBody>
          <a:bodyPr wrap="square">
            <a:spAutoFit/>
          </a:bodyPr>
          <a:lstStyle/>
          <a:p>
            <a:r>
              <a:rPr lang="en-US" altLang="zh-CN" sz="2800" b="1" dirty="0">
                <a:solidFill>
                  <a:srgbClr val="7030A0"/>
                </a:solidFill>
              </a:rPr>
              <a:t>An example of the pipe and filter architecture used in a payments system</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1383486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00777CA-2123-486E-AA30-67ECA931922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55166F3-3B4B-4B27-B03E-0CE238957082}"/>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24</a:t>
            </a:fld>
            <a:endParaRPr lang="zh-CN" altLang="en-US" dirty="0"/>
          </a:p>
        </p:txBody>
      </p:sp>
      <p:sp>
        <p:nvSpPr>
          <p:cNvPr id="4" name="TextBox 5">
            <a:extLst>
              <a:ext uri="{FF2B5EF4-FFF2-40B4-BE49-F238E27FC236}">
                <a16:creationId xmlns:a16="http://schemas.microsoft.com/office/drawing/2014/main" id="{8F88388A-EEE0-429F-8638-1CF4E9700DA6}"/>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6.4 Application architectures</a:t>
            </a:r>
          </a:p>
        </p:txBody>
      </p:sp>
      <p:sp>
        <p:nvSpPr>
          <p:cNvPr id="6" name="Rectangle 3">
            <a:extLst>
              <a:ext uri="{FF2B5EF4-FFF2-40B4-BE49-F238E27FC236}">
                <a16:creationId xmlns:a16="http://schemas.microsoft.com/office/drawing/2014/main" id="{B2DD54A4-91BC-4829-A3E5-A844467DC079}"/>
              </a:ext>
            </a:extLst>
          </p:cNvPr>
          <p:cNvSpPr txBox="1">
            <a:spLocks noChangeArrowheads="1"/>
          </p:cNvSpPr>
          <p:nvPr/>
        </p:nvSpPr>
        <p:spPr>
          <a:xfrm>
            <a:off x="231228" y="908720"/>
            <a:ext cx="8815612" cy="4525963"/>
          </a:xfrm>
          <a:prstGeom prst="rect">
            <a:avLst/>
          </a:prstGeom>
        </p:spPr>
        <p:txBody>
          <a:bodyPr lIns="91797" tIns="45898" rIns="91797" bIns="4589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800" b="1" dirty="0">
                <a:solidFill>
                  <a:srgbClr val="7030A0"/>
                </a:solidFill>
              </a:rPr>
              <a:t>Use of application architectures</a:t>
            </a:r>
          </a:p>
          <a:p>
            <a:pPr>
              <a:lnSpc>
                <a:spcPct val="90000"/>
              </a:lnSpc>
            </a:pPr>
            <a:r>
              <a:rPr lang="en-US" sz="2800" dirty="0"/>
              <a:t>As a starting point for architectural design.</a:t>
            </a:r>
          </a:p>
          <a:p>
            <a:pPr>
              <a:lnSpc>
                <a:spcPct val="90000"/>
              </a:lnSpc>
            </a:pPr>
            <a:r>
              <a:rPr lang="en-US" sz="2800" dirty="0"/>
              <a:t>As a design checklist.</a:t>
            </a:r>
          </a:p>
          <a:p>
            <a:pPr>
              <a:lnSpc>
                <a:spcPct val="90000"/>
              </a:lnSpc>
            </a:pPr>
            <a:r>
              <a:rPr lang="en-US" sz="2800" dirty="0"/>
              <a:t>As a way of organizing the work of the development team.</a:t>
            </a:r>
          </a:p>
          <a:p>
            <a:pPr>
              <a:lnSpc>
                <a:spcPct val="90000"/>
              </a:lnSpc>
            </a:pPr>
            <a:r>
              <a:rPr lang="en-US" sz="2800" dirty="0"/>
              <a:t>As a means of assessing components for reuse.</a:t>
            </a:r>
          </a:p>
          <a:p>
            <a:pPr>
              <a:lnSpc>
                <a:spcPct val="90000"/>
              </a:lnSpc>
            </a:pPr>
            <a:r>
              <a:rPr lang="en-US" sz="2800" dirty="0"/>
              <a:t>As a vocabulary for talking about application types.</a:t>
            </a:r>
          </a:p>
          <a:p>
            <a:pPr>
              <a:lnSpc>
                <a:spcPct val="90000"/>
              </a:lnSpc>
              <a:buFont typeface="Zapf Dingbats" charset="2"/>
              <a:buNone/>
            </a:pPr>
            <a:endParaRPr lang="en-US" sz="2800" dirty="0"/>
          </a:p>
        </p:txBody>
      </p:sp>
    </p:spTree>
    <p:extLst>
      <p:ext uri="{BB962C8B-B14F-4D97-AF65-F5344CB8AC3E}">
        <p14:creationId xmlns:p14="http://schemas.microsoft.com/office/powerpoint/2010/main" val="1161997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9C28A05-D6E3-4BAC-9323-61128037D34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53BE638-7BA0-485B-8F9D-EAEED4EE455A}"/>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25</a:t>
            </a:fld>
            <a:endParaRPr lang="zh-CN" altLang="en-US" dirty="0"/>
          </a:p>
        </p:txBody>
      </p:sp>
      <p:sp>
        <p:nvSpPr>
          <p:cNvPr id="4" name="TextBox 5">
            <a:extLst>
              <a:ext uri="{FF2B5EF4-FFF2-40B4-BE49-F238E27FC236}">
                <a16:creationId xmlns:a16="http://schemas.microsoft.com/office/drawing/2014/main" id="{AE4CB702-AD02-46E2-8463-05C0E1048A8C}"/>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6.4 Application architectures</a:t>
            </a:r>
          </a:p>
        </p:txBody>
      </p:sp>
      <p:sp>
        <p:nvSpPr>
          <p:cNvPr id="5" name="文本框 4">
            <a:extLst>
              <a:ext uri="{FF2B5EF4-FFF2-40B4-BE49-F238E27FC236}">
                <a16:creationId xmlns:a16="http://schemas.microsoft.com/office/drawing/2014/main" id="{7137777D-6CF4-4840-8088-78B83ACB8A3F}"/>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
        <p:nvSpPr>
          <p:cNvPr id="6" name="Rectangle 3">
            <a:extLst>
              <a:ext uri="{FF2B5EF4-FFF2-40B4-BE49-F238E27FC236}">
                <a16:creationId xmlns:a16="http://schemas.microsoft.com/office/drawing/2014/main" id="{15307C6F-4E09-464C-96B4-9C6622C99BFF}"/>
              </a:ext>
            </a:extLst>
          </p:cNvPr>
          <p:cNvSpPr txBox="1">
            <a:spLocks noChangeArrowheads="1"/>
          </p:cNvSpPr>
          <p:nvPr/>
        </p:nvSpPr>
        <p:spPr>
          <a:xfrm>
            <a:off x="35496" y="908720"/>
            <a:ext cx="9108504" cy="584204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800" dirty="0"/>
              <a:t>Examples of application architectures</a:t>
            </a:r>
          </a:p>
          <a:p>
            <a:pPr>
              <a:lnSpc>
                <a:spcPct val="90000"/>
              </a:lnSpc>
            </a:pPr>
            <a:r>
              <a:rPr lang="en-US" sz="2800" b="1" dirty="0"/>
              <a:t>Data processing applications</a:t>
            </a:r>
          </a:p>
          <a:p>
            <a:pPr lvl="1">
              <a:lnSpc>
                <a:spcPct val="90000"/>
              </a:lnSpc>
            </a:pPr>
            <a:r>
              <a:rPr lang="en-US" sz="2400" dirty="0"/>
              <a:t>Data driven applications that process data in batches without explicit user intervention during the processing.</a:t>
            </a:r>
          </a:p>
          <a:p>
            <a:pPr>
              <a:lnSpc>
                <a:spcPct val="90000"/>
              </a:lnSpc>
            </a:pPr>
            <a:r>
              <a:rPr lang="en-US" sz="2800" b="1" dirty="0"/>
              <a:t>Transaction processing applications</a:t>
            </a:r>
          </a:p>
          <a:p>
            <a:pPr lvl="1">
              <a:lnSpc>
                <a:spcPct val="90000"/>
              </a:lnSpc>
            </a:pPr>
            <a:r>
              <a:rPr lang="en-US" sz="2400" dirty="0"/>
              <a:t>Data-</a:t>
            </a:r>
            <a:r>
              <a:rPr lang="en-US" sz="2400" dirty="0" err="1"/>
              <a:t>centred</a:t>
            </a:r>
            <a:r>
              <a:rPr lang="en-US" sz="2400" dirty="0"/>
              <a:t> applications that process user requests and update information in a system database.</a:t>
            </a:r>
          </a:p>
          <a:p>
            <a:pPr>
              <a:lnSpc>
                <a:spcPct val="90000"/>
              </a:lnSpc>
            </a:pPr>
            <a:r>
              <a:rPr lang="en-US" sz="2800" b="1" dirty="0"/>
              <a:t>Event processing systems</a:t>
            </a:r>
          </a:p>
          <a:p>
            <a:pPr lvl="1">
              <a:lnSpc>
                <a:spcPct val="90000"/>
              </a:lnSpc>
            </a:pPr>
            <a:r>
              <a:rPr lang="en-US" sz="2400" dirty="0"/>
              <a:t>Applications where system actions depend on interpreting events from the system’s environment.</a:t>
            </a:r>
          </a:p>
          <a:p>
            <a:pPr>
              <a:lnSpc>
                <a:spcPct val="90000"/>
              </a:lnSpc>
            </a:pPr>
            <a:r>
              <a:rPr lang="en-US" sz="2800" b="1" dirty="0"/>
              <a:t>Language processing systems</a:t>
            </a:r>
          </a:p>
          <a:p>
            <a:pPr lvl="1">
              <a:lnSpc>
                <a:spcPct val="90000"/>
              </a:lnSpc>
            </a:pPr>
            <a:r>
              <a:rPr lang="en-US" sz="2400" dirty="0"/>
              <a:t>Applications where the users’ intentions are specified in a formal language that is processed and interpreted by the system.</a:t>
            </a:r>
          </a:p>
        </p:txBody>
      </p:sp>
    </p:spTree>
    <p:extLst>
      <p:ext uri="{BB962C8B-B14F-4D97-AF65-F5344CB8AC3E}">
        <p14:creationId xmlns:p14="http://schemas.microsoft.com/office/powerpoint/2010/main" val="3694490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62CE842-20ED-425C-A6A1-A7BFC369468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BE46C30-62A0-4C1D-BAFF-F8454446A4ED}"/>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26</a:t>
            </a:fld>
            <a:endParaRPr lang="zh-CN" altLang="en-US" dirty="0"/>
          </a:p>
        </p:txBody>
      </p:sp>
      <p:sp>
        <p:nvSpPr>
          <p:cNvPr id="4" name="TextBox 5">
            <a:extLst>
              <a:ext uri="{FF2B5EF4-FFF2-40B4-BE49-F238E27FC236}">
                <a16:creationId xmlns:a16="http://schemas.microsoft.com/office/drawing/2014/main" id="{B4B24963-EC06-4299-B8C1-770516DBDC1D}"/>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6.4 Application architectures</a:t>
            </a:r>
          </a:p>
        </p:txBody>
      </p:sp>
      <p:sp>
        <p:nvSpPr>
          <p:cNvPr id="5" name="文本框 4">
            <a:extLst>
              <a:ext uri="{FF2B5EF4-FFF2-40B4-BE49-F238E27FC236}">
                <a16:creationId xmlns:a16="http://schemas.microsoft.com/office/drawing/2014/main" id="{180BAFE6-C8B1-497F-AB6C-14D21DC2BE15}"/>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pic>
        <p:nvPicPr>
          <p:cNvPr id="6" name="Content Placeholder 3" descr="6.14 TransactionProcSys.eps">
            <a:extLst>
              <a:ext uri="{FF2B5EF4-FFF2-40B4-BE49-F238E27FC236}">
                <a16:creationId xmlns:a16="http://schemas.microsoft.com/office/drawing/2014/main" id="{79C9388A-1A18-448F-BF01-2AAE17D1C383}"/>
              </a:ext>
            </a:extLst>
          </p:cNvPr>
          <p:cNvPicPr>
            <a:picLocks noChangeAspect="1"/>
          </p:cNvPicPr>
          <p:nvPr/>
        </p:nvPicPr>
        <p:blipFill>
          <a:blip r:embed="rId2"/>
          <a:srcRect t="-253395" b="-253395"/>
          <a:stretch>
            <a:fillRect/>
          </a:stretch>
        </p:blipFill>
        <p:spPr>
          <a:xfrm>
            <a:off x="286866" y="1028588"/>
            <a:ext cx="8654392" cy="4759582"/>
          </a:xfrm>
          <a:prstGeom prst="rect">
            <a:avLst/>
          </a:prstGeom>
        </p:spPr>
      </p:pic>
      <p:sp>
        <p:nvSpPr>
          <p:cNvPr id="7" name="矩形 6">
            <a:extLst>
              <a:ext uri="{FF2B5EF4-FFF2-40B4-BE49-F238E27FC236}">
                <a16:creationId xmlns:a16="http://schemas.microsoft.com/office/drawing/2014/main" id="{3BD13AD9-2CCC-4406-B878-55CE5E20183F}"/>
              </a:ext>
            </a:extLst>
          </p:cNvPr>
          <p:cNvSpPr/>
          <p:nvPr/>
        </p:nvSpPr>
        <p:spPr>
          <a:xfrm>
            <a:off x="190008" y="1069830"/>
            <a:ext cx="8414439" cy="523220"/>
          </a:xfrm>
          <a:prstGeom prst="rect">
            <a:avLst/>
          </a:prstGeom>
        </p:spPr>
        <p:txBody>
          <a:bodyPr wrap="square">
            <a:spAutoFit/>
          </a:bodyPr>
          <a:lstStyle/>
          <a:p>
            <a:r>
              <a:rPr lang="en-US" altLang="zh-CN" sz="2800" b="1" dirty="0">
                <a:solidFill>
                  <a:srgbClr val="7030A0"/>
                </a:solidFill>
              </a:rPr>
              <a:t>The structure of transaction processing applications</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3695379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0F407E2-2772-4C7F-AC80-3A842AFA3A0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5D137A4-79C7-4C84-810A-B52B4FED9EA0}"/>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27</a:t>
            </a:fld>
            <a:endParaRPr lang="zh-CN" altLang="en-US" dirty="0"/>
          </a:p>
        </p:txBody>
      </p:sp>
      <p:sp>
        <p:nvSpPr>
          <p:cNvPr id="4" name="TextBox 5">
            <a:extLst>
              <a:ext uri="{FF2B5EF4-FFF2-40B4-BE49-F238E27FC236}">
                <a16:creationId xmlns:a16="http://schemas.microsoft.com/office/drawing/2014/main" id="{D1143A87-98C4-45C4-9427-EFD74C77D21E}"/>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6.4 Application architectures</a:t>
            </a:r>
          </a:p>
        </p:txBody>
      </p:sp>
      <p:sp>
        <p:nvSpPr>
          <p:cNvPr id="5" name="文本框 4">
            <a:extLst>
              <a:ext uri="{FF2B5EF4-FFF2-40B4-BE49-F238E27FC236}">
                <a16:creationId xmlns:a16="http://schemas.microsoft.com/office/drawing/2014/main" id="{9246B753-15B0-4A72-841E-EFEEEA32B125}"/>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p:txBody>
      </p:sp>
      <p:pic>
        <p:nvPicPr>
          <p:cNvPr id="6" name="Content Placeholder 3" descr="6.15 ATMSystemArch.eps">
            <a:extLst>
              <a:ext uri="{FF2B5EF4-FFF2-40B4-BE49-F238E27FC236}">
                <a16:creationId xmlns:a16="http://schemas.microsoft.com/office/drawing/2014/main" id="{FBEF6E97-8573-410C-BF47-0DEF6D01839B}"/>
              </a:ext>
            </a:extLst>
          </p:cNvPr>
          <p:cNvPicPr>
            <a:picLocks noChangeAspect="1"/>
          </p:cNvPicPr>
          <p:nvPr/>
        </p:nvPicPr>
        <p:blipFill>
          <a:blip r:embed="rId2"/>
          <a:srcRect t="-13074" b="-13074"/>
          <a:stretch>
            <a:fillRect/>
          </a:stretch>
        </p:blipFill>
        <p:spPr>
          <a:xfrm>
            <a:off x="303125" y="1409674"/>
            <a:ext cx="8556748" cy="4705882"/>
          </a:xfrm>
          <a:prstGeom prst="rect">
            <a:avLst/>
          </a:prstGeom>
        </p:spPr>
      </p:pic>
      <p:sp>
        <p:nvSpPr>
          <p:cNvPr id="7" name="矩形 6">
            <a:extLst>
              <a:ext uri="{FF2B5EF4-FFF2-40B4-BE49-F238E27FC236}">
                <a16:creationId xmlns:a16="http://schemas.microsoft.com/office/drawing/2014/main" id="{83D8C8BB-6B44-485C-8866-003AFA159513}"/>
              </a:ext>
            </a:extLst>
          </p:cNvPr>
          <p:cNvSpPr/>
          <p:nvPr/>
        </p:nvSpPr>
        <p:spPr>
          <a:xfrm>
            <a:off x="35266" y="961636"/>
            <a:ext cx="8414439" cy="523220"/>
          </a:xfrm>
          <a:prstGeom prst="rect">
            <a:avLst/>
          </a:prstGeom>
        </p:spPr>
        <p:txBody>
          <a:bodyPr wrap="square">
            <a:spAutoFit/>
          </a:bodyPr>
          <a:lstStyle/>
          <a:p>
            <a:r>
              <a:rPr lang="en-US" altLang="zh-CN" sz="2800" b="1" dirty="0">
                <a:solidFill>
                  <a:srgbClr val="7030A0"/>
                </a:solidFill>
              </a:rPr>
              <a:t>The software architecture of an ATM system</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1525683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BC3A59E-0715-424E-BABF-7AB2AE455C8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B75F7DE-A6EF-4FE9-8868-7BDFE8FCA9D6}"/>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28</a:t>
            </a:fld>
            <a:endParaRPr lang="zh-CN" altLang="en-US" dirty="0"/>
          </a:p>
        </p:txBody>
      </p:sp>
      <p:sp>
        <p:nvSpPr>
          <p:cNvPr id="4" name="TextBox 5">
            <a:extLst>
              <a:ext uri="{FF2B5EF4-FFF2-40B4-BE49-F238E27FC236}">
                <a16:creationId xmlns:a16="http://schemas.microsoft.com/office/drawing/2014/main" id="{C681B952-0A51-436C-BCCC-91C669519DE6}"/>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6.4 Application architectures</a:t>
            </a:r>
          </a:p>
        </p:txBody>
      </p:sp>
      <p:sp>
        <p:nvSpPr>
          <p:cNvPr id="5" name="文本框 4">
            <a:extLst>
              <a:ext uri="{FF2B5EF4-FFF2-40B4-BE49-F238E27FC236}">
                <a16:creationId xmlns:a16="http://schemas.microsoft.com/office/drawing/2014/main" id="{EE9A8359-6ED3-45A1-AC4B-9A0FE468D9CB}"/>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p:txBody>
      </p:sp>
      <p:sp>
        <p:nvSpPr>
          <p:cNvPr id="6" name="Rectangle 3">
            <a:extLst>
              <a:ext uri="{FF2B5EF4-FFF2-40B4-BE49-F238E27FC236}">
                <a16:creationId xmlns:a16="http://schemas.microsoft.com/office/drawing/2014/main" id="{3F21079B-AC2E-414C-8839-B81FAF4E93B0}"/>
              </a:ext>
            </a:extLst>
          </p:cNvPr>
          <p:cNvSpPr txBox="1">
            <a:spLocks noChangeArrowheads="1"/>
          </p:cNvSpPr>
          <p:nvPr/>
        </p:nvSpPr>
        <p:spPr>
          <a:xfrm>
            <a:off x="107504" y="908720"/>
            <a:ext cx="8814659" cy="5040560"/>
          </a:xfrm>
          <a:prstGeom prst="rect">
            <a:avLst/>
          </a:prstGeom>
        </p:spPr>
        <p:txBody>
          <a:bodyPr lIns="91797" tIns="45898" rIns="91797" bIns="4589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Information system architecture</a:t>
            </a:r>
            <a:endParaRPr lang="en-US" sz="2800" b="1" dirty="0">
              <a:solidFill>
                <a:srgbClr val="7030A0"/>
              </a:solidFill>
            </a:endParaRPr>
          </a:p>
          <a:p>
            <a:r>
              <a:rPr lang="en-US" sz="2800" dirty="0"/>
              <a:t>Information systems have a generic architecture that can be organized as a layered architecture.</a:t>
            </a:r>
          </a:p>
          <a:p>
            <a:r>
              <a:rPr lang="en-US" sz="2800" dirty="0"/>
              <a:t>These are transaction-based systems as interaction with these systems generally involves database transactions.</a:t>
            </a:r>
          </a:p>
          <a:p>
            <a:r>
              <a:rPr lang="en-US" sz="2800"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Tree>
    <p:extLst>
      <p:ext uri="{BB962C8B-B14F-4D97-AF65-F5344CB8AC3E}">
        <p14:creationId xmlns:p14="http://schemas.microsoft.com/office/powerpoint/2010/main" val="3792710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A3F3478-1FF5-4DE9-A009-81EFCE0AC6B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CA8EB13-9077-4A06-875C-E5207015C940}"/>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29</a:t>
            </a:fld>
            <a:endParaRPr lang="zh-CN" altLang="en-US" dirty="0"/>
          </a:p>
        </p:txBody>
      </p:sp>
      <p:sp>
        <p:nvSpPr>
          <p:cNvPr id="4" name="TextBox 5">
            <a:extLst>
              <a:ext uri="{FF2B5EF4-FFF2-40B4-BE49-F238E27FC236}">
                <a16:creationId xmlns:a16="http://schemas.microsoft.com/office/drawing/2014/main" id="{2380A141-431F-4C26-B867-B1FFC057CA8A}"/>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6.4 Application architectures</a:t>
            </a:r>
          </a:p>
        </p:txBody>
      </p:sp>
      <p:sp>
        <p:nvSpPr>
          <p:cNvPr id="5" name="文本框 4">
            <a:extLst>
              <a:ext uri="{FF2B5EF4-FFF2-40B4-BE49-F238E27FC236}">
                <a16:creationId xmlns:a16="http://schemas.microsoft.com/office/drawing/2014/main" id="{1DBEFEFE-6880-4CAF-8E1B-D37610A55098}"/>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p:txBody>
      </p:sp>
      <p:sp>
        <p:nvSpPr>
          <p:cNvPr id="6" name="Rectangle 3">
            <a:extLst>
              <a:ext uri="{FF2B5EF4-FFF2-40B4-BE49-F238E27FC236}">
                <a16:creationId xmlns:a16="http://schemas.microsoft.com/office/drawing/2014/main" id="{2BB1AEBA-B749-41E0-9AD7-C7EA4D8A797D}"/>
              </a:ext>
            </a:extLst>
          </p:cNvPr>
          <p:cNvSpPr txBox="1">
            <a:spLocks noChangeArrowheads="1"/>
          </p:cNvSpPr>
          <p:nvPr/>
        </p:nvSpPr>
        <p:spPr>
          <a:xfrm>
            <a:off x="107504" y="908720"/>
            <a:ext cx="8814659" cy="643831"/>
          </a:xfrm>
          <a:prstGeom prst="rect">
            <a:avLst/>
          </a:prstGeom>
        </p:spPr>
        <p:txBody>
          <a:bodyPr lIns="91797" tIns="45898" rIns="91797" bIns="4589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Layered information system architecture</a:t>
            </a:r>
            <a:endParaRPr lang="en-US" sz="2800" b="1" dirty="0">
              <a:solidFill>
                <a:srgbClr val="7030A0"/>
              </a:solidFill>
            </a:endParaRPr>
          </a:p>
        </p:txBody>
      </p:sp>
      <p:pic>
        <p:nvPicPr>
          <p:cNvPr id="7" name="Content Placeholder 3" descr="6.16 InfoSysArch.eps">
            <a:extLst>
              <a:ext uri="{FF2B5EF4-FFF2-40B4-BE49-F238E27FC236}">
                <a16:creationId xmlns:a16="http://schemas.microsoft.com/office/drawing/2014/main" id="{C007EA9B-0FDE-4344-8E9A-8B1D4712DD6D}"/>
              </a:ext>
            </a:extLst>
          </p:cNvPr>
          <p:cNvPicPr>
            <a:picLocks noChangeAspect="1"/>
          </p:cNvPicPr>
          <p:nvPr/>
        </p:nvPicPr>
        <p:blipFill>
          <a:blip r:embed="rId2"/>
          <a:srcRect l="-15661" r="-15661"/>
          <a:stretch>
            <a:fillRect/>
          </a:stretch>
        </p:blipFill>
        <p:spPr>
          <a:xfrm>
            <a:off x="72835" y="1407616"/>
            <a:ext cx="8998329" cy="4948734"/>
          </a:xfrm>
          <a:prstGeom prst="rect">
            <a:avLst/>
          </a:prstGeom>
        </p:spPr>
      </p:pic>
    </p:spTree>
    <p:extLst>
      <p:ext uri="{BB962C8B-B14F-4D97-AF65-F5344CB8AC3E}">
        <p14:creationId xmlns:p14="http://schemas.microsoft.com/office/powerpoint/2010/main" val="237604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C3E4F0A-6312-4F93-B802-503CC2E240B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A5CC9A4-B515-4E78-8E6B-C28E0914E474}"/>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3</a:t>
            </a:fld>
            <a:endParaRPr lang="zh-CN" altLang="en-US" dirty="0"/>
          </a:p>
        </p:txBody>
      </p:sp>
      <p:sp>
        <p:nvSpPr>
          <p:cNvPr id="4" name="TextBox 5">
            <a:extLst>
              <a:ext uri="{FF2B5EF4-FFF2-40B4-BE49-F238E27FC236}">
                <a16:creationId xmlns:a16="http://schemas.microsoft.com/office/drawing/2014/main" id="{EAD5A272-060C-421A-BED6-EFA14F0435ED}"/>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What is architectural design?</a:t>
            </a:r>
          </a:p>
        </p:txBody>
      </p:sp>
      <p:sp>
        <p:nvSpPr>
          <p:cNvPr id="5" name="Rectangle 3">
            <a:extLst>
              <a:ext uri="{FF2B5EF4-FFF2-40B4-BE49-F238E27FC236}">
                <a16:creationId xmlns:a16="http://schemas.microsoft.com/office/drawing/2014/main" id="{1BABFC80-F6CF-4FB6-8C32-8E2D83B0BF03}"/>
              </a:ext>
            </a:extLst>
          </p:cNvPr>
          <p:cNvSpPr txBox="1">
            <a:spLocks noChangeArrowheads="1"/>
          </p:cNvSpPr>
          <p:nvPr/>
        </p:nvSpPr>
        <p:spPr>
          <a:xfrm>
            <a:off x="241012" y="980728"/>
            <a:ext cx="8805827"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Architectural design is concerned with understanding how a software system should be organized and designing the overall structure of that system.</a:t>
            </a:r>
          </a:p>
          <a:p>
            <a:r>
              <a:rPr lang="en-US" sz="2800" dirty="0"/>
              <a:t>Architectural design is the critical link between design and requirements engineering, as it identifies the main structural components in a system and the relationships between them. </a:t>
            </a:r>
          </a:p>
          <a:p>
            <a:r>
              <a:rPr lang="en-US" sz="2800" dirty="0"/>
              <a:t>The output of the architectural design process is an </a:t>
            </a:r>
            <a:r>
              <a:rPr lang="en-US" sz="2800" b="1" dirty="0">
                <a:solidFill>
                  <a:srgbClr val="FF0000"/>
                </a:solidFill>
              </a:rPr>
              <a:t>architectural model </a:t>
            </a:r>
            <a:r>
              <a:rPr lang="en-US" sz="2800" dirty="0"/>
              <a:t>that describes how the system is organized as a set of communicating components. </a:t>
            </a:r>
            <a:endParaRPr lang="en-GB" sz="2800" dirty="0"/>
          </a:p>
          <a:p>
            <a:endParaRPr lang="en-GB" sz="2800" dirty="0"/>
          </a:p>
        </p:txBody>
      </p:sp>
    </p:spTree>
    <p:extLst>
      <p:ext uri="{BB962C8B-B14F-4D97-AF65-F5344CB8AC3E}">
        <p14:creationId xmlns:p14="http://schemas.microsoft.com/office/powerpoint/2010/main" val="2103249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CF9AC6B-2F33-4189-83F1-C4E78299439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44FAB54-93E9-4F01-A1FF-88D4F3402CD6}"/>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30</a:t>
            </a:fld>
            <a:endParaRPr lang="zh-CN" altLang="en-US" dirty="0"/>
          </a:p>
        </p:txBody>
      </p:sp>
      <p:sp>
        <p:nvSpPr>
          <p:cNvPr id="4" name="TextBox 5">
            <a:extLst>
              <a:ext uri="{FF2B5EF4-FFF2-40B4-BE49-F238E27FC236}">
                <a16:creationId xmlns:a16="http://schemas.microsoft.com/office/drawing/2014/main" id="{98FFA1B6-1144-474F-9A78-DCD3599A4B9F}"/>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6.4 Application architectures</a:t>
            </a:r>
          </a:p>
        </p:txBody>
      </p:sp>
      <p:sp>
        <p:nvSpPr>
          <p:cNvPr id="5" name="文本框 4">
            <a:extLst>
              <a:ext uri="{FF2B5EF4-FFF2-40B4-BE49-F238E27FC236}">
                <a16:creationId xmlns:a16="http://schemas.microsoft.com/office/drawing/2014/main" id="{62F990FC-12DD-4805-872A-E61D28B6D0A2}"/>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p:txBody>
      </p:sp>
      <p:sp>
        <p:nvSpPr>
          <p:cNvPr id="6" name="Rectangle 3">
            <a:extLst>
              <a:ext uri="{FF2B5EF4-FFF2-40B4-BE49-F238E27FC236}">
                <a16:creationId xmlns:a16="http://schemas.microsoft.com/office/drawing/2014/main" id="{D8A104A8-8B1C-49F7-B1E3-8BD6ACF42349}"/>
              </a:ext>
            </a:extLst>
          </p:cNvPr>
          <p:cNvSpPr txBox="1">
            <a:spLocks noChangeArrowheads="1"/>
          </p:cNvSpPr>
          <p:nvPr/>
        </p:nvSpPr>
        <p:spPr>
          <a:xfrm>
            <a:off x="107504" y="908720"/>
            <a:ext cx="8814659" cy="643831"/>
          </a:xfrm>
          <a:prstGeom prst="rect">
            <a:avLst/>
          </a:prstGeom>
        </p:spPr>
        <p:txBody>
          <a:bodyPr lIns="91797" tIns="45898" rIns="91797" bIns="4589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The architecture of the </a:t>
            </a:r>
            <a:r>
              <a:rPr lang="en-GB" altLang="zh-CN" sz="2800" b="1" dirty="0" err="1">
                <a:solidFill>
                  <a:srgbClr val="7030A0"/>
                </a:solidFill>
              </a:rPr>
              <a:t>Mentcare</a:t>
            </a:r>
            <a:r>
              <a:rPr lang="en-GB" altLang="zh-CN" sz="2800" b="1" dirty="0">
                <a:solidFill>
                  <a:srgbClr val="7030A0"/>
                </a:solidFill>
              </a:rPr>
              <a:t> system</a:t>
            </a:r>
            <a:endParaRPr lang="en-US" sz="2800" b="1" dirty="0">
              <a:solidFill>
                <a:srgbClr val="7030A0"/>
              </a:solidFill>
            </a:endParaRPr>
          </a:p>
        </p:txBody>
      </p:sp>
      <p:pic>
        <p:nvPicPr>
          <p:cNvPr id="7" name="Content Placeholder 4" descr="6.17 MHC-PMSArch.eps">
            <a:extLst>
              <a:ext uri="{FF2B5EF4-FFF2-40B4-BE49-F238E27FC236}">
                <a16:creationId xmlns:a16="http://schemas.microsoft.com/office/drawing/2014/main" id="{6617D00E-104D-4B51-B80A-D65D91BBC830}"/>
              </a:ext>
            </a:extLst>
          </p:cNvPr>
          <p:cNvPicPr>
            <a:picLocks noChangeAspect="1"/>
          </p:cNvPicPr>
          <p:nvPr/>
        </p:nvPicPr>
        <p:blipFill>
          <a:blip r:embed="rId2"/>
          <a:srcRect l="-14940" r="-14940"/>
          <a:stretch>
            <a:fillRect/>
          </a:stretch>
        </p:blipFill>
        <p:spPr>
          <a:xfrm>
            <a:off x="214219" y="1543324"/>
            <a:ext cx="8641566" cy="4752528"/>
          </a:xfrm>
          <a:prstGeom prst="rect">
            <a:avLst/>
          </a:prstGeom>
        </p:spPr>
      </p:pic>
    </p:spTree>
    <p:extLst>
      <p:ext uri="{BB962C8B-B14F-4D97-AF65-F5344CB8AC3E}">
        <p14:creationId xmlns:p14="http://schemas.microsoft.com/office/powerpoint/2010/main" val="636117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9FCECB5-551D-4705-BCFA-EEA1EF1FA3D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728CC40-80C6-4B72-B0C8-FD051EF106DC}"/>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31</a:t>
            </a:fld>
            <a:endParaRPr lang="zh-CN" altLang="en-US" dirty="0"/>
          </a:p>
        </p:txBody>
      </p:sp>
      <p:sp>
        <p:nvSpPr>
          <p:cNvPr id="4" name="TextBox 5">
            <a:extLst>
              <a:ext uri="{FF2B5EF4-FFF2-40B4-BE49-F238E27FC236}">
                <a16:creationId xmlns:a16="http://schemas.microsoft.com/office/drawing/2014/main" id="{E83781FE-2F0B-4050-947D-49601F62E466}"/>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6.4 Application architectures</a:t>
            </a:r>
          </a:p>
        </p:txBody>
      </p:sp>
      <p:sp>
        <p:nvSpPr>
          <p:cNvPr id="5" name="文本框 4">
            <a:extLst>
              <a:ext uri="{FF2B5EF4-FFF2-40B4-BE49-F238E27FC236}">
                <a16:creationId xmlns:a16="http://schemas.microsoft.com/office/drawing/2014/main" id="{0498DB55-F05A-47C5-89CB-24A35948AADD}"/>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7</a:t>
            </a:r>
          </a:p>
        </p:txBody>
      </p:sp>
      <p:sp>
        <p:nvSpPr>
          <p:cNvPr id="6" name="矩形 5">
            <a:extLst>
              <a:ext uri="{FF2B5EF4-FFF2-40B4-BE49-F238E27FC236}">
                <a16:creationId xmlns:a16="http://schemas.microsoft.com/office/drawing/2014/main" id="{6BAC85CA-0C79-49DA-85E3-F76AFE803FE5}"/>
              </a:ext>
            </a:extLst>
          </p:cNvPr>
          <p:cNvSpPr/>
          <p:nvPr/>
        </p:nvSpPr>
        <p:spPr>
          <a:xfrm>
            <a:off x="107504" y="908720"/>
            <a:ext cx="8824182" cy="523220"/>
          </a:xfrm>
          <a:prstGeom prst="rect">
            <a:avLst/>
          </a:prstGeom>
        </p:spPr>
        <p:txBody>
          <a:bodyPr wrap="square">
            <a:spAutoFit/>
          </a:bodyPr>
          <a:lstStyle/>
          <a:p>
            <a:r>
              <a:rPr lang="en-US" altLang="zh-CN" sz="2800" b="1" dirty="0">
                <a:solidFill>
                  <a:srgbClr val="7030A0"/>
                </a:solidFill>
              </a:rPr>
              <a:t>The architecture of a language processing system </a:t>
            </a:r>
            <a:endParaRPr lang="zh-CN" altLang="en-US" sz="2800" b="1" dirty="0">
              <a:solidFill>
                <a:srgbClr val="7030A0"/>
              </a:solidFill>
            </a:endParaRPr>
          </a:p>
        </p:txBody>
      </p:sp>
      <p:pic>
        <p:nvPicPr>
          <p:cNvPr id="7" name="Content Placeholder 3" descr="6.18 LangProcSys.eps">
            <a:extLst>
              <a:ext uri="{FF2B5EF4-FFF2-40B4-BE49-F238E27FC236}">
                <a16:creationId xmlns:a16="http://schemas.microsoft.com/office/drawing/2014/main" id="{398BFEBC-795B-4A13-BB42-B6C24DB7C0F8}"/>
              </a:ext>
            </a:extLst>
          </p:cNvPr>
          <p:cNvPicPr>
            <a:picLocks noChangeAspect="1"/>
          </p:cNvPicPr>
          <p:nvPr/>
        </p:nvPicPr>
        <p:blipFill>
          <a:blip r:embed="rId2"/>
          <a:srcRect l="-10387" r="-10387"/>
          <a:stretch>
            <a:fillRect/>
          </a:stretch>
        </p:blipFill>
        <p:spPr>
          <a:xfrm>
            <a:off x="244592" y="1412776"/>
            <a:ext cx="8615281" cy="4738073"/>
          </a:xfrm>
          <a:prstGeom prst="rect">
            <a:avLst/>
          </a:prstGeom>
        </p:spPr>
      </p:pic>
    </p:spTree>
    <p:extLst>
      <p:ext uri="{BB962C8B-B14F-4D97-AF65-F5344CB8AC3E}">
        <p14:creationId xmlns:p14="http://schemas.microsoft.com/office/powerpoint/2010/main" val="294154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4D6734B-A06B-4213-8980-2E366BE5B92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E2E94D2-E20F-414C-8042-2EC12D6B9341}"/>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32</a:t>
            </a:fld>
            <a:endParaRPr lang="zh-CN" altLang="en-US" dirty="0"/>
          </a:p>
        </p:txBody>
      </p:sp>
      <p:pic>
        <p:nvPicPr>
          <p:cNvPr id="4" name="Content Placeholder 3" descr="6.20 RepositoryLPS.eps">
            <a:extLst>
              <a:ext uri="{FF2B5EF4-FFF2-40B4-BE49-F238E27FC236}">
                <a16:creationId xmlns:a16="http://schemas.microsoft.com/office/drawing/2014/main" id="{25EEECEB-44BB-4AAF-A705-C687DE4FB249}"/>
              </a:ext>
            </a:extLst>
          </p:cNvPr>
          <p:cNvPicPr>
            <a:picLocks noChangeAspect="1"/>
          </p:cNvPicPr>
          <p:nvPr/>
        </p:nvPicPr>
        <p:blipFill>
          <a:blip r:embed="rId2"/>
          <a:srcRect t="-1471" b="-1471"/>
          <a:stretch>
            <a:fillRect/>
          </a:stretch>
        </p:blipFill>
        <p:spPr>
          <a:xfrm>
            <a:off x="251520" y="1556669"/>
            <a:ext cx="8464337" cy="4655059"/>
          </a:xfrm>
          <a:prstGeom prst="rect">
            <a:avLst/>
          </a:prstGeom>
        </p:spPr>
      </p:pic>
      <p:sp>
        <p:nvSpPr>
          <p:cNvPr id="5" name="矩形 4">
            <a:extLst>
              <a:ext uri="{FF2B5EF4-FFF2-40B4-BE49-F238E27FC236}">
                <a16:creationId xmlns:a16="http://schemas.microsoft.com/office/drawing/2014/main" id="{DDAA2D1F-6B33-4A95-827B-9AC0E1A563B0}"/>
              </a:ext>
            </a:extLst>
          </p:cNvPr>
          <p:cNvSpPr/>
          <p:nvPr/>
        </p:nvSpPr>
        <p:spPr>
          <a:xfrm>
            <a:off x="107504" y="908720"/>
            <a:ext cx="8824182" cy="523220"/>
          </a:xfrm>
          <a:prstGeom prst="rect">
            <a:avLst/>
          </a:prstGeom>
        </p:spPr>
        <p:txBody>
          <a:bodyPr wrap="square">
            <a:spAutoFit/>
          </a:bodyPr>
          <a:lstStyle/>
          <a:p>
            <a:r>
              <a:rPr lang="en-US" altLang="zh-CN" sz="2800" b="1" dirty="0">
                <a:solidFill>
                  <a:srgbClr val="7030A0"/>
                </a:solidFill>
              </a:rPr>
              <a:t>A repository architecture for a language processing system</a:t>
            </a:r>
            <a:endParaRPr lang="zh-CN" altLang="en-US" sz="2800" b="1" dirty="0">
              <a:solidFill>
                <a:srgbClr val="7030A0"/>
              </a:solidFill>
            </a:endParaRPr>
          </a:p>
        </p:txBody>
      </p:sp>
      <p:sp>
        <p:nvSpPr>
          <p:cNvPr id="6" name="TextBox 5">
            <a:extLst>
              <a:ext uri="{FF2B5EF4-FFF2-40B4-BE49-F238E27FC236}">
                <a16:creationId xmlns:a16="http://schemas.microsoft.com/office/drawing/2014/main" id="{CB11F6F5-C2EE-4BD8-894B-DC2FF9ACD90B}"/>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6.4 Application architectures</a:t>
            </a:r>
          </a:p>
        </p:txBody>
      </p:sp>
      <p:sp>
        <p:nvSpPr>
          <p:cNvPr id="7" name="文本框 6">
            <a:extLst>
              <a:ext uri="{FF2B5EF4-FFF2-40B4-BE49-F238E27FC236}">
                <a16:creationId xmlns:a16="http://schemas.microsoft.com/office/drawing/2014/main" id="{68E46F30-C21E-4CF0-BED8-E18DED34BC7F}"/>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8</a:t>
            </a:r>
          </a:p>
        </p:txBody>
      </p:sp>
    </p:spTree>
    <p:extLst>
      <p:ext uri="{BB962C8B-B14F-4D97-AF65-F5344CB8AC3E}">
        <p14:creationId xmlns:p14="http://schemas.microsoft.com/office/powerpoint/2010/main" val="2986004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00BFA9B-89D5-427F-9F93-A002EAD81C1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896ED10-5E7B-4E8B-A032-2CCF55712389}"/>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33</a:t>
            </a:fld>
            <a:endParaRPr lang="zh-CN" altLang="en-US" dirty="0"/>
          </a:p>
        </p:txBody>
      </p:sp>
      <p:pic>
        <p:nvPicPr>
          <p:cNvPr id="4" name="Content Placeholder 3" descr="6.19 PipeFilterCompModel.eps">
            <a:extLst>
              <a:ext uri="{FF2B5EF4-FFF2-40B4-BE49-F238E27FC236}">
                <a16:creationId xmlns:a16="http://schemas.microsoft.com/office/drawing/2014/main" id="{556438C9-6E8C-4A0B-A6BA-D715FFAB092F}"/>
              </a:ext>
            </a:extLst>
          </p:cNvPr>
          <p:cNvPicPr>
            <a:picLocks noChangeAspect="1"/>
          </p:cNvPicPr>
          <p:nvPr/>
        </p:nvPicPr>
        <p:blipFill>
          <a:blip r:embed="rId2"/>
          <a:srcRect t="-42181" b="-42181"/>
          <a:stretch>
            <a:fillRect/>
          </a:stretch>
        </p:blipFill>
        <p:spPr>
          <a:xfrm>
            <a:off x="262174" y="1404818"/>
            <a:ext cx="8486290" cy="4667133"/>
          </a:xfrm>
          <a:prstGeom prst="rect">
            <a:avLst/>
          </a:prstGeom>
        </p:spPr>
      </p:pic>
      <p:sp>
        <p:nvSpPr>
          <p:cNvPr id="5" name="矩形 4">
            <a:extLst>
              <a:ext uri="{FF2B5EF4-FFF2-40B4-BE49-F238E27FC236}">
                <a16:creationId xmlns:a16="http://schemas.microsoft.com/office/drawing/2014/main" id="{80379DE7-B8B1-4797-B911-544D24344F7D}"/>
              </a:ext>
            </a:extLst>
          </p:cNvPr>
          <p:cNvSpPr/>
          <p:nvPr/>
        </p:nvSpPr>
        <p:spPr>
          <a:xfrm>
            <a:off x="107504" y="908720"/>
            <a:ext cx="8824182" cy="523220"/>
          </a:xfrm>
          <a:prstGeom prst="rect">
            <a:avLst/>
          </a:prstGeom>
        </p:spPr>
        <p:txBody>
          <a:bodyPr wrap="square">
            <a:spAutoFit/>
          </a:bodyPr>
          <a:lstStyle/>
          <a:p>
            <a:r>
              <a:rPr lang="en-US" altLang="zh-CN" sz="2800" b="1" dirty="0">
                <a:solidFill>
                  <a:srgbClr val="7030A0"/>
                </a:solidFill>
              </a:rPr>
              <a:t>A pipe and filter compiler architecture</a:t>
            </a:r>
            <a:endParaRPr lang="zh-CN" altLang="en-US" sz="2800" b="1" dirty="0">
              <a:solidFill>
                <a:srgbClr val="7030A0"/>
              </a:solidFill>
            </a:endParaRPr>
          </a:p>
        </p:txBody>
      </p:sp>
      <p:sp>
        <p:nvSpPr>
          <p:cNvPr id="6" name="TextBox 5">
            <a:extLst>
              <a:ext uri="{FF2B5EF4-FFF2-40B4-BE49-F238E27FC236}">
                <a16:creationId xmlns:a16="http://schemas.microsoft.com/office/drawing/2014/main" id="{B98872D0-3301-487D-B9BC-B4700B5A89F4}"/>
              </a:ext>
            </a:extLst>
          </p:cNvPr>
          <p:cNvSpPr txBox="1">
            <a:spLocks noChangeArrowheads="1"/>
          </p:cNvSpPr>
          <p:nvPr/>
        </p:nvSpPr>
        <p:spPr bwMode="auto">
          <a:xfrm>
            <a:off x="2889" y="107236"/>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6.4 Application architectures</a:t>
            </a:r>
          </a:p>
        </p:txBody>
      </p:sp>
      <p:sp>
        <p:nvSpPr>
          <p:cNvPr id="7" name="文本框 6">
            <a:extLst>
              <a:ext uri="{FF2B5EF4-FFF2-40B4-BE49-F238E27FC236}">
                <a16:creationId xmlns:a16="http://schemas.microsoft.com/office/drawing/2014/main" id="{5F451AE2-BD35-4FE2-8869-9016A7286626}"/>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9</a:t>
            </a:r>
          </a:p>
        </p:txBody>
      </p:sp>
    </p:spTree>
    <p:extLst>
      <p:ext uri="{BB962C8B-B14F-4D97-AF65-F5344CB8AC3E}">
        <p14:creationId xmlns:p14="http://schemas.microsoft.com/office/powerpoint/2010/main" val="4083287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530B02-95F6-4D0F-A5BE-BE7C390C395F}"/>
              </a:ext>
            </a:extLst>
          </p:cNvPr>
          <p:cNvSpPr>
            <a:spLocks noGrp="1"/>
          </p:cNvSpPr>
          <p:nvPr>
            <p:ph type="ftr" sz="quarter" idx="11"/>
          </p:nvPr>
        </p:nvSpPr>
        <p:spPr>
          <a:xfrm>
            <a:off x="179512" y="6376243"/>
            <a:ext cx="5768280" cy="365125"/>
          </a:xfrm>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89350B2-BFB6-4517-88AC-5403DFFFDC40}"/>
              </a:ext>
            </a:extLst>
          </p:cNvPr>
          <p:cNvSpPr>
            <a:spLocks noGrp="1"/>
          </p:cNvSpPr>
          <p:nvPr>
            <p:ph type="sldNum" sz="quarter" idx="12"/>
          </p:nvPr>
        </p:nvSpPr>
        <p:spPr/>
        <p:txBody>
          <a:bodyPr/>
          <a:lstStyle/>
          <a:p>
            <a:r>
              <a:rPr lang="en-US" altLang="zh-CN" dirty="0"/>
              <a:t>SE  Chapter 6-</a:t>
            </a:r>
            <a:fld id="{90959D3B-E7CF-4F7F-B948-302019A1053D}" type="slidenum">
              <a:rPr lang="zh-CN" altLang="en-US" smtClean="0"/>
              <a:pPr/>
              <a:t>34</a:t>
            </a:fld>
            <a:endParaRPr lang="zh-CN" altLang="en-US" dirty="0"/>
          </a:p>
        </p:txBody>
      </p:sp>
      <p:sp>
        <p:nvSpPr>
          <p:cNvPr id="5" name="TextBox 5">
            <a:extLst>
              <a:ext uri="{FF2B5EF4-FFF2-40B4-BE49-F238E27FC236}">
                <a16:creationId xmlns:a16="http://schemas.microsoft.com/office/drawing/2014/main" id="{713C82F1-1B1C-4B2E-A24B-FD86EFA0CE1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a:solidFill>
                  <a:srgbClr val="C00000"/>
                </a:solidFill>
                <a:latin typeface="+mn-lt"/>
                <a:ea typeface="Arial Unicode MS" pitchFamily="34" charset="-122"/>
              </a:rPr>
              <a:t>Key points</a:t>
            </a:r>
            <a:endParaRPr lang="en-US" altLang="zh-CN" sz="3200" b="1" dirty="0">
              <a:solidFill>
                <a:srgbClr val="C00000"/>
              </a:solidFill>
              <a:latin typeface="+mn-lt"/>
              <a:ea typeface="Arial Unicode MS" pitchFamily="34" charset="-122"/>
            </a:endParaRPr>
          </a:p>
        </p:txBody>
      </p:sp>
      <p:sp>
        <p:nvSpPr>
          <p:cNvPr id="9" name="Content Placeholder 4">
            <a:extLst>
              <a:ext uri="{FF2B5EF4-FFF2-40B4-BE49-F238E27FC236}">
                <a16:creationId xmlns:a16="http://schemas.microsoft.com/office/drawing/2014/main" id="{2B432A12-8C2F-4C23-973B-B7ADA5B7AE56}"/>
              </a:ext>
            </a:extLst>
          </p:cNvPr>
          <p:cNvSpPr txBox="1">
            <a:spLocks/>
          </p:cNvSpPr>
          <p:nvPr/>
        </p:nvSpPr>
        <p:spPr>
          <a:xfrm>
            <a:off x="86816" y="991269"/>
            <a:ext cx="8960024" cy="538497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a:t>Models of application systems architectures help us understand and compare applications, validate application system designs and assess large-scale components for reuse.</a:t>
            </a:r>
            <a:endParaRPr lang="en-GB" altLang="zh-CN" sz="2800" dirty="0"/>
          </a:p>
          <a:p>
            <a:r>
              <a:rPr lang="en-US" altLang="zh-CN" sz="2800" dirty="0"/>
              <a:t>Transaction processing systems are interactive systems that allow information in a database to be remotely accessed and modified by a number of users. </a:t>
            </a:r>
          </a:p>
          <a:p>
            <a:r>
              <a:rPr lang="en-US" altLang="zh-CN" sz="2800" dirty="0"/>
              <a:t>Language processing systems are used to translate texts from one language into another and to carry out the instructions specified in the input language. They include a translator and an abstract machine that executes the generated language.</a:t>
            </a:r>
            <a:endParaRPr lang="en-GB" altLang="zh-CN" sz="2800" dirty="0"/>
          </a:p>
        </p:txBody>
      </p:sp>
    </p:spTree>
    <p:extLst>
      <p:ext uri="{BB962C8B-B14F-4D97-AF65-F5344CB8AC3E}">
        <p14:creationId xmlns:p14="http://schemas.microsoft.com/office/powerpoint/2010/main" val="366109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75B296A-FF94-443D-AB30-06A6B14D7FE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6A4F56E-2175-4D77-870B-429A167BC4BC}"/>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4</a:t>
            </a:fld>
            <a:endParaRPr lang="zh-CN" altLang="en-US" dirty="0"/>
          </a:p>
        </p:txBody>
      </p:sp>
      <p:sp>
        <p:nvSpPr>
          <p:cNvPr id="4" name="Rectangle 3">
            <a:extLst>
              <a:ext uri="{FF2B5EF4-FFF2-40B4-BE49-F238E27FC236}">
                <a16:creationId xmlns:a16="http://schemas.microsoft.com/office/drawing/2014/main" id="{B0C43986-43D2-465D-806F-90318756A274}"/>
              </a:ext>
            </a:extLst>
          </p:cNvPr>
          <p:cNvSpPr txBox="1">
            <a:spLocks noChangeArrowheads="1"/>
          </p:cNvSpPr>
          <p:nvPr/>
        </p:nvSpPr>
        <p:spPr>
          <a:xfrm>
            <a:off x="174340" y="1052736"/>
            <a:ext cx="879532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b="1" dirty="0"/>
              <a:t>Stakeholder communication</a:t>
            </a:r>
          </a:p>
          <a:p>
            <a:pPr lvl="1">
              <a:lnSpc>
                <a:spcPct val="90000"/>
              </a:lnSpc>
            </a:pPr>
            <a:r>
              <a:rPr lang="en-GB" dirty="0"/>
              <a:t>Architecture may be used as a focus of discussion by system stakeholders.</a:t>
            </a:r>
          </a:p>
          <a:p>
            <a:pPr>
              <a:lnSpc>
                <a:spcPct val="90000"/>
              </a:lnSpc>
            </a:pPr>
            <a:r>
              <a:rPr lang="en-GB" sz="2800" b="1" dirty="0"/>
              <a:t>System analysis</a:t>
            </a:r>
          </a:p>
          <a:p>
            <a:pPr lvl="1">
              <a:lnSpc>
                <a:spcPct val="90000"/>
              </a:lnSpc>
            </a:pPr>
            <a:r>
              <a:rPr lang="en-GB" dirty="0"/>
              <a:t>Means that analysis of whether the system can meet its non-functional requirements is possible.</a:t>
            </a:r>
          </a:p>
          <a:p>
            <a:pPr>
              <a:lnSpc>
                <a:spcPct val="90000"/>
              </a:lnSpc>
            </a:pPr>
            <a:r>
              <a:rPr lang="en-GB" sz="2800" b="1"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5" name="TextBox 5">
            <a:extLst>
              <a:ext uri="{FF2B5EF4-FFF2-40B4-BE49-F238E27FC236}">
                <a16:creationId xmlns:a16="http://schemas.microsoft.com/office/drawing/2014/main" id="{804B31B6-C634-408C-8EBE-ED44D4DD3800}"/>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Purpose of architectural design</a:t>
            </a:r>
          </a:p>
        </p:txBody>
      </p:sp>
    </p:spTree>
    <p:extLst>
      <p:ext uri="{BB962C8B-B14F-4D97-AF65-F5344CB8AC3E}">
        <p14:creationId xmlns:p14="http://schemas.microsoft.com/office/powerpoint/2010/main" val="405380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C0745A9-C9BD-4474-8F3A-9AFE5D732F9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F5B6DCA-49C5-4722-9E9C-0040DD88B8CA}"/>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5</a:t>
            </a:fld>
            <a:endParaRPr lang="zh-CN" altLang="en-US" dirty="0"/>
          </a:p>
        </p:txBody>
      </p:sp>
      <p:sp>
        <p:nvSpPr>
          <p:cNvPr id="4" name="Content Placeholder 2">
            <a:extLst>
              <a:ext uri="{FF2B5EF4-FFF2-40B4-BE49-F238E27FC236}">
                <a16:creationId xmlns:a16="http://schemas.microsoft.com/office/drawing/2014/main" id="{90CCA24B-F3EC-4C11-BF66-F04A2AD3C038}"/>
              </a:ext>
            </a:extLst>
          </p:cNvPr>
          <p:cNvSpPr txBox="1">
            <a:spLocks/>
          </p:cNvSpPr>
          <p:nvPr/>
        </p:nvSpPr>
        <p:spPr>
          <a:xfrm>
            <a:off x="251520" y="980728"/>
            <a:ext cx="879532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Simple, </a:t>
            </a:r>
            <a:r>
              <a:rPr lang="en-US" sz="2800" b="1" dirty="0">
                <a:solidFill>
                  <a:srgbClr val="FF0000"/>
                </a:solidFill>
              </a:rPr>
              <a:t>informal block diagrams </a:t>
            </a:r>
            <a:r>
              <a:rPr lang="en-US" sz="2800" dirty="0"/>
              <a:t>showing entities and relationships are the most frequently used method for documenting software architectures.</a:t>
            </a:r>
          </a:p>
          <a:p>
            <a:r>
              <a:rPr lang="en-US" sz="2800" dirty="0"/>
              <a:t>But these have been critici</a:t>
            </a:r>
            <a:r>
              <a:rPr lang="en-US" altLang="zh-CN" sz="2800" dirty="0"/>
              <a:t>z</a:t>
            </a:r>
            <a:r>
              <a:rPr lang="en-US" sz="2800" dirty="0"/>
              <a:t>ed because they lack semantics, do not show the types of relationships between entities nor the visible properties of entities in the architecture.</a:t>
            </a:r>
          </a:p>
          <a:p>
            <a:r>
              <a:rPr lang="en-US" sz="2800" dirty="0"/>
              <a:t>Depends on the use of architectural models. The  requirements for model semantics depends on how the models are used.</a:t>
            </a:r>
          </a:p>
        </p:txBody>
      </p:sp>
      <p:sp>
        <p:nvSpPr>
          <p:cNvPr id="5" name="TextBox 5">
            <a:extLst>
              <a:ext uri="{FF2B5EF4-FFF2-40B4-BE49-F238E27FC236}">
                <a16:creationId xmlns:a16="http://schemas.microsoft.com/office/drawing/2014/main" id="{D185AB0E-D967-40EF-ACEE-8E4D013554C0}"/>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How to represent architecture</a:t>
            </a:r>
            <a:r>
              <a:rPr lang="zh-CN" altLang="en-US" sz="3200" b="1" dirty="0">
                <a:solidFill>
                  <a:srgbClr val="C00000"/>
                </a:solidFill>
                <a:latin typeface="+mn-lt"/>
                <a:ea typeface="Arial Unicode MS" pitchFamily="34" charset="-122"/>
              </a:rPr>
              <a:t>？</a:t>
            </a:r>
            <a:endParaRPr lang="en-US" altLang="zh-CN" sz="3200" b="1" dirty="0">
              <a:solidFill>
                <a:srgbClr val="C00000"/>
              </a:solidFill>
              <a:latin typeface="+mn-lt"/>
              <a:ea typeface="Arial Unicode MS" pitchFamily="34" charset="-122"/>
            </a:endParaRPr>
          </a:p>
        </p:txBody>
      </p:sp>
    </p:spTree>
    <p:extLst>
      <p:ext uri="{BB962C8B-B14F-4D97-AF65-F5344CB8AC3E}">
        <p14:creationId xmlns:p14="http://schemas.microsoft.com/office/powerpoint/2010/main" val="287073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EBB57AD-325D-4F37-9974-9751AB03C19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D91FCF6-DFE5-466C-95C8-503B246EB4C2}"/>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6</a:t>
            </a:fld>
            <a:endParaRPr lang="zh-CN" altLang="en-US" dirty="0"/>
          </a:p>
        </p:txBody>
      </p:sp>
      <p:pic>
        <p:nvPicPr>
          <p:cNvPr id="4" name="Picture 2" descr="6">
            <a:extLst>
              <a:ext uri="{FF2B5EF4-FFF2-40B4-BE49-F238E27FC236}">
                <a16:creationId xmlns:a16="http://schemas.microsoft.com/office/drawing/2014/main" id="{F806EE7D-7B80-4DBC-B6BB-8C2542D9F990}"/>
              </a:ext>
            </a:extLst>
          </p:cNvPr>
          <p:cNvPicPr>
            <a:picLocks noChangeAspect="1" noChangeArrowheads="1"/>
          </p:cNvPicPr>
          <p:nvPr/>
        </p:nvPicPr>
        <p:blipFill>
          <a:blip r:embed="rId2"/>
          <a:srcRect b="-8765"/>
          <a:stretch>
            <a:fillRect/>
          </a:stretch>
        </p:blipFill>
        <p:spPr bwMode="auto">
          <a:xfrm>
            <a:off x="899592" y="994061"/>
            <a:ext cx="7488832" cy="5747307"/>
          </a:xfrm>
          <a:prstGeom prst="rect">
            <a:avLst/>
          </a:prstGeom>
          <a:noFill/>
          <a:ln w="9525">
            <a:noFill/>
            <a:miter lim="800000"/>
            <a:headEnd/>
            <a:tailEnd/>
          </a:ln>
        </p:spPr>
      </p:pic>
      <p:sp>
        <p:nvSpPr>
          <p:cNvPr id="5" name="TextBox 5">
            <a:extLst>
              <a:ext uri="{FF2B5EF4-FFF2-40B4-BE49-F238E27FC236}">
                <a16:creationId xmlns:a16="http://schemas.microsoft.com/office/drawing/2014/main" id="{D00573F3-5B58-4DCB-96F8-279AA339E803}"/>
              </a:ext>
            </a:extLst>
          </p:cNvPr>
          <p:cNvSpPr txBox="1">
            <a:spLocks noChangeArrowheads="1"/>
          </p:cNvSpPr>
          <p:nvPr/>
        </p:nvSpPr>
        <p:spPr bwMode="auto">
          <a:xfrm>
            <a:off x="35496" y="188640"/>
            <a:ext cx="8712968"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The architecture of a packing robot control system</a:t>
            </a:r>
            <a:endParaRPr lang="en-US" altLang="zh-CN" sz="3200" b="1" dirty="0">
              <a:solidFill>
                <a:srgbClr val="C00000"/>
              </a:solidFill>
              <a:latin typeface="+mn-lt"/>
              <a:ea typeface="Arial Unicode MS" pitchFamily="34" charset="-122"/>
            </a:endParaRPr>
          </a:p>
        </p:txBody>
      </p:sp>
    </p:spTree>
    <p:extLst>
      <p:ext uri="{BB962C8B-B14F-4D97-AF65-F5344CB8AC3E}">
        <p14:creationId xmlns:p14="http://schemas.microsoft.com/office/powerpoint/2010/main" val="429095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A4C9CB6-05D7-4494-8D9B-8B11D9BEC143}"/>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8B81C77F-2FEC-4255-85A6-6A70C47F35CE}"/>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7</a:t>
            </a:fld>
            <a:endParaRPr lang="zh-CN" altLang="en-US" dirty="0"/>
          </a:p>
        </p:txBody>
      </p:sp>
      <p:pic>
        <p:nvPicPr>
          <p:cNvPr id="4" name="Picture 5" descr="6.2 Arch design questions.eps">
            <a:extLst>
              <a:ext uri="{FF2B5EF4-FFF2-40B4-BE49-F238E27FC236}">
                <a16:creationId xmlns:a16="http://schemas.microsoft.com/office/drawing/2014/main" id="{452156FE-D849-4B9D-B641-DE2AC726D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093035"/>
            <a:ext cx="8795320" cy="5072269"/>
          </a:xfrm>
          <a:prstGeom prst="rect">
            <a:avLst/>
          </a:prstGeom>
        </p:spPr>
      </p:pic>
      <p:sp>
        <p:nvSpPr>
          <p:cNvPr id="5" name="TextBox 5">
            <a:extLst>
              <a:ext uri="{FF2B5EF4-FFF2-40B4-BE49-F238E27FC236}">
                <a16:creationId xmlns:a16="http://schemas.microsoft.com/office/drawing/2014/main" id="{A2660237-BB68-4CF8-9E26-6D17A7D3F902}"/>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6.1 Architectural design decisions</a:t>
            </a:r>
          </a:p>
        </p:txBody>
      </p:sp>
    </p:spTree>
    <p:extLst>
      <p:ext uri="{BB962C8B-B14F-4D97-AF65-F5344CB8AC3E}">
        <p14:creationId xmlns:p14="http://schemas.microsoft.com/office/powerpoint/2010/main" val="42450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4B90B94-B00E-4849-A7C4-A110B60EEA4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8882FA7-A437-4884-AD24-181F72B96D33}"/>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8</a:t>
            </a:fld>
            <a:endParaRPr lang="zh-CN" altLang="en-US" dirty="0"/>
          </a:p>
        </p:txBody>
      </p:sp>
      <p:sp>
        <p:nvSpPr>
          <p:cNvPr id="4" name="Rectangle 3">
            <a:extLst>
              <a:ext uri="{FF2B5EF4-FFF2-40B4-BE49-F238E27FC236}">
                <a16:creationId xmlns:a16="http://schemas.microsoft.com/office/drawing/2014/main" id="{EE74736D-8A21-4B29-8D3C-B531E8A0650A}"/>
              </a:ext>
            </a:extLst>
          </p:cNvPr>
          <p:cNvSpPr txBox="1">
            <a:spLocks noChangeArrowheads="1"/>
          </p:cNvSpPr>
          <p:nvPr/>
        </p:nvSpPr>
        <p:spPr>
          <a:xfrm>
            <a:off x="251520" y="980728"/>
            <a:ext cx="8892480" cy="41306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800" dirty="0"/>
              <a:t>    The choice of architectural style and structure should depend on the non-functional requirements of the system:</a:t>
            </a:r>
          </a:p>
          <a:p>
            <a:pPr>
              <a:lnSpc>
                <a:spcPct val="90000"/>
              </a:lnSpc>
            </a:pPr>
            <a:r>
              <a:rPr lang="en-US" sz="2800" dirty="0"/>
              <a:t>Performance</a:t>
            </a:r>
          </a:p>
          <a:p>
            <a:pPr>
              <a:lnSpc>
                <a:spcPct val="90000"/>
              </a:lnSpc>
            </a:pPr>
            <a:r>
              <a:rPr lang="en-US" sz="2800" dirty="0"/>
              <a:t>Security</a:t>
            </a:r>
          </a:p>
          <a:p>
            <a:pPr>
              <a:lnSpc>
                <a:spcPct val="90000"/>
              </a:lnSpc>
            </a:pPr>
            <a:r>
              <a:rPr lang="en-US" sz="2800" dirty="0"/>
              <a:t>Safety</a:t>
            </a:r>
          </a:p>
          <a:p>
            <a:pPr>
              <a:lnSpc>
                <a:spcPct val="90000"/>
              </a:lnSpc>
            </a:pPr>
            <a:r>
              <a:rPr lang="en-US" sz="2800" dirty="0"/>
              <a:t>Availability</a:t>
            </a:r>
          </a:p>
          <a:p>
            <a:pPr>
              <a:lnSpc>
                <a:spcPct val="90000"/>
              </a:lnSpc>
            </a:pPr>
            <a:r>
              <a:rPr lang="en-US" sz="2800" dirty="0"/>
              <a:t>Maintainability</a:t>
            </a:r>
          </a:p>
        </p:txBody>
      </p:sp>
      <p:sp>
        <p:nvSpPr>
          <p:cNvPr id="5" name="TextBox 5">
            <a:extLst>
              <a:ext uri="{FF2B5EF4-FFF2-40B4-BE49-F238E27FC236}">
                <a16:creationId xmlns:a16="http://schemas.microsoft.com/office/drawing/2014/main" id="{F5D2194D-42C0-4BD4-85A4-9B64E9266F49}"/>
              </a:ext>
            </a:extLst>
          </p:cNvPr>
          <p:cNvSpPr txBox="1">
            <a:spLocks noChangeArrowheads="1"/>
          </p:cNvSpPr>
          <p:nvPr/>
        </p:nvSpPr>
        <p:spPr bwMode="auto">
          <a:xfrm>
            <a:off x="35496" y="188640"/>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6.1 Architectural design decisions</a:t>
            </a:r>
          </a:p>
        </p:txBody>
      </p:sp>
      <p:sp>
        <p:nvSpPr>
          <p:cNvPr id="6" name="文本框 5">
            <a:extLst>
              <a:ext uri="{FF2B5EF4-FFF2-40B4-BE49-F238E27FC236}">
                <a16:creationId xmlns:a16="http://schemas.microsoft.com/office/drawing/2014/main" id="{A46015F7-A8D5-41D6-B017-9802DC536E36}"/>
              </a:ext>
            </a:extLst>
          </p:cNvPr>
          <p:cNvSpPr txBox="1"/>
          <p:nvPr/>
        </p:nvSpPr>
        <p:spPr>
          <a:xfrm>
            <a:off x="7452320" y="232574"/>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a:p>
            <a:pPr>
              <a:lnSpc>
                <a:spcPts val="2500"/>
              </a:lnSpc>
            </a:pPr>
            <a:r>
              <a:rPr lang="en-US" altLang="zh-CN" sz="2800" b="1" dirty="0">
                <a:solidFill>
                  <a:srgbClr val="0070C0"/>
                </a:solidFill>
                <a:cs typeface="Times New Roman" panose="02020603050405020304" pitchFamily="18" charset="0"/>
              </a:rPr>
              <a:t>end</a:t>
            </a:r>
          </a:p>
        </p:txBody>
      </p:sp>
    </p:spTree>
    <p:extLst>
      <p:ext uri="{BB962C8B-B14F-4D97-AF65-F5344CB8AC3E}">
        <p14:creationId xmlns:p14="http://schemas.microsoft.com/office/powerpoint/2010/main" val="232844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4BA2B56-6271-4C38-93BE-1AB35CB1BB3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77D2EA3-6331-4230-B146-F4F8790418C0}"/>
              </a:ext>
            </a:extLst>
          </p:cNvPr>
          <p:cNvSpPr>
            <a:spLocks noGrp="1"/>
          </p:cNvSpPr>
          <p:nvPr>
            <p:ph type="sldNum" sz="quarter" idx="12"/>
          </p:nvPr>
        </p:nvSpPr>
        <p:spPr/>
        <p:txBody>
          <a:bodyPr/>
          <a:lstStyle/>
          <a:p>
            <a:r>
              <a:rPr lang="en-US" altLang="zh-CN"/>
              <a:t>SE  Chapter 6-</a:t>
            </a:r>
            <a:fld id="{90959D3B-E7CF-4F7F-B948-302019A1053D}" type="slidenum">
              <a:rPr lang="zh-CN" altLang="en-US" smtClean="0"/>
              <a:pPr/>
              <a:t>9</a:t>
            </a:fld>
            <a:endParaRPr lang="zh-CN" altLang="en-US" dirty="0"/>
          </a:p>
        </p:txBody>
      </p:sp>
      <p:sp>
        <p:nvSpPr>
          <p:cNvPr id="4" name="TextBox 5">
            <a:extLst>
              <a:ext uri="{FF2B5EF4-FFF2-40B4-BE49-F238E27FC236}">
                <a16:creationId xmlns:a16="http://schemas.microsoft.com/office/drawing/2014/main" id="{0EAAC9D3-25DA-4CD0-8257-811F3EDCC6CD}"/>
              </a:ext>
            </a:extLst>
          </p:cNvPr>
          <p:cNvSpPr txBox="1">
            <a:spLocks noChangeArrowheads="1"/>
          </p:cNvSpPr>
          <p:nvPr/>
        </p:nvSpPr>
        <p:spPr bwMode="auto">
          <a:xfrm>
            <a:off x="35496" y="188640"/>
            <a:ext cx="598430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6.2 Architectural views</a:t>
            </a:r>
          </a:p>
        </p:txBody>
      </p:sp>
      <p:sp>
        <p:nvSpPr>
          <p:cNvPr id="5" name="Content Placeholder 2">
            <a:extLst>
              <a:ext uri="{FF2B5EF4-FFF2-40B4-BE49-F238E27FC236}">
                <a16:creationId xmlns:a16="http://schemas.microsoft.com/office/drawing/2014/main" id="{671F5D05-B44C-4ED9-B6E7-6DB537D4BAC6}"/>
              </a:ext>
            </a:extLst>
          </p:cNvPr>
          <p:cNvSpPr txBox="1">
            <a:spLocks/>
          </p:cNvSpPr>
          <p:nvPr/>
        </p:nvSpPr>
        <p:spPr>
          <a:xfrm>
            <a:off x="86816" y="991269"/>
            <a:ext cx="880566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What views or perspectives are useful when designing and documenting a system’s architecture?</a:t>
            </a:r>
            <a:endParaRPr lang="en-GB" sz="2800" dirty="0"/>
          </a:p>
          <a:p>
            <a:r>
              <a:rPr lang="en-US" sz="2800" dirty="0"/>
              <a:t>What notations should be used for describing architectural models?</a:t>
            </a:r>
          </a:p>
          <a:p>
            <a:r>
              <a:rPr lang="en-US" sz="2800" dirty="0"/>
              <a:t>Each architectural model only shows one view or perspective of the system. </a:t>
            </a:r>
          </a:p>
        </p:txBody>
      </p:sp>
    </p:spTree>
    <p:extLst>
      <p:ext uri="{BB962C8B-B14F-4D97-AF65-F5344CB8AC3E}">
        <p14:creationId xmlns:p14="http://schemas.microsoft.com/office/powerpoint/2010/main" val="4158969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17561</TotalTime>
  <Words>2400</Words>
  <Application>Microsoft Office PowerPoint</Application>
  <PresentationFormat>全屏显示(4:3)</PresentationFormat>
  <Paragraphs>268</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 Unicode MS</vt:lpstr>
      <vt:lpstr>Zapf Dingbats</vt:lpstr>
      <vt:lpstr>宋体</vt:lpstr>
      <vt:lpstr>Arial</vt:lpstr>
      <vt:lpstr>Arial Black</vt:lpstr>
      <vt:lpstr>Calibri</vt:lpstr>
      <vt:lpstr>Helvetica</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zhy</cp:lastModifiedBy>
  <cp:revision>1382</cp:revision>
  <dcterms:created xsi:type="dcterms:W3CDTF">2012-02-25T06:23:32Z</dcterms:created>
  <dcterms:modified xsi:type="dcterms:W3CDTF">2018-11-05T07:35:57Z</dcterms:modified>
</cp:coreProperties>
</file>