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420" r:id="rId2"/>
    <p:sldId id="423" r:id="rId3"/>
    <p:sldId id="526" r:id="rId4"/>
    <p:sldId id="548" r:id="rId5"/>
    <p:sldId id="549" r:id="rId6"/>
    <p:sldId id="550" r:id="rId7"/>
    <p:sldId id="551" r:id="rId8"/>
    <p:sldId id="552" r:id="rId9"/>
    <p:sldId id="553" r:id="rId10"/>
    <p:sldId id="554" r:id="rId11"/>
    <p:sldId id="555" r:id="rId12"/>
    <p:sldId id="556" r:id="rId13"/>
    <p:sldId id="557" r:id="rId14"/>
    <p:sldId id="558" r:id="rId15"/>
    <p:sldId id="559" r:id="rId16"/>
    <p:sldId id="560" r:id="rId17"/>
    <p:sldId id="561" r:id="rId18"/>
    <p:sldId id="562" r:id="rId19"/>
    <p:sldId id="563" r:id="rId20"/>
    <p:sldId id="564" r:id="rId21"/>
    <p:sldId id="565" r:id="rId22"/>
    <p:sldId id="566" r:id="rId23"/>
    <p:sldId id="567" r:id="rId24"/>
    <p:sldId id="568" r:id="rId25"/>
    <p:sldId id="569" r:id="rId26"/>
    <p:sldId id="570" r:id="rId27"/>
    <p:sldId id="571" r:id="rId28"/>
    <p:sldId id="572" r:id="rId29"/>
    <p:sldId id="573" r:id="rId30"/>
    <p:sldId id="574" r:id="rId31"/>
    <p:sldId id="575" r:id="rId32"/>
    <p:sldId id="576" r:id="rId33"/>
    <p:sldId id="577" r:id="rId34"/>
    <p:sldId id="578" r:id="rId35"/>
    <p:sldId id="579" r:id="rId36"/>
    <p:sldId id="580" r:id="rId37"/>
    <p:sldId id="475" r:id="rId38"/>
    <p:sldId id="581" r:id="rId39"/>
    <p:sldId id="582" r:id="rId40"/>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2018/11/7</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2018/11/7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7-</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7-</a:t>
            </a:r>
            <a:fld id="{90959D3B-E7CF-4F7F-B948-302019A1053D}" type="slidenum">
              <a:rPr lang="zh-CN" altLang="en-US" smtClean="0"/>
              <a:pPr/>
              <a:t>1</a:t>
            </a:fld>
            <a:r>
              <a:rPr lang="zh-CN" altLang="en-US" dirty="0"/>
              <a:t> </a:t>
            </a:r>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7 Design and implementation</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7920880"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7.1 </a:t>
            </a:r>
            <a:r>
              <a:rPr lang="en-US" altLang="zh-CN" b="1" dirty="0"/>
              <a:t>Object-oriented design using UML</a:t>
            </a:r>
          </a:p>
          <a:p>
            <a:pPr marL="0" indent="0">
              <a:buNone/>
            </a:pPr>
            <a:r>
              <a:rPr lang="en-US" b="1" dirty="0"/>
              <a:t>7.2 Design patterns</a:t>
            </a:r>
          </a:p>
          <a:p>
            <a:pPr marL="0" indent="0">
              <a:buNone/>
            </a:pPr>
            <a:r>
              <a:rPr lang="en-US" b="1" dirty="0"/>
              <a:t>7.3 Implementation issues</a:t>
            </a:r>
          </a:p>
          <a:p>
            <a:pPr marL="0" indent="0">
              <a:buNone/>
            </a:pPr>
            <a:r>
              <a:rPr lang="en-US" b="1" dirty="0"/>
              <a:t>7.4 Open-source development</a:t>
            </a:r>
          </a:p>
          <a:p>
            <a:pPr marL="0" indent="0">
              <a:buNone/>
            </a:pPr>
            <a:r>
              <a:rPr lang="en-US" altLang="zh-CN" b="1" dirty="0"/>
              <a:t>Summary</a:t>
            </a:r>
            <a:endParaRPr lang="en-US" b="1" dirty="0"/>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164800A-4CD1-436C-B4BF-B2BD5A3E06B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7A90C66-78BB-4673-B395-046111F91A6D}"/>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10</a:t>
            </a:fld>
            <a:endParaRPr lang="zh-CN" altLang="en-US" dirty="0"/>
          </a:p>
        </p:txBody>
      </p:sp>
      <p:sp>
        <p:nvSpPr>
          <p:cNvPr id="4" name="文本框 3">
            <a:extLst>
              <a:ext uri="{FF2B5EF4-FFF2-40B4-BE49-F238E27FC236}">
                <a16:creationId xmlns:a16="http://schemas.microsoft.com/office/drawing/2014/main" id="{A01CE802-6BBB-474E-B169-15C96012FC80}"/>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p:txBody>
      </p:sp>
      <p:sp>
        <p:nvSpPr>
          <p:cNvPr id="5" name="TextBox 5">
            <a:extLst>
              <a:ext uri="{FF2B5EF4-FFF2-40B4-BE49-F238E27FC236}">
                <a16:creationId xmlns:a16="http://schemas.microsoft.com/office/drawing/2014/main" id="{519F958C-4398-4F7B-ADC5-7D0C0A1C3E1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
        <p:nvSpPr>
          <p:cNvPr id="6" name="矩形 5">
            <a:extLst>
              <a:ext uri="{FF2B5EF4-FFF2-40B4-BE49-F238E27FC236}">
                <a16:creationId xmlns:a16="http://schemas.microsoft.com/office/drawing/2014/main" id="{704F299B-2964-4A8F-B805-6E20456D7DFD}"/>
              </a:ext>
            </a:extLst>
          </p:cNvPr>
          <p:cNvSpPr/>
          <p:nvPr/>
        </p:nvSpPr>
        <p:spPr>
          <a:xfrm>
            <a:off x="107504" y="908720"/>
            <a:ext cx="5034583" cy="523220"/>
          </a:xfrm>
          <a:prstGeom prst="rect">
            <a:avLst/>
          </a:prstGeom>
        </p:spPr>
        <p:txBody>
          <a:bodyPr wrap="none">
            <a:spAutoFit/>
          </a:bodyPr>
          <a:lstStyle/>
          <a:p>
            <a:r>
              <a:rPr lang="en-US" altLang="zh-CN" sz="2800" b="1" dirty="0">
                <a:solidFill>
                  <a:srgbClr val="7030A0"/>
                </a:solidFill>
              </a:rPr>
              <a:t>7.1.3 Object class identification</a:t>
            </a:r>
          </a:p>
        </p:txBody>
      </p:sp>
      <p:sp>
        <p:nvSpPr>
          <p:cNvPr id="7" name="Rectangle 3">
            <a:extLst>
              <a:ext uri="{FF2B5EF4-FFF2-40B4-BE49-F238E27FC236}">
                <a16:creationId xmlns:a16="http://schemas.microsoft.com/office/drawing/2014/main" id="{41A42984-67DA-4BAF-96CC-5197065685FB}"/>
              </a:ext>
            </a:extLst>
          </p:cNvPr>
          <p:cNvSpPr txBox="1">
            <a:spLocks noChangeArrowheads="1"/>
          </p:cNvSpPr>
          <p:nvPr/>
        </p:nvSpPr>
        <p:spPr>
          <a:xfrm>
            <a:off x="126318" y="1358351"/>
            <a:ext cx="8910177" cy="336679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Identifying object classes is often a difficult part of object oriented design.</a:t>
            </a:r>
          </a:p>
          <a:p>
            <a:r>
              <a:rPr lang="en-GB" sz="2800"/>
              <a:t>There is no 'magic formula' for object identification. It relies on the skill, experience </a:t>
            </a:r>
            <a:br>
              <a:rPr lang="en-GB" sz="2800"/>
            </a:br>
            <a:r>
              <a:rPr lang="en-GB" sz="2800"/>
              <a:t>and domain knowledge of system designers.</a:t>
            </a:r>
          </a:p>
          <a:p>
            <a:r>
              <a:rPr lang="en-GB" sz="2800"/>
              <a:t>Object identification is an iterative process. You are unlikely to get it right first time.</a:t>
            </a:r>
            <a:endParaRPr lang="en-GB" sz="2800" dirty="0"/>
          </a:p>
        </p:txBody>
      </p:sp>
    </p:spTree>
    <p:extLst>
      <p:ext uri="{BB962C8B-B14F-4D97-AF65-F5344CB8AC3E}">
        <p14:creationId xmlns:p14="http://schemas.microsoft.com/office/powerpoint/2010/main" val="3774216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75C0423-0DB8-421D-863A-8A8BF4C56C5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9E1DAE7-8F5F-4650-8846-5F74335DFBC6}"/>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11</a:t>
            </a:fld>
            <a:endParaRPr lang="zh-CN" altLang="en-US" dirty="0"/>
          </a:p>
        </p:txBody>
      </p:sp>
      <p:pic>
        <p:nvPicPr>
          <p:cNvPr id="4" name="Content Placeholder 3" descr="7.6 WeatherStatObjs.eps">
            <a:extLst>
              <a:ext uri="{FF2B5EF4-FFF2-40B4-BE49-F238E27FC236}">
                <a16:creationId xmlns:a16="http://schemas.microsoft.com/office/drawing/2014/main" id="{0F302252-18DB-46F0-BE4A-81BF4F5E1A6C}"/>
              </a:ext>
            </a:extLst>
          </p:cNvPr>
          <p:cNvPicPr>
            <a:picLocks noChangeAspect="1"/>
          </p:cNvPicPr>
          <p:nvPr/>
        </p:nvPicPr>
        <p:blipFill>
          <a:blip r:embed="rId2"/>
          <a:srcRect t="17133" b="17133"/>
          <a:stretch>
            <a:fillRect/>
          </a:stretch>
        </p:blipFill>
        <p:spPr>
          <a:xfrm>
            <a:off x="457200" y="1556792"/>
            <a:ext cx="8229600" cy="4525963"/>
          </a:xfrm>
          <a:prstGeom prst="rect">
            <a:avLst/>
          </a:prstGeom>
        </p:spPr>
      </p:pic>
      <p:sp>
        <p:nvSpPr>
          <p:cNvPr id="7" name="矩形 6">
            <a:extLst>
              <a:ext uri="{FF2B5EF4-FFF2-40B4-BE49-F238E27FC236}">
                <a16:creationId xmlns:a16="http://schemas.microsoft.com/office/drawing/2014/main" id="{9F8A8291-7C38-4F74-910A-925CC241FAE0}"/>
              </a:ext>
            </a:extLst>
          </p:cNvPr>
          <p:cNvSpPr/>
          <p:nvPr/>
        </p:nvSpPr>
        <p:spPr>
          <a:xfrm>
            <a:off x="2339752" y="913865"/>
            <a:ext cx="4798301" cy="523220"/>
          </a:xfrm>
          <a:prstGeom prst="rect">
            <a:avLst/>
          </a:prstGeom>
        </p:spPr>
        <p:txBody>
          <a:bodyPr wrap="none">
            <a:spAutoFit/>
          </a:bodyPr>
          <a:lstStyle/>
          <a:p>
            <a:r>
              <a:rPr lang="en-US" altLang="zh-CN" sz="2800" b="1" dirty="0"/>
              <a:t>Weather station object classes</a:t>
            </a:r>
            <a:r>
              <a:rPr lang="en-GB" altLang="zh-CN" sz="2800" b="1" dirty="0"/>
              <a:t> </a:t>
            </a:r>
            <a:endParaRPr lang="zh-CN" altLang="en-US" sz="2800" b="1" dirty="0"/>
          </a:p>
        </p:txBody>
      </p:sp>
      <p:sp>
        <p:nvSpPr>
          <p:cNvPr id="8" name="文本框 7">
            <a:extLst>
              <a:ext uri="{FF2B5EF4-FFF2-40B4-BE49-F238E27FC236}">
                <a16:creationId xmlns:a16="http://schemas.microsoft.com/office/drawing/2014/main" id="{605E7B96-EF20-4B2C-A60E-709375D3DD38}"/>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8</a:t>
            </a:r>
          </a:p>
        </p:txBody>
      </p:sp>
      <p:sp>
        <p:nvSpPr>
          <p:cNvPr id="9" name="TextBox 5">
            <a:extLst>
              <a:ext uri="{FF2B5EF4-FFF2-40B4-BE49-F238E27FC236}">
                <a16:creationId xmlns:a16="http://schemas.microsoft.com/office/drawing/2014/main" id="{9AAEE7E0-8943-4D9E-A892-8C7E09E29D0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Tree>
    <p:extLst>
      <p:ext uri="{BB962C8B-B14F-4D97-AF65-F5344CB8AC3E}">
        <p14:creationId xmlns:p14="http://schemas.microsoft.com/office/powerpoint/2010/main" val="225453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4C4C7AA-9BC2-4EE7-855C-2968B95A184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87FC099-0668-47A3-B8A8-706E4837099D}"/>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12</a:t>
            </a:fld>
            <a:endParaRPr lang="zh-CN" altLang="en-US" dirty="0"/>
          </a:p>
        </p:txBody>
      </p:sp>
      <p:sp>
        <p:nvSpPr>
          <p:cNvPr id="4" name="文本框 3">
            <a:extLst>
              <a:ext uri="{FF2B5EF4-FFF2-40B4-BE49-F238E27FC236}">
                <a16:creationId xmlns:a16="http://schemas.microsoft.com/office/drawing/2014/main" id="{32228F2F-AB65-4CCA-8BD9-4B68F2AA9DE4}"/>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9</a:t>
            </a:r>
          </a:p>
        </p:txBody>
      </p:sp>
      <p:sp>
        <p:nvSpPr>
          <p:cNvPr id="5" name="TextBox 5">
            <a:extLst>
              <a:ext uri="{FF2B5EF4-FFF2-40B4-BE49-F238E27FC236}">
                <a16:creationId xmlns:a16="http://schemas.microsoft.com/office/drawing/2014/main" id="{BC2F99BB-570E-405F-A3F4-51777E60E50B}"/>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
        <p:nvSpPr>
          <p:cNvPr id="6" name="矩形 5">
            <a:extLst>
              <a:ext uri="{FF2B5EF4-FFF2-40B4-BE49-F238E27FC236}">
                <a16:creationId xmlns:a16="http://schemas.microsoft.com/office/drawing/2014/main" id="{6A91623E-B1B7-43A9-BB98-C98F93F496D7}"/>
              </a:ext>
            </a:extLst>
          </p:cNvPr>
          <p:cNvSpPr/>
          <p:nvPr/>
        </p:nvSpPr>
        <p:spPr>
          <a:xfrm>
            <a:off x="107504" y="908720"/>
            <a:ext cx="3177473" cy="523220"/>
          </a:xfrm>
          <a:prstGeom prst="rect">
            <a:avLst/>
          </a:prstGeom>
        </p:spPr>
        <p:txBody>
          <a:bodyPr wrap="none">
            <a:spAutoFit/>
          </a:bodyPr>
          <a:lstStyle/>
          <a:p>
            <a:r>
              <a:rPr lang="en-US" altLang="zh-CN" sz="2800" b="1" dirty="0">
                <a:solidFill>
                  <a:srgbClr val="7030A0"/>
                </a:solidFill>
              </a:rPr>
              <a:t>7.1.4 Design models</a:t>
            </a:r>
          </a:p>
        </p:txBody>
      </p:sp>
      <p:sp>
        <p:nvSpPr>
          <p:cNvPr id="7" name="Rectangle 5">
            <a:extLst>
              <a:ext uri="{FF2B5EF4-FFF2-40B4-BE49-F238E27FC236}">
                <a16:creationId xmlns:a16="http://schemas.microsoft.com/office/drawing/2014/main" id="{4C5B0A36-CD1C-4C8A-93EB-1557EF969912}"/>
              </a:ext>
            </a:extLst>
          </p:cNvPr>
          <p:cNvSpPr txBox="1">
            <a:spLocks noChangeArrowheads="1"/>
          </p:cNvSpPr>
          <p:nvPr/>
        </p:nvSpPr>
        <p:spPr>
          <a:xfrm>
            <a:off x="86816" y="1340769"/>
            <a:ext cx="8960024" cy="381642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Design models show the objects and object classes and relationships between these entities.</a:t>
            </a:r>
          </a:p>
          <a:p>
            <a:r>
              <a:rPr lang="en-GB" sz="2800"/>
              <a:t>There are two kinds of design model:</a:t>
            </a:r>
          </a:p>
          <a:p>
            <a:pPr lvl="1"/>
            <a:r>
              <a:rPr lang="en-GB"/>
              <a:t>Structural models describe the static structure of the system in terms of object classes and relationships.</a:t>
            </a:r>
          </a:p>
          <a:p>
            <a:pPr lvl="1"/>
            <a:r>
              <a:rPr lang="en-GB"/>
              <a:t>Dynamic models describe the dynamic interactions between objects.</a:t>
            </a:r>
            <a:endParaRPr lang="en-GB" dirty="0"/>
          </a:p>
        </p:txBody>
      </p:sp>
    </p:spTree>
    <p:extLst>
      <p:ext uri="{BB962C8B-B14F-4D97-AF65-F5344CB8AC3E}">
        <p14:creationId xmlns:p14="http://schemas.microsoft.com/office/powerpoint/2010/main" val="3971213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2075743-751F-4F82-82CA-3E97499151B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382C1BF-319C-4F60-A5F6-BDE01505E6D6}"/>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13</a:t>
            </a:fld>
            <a:endParaRPr lang="zh-CN" altLang="en-US" dirty="0"/>
          </a:p>
        </p:txBody>
      </p:sp>
      <p:sp>
        <p:nvSpPr>
          <p:cNvPr id="4" name="Rectangle 3">
            <a:extLst>
              <a:ext uri="{FF2B5EF4-FFF2-40B4-BE49-F238E27FC236}">
                <a16:creationId xmlns:a16="http://schemas.microsoft.com/office/drawing/2014/main" id="{C08425FC-5FA6-4C6C-A5B3-D4CB0766B42F}"/>
              </a:ext>
            </a:extLst>
          </p:cNvPr>
          <p:cNvSpPr txBox="1">
            <a:spLocks noChangeArrowheads="1"/>
          </p:cNvSpPr>
          <p:nvPr/>
        </p:nvSpPr>
        <p:spPr>
          <a:xfrm>
            <a:off x="251519" y="980728"/>
            <a:ext cx="8608353"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solidFill>
                  <a:srgbClr val="FF0000"/>
                </a:solidFill>
              </a:rPr>
              <a:t>Subsystem models </a:t>
            </a:r>
            <a:r>
              <a:rPr lang="en-GB" sz="2800" dirty="0"/>
              <a:t>that show logical groupings of objects into coherent subsystems.</a:t>
            </a:r>
          </a:p>
          <a:p>
            <a:r>
              <a:rPr lang="en-GB" sz="2800" dirty="0">
                <a:solidFill>
                  <a:srgbClr val="FF0000"/>
                </a:solidFill>
              </a:rPr>
              <a:t>Sequence models </a:t>
            </a:r>
            <a:r>
              <a:rPr lang="en-GB" sz="2800" dirty="0"/>
              <a:t>that show the sequence of object interactions.</a:t>
            </a:r>
          </a:p>
          <a:p>
            <a:r>
              <a:rPr lang="en-GB" sz="2800" dirty="0">
                <a:solidFill>
                  <a:srgbClr val="FF0000"/>
                </a:solidFill>
              </a:rPr>
              <a:t>State machine models </a:t>
            </a:r>
            <a:r>
              <a:rPr lang="en-GB" sz="2800" dirty="0"/>
              <a:t>that show how individual objects change their state in response to events.</a:t>
            </a:r>
          </a:p>
          <a:p>
            <a:r>
              <a:rPr lang="en-GB" sz="2800" dirty="0"/>
              <a:t>Other models include </a:t>
            </a:r>
            <a:r>
              <a:rPr lang="en-GB" sz="2800" dirty="0">
                <a:solidFill>
                  <a:srgbClr val="FF0000"/>
                </a:solidFill>
              </a:rPr>
              <a:t>use-case models</a:t>
            </a:r>
            <a:r>
              <a:rPr lang="en-GB" sz="2800" dirty="0"/>
              <a:t>, </a:t>
            </a:r>
            <a:r>
              <a:rPr lang="en-GB" sz="2800" dirty="0">
                <a:solidFill>
                  <a:srgbClr val="FF0000"/>
                </a:solidFill>
              </a:rPr>
              <a:t>aggregation models</a:t>
            </a:r>
            <a:r>
              <a:rPr lang="en-GB" sz="2800" dirty="0"/>
              <a:t>, </a:t>
            </a:r>
            <a:r>
              <a:rPr lang="en-GB" sz="2800" dirty="0">
                <a:solidFill>
                  <a:srgbClr val="FF0000"/>
                </a:solidFill>
              </a:rPr>
              <a:t>generalisation models</a:t>
            </a:r>
            <a:r>
              <a:rPr lang="en-GB" sz="2800" dirty="0"/>
              <a:t>, etc.</a:t>
            </a:r>
          </a:p>
        </p:txBody>
      </p:sp>
      <p:sp>
        <p:nvSpPr>
          <p:cNvPr id="5" name="文本框 4">
            <a:extLst>
              <a:ext uri="{FF2B5EF4-FFF2-40B4-BE49-F238E27FC236}">
                <a16:creationId xmlns:a16="http://schemas.microsoft.com/office/drawing/2014/main" id="{EC8FABCF-1820-4FFB-A7F8-4B798BC9F127}"/>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10</a:t>
            </a:r>
          </a:p>
        </p:txBody>
      </p:sp>
      <p:sp>
        <p:nvSpPr>
          <p:cNvPr id="6" name="TextBox 5">
            <a:extLst>
              <a:ext uri="{FF2B5EF4-FFF2-40B4-BE49-F238E27FC236}">
                <a16:creationId xmlns:a16="http://schemas.microsoft.com/office/drawing/2014/main" id="{3C62FDA1-E837-4683-AEB8-51DCA8A927C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Tree>
    <p:extLst>
      <p:ext uri="{BB962C8B-B14F-4D97-AF65-F5344CB8AC3E}">
        <p14:creationId xmlns:p14="http://schemas.microsoft.com/office/powerpoint/2010/main" val="289986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2A35DEA-7F12-424C-9C74-1E4FDAA7ABB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E72567B-5445-4086-B582-9137752B66ED}"/>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14</a:t>
            </a:fld>
            <a:endParaRPr lang="zh-CN" altLang="en-US" dirty="0"/>
          </a:p>
        </p:txBody>
      </p:sp>
      <p:pic>
        <p:nvPicPr>
          <p:cNvPr id="4" name="Content Placeholder 3" descr="7.7 WS-SeqDiagram.eps">
            <a:extLst>
              <a:ext uri="{FF2B5EF4-FFF2-40B4-BE49-F238E27FC236}">
                <a16:creationId xmlns:a16="http://schemas.microsoft.com/office/drawing/2014/main" id="{D8391B2A-9737-4C61-8F82-A547C3B42FD4}"/>
              </a:ext>
            </a:extLst>
          </p:cNvPr>
          <p:cNvPicPr>
            <a:picLocks noChangeAspect="1"/>
          </p:cNvPicPr>
          <p:nvPr/>
        </p:nvPicPr>
        <p:blipFill>
          <a:blip r:embed="rId2"/>
          <a:srcRect t="4378" b="4378"/>
          <a:stretch>
            <a:fillRect/>
          </a:stretch>
        </p:blipFill>
        <p:spPr>
          <a:xfrm>
            <a:off x="178360" y="1475160"/>
            <a:ext cx="8681513" cy="4774498"/>
          </a:xfrm>
          <a:prstGeom prst="rect">
            <a:avLst/>
          </a:prstGeom>
        </p:spPr>
      </p:pic>
      <p:sp>
        <p:nvSpPr>
          <p:cNvPr id="5" name="文本框 4">
            <a:extLst>
              <a:ext uri="{FF2B5EF4-FFF2-40B4-BE49-F238E27FC236}">
                <a16:creationId xmlns:a16="http://schemas.microsoft.com/office/drawing/2014/main" id="{C5D7E79C-9E0E-4274-88F8-A67F6146325E}"/>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11</a:t>
            </a:r>
          </a:p>
        </p:txBody>
      </p:sp>
      <p:sp>
        <p:nvSpPr>
          <p:cNvPr id="6" name="TextBox 5">
            <a:extLst>
              <a:ext uri="{FF2B5EF4-FFF2-40B4-BE49-F238E27FC236}">
                <a16:creationId xmlns:a16="http://schemas.microsoft.com/office/drawing/2014/main" id="{9B662538-4F0F-46CF-8769-C18C6BF9708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
        <p:nvSpPr>
          <p:cNvPr id="7" name="矩形 6">
            <a:extLst>
              <a:ext uri="{FF2B5EF4-FFF2-40B4-BE49-F238E27FC236}">
                <a16:creationId xmlns:a16="http://schemas.microsoft.com/office/drawing/2014/main" id="{32ADDAEF-9196-4C60-94DF-4A458040C4D3}"/>
              </a:ext>
            </a:extLst>
          </p:cNvPr>
          <p:cNvSpPr/>
          <p:nvPr/>
        </p:nvSpPr>
        <p:spPr>
          <a:xfrm>
            <a:off x="1254758" y="951940"/>
            <a:ext cx="6892784" cy="523220"/>
          </a:xfrm>
          <a:prstGeom prst="rect">
            <a:avLst/>
          </a:prstGeom>
        </p:spPr>
        <p:txBody>
          <a:bodyPr wrap="none">
            <a:spAutoFit/>
          </a:bodyPr>
          <a:lstStyle/>
          <a:p>
            <a:r>
              <a:rPr lang="en-US" altLang="zh-CN" sz="2800" b="1" dirty="0"/>
              <a:t>Sequence diagram describing data collection</a:t>
            </a:r>
            <a:r>
              <a:rPr lang="en-GB" altLang="zh-CN" sz="2800" b="1" dirty="0"/>
              <a:t> </a:t>
            </a:r>
            <a:endParaRPr lang="zh-CN" altLang="en-US" sz="2800" b="1" dirty="0"/>
          </a:p>
        </p:txBody>
      </p:sp>
    </p:spTree>
    <p:extLst>
      <p:ext uri="{BB962C8B-B14F-4D97-AF65-F5344CB8AC3E}">
        <p14:creationId xmlns:p14="http://schemas.microsoft.com/office/powerpoint/2010/main" val="960572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4D9063E-F571-4421-9FAA-97825784046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4C8D1EB-8DCE-457B-8989-5DEBD82BF113}"/>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15</a:t>
            </a:fld>
            <a:endParaRPr lang="zh-CN" altLang="en-US" dirty="0"/>
          </a:p>
        </p:txBody>
      </p:sp>
      <p:sp>
        <p:nvSpPr>
          <p:cNvPr id="4" name="文本框 3">
            <a:extLst>
              <a:ext uri="{FF2B5EF4-FFF2-40B4-BE49-F238E27FC236}">
                <a16:creationId xmlns:a16="http://schemas.microsoft.com/office/drawing/2014/main" id="{C0589ED9-421C-4914-9CBB-3B7D77AE219D}"/>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12</a:t>
            </a:r>
          </a:p>
        </p:txBody>
      </p:sp>
      <p:sp>
        <p:nvSpPr>
          <p:cNvPr id="5" name="TextBox 5">
            <a:extLst>
              <a:ext uri="{FF2B5EF4-FFF2-40B4-BE49-F238E27FC236}">
                <a16:creationId xmlns:a16="http://schemas.microsoft.com/office/drawing/2014/main" id="{04CA6191-3DF4-42F2-879E-B429CBA1BEE3}"/>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pic>
        <p:nvPicPr>
          <p:cNvPr id="6" name="Content Placeholder 3" descr="7.8 WS-StateModel.eps">
            <a:extLst>
              <a:ext uri="{FF2B5EF4-FFF2-40B4-BE49-F238E27FC236}">
                <a16:creationId xmlns:a16="http://schemas.microsoft.com/office/drawing/2014/main" id="{7273B07A-B987-4C9F-B82E-917D78AF5433}"/>
              </a:ext>
            </a:extLst>
          </p:cNvPr>
          <p:cNvPicPr>
            <a:picLocks noChangeAspect="1"/>
          </p:cNvPicPr>
          <p:nvPr/>
        </p:nvPicPr>
        <p:blipFill>
          <a:blip r:embed="rId2"/>
          <a:srcRect t="4170" b="4170"/>
          <a:stretch>
            <a:fillRect/>
          </a:stretch>
        </p:blipFill>
        <p:spPr>
          <a:xfrm>
            <a:off x="260359" y="1484784"/>
            <a:ext cx="8623282" cy="4742473"/>
          </a:xfrm>
          <a:prstGeom prst="rect">
            <a:avLst/>
          </a:prstGeom>
        </p:spPr>
      </p:pic>
      <p:sp>
        <p:nvSpPr>
          <p:cNvPr id="7" name="矩形 6">
            <a:extLst>
              <a:ext uri="{FF2B5EF4-FFF2-40B4-BE49-F238E27FC236}">
                <a16:creationId xmlns:a16="http://schemas.microsoft.com/office/drawing/2014/main" id="{C9F07173-C6A8-4648-A6EB-6A2428D6A95B}"/>
              </a:ext>
            </a:extLst>
          </p:cNvPr>
          <p:cNvSpPr/>
          <p:nvPr/>
        </p:nvSpPr>
        <p:spPr>
          <a:xfrm>
            <a:off x="2009859" y="961564"/>
            <a:ext cx="4794389" cy="523220"/>
          </a:xfrm>
          <a:prstGeom prst="rect">
            <a:avLst/>
          </a:prstGeom>
        </p:spPr>
        <p:txBody>
          <a:bodyPr wrap="none">
            <a:spAutoFit/>
          </a:bodyPr>
          <a:lstStyle/>
          <a:p>
            <a:r>
              <a:rPr lang="en-US" altLang="zh-CN" sz="2800" b="1" dirty="0"/>
              <a:t>Weather station state diagram</a:t>
            </a:r>
            <a:r>
              <a:rPr lang="en-GB" altLang="zh-CN" sz="2800" b="1" dirty="0"/>
              <a:t> </a:t>
            </a:r>
            <a:endParaRPr lang="zh-CN" altLang="en-US" sz="2800" b="1" dirty="0"/>
          </a:p>
        </p:txBody>
      </p:sp>
    </p:spTree>
    <p:extLst>
      <p:ext uri="{BB962C8B-B14F-4D97-AF65-F5344CB8AC3E}">
        <p14:creationId xmlns:p14="http://schemas.microsoft.com/office/powerpoint/2010/main" val="2976913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E7F6D15-CB71-4CE8-ADD1-82A9C4727EC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10A84E1-7AB3-4AAD-8734-1AC508DF6E04}"/>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16</a:t>
            </a:fld>
            <a:endParaRPr lang="zh-CN" altLang="en-US" dirty="0"/>
          </a:p>
        </p:txBody>
      </p:sp>
      <p:sp>
        <p:nvSpPr>
          <p:cNvPr id="4" name="文本框 3">
            <a:extLst>
              <a:ext uri="{FF2B5EF4-FFF2-40B4-BE49-F238E27FC236}">
                <a16:creationId xmlns:a16="http://schemas.microsoft.com/office/drawing/2014/main" id="{4D8DCE44-EDC7-462D-9ACA-D2898D472E54}"/>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13</a:t>
            </a:r>
          </a:p>
        </p:txBody>
      </p:sp>
      <p:sp>
        <p:nvSpPr>
          <p:cNvPr id="5" name="TextBox 5">
            <a:extLst>
              <a:ext uri="{FF2B5EF4-FFF2-40B4-BE49-F238E27FC236}">
                <a16:creationId xmlns:a16="http://schemas.microsoft.com/office/drawing/2014/main" id="{6D1A37D1-5D3D-470B-BA73-2E09E46F1650}"/>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
        <p:nvSpPr>
          <p:cNvPr id="6" name="矩形 5">
            <a:extLst>
              <a:ext uri="{FF2B5EF4-FFF2-40B4-BE49-F238E27FC236}">
                <a16:creationId xmlns:a16="http://schemas.microsoft.com/office/drawing/2014/main" id="{978EB0EE-5CD6-48D5-9AA1-78AB1A26159D}"/>
              </a:ext>
            </a:extLst>
          </p:cNvPr>
          <p:cNvSpPr/>
          <p:nvPr/>
        </p:nvSpPr>
        <p:spPr>
          <a:xfrm>
            <a:off x="107504" y="908720"/>
            <a:ext cx="4299895" cy="523220"/>
          </a:xfrm>
          <a:prstGeom prst="rect">
            <a:avLst/>
          </a:prstGeom>
        </p:spPr>
        <p:txBody>
          <a:bodyPr wrap="none">
            <a:spAutoFit/>
          </a:bodyPr>
          <a:lstStyle/>
          <a:p>
            <a:r>
              <a:rPr lang="en-US" altLang="zh-CN" sz="2800" b="1" dirty="0">
                <a:solidFill>
                  <a:srgbClr val="7030A0"/>
                </a:solidFill>
              </a:rPr>
              <a:t>7.1.5 Interface specification</a:t>
            </a:r>
          </a:p>
        </p:txBody>
      </p:sp>
      <p:sp>
        <p:nvSpPr>
          <p:cNvPr id="7" name="Rectangle 3">
            <a:extLst>
              <a:ext uri="{FF2B5EF4-FFF2-40B4-BE49-F238E27FC236}">
                <a16:creationId xmlns:a16="http://schemas.microsoft.com/office/drawing/2014/main" id="{C344608D-E795-4572-B123-2E83D6E524B0}"/>
              </a:ext>
            </a:extLst>
          </p:cNvPr>
          <p:cNvSpPr txBox="1">
            <a:spLocks noChangeArrowheads="1"/>
          </p:cNvSpPr>
          <p:nvPr/>
        </p:nvSpPr>
        <p:spPr>
          <a:xfrm>
            <a:off x="140142" y="1321483"/>
            <a:ext cx="900385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Object interfaces have to be specified so that the objects and other components can be designed in parallel.</a:t>
            </a:r>
          </a:p>
          <a:p>
            <a:r>
              <a:rPr lang="en-GB" sz="2800" dirty="0"/>
              <a:t>Designers should avoid designing the interface representation but should hide this in the object itself.</a:t>
            </a:r>
          </a:p>
          <a:p>
            <a:r>
              <a:rPr lang="en-GB" sz="2800" dirty="0"/>
              <a:t>Objects may have several interfaces which are viewpoints on the methods provided.</a:t>
            </a:r>
          </a:p>
          <a:p>
            <a:r>
              <a:rPr lang="en-GB" sz="2800" dirty="0"/>
              <a:t>The UML uses </a:t>
            </a:r>
            <a:r>
              <a:rPr lang="en-GB" sz="2800" dirty="0">
                <a:solidFill>
                  <a:srgbClr val="FF0000"/>
                </a:solidFill>
              </a:rPr>
              <a:t>class diagrams  for interface specification </a:t>
            </a:r>
            <a:r>
              <a:rPr lang="en-GB" sz="2800" dirty="0"/>
              <a:t>but </a:t>
            </a:r>
            <a:r>
              <a:rPr lang="en-GB" sz="2800" dirty="0">
                <a:solidFill>
                  <a:srgbClr val="FF0000"/>
                </a:solidFill>
              </a:rPr>
              <a:t>Java may also be used</a:t>
            </a:r>
            <a:r>
              <a:rPr lang="en-GB" sz="2800" dirty="0"/>
              <a:t>.</a:t>
            </a:r>
          </a:p>
        </p:txBody>
      </p:sp>
    </p:spTree>
    <p:extLst>
      <p:ext uri="{BB962C8B-B14F-4D97-AF65-F5344CB8AC3E}">
        <p14:creationId xmlns:p14="http://schemas.microsoft.com/office/powerpoint/2010/main" val="707080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4A7FE09-8CC6-4C8E-86C9-5D6FE6F2F75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86D986B-77FF-424A-814D-4FD29807D890}"/>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17</a:t>
            </a:fld>
            <a:endParaRPr lang="zh-CN" altLang="en-US" dirty="0"/>
          </a:p>
        </p:txBody>
      </p:sp>
      <p:pic>
        <p:nvPicPr>
          <p:cNvPr id="4" name="Content Placeholder 3" descr="7.9 Interfaces.eps">
            <a:extLst>
              <a:ext uri="{FF2B5EF4-FFF2-40B4-BE49-F238E27FC236}">
                <a16:creationId xmlns:a16="http://schemas.microsoft.com/office/drawing/2014/main" id="{3FBA151B-951E-40C4-B409-A44F6656C809}"/>
              </a:ext>
            </a:extLst>
          </p:cNvPr>
          <p:cNvPicPr>
            <a:picLocks noChangeAspect="1"/>
          </p:cNvPicPr>
          <p:nvPr/>
        </p:nvPicPr>
        <p:blipFill>
          <a:blip r:embed="rId2"/>
          <a:srcRect t="-45645" b="-45645"/>
          <a:stretch>
            <a:fillRect/>
          </a:stretch>
        </p:blipFill>
        <p:spPr>
          <a:xfrm>
            <a:off x="474780" y="1265794"/>
            <a:ext cx="8385093" cy="4611478"/>
          </a:xfrm>
          <a:prstGeom prst="rect">
            <a:avLst/>
          </a:prstGeom>
        </p:spPr>
      </p:pic>
      <p:sp>
        <p:nvSpPr>
          <p:cNvPr id="5" name="文本框 4">
            <a:extLst>
              <a:ext uri="{FF2B5EF4-FFF2-40B4-BE49-F238E27FC236}">
                <a16:creationId xmlns:a16="http://schemas.microsoft.com/office/drawing/2014/main" id="{F051D18E-22A2-42E0-99E5-C5301E364EB4}"/>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14</a:t>
            </a:r>
          </a:p>
          <a:p>
            <a:pPr>
              <a:lnSpc>
                <a:spcPts val="2500"/>
              </a:lnSpc>
            </a:pPr>
            <a:r>
              <a:rPr lang="en-US" altLang="zh-CN" sz="2800" b="1" dirty="0">
                <a:solidFill>
                  <a:srgbClr val="0070C0"/>
                </a:solidFill>
                <a:cs typeface="Times New Roman" panose="02020603050405020304" pitchFamily="18" charset="0"/>
              </a:rPr>
              <a:t>end</a:t>
            </a:r>
          </a:p>
        </p:txBody>
      </p:sp>
      <p:sp>
        <p:nvSpPr>
          <p:cNvPr id="6" name="TextBox 5">
            <a:extLst>
              <a:ext uri="{FF2B5EF4-FFF2-40B4-BE49-F238E27FC236}">
                <a16:creationId xmlns:a16="http://schemas.microsoft.com/office/drawing/2014/main" id="{E508A7C9-CBB6-417A-81F8-082E5AEE8A3C}"/>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
        <p:nvSpPr>
          <p:cNvPr id="7" name="矩形 6">
            <a:extLst>
              <a:ext uri="{FF2B5EF4-FFF2-40B4-BE49-F238E27FC236}">
                <a16:creationId xmlns:a16="http://schemas.microsoft.com/office/drawing/2014/main" id="{FEAE25D6-77D4-49DF-ACEE-17F0FEA58C7D}"/>
              </a:ext>
            </a:extLst>
          </p:cNvPr>
          <p:cNvSpPr/>
          <p:nvPr/>
        </p:nvSpPr>
        <p:spPr>
          <a:xfrm>
            <a:off x="1907704" y="980728"/>
            <a:ext cx="5471947" cy="523220"/>
          </a:xfrm>
          <a:prstGeom prst="rect">
            <a:avLst/>
          </a:prstGeom>
        </p:spPr>
        <p:txBody>
          <a:bodyPr wrap="none">
            <a:spAutoFit/>
          </a:bodyPr>
          <a:lstStyle/>
          <a:p>
            <a:r>
              <a:rPr lang="en-US" altLang="zh-CN" sz="2800" b="1" dirty="0"/>
              <a:t>Possible weather station interfaces</a:t>
            </a:r>
            <a:r>
              <a:rPr lang="en-GB" altLang="zh-CN" sz="2800" b="1" dirty="0"/>
              <a:t> </a:t>
            </a:r>
            <a:endParaRPr lang="zh-CN" altLang="en-US" sz="2800" b="1" dirty="0"/>
          </a:p>
        </p:txBody>
      </p:sp>
    </p:spTree>
    <p:extLst>
      <p:ext uri="{BB962C8B-B14F-4D97-AF65-F5344CB8AC3E}">
        <p14:creationId xmlns:p14="http://schemas.microsoft.com/office/powerpoint/2010/main" val="256843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D93F769-9682-4D2B-A133-7DA35D3615B9}"/>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8CFFFDEC-03B5-421B-BD16-F3C8B73FCAEB}"/>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18</a:t>
            </a:fld>
            <a:endParaRPr lang="zh-CN" altLang="en-US" dirty="0"/>
          </a:p>
        </p:txBody>
      </p:sp>
      <p:sp>
        <p:nvSpPr>
          <p:cNvPr id="4" name="TextBox 5">
            <a:extLst>
              <a:ext uri="{FF2B5EF4-FFF2-40B4-BE49-F238E27FC236}">
                <a16:creationId xmlns:a16="http://schemas.microsoft.com/office/drawing/2014/main" id="{2ACDAC12-1F7B-43FF-B3C2-E6EDCF8C0021}"/>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7.2 Design patterns</a:t>
            </a:r>
          </a:p>
        </p:txBody>
      </p:sp>
      <p:sp>
        <p:nvSpPr>
          <p:cNvPr id="5" name="Rectangle 3">
            <a:extLst>
              <a:ext uri="{FF2B5EF4-FFF2-40B4-BE49-F238E27FC236}">
                <a16:creationId xmlns:a16="http://schemas.microsoft.com/office/drawing/2014/main" id="{F8D64203-C7E9-41F5-ACC7-707930C4B5AF}"/>
              </a:ext>
            </a:extLst>
          </p:cNvPr>
          <p:cNvSpPr txBox="1">
            <a:spLocks noChangeArrowheads="1"/>
          </p:cNvSpPr>
          <p:nvPr/>
        </p:nvSpPr>
        <p:spPr>
          <a:xfrm>
            <a:off x="234806" y="980728"/>
            <a:ext cx="8812033" cy="5184576"/>
          </a:xfrm>
          <a:prstGeom prst="rect">
            <a:avLst/>
          </a:prstGeom>
        </p:spPr>
        <p:txBody>
          <a:bodyPr lIns="91797" tIns="45898" rIns="91797" bIns="4589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A design pattern is a way of reusing abstract knowledge about a problem and its solution.</a:t>
            </a:r>
          </a:p>
          <a:p>
            <a:r>
              <a:rPr lang="en-GB" sz="2800" dirty="0">
                <a:solidFill>
                  <a:srgbClr val="FF0000"/>
                </a:solidFill>
              </a:rPr>
              <a:t>A pattern is a description of the problem and the essence of its solution</a:t>
            </a:r>
            <a:r>
              <a:rPr lang="en-GB" sz="2800" dirty="0"/>
              <a:t>.</a:t>
            </a:r>
          </a:p>
          <a:p>
            <a:r>
              <a:rPr lang="en-GB" sz="2800" dirty="0"/>
              <a:t>It should be sufficiently abstract to be reused in different settings.</a:t>
            </a:r>
          </a:p>
          <a:p>
            <a:r>
              <a:rPr lang="en-GB" sz="2800" dirty="0"/>
              <a:t>Pattern descriptions usually make use of object-oriented characteristics such as inheritance and polymorphism.</a:t>
            </a:r>
          </a:p>
          <a:p>
            <a:r>
              <a:rPr lang="en-US" altLang="zh-CN" sz="2800" i="1" dirty="0"/>
              <a:t>Patterns and Pattern Languages are ways to describe best practices, good designs, and capture experience in a way that it is possible for others to reuse this experience.</a:t>
            </a:r>
            <a:endParaRPr lang="en-GB" altLang="zh-CN" sz="2800" dirty="0"/>
          </a:p>
          <a:p>
            <a:endParaRPr lang="en-GB" sz="2800" dirty="0"/>
          </a:p>
        </p:txBody>
      </p:sp>
    </p:spTree>
    <p:extLst>
      <p:ext uri="{BB962C8B-B14F-4D97-AF65-F5344CB8AC3E}">
        <p14:creationId xmlns:p14="http://schemas.microsoft.com/office/powerpoint/2010/main" val="1454637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0DD6CF7-1405-499A-95CE-272E95EC28B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CF4B7EA-7E10-4E35-9A92-2F2D0BE5CB64}"/>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19</a:t>
            </a:fld>
            <a:endParaRPr lang="zh-CN" altLang="en-US" dirty="0"/>
          </a:p>
        </p:txBody>
      </p:sp>
      <p:sp>
        <p:nvSpPr>
          <p:cNvPr id="4" name="TextBox 5">
            <a:extLst>
              <a:ext uri="{FF2B5EF4-FFF2-40B4-BE49-F238E27FC236}">
                <a16:creationId xmlns:a16="http://schemas.microsoft.com/office/drawing/2014/main" id="{E4792EBD-D9DA-462C-B3D7-2EF196957847}"/>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7.2 Design patterns</a:t>
            </a:r>
          </a:p>
        </p:txBody>
      </p:sp>
      <p:sp>
        <p:nvSpPr>
          <p:cNvPr id="5" name="文本框 4">
            <a:extLst>
              <a:ext uri="{FF2B5EF4-FFF2-40B4-BE49-F238E27FC236}">
                <a16:creationId xmlns:a16="http://schemas.microsoft.com/office/drawing/2014/main" id="{2DE79BBC-6789-4272-B59F-AD28CD9C1A83}"/>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endParaRPr lang="en-US" altLang="zh-CN" sz="2800" b="1" dirty="0">
              <a:solidFill>
                <a:srgbClr val="0070C0"/>
              </a:solidFill>
              <a:cs typeface="Times New Roman" panose="02020603050405020304" pitchFamily="18" charset="0"/>
            </a:endParaRPr>
          </a:p>
        </p:txBody>
      </p:sp>
      <p:sp>
        <p:nvSpPr>
          <p:cNvPr id="6" name="Rectangle 3">
            <a:extLst>
              <a:ext uri="{FF2B5EF4-FFF2-40B4-BE49-F238E27FC236}">
                <a16:creationId xmlns:a16="http://schemas.microsoft.com/office/drawing/2014/main" id="{D840FC74-A56A-41AA-A14E-5A22E162209F}"/>
              </a:ext>
            </a:extLst>
          </p:cNvPr>
          <p:cNvSpPr txBox="1">
            <a:spLocks noChangeArrowheads="1"/>
          </p:cNvSpPr>
          <p:nvPr/>
        </p:nvSpPr>
        <p:spPr>
          <a:xfrm>
            <a:off x="107504" y="991269"/>
            <a:ext cx="8939336" cy="4525963"/>
          </a:xfrm>
          <a:prstGeom prst="rect">
            <a:avLst/>
          </a:prstGeom>
        </p:spPr>
        <p:txBody>
          <a:bodyPr lIns="91797" tIns="45898" rIns="91797" bIns="4589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b="1" dirty="0">
                <a:solidFill>
                  <a:srgbClr val="7030A0"/>
                </a:solidFill>
              </a:rPr>
              <a:t>Pattern elements</a:t>
            </a:r>
          </a:p>
          <a:p>
            <a:r>
              <a:rPr lang="en-GB" sz="2800" b="1" dirty="0"/>
              <a:t>Name</a:t>
            </a:r>
          </a:p>
          <a:p>
            <a:pPr lvl="1"/>
            <a:r>
              <a:rPr lang="en-GB" dirty="0"/>
              <a:t>A meaningful pattern identifier.</a:t>
            </a:r>
          </a:p>
          <a:p>
            <a:r>
              <a:rPr lang="en-GB" sz="2800" b="1" dirty="0"/>
              <a:t>Problem description</a:t>
            </a:r>
            <a:r>
              <a:rPr lang="en-GB" sz="2800" dirty="0"/>
              <a:t>.</a:t>
            </a:r>
          </a:p>
          <a:p>
            <a:r>
              <a:rPr lang="en-GB" sz="2800" b="1" dirty="0"/>
              <a:t>Solution description</a:t>
            </a:r>
            <a:r>
              <a:rPr lang="en-GB" sz="2800" dirty="0"/>
              <a:t>.</a:t>
            </a:r>
          </a:p>
          <a:p>
            <a:pPr lvl="1"/>
            <a:r>
              <a:rPr lang="en-GB" dirty="0"/>
              <a:t>Not a concrete design but a template for a design solution that can be instantiated in different ways.</a:t>
            </a:r>
          </a:p>
          <a:p>
            <a:r>
              <a:rPr lang="en-GB" sz="2800" b="1" dirty="0"/>
              <a:t>Consequences</a:t>
            </a:r>
          </a:p>
          <a:p>
            <a:pPr lvl="1"/>
            <a:r>
              <a:rPr lang="en-GB" dirty="0"/>
              <a:t>The results and trade-offs of applying the pattern.</a:t>
            </a:r>
          </a:p>
        </p:txBody>
      </p:sp>
    </p:spTree>
    <p:extLst>
      <p:ext uri="{BB962C8B-B14F-4D97-AF65-F5344CB8AC3E}">
        <p14:creationId xmlns:p14="http://schemas.microsoft.com/office/powerpoint/2010/main" val="3873985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7-</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53551" y="1398255"/>
            <a:ext cx="8954953" cy="2677656"/>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the most important activities and models in a general, object-oriented design process.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about the design patterns.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key issues that have to be considered when implementing software, including software reuse and open-source development.</a:t>
            </a: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4D80138-1E26-4DE6-920E-3968DE06462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9BC7032-2651-46CD-95D4-BE0DF555C82F}"/>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20</a:t>
            </a:fld>
            <a:endParaRPr lang="zh-CN" altLang="en-US" dirty="0"/>
          </a:p>
        </p:txBody>
      </p:sp>
      <p:sp>
        <p:nvSpPr>
          <p:cNvPr id="4" name="TextBox 5">
            <a:extLst>
              <a:ext uri="{FF2B5EF4-FFF2-40B4-BE49-F238E27FC236}">
                <a16:creationId xmlns:a16="http://schemas.microsoft.com/office/drawing/2014/main" id="{9CA2298B-F4A6-447A-9563-3B3092DA455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7.2 Design patterns</a:t>
            </a:r>
          </a:p>
        </p:txBody>
      </p:sp>
      <p:sp>
        <p:nvSpPr>
          <p:cNvPr id="5" name="文本框 4">
            <a:extLst>
              <a:ext uri="{FF2B5EF4-FFF2-40B4-BE49-F238E27FC236}">
                <a16:creationId xmlns:a16="http://schemas.microsoft.com/office/drawing/2014/main" id="{59156A85-9EA8-4DE9-A10B-B45D7455DF4E}"/>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endParaRPr lang="en-US" altLang="zh-CN" sz="2800" b="1" dirty="0">
              <a:solidFill>
                <a:srgbClr val="0070C0"/>
              </a:solidFill>
              <a:cs typeface="Times New Roman" panose="02020603050405020304" pitchFamily="18" charset="0"/>
            </a:endParaRPr>
          </a:p>
        </p:txBody>
      </p:sp>
      <p:sp>
        <p:nvSpPr>
          <p:cNvPr id="6" name="Rectangle 3">
            <a:extLst>
              <a:ext uri="{FF2B5EF4-FFF2-40B4-BE49-F238E27FC236}">
                <a16:creationId xmlns:a16="http://schemas.microsoft.com/office/drawing/2014/main" id="{AEA70D16-FBCB-468B-8CC2-00810D9A395F}"/>
              </a:ext>
            </a:extLst>
          </p:cNvPr>
          <p:cNvSpPr txBox="1">
            <a:spLocks noChangeArrowheads="1"/>
          </p:cNvSpPr>
          <p:nvPr/>
        </p:nvSpPr>
        <p:spPr>
          <a:xfrm>
            <a:off x="284126" y="980728"/>
            <a:ext cx="8859873" cy="5476919"/>
          </a:xfrm>
          <a:prstGeom prst="rect">
            <a:avLst/>
          </a:prstGeom>
        </p:spPr>
        <p:txBody>
          <a:bodyPr lIns="91797" tIns="45898" rIns="91797" bIns="4589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GB" sz="2800" b="1" i="1" dirty="0">
                <a:solidFill>
                  <a:srgbClr val="C00000"/>
                </a:solidFill>
              </a:rPr>
              <a:t>Example</a:t>
            </a:r>
            <a:r>
              <a:rPr lang="en-US" sz="2800" dirty="0"/>
              <a:t>:</a:t>
            </a:r>
            <a:r>
              <a:rPr lang="zh-CN" altLang="en-US" sz="2800" dirty="0"/>
              <a:t> </a:t>
            </a:r>
            <a:r>
              <a:rPr lang="en-US" altLang="zh-CN" sz="2800" dirty="0"/>
              <a:t>The</a:t>
            </a:r>
            <a:r>
              <a:rPr lang="zh-CN" altLang="en-US" sz="2800" dirty="0"/>
              <a:t> </a:t>
            </a:r>
            <a:r>
              <a:rPr lang="en-US" altLang="zh-CN" sz="2800" dirty="0"/>
              <a:t>observer</a:t>
            </a:r>
            <a:r>
              <a:rPr lang="zh-CN" altLang="en-US" sz="2800" dirty="0"/>
              <a:t> </a:t>
            </a:r>
            <a:r>
              <a:rPr lang="en-US" altLang="zh-CN" sz="2800" dirty="0"/>
              <a:t>pattern</a:t>
            </a:r>
            <a:endParaRPr lang="en-GB" sz="2800" dirty="0"/>
          </a:p>
          <a:p>
            <a:pPr>
              <a:lnSpc>
                <a:spcPct val="80000"/>
              </a:lnSpc>
            </a:pPr>
            <a:r>
              <a:rPr lang="en-GB" sz="2800" b="1" dirty="0"/>
              <a:t>Name</a:t>
            </a:r>
            <a:r>
              <a:rPr lang="en-GB" sz="2800" dirty="0"/>
              <a:t>      </a:t>
            </a:r>
          </a:p>
          <a:p>
            <a:pPr lvl="1">
              <a:lnSpc>
                <a:spcPct val="80000"/>
              </a:lnSpc>
            </a:pPr>
            <a:r>
              <a:rPr lang="en-GB" dirty="0"/>
              <a:t>Observer.</a:t>
            </a:r>
          </a:p>
          <a:p>
            <a:pPr>
              <a:lnSpc>
                <a:spcPct val="80000"/>
              </a:lnSpc>
            </a:pPr>
            <a:r>
              <a:rPr lang="en-GB" sz="2800" b="1" dirty="0"/>
              <a:t>Description</a:t>
            </a:r>
          </a:p>
          <a:p>
            <a:pPr lvl="1">
              <a:lnSpc>
                <a:spcPct val="80000"/>
              </a:lnSpc>
            </a:pPr>
            <a:r>
              <a:rPr lang="en-GB" dirty="0"/>
              <a:t>Separates the display of object state from the object itself.</a:t>
            </a:r>
          </a:p>
          <a:p>
            <a:pPr>
              <a:lnSpc>
                <a:spcPct val="80000"/>
              </a:lnSpc>
            </a:pPr>
            <a:r>
              <a:rPr lang="en-GB" sz="2800" b="1" dirty="0"/>
              <a:t>Problem description</a:t>
            </a:r>
          </a:p>
          <a:p>
            <a:pPr lvl="1">
              <a:lnSpc>
                <a:spcPct val="80000"/>
              </a:lnSpc>
            </a:pPr>
            <a:r>
              <a:rPr lang="en-GB" dirty="0"/>
              <a:t>Used when multiple displays of state are needed.</a:t>
            </a:r>
          </a:p>
          <a:p>
            <a:pPr>
              <a:lnSpc>
                <a:spcPct val="80000"/>
              </a:lnSpc>
            </a:pPr>
            <a:r>
              <a:rPr lang="en-GB" sz="2800" b="1" dirty="0"/>
              <a:t>Solution description</a:t>
            </a:r>
          </a:p>
          <a:p>
            <a:pPr lvl="1">
              <a:lnSpc>
                <a:spcPct val="80000"/>
              </a:lnSpc>
            </a:pPr>
            <a:r>
              <a:rPr lang="en-GB" dirty="0"/>
              <a:t>See slide with UML description.</a:t>
            </a:r>
          </a:p>
          <a:p>
            <a:pPr>
              <a:lnSpc>
                <a:spcPct val="80000"/>
              </a:lnSpc>
            </a:pPr>
            <a:r>
              <a:rPr lang="en-GB" sz="2800" b="1" dirty="0"/>
              <a:t>Consequences</a:t>
            </a:r>
          </a:p>
          <a:p>
            <a:pPr lvl="1">
              <a:lnSpc>
                <a:spcPct val="80000"/>
              </a:lnSpc>
            </a:pPr>
            <a:r>
              <a:rPr lang="en-GB" dirty="0"/>
              <a:t>Optimisations to enhance display performance are impractical.</a:t>
            </a:r>
          </a:p>
        </p:txBody>
      </p:sp>
    </p:spTree>
    <p:extLst>
      <p:ext uri="{BB962C8B-B14F-4D97-AF65-F5344CB8AC3E}">
        <p14:creationId xmlns:p14="http://schemas.microsoft.com/office/powerpoint/2010/main" val="732426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FEC164F-77DF-4ED1-BC62-C25B65D6291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0614C70-57CD-45E5-A2D0-B1338FDA4CE7}"/>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21</a:t>
            </a:fld>
            <a:endParaRPr lang="zh-CN" altLang="en-US" dirty="0"/>
          </a:p>
        </p:txBody>
      </p:sp>
      <p:sp>
        <p:nvSpPr>
          <p:cNvPr id="4" name="TextBox 5">
            <a:extLst>
              <a:ext uri="{FF2B5EF4-FFF2-40B4-BE49-F238E27FC236}">
                <a16:creationId xmlns:a16="http://schemas.microsoft.com/office/drawing/2014/main" id="{34005F9E-DF17-452A-A020-26CB1B541AEC}"/>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7.2 Design patterns</a:t>
            </a:r>
          </a:p>
        </p:txBody>
      </p:sp>
      <p:sp>
        <p:nvSpPr>
          <p:cNvPr id="5" name="文本框 4">
            <a:extLst>
              <a:ext uri="{FF2B5EF4-FFF2-40B4-BE49-F238E27FC236}">
                <a16:creationId xmlns:a16="http://schemas.microsoft.com/office/drawing/2014/main" id="{FECDB382-CB02-4333-943F-DE42EEC3DAF7}"/>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endParaRPr lang="en-US" altLang="zh-CN" sz="2800" b="1" dirty="0">
              <a:solidFill>
                <a:srgbClr val="0070C0"/>
              </a:solidFill>
              <a:cs typeface="Times New Roman" panose="02020603050405020304" pitchFamily="18" charset="0"/>
            </a:endParaRPr>
          </a:p>
        </p:txBody>
      </p:sp>
      <p:pic>
        <p:nvPicPr>
          <p:cNvPr id="6" name="Content Placeholder 3" descr="7.11 MultipleDisplays.eps">
            <a:extLst>
              <a:ext uri="{FF2B5EF4-FFF2-40B4-BE49-F238E27FC236}">
                <a16:creationId xmlns:a16="http://schemas.microsoft.com/office/drawing/2014/main" id="{F6065B34-1105-400D-AA05-B3C3949591CB}"/>
              </a:ext>
            </a:extLst>
          </p:cNvPr>
          <p:cNvPicPr>
            <a:picLocks noChangeAspect="1"/>
          </p:cNvPicPr>
          <p:nvPr/>
        </p:nvPicPr>
        <p:blipFill>
          <a:blip r:embed="rId2"/>
          <a:srcRect l="-7712" r="-7712"/>
          <a:stretch>
            <a:fillRect/>
          </a:stretch>
        </p:blipFill>
        <p:spPr>
          <a:xfrm>
            <a:off x="436458" y="1516264"/>
            <a:ext cx="8423415" cy="4632553"/>
          </a:xfrm>
          <a:prstGeom prst="rect">
            <a:avLst/>
          </a:prstGeom>
        </p:spPr>
      </p:pic>
      <p:sp>
        <p:nvSpPr>
          <p:cNvPr id="7" name="矩形 6">
            <a:extLst>
              <a:ext uri="{FF2B5EF4-FFF2-40B4-BE49-F238E27FC236}">
                <a16:creationId xmlns:a16="http://schemas.microsoft.com/office/drawing/2014/main" id="{AD026B46-C3B1-4A8D-8871-E7F78D95E76F}"/>
              </a:ext>
            </a:extLst>
          </p:cNvPr>
          <p:cNvSpPr/>
          <p:nvPr/>
        </p:nvSpPr>
        <p:spPr>
          <a:xfrm>
            <a:off x="1331640" y="908720"/>
            <a:ext cx="6888232" cy="523220"/>
          </a:xfrm>
          <a:prstGeom prst="rect">
            <a:avLst/>
          </a:prstGeom>
        </p:spPr>
        <p:txBody>
          <a:bodyPr wrap="none">
            <a:spAutoFit/>
          </a:bodyPr>
          <a:lstStyle/>
          <a:p>
            <a:r>
              <a:rPr lang="en-US" altLang="zh-CN" sz="2800" b="1" dirty="0"/>
              <a:t>Multiple displays using the Observer pattern</a:t>
            </a:r>
            <a:r>
              <a:rPr lang="en-GB" altLang="zh-CN" sz="2800" b="1" dirty="0"/>
              <a:t> </a:t>
            </a:r>
            <a:endParaRPr lang="zh-CN" altLang="en-US" sz="2800" b="1" dirty="0"/>
          </a:p>
        </p:txBody>
      </p:sp>
    </p:spTree>
    <p:extLst>
      <p:ext uri="{BB962C8B-B14F-4D97-AF65-F5344CB8AC3E}">
        <p14:creationId xmlns:p14="http://schemas.microsoft.com/office/powerpoint/2010/main" val="2480999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433A652-9CD8-4572-8F10-9D80F34F944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3741840-B50E-480A-946A-BBF0FDE600DE}"/>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22</a:t>
            </a:fld>
            <a:endParaRPr lang="zh-CN" altLang="en-US" dirty="0"/>
          </a:p>
        </p:txBody>
      </p:sp>
      <p:sp>
        <p:nvSpPr>
          <p:cNvPr id="4" name="TextBox 5">
            <a:extLst>
              <a:ext uri="{FF2B5EF4-FFF2-40B4-BE49-F238E27FC236}">
                <a16:creationId xmlns:a16="http://schemas.microsoft.com/office/drawing/2014/main" id="{33695174-106D-4D03-B4B9-0F2DC3862BD9}"/>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7.2 Design patterns</a:t>
            </a:r>
          </a:p>
        </p:txBody>
      </p:sp>
      <p:sp>
        <p:nvSpPr>
          <p:cNvPr id="5" name="文本框 4">
            <a:extLst>
              <a:ext uri="{FF2B5EF4-FFF2-40B4-BE49-F238E27FC236}">
                <a16:creationId xmlns:a16="http://schemas.microsoft.com/office/drawing/2014/main" id="{DFA304A7-B0C4-4987-AADF-A86BE1D51614}"/>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a:p>
            <a:pPr>
              <a:lnSpc>
                <a:spcPts val="2500"/>
              </a:lnSpc>
            </a:pPr>
            <a:endParaRPr lang="en-US" altLang="zh-CN" sz="2800" b="1" dirty="0">
              <a:solidFill>
                <a:srgbClr val="0070C0"/>
              </a:solidFill>
              <a:cs typeface="Times New Roman" panose="02020603050405020304" pitchFamily="18" charset="0"/>
            </a:endParaRPr>
          </a:p>
        </p:txBody>
      </p:sp>
      <p:pic>
        <p:nvPicPr>
          <p:cNvPr id="6" name="Content Placeholder 3" descr="7.12 ObserverPatternUML.eps">
            <a:extLst>
              <a:ext uri="{FF2B5EF4-FFF2-40B4-BE49-F238E27FC236}">
                <a16:creationId xmlns:a16="http://schemas.microsoft.com/office/drawing/2014/main" id="{0EC77E3A-F025-4478-B1DA-4076B2CEBEE0}"/>
              </a:ext>
            </a:extLst>
          </p:cNvPr>
          <p:cNvPicPr>
            <a:picLocks noChangeAspect="1"/>
          </p:cNvPicPr>
          <p:nvPr/>
        </p:nvPicPr>
        <p:blipFill>
          <a:blip r:embed="rId2"/>
          <a:srcRect l="13919" r="13919"/>
          <a:stretch>
            <a:fillRect/>
          </a:stretch>
        </p:blipFill>
        <p:spPr>
          <a:xfrm>
            <a:off x="457200" y="980728"/>
            <a:ext cx="8229600" cy="4525963"/>
          </a:xfrm>
          <a:prstGeom prst="rect">
            <a:avLst/>
          </a:prstGeom>
        </p:spPr>
      </p:pic>
      <p:sp>
        <p:nvSpPr>
          <p:cNvPr id="7" name="文本框 6">
            <a:extLst>
              <a:ext uri="{FF2B5EF4-FFF2-40B4-BE49-F238E27FC236}">
                <a16:creationId xmlns:a16="http://schemas.microsoft.com/office/drawing/2014/main" id="{04EBA555-DB98-4524-AD10-D48F00710B77}"/>
              </a:ext>
            </a:extLst>
          </p:cNvPr>
          <p:cNvSpPr txBox="1"/>
          <p:nvPr/>
        </p:nvSpPr>
        <p:spPr>
          <a:xfrm>
            <a:off x="2987824" y="5517232"/>
            <a:ext cx="3672408" cy="523220"/>
          </a:xfrm>
          <a:prstGeom prst="rect">
            <a:avLst/>
          </a:prstGeom>
          <a:noFill/>
        </p:spPr>
        <p:txBody>
          <a:bodyPr wrap="squar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see P197</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662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46C68AE-D7F3-4F4A-9EA9-AACF18B48F1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2BF7DF0-394C-41CA-861C-36C3C7A8C0EF}"/>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23</a:t>
            </a:fld>
            <a:endParaRPr lang="zh-CN" altLang="en-US" dirty="0"/>
          </a:p>
        </p:txBody>
      </p:sp>
      <p:sp>
        <p:nvSpPr>
          <p:cNvPr id="4" name="TextBox 5">
            <a:extLst>
              <a:ext uri="{FF2B5EF4-FFF2-40B4-BE49-F238E27FC236}">
                <a16:creationId xmlns:a16="http://schemas.microsoft.com/office/drawing/2014/main" id="{9A722FD7-CDF1-479F-878C-F4BB7003FA28}"/>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7.2 Design patterns</a:t>
            </a:r>
          </a:p>
        </p:txBody>
      </p:sp>
      <p:sp>
        <p:nvSpPr>
          <p:cNvPr id="5" name="文本框 4">
            <a:extLst>
              <a:ext uri="{FF2B5EF4-FFF2-40B4-BE49-F238E27FC236}">
                <a16:creationId xmlns:a16="http://schemas.microsoft.com/office/drawing/2014/main" id="{F6443BA3-BAD6-4B17-8C05-5942356A041F}"/>
              </a:ext>
            </a:extLst>
          </p:cNvPr>
          <p:cNvSpPr txBox="1"/>
          <p:nvPr/>
        </p:nvSpPr>
        <p:spPr>
          <a:xfrm>
            <a:off x="7419713" y="151170"/>
            <a:ext cx="1440160" cy="10687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a:p>
            <a:pPr>
              <a:lnSpc>
                <a:spcPts val="2500"/>
              </a:lnSpc>
            </a:pPr>
            <a:r>
              <a:rPr lang="en-US" altLang="zh-CN" sz="2800" b="1" dirty="0">
                <a:solidFill>
                  <a:srgbClr val="0070C0"/>
                </a:solidFill>
                <a:cs typeface="Times New Roman" panose="02020603050405020304" pitchFamily="18" charset="0"/>
              </a:rPr>
              <a:t>end</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132AD761-5F45-43D0-BB21-44D68C18A35E}"/>
              </a:ext>
            </a:extLst>
          </p:cNvPr>
          <p:cNvSpPr txBox="1">
            <a:spLocks/>
          </p:cNvSpPr>
          <p:nvPr/>
        </p:nvSpPr>
        <p:spPr>
          <a:xfrm>
            <a:off x="251520" y="921784"/>
            <a:ext cx="8892480" cy="574757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buNone/>
            </a:pPr>
            <a:r>
              <a:rPr lang="en-US" dirty="0"/>
              <a:t>More design patterns can be found in Gang of Four's original patterns book, include:</a:t>
            </a:r>
          </a:p>
          <a:p>
            <a:pPr lvl="1"/>
            <a:r>
              <a:rPr lang="en-US" dirty="0"/>
              <a:t>Tell several objects that the state of some other object has changed (</a:t>
            </a:r>
            <a:r>
              <a:rPr lang="en-US" b="1" dirty="0">
                <a:solidFill>
                  <a:srgbClr val="C00000"/>
                </a:solidFill>
              </a:rPr>
              <a:t>Observer pattern</a:t>
            </a:r>
            <a:r>
              <a:rPr lang="en-US" dirty="0"/>
              <a:t>).</a:t>
            </a:r>
            <a:endParaRPr lang="en-GB" dirty="0"/>
          </a:p>
          <a:p>
            <a:pPr lvl="1"/>
            <a:r>
              <a:rPr lang="en-US" dirty="0"/>
              <a:t>Tidy up the interfaces to a number of related objects that have often been developed incrementally (</a:t>
            </a:r>
            <a:r>
              <a:rPr lang="en-US" b="1" dirty="0">
                <a:solidFill>
                  <a:srgbClr val="C00000"/>
                </a:solidFill>
              </a:rPr>
              <a:t>Façade pattern</a:t>
            </a:r>
            <a:r>
              <a:rPr lang="en-US" dirty="0"/>
              <a:t>).</a:t>
            </a:r>
            <a:endParaRPr lang="en-GB" dirty="0"/>
          </a:p>
          <a:p>
            <a:pPr lvl="1"/>
            <a:r>
              <a:rPr lang="en-US" dirty="0"/>
              <a:t>Provide a standard way of accessing the elements in a collection, irrespective of how that collection is implemented (</a:t>
            </a:r>
            <a:r>
              <a:rPr lang="en-US" b="1" dirty="0">
                <a:solidFill>
                  <a:srgbClr val="C00000"/>
                </a:solidFill>
              </a:rPr>
              <a:t>Iterator pattern</a:t>
            </a:r>
            <a:r>
              <a:rPr lang="en-US" dirty="0"/>
              <a:t>).</a:t>
            </a:r>
            <a:endParaRPr lang="en-GB" dirty="0"/>
          </a:p>
          <a:p>
            <a:pPr lvl="1"/>
            <a:r>
              <a:rPr lang="en-US" dirty="0"/>
              <a:t>Allow for the possibility of extending the functionality of an existing class at run-time (</a:t>
            </a:r>
            <a:r>
              <a:rPr lang="en-US" b="1" dirty="0">
                <a:solidFill>
                  <a:srgbClr val="C00000"/>
                </a:solidFill>
              </a:rPr>
              <a:t>Decorator pattern</a:t>
            </a:r>
            <a:r>
              <a:rPr lang="en-US" dirty="0"/>
              <a:t>).</a:t>
            </a:r>
            <a:endParaRPr lang="en-GB" dirty="0"/>
          </a:p>
          <a:p>
            <a:endParaRPr lang="en-US" sz="2800" dirty="0"/>
          </a:p>
        </p:txBody>
      </p:sp>
    </p:spTree>
    <p:extLst>
      <p:ext uri="{BB962C8B-B14F-4D97-AF65-F5344CB8AC3E}">
        <p14:creationId xmlns:p14="http://schemas.microsoft.com/office/powerpoint/2010/main" val="3353563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ED077E7-5244-423B-91A4-65F61135FE3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CD3B67E-5882-4571-8645-38C671DC3F96}"/>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1AAFA8F9-53AB-4011-B903-2F1CBAD2A5F3}"/>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7.3 Implementation issues</a:t>
            </a:r>
          </a:p>
        </p:txBody>
      </p:sp>
      <p:sp>
        <p:nvSpPr>
          <p:cNvPr id="7" name="Content Placeholder 2">
            <a:extLst>
              <a:ext uri="{FF2B5EF4-FFF2-40B4-BE49-F238E27FC236}">
                <a16:creationId xmlns:a16="http://schemas.microsoft.com/office/drawing/2014/main" id="{BDDC1CE5-DB44-4429-A184-8A3DC0CA3D8B}"/>
              </a:ext>
            </a:extLst>
          </p:cNvPr>
          <p:cNvSpPr txBox="1">
            <a:spLocks/>
          </p:cNvSpPr>
          <p:nvPr/>
        </p:nvSpPr>
        <p:spPr>
          <a:xfrm>
            <a:off x="107504" y="980728"/>
            <a:ext cx="9036496" cy="554461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None/>
            </a:pPr>
            <a:r>
              <a:rPr lang="en-US" sz="2800" b="1" dirty="0">
                <a:solidFill>
                  <a:srgbClr val="7030A0"/>
                </a:solidFill>
              </a:rPr>
              <a:t>7.3.1 Reuse</a:t>
            </a:r>
          </a:p>
          <a:p>
            <a:pPr>
              <a:lnSpc>
                <a:spcPct val="80000"/>
              </a:lnSpc>
            </a:pPr>
            <a:r>
              <a:rPr lang="en-US" altLang="zh-CN" dirty="0"/>
              <a:t>The abstraction level </a:t>
            </a:r>
          </a:p>
          <a:p>
            <a:pPr lvl="1">
              <a:lnSpc>
                <a:spcPct val="80000"/>
              </a:lnSpc>
            </a:pPr>
            <a:r>
              <a:rPr lang="en-US" altLang="zh-CN" dirty="0"/>
              <a:t>At this level, you don’t reuse software directly but use knowledge of successful abstractions in the design of your software. </a:t>
            </a:r>
            <a:endParaRPr lang="en-GB" altLang="zh-CN" dirty="0"/>
          </a:p>
          <a:p>
            <a:pPr>
              <a:lnSpc>
                <a:spcPct val="80000"/>
              </a:lnSpc>
            </a:pPr>
            <a:r>
              <a:rPr lang="en-US" altLang="zh-CN" dirty="0"/>
              <a:t>The object level </a:t>
            </a:r>
          </a:p>
          <a:p>
            <a:pPr lvl="1">
              <a:lnSpc>
                <a:spcPct val="80000"/>
              </a:lnSpc>
            </a:pPr>
            <a:r>
              <a:rPr lang="en-US" altLang="zh-CN" dirty="0"/>
              <a:t>At this level, you directly reuse objects from a library rather than writing the code yourself. </a:t>
            </a:r>
            <a:endParaRPr lang="en-GB" altLang="zh-CN" dirty="0"/>
          </a:p>
          <a:p>
            <a:pPr>
              <a:lnSpc>
                <a:spcPct val="80000"/>
              </a:lnSpc>
            </a:pPr>
            <a:r>
              <a:rPr lang="en-US" altLang="zh-CN" dirty="0"/>
              <a:t>The component level </a:t>
            </a:r>
          </a:p>
          <a:p>
            <a:pPr lvl="1">
              <a:lnSpc>
                <a:spcPct val="80000"/>
              </a:lnSpc>
            </a:pPr>
            <a:r>
              <a:rPr lang="en-US" altLang="zh-CN" dirty="0"/>
              <a:t>Components are collections of objects and object classes that you reuse in application systems. </a:t>
            </a:r>
            <a:endParaRPr lang="en-GB" altLang="zh-CN" dirty="0"/>
          </a:p>
          <a:p>
            <a:pPr>
              <a:lnSpc>
                <a:spcPct val="80000"/>
              </a:lnSpc>
            </a:pPr>
            <a:r>
              <a:rPr lang="en-US" altLang="zh-CN" dirty="0"/>
              <a:t>The system level </a:t>
            </a:r>
          </a:p>
          <a:p>
            <a:pPr lvl="1">
              <a:lnSpc>
                <a:spcPct val="80000"/>
              </a:lnSpc>
            </a:pPr>
            <a:r>
              <a:rPr lang="en-US" altLang="zh-CN" dirty="0"/>
              <a:t>At this level, you reuse entire application systems. </a:t>
            </a:r>
          </a:p>
          <a:p>
            <a:pPr>
              <a:lnSpc>
                <a:spcPct val="80000"/>
              </a:lnSpc>
            </a:pPr>
            <a:endParaRPr lang="en-US" sz="2800" dirty="0"/>
          </a:p>
        </p:txBody>
      </p:sp>
    </p:spTree>
    <p:extLst>
      <p:ext uri="{BB962C8B-B14F-4D97-AF65-F5344CB8AC3E}">
        <p14:creationId xmlns:p14="http://schemas.microsoft.com/office/powerpoint/2010/main" val="32838411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F6ED781-A615-4A14-AE22-7221C92E564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5332CBD-80A4-4565-856A-496623660E0E}"/>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25</a:t>
            </a:fld>
            <a:endParaRPr lang="zh-CN" altLang="en-US" dirty="0"/>
          </a:p>
        </p:txBody>
      </p:sp>
      <p:sp>
        <p:nvSpPr>
          <p:cNvPr id="4" name="TextBox 5">
            <a:extLst>
              <a:ext uri="{FF2B5EF4-FFF2-40B4-BE49-F238E27FC236}">
                <a16:creationId xmlns:a16="http://schemas.microsoft.com/office/drawing/2014/main" id="{1F44671D-84E6-4FDA-9EDE-D2109C3CE2F2}"/>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7.3 Implementation issues</a:t>
            </a:r>
          </a:p>
        </p:txBody>
      </p:sp>
      <p:sp>
        <p:nvSpPr>
          <p:cNvPr id="5" name="文本框 4">
            <a:extLst>
              <a:ext uri="{FF2B5EF4-FFF2-40B4-BE49-F238E27FC236}">
                <a16:creationId xmlns:a16="http://schemas.microsoft.com/office/drawing/2014/main" id="{6D8CB3FE-FFD0-4114-8AD2-7DD27D74EE36}"/>
              </a:ext>
            </a:extLst>
          </p:cNvPr>
          <p:cNvSpPr txBox="1"/>
          <p:nvPr/>
        </p:nvSpPr>
        <p:spPr>
          <a:xfrm>
            <a:off x="7419713" y="120174"/>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endParaRPr lang="en-US" altLang="zh-CN" sz="2800" b="1" dirty="0">
              <a:solidFill>
                <a:srgbClr val="0070C0"/>
              </a:solidFill>
              <a:cs typeface="Times New Roman" panose="02020603050405020304" pitchFamily="18" charset="0"/>
            </a:endParaRPr>
          </a:p>
        </p:txBody>
      </p:sp>
      <p:pic>
        <p:nvPicPr>
          <p:cNvPr id="6" name="Picture 5" descr="7.13 Software reuse.eps">
            <a:extLst>
              <a:ext uri="{FF2B5EF4-FFF2-40B4-BE49-F238E27FC236}">
                <a16:creationId xmlns:a16="http://schemas.microsoft.com/office/drawing/2014/main" id="{54279C4D-0D5D-4C9A-B9DF-AE83C4DF94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34" y="1016732"/>
            <a:ext cx="8684165" cy="5076564"/>
          </a:xfrm>
          <a:prstGeom prst="rect">
            <a:avLst/>
          </a:prstGeom>
        </p:spPr>
      </p:pic>
    </p:spTree>
    <p:extLst>
      <p:ext uri="{BB962C8B-B14F-4D97-AF65-F5344CB8AC3E}">
        <p14:creationId xmlns:p14="http://schemas.microsoft.com/office/powerpoint/2010/main" val="1467267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D5E49F3-06C3-47CD-89AE-D011D0953B9A}"/>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3FC1C79A-0F0B-47C5-99F3-709935B058AC}"/>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26</a:t>
            </a:fld>
            <a:endParaRPr lang="zh-CN" altLang="en-US" dirty="0"/>
          </a:p>
        </p:txBody>
      </p:sp>
      <p:sp>
        <p:nvSpPr>
          <p:cNvPr id="4" name="TextBox 5">
            <a:extLst>
              <a:ext uri="{FF2B5EF4-FFF2-40B4-BE49-F238E27FC236}">
                <a16:creationId xmlns:a16="http://schemas.microsoft.com/office/drawing/2014/main" id="{23C3B091-8199-4424-972C-013AC21E91D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7.3 Implementation issues</a:t>
            </a:r>
          </a:p>
        </p:txBody>
      </p:sp>
      <p:sp>
        <p:nvSpPr>
          <p:cNvPr id="5" name="文本框 4">
            <a:extLst>
              <a:ext uri="{FF2B5EF4-FFF2-40B4-BE49-F238E27FC236}">
                <a16:creationId xmlns:a16="http://schemas.microsoft.com/office/drawing/2014/main" id="{8490D9A9-C3B6-418E-904C-BCB28261C8C9}"/>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799A9910-495D-4886-9016-45089A391FC9}"/>
              </a:ext>
            </a:extLst>
          </p:cNvPr>
          <p:cNvSpPr txBox="1">
            <a:spLocks/>
          </p:cNvSpPr>
          <p:nvPr/>
        </p:nvSpPr>
        <p:spPr>
          <a:xfrm>
            <a:off x="50732" y="980728"/>
            <a:ext cx="909326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7.3.2 Configuration management</a:t>
            </a:r>
          </a:p>
          <a:p>
            <a:r>
              <a:rPr lang="en-US" sz="2800" dirty="0"/>
              <a:t>Configuration management is the name given to the general process of managing a changing software system. </a:t>
            </a:r>
          </a:p>
          <a:p>
            <a:r>
              <a:rPr lang="en-US" sz="2800" dirty="0"/>
              <a:t>The aim of configuration management is to support the system integration process so that all developers can access the project code and documents in a controlled way, find out what changes have been made, and compile and link components to create a system. </a:t>
            </a:r>
          </a:p>
          <a:p>
            <a:r>
              <a:rPr lang="en-US" sz="2800" dirty="0"/>
              <a:t>See also Chapter 25.</a:t>
            </a:r>
          </a:p>
        </p:txBody>
      </p:sp>
    </p:spTree>
    <p:extLst>
      <p:ext uri="{BB962C8B-B14F-4D97-AF65-F5344CB8AC3E}">
        <p14:creationId xmlns:p14="http://schemas.microsoft.com/office/powerpoint/2010/main" val="3195108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D065847-882D-42E3-9FC7-9886FCE2058F}"/>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D7EE0EB9-423B-43BA-B4C7-CD7974EAADB4}"/>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27</a:t>
            </a:fld>
            <a:endParaRPr lang="zh-CN" altLang="en-US" dirty="0"/>
          </a:p>
        </p:txBody>
      </p:sp>
      <p:sp>
        <p:nvSpPr>
          <p:cNvPr id="4" name="TextBox 5">
            <a:extLst>
              <a:ext uri="{FF2B5EF4-FFF2-40B4-BE49-F238E27FC236}">
                <a16:creationId xmlns:a16="http://schemas.microsoft.com/office/drawing/2014/main" id="{E846AA65-33AF-4C36-AB35-37C13F0AD326}"/>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7.3 Implementation issues</a:t>
            </a:r>
          </a:p>
        </p:txBody>
      </p:sp>
      <p:sp>
        <p:nvSpPr>
          <p:cNvPr id="5" name="文本框 4">
            <a:extLst>
              <a:ext uri="{FF2B5EF4-FFF2-40B4-BE49-F238E27FC236}">
                <a16:creationId xmlns:a16="http://schemas.microsoft.com/office/drawing/2014/main" id="{2A19F863-4AB5-4CB4-94FB-F45DE8FCFDD1}"/>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E55AC600-A7B6-4A01-B90C-5A8DA26E40A0}"/>
              </a:ext>
            </a:extLst>
          </p:cNvPr>
          <p:cNvSpPr txBox="1">
            <a:spLocks/>
          </p:cNvSpPr>
          <p:nvPr/>
        </p:nvSpPr>
        <p:spPr>
          <a:xfrm>
            <a:off x="35496" y="916300"/>
            <a:ext cx="9108504" cy="524900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800" dirty="0">
                <a:solidFill>
                  <a:srgbClr val="FF0000"/>
                </a:solidFill>
              </a:rPr>
              <a:t>Version management</a:t>
            </a:r>
            <a:r>
              <a:rPr lang="en-US" sz="2800" dirty="0"/>
              <a:t>, where support is provided to keep track of the different versions of software components. Version management systems include facilities to coordinate development by several programmers. </a:t>
            </a:r>
            <a:endParaRPr lang="en-GB" sz="2800" dirty="0"/>
          </a:p>
          <a:p>
            <a:pPr>
              <a:lnSpc>
                <a:spcPct val="90000"/>
              </a:lnSpc>
            </a:pPr>
            <a:r>
              <a:rPr lang="en-US" sz="2800" dirty="0">
                <a:solidFill>
                  <a:srgbClr val="FF0000"/>
                </a:solidFill>
              </a:rPr>
              <a:t>System integration</a:t>
            </a:r>
            <a:r>
              <a:rPr lang="en-US" sz="2800" dirty="0"/>
              <a:t>, where support is provided to help developers define what versions of components are used to create each version of a system. This description is then used to build a system automatically by compiling and linking the required components.</a:t>
            </a:r>
            <a:endParaRPr lang="en-GB" sz="2800" dirty="0"/>
          </a:p>
          <a:p>
            <a:pPr>
              <a:lnSpc>
                <a:spcPct val="90000"/>
              </a:lnSpc>
            </a:pPr>
            <a:r>
              <a:rPr lang="en-US" sz="2800" dirty="0">
                <a:solidFill>
                  <a:srgbClr val="FF0000"/>
                </a:solidFill>
              </a:rPr>
              <a:t>Problem tracking</a:t>
            </a:r>
            <a:r>
              <a:rPr lang="en-US" sz="2800" dirty="0"/>
              <a:t>, where support is provided to allow users to report bugs and other problems, and to allow all developers to see who is working on these problems and when they are fixed.</a:t>
            </a:r>
            <a:r>
              <a:rPr lang="en-GB" sz="2800" dirty="0"/>
              <a:t> </a:t>
            </a:r>
            <a:endParaRPr lang="en-US" sz="2800" dirty="0"/>
          </a:p>
        </p:txBody>
      </p:sp>
    </p:spTree>
    <p:extLst>
      <p:ext uri="{BB962C8B-B14F-4D97-AF65-F5344CB8AC3E}">
        <p14:creationId xmlns:p14="http://schemas.microsoft.com/office/powerpoint/2010/main" val="809839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D5E8E5C-6E72-4789-8F6D-83AC4B65D81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6F7A7D6-47DF-444F-9EA1-2D82383FCA21}"/>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28</a:t>
            </a:fld>
            <a:endParaRPr lang="zh-CN" altLang="en-US" dirty="0"/>
          </a:p>
        </p:txBody>
      </p:sp>
      <p:sp>
        <p:nvSpPr>
          <p:cNvPr id="4" name="TextBox 5">
            <a:extLst>
              <a:ext uri="{FF2B5EF4-FFF2-40B4-BE49-F238E27FC236}">
                <a16:creationId xmlns:a16="http://schemas.microsoft.com/office/drawing/2014/main" id="{B59B4CAD-8AF7-4967-985A-D8D26602C28B}"/>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7.3 Implementation issues</a:t>
            </a:r>
          </a:p>
        </p:txBody>
      </p:sp>
      <p:sp>
        <p:nvSpPr>
          <p:cNvPr id="5" name="文本框 4">
            <a:extLst>
              <a:ext uri="{FF2B5EF4-FFF2-40B4-BE49-F238E27FC236}">
                <a16:creationId xmlns:a16="http://schemas.microsoft.com/office/drawing/2014/main" id="{4175B32A-C44B-446A-9153-D1482CF560D9}"/>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a:p>
            <a:pPr>
              <a:lnSpc>
                <a:spcPts val="2500"/>
              </a:lnSpc>
            </a:pPr>
            <a:endParaRPr lang="en-US" altLang="zh-CN" sz="2800" b="1" dirty="0">
              <a:solidFill>
                <a:srgbClr val="0070C0"/>
              </a:solidFill>
              <a:cs typeface="Times New Roman" panose="02020603050405020304" pitchFamily="18" charset="0"/>
            </a:endParaRPr>
          </a:p>
        </p:txBody>
      </p:sp>
      <p:pic>
        <p:nvPicPr>
          <p:cNvPr id="6" name="Picture 5" descr="7.14 CM_activities.eps">
            <a:extLst>
              <a:ext uri="{FF2B5EF4-FFF2-40B4-BE49-F238E27FC236}">
                <a16:creationId xmlns:a16="http://schemas.microsoft.com/office/drawing/2014/main" id="{9E262BFF-30F8-40F4-B2B3-9D5F3DF9A3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98240"/>
            <a:ext cx="8748105" cy="4179031"/>
          </a:xfrm>
          <a:prstGeom prst="rect">
            <a:avLst/>
          </a:prstGeom>
        </p:spPr>
      </p:pic>
      <p:sp>
        <p:nvSpPr>
          <p:cNvPr id="8" name="矩形 7">
            <a:extLst>
              <a:ext uri="{FF2B5EF4-FFF2-40B4-BE49-F238E27FC236}">
                <a16:creationId xmlns:a16="http://schemas.microsoft.com/office/drawing/2014/main" id="{5AFD152F-2882-46F6-A688-6F8BB493A1D8}"/>
              </a:ext>
            </a:extLst>
          </p:cNvPr>
          <p:cNvSpPr/>
          <p:nvPr/>
        </p:nvSpPr>
        <p:spPr>
          <a:xfrm>
            <a:off x="1157016" y="980728"/>
            <a:ext cx="6655027" cy="523220"/>
          </a:xfrm>
          <a:prstGeom prst="rect">
            <a:avLst/>
          </a:prstGeom>
        </p:spPr>
        <p:txBody>
          <a:bodyPr wrap="none">
            <a:spAutoFit/>
          </a:bodyPr>
          <a:lstStyle/>
          <a:p>
            <a:r>
              <a:rPr lang="en-US" altLang="zh-CN" sz="2800" b="1" dirty="0"/>
              <a:t>Configuration management tool interaction</a:t>
            </a:r>
            <a:endParaRPr lang="zh-CN" altLang="en-US" sz="2800" b="1" dirty="0"/>
          </a:p>
        </p:txBody>
      </p:sp>
    </p:spTree>
    <p:extLst>
      <p:ext uri="{BB962C8B-B14F-4D97-AF65-F5344CB8AC3E}">
        <p14:creationId xmlns:p14="http://schemas.microsoft.com/office/powerpoint/2010/main" val="30707049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C2D23A0-1911-4C47-ABFB-8F0187E10AF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F9980BB-4518-405C-8BEE-55E8110A1E27}"/>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29</a:t>
            </a:fld>
            <a:endParaRPr lang="zh-CN" altLang="en-US" dirty="0"/>
          </a:p>
        </p:txBody>
      </p:sp>
      <p:sp>
        <p:nvSpPr>
          <p:cNvPr id="4" name="TextBox 5">
            <a:extLst>
              <a:ext uri="{FF2B5EF4-FFF2-40B4-BE49-F238E27FC236}">
                <a16:creationId xmlns:a16="http://schemas.microsoft.com/office/drawing/2014/main" id="{591ECEAE-A338-44EB-B36F-C2F5E62FF694}"/>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7.3 Implementation issues</a:t>
            </a:r>
          </a:p>
        </p:txBody>
      </p:sp>
      <p:sp>
        <p:nvSpPr>
          <p:cNvPr id="5" name="文本框 4">
            <a:extLst>
              <a:ext uri="{FF2B5EF4-FFF2-40B4-BE49-F238E27FC236}">
                <a16:creationId xmlns:a16="http://schemas.microsoft.com/office/drawing/2014/main" id="{5106212B-2C24-40E6-8108-75B346573C58}"/>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52E8A79C-64D8-4F10-85DD-33F9ECB92896}"/>
              </a:ext>
            </a:extLst>
          </p:cNvPr>
          <p:cNvSpPr txBox="1">
            <a:spLocks/>
          </p:cNvSpPr>
          <p:nvPr/>
        </p:nvSpPr>
        <p:spPr>
          <a:xfrm>
            <a:off x="107504" y="908720"/>
            <a:ext cx="9011344" cy="626469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7.3.3 Host-target development</a:t>
            </a:r>
          </a:p>
          <a:p>
            <a:r>
              <a:rPr lang="en-US" sz="2800" dirty="0"/>
              <a:t>Most software is developed on one computer (the host), but runs on a separate machine (the target). </a:t>
            </a:r>
          </a:p>
          <a:p>
            <a:r>
              <a:rPr lang="en-US" sz="2800" dirty="0"/>
              <a:t>More generally, we can talk about a development platform and an execution platform. </a:t>
            </a:r>
          </a:p>
          <a:p>
            <a:pPr lvl="1"/>
            <a:r>
              <a:rPr lang="en-US" dirty="0"/>
              <a:t>A platform is more than just hardware. </a:t>
            </a:r>
          </a:p>
          <a:p>
            <a:pPr lvl="1"/>
            <a:r>
              <a:rPr lang="en-US" dirty="0"/>
              <a:t>It includes the installed operating system plus other supporting software such as a database management system or, for development platforms, an interactive development environment.</a:t>
            </a:r>
          </a:p>
        </p:txBody>
      </p:sp>
    </p:spTree>
    <p:extLst>
      <p:ext uri="{BB962C8B-B14F-4D97-AF65-F5344CB8AC3E}">
        <p14:creationId xmlns:p14="http://schemas.microsoft.com/office/powerpoint/2010/main" val="81689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C3E4F0A-6312-4F93-B802-503CC2E240B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A5CC9A4-B515-4E78-8E6B-C28E0914E474}"/>
              </a:ext>
            </a:extLst>
          </p:cNvPr>
          <p:cNvSpPr>
            <a:spLocks noGrp="1"/>
          </p:cNvSpPr>
          <p:nvPr>
            <p:ph type="sldNum" sz="quarter" idx="12"/>
          </p:nvPr>
        </p:nvSpPr>
        <p:spPr/>
        <p:txBody>
          <a:bodyPr/>
          <a:lstStyle/>
          <a:p>
            <a:r>
              <a:rPr lang="en-US" altLang="zh-CN" dirty="0"/>
              <a:t>SE  Chapter 7-</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EAD5A272-060C-421A-BED6-EFA14F0435ED}"/>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
        <p:nvSpPr>
          <p:cNvPr id="5" name="Rectangle 3">
            <a:extLst>
              <a:ext uri="{FF2B5EF4-FFF2-40B4-BE49-F238E27FC236}">
                <a16:creationId xmlns:a16="http://schemas.microsoft.com/office/drawing/2014/main" id="{1BABFC80-F6CF-4FB6-8C32-8E2D83B0BF03}"/>
              </a:ext>
            </a:extLst>
          </p:cNvPr>
          <p:cNvSpPr txBox="1">
            <a:spLocks noChangeArrowheads="1"/>
          </p:cNvSpPr>
          <p:nvPr/>
        </p:nvSpPr>
        <p:spPr>
          <a:xfrm>
            <a:off x="35496" y="980729"/>
            <a:ext cx="8805827" cy="6438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7.1.1 System context and interactions</a:t>
            </a:r>
          </a:p>
          <a:p>
            <a:pPr marL="0" indent="0">
              <a:buNone/>
            </a:pPr>
            <a:endParaRPr lang="en-GB" sz="2800" dirty="0"/>
          </a:p>
          <a:p>
            <a:endParaRPr lang="en-GB" sz="2800" dirty="0"/>
          </a:p>
        </p:txBody>
      </p:sp>
      <p:sp>
        <p:nvSpPr>
          <p:cNvPr id="6" name="Content Placeholder 2">
            <a:extLst>
              <a:ext uri="{FF2B5EF4-FFF2-40B4-BE49-F238E27FC236}">
                <a16:creationId xmlns:a16="http://schemas.microsoft.com/office/drawing/2014/main" id="{CBBC244A-FFBA-484E-9F0A-A1C39C7F7F40}"/>
              </a:ext>
            </a:extLst>
          </p:cNvPr>
          <p:cNvSpPr txBox="1">
            <a:spLocks/>
          </p:cNvSpPr>
          <p:nvPr/>
        </p:nvSpPr>
        <p:spPr>
          <a:xfrm>
            <a:off x="35496" y="1495325"/>
            <a:ext cx="901134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Understanding  the relationships between the software that is being designed and its external environment is essential for deciding how to provide the required system functionality and how to structure the system to communicate with its environment. </a:t>
            </a:r>
          </a:p>
          <a:p>
            <a:r>
              <a:rPr lang="en-US" sz="2800" dirty="0"/>
              <a:t>Understanding of the context also lets you establish the boundaries of the system. Setting the system boundaries helps you decide what features are implemented in the system being designed and what features are in other associated systems. </a:t>
            </a:r>
          </a:p>
        </p:txBody>
      </p:sp>
    </p:spTree>
    <p:extLst>
      <p:ext uri="{BB962C8B-B14F-4D97-AF65-F5344CB8AC3E}">
        <p14:creationId xmlns:p14="http://schemas.microsoft.com/office/powerpoint/2010/main" val="2103249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C2DBC9D-6347-49C2-8821-38FC3878B8D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C23D9C6-8756-4B3C-8969-CC09BC1EE4C2}"/>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30</a:t>
            </a:fld>
            <a:endParaRPr lang="zh-CN" altLang="en-US" dirty="0"/>
          </a:p>
        </p:txBody>
      </p:sp>
      <p:sp>
        <p:nvSpPr>
          <p:cNvPr id="4" name="TextBox 5">
            <a:extLst>
              <a:ext uri="{FF2B5EF4-FFF2-40B4-BE49-F238E27FC236}">
                <a16:creationId xmlns:a16="http://schemas.microsoft.com/office/drawing/2014/main" id="{04855198-E6F1-4858-A85A-0FEC8C8234C7}"/>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7.3 Implementation issues</a:t>
            </a:r>
          </a:p>
        </p:txBody>
      </p:sp>
      <p:sp>
        <p:nvSpPr>
          <p:cNvPr id="5" name="文本框 4">
            <a:extLst>
              <a:ext uri="{FF2B5EF4-FFF2-40B4-BE49-F238E27FC236}">
                <a16:creationId xmlns:a16="http://schemas.microsoft.com/office/drawing/2014/main" id="{A28DE5CB-2047-42BB-9189-84C98BDFCC6C}"/>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a:p>
            <a:pPr>
              <a:lnSpc>
                <a:spcPts val="2500"/>
              </a:lnSpc>
            </a:pPr>
            <a:endParaRPr lang="en-US" altLang="zh-CN" sz="2800" b="1" dirty="0">
              <a:solidFill>
                <a:srgbClr val="0070C0"/>
              </a:solidFill>
              <a:cs typeface="Times New Roman" panose="02020603050405020304" pitchFamily="18" charset="0"/>
            </a:endParaRPr>
          </a:p>
        </p:txBody>
      </p:sp>
      <p:pic>
        <p:nvPicPr>
          <p:cNvPr id="6" name="Picture 5" descr="7.15 Host-target development.eps">
            <a:extLst>
              <a:ext uri="{FF2B5EF4-FFF2-40B4-BE49-F238E27FC236}">
                <a16:creationId xmlns:a16="http://schemas.microsoft.com/office/drawing/2014/main" id="{FF7FB76A-2F1D-4CC4-B2D1-E0FD2FC23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052736"/>
            <a:ext cx="8445371" cy="4752528"/>
          </a:xfrm>
          <a:prstGeom prst="rect">
            <a:avLst/>
          </a:prstGeom>
        </p:spPr>
      </p:pic>
    </p:spTree>
    <p:extLst>
      <p:ext uri="{BB962C8B-B14F-4D97-AF65-F5344CB8AC3E}">
        <p14:creationId xmlns:p14="http://schemas.microsoft.com/office/powerpoint/2010/main" val="23668432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CCBC39C-FDE9-4075-B5D4-5BEF54CB9F7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7CF5C66-5A9B-4AB2-B03C-494BCAFEAEA6}"/>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31</a:t>
            </a:fld>
            <a:endParaRPr lang="zh-CN" altLang="en-US" dirty="0"/>
          </a:p>
        </p:txBody>
      </p:sp>
      <p:sp>
        <p:nvSpPr>
          <p:cNvPr id="4" name="TextBox 5">
            <a:extLst>
              <a:ext uri="{FF2B5EF4-FFF2-40B4-BE49-F238E27FC236}">
                <a16:creationId xmlns:a16="http://schemas.microsoft.com/office/drawing/2014/main" id="{91110A35-3948-49A3-8E38-72886FAFF831}"/>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7.3 Implementation issues</a:t>
            </a:r>
          </a:p>
        </p:txBody>
      </p:sp>
      <p:sp>
        <p:nvSpPr>
          <p:cNvPr id="5" name="文本框 4">
            <a:extLst>
              <a:ext uri="{FF2B5EF4-FFF2-40B4-BE49-F238E27FC236}">
                <a16:creationId xmlns:a16="http://schemas.microsoft.com/office/drawing/2014/main" id="{D048D3E2-D9B3-4B69-9813-E21291A69979}"/>
              </a:ext>
            </a:extLst>
          </p:cNvPr>
          <p:cNvSpPr txBox="1"/>
          <p:nvPr/>
        </p:nvSpPr>
        <p:spPr>
          <a:xfrm>
            <a:off x="7419713" y="151170"/>
            <a:ext cx="1440160" cy="10687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a:p>
            <a:pPr>
              <a:lnSpc>
                <a:spcPts val="2500"/>
              </a:lnSpc>
            </a:pPr>
            <a:r>
              <a:rPr lang="en-US" altLang="zh-CN" sz="2800" b="1" dirty="0">
                <a:solidFill>
                  <a:srgbClr val="0070C0"/>
                </a:solidFill>
                <a:cs typeface="Times New Roman" panose="02020603050405020304" pitchFamily="18" charset="0"/>
              </a:rPr>
              <a:t>end</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32ADC267-E896-431A-9C09-52F0E7CFE2D3}"/>
              </a:ext>
            </a:extLst>
          </p:cNvPr>
          <p:cNvSpPr txBox="1">
            <a:spLocks/>
          </p:cNvSpPr>
          <p:nvPr/>
        </p:nvSpPr>
        <p:spPr>
          <a:xfrm>
            <a:off x="62422" y="980728"/>
            <a:ext cx="908157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Development platform tools</a:t>
            </a:r>
            <a:endParaRPr lang="en-US" sz="2800" b="1" dirty="0">
              <a:solidFill>
                <a:srgbClr val="7030A0"/>
              </a:solidFill>
            </a:endParaRPr>
          </a:p>
          <a:p>
            <a:r>
              <a:rPr lang="en-US" sz="2800" dirty="0"/>
              <a:t>An integrated compiler and syntax-directed editing system that allows you to create, edit and compile code.</a:t>
            </a:r>
            <a:endParaRPr lang="en-GB" sz="2800" dirty="0"/>
          </a:p>
          <a:p>
            <a:r>
              <a:rPr lang="en-US" sz="2800" dirty="0"/>
              <a:t>A language debugging system.</a:t>
            </a:r>
            <a:endParaRPr lang="en-GB" sz="2800" dirty="0"/>
          </a:p>
          <a:p>
            <a:r>
              <a:rPr lang="en-US" sz="2800" dirty="0"/>
              <a:t>Graphical editing tools, such as tools to edit UML models.</a:t>
            </a:r>
            <a:endParaRPr lang="en-GB" sz="2800" dirty="0"/>
          </a:p>
          <a:p>
            <a:r>
              <a:rPr lang="en-US" sz="2800" dirty="0"/>
              <a:t>Testing tools, such as </a:t>
            </a:r>
            <a:r>
              <a:rPr lang="en-US" sz="2800" dirty="0">
                <a:solidFill>
                  <a:srgbClr val="FF0000"/>
                </a:solidFill>
              </a:rPr>
              <a:t>Junit</a:t>
            </a:r>
            <a:r>
              <a:rPr lang="en-US" sz="2800" dirty="0"/>
              <a:t> that can automatically run a set of tests on a new version of a program.</a:t>
            </a:r>
            <a:endParaRPr lang="en-GB" sz="2800" dirty="0"/>
          </a:p>
          <a:p>
            <a:r>
              <a:rPr lang="en-US" sz="2800" dirty="0"/>
              <a:t>Project support tools that help you organize the code for different development projects.</a:t>
            </a:r>
            <a:endParaRPr lang="en-GB" sz="2800" dirty="0"/>
          </a:p>
          <a:p>
            <a:endParaRPr lang="en-US" sz="2800" dirty="0"/>
          </a:p>
        </p:txBody>
      </p:sp>
    </p:spTree>
    <p:extLst>
      <p:ext uri="{BB962C8B-B14F-4D97-AF65-F5344CB8AC3E}">
        <p14:creationId xmlns:p14="http://schemas.microsoft.com/office/powerpoint/2010/main" val="4286460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82684FF-BFD1-4810-986F-76A1EA7244D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9DA9770-F9B3-4C81-9810-B175AE48A758}"/>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32</a:t>
            </a:fld>
            <a:endParaRPr lang="zh-CN" altLang="en-US" dirty="0"/>
          </a:p>
        </p:txBody>
      </p:sp>
      <p:sp>
        <p:nvSpPr>
          <p:cNvPr id="4" name="TextBox 5">
            <a:extLst>
              <a:ext uri="{FF2B5EF4-FFF2-40B4-BE49-F238E27FC236}">
                <a16:creationId xmlns:a16="http://schemas.microsoft.com/office/drawing/2014/main" id="{5A784638-A6C2-4064-86A5-5BE596B0B4F7}"/>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7.4 Open source development</a:t>
            </a:r>
          </a:p>
        </p:txBody>
      </p:sp>
      <p:sp>
        <p:nvSpPr>
          <p:cNvPr id="6" name="Content Placeholder 2">
            <a:extLst>
              <a:ext uri="{FF2B5EF4-FFF2-40B4-BE49-F238E27FC236}">
                <a16:creationId xmlns:a16="http://schemas.microsoft.com/office/drawing/2014/main" id="{36307C5A-EE19-4F76-9D24-22E3B93F3FA5}"/>
              </a:ext>
            </a:extLst>
          </p:cNvPr>
          <p:cNvSpPr txBox="1">
            <a:spLocks/>
          </p:cNvSpPr>
          <p:nvPr/>
        </p:nvSpPr>
        <p:spPr>
          <a:xfrm>
            <a:off x="46200" y="980728"/>
            <a:ext cx="9000639" cy="504056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Open source development is an approach to software development in which the source code of a software system is published and volunteers are invited to participate in the development process</a:t>
            </a:r>
          </a:p>
          <a:p>
            <a:r>
              <a:rPr lang="en-US" sz="2800" dirty="0"/>
              <a:t>Its roots are in the Free Software Foundation (www.fsf.org), which advocates that source code should not be proprietary but rather should always be available for users to examine and modify as they wish. </a:t>
            </a:r>
          </a:p>
          <a:p>
            <a:r>
              <a:rPr lang="en-US" sz="2800" dirty="0"/>
              <a:t>Open source software extended this idea by using the Internet to recruit a much larger population of volunteer developers. Many of them are also users of the code. </a:t>
            </a:r>
            <a:endParaRPr lang="en-GB" sz="2800" dirty="0"/>
          </a:p>
          <a:p>
            <a:endParaRPr lang="en-US" sz="2800" dirty="0"/>
          </a:p>
        </p:txBody>
      </p:sp>
    </p:spTree>
    <p:extLst>
      <p:ext uri="{BB962C8B-B14F-4D97-AF65-F5344CB8AC3E}">
        <p14:creationId xmlns:p14="http://schemas.microsoft.com/office/powerpoint/2010/main" val="12439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3A10B42-2F29-42BB-BE16-FE9B94E6CF9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7008437-C467-4ACE-B5D6-772BFD812A05}"/>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33</a:t>
            </a:fld>
            <a:endParaRPr lang="zh-CN" altLang="en-US" dirty="0"/>
          </a:p>
        </p:txBody>
      </p:sp>
      <p:sp>
        <p:nvSpPr>
          <p:cNvPr id="4" name="TextBox 5">
            <a:extLst>
              <a:ext uri="{FF2B5EF4-FFF2-40B4-BE49-F238E27FC236}">
                <a16:creationId xmlns:a16="http://schemas.microsoft.com/office/drawing/2014/main" id="{EC02C772-48F5-4231-B228-8A3A08DF000E}"/>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7.4 Open source development</a:t>
            </a:r>
          </a:p>
        </p:txBody>
      </p:sp>
      <p:sp>
        <p:nvSpPr>
          <p:cNvPr id="5" name="文本框 4">
            <a:extLst>
              <a:ext uri="{FF2B5EF4-FFF2-40B4-BE49-F238E27FC236}">
                <a16:creationId xmlns:a16="http://schemas.microsoft.com/office/drawing/2014/main" id="{F9D902BC-C1A5-4680-8F94-2D621B850103}"/>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55CB9E3E-A973-4B5D-939F-94D1F4EA7738}"/>
              </a:ext>
            </a:extLst>
          </p:cNvPr>
          <p:cNvSpPr txBox="1">
            <a:spLocks/>
          </p:cNvSpPr>
          <p:nvPr/>
        </p:nvSpPr>
        <p:spPr>
          <a:xfrm>
            <a:off x="35496" y="980728"/>
            <a:ext cx="901134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best-known open source product is, of course, the </a:t>
            </a:r>
            <a:r>
              <a:rPr lang="en-US" sz="2800" dirty="0">
                <a:solidFill>
                  <a:srgbClr val="FF0000"/>
                </a:solidFill>
              </a:rPr>
              <a:t>Linux </a:t>
            </a:r>
            <a:r>
              <a:rPr lang="en-US" sz="2800" dirty="0"/>
              <a:t>operating system which is widely used as a server system and, increasingly, as a desktop environment.</a:t>
            </a:r>
          </a:p>
          <a:p>
            <a:r>
              <a:rPr lang="en-US" sz="2800" dirty="0"/>
              <a:t>Other important open source products are </a:t>
            </a:r>
            <a:r>
              <a:rPr lang="en-US" sz="2800" dirty="0">
                <a:solidFill>
                  <a:srgbClr val="FF0000"/>
                </a:solidFill>
              </a:rPr>
              <a:t>Java</a:t>
            </a:r>
            <a:r>
              <a:rPr lang="en-US" sz="2800" dirty="0"/>
              <a:t>, the </a:t>
            </a:r>
            <a:r>
              <a:rPr lang="en-US" sz="2800" dirty="0">
                <a:solidFill>
                  <a:srgbClr val="FF0000"/>
                </a:solidFill>
              </a:rPr>
              <a:t>Apache web server </a:t>
            </a:r>
            <a:r>
              <a:rPr lang="en-US" sz="2800" dirty="0"/>
              <a:t>and the </a:t>
            </a:r>
            <a:r>
              <a:rPr lang="en-US" sz="2800" dirty="0" err="1">
                <a:solidFill>
                  <a:srgbClr val="FF0000"/>
                </a:solidFill>
              </a:rPr>
              <a:t>mySQL</a:t>
            </a:r>
            <a:r>
              <a:rPr lang="en-US" sz="2800" dirty="0"/>
              <a:t> database management system. </a:t>
            </a:r>
          </a:p>
        </p:txBody>
      </p:sp>
    </p:spTree>
    <p:extLst>
      <p:ext uri="{BB962C8B-B14F-4D97-AF65-F5344CB8AC3E}">
        <p14:creationId xmlns:p14="http://schemas.microsoft.com/office/powerpoint/2010/main" val="2232611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A9F36E7-2029-44C2-9D92-D5E9F21B563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F929EE8-A0A2-4BD1-BFD1-1C3C61D4D386}"/>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34</a:t>
            </a:fld>
            <a:endParaRPr lang="zh-CN" altLang="en-US" dirty="0"/>
          </a:p>
        </p:txBody>
      </p:sp>
      <p:sp>
        <p:nvSpPr>
          <p:cNvPr id="4" name="TextBox 5">
            <a:extLst>
              <a:ext uri="{FF2B5EF4-FFF2-40B4-BE49-F238E27FC236}">
                <a16:creationId xmlns:a16="http://schemas.microsoft.com/office/drawing/2014/main" id="{6B60717C-575D-4A66-B60D-04772855D56E}"/>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7.4 Open source development</a:t>
            </a:r>
          </a:p>
        </p:txBody>
      </p:sp>
      <p:sp>
        <p:nvSpPr>
          <p:cNvPr id="5" name="文本框 4">
            <a:extLst>
              <a:ext uri="{FF2B5EF4-FFF2-40B4-BE49-F238E27FC236}">
                <a16:creationId xmlns:a16="http://schemas.microsoft.com/office/drawing/2014/main" id="{25C08293-664D-46AC-BBFA-61CF16EB7DE0}"/>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81A1A2A4-10CC-48B3-991B-ADE375E31EC6}"/>
              </a:ext>
            </a:extLst>
          </p:cNvPr>
          <p:cNvSpPr txBox="1">
            <a:spLocks/>
          </p:cNvSpPr>
          <p:nvPr/>
        </p:nvSpPr>
        <p:spPr>
          <a:xfrm>
            <a:off x="35496" y="913674"/>
            <a:ext cx="910850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Open source business</a:t>
            </a:r>
          </a:p>
          <a:p>
            <a:r>
              <a:rPr lang="en-US" sz="2800" dirty="0"/>
              <a:t>More and more product companies are using an open source approach to development. </a:t>
            </a:r>
          </a:p>
          <a:p>
            <a:r>
              <a:rPr lang="en-US" sz="2800" dirty="0"/>
              <a:t>Their business model is not reliant on selling a software product but on selling support for that product. </a:t>
            </a:r>
          </a:p>
          <a:p>
            <a:r>
              <a:rPr lang="en-US" sz="2800" dirty="0"/>
              <a:t>They believe that involving the open source community will allow software to be developed more cheaply, more quickly and will create a community of users for the software. </a:t>
            </a:r>
          </a:p>
        </p:txBody>
      </p:sp>
    </p:spTree>
    <p:extLst>
      <p:ext uri="{BB962C8B-B14F-4D97-AF65-F5344CB8AC3E}">
        <p14:creationId xmlns:p14="http://schemas.microsoft.com/office/powerpoint/2010/main" val="1505009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CB8AA8B-61BB-40E7-8F04-9AEE2314F73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F2A9038-7433-4259-9184-CDE33D7BD9AB}"/>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35</a:t>
            </a:fld>
            <a:endParaRPr lang="zh-CN" altLang="en-US" dirty="0"/>
          </a:p>
        </p:txBody>
      </p:sp>
      <p:sp>
        <p:nvSpPr>
          <p:cNvPr id="4" name="TextBox 5">
            <a:extLst>
              <a:ext uri="{FF2B5EF4-FFF2-40B4-BE49-F238E27FC236}">
                <a16:creationId xmlns:a16="http://schemas.microsoft.com/office/drawing/2014/main" id="{E02ACA20-D278-400B-88BC-2D03CAD59D00}"/>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7.4 Open source development</a:t>
            </a:r>
          </a:p>
        </p:txBody>
      </p:sp>
      <p:sp>
        <p:nvSpPr>
          <p:cNvPr id="5" name="文本框 4">
            <a:extLst>
              <a:ext uri="{FF2B5EF4-FFF2-40B4-BE49-F238E27FC236}">
                <a16:creationId xmlns:a16="http://schemas.microsoft.com/office/drawing/2014/main" id="{0D768727-9C14-47F4-A668-A31F05E822DB}"/>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endParaRPr lang="en-US" altLang="zh-CN"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622A4069-1F29-4E5A-A23F-464AFFCE569C}"/>
              </a:ext>
            </a:extLst>
          </p:cNvPr>
          <p:cNvSpPr txBox="1">
            <a:spLocks/>
          </p:cNvSpPr>
          <p:nvPr/>
        </p:nvSpPr>
        <p:spPr>
          <a:xfrm>
            <a:off x="65278" y="921784"/>
            <a:ext cx="9078722" cy="49554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Open source license models</a:t>
            </a:r>
            <a:endParaRPr lang="en-US" sz="2800" b="1" dirty="0">
              <a:solidFill>
                <a:srgbClr val="7030A0"/>
              </a:solidFill>
            </a:endParaRPr>
          </a:p>
          <a:p>
            <a:r>
              <a:rPr lang="en-US" sz="2800" dirty="0"/>
              <a:t>The GNU General Public License (</a:t>
            </a:r>
            <a:r>
              <a:rPr lang="en-US" sz="2800" b="1" dirty="0">
                <a:solidFill>
                  <a:srgbClr val="FF0000"/>
                </a:solidFill>
              </a:rPr>
              <a:t>GPL</a:t>
            </a:r>
            <a:r>
              <a:rPr lang="en-US" sz="2800" dirty="0"/>
              <a:t>). This is a so-called ‘reciprocal’ license that means that if you use open source software that is licensed under the GPL license, then you must make that software open source. </a:t>
            </a:r>
            <a:endParaRPr lang="en-GB" sz="2800" dirty="0"/>
          </a:p>
          <a:p>
            <a:r>
              <a:rPr lang="en-US" sz="2800" dirty="0"/>
              <a:t>The GNU Lesser General Public License (</a:t>
            </a:r>
            <a:r>
              <a:rPr lang="en-US" sz="2800" b="1" dirty="0">
                <a:solidFill>
                  <a:srgbClr val="FF0000"/>
                </a:solidFill>
              </a:rPr>
              <a:t>LGPL</a:t>
            </a:r>
            <a:r>
              <a:rPr lang="en-US" sz="2800" dirty="0"/>
              <a:t>) is a variant of the GPL license where you can write components that link to open source code without having to publish the source of these components. </a:t>
            </a:r>
            <a:endParaRPr lang="en-GB" sz="2800" dirty="0"/>
          </a:p>
          <a:p>
            <a:pPr marL="0" indent="0">
              <a:buNone/>
            </a:pPr>
            <a:endParaRPr lang="en-US" sz="2800" dirty="0"/>
          </a:p>
        </p:txBody>
      </p:sp>
    </p:spTree>
    <p:extLst>
      <p:ext uri="{BB962C8B-B14F-4D97-AF65-F5344CB8AC3E}">
        <p14:creationId xmlns:p14="http://schemas.microsoft.com/office/powerpoint/2010/main" val="33578597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AD4AE1E-BB2B-4A69-A4E6-F409974BC92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B36EA15-7F40-4C9F-A4AF-F4CC54FCC864}"/>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36</a:t>
            </a:fld>
            <a:endParaRPr lang="zh-CN" altLang="en-US" dirty="0"/>
          </a:p>
        </p:txBody>
      </p:sp>
      <p:sp>
        <p:nvSpPr>
          <p:cNvPr id="4" name="矩形 3">
            <a:extLst>
              <a:ext uri="{FF2B5EF4-FFF2-40B4-BE49-F238E27FC236}">
                <a16:creationId xmlns:a16="http://schemas.microsoft.com/office/drawing/2014/main" id="{F6BD07BC-C4BC-44F7-BCEB-794B126F837A}"/>
              </a:ext>
            </a:extLst>
          </p:cNvPr>
          <p:cNvSpPr/>
          <p:nvPr/>
        </p:nvSpPr>
        <p:spPr>
          <a:xfrm>
            <a:off x="268200" y="980728"/>
            <a:ext cx="8778639" cy="2246769"/>
          </a:xfrm>
          <a:prstGeom prst="rect">
            <a:avLst/>
          </a:prstGeom>
        </p:spPr>
        <p:txBody>
          <a:bodyPr wrap="square">
            <a:spAutoFit/>
          </a:bodyPr>
          <a:lstStyle/>
          <a:p>
            <a:r>
              <a:rPr lang="en-US" altLang="zh-CN" sz="2800" dirty="0"/>
              <a:t>The Berkley Standard Distribution (</a:t>
            </a:r>
            <a:r>
              <a:rPr lang="en-US" altLang="zh-CN" sz="2800" b="1" dirty="0">
                <a:solidFill>
                  <a:srgbClr val="FF0000"/>
                </a:solidFill>
              </a:rPr>
              <a:t>BSD</a:t>
            </a:r>
            <a:r>
              <a:rPr lang="en-US" altLang="zh-CN" sz="2800" dirty="0"/>
              <a:t>) License. This is a non-reciprocal license, which means you are not obliged to re-publish any changes or modifications made to open source code. You can include the code in proprietary systems that are sold.</a:t>
            </a:r>
            <a:endParaRPr lang="en-GB" altLang="zh-CN" sz="2800" dirty="0"/>
          </a:p>
        </p:txBody>
      </p:sp>
      <p:sp>
        <p:nvSpPr>
          <p:cNvPr id="5" name="TextBox 5">
            <a:extLst>
              <a:ext uri="{FF2B5EF4-FFF2-40B4-BE49-F238E27FC236}">
                <a16:creationId xmlns:a16="http://schemas.microsoft.com/office/drawing/2014/main" id="{9DB7339C-18FE-4568-B5BC-1A1C65DCFE0F}"/>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7.4 Open source development</a:t>
            </a:r>
          </a:p>
        </p:txBody>
      </p:sp>
      <p:sp>
        <p:nvSpPr>
          <p:cNvPr id="6" name="文本框 5">
            <a:extLst>
              <a:ext uri="{FF2B5EF4-FFF2-40B4-BE49-F238E27FC236}">
                <a16:creationId xmlns:a16="http://schemas.microsoft.com/office/drawing/2014/main" id="{FF448D37-4C06-4A6B-B64D-E58F5560B6DF}"/>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a:p>
            <a:pPr>
              <a:lnSpc>
                <a:spcPts val="2500"/>
              </a:lnSpc>
            </a:pPr>
            <a:endParaRPr lang="en-US" altLang="zh-CN"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29713548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530B02-95F6-4D0F-A5BE-BE7C390C395F}"/>
              </a:ext>
            </a:extLst>
          </p:cNvPr>
          <p:cNvSpPr>
            <a:spLocks noGrp="1"/>
          </p:cNvSpPr>
          <p:nvPr>
            <p:ph type="ftr" sz="quarter" idx="11"/>
          </p:nvPr>
        </p:nvSpPr>
        <p:spPr>
          <a:xfrm>
            <a:off x="179512" y="6376243"/>
            <a:ext cx="5768280" cy="365125"/>
          </a:xfrm>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89350B2-BFB6-4517-88AC-5403DFFFDC40}"/>
              </a:ext>
            </a:extLst>
          </p:cNvPr>
          <p:cNvSpPr>
            <a:spLocks noGrp="1"/>
          </p:cNvSpPr>
          <p:nvPr>
            <p:ph type="sldNum" sz="quarter" idx="12"/>
          </p:nvPr>
        </p:nvSpPr>
        <p:spPr/>
        <p:txBody>
          <a:bodyPr/>
          <a:lstStyle/>
          <a:p>
            <a:r>
              <a:rPr lang="en-US" altLang="zh-CN" dirty="0"/>
              <a:t>SE  Chapter 7-</a:t>
            </a:r>
            <a:fld id="{90959D3B-E7CF-4F7F-B948-302019A1053D}" type="slidenum">
              <a:rPr lang="zh-CN" altLang="en-US" smtClean="0"/>
              <a:pPr/>
              <a:t>37</a:t>
            </a:fld>
            <a:endParaRPr lang="zh-CN" altLang="en-US" dirty="0"/>
          </a:p>
        </p:txBody>
      </p:sp>
      <p:sp>
        <p:nvSpPr>
          <p:cNvPr id="5" name="TextBox 5">
            <a:extLst>
              <a:ext uri="{FF2B5EF4-FFF2-40B4-BE49-F238E27FC236}">
                <a16:creationId xmlns:a16="http://schemas.microsoft.com/office/drawing/2014/main" id="{713C82F1-1B1C-4B2E-A24B-FD86EFA0CE1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9" name="Content Placeholder 4">
            <a:extLst>
              <a:ext uri="{FF2B5EF4-FFF2-40B4-BE49-F238E27FC236}">
                <a16:creationId xmlns:a16="http://schemas.microsoft.com/office/drawing/2014/main" id="{2B432A12-8C2F-4C23-973B-B7ADA5B7AE56}"/>
              </a:ext>
            </a:extLst>
          </p:cNvPr>
          <p:cNvSpPr txBox="1">
            <a:spLocks/>
          </p:cNvSpPr>
          <p:nvPr/>
        </p:nvSpPr>
        <p:spPr>
          <a:xfrm>
            <a:off x="86816" y="991269"/>
            <a:ext cx="8960024" cy="538497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GB" altLang="zh-CN" sz="2800" dirty="0"/>
          </a:p>
        </p:txBody>
      </p:sp>
      <p:sp>
        <p:nvSpPr>
          <p:cNvPr id="6" name="Content Placeholder 2"/>
          <p:cNvSpPr txBox="1">
            <a:spLocks/>
          </p:cNvSpPr>
          <p:nvPr/>
        </p:nvSpPr>
        <p:spPr>
          <a:xfrm>
            <a:off x="150902" y="956653"/>
            <a:ext cx="8993097" cy="578471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Software design and implementation are inter-leaved activities. The level of detail in the design depends on the type of system and whether you are using a plan-driven or agile approach.</a:t>
            </a:r>
            <a:endParaRPr lang="en-GB" sz="2800" dirty="0" smtClean="0"/>
          </a:p>
          <a:p>
            <a:r>
              <a:rPr lang="en-US" sz="2800" dirty="0" smtClean="0"/>
              <a:t>The process of object-oriented design includes activities to design the system architecture, identify objects in the system, describe the design using different object models and document the component interfaces.</a:t>
            </a:r>
            <a:endParaRPr lang="en-GB" sz="2800" dirty="0" smtClean="0"/>
          </a:p>
          <a:p>
            <a:r>
              <a:rPr lang="en-US" sz="2800" dirty="0" smtClean="0"/>
              <a:t>A range of different models include static models (class models, generalization models, association models) and dynamic models (sequence models, state machine models).</a:t>
            </a:r>
            <a:endParaRPr lang="en-GB" sz="2800" dirty="0" smtClean="0"/>
          </a:p>
        </p:txBody>
      </p:sp>
    </p:spTree>
    <p:extLst>
      <p:ext uri="{BB962C8B-B14F-4D97-AF65-F5344CB8AC3E}">
        <p14:creationId xmlns:p14="http://schemas.microsoft.com/office/powerpoint/2010/main" val="3661095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lgn="l"/>
            <a:r>
              <a:rPr lang="en-US" altLang="zh-CN" smtClean="0"/>
              <a:t>SWJTU-LEEDS JOINT SCHOOL – H.Y. Zhao</a:t>
            </a:r>
            <a:endParaRPr lang="zh-CN" altLang="en-US" dirty="0"/>
          </a:p>
        </p:txBody>
      </p:sp>
      <p:sp>
        <p:nvSpPr>
          <p:cNvPr id="3" name="灯片编号占位符 2"/>
          <p:cNvSpPr>
            <a:spLocks noGrp="1"/>
          </p:cNvSpPr>
          <p:nvPr>
            <p:ph type="sldNum" sz="quarter" idx="12"/>
          </p:nvPr>
        </p:nvSpPr>
        <p:spPr/>
        <p:txBody>
          <a:bodyPr/>
          <a:lstStyle/>
          <a:p>
            <a:r>
              <a:rPr lang="en-US" altLang="zh-CN" smtClean="0"/>
              <a:t>SE  Chapter 7-</a:t>
            </a:r>
            <a:fld id="{90959D3B-E7CF-4F7F-B948-302019A1053D}" type="slidenum">
              <a:rPr lang="zh-CN" altLang="en-US" smtClean="0"/>
              <a:pPr/>
              <a:t>38</a:t>
            </a:fld>
            <a:endParaRPr lang="zh-CN" altLang="en-US" dirty="0"/>
          </a:p>
        </p:txBody>
      </p:sp>
      <p:sp>
        <p:nvSpPr>
          <p:cNvPr id="5" name="TextBox 5">
            <a:extLst>
              <a:ext uri="{FF2B5EF4-FFF2-40B4-BE49-F238E27FC236}">
                <a16:creationId xmlns:a16="http://schemas.microsoft.com/office/drawing/2014/main" id="{713C82F1-1B1C-4B2E-A24B-FD86EFA0CE1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6" name="文本框 5">
            <a:extLst>
              <a:ext uri="{FF2B5EF4-FFF2-40B4-BE49-F238E27FC236}">
                <a16:creationId xmlns:a16="http://schemas.microsoft.com/office/drawing/2014/main" id="{0D768727-9C14-47F4-A668-A31F05E822DB}"/>
              </a:ext>
            </a:extLst>
          </p:cNvPr>
          <p:cNvSpPr txBox="1"/>
          <p:nvPr/>
        </p:nvSpPr>
        <p:spPr>
          <a:xfrm>
            <a:off x="7419713" y="15117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a:t>
            </a:r>
            <a:r>
              <a:rPr lang="en-US" altLang="zh-CN" sz="2800" b="1" dirty="0" smtClean="0">
                <a:solidFill>
                  <a:srgbClr val="0070C0"/>
                </a:solidFill>
                <a:cs typeface="Times New Roman" panose="02020603050405020304" pitchFamily="18" charset="0"/>
              </a:rPr>
              <a:t>1</a:t>
            </a:r>
            <a:endParaRPr lang="en-US" altLang="zh-CN" sz="2800" b="1" dirty="0">
              <a:solidFill>
                <a:srgbClr val="0070C0"/>
              </a:solidFill>
              <a:cs typeface="Times New Roman" panose="02020603050405020304" pitchFamily="18" charset="0"/>
            </a:endParaRPr>
          </a:p>
          <a:p>
            <a:pPr>
              <a:lnSpc>
                <a:spcPts val="2500"/>
              </a:lnSpc>
            </a:pPr>
            <a:endParaRPr lang="en-US" altLang="zh-CN" sz="2800" b="1" dirty="0">
              <a:solidFill>
                <a:srgbClr val="0070C0"/>
              </a:solidFill>
              <a:cs typeface="Times New Roman" panose="02020603050405020304" pitchFamily="18" charset="0"/>
            </a:endParaRPr>
          </a:p>
        </p:txBody>
      </p:sp>
      <p:sp>
        <p:nvSpPr>
          <p:cNvPr id="7" name="Content Placeholder 2"/>
          <p:cNvSpPr txBox="1">
            <a:spLocks/>
          </p:cNvSpPr>
          <p:nvPr/>
        </p:nvSpPr>
        <p:spPr>
          <a:xfrm>
            <a:off x="107504" y="910339"/>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2800" dirty="0"/>
              <a:t>Component interfaces must be defined precisely so that other objects can use them. A UML interface stereotype may be used to define interfaces.</a:t>
            </a:r>
            <a:endParaRPr lang="en-GB" altLang="zh-CN" sz="2800" dirty="0"/>
          </a:p>
          <a:p>
            <a:r>
              <a:rPr lang="en-US" sz="2800" dirty="0" smtClean="0"/>
              <a:t>When developing software, you should always consider the possibility of reusing existing software, either as components, services or complete systems.</a:t>
            </a:r>
            <a:endParaRPr lang="en-GB" sz="2800" dirty="0" smtClean="0"/>
          </a:p>
          <a:p>
            <a:r>
              <a:rPr lang="en-US" sz="2800" dirty="0" smtClean="0"/>
              <a:t>Configuration management is the process of managing changes to an evolving software system. It is essential when a team of people are cooperating to develop software.</a:t>
            </a:r>
            <a:endParaRPr lang="en-GB" sz="2800" dirty="0" smtClean="0"/>
          </a:p>
        </p:txBody>
      </p:sp>
    </p:spTree>
    <p:extLst>
      <p:ext uri="{BB962C8B-B14F-4D97-AF65-F5344CB8AC3E}">
        <p14:creationId xmlns:p14="http://schemas.microsoft.com/office/powerpoint/2010/main" val="36735980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p:cNvSpPr>
            <a:spLocks noGrp="1"/>
          </p:cNvSpPr>
          <p:nvPr>
            <p:ph type="ftr" sz="quarter" idx="11"/>
          </p:nvPr>
        </p:nvSpPr>
        <p:spPr/>
        <p:txBody>
          <a:bodyPr/>
          <a:lstStyle/>
          <a:p>
            <a:pPr algn="l"/>
            <a:r>
              <a:rPr lang="en-US" altLang="zh-CN" smtClean="0"/>
              <a:t>SWJTU-LEEDS JOINT SCHOOL – H.Y. Zhao</a:t>
            </a:r>
            <a:endParaRPr lang="zh-CN" altLang="en-US" dirty="0"/>
          </a:p>
        </p:txBody>
      </p:sp>
      <p:sp>
        <p:nvSpPr>
          <p:cNvPr id="3" name="灯片编号占位符 2"/>
          <p:cNvSpPr>
            <a:spLocks noGrp="1"/>
          </p:cNvSpPr>
          <p:nvPr>
            <p:ph type="sldNum" sz="quarter" idx="12"/>
          </p:nvPr>
        </p:nvSpPr>
        <p:spPr/>
        <p:txBody>
          <a:bodyPr/>
          <a:lstStyle/>
          <a:p>
            <a:r>
              <a:rPr lang="en-US" altLang="zh-CN" smtClean="0"/>
              <a:t>SE  Chapter 7-</a:t>
            </a:r>
            <a:fld id="{90959D3B-E7CF-4F7F-B948-302019A1053D}" type="slidenum">
              <a:rPr lang="zh-CN" altLang="en-US" smtClean="0"/>
              <a:pPr/>
              <a:t>39</a:t>
            </a:fld>
            <a:endParaRPr lang="zh-CN" altLang="en-US" dirty="0"/>
          </a:p>
        </p:txBody>
      </p:sp>
      <p:sp>
        <p:nvSpPr>
          <p:cNvPr id="4" name="Content Placeholder 2"/>
          <p:cNvSpPr txBox="1">
            <a:spLocks/>
          </p:cNvSpPr>
          <p:nvPr/>
        </p:nvSpPr>
        <p:spPr>
          <a:xfrm>
            <a:off x="107504" y="919261"/>
            <a:ext cx="9036496" cy="506952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smtClean="0"/>
              <a:t>Most software development is host-target development. You use an IDE on a host machine to develop the software, which is transferred to a target machine for execution.</a:t>
            </a:r>
            <a:endParaRPr lang="en-GB" sz="2800" dirty="0" smtClean="0"/>
          </a:p>
          <a:p>
            <a:r>
              <a:rPr lang="en-US" sz="2800" dirty="0" smtClean="0"/>
              <a:t>Open source development involves making the source code of a system publicly available.  This means that many people can propose changes and improvements to the software.</a:t>
            </a:r>
            <a:endParaRPr lang="en-GB" sz="2800" dirty="0" smtClean="0"/>
          </a:p>
          <a:p>
            <a:pPr marL="0" indent="0">
              <a:buNone/>
            </a:pPr>
            <a:endParaRPr lang="en-US" sz="2800" dirty="0"/>
          </a:p>
        </p:txBody>
      </p:sp>
      <p:sp>
        <p:nvSpPr>
          <p:cNvPr id="5" name="TextBox 5">
            <a:extLst>
              <a:ext uri="{FF2B5EF4-FFF2-40B4-BE49-F238E27FC236}">
                <a16:creationId xmlns:a16="http://schemas.microsoft.com/office/drawing/2014/main" id="{713C82F1-1B1C-4B2E-A24B-FD86EFA0CE1A}"/>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6" name="文本框 5">
            <a:extLst>
              <a:ext uri="{FF2B5EF4-FFF2-40B4-BE49-F238E27FC236}">
                <a16:creationId xmlns:a16="http://schemas.microsoft.com/office/drawing/2014/main" id="{0D768727-9C14-47F4-A668-A31F05E822DB}"/>
              </a:ext>
            </a:extLst>
          </p:cNvPr>
          <p:cNvSpPr txBox="1"/>
          <p:nvPr/>
        </p:nvSpPr>
        <p:spPr>
          <a:xfrm>
            <a:off x="7419713" y="151170"/>
            <a:ext cx="1440160" cy="10687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a:t>
            </a:r>
            <a:r>
              <a:rPr lang="en-US" altLang="zh-CN" sz="2800" b="1" dirty="0" smtClean="0">
                <a:solidFill>
                  <a:srgbClr val="0070C0"/>
                </a:solidFill>
                <a:cs typeface="Times New Roman" panose="02020603050405020304" pitchFamily="18" charset="0"/>
              </a:rPr>
              <a:t>2</a:t>
            </a:r>
          </a:p>
          <a:p>
            <a:pPr>
              <a:lnSpc>
                <a:spcPts val="2500"/>
              </a:lnSpc>
            </a:pPr>
            <a:r>
              <a:rPr lang="en-US" altLang="zh-CN" sz="2800" b="1" dirty="0" smtClean="0">
                <a:solidFill>
                  <a:srgbClr val="0070C0"/>
                </a:solidFill>
                <a:cs typeface="Times New Roman" panose="02020603050405020304" pitchFamily="18" charset="0"/>
              </a:rPr>
              <a:t>end</a:t>
            </a:r>
            <a:endParaRPr lang="en-US" altLang="zh-CN" sz="2800" b="1" dirty="0">
              <a:solidFill>
                <a:srgbClr val="0070C0"/>
              </a:solidFill>
              <a:cs typeface="Times New Roman" panose="02020603050405020304" pitchFamily="18" charset="0"/>
            </a:endParaRPr>
          </a:p>
          <a:p>
            <a:pPr>
              <a:lnSpc>
                <a:spcPts val="2500"/>
              </a:lnSpc>
            </a:pPr>
            <a:endParaRPr lang="en-US" altLang="zh-CN"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359404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62CE842-20ED-425C-A6A1-A7BFC369468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BE46C30-62A0-4C1D-BAFF-F8454446A4ED}"/>
              </a:ext>
            </a:extLst>
          </p:cNvPr>
          <p:cNvSpPr>
            <a:spLocks noGrp="1"/>
          </p:cNvSpPr>
          <p:nvPr>
            <p:ph type="sldNum" sz="quarter" idx="12"/>
          </p:nvPr>
        </p:nvSpPr>
        <p:spPr/>
        <p:txBody>
          <a:bodyPr/>
          <a:lstStyle/>
          <a:p>
            <a:r>
              <a:rPr lang="en-US" altLang="zh-CN" dirty="0"/>
              <a:t>SE  Chapter 7-</a:t>
            </a:r>
            <a:fld id="{90959D3B-E7CF-4F7F-B948-302019A1053D}" type="slidenum">
              <a:rPr lang="zh-CN" altLang="en-US" smtClean="0"/>
              <a:pPr/>
              <a:t>4</a:t>
            </a:fld>
            <a:endParaRPr lang="zh-CN" altLang="en-US" dirty="0"/>
          </a:p>
        </p:txBody>
      </p:sp>
      <p:sp>
        <p:nvSpPr>
          <p:cNvPr id="5" name="文本框 4">
            <a:extLst>
              <a:ext uri="{FF2B5EF4-FFF2-40B4-BE49-F238E27FC236}">
                <a16:creationId xmlns:a16="http://schemas.microsoft.com/office/drawing/2014/main" id="{180BAFE6-C8B1-497F-AB6C-14D21DC2BE15}"/>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8" name="TextBox 5">
            <a:extLst>
              <a:ext uri="{FF2B5EF4-FFF2-40B4-BE49-F238E27FC236}">
                <a16:creationId xmlns:a16="http://schemas.microsoft.com/office/drawing/2014/main" id="{A87AB5C9-731A-4A55-812F-2B85E694D638}"/>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
        <p:nvSpPr>
          <p:cNvPr id="9" name="Rectangle 3">
            <a:extLst>
              <a:ext uri="{FF2B5EF4-FFF2-40B4-BE49-F238E27FC236}">
                <a16:creationId xmlns:a16="http://schemas.microsoft.com/office/drawing/2014/main" id="{03690FC3-6B5D-43CF-9264-1D0977B09C49}"/>
              </a:ext>
            </a:extLst>
          </p:cNvPr>
          <p:cNvSpPr txBox="1">
            <a:spLocks noChangeArrowheads="1"/>
          </p:cNvSpPr>
          <p:nvPr/>
        </p:nvSpPr>
        <p:spPr>
          <a:xfrm>
            <a:off x="35496" y="980729"/>
            <a:ext cx="8805827" cy="6438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b="1" dirty="0">
                <a:solidFill>
                  <a:srgbClr val="7030A0"/>
                </a:solidFill>
              </a:rPr>
              <a:t>Context and interaction models</a:t>
            </a:r>
          </a:p>
          <a:p>
            <a:pPr marL="0" indent="0">
              <a:buNone/>
            </a:pPr>
            <a:endParaRPr lang="en-GB" sz="2800" dirty="0"/>
          </a:p>
          <a:p>
            <a:endParaRPr lang="en-GB" sz="2800" dirty="0"/>
          </a:p>
        </p:txBody>
      </p:sp>
      <p:sp>
        <p:nvSpPr>
          <p:cNvPr id="10" name="Content Placeholder 2">
            <a:extLst>
              <a:ext uri="{FF2B5EF4-FFF2-40B4-BE49-F238E27FC236}">
                <a16:creationId xmlns:a16="http://schemas.microsoft.com/office/drawing/2014/main" id="{407BCC8A-442F-4FC3-A24A-D3D6EDB6F195}"/>
              </a:ext>
            </a:extLst>
          </p:cNvPr>
          <p:cNvSpPr txBox="1">
            <a:spLocks/>
          </p:cNvSpPr>
          <p:nvPr/>
        </p:nvSpPr>
        <p:spPr>
          <a:xfrm>
            <a:off x="107504" y="1484784"/>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A system context model is a structural model that demonstrates the other systems in the environment of the system being developed.</a:t>
            </a:r>
            <a:endParaRPr lang="en-GB" sz="2800" dirty="0"/>
          </a:p>
          <a:p>
            <a:r>
              <a:rPr lang="en-US" sz="2800" dirty="0"/>
              <a:t>An interaction model is a dynamic model that shows how the system interacts with its environment as it is used.</a:t>
            </a:r>
            <a:endParaRPr lang="en-GB" sz="2800" dirty="0"/>
          </a:p>
          <a:p>
            <a:endParaRPr lang="en-US" sz="2800" dirty="0"/>
          </a:p>
        </p:txBody>
      </p:sp>
    </p:spTree>
    <p:extLst>
      <p:ext uri="{BB962C8B-B14F-4D97-AF65-F5344CB8AC3E}">
        <p14:creationId xmlns:p14="http://schemas.microsoft.com/office/powerpoint/2010/main" val="369537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F67803B-67FF-4B7B-A1CE-EDC321A26B1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BC498FE-B1C5-4E3C-8669-6A337128D1BE}"/>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5</a:t>
            </a:fld>
            <a:endParaRPr lang="zh-CN" altLang="en-US" dirty="0"/>
          </a:p>
        </p:txBody>
      </p:sp>
      <p:pic>
        <p:nvPicPr>
          <p:cNvPr id="4" name="Content Placeholder 3" descr="7.1 WeatherStatContext.eps">
            <a:extLst>
              <a:ext uri="{FF2B5EF4-FFF2-40B4-BE49-F238E27FC236}">
                <a16:creationId xmlns:a16="http://schemas.microsoft.com/office/drawing/2014/main" id="{79D6FC1B-7C04-4B16-BFFA-238B8F58CD7F}"/>
              </a:ext>
            </a:extLst>
          </p:cNvPr>
          <p:cNvPicPr>
            <a:picLocks noChangeAspect="1"/>
          </p:cNvPicPr>
          <p:nvPr/>
        </p:nvPicPr>
        <p:blipFill>
          <a:blip r:embed="rId2"/>
          <a:srcRect l="-3566" r="-3566"/>
          <a:stretch>
            <a:fillRect/>
          </a:stretch>
        </p:blipFill>
        <p:spPr>
          <a:xfrm>
            <a:off x="676940" y="1700808"/>
            <a:ext cx="7790120" cy="4284265"/>
          </a:xfrm>
          <a:prstGeom prst="rect">
            <a:avLst/>
          </a:prstGeom>
        </p:spPr>
      </p:pic>
      <p:sp>
        <p:nvSpPr>
          <p:cNvPr id="5" name="Title 1">
            <a:extLst>
              <a:ext uri="{FF2B5EF4-FFF2-40B4-BE49-F238E27FC236}">
                <a16:creationId xmlns:a16="http://schemas.microsoft.com/office/drawing/2014/main" id="{F4B7D3E7-63E1-4CD4-9807-CE755BF4DD48}"/>
              </a:ext>
            </a:extLst>
          </p:cNvPr>
          <p:cNvSpPr txBox="1">
            <a:spLocks/>
          </p:cNvSpPr>
          <p:nvPr/>
        </p:nvSpPr>
        <p:spPr>
          <a:xfrm>
            <a:off x="827584" y="943670"/>
            <a:ext cx="7293232"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System context for the weather station</a:t>
            </a:r>
            <a:r>
              <a:rPr lang="en-GB" sz="2800" b="1" dirty="0"/>
              <a:t> </a:t>
            </a:r>
            <a:endParaRPr lang="en-US" sz="2800" b="1" dirty="0"/>
          </a:p>
        </p:txBody>
      </p:sp>
      <p:sp>
        <p:nvSpPr>
          <p:cNvPr id="6" name="文本框 5">
            <a:extLst>
              <a:ext uri="{FF2B5EF4-FFF2-40B4-BE49-F238E27FC236}">
                <a16:creationId xmlns:a16="http://schemas.microsoft.com/office/drawing/2014/main" id="{3E30DBC8-7387-491C-871D-5670433A4BE5}"/>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
        <p:nvSpPr>
          <p:cNvPr id="7" name="TextBox 5">
            <a:extLst>
              <a:ext uri="{FF2B5EF4-FFF2-40B4-BE49-F238E27FC236}">
                <a16:creationId xmlns:a16="http://schemas.microsoft.com/office/drawing/2014/main" id="{3687EA67-5DFA-41E0-9BF5-600076A01084}"/>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spTree>
    <p:extLst>
      <p:ext uri="{BB962C8B-B14F-4D97-AF65-F5344CB8AC3E}">
        <p14:creationId xmlns:p14="http://schemas.microsoft.com/office/powerpoint/2010/main" val="231358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58B8F83-B5C1-4490-818A-C621D933DD8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6EC723A-885D-4D05-B262-F2E4798FD8C5}"/>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6</a:t>
            </a:fld>
            <a:endParaRPr lang="zh-CN" altLang="en-US" dirty="0"/>
          </a:p>
        </p:txBody>
      </p:sp>
      <p:sp>
        <p:nvSpPr>
          <p:cNvPr id="4" name="文本框 3">
            <a:extLst>
              <a:ext uri="{FF2B5EF4-FFF2-40B4-BE49-F238E27FC236}">
                <a16:creationId xmlns:a16="http://schemas.microsoft.com/office/drawing/2014/main" id="{C1FF505C-9DDA-4450-8A33-5C871A80E68F}"/>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sp>
        <p:nvSpPr>
          <p:cNvPr id="5" name="TextBox 5">
            <a:extLst>
              <a:ext uri="{FF2B5EF4-FFF2-40B4-BE49-F238E27FC236}">
                <a16:creationId xmlns:a16="http://schemas.microsoft.com/office/drawing/2014/main" id="{43114AC8-F581-46BA-99E1-A0FB3F558505}"/>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pic>
        <p:nvPicPr>
          <p:cNvPr id="6" name="Picture 10" descr="7.2 WS-UseCases.eps">
            <a:extLst>
              <a:ext uri="{FF2B5EF4-FFF2-40B4-BE49-F238E27FC236}">
                <a16:creationId xmlns:a16="http://schemas.microsoft.com/office/drawing/2014/main" id="{0B68814C-FA20-4F2D-86EF-15FB5B18F5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092" y="1038138"/>
            <a:ext cx="3783816" cy="5544341"/>
          </a:xfrm>
          <a:prstGeom prst="rect">
            <a:avLst/>
          </a:prstGeom>
        </p:spPr>
      </p:pic>
      <p:sp>
        <p:nvSpPr>
          <p:cNvPr id="7" name="Title 1">
            <a:extLst>
              <a:ext uri="{FF2B5EF4-FFF2-40B4-BE49-F238E27FC236}">
                <a16:creationId xmlns:a16="http://schemas.microsoft.com/office/drawing/2014/main" id="{F7949B89-6767-442B-9F4A-ACA72103AB41}"/>
              </a:ext>
            </a:extLst>
          </p:cNvPr>
          <p:cNvSpPr txBox="1">
            <a:spLocks/>
          </p:cNvSpPr>
          <p:nvPr/>
        </p:nvSpPr>
        <p:spPr>
          <a:xfrm>
            <a:off x="141717" y="3238808"/>
            <a:ext cx="2553611" cy="1143000"/>
          </a:xfrm>
          <a:prstGeom prst="rect">
            <a:avLst/>
          </a:prstGeom>
        </p:spPr>
        <p:txBody>
          <a:bodyP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Weather station use cases</a:t>
            </a:r>
            <a:r>
              <a:rPr lang="en-GB" sz="2800" b="1" dirty="0"/>
              <a:t> </a:t>
            </a:r>
            <a:endParaRPr lang="en-US" sz="2800" b="1" dirty="0"/>
          </a:p>
        </p:txBody>
      </p:sp>
    </p:spTree>
    <p:extLst>
      <p:ext uri="{BB962C8B-B14F-4D97-AF65-F5344CB8AC3E}">
        <p14:creationId xmlns:p14="http://schemas.microsoft.com/office/powerpoint/2010/main" val="404256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045D936-CF6E-4871-9FB5-8CE8CC88F0C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6CAC9BF-6E12-43B5-B514-F9D8D62557BD}"/>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7</a:t>
            </a:fld>
            <a:endParaRPr lang="zh-CN" altLang="en-US" dirty="0"/>
          </a:p>
        </p:txBody>
      </p:sp>
      <p:sp>
        <p:nvSpPr>
          <p:cNvPr id="4" name="文本框 3">
            <a:extLst>
              <a:ext uri="{FF2B5EF4-FFF2-40B4-BE49-F238E27FC236}">
                <a16:creationId xmlns:a16="http://schemas.microsoft.com/office/drawing/2014/main" id="{A662E295-357D-4332-B5F4-DC26663C85B9}"/>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sp>
        <p:nvSpPr>
          <p:cNvPr id="5" name="TextBox 5">
            <a:extLst>
              <a:ext uri="{FF2B5EF4-FFF2-40B4-BE49-F238E27FC236}">
                <a16:creationId xmlns:a16="http://schemas.microsoft.com/office/drawing/2014/main" id="{807819CB-82FC-4769-84A6-B6EA0695BA81}"/>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graphicFrame>
        <p:nvGraphicFramePr>
          <p:cNvPr id="6" name="Content Placeholder 4">
            <a:extLst>
              <a:ext uri="{FF2B5EF4-FFF2-40B4-BE49-F238E27FC236}">
                <a16:creationId xmlns:a16="http://schemas.microsoft.com/office/drawing/2014/main" id="{32D301B0-633E-4AA3-AC5E-0E65A48CC9C7}"/>
              </a:ext>
            </a:extLst>
          </p:cNvPr>
          <p:cNvGraphicFramePr>
            <a:graphicFrameLocks/>
          </p:cNvGraphicFramePr>
          <p:nvPr>
            <p:extLst>
              <p:ext uri="{D42A27DB-BD31-4B8C-83A1-F6EECF244321}">
                <p14:modId xmlns:p14="http://schemas.microsoft.com/office/powerpoint/2010/main" val="2418481664"/>
              </p:ext>
            </p:extLst>
          </p:nvPr>
        </p:nvGraphicFramePr>
        <p:xfrm>
          <a:off x="169168" y="1412776"/>
          <a:ext cx="8795320" cy="4689827"/>
        </p:xfrm>
        <a:graphic>
          <a:graphicData uri="http://schemas.openxmlformats.org/drawingml/2006/table">
            <a:tbl>
              <a:tblPr firstRow="1" bandRow="1">
                <a:tableStyleId>{5C22544A-7EE6-4342-B048-85BDC9FD1C3A}</a:tableStyleId>
              </a:tblPr>
              <a:tblGrid>
                <a:gridCol w="1301316">
                  <a:extLst>
                    <a:ext uri="{9D8B030D-6E8A-4147-A177-3AD203B41FA5}">
                      <a16:colId xmlns:a16="http://schemas.microsoft.com/office/drawing/2014/main" val="20000"/>
                    </a:ext>
                  </a:extLst>
                </a:gridCol>
                <a:gridCol w="7494004">
                  <a:extLst>
                    <a:ext uri="{9D8B030D-6E8A-4147-A177-3AD203B41FA5}">
                      <a16:colId xmlns:a16="http://schemas.microsoft.com/office/drawing/2014/main" val="20001"/>
                    </a:ext>
                  </a:extLst>
                </a:gridCol>
              </a:tblGrid>
              <a:tr h="402417">
                <a:tc>
                  <a:txBody>
                    <a:bodyPr/>
                    <a:lstStyle/>
                    <a:p>
                      <a:r>
                        <a:rPr lang="en-US" sz="1800" dirty="0"/>
                        <a:t>System</a:t>
                      </a:r>
                    </a:p>
                  </a:txBody>
                  <a:tcPr/>
                </a:tc>
                <a:tc>
                  <a:txBody>
                    <a:bodyPr/>
                    <a:lstStyle/>
                    <a:p>
                      <a:r>
                        <a:rPr lang="en-US" sz="1800" dirty="0"/>
                        <a:t>Weather station</a:t>
                      </a:r>
                    </a:p>
                  </a:txBody>
                  <a:tcPr/>
                </a:tc>
                <a:extLst>
                  <a:ext uri="{0D108BD9-81ED-4DB2-BD59-A6C34878D82A}">
                    <a16:rowId xmlns:a16="http://schemas.microsoft.com/office/drawing/2014/main" val="10000"/>
                  </a:ext>
                </a:extLst>
              </a:tr>
              <a:tr h="402417">
                <a:tc>
                  <a:txBody>
                    <a:bodyPr/>
                    <a:lstStyle/>
                    <a:p>
                      <a:r>
                        <a:rPr lang="en-US" sz="1800" dirty="0"/>
                        <a:t>Use case</a:t>
                      </a:r>
                    </a:p>
                  </a:txBody>
                  <a:tcPr/>
                </a:tc>
                <a:tc>
                  <a:txBody>
                    <a:bodyPr/>
                    <a:lstStyle/>
                    <a:p>
                      <a:r>
                        <a:rPr lang="en-US" sz="1800" dirty="0"/>
                        <a:t>Report weather</a:t>
                      </a:r>
                    </a:p>
                  </a:txBody>
                  <a:tcPr/>
                </a:tc>
                <a:extLst>
                  <a:ext uri="{0D108BD9-81ED-4DB2-BD59-A6C34878D82A}">
                    <a16:rowId xmlns:a16="http://schemas.microsoft.com/office/drawing/2014/main" val="10001"/>
                  </a:ext>
                </a:extLst>
              </a:tr>
              <a:tr h="402417">
                <a:tc>
                  <a:txBody>
                    <a:bodyPr/>
                    <a:lstStyle/>
                    <a:p>
                      <a:r>
                        <a:rPr lang="en-US" sz="1800" dirty="0"/>
                        <a:t>Actors</a:t>
                      </a:r>
                    </a:p>
                  </a:txBody>
                  <a:tcPr/>
                </a:tc>
                <a:tc>
                  <a:txBody>
                    <a:bodyPr/>
                    <a:lstStyle/>
                    <a:p>
                      <a:r>
                        <a:rPr lang="en-US" sz="1800" kern="1200" dirty="0">
                          <a:solidFill>
                            <a:schemeClr val="dk1"/>
                          </a:solidFill>
                          <a:latin typeface="+mn-lt"/>
                          <a:ea typeface="+mn-ea"/>
                          <a:cs typeface="+mn-cs"/>
                        </a:rPr>
                        <a:t>Weather information system, Weather station</a:t>
                      </a:r>
                      <a:r>
                        <a:rPr lang="en-GB" sz="1800" dirty="0"/>
                        <a:t> </a:t>
                      </a:r>
                      <a:endParaRPr lang="en-US" sz="1800" dirty="0"/>
                    </a:p>
                  </a:txBody>
                  <a:tcPr/>
                </a:tc>
                <a:extLst>
                  <a:ext uri="{0D108BD9-81ED-4DB2-BD59-A6C34878D82A}">
                    <a16:rowId xmlns:a16="http://schemas.microsoft.com/office/drawing/2014/main" val="10002"/>
                  </a:ext>
                </a:extLst>
              </a:tr>
              <a:tr h="1773425">
                <a:tc>
                  <a:txBody>
                    <a:bodyPr/>
                    <a:lstStyle/>
                    <a:p>
                      <a:r>
                        <a:rPr lang="en-US" sz="1800" dirty="0"/>
                        <a:t>Description</a:t>
                      </a:r>
                    </a:p>
                  </a:txBody>
                  <a:tcPr/>
                </a:tc>
                <a:tc>
                  <a:txBody>
                    <a:bodyPr/>
                    <a:lstStyle/>
                    <a:p>
                      <a:r>
                        <a:rPr lang="en-US" sz="1800" kern="1200" dirty="0">
                          <a:solidFill>
                            <a:schemeClr val="dk1"/>
                          </a:solidFill>
                          <a:latin typeface="+mn-lt"/>
                          <a:ea typeface="+mn-ea"/>
                          <a:cs typeface="+mn-cs"/>
                        </a:rPr>
                        <a:t>The weather station sends a summary of the weather data that has been collected from the instruments in the collection period to the weather information system. The data sent are the maximum, minimum, and average ground and air temperatures; the maximum, minimum, and average air pressures; the maximum, minimum, and average wind speeds; the total rainfall; and the wind direction as sampled at five-minute intervals.</a:t>
                      </a:r>
                      <a:r>
                        <a:rPr lang="en-GB" sz="1800" dirty="0"/>
                        <a:t> </a:t>
                      </a:r>
                      <a:endParaRPr lang="en-US" sz="1800" dirty="0"/>
                    </a:p>
                  </a:txBody>
                  <a:tcPr/>
                </a:tc>
                <a:extLst>
                  <a:ext uri="{0D108BD9-81ED-4DB2-BD59-A6C34878D82A}">
                    <a16:rowId xmlns:a16="http://schemas.microsoft.com/office/drawing/2014/main" val="10003"/>
                  </a:ext>
                </a:extLst>
              </a:tr>
              <a:tr h="653367">
                <a:tc>
                  <a:txBody>
                    <a:bodyPr/>
                    <a:lstStyle/>
                    <a:p>
                      <a:r>
                        <a:rPr lang="en-US" sz="1800" dirty="0"/>
                        <a:t>Stimulus</a:t>
                      </a:r>
                    </a:p>
                  </a:txBody>
                  <a:tcPr/>
                </a:tc>
                <a:tc>
                  <a:txBody>
                    <a:bodyPr/>
                    <a:lstStyle/>
                    <a:p>
                      <a:r>
                        <a:rPr lang="en-US" sz="1800" kern="1200" dirty="0">
                          <a:solidFill>
                            <a:schemeClr val="dk1"/>
                          </a:solidFill>
                          <a:latin typeface="+mn-lt"/>
                          <a:ea typeface="+mn-ea"/>
                          <a:cs typeface="+mn-cs"/>
                        </a:rPr>
                        <a:t>The weather information system establishes a satellite communication link with the weather station and requests transmission of the data.</a:t>
                      </a:r>
                      <a:r>
                        <a:rPr lang="en-GB" sz="1800" dirty="0"/>
                        <a:t> </a:t>
                      </a:r>
                      <a:endParaRPr lang="en-US" sz="1800" dirty="0"/>
                    </a:p>
                  </a:txBody>
                  <a:tcPr/>
                </a:tc>
                <a:extLst>
                  <a:ext uri="{0D108BD9-81ED-4DB2-BD59-A6C34878D82A}">
                    <a16:rowId xmlns:a16="http://schemas.microsoft.com/office/drawing/2014/main" val="10004"/>
                  </a:ext>
                </a:extLst>
              </a:tr>
              <a:tr h="402417">
                <a:tc>
                  <a:txBody>
                    <a:bodyPr/>
                    <a:lstStyle/>
                    <a:p>
                      <a:r>
                        <a:rPr lang="en-US" sz="1800" dirty="0"/>
                        <a:t>Response</a:t>
                      </a:r>
                    </a:p>
                  </a:txBody>
                  <a:tcPr/>
                </a:tc>
                <a:tc>
                  <a:txBody>
                    <a:bodyPr/>
                    <a:lstStyle/>
                    <a:p>
                      <a:r>
                        <a:rPr lang="en-US" sz="1800" kern="1200" dirty="0">
                          <a:solidFill>
                            <a:schemeClr val="dk1"/>
                          </a:solidFill>
                          <a:latin typeface="+mn-lt"/>
                          <a:ea typeface="+mn-ea"/>
                          <a:cs typeface="+mn-cs"/>
                        </a:rPr>
                        <a:t>The summarized data is sent to the weather information system.</a:t>
                      </a:r>
                      <a:r>
                        <a:rPr lang="en-GB" sz="1800" dirty="0"/>
                        <a:t> </a:t>
                      </a:r>
                      <a:endParaRPr lang="en-US" sz="1800" dirty="0"/>
                    </a:p>
                  </a:txBody>
                  <a:tcPr/>
                </a:tc>
                <a:extLst>
                  <a:ext uri="{0D108BD9-81ED-4DB2-BD59-A6C34878D82A}">
                    <a16:rowId xmlns:a16="http://schemas.microsoft.com/office/drawing/2014/main" val="10005"/>
                  </a:ext>
                </a:extLst>
              </a:tr>
              <a:tr h="653367">
                <a:tc>
                  <a:txBody>
                    <a:bodyPr/>
                    <a:lstStyle/>
                    <a:p>
                      <a:r>
                        <a:rPr lang="en-US" sz="1800" dirty="0"/>
                        <a:t>Comments</a:t>
                      </a:r>
                    </a:p>
                  </a:txBody>
                  <a:tcPr/>
                </a:tc>
                <a:tc>
                  <a:txBody>
                    <a:bodyPr/>
                    <a:lstStyle/>
                    <a:p>
                      <a:r>
                        <a:rPr lang="en-US" sz="1800" kern="1200" dirty="0">
                          <a:solidFill>
                            <a:schemeClr val="dk1"/>
                          </a:solidFill>
                          <a:latin typeface="+mn-lt"/>
                          <a:ea typeface="+mn-ea"/>
                          <a:cs typeface="+mn-cs"/>
                        </a:rPr>
                        <a:t>Weather stations are usually asked to report once per hour but this frequency may differ from one station to another and may be modified in the future.</a:t>
                      </a:r>
                      <a:r>
                        <a:rPr lang="en-GB" sz="1800" dirty="0"/>
                        <a:t> </a:t>
                      </a:r>
                      <a:endParaRPr lang="en-US" sz="1800" dirty="0"/>
                    </a:p>
                  </a:txBody>
                  <a:tcPr/>
                </a:tc>
                <a:extLst>
                  <a:ext uri="{0D108BD9-81ED-4DB2-BD59-A6C34878D82A}">
                    <a16:rowId xmlns:a16="http://schemas.microsoft.com/office/drawing/2014/main" val="10006"/>
                  </a:ext>
                </a:extLst>
              </a:tr>
            </a:tbl>
          </a:graphicData>
        </a:graphic>
      </p:graphicFrame>
      <p:sp>
        <p:nvSpPr>
          <p:cNvPr id="7" name="矩形 6">
            <a:extLst>
              <a:ext uri="{FF2B5EF4-FFF2-40B4-BE49-F238E27FC236}">
                <a16:creationId xmlns:a16="http://schemas.microsoft.com/office/drawing/2014/main" id="{B7F49FAB-4DBA-4FD1-AC9F-FB1F963FF24D}"/>
              </a:ext>
            </a:extLst>
          </p:cNvPr>
          <p:cNvSpPr/>
          <p:nvPr/>
        </p:nvSpPr>
        <p:spPr>
          <a:xfrm>
            <a:off x="1619672" y="908720"/>
            <a:ext cx="5980612" cy="523220"/>
          </a:xfrm>
          <a:prstGeom prst="rect">
            <a:avLst/>
          </a:prstGeom>
        </p:spPr>
        <p:txBody>
          <a:bodyPr wrap="none">
            <a:spAutoFit/>
          </a:bodyPr>
          <a:lstStyle/>
          <a:p>
            <a:r>
              <a:rPr lang="en-US" altLang="zh-CN" sz="2800" b="1" dirty="0"/>
              <a:t>Use case description—Report weather</a:t>
            </a:r>
            <a:r>
              <a:rPr lang="en-GB" altLang="zh-CN" sz="2800" b="1" dirty="0"/>
              <a:t> </a:t>
            </a:r>
            <a:endParaRPr lang="zh-CN" altLang="en-US" sz="2800" b="1" dirty="0"/>
          </a:p>
        </p:txBody>
      </p:sp>
    </p:spTree>
    <p:extLst>
      <p:ext uri="{BB962C8B-B14F-4D97-AF65-F5344CB8AC3E}">
        <p14:creationId xmlns:p14="http://schemas.microsoft.com/office/powerpoint/2010/main" val="222547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CCB194B-EE5C-4DC2-93A9-4F0BA18E458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299F150-0377-4C73-99CC-E65F262042E6}"/>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8</a:t>
            </a:fld>
            <a:endParaRPr lang="zh-CN" altLang="en-US" dirty="0"/>
          </a:p>
        </p:txBody>
      </p:sp>
      <p:sp>
        <p:nvSpPr>
          <p:cNvPr id="4" name="文本框 3">
            <a:extLst>
              <a:ext uri="{FF2B5EF4-FFF2-40B4-BE49-F238E27FC236}">
                <a16:creationId xmlns:a16="http://schemas.microsoft.com/office/drawing/2014/main" id="{CD0C0C58-B18B-43F5-89A3-C61F0CCE0231}"/>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p:txBody>
      </p:sp>
      <p:sp>
        <p:nvSpPr>
          <p:cNvPr id="5" name="TextBox 5">
            <a:extLst>
              <a:ext uri="{FF2B5EF4-FFF2-40B4-BE49-F238E27FC236}">
                <a16:creationId xmlns:a16="http://schemas.microsoft.com/office/drawing/2014/main" id="{86496AEF-DA55-44B4-84CC-3080A569020B}"/>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pic>
        <p:nvPicPr>
          <p:cNvPr id="6" name="Content Placeholder 3" descr="7.4 WS-Architecture.eps">
            <a:extLst>
              <a:ext uri="{FF2B5EF4-FFF2-40B4-BE49-F238E27FC236}">
                <a16:creationId xmlns:a16="http://schemas.microsoft.com/office/drawing/2014/main" id="{47122696-9BB1-490F-BE59-F96909F17B32}"/>
              </a:ext>
            </a:extLst>
          </p:cNvPr>
          <p:cNvPicPr>
            <a:picLocks noChangeAspect="1"/>
          </p:cNvPicPr>
          <p:nvPr/>
        </p:nvPicPr>
        <p:blipFill>
          <a:blip r:embed="rId2"/>
          <a:srcRect t="-16491" b="-16491"/>
          <a:stretch>
            <a:fillRect/>
          </a:stretch>
        </p:blipFill>
        <p:spPr>
          <a:xfrm>
            <a:off x="251519" y="1483531"/>
            <a:ext cx="8608353" cy="4734263"/>
          </a:xfrm>
          <a:prstGeom prst="rect">
            <a:avLst/>
          </a:prstGeom>
        </p:spPr>
      </p:pic>
      <p:sp>
        <p:nvSpPr>
          <p:cNvPr id="7" name="矩形 6">
            <a:extLst>
              <a:ext uri="{FF2B5EF4-FFF2-40B4-BE49-F238E27FC236}">
                <a16:creationId xmlns:a16="http://schemas.microsoft.com/office/drawing/2014/main" id="{99E6E18A-5492-4560-AC5A-AB35EFA79909}"/>
              </a:ext>
            </a:extLst>
          </p:cNvPr>
          <p:cNvSpPr/>
          <p:nvPr/>
        </p:nvSpPr>
        <p:spPr>
          <a:xfrm>
            <a:off x="107504" y="908720"/>
            <a:ext cx="7168629" cy="954107"/>
          </a:xfrm>
          <a:prstGeom prst="rect">
            <a:avLst/>
          </a:prstGeom>
        </p:spPr>
        <p:txBody>
          <a:bodyPr wrap="none">
            <a:spAutoFit/>
          </a:bodyPr>
          <a:lstStyle/>
          <a:p>
            <a:r>
              <a:rPr lang="en-US" altLang="zh-CN" sz="2800" b="1" dirty="0">
                <a:solidFill>
                  <a:srgbClr val="7030A0"/>
                </a:solidFill>
              </a:rPr>
              <a:t>7.1.2 Architecture design</a:t>
            </a:r>
          </a:p>
          <a:p>
            <a:r>
              <a:rPr lang="en-US" altLang="zh-CN" sz="2800" b="1" dirty="0"/>
              <a:t>High-level architecture of the weather station</a:t>
            </a:r>
            <a:r>
              <a:rPr lang="en-GB" altLang="zh-CN" sz="2800" b="1" dirty="0"/>
              <a:t> </a:t>
            </a:r>
            <a:endParaRPr lang="zh-CN" altLang="en-US" sz="2800" b="1" dirty="0"/>
          </a:p>
        </p:txBody>
      </p:sp>
    </p:spTree>
    <p:extLst>
      <p:ext uri="{BB962C8B-B14F-4D97-AF65-F5344CB8AC3E}">
        <p14:creationId xmlns:p14="http://schemas.microsoft.com/office/powerpoint/2010/main" val="108541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74507F0-003A-4C87-A57C-18455BE6991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F9B1E00-4F8E-48F8-80EB-0C96C1F5AE64}"/>
              </a:ext>
            </a:extLst>
          </p:cNvPr>
          <p:cNvSpPr>
            <a:spLocks noGrp="1"/>
          </p:cNvSpPr>
          <p:nvPr>
            <p:ph type="sldNum" sz="quarter" idx="12"/>
          </p:nvPr>
        </p:nvSpPr>
        <p:spPr/>
        <p:txBody>
          <a:bodyPr/>
          <a:lstStyle/>
          <a:p>
            <a:r>
              <a:rPr lang="en-US" altLang="zh-CN"/>
              <a:t>SE  Chapter 7-</a:t>
            </a:r>
            <a:fld id="{90959D3B-E7CF-4F7F-B948-302019A1053D}" type="slidenum">
              <a:rPr lang="zh-CN" altLang="en-US" smtClean="0"/>
              <a:pPr/>
              <a:t>9</a:t>
            </a:fld>
            <a:endParaRPr lang="zh-CN" altLang="en-US" dirty="0"/>
          </a:p>
        </p:txBody>
      </p:sp>
      <p:sp>
        <p:nvSpPr>
          <p:cNvPr id="4" name="文本框 3">
            <a:extLst>
              <a:ext uri="{FF2B5EF4-FFF2-40B4-BE49-F238E27FC236}">
                <a16:creationId xmlns:a16="http://schemas.microsoft.com/office/drawing/2014/main" id="{14AFBF06-5B5D-4704-A9DB-A5DA11AEC691}"/>
              </a:ext>
            </a:extLst>
          </p:cNvPr>
          <p:cNvSpPr txBox="1"/>
          <p:nvPr/>
        </p:nvSpPr>
        <p:spPr>
          <a:xfrm>
            <a:off x="7419713" y="15117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p:txBody>
      </p:sp>
      <p:sp>
        <p:nvSpPr>
          <p:cNvPr id="5" name="TextBox 5">
            <a:extLst>
              <a:ext uri="{FF2B5EF4-FFF2-40B4-BE49-F238E27FC236}">
                <a16:creationId xmlns:a16="http://schemas.microsoft.com/office/drawing/2014/main" id="{88399061-1F7E-4307-BB42-B022037ABE3E}"/>
              </a:ext>
            </a:extLst>
          </p:cNvPr>
          <p:cNvSpPr txBox="1">
            <a:spLocks noChangeArrowheads="1"/>
          </p:cNvSpPr>
          <p:nvPr/>
        </p:nvSpPr>
        <p:spPr bwMode="auto">
          <a:xfrm>
            <a:off x="35496" y="188640"/>
            <a:ext cx="6912768"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7.1 Object-oriented design using UML</a:t>
            </a:r>
          </a:p>
        </p:txBody>
      </p:sp>
      <p:pic>
        <p:nvPicPr>
          <p:cNvPr id="6" name="Content Placeholder 3" descr="7.5 DataCollection.eps">
            <a:extLst>
              <a:ext uri="{FF2B5EF4-FFF2-40B4-BE49-F238E27FC236}">
                <a16:creationId xmlns:a16="http://schemas.microsoft.com/office/drawing/2014/main" id="{24C3630B-4ED3-4CE7-A424-C9DA6D6F1871}"/>
              </a:ext>
            </a:extLst>
          </p:cNvPr>
          <p:cNvPicPr>
            <a:picLocks noChangeAspect="1"/>
          </p:cNvPicPr>
          <p:nvPr/>
        </p:nvPicPr>
        <p:blipFill>
          <a:blip r:embed="rId2"/>
          <a:srcRect l="-9317" r="-9317"/>
          <a:stretch>
            <a:fillRect/>
          </a:stretch>
        </p:blipFill>
        <p:spPr>
          <a:xfrm>
            <a:off x="655142" y="1599360"/>
            <a:ext cx="8188284" cy="4503241"/>
          </a:xfrm>
          <a:prstGeom prst="rect">
            <a:avLst/>
          </a:prstGeom>
        </p:spPr>
      </p:pic>
      <p:sp>
        <p:nvSpPr>
          <p:cNvPr id="7" name="矩形 6">
            <a:extLst>
              <a:ext uri="{FF2B5EF4-FFF2-40B4-BE49-F238E27FC236}">
                <a16:creationId xmlns:a16="http://schemas.microsoft.com/office/drawing/2014/main" id="{4DF5A45E-8FB4-4C2E-9DFF-BFDEAEE8966B}"/>
              </a:ext>
            </a:extLst>
          </p:cNvPr>
          <p:cNvSpPr/>
          <p:nvPr/>
        </p:nvSpPr>
        <p:spPr>
          <a:xfrm>
            <a:off x="1475656" y="939945"/>
            <a:ext cx="5898025" cy="523220"/>
          </a:xfrm>
          <a:prstGeom prst="rect">
            <a:avLst/>
          </a:prstGeom>
        </p:spPr>
        <p:txBody>
          <a:bodyPr wrap="none">
            <a:spAutoFit/>
          </a:bodyPr>
          <a:lstStyle/>
          <a:p>
            <a:r>
              <a:rPr lang="en-US" altLang="zh-CN" sz="2800" b="1" dirty="0"/>
              <a:t>Architecture of data collection system</a:t>
            </a:r>
            <a:r>
              <a:rPr lang="en-GB" altLang="zh-CN" sz="2800" b="1" dirty="0"/>
              <a:t> </a:t>
            </a:r>
            <a:endParaRPr lang="zh-CN" altLang="en-US" sz="2800" b="1" dirty="0"/>
          </a:p>
        </p:txBody>
      </p:sp>
    </p:spTree>
    <p:extLst>
      <p:ext uri="{BB962C8B-B14F-4D97-AF65-F5344CB8AC3E}">
        <p14:creationId xmlns:p14="http://schemas.microsoft.com/office/powerpoint/2010/main" val="1294304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17650</TotalTime>
  <Words>2521</Words>
  <Application>Microsoft Office PowerPoint</Application>
  <PresentationFormat>全屏显示(4:3)</PresentationFormat>
  <Paragraphs>289</Paragraphs>
  <Slides>39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39</vt:i4>
      </vt:variant>
    </vt:vector>
  </HeadingPairs>
  <TitlesOfParts>
    <vt:vector size="47" baseType="lpstr">
      <vt:lpstr>Arial Unicode MS</vt:lpstr>
      <vt:lpstr>宋体</vt: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zhy</cp:lastModifiedBy>
  <cp:revision>1406</cp:revision>
  <dcterms:created xsi:type="dcterms:W3CDTF">2012-02-25T06:23:32Z</dcterms:created>
  <dcterms:modified xsi:type="dcterms:W3CDTF">2018-11-07T13:18:15Z</dcterms:modified>
</cp:coreProperties>
</file>