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420" r:id="rId2"/>
    <p:sldId id="423" r:id="rId3"/>
    <p:sldId id="548" r:id="rId4"/>
    <p:sldId id="580" r:id="rId5"/>
    <p:sldId id="579" r:id="rId6"/>
    <p:sldId id="578" r:id="rId7"/>
    <p:sldId id="581" r:id="rId8"/>
    <p:sldId id="582" r:id="rId9"/>
    <p:sldId id="583" r:id="rId10"/>
    <p:sldId id="584" r:id="rId11"/>
    <p:sldId id="585" r:id="rId12"/>
    <p:sldId id="586" r:id="rId13"/>
    <p:sldId id="587" r:id="rId14"/>
    <p:sldId id="588" r:id="rId15"/>
    <p:sldId id="589" r:id="rId16"/>
    <p:sldId id="590" r:id="rId17"/>
    <p:sldId id="591" r:id="rId18"/>
    <p:sldId id="592" r:id="rId19"/>
    <p:sldId id="593" r:id="rId20"/>
    <p:sldId id="594" r:id="rId21"/>
    <p:sldId id="595" r:id="rId22"/>
    <p:sldId id="596" r:id="rId23"/>
    <p:sldId id="597" r:id="rId24"/>
    <p:sldId id="598" r:id="rId25"/>
    <p:sldId id="599" r:id="rId26"/>
    <p:sldId id="600" r:id="rId27"/>
    <p:sldId id="601" r:id="rId28"/>
    <p:sldId id="602" r:id="rId29"/>
    <p:sldId id="603" r:id="rId30"/>
    <p:sldId id="604" r:id="rId31"/>
    <p:sldId id="605" r:id="rId32"/>
    <p:sldId id="606" r:id="rId33"/>
    <p:sldId id="607" r:id="rId34"/>
    <p:sldId id="608" r:id="rId35"/>
    <p:sldId id="475" r:id="rId36"/>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310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A9D0FAF-A5AB-4DF7-B3C3-72D1AFCFBC2A}" type="datetimeFigureOut">
              <a:rPr lang="zh-CN" altLang="en-US" smtClean="0"/>
              <a:pPr/>
              <a:t>2018/11/11</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45D7A4-7792-4409-A5B6-FD87EB7C111A}" type="slidenum">
              <a:rPr lang="zh-CN" altLang="en-US" smtClean="0"/>
              <a:pPr/>
              <a:t>‹#›</a:t>
            </a:fld>
            <a:endParaRPr lang="zh-CN" altLang="en-US"/>
          </a:p>
        </p:txBody>
      </p:sp>
    </p:spTree>
    <p:extLst>
      <p:ext uri="{BB962C8B-B14F-4D97-AF65-F5344CB8AC3E}">
        <p14:creationId xmlns:p14="http://schemas.microsoft.com/office/powerpoint/2010/main" val="346954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A755366-7802-495A-B5E4-E1A09BA9D096}" type="datetimeFigureOut">
              <a:rPr lang="zh-CN" altLang="en-US" smtClean="0"/>
              <a:pPr/>
              <a:t>2018/11/11</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E2FD95C-CC98-4314-AB8F-974F4A215013}" type="slidenum">
              <a:rPr lang="zh-CN" altLang="en-US" smtClean="0"/>
              <a:pPr/>
              <a:t>‹#›</a:t>
            </a:fld>
            <a:endParaRPr lang="zh-CN" altLang="en-US"/>
          </a:p>
        </p:txBody>
      </p:sp>
    </p:spTree>
    <p:extLst>
      <p:ext uri="{BB962C8B-B14F-4D97-AF65-F5344CB8AC3E}">
        <p14:creationId xmlns:p14="http://schemas.microsoft.com/office/powerpoint/2010/main" val="415594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251520" y="6356350"/>
            <a:ext cx="5768280" cy="365125"/>
          </a:xfrm>
          <a:prstGeom prst="rect">
            <a:avLst/>
          </a:prstGeom>
        </p:spPr>
        <p:txBody>
          <a:bodyPr/>
          <a:lstStyle>
            <a:lvl1pPr>
              <a:defRPr sz="1800" b="1">
                <a:solidFill>
                  <a:srgbClr val="0070C0"/>
                </a:solidFill>
              </a:defRPr>
            </a:lvl1pPr>
          </a:lstStyle>
          <a:p>
            <a:pPr algn="l"/>
            <a:r>
              <a:rPr lang="en-US" altLang="zh-CN" dirty="0"/>
              <a:t>SWJTU-LEEDS JOINT SCHOOL – H.Y. Zhao</a:t>
            </a:r>
            <a:endParaRPr lang="zh-CN" altLang="en-US" dirty="0"/>
          </a:p>
        </p:txBody>
      </p:sp>
      <p:sp>
        <p:nvSpPr>
          <p:cNvPr id="4" name="灯片编号占位符 3"/>
          <p:cNvSpPr>
            <a:spLocks noGrp="1"/>
          </p:cNvSpPr>
          <p:nvPr>
            <p:ph type="sldNum" sz="quarter" idx="12"/>
          </p:nvPr>
        </p:nvSpPr>
        <p:spPr>
          <a:xfrm>
            <a:off x="6660232" y="6376243"/>
            <a:ext cx="2386608" cy="365125"/>
          </a:xfrm>
          <a:prstGeom prst="rect">
            <a:avLst/>
          </a:prstGeom>
        </p:spPr>
        <p:txBody>
          <a:bodyPr/>
          <a:lstStyle>
            <a:lvl1pPr>
              <a:defRPr sz="1800" b="1">
                <a:solidFill>
                  <a:srgbClr val="0070C0"/>
                </a:solidFill>
              </a:defRPr>
            </a:lvl1pPr>
          </a:lstStyle>
          <a:p>
            <a:r>
              <a:rPr lang="en-US" altLang="zh-CN" dirty="0"/>
              <a:t>SE  Chapter 8-</a:t>
            </a:r>
            <a:fld id="{90959D3B-E7CF-4F7F-B948-302019A1053D}" type="slidenum">
              <a:rPr lang="zh-CN" altLang="en-US" smtClean="0"/>
              <a:pPr/>
              <a:t>‹#›</a:t>
            </a:fld>
            <a:endParaRPr lang="zh-CN" altLang="en-US" dirty="0"/>
          </a:p>
        </p:txBody>
      </p:sp>
      <p:cxnSp>
        <p:nvCxnSpPr>
          <p:cNvPr id="6" name="直接连接符 5"/>
          <p:cNvCxnSpPr/>
          <p:nvPr userDrawn="1"/>
        </p:nvCxnSpPr>
        <p:spPr>
          <a:xfrm>
            <a:off x="0" y="908720"/>
            <a:ext cx="9144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64D9B4-C92E-4EEA-9622-F903C6E5732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88945C2-3898-4F1D-82D4-0B8E03E6587C}"/>
              </a:ext>
            </a:extLst>
          </p:cNvPr>
          <p:cNvSpPr>
            <a:spLocks noGrp="1"/>
          </p:cNvSpPr>
          <p:nvPr>
            <p:ph type="sldNum" sz="quarter" idx="12"/>
          </p:nvPr>
        </p:nvSpPr>
        <p:spPr/>
        <p:txBody>
          <a:bodyPr/>
          <a:lstStyle/>
          <a:p>
            <a:r>
              <a:rPr lang="en-US" altLang="zh-CN" dirty="0"/>
              <a:t>SE  Chapter 8-</a:t>
            </a:r>
            <a:fld id="{90959D3B-E7CF-4F7F-B948-302019A1053D}" type="slidenum">
              <a:rPr lang="zh-CN" altLang="en-US" smtClean="0"/>
              <a:pPr/>
              <a:t>1</a:t>
            </a:fld>
            <a:r>
              <a:rPr lang="zh-CN" altLang="en-US" dirty="0"/>
              <a:t> </a:t>
            </a:r>
          </a:p>
        </p:txBody>
      </p:sp>
      <p:sp>
        <p:nvSpPr>
          <p:cNvPr id="8" name="TextBox 5">
            <a:extLst>
              <a:ext uri="{FF2B5EF4-FFF2-40B4-BE49-F238E27FC236}">
                <a16:creationId xmlns:a16="http://schemas.microsoft.com/office/drawing/2014/main" id="{15044BD7-2905-49BB-916F-9189956E223C}"/>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Chapter 8 Software Testing</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Content Placeholder 2">
            <a:extLst>
              <a:ext uri="{FF2B5EF4-FFF2-40B4-BE49-F238E27FC236}">
                <a16:creationId xmlns:a16="http://schemas.microsoft.com/office/drawing/2014/main" id="{299C86C3-B25D-4D99-9B7B-16FE44EAC9EF}"/>
              </a:ext>
            </a:extLst>
          </p:cNvPr>
          <p:cNvSpPr txBox="1">
            <a:spLocks/>
          </p:cNvSpPr>
          <p:nvPr/>
        </p:nvSpPr>
        <p:spPr>
          <a:xfrm>
            <a:off x="323528" y="1268760"/>
            <a:ext cx="7920880" cy="3600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8.1 </a:t>
            </a:r>
            <a:r>
              <a:rPr lang="en-US" altLang="zh-CN" b="1" dirty="0"/>
              <a:t>Development testing</a:t>
            </a:r>
          </a:p>
          <a:p>
            <a:pPr marL="0" indent="0">
              <a:buNone/>
            </a:pPr>
            <a:r>
              <a:rPr lang="en-US" b="1" dirty="0"/>
              <a:t>8.2 Test-driven development</a:t>
            </a:r>
          </a:p>
          <a:p>
            <a:pPr marL="0" indent="0">
              <a:buNone/>
            </a:pPr>
            <a:r>
              <a:rPr lang="en-US" b="1" dirty="0"/>
              <a:t>8.3 Release testing</a:t>
            </a:r>
          </a:p>
          <a:p>
            <a:pPr marL="0" indent="0">
              <a:buNone/>
            </a:pPr>
            <a:r>
              <a:rPr lang="en-US" b="1" dirty="0"/>
              <a:t>8.4 User testing</a:t>
            </a:r>
          </a:p>
          <a:p>
            <a:pPr marL="0" indent="0">
              <a:buNone/>
            </a:pPr>
            <a:r>
              <a:rPr lang="en-US" altLang="zh-CN" b="1" dirty="0"/>
              <a:t>Summary</a:t>
            </a:r>
            <a:endParaRPr lang="en-US" b="1" dirty="0"/>
          </a:p>
        </p:txBody>
      </p:sp>
    </p:spTree>
    <p:extLst>
      <p:ext uri="{BB962C8B-B14F-4D97-AF65-F5344CB8AC3E}">
        <p14:creationId xmlns:p14="http://schemas.microsoft.com/office/powerpoint/2010/main" val="71029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4BDF5DF-0854-4F19-8C4C-D85AB7B5EDE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B8C8C16-8C84-4C63-932C-E2623E5BFC54}"/>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10</a:t>
            </a:fld>
            <a:endParaRPr lang="zh-CN" altLang="en-US" dirty="0"/>
          </a:p>
        </p:txBody>
      </p:sp>
      <p:sp>
        <p:nvSpPr>
          <p:cNvPr id="4" name="Content Placeholder 2">
            <a:extLst>
              <a:ext uri="{FF2B5EF4-FFF2-40B4-BE49-F238E27FC236}">
                <a16:creationId xmlns:a16="http://schemas.microsoft.com/office/drawing/2014/main" id="{4B5D51C8-A61A-4146-9984-79063F84B115}"/>
              </a:ext>
            </a:extLst>
          </p:cNvPr>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rgbClr val="FF0000"/>
                </a:solidFill>
              </a:rPr>
              <a:t>Development testing</a:t>
            </a:r>
            <a:r>
              <a:rPr lang="en-US" sz="2800" dirty="0"/>
              <a:t>, where the system is tested during development to discover bugs and defects. </a:t>
            </a:r>
          </a:p>
          <a:p>
            <a:r>
              <a:rPr lang="en-US" sz="2800" dirty="0">
                <a:solidFill>
                  <a:srgbClr val="FF0000"/>
                </a:solidFill>
              </a:rPr>
              <a:t>Release testing</a:t>
            </a:r>
            <a:r>
              <a:rPr lang="en-US" sz="2800" dirty="0"/>
              <a:t>, where a separate testing team test a complete version of the system before it is released to users. </a:t>
            </a:r>
          </a:p>
          <a:p>
            <a:r>
              <a:rPr lang="en-US" sz="2800" dirty="0">
                <a:solidFill>
                  <a:srgbClr val="FF0000"/>
                </a:solidFill>
              </a:rPr>
              <a:t>User testing</a:t>
            </a:r>
            <a:r>
              <a:rPr lang="en-US" sz="2800" dirty="0"/>
              <a:t>, where users or potential users of a system test the system in their own environment.</a:t>
            </a:r>
          </a:p>
        </p:txBody>
      </p:sp>
      <p:sp>
        <p:nvSpPr>
          <p:cNvPr id="5" name="TextBox 5">
            <a:extLst>
              <a:ext uri="{FF2B5EF4-FFF2-40B4-BE49-F238E27FC236}">
                <a16:creationId xmlns:a16="http://schemas.microsoft.com/office/drawing/2014/main" id="{A8D0E1D3-FE59-477E-86D6-E789AC26F2ED}"/>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Basic knowledge about software testing</a:t>
            </a:r>
          </a:p>
        </p:txBody>
      </p:sp>
      <p:sp>
        <p:nvSpPr>
          <p:cNvPr id="6" name="文本框 5">
            <a:extLst>
              <a:ext uri="{FF2B5EF4-FFF2-40B4-BE49-F238E27FC236}">
                <a16:creationId xmlns:a16="http://schemas.microsoft.com/office/drawing/2014/main" id="{2D887542-AABF-4B83-9DE5-8403BBA4642A}"/>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7</a:t>
            </a:r>
          </a:p>
          <a:p>
            <a:pPr>
              <a:lnSpc>
                <a:spcPts val="2500"/>
              </a:lnSpc>
            </a:pPr>
            <a:r>
              <a:rPr lang="en-US" altLang="zh-CN" sz="2800" b="1" dirty="0">
                <a:solidFill>
                  <a:srgbClr val="0070C0"/>
                </a:solidFill>
                <a:cs typeface="Times New Roman" panose="02020603050405020304" pitchFamily="18" charset="0"/>
              </a:rPr>
              <a:t>end</a:t>
            </a:r>
          </a:p>
        </p:txBody>
      </p:sp>
      <p:sp>
        <p:nvSpPr>
          <p:cNvPr id="7" name="矩形 6">
            <a:extLst>
              <a:ext uri="{FF2B5EF4-FFF2-40B4-BE49-F238E27FC236}">
                <a16:creationId xmlns:a16="http://schemas.microsoft.com/office/drawing/2014/main" id="{E57E8780-1E7B-4EE2-9DC4-94C77169409B}"/>
              </a:ext>
            </a:extLst>
          </p:cNvPr>
          <p:cNvSpPr/>
          <p:nvPr/>
        </p:nvSpPr>
        <p:spPr>
          <a:xfrm>
            <a:off x="48305" y="980728"/>
            <a:ext cx="8988191" cy="523220"/>
          </a:xfrm>
          <a:prstGeom prst="rect">
            <a:avLst/>
          </a:prstGeom>
        </p:spPr>
        <p:txBody>
          <a:bodyPr wrap="square">
            <a:spAutoFit/>
          </a:bodyPr>
          <a:lstStyle/>
          <a:p>
            <a:r>
              <a:rPr lang="en-US" altLang="zh-CN" sz="2800" b="1" dirty="0">
                <a:solidFill>
                  <a:srgbClr val="7030A0"/>
                </a:solidFill>
              </a:rPr>
              <a:t>Stages of testing</a:t>
            </a:r>
            <a:endParaRPr lang="zh-CN" altLang="en-US" sz="2800" b="1" dirty="0">
              <a:solidFill>
                <a:srgbClr val="7030A0"/>
              </a:solidFill>
            </a:endParaRPr>
          </a:p>
        </p:txBody>
      </p:sp>
    </p:spTree>
    <p:extLst>
      <p:ext uri="{BB962C8B-B14F-4D97-AF65-F5344CB8AC3E}">
        <p14:creationId xmlns:p14="http://schemas.microsoft.com/office/powerpoint/2010/main" val="9704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55CC750-CB7C-4303-9C05-6B77D4C84F4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DDBC2BA-9CFE-4E80-9578-DBB6663A43A2}"/>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11</a:t>
            </a:fld>
            <a:endParaRPr lang="zh-CN" altLang="en-US" dirty="0"/>
          </a:p>
        </p:txBody>
      </p:sp>
      <p:sp>
        <p:nvSpPr>
          <p:cNvPr id="4" name="TextBox 5">
            <a:extLst>
              <a:ext uri="{FF2B5EF4-FFF2-40B4-BE49-F238E27FC236}">
                <a16:creationId xmlns:a16="http://schemas.microsoft.com/office/drawing/2014/main" id="{F717273A-A818-49D3-8C0A-3F44392B7A18}"/>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5" name="Content Placeholder 2">
            <a:extLst>
              <a:ext uri="{FF2B5EF4-FFF2-40B4-BE49-F238E27FC236}">
                <a16:creationId xmlns:a16="http://schemas.microsoft.com/office/drawing/2014/main" id="{625D035B-0165-4028-8880-DD39935EA8AC}"/>
              </a:ext>
            </a:extLst>
          </p:cNvPr>
          <p:cNvSpPr txBox="1">
            <a:spLocks/>
          </p:cNvSpPr>
          <p:nvPr/>
        </p:nvSpPr>
        <p:spPr>
          <a:xfrm>
            <a:off x="86816" y="991269"/>
            <a:ext cx="896002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Development testing includes all testing activities that are carried out by the team developing the system. </a:t>
            </a:r>
          </a:p>
          <a:p>
            <a:pPr lvl="1"/>
            <a:r>
              <a:rPr lang="en-US" dirty="0">
                <a:solidFill>
                  <a:srgbClr val="FF0000"/>
                </a:solidFill>
              </a:rPr>
              <a:t>Unit testing</a:t>
            </a:r>
            <a:r>
              <a:rPr lang="en-US" dirty="0"/>
              <a:t>, </a:t>
            </a:r>
            <a:r>
              <a:rPr lang="en-US" sz="2600" dirty="0"/>
              <a:t>where individual program units or object classes are tested. Unit testing should focus on testing the functionality of objects or methods.</a:t>
            </a:r>
            <a:endParaRPr lang="en-GB" sz="2600" dirty="0"/>
          </a:p>
          <a:p>
            <a:pPr lvl="1"/>
            <a:r>
              <a:rPr lang="en-US" dirty="0">
                <a:solidFill>
                  <a:srgbClr val="FF0000"/>
                </a:solidFill>
              </a:rPr>
              <a:t>Component testing</a:t>
            </a:r>
            <a:r>
              <a:rPr lang="en-US" dirty="0"/>
              <a:t>, </a:t>
            </a:r>
            <a:r>
              <a:rPr lang="en-US" sz="2600" dirty="0"/>
              <a:t>where several individual units are integrated to create composite components. Component testing should focus on testing component interfaces.</a:t>
            </a:r>
            <a:endParaRPr lang="en-GB" sz="2600" dirty="0"/>
          </a:p>
          <a:p>
            <a:pPr lvl="1"/>
            <a:r>
              <a:rPr lang="en-US" dirty="0">
                <a:solidFill>
                  <a:srgbClr val="FF0000"/>
                </a:solidFill>
              </a:rPr>
              <a:t>System testing</a:t>
            </a:r>
            <a:r>
              <a:rPr lang="en-US" dirty="0"/>
              <a:t>, </a:t>
            </a:r>
            <a:r>
              <a:rPr lang="en-US" sz="2600" dirty="0"/>
              <a:t>where some or all of the components in a system are integrated and the system is tested as a whole. System testing should focus on testing component interactions.</a:t>
            </a:r>
            <a:endParaRPr lang="en-GB" sz="2600" dirty="0"/>
          </a:p>
          <a:p>
            <a:endParaRPr lang="en-US" sz="2800" dirty="0"/>
          </a:p>
        </p:txBody>
      </p:sp>
    </p:spTree>
    <p:extLst>
      <p:ext uri="{BB962C8B-B14F-4D97-AF65-F5344CB8AC3E}">
        <p14:creationId xmlns:p14="http://schemas.microsoft.com/office/powerpoint/2010/main" val="1058452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EA4467C-14C1-4B23-B747-C72AE28F74D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1EAAF9D-948E-4EC0-B42E-3729F61A2F7E}"/>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12</a:t>
            </a:fld>
            <a:endParaRPr lang="zh-CN" altLang="en-US" dirty="0"/>
          </a:p>
        </p:txBody>
      </p:sp>
      <p:sp>
        <p:nvSpPr>
          <p:cNvPr id="4" name="TextBox 5">
            <a:extLst>
              <a:ext uri="{FF2B5EF4-FFF2-40B4-BE49-F238E27FC236}">
                <a16:creationId xmlns:a16="http://schemas.microsoft.com/office/drawing/2014/main" id="{12AB0CE9-CFEC-4542-A132-FADD056D3239}"/>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5" name="文本框 4">
            <a:extLst>
              <a:ext uri="{FF2B5EF4-FFF2-40B4-BE49-F238E27FC236}">
                <a16:creationId xmlns:a16="http://schemas.microsoft.com/office/drawing/2014/main" id="{A4CFA78D-688D-4A8A-AF63-1703A5927105}"/>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a:p>
            <a:pPr>
              <a:lnSpc>
                <a:spcPts val="2500"/>
              </a:lnSpc>
            </a:pPr>
            <a:endParaRPr lang="en-US" altLang="zh-CN" sz="2800" b="1" dirty="0">
              <a:solidFill>
                <a:srgbClr val="0070C0"/>
              </a:solidFill>
              <a:cs typeface="Times New Roman" panose="02020603050405020304" pitchFamily="18" charset="0"/>
            </a:endParaRPr>
          </a:p>
        </p:txBody>
      </p:sp>
      <p:sp>
        <p:nvSpPr>
          <p:cNvPr id="6" name="矩形 5">
            <a:extLst>
              <a:ext uri="{FF2B5EF4-FFF2-40B4-BE49-F238E27FC236}">
                <a16:creationId xmlns:a16="http://schemas.microsoft.com/office/drawing/2014/main" id="{91697233-7E86-4D37-BC5D-6BB03BCD0F50}"/>
              </a:ext>
            </a:extLst>
          </p:cNvPr>
          <p:cNvSpPr/>
          <p:nvPr/>
        </p:nvSpPr>
        <p:spPr>
          <a:xfrm>
            <a:off x="120313" y="980728"/>
            <a:ext cx="8988191" cy="523220"/>
          </a:xfrm>
          <a:prstGeom prst="rect">
            <a:avLst/>
          </a:prstGeom>
        </p:spPr>
        <p:txBody>
          <a:bodyPr wrap="square">
            <a:spAutoFit/>
          </a:bodyPr>
          <a:lstStyle/>
          <a:p>
            <a:r>
              <a:rPr lang="en-US" altLang="zh-CN" sz="2800" b="1" dirty="0">
                <a:solidFill>
                  <a:srgbClr val="7030A0"/>
                </a:solidFill>
              </a:rPr>
              <a:t>Automated unit testing</a:t>
            </a:r>
            <a:endParaRPr lang="zh-CN" altLang="en-US" sz="2800" b="1" dirty="0">
              <a:solidFill>
                <a:srgbClr val="7030A0"/>
              </a:solidFill>
            </a:endParaRPr>
          </a:p>
        </p:txBody>
      </p:sp>
      <p:sp>
        <p:nvSpPr>
          <p:cNvPr id="7" name="Content Placeholder 2">
            <a:extLst>
              <a:ext uri="{FF2B5EF4-FFF2-40B4-BE49-F238E27FC236}">
                <a16:creationId xmlns:a16="http://schemas.microsoft.com/office/drawing/2014/main" id="{B90197FB-D115-414A-9FFB-12B4ACF3C946}"/>
              </a:ext>
            </a:extLst>
          </p:cNvPr>
          <p:cNvSpPr txBox="1">
            <a:spLocks/>
          </p:cNvSpPr>
          <p:nvPr/>
        </p:nvSpPr>
        <p:spPr>
          <a:xfrm>
            <a:off x="158823" y="1411571"/>
            <a:ext cx="8864863" cy="494477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Whenever possible, unit testing should be automated so that tests are run and checked without manual intervention.</a:t>
            </a:r>
          </a:p>
          <a:p>
            <a:r>
              <a:rPr lang="en-US" sz="2800" dirty="0"/>
              <a:t>In automated unit testing, you make use of a test automation framework (such as </a:t>
            </a:r>
            <a:r>
              <a:rPr lang="en-US" sz="2800" dirty="0">
                <a:solidFill>
                  <a:srgbClr val="FF0000"/>
                </a:solidFill>
              </a:rPr>
              <a:t>JUnit</a:t>
            </a:r>
            <a:r>
              <a:rPr lang="en-US" sz="2800" dirty="0"/>
              <a:t>) to write and run your program tests. </a:t>
            </a:r>
          </a:p>
          <a:p>
            <a:r>
              <a:rPr lang="en-US" sz="2800" dirty="0"/>
              <a:t>Unit testing frameworks provide generic test classes that you extend to create specific test cases. They can then run all of the tests that you have implemented and report, often through some GUI, on the success of otherwise of the tests. </a:t>
            </a:r>
          </a:p>
        </p:txBody>
      </p:sp>
    </p:spTree>
    <p:extLst>
      <p:ext uri="{BB962C8B-B14F-4D97-AF65-F5344CB8AC3E}">
        <p14:creationId xmlns:p14="http://schemas.microsoft.com/office/powerpoint/2010/main" val="159396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6E8620A-DC99-48C3-99BE-E1334378AE2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604DACB-ACFC-4CC1-B79A-67D4460F1365}"/>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13</a:t>
            </a:fld>
            <a:endParaRPr lang="zh-CN" altLang="en-US" dirty="0"/>
          </a:p>
        </p:txBody>
      </p:sp>
      <p:sp>
        <p:nvSpPr>
          <p:cNvPr id="4" name="TextBox 5">
            <a:extLst>
              <a:ext uri="{FF2B5EF4-FFF2-40B4-BE49-F238E27FC236}">
                <a16:creationId xmlns:a16="http://schemas.microsoft.com/office/drawing/2014/main" id="{487942DF-AC16-4344-BBFB-33816C3BFC2F}"/>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5" name="文本框 4">
            <a:extLst>
              <a:ext uri="{FF2B5EF4-FFF2-40B4-BE49-F238E27FC236}">
                <a16:creationId xmlns:a16="http://schemas.microsoft.com/office/drawing/2014/main" id="{7F14749C-1EFB-4869-843D-65DD6B19ABD4}"/>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a:p>
            <a:pPr>
              <a:lnSpc>
                <a:spcPts val="2500"/>
              </a:lnSpc>
            </a:pP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B15C539C-10FC-47DA-9F88-E18DB7E0DB4C}"/>
              </a:ext>
            </a:extLst>
          </p:cNvPr>
          <p:cNvSpPr txBox="1">
            <a:spLocks/>
          </p:cNvSpPr>
          <p:nvPr/>
        </p:nvSpPr>
        <p:spPr>
          <a:xfrm>
            <a:off x="35496" y="1503948"/>
            <a:ext cx="910850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setup part, where you initialize the system with the test case, namely the inputs and expected outputs.</a:t>
            </a:r>
            <a:endParaRPr lang="en-GB" sz="2800" dirty="0"/>
          </a:p>
          <a:p>
            <a:r>
              <a:rPr lang="en-US" sz="2800" dirty="0"/>
              <a:t>A call part, where you call the object or method to be tested.</a:t>
            </a:r>
            <a:endParaRPr lang="en-GB" sz="2800" dirty="0"/>
          </a:p>
          <a:p>
            <a:r>
              <a:rPr lang="en-US" sz="2800" dirty="0"/>
              <a:t>An assertion part where you compare the result of the call with the expected result. If the assertion evaluates to true, the test has been successful  if false, then it has failed.</a:t>
            </a:r>
            <a:endParaRPr lang="en-GB" sz="2800" dirty="0"/>
          </a:p>
          <a:p>
            <a:endParaRPr lang="en-US" sz="2800" dirty="0"/>
          </a:p>
        </p:txBody>
      </p:sp>
      <p:sp>
        <p:nvSpPr>
          <p:cNvPr id="7" name="矩形 6">
            <a:extLst>
              <a:ext uri="{FF2B5EF4-FFF2-40B4-BE49-F238E27FC236}">
                <a16:creationId xmlns:a16="http://schemas.microsoft.com/office/drawing/2014/main" id="{FE1BAD60-D6E3-484A-924C-7A8DDCB83D85}"/>
              </a:ext>
            </a:extLst>
          </p:cNvPr>
          <p:cNvSpPr/>
          <p:nvPr/>
        </p:nvSpPr>
        <p:spPr>
          <a:xfrm>
            <a:off x="35496" y="980728"/>
            <a:ext cx="8988191" cy="523220"/>
          </a:xfrm>
          <a:prstGeom prst="rect">
            <a:avLst/>
          </a:prstGeom>
        </p:spPr>
        <p:txBody>
          <a:bodyPr wrap="square">
            <a:spAutoFit/>
          </a:bodyPr>
          <a:lstStyle/>
          <a:p>
            <a:r>
              <a:rPr lang="en-US" altLang="zh-CN" sz="2800" b="1" dirty="0">
                <a:solidFill>
                  <a:srgbClr val="7030A0"/>
                </a:solidFill>
              </a:rPr>
              <a:t>Automated component testing</a:t>
            </a:r>
            <a:endParaRPr lang="zh-CN" altLang="en-US" sz="2800" b="1" dirty="0">
              <a:solidFill>
                <a:srgbClr val="7030A0"/>
              </a:solidFill>
            </a:endParaRPr>
          </a:p>
        </p:txBody>
      </p:sp>
    </p:spTree>
    <p:extLst>
      <p:ext uri="{BB962C8B-B14F-4D97-AF65-F5344CB8AC3E}">
        <p14:creationId xmlns:p14="http://schemas.microsoft.com/office/powerpoint/2010/main" val="1570844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7C9EDAF-943A-42A3-94A2-28B20559C53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D1CBFD4-063F-43C1-B9D8-7A6A1DD6CFC5}"/>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14</a:t>
            </a:fld>
            <a:endParaRPr lang="zh-CN" altLang="en-US" dirty="0"/>
          </a:p>
        </p:txBody>
      </p:sp>
      <p:sp>
        <p:nvSpPr>
          <p:cNvPr id="4" name="TextBox 5">
            <a:extLst>
              <a:ext uri="{FF2B5EF4-FFF2-40B4-BE49-F238E27FC236}">
                <a16:creationId xmlns:a16="http://schemas.microsoft.com/office/drawing/2014/main" id="{9B1CD6EB-07A0-4F26-9D89-00FD8B3FCA28}"/>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5" name="文本框 4">
            <a:extLst>
              <a:ext uri="{FF2B5EF4-FFF2-40B4-BE49-F238E27FC236}">
                <a16:creationId xmlns:a16="http://schemas.microsoft.com/office/drawing/2014/main" id="{88BAA005-9CDE-4F53-8ECA-626FFDE9D2DE}"/>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a:p>
            <a:pPr>
              <a:lnSpc>
                <a:spcPts val="2500"/>
              </a:lnSpc>
            </a:pP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07A3C255-DFE0-4497-853D-39BD8796D30C}"/>
              </a:ext>
            </a:extLst>
          </p:cNvPr>
          <p:cNvSpPr txBox="1">
            <a:spLocks/>
          </p:cNvSpPr>
          <p:nvPr/>
        </p:nvSpPr>
        <p:spPr>
          <a:xfrm>
            <a:off x="179512" y="980728"/>
            <a:ext cx="886115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8.1.1 Unit testing</a:t>
            </a:r>
            <a:endParaRPr lang="en-US" sz="2800" b="1" dirty="0">
              <a:solidFill>
                <a:srgbClr val="7030A0"/>
              </a:solidFill>
            </a:endParaRPr>
          </a:p>
          <a:p>
            <a:r>
              <a:rPr lang="en-US" sz="2800" dirty="0"/>
              <a:t>There are 2 types of unit test case:</a:t>
            </a:r>
          </a:p>
          <a:p>
            <a:pPr lvl="1"/>
            <a:r>
              <a:rPr lang="en-US" dirty="0"/>
              <a:t>The first of these should reflect </a:t>
            </a:r>
            <a:r>
              <a:rPr lang="en-US" dirty="0">
                <a:solidFill>
                  <a:srgbClr val="FF0000"/>
                </a:solidFill>
              </a:rPr>
              <a:t>normal operation </a:t>
            </a:r>
            <a:r>
              <a:rPr lang="en-US" dirty="0"/>
              <a:t>of a program and should show that the component works as expected. </a:t>
            </a:r>
          </a:p>
          <a:p>
            <a:pPr lvl="1"/>
            <a:r>
              <a:rPr lang="en-US" dirty="0"/>
              <a:t>The other kind of test case should be based on testing experience of where common problems arise. It should </a:t>
            </a:r>
            <a:r>
              <a:rPr lang="en-US" dirty="0">
                <a:solidFill>
                  <a:srgbClr val="FF0000"/>
                </a:solidFill>
              </a:rPr>
              <a:t>use abnormal inputs </a:t>
            </a:r>
            <a:r>
              <a:rPr lang="en-US" dirty="0"/>
              <a:t>to check that these are properly processed and do not crash the component.</a:t>
            </a:r>
            <a:r>
              <a:rPr lang="en-GB" dirty="0"/>
              <a:t> </a:t>
            </a:r>
            <a:endParaRPr lang="en-US" dirty="0"/>
          </a:p>
        </p:txBody>
      </p:sp>
    </p:spTree>
    <p:extLst>
      <p:ext uri="{BB962C8B-B14F-4D97-AF65-F5344CB8AC3E}">
        <p14:creationId xmlns:p14="http://schemas.microsoft.com/office/powerpoint/2010/main" val="2172204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F8B0B3B-6846-48EB-8B42-16392224648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E49451C-6029-4E97-B041-C4025E896E10}"/>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15</a:t>
            </a:fld>
            <a:endParaRPr lang="zh-CN" altLang="en-US" dirty="0"/>
          </a:p>
        </p:txBody>
      </p:sp>
      <p:sp>
        <p:nvSpPr>
          <p:cNvPr id="4" name="TextBox 5">
            <a:extLst>
              <a:ext uri="{FF2B5EF4-FFF2-40B4-BE49-F238E27FC236}">
                <a16:creationId xmlns:a16="http://schemas.microsoft.com/office/drawing/2014/main" id="{F9EF48C2-F148-4680-B5A5-EFB5E2D1C2F8}"/>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5" name="文本框 4">
            <a:extLst>
              <a:ext uri="{FF2B5EF4-FFF2-40B4-BE49-F238E27FC236}">
                <a16:creationId xmlns:a16="http://schemas.microsoft.com/office/drawing/2014/main" id="{4944D674-1549-4B0C-A6EF-BAC572DEA2B7}"/>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a:p>
            <a:pPr>
              <a:lnSpc>
                <a:spcPts val="2500"/>
              </a:lnSpc>
            </a:pP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CA9D232F-A361-46F4-9C2B-BFFB1CB7897D}"/>
              </a:ext>
            </a:extLst>
          </p:cNvPr>
          <p:cNvSpPr txBox="1">
            <a:spLocks/>
          </p:cNvSpPr>
          <p:nvPr/>
        </p:nvSpPr>
        <p:spPr>
          <a:xfrm>
            <a:off x="107503" y="1484784"/>
            <a:ext cx="891618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rgbClr val="FF0000"/>
                </a:solidFill>
              </a:rPr>
              <a:t>Partition testing</a:t>
            </a:r>
            <a:r>
              <a:rPr lang="en-US" sz="2800" dirty="0"/>
              <a:t>, where you identify groups of inputs that have common characteristics and should be processed in the same way. </a:t>
            </a:r>
          </a:p>
          <a:p>
            <a:pPr lvl="1"/>
            <a:r>
              <a:rPr lang="en-US" dirty="0"/>
              <a:t>You should choose tests from within each of these groups.</a:t>
            </a:r>
            <a:endParaRPr lang="en-GB" dirty="0"/>
          </a:p>
          <a:p>
            <a:r>
              <a:rPr lang="en-US" sz="2800" dirty="0">
                <a:solidFill>
                  <a:srgbClr val="FF0000"/>
                </a:solidFill>
              </a:rPr>
              <a:t>Guideline-based testing</a:t>
            </a:r>
            <a:r>
              <a:rPr lang="en-US" sz="2800" dirty="0"/>
              <a:t>, where you use testing guidelines to choose test cases. </a:t>
            </a:r>
          </a:p>
          <a:p>
            <a:pPr lvl="1"/>
            <a:r>
              <a:rPr lang="en-US" dirty="0"/>
              <a:t>These guidelines reflect previous experience of the kinds of errors that programmers often make when developing components.</a:t>
            </a:r>
            <a:endParaRPr lang="en-GB" dirty="0"/>
          </a:p>
          <a:p>
            <a:endParaRPr lang="en-US" sz="2800" dirty="0"/>
          </a:p>
        </p:txBody>
      </p:sp>
      <p:sp>
        <p:nvSpPr>
          <p:cNvPr id="7" name="矩形 6">
            <a:extLst>
              <a:ext uri="{FF2B5EF4-FFF2-40B4-BE49-F238E27FC236}">
                <a16:creationId xmlns:a16="http://schemas.microsoft.com/office/drawing/2014/main" id="{92B673DA-AB47-4D71-812D-56E6963FAA15}"/>
              </a:ext>
            </a:extLst>
          </p:cNvPr>
          <p:cNvSpPr/>
          <p:nvPr/>
        </p:nvSpPr>
        <p:spPr>
          <a:xfrm>
            <a:off x="35496" y="980728"/>
            <a:ext cx="8988191" cy="523220"/>
          </a:xfrm>
          <a:prstGeom prst="rect">
            <a:avLst/>
          </a:prstGeom>
        </p:spPr>
        <p:txBody>
          <a:bodyPr wrap="square">
            <a:spAutoFit/>
          </a:bodyPr>
          <a:lstStyle/>
          <a:p>
            <a:r>
              <a:rPr lang="en-US" altLang="zh-CN" sz="2800" b="1" dirty="0">
                <a:solidFill>
                  <a:srgbClr val="7030A0"/>
                </a:solidFill>
              </a:rPr>
              <a:t>8.1.2 Choosing unit case cases</a:t>
            </a:r>
            <a:endParaRPr lang="zh-CN" altLang="en-US" sz="2800" b="1" dirty="0">
              <a:solidFill>
                <a:srgbClr val="7030A0"/>
              </a:solidFill>
            </a:endParaRPr>
          </a:p>
        </p:txBody>
      </p:sp>
    </p:spTree>
    <p:extLst>
      <p:ext uri="{BB962C8B-B14F-4D97-AF65-F5344CB8AC3E}">
        <p14:creationId xmlns:p14="http://schemas.microsoft.com/office/powerpoint/2010/main" val="3190218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7641F03-7D59-4628-8257-2F81835D90A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5D1B30C-50A8-4C67-9929-A065115560F1}"/>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16</a:t>
            </a:fld>
            <a:endParaRPr lang="zh-CN" altLang="en-US" dirty="0"/>
          </a:p>
        </p:txBody>
      </p:sp>
      <p:pic>
        <p:nvPicPr>
          <p:cNvPr id="4" name="Content Placeholder 3" descr="8.5 EquivPartitioning.eps">
            <a:extLst>
              <a:ext uri="{FF2B5EF4-FFF2-40B4-BE49-F238E27FC236}">
                <a16:creationId xmlns:a16="http://schemas.microsoft.com/office/drawing/2014/main" id="{871736E1-C361-4B26-AE35-C59918993E92}"/>
              </a:ext>
            </a:extLst>
          </p:cNvPr>
          <p:cNvPicPr>
            <a:picLocks noChangeAspect="1"/>
          </p:cNvPicPr>
          <p:nvPr/>
        </p:nvPicPr>
        <p:blipFill>
          <a:blip r:embed="rId2"/>
          <a:srcRect l="-13531" r="-13531"/>
          <a:stretch>
            <a:fillRect/>
          </a:stretch>
        </p:blipFill>
        <p:spPr>
          <a:xfrm>
            <a:off x="302115" y="1196752"/>
            <a:ext cx="8539769" cy="4696545"/>
          </a:xfrm>
          <a:prstGeom prst="rect">
            <a:avLst/>
          </a:prstGeom>
        </p:spPr>
      </p:pic>
      <p:sp>
        <p:nvSpPr>
          <p:cNvPr id="5" name="TextBox 5">
            <a:extLst>
              <a:ext uri="{FF2B5EF4-FFF2-40B4-BE49-F238E27FC236}">
                <a16:creationId xmlns:a16="http://schemas.microsoft.com/office/drawing/2014/main" id="{38FA147F-88E9-46B7-9D1E-607847E163C5}"/>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6" name="文本框 5">
            <a:extLst>
              <a:ext uri="{FF2B5EF4-FFF2-40B4-BE49-F238E27FC236}">
                <a16:creationId xmlns:a16="http://schemas.microsoft.com/office/drawing/2014/main" id="{3CED3C71-2789-4CD0-B348-E5595705E6E2}"/>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5</a:t>
            </a:r>
          </a:p>
          <a:p>
            <a:pPr>
              <a:lnSpc>
                <a:spcPts val="2500"/>
              </a:lnSpc>
            </a:pPr>
            <a:endParaRPr lang="en-US" altLang="zh-CN" sz="2800" b="1"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2965025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7F1B628-5D44-4B35-8250-EF55C9A26E4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4D0F1EF-8F48-4236-BE3B-D044B63EE82C}"/>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17</a:t>
            </a:fld>
            <a:endParaRPr lang="zh-CN" altLang="en-US" dirty="0"/>
          </a:p>
        </p:txBody>
      </p:sp>
      <p:pic>
        <p:nvPicPr>
          <p:cNvPr id="4" name="Content Placeholder 3" descr="8.6 Partitions.eps">
            <a:extLst>
              <a:ext uri="{FF2B5EF4-FFF2-40B4-BE49-F238E27FC236}">
                <a16:creationId xmlns:a16="http://schemas.microsoft.com/office/drawing/2014/main" id="{4ED4CC5E-CC10-4B00-B039-6B038BF9D024}"/>
              </a:ext>
            </a:extLst>
          </p:cNvPr>
          <p:cNvPicPr>
            <a:picLocks noChangeAspect="1"/>
          </p:cNvPicPr>
          <p:nvPr/>
        </p:nvPicPr>
        <p:blipFill>
          <a:blip r:embed="rId2"/>
          <a:srcRect l="-9407" r="-9407"/>
          <a:stretch>
            <a:fillRect/>
          </a:stretch>
        </p:blipFill>
        <p:spPr>
          <a:xfrm>
            <a:off x="242479" y="1052736"/>
            <a:ext cx="8641564" cy="4752528"/>
          </a:xfrm>
          <a:prstGeom prst="rect">
            <a:avLst/>
          </a:prstGeom>
        </p:spPr>
      </p:pic>
      <p:sp>
        <p:nvSpPr>
          <p:cNvPr id="5" name="TextBox 5">
            <a:extLst>
              <a:ext uri="{FF2B5EF4-FFF2-40B4-BE49-F238E27FC236}">
                <a16:creationId xmlns:a16="http://schemas.microsoft.com/office/drawing/2014/main" id="{A34BEC59-EF03-4602-B036-E238F1AEB3E5}"/>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6" name="文本框 5">
            <a:extLst>
              <a:ext uri="{FF2B5EF4-FFF2-40B4-BE49-F238E27FC236}">
                <a16:creationId xmlns:a16="http://schemas.microsoft.com/office/drawing/2014/main" id="{CB483924-60D2-47A7-AAA8-69C37619D0A7}"/>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6</a:t>
            </a:r>
          </a:p>
          <a:p>
            <a:pPr>
              <a:lnSpc>
                <a:spcPts val="2500"/>
              </a:lnSpc>
            </a:pPr>
            <a:endParaRPr lang="en-US" altLang="zh-CN" sz="2800" b="1"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3757000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7B7B9C4-6550-4F74-8766-81BB40816E1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79CF002-4060-452D-8666-3006FD11E744}"/>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18</a:t>
            </a:fld>
            <a:endParaRPr lang="zh-CN" altLang="en-US" dirty="0"/>
          </a:p>
        </p:txBody>
      </p:sp>
      <p:sp>
        <p:nvSpPr>
          <p:cNvPr id="4" name="TextBox 5">
            <a:extLst>
              <a:ext uri="{FF2B5EF4-FFF2-40B4-BE49-F238E27FC236}">
                <a16:creationId xmlns:a16="http://schemas.microsoft.com/office/drawing/2014/main" id="{22812D90-87C4-4BB4-AC4D-7E2E0E96E921}"/>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5" name="文本框 4">
            <a:extLst>
              <a:ext uri="{FF2B5EF4-FFF2-40B4-BE49-F238E27FC236}">
                <a16:creationId xmlns:a16="http://schemas.microsoft.com/office/drawing/2014/main" id="{EE5A0509-E143-42EB-BC9E-028B0492BF38}"/>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7</a:t>
            </a:r>
          </a:p>
          <a:p>
            <a:pPr>
              <a:lnSpc>
                <a:spcPts val="2500"/>
              </a:lnSpc>
            </a:pPr>
            <a:endParaRPr lang="en-US" altLang="zh-CN" sz="2800" b="1" dirty="0">
              <a:solidFill>
                <a:srgbClr val="0070C0"/>
              </a:solidFill>
              <a:cs typeface="Times New Roman" panose="02020603050405020304" pitchFamily="18" charset="0"/>
            </a:endParaRPr>
          </a:p>
        </p:txBody>
      </p:sp>
      <p:sp>
        <p:nvSpPr>
          <p:cNvPr id="6" name="文本框 5">
            <a:extLst>
              <a:ext uri="{FF2B5EF4-FFF2-40B4-BE49-F238E27FC236}">
                <a16:creationId xmlns:a16="http://schemas.microsoft.com/office/drawing/2014/main" id="{5EA50C10-F013-4A8E-BEED-929807C0ADE8}"/>
              </a:ext>
            </a:extLst>
          </p:cNvPr>
          <p:cNvSpPr txBox="1"/>
          <p:nvPr/>
        </p:nvSpPr>
        <p:spPr>
          <a:xfrm>
            <a:off x="103334" y="936794"/>
            <a:ext cx="8937332" cy="5262979"/>
          </a:xfrm>
          <a:prstGeom prst="rect">
            <a:avLst/>
          </a:prstGeom>
          <a:noFill/>
        </p:spPr>
        <p:txBody>
          <a:bodyPr wrap="square" rtlCol="0">
            <a:spAutoFit/>
          </a:bodyPr>
          <a:lstStyle/>
          <a:p>
            <a:r>
              <a:rPr lang="en-US" altLang="zh-CN" sz="2800" b="1" dirty="0">
                <a:cs typeface="Times New Roman" panose="02020603050405020304" pitchFamily="18" charset="0"/>
              </a:rPr>
              <a:t>Black-box-testing</a:t>
            </a:r>
          </a:p>
          <a:p>
            <a:r>
              <a:rPr lang="en-US" altLang="zh-CN" sz="2800" dirty="0">
                <a:cs typeface="Times New Roman" panose="02020603050405020304" pitchFamily="18" charset="0"/>
              </a:rPr>
              <a:t>- When you use the specification of a system to identify equivalence partitions and thus design the test cases based on the equivalence partitions. You needn't to know how the program works.</a:t>
            </a:r>
          </a:p>
          <a:p>
            <a:r>
              <a:rPr lang="en-US" altLang="zh-CN" sz="2800" b="1" dirty="0">
                <a:cs typeface="Times New Roman" panose="02020603050405020304" pitchFamily="18" charset="0"/>
              </a:rPr>
              <a:t>White-box-testing</a:t>
            </a:r>
          </a:p>
          <a:p>
            <a:r>
              <a:rPr lang="en-US" altLang="zh-CN" sz="2800" dirty="0">
                <a:cs typeface="Times New Roman" panose="02020603050405020304" pitchFamily="18" charset="0"/>
              </a:rPr>
              <a:t>- Usually as supplement of the black-box-testing, where you look at the program and design the test cases based on all possible logical flows of the program. The inputs of the program in the test cases should cause all possibilities of the program branches. Therefore, you need to know the program in details.</a:t>
            </a:r>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3705444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DFFFB54-5CB0-4225-9B06-46CF36377F8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073D554-3279-4495-B787-9F25F7DE432F}"/>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19</a:t>
            </a:fld>
            <a:endParaRPr lang="zh-CN" altLang="en-US" dirty="0"/>
          </a:p>
        </p:txBody>
      </p:sp>
      <p:sp>
        <p:nvSpPr>
          <p:cNvPr id="4" name="TextBox 5">
            <a:extLst>
              <a:ext uri="{FF2B5EF4-FFF2-40B4-BE49-F238E27FC236}">
                <a16:creationId xmlns:a16="http://schemas.microsoft.com/office/drawing/2014/main" id="{EC82882A-1D37-4412-9331-EB40CD5BC791}"/>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5" name="文本框 4">
            <a:extLst>
              <a:ext uri="{FF2B5EF4-FFF2-40B4-BE49-F238E27FC236}">
                <a16:creationId xmlns:a16="http://schemas.microsoft.com/office/drawing/2014/main" id="{5E14165A-B37B-4FA5-B774-03FF2702C310}"/>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8</a:t>
            </a:r>
          </a:p>
          <a:p>
            <a:pPr>
              <a:lnSpc>
                <a:spcPts val="2500"/>
              </a:lnSpc>
            </a:pPr>
            <a:endParaRPr lang="en-US" altLang="zh-CN" sz="2800" b="1" dirty="0">
              <a:solidFill>
                <a:srgbClr val="0070C0"/>
              </a:solidFill>
              <a:cs typeface="Times New Roman" panose="02020603050405020304" pitchFamily="18" charset="0"/>
            </a:endParaRPr>
          </a:p>
        </p:txBody>
      </p:sp>
      <p:sp>
        <p:nvSpPr>
          <p:cNvPr id="6" name="Rectangle 3">
            <a:extLst>
              <a:ext uri="{FF2B5EF4-FFF2-40B4-BE49-F238E27FC236}">
                <a16:creationId xmlns:a16="http://schemas.microsoft.com/office/drawing/2014/main" id="{F3A63C40-8D86-485B-A9F4-87989EB08FDA}"/>
              </a:ext>
            </a:extLst>
          </p:cNvPr>
          <p:cNvSpPr txBox="1">
            <a:spLocks noChangeArrowheads="1"/>
          </p:cNvSpPr>
          <p:nvPr/>
        </p:nvSpPr>
        <p:spPr>
          <a:xfrm>
            <a:off x="103334" y="1503948"/>
            <a:ext cx="8937332" cy="4525963"/>
          </a:xfrm>
          <a:prstGeom prst="rect">
            <a:avLst/>
          </a:prstGeom>
          <a:noFill/>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dirty="0"/>
              <a:t>    Useful for testing the programs with sequences, arrays, or lists. </a:t>
            </a:r>
            <a:endParaRPr lang="en-GB" sz="2800" dirty="0"/>
          </a:p>
          <a:p>
            <a:r>
              <a:rPr lang="en-GB" sz="2800" dirty="0"/>
              <a:t>Test software with sequences which have only a single value.</a:t>
            </a:r>
          </a:p>
          <a:p>
            <a:r>
              <a:rPr lang="en-GB" sz="2800" dirty="0"/>
              <a:t>Use sequences of different sizes in different tests.</a:t>
            </a:r>
          </a:p>
          <a:p>
            <a:r>
              <a:rPr lang="en-GB" sz="2800" dirty="0"/>
              <a:t>Derive tests so that the first, middle and last elements of the sequence are accessed.</a:t>
            </a:r>
          </a:p>
          <a:p>
            <a:r>
              <a:rPr lang="en-GB" sz="2800" dirty="0"/>
              <a:t>Test with sequences of zero length.</a:t>
            </a:r>
          </a:p>
        </p:txBody>
      </p:sp>
      <p:sp>
        <p:nvSpPr>
          <p:cNvPr id="7" name="矩形 6">
            <a:extLst>
              <a:ext uri="{FF2B5EF4-FFF2-40B4-BE49-F238E27FC236}">
                <a16:creationId xmlns:a16="http://schemas.microsoft.com/office/drawing/2014/main" id="{CAB6D40B-FFCB-43E5-B06B-D0B43B48AA37}"/>
              </a:ext>
            </a:extLst>
          </p:cNvPr>
          <p:cNvSpPr/>
          <p:nvPr/>
        </p:nvSpPr>
        <p:spPr>
          <a:xfrm>
            <a:off x="85553" y="980728"/>
            <a:ext cx="8955113" cy="523220"/>
          </a:xfrm>
          <a:prstGeom prst="rect">
            <a:avLst/>
          </a:prstGeom>
        </p:spPr>
        <p:txBody>
          <a:bodyPr wrap="square">
            <a:spAutoFit/>
          </a:bodyPr>
          <a:lstStyle/>
          <a:p>
            <a:r>
              <a:rPr lang="en-GB" altLang="zh-CN" sz="2800" b="1" dirty="0">
                <a:solidFill>
                  <a:srgbClr val="7030A0"/>
                </a:solidFill>
              </a:rPr>
              <a:t>Testing guidelines (sequences)</a:t>
            </a:r>
            <a:endParaRPr lang="zh-CN" altLang="en-US" sz="2800" b="1" dirty="0">
              <a:solidFill>
                <a:srgbClr val="7030A0"/>
              </a:solidFill>
            </a:endParaRPr>
          </a:p>
        </p:txBody>
      </p:sp>
    </p:spTree>
    <p:extLst>
      <p:ext uri="{BB962C8B-B14F-4D97-AF65-F5344CB8AC3E}">
        <p14:creationId xmlns:p14="http://schemas.microsoft.com/office/powerpoint/2010/main" val="288522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271FF12-5EE1-462F-9CAB-038216A6AD82}"/>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22BA4A19-CB67-43DE-ACF8-D8265CFF471E}"/>
              </a:ext>
            </a:extLst>
          </p:cNvPr>
          <p:cNvSpPr>
            <a:spLocks noGrp="1"/>
          </p:cNvSpPr>
          <p:nvPr>
            <p:ph type="sldNum" sz="quarter" idx="12"/>
          </p:nvPr>
        </p:nvSpPr>
        <p:spPr/>
        <p:txBody>
          <a:bodyPr/>
          <a:lstStyle/>
          <a:p>
            <a:r>
              <a:rPr lang="en-US" altLang="zh-CN" dirty="0"/>
              <a:t>SE  Chapter 8-</a:t>
            </a:r>
            <a:fld id="{90959D3B-E7CF-4F7F-B948-302019A1053D}" type="slidenum">
              <a:rPr lang="zh-CN" altLang="en-US" smtClean="0"/>
              <a:pPr/>
              <a:t>2</a:t>
            </a:fld>
            <a:endParaRPr lang="zh-CN" altLang="en-US" dirty="0"/>
          </a:p>
        </p:txBody>
      </p:sp>
      <p:sp>
        <p:nvSpPr>
          <p:cNvPr id="4" name="TextBox 5">
            <a:extLst>
              <a:ext uri="{FF2B5EF4-FFF2-40B4-BE49-F238E27FC236}">
                <a16:creationId xmlns:a16="http://schemas.microsoft.com/office/drawing/2014/main" id="{A7565CFB-E7AD-4DFF-A4C5-4C069A75CCB0}"/>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Learning objectives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8AEE9D22-C506-492F-8381-D9BF752ABE45}"/>
              </a:ext>
            </a:extLst>
          </p:cNvPr>
          <p:cNvSpPr txBox="1"/>
          <p:nvPr/>
        </p:nvSpPr>
        <p:spPr>
          <a:xfrm>
            <a:off x="107504" y="1196752"/>
            <a:ext cx="8954953" cy="4401205"/>
          </a:xfrm>
          <a:prstGeom prst="rect">
            <a:avLst/>
          </a:prstGeom>
          <a:noFill/>
        </p:spPr>
        <p:txBody>
          <a:bodyPr wrap="square" rtlCol="0">
            <a:spAutoFit/>
          </a:bodyPr>
          <a:lstStyle/>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the stages of software testing.</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Know some techniques that help you choose test cases to discover program defects.</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test-first development, where you design tests before writing code and run these tests automatically.</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Know about three distinct types of testing – component testing, system testing and release testing.</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the distinctions between development testing and user testing.</a:t>
            </a:r>
          </a:p>
        </p:txBody>
      </p:sp>
    </p:spTree>
    <p:extLst>
      <p:ext uri="{BB962C8B-B14F-4D97-AF65-F5344CB8AC3E}">
        <p14:creationId xmlns:p14="http://schemas.microsoft.com/office/powerpoint/2010/main" val="280694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8E54E56-36CD-4639-91B7-9A404651FFD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0479BB6-2F2F-48AB-9514-2322305E6797}"/>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20</a:t>
            </a:fld>
            <a:endParaRPr lang="zh-CN" altLang="en-US" dirty="0"/>
          </a:p>
        </p:txBody>
      </p:sp>
      <p:sp>
        <p:nvSpPr>
          <p:cNvPr id="4" name="TextBox 5">
            <a:extLst>
              <a:ext uri="{FF2B5EF4-FFF2-40B4-BE49-F238E27FC236}">
                <a16:creationId xmlns:a16="http://schemas.microsoft.com/office/drawing/2014/main" id="{2FE8F9B7-7023-4934-B0B6-1EDB87F4C894}"/>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5" name="文本框 4">
            <a:extLst>
              <a:ext uri="{FF2B5EF4-FFF2-40B4-BE49-F238E27FC236}">
                <a16:creationId xmlns:a16="http://schemas.microsoft.com/office/drawing/2014/main" id="{D54D3727-F3B9-4F59-951A-35134DD43265}"/>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9</a:t>
            </a:r>
          </a:p>
          <a:p>
            <a:pPr>
              <a:lnSpc>
                <a:spcPts val="2500"/>
              </a:lnSpc>
            </a:pPr>
            <a:endParaRPr lang="en-US" altLang="zh-CN" sz="2800" b="1" dirty="0">
              <a:solidFill>
                <a:srgbClr val="0070C0"/>
              </a:solidFill>
              <a:cs typeface="Times New Roman" panose="02020603050405020304" pitchFamily="18" charset="0"/>
            </a:endParaRPr>
          </a:p>
        </p:txBody>
      </p:sp>
      <p:sp>
        <p:nvSpPr>
          <p:cNvPr id="6" name="Rectangle 3">
            <a:extLst>
              <a:ext uri="{FF2B5EF4-FFF2-40B4-BE49-F238E27FC236}">
                <a16:creationId xmlns:a16="http://schemas.microsoft.com/office/drawing/2014/main" id="{06A45E06-83C8-4257-AE90-94A647A820CD}"/>
              </a:ext>
            </a:extLst>
          </p:cNvPr>
          <p:cNvSpPr txBox="1">
            <a:spLocks noChangeArrowheads="1"/>
          </p:cNvSpPr>
          <p:nvPr/>
        </p:nvSpPr>
        <p:spPr>
          <a:xfrm>
            <a:off x="103334" y="1503949"/>
            <a:ext cx="8937332" cy="3149188"/>
          </a:xfrm>
          <a:prstGeom prst="rect">
            <a:avLst/>
          </a:prstGeom>
          <a:noFill/>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altLang="zh-CN" sz="2800" dirty="0"/>
              <a:t>Choose inputs that force the system to generate all error messages </a:t>
            </a:r>
            <a:endParaRPr lang="en-GB" altLang="zh-CN" sz="2800" dirty="0"/>
          </a:p>
          <a:p>
            <a:r>
              <a:rPr lang="en-US" altLang="zh-CN" sz="2800" dirty="0"/>
              <a:t>Design inputs that cause input buffers to overflow </a:t>
            </a:r>
            <a:endParaRPr lang="en-GB" altLang="zh-CN" sz="2800" dirty="0"/>
          </a:p>
          <a:p>
            <a:r>
              <a:rPr lang="en-US" altLang="zh-CN" sz="2800" dirty="0"/>
              <a:t>Repeat the same input or series of inputs numerous times </a:t>
            </a:r>
            <a:endParaRPr lang="en-GB" altLang="zh-CN" sz="2800" dirty="0"/>
          </a:p>
          <a:p>
            <a:r>
              <a:rPr lang="en-US" altLang="zh-CN" sz="2800" dirty="0"/>
              <a:t>Force invalid outputs to be generated </a:t>
            </a:r>
            <a:endParaRPr lang="en-GB" altLang="zh-CN" sz="2800" dirty="0"/>
          </a:p>
          <a:p>
            <a:r>
              <a:rPr lang="en-US" altLang="zh-CN" sz="2800" dirty="0"/>
              <a:t>Force computation results to be too large or too small.</a:t>
            </a:r>
            <a:endParaRPr lang="en-GB" altLang="zh-CN" sz="2800" dirty="0"/>
          </a:p>
          <a:p>
            <a:endParaRPr lang="en-GB" sz="2800" dirty="0"/>
          </a:p>
        </p:txBody>
      </p:sp>
      <p:sp>
        <p:nvSpPr>
          <p:cNvPr id="7" name="矩形 6">
            <a:extLst>
              <a:ext uri="{FF2B5EF4-FFF2-40B4-BE49-F238E27FC236}">
                <a16:creationId xmlns:a16="http://schemas.microsoft.com/office/drawing/2014/main" id="{CB54F240-2042-4F9C-BDAD-838621108A84}"/>
              </a:ext>
            </a:extLst>
          </p:cNvPr>
          <p:cNvSpPr/>
          <p:nvPr/>
        </p:nvSpPr>
        <p:spPr>
          <a:xfrm>
            <a:off x="85553" y="980728"/>
            <a:ext cx="8955113" cy="523220"/>
          </a:xfrm>
          <a:prstGeom prst="rect">
            <a:avLst/>
          </a:prstGeom>
        </p:spPr>
        <p:txBody>
          <a:bodyPr wrap="square">
            <a:spAutoFit/>
          </a:bodyPr>
          <a:lstStyle/>
          <a:p>
            <a:r>
              <a:rPr lang="en-GB" altLang="zh-CN" sz="2800" b="1" dirty="0">
                <a:solidFill>
                  <a:srgbClr val="7030A0"/>
                </a:solidFill>
              </a:rPr>
              <a:t>More general guidelines for the design of test-cases</a:t>
            </a:r>
            <a:endParaRPr lang="zh-CN" altLang="en-US" sz="2800" b="1" dirty="0">
              <a:solidFill>
                <a:srgbClr val="7030A0"/>
              </a:solidFill>
            </a:endParaRPr>
          </a:p>
        </p:txBody>
      </p:sp>
    </p:spTree>
    <p:extLst>
      <p:ext uri="{BB962C8B-B14F-4D97-AF65-F5344CB8AC3E}">
        <p14:creationId xmlns:p14="http://schemas.microsoft.com/office/powerpoint/2010/main" val="3432720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D3EB27C-64EE-4635-85BE-091AE69B5BA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06B00B4-6B67-4D76-B23A-BF1ECBE719C2}"/>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21</a:t>
            </a:fld>
            <a:endParaRPr lang="zh-CN" altLang="en-US" dirty="0"/>
          </a:p>
        </p:txBody>
      </p:sp>
      <p:sp>
        <p:nvSpPr>
          <p:cNvPr id="4" name="TextBox 5">
            <a:extLst>
              <a:ext uri="{FF2B5EF4-FFF2-40B4-BE49-F238E27FC236}">
                <a16:creationId xmlns:a16="http://schemas.microsoft.com/office/drawing/2014/main" id="{F8F032BD-C7F7-4E22-AED7-77021DAC2BC3}"/>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5" name="文本框 4">
            <a:extLst>
              <a:ext uri="{FF2B5EF4-FFF2-40B4-BE49-F238E27FC236}">
                <a16:creationId xmlns:a16="http://schemas.microsoft.com/office/drawing/2014/main" id="{11115780-A715-4D3D-89E3-517A66FB4494}"/>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10</a:t>
            </a:r>
          </a:p>
        </p:txBody>
      </p:sp>
      <p:sp>
        <p:nvSpPr>
          <p:cNvPr id="6" name="矩形 5">
            <a:extLst>
              <a:ext uri="{FF2B5EF4-FFF2-40B4-BE49-F238E27FC236}">
                <a16:creationId xmlns:a16="http://schemas.microsoft.com/office/drawing/2014/main" id="{9A1C00D8-DE7F-45A5-9839-167FC4395C5B}"/>
              </a:ext>
            </a:extLst>
          </p:cNvPr>
          <p:cNvSpPr/>
          <p:nvPr/>
        </p:nvSpPr>
        <p:spPr>
          <a:xfrm>
            <a:off x="35496" y="980728"/>
            <a:ext cx="8988191" cy="523220"/>
          </a:xfrm>
          <a:prstGeom prst="rect">
            <a:avLst/>
          </a:prstGeom>
        </p:spPr>
        <p:txBody>
          <a:bodyPr wrap="square">
            <a:spAutoFit/>
          </a:bodyPr>
          <a:lstStyle/>
          <a:p>
            <a:r>
              <a:rPr lang="en-US" altLang="zh-CN" sz="2800" b="1" dirty="0">
                <a:solidFill>
                  <a:srgbClr val="7030A0"/>
                </a:solidFill>
              </a:rPr>
              <a:t>8.1.3 Component testing</a:t>
            </a:r>
            <a:endParaRPr lang="zh-CN" altLang="en-US" sz="2800" b="1" dirty="0">
              <a:solidFill>
                <a:srgbClr val="7030A0"/>
              </a:solidFill>
            </a:endParaRPr>
          </a:p>
        </p:txBody>
      </p:sp>
      <p:sp>
        <p:nvSpPr>
          <p:cNvPr id="7" name="Content Placeholder 2">
            <a:extLst>
              <a:ext uri="{FF2B5EF4-FFF2-40B4-BE49-F238E27FC236}">
                <a16:creationId xmlns:a16="http://schemas.microsoft.com/office/drawing/2014/main" id="{34D290F1-06DE-428B-9967-08D8538AC9D0}"/>
              </a:ext>
            </a:extLst>
          </p:cNvPr>
          <p:cNvSpPr txBox="1">
            <a:spLocks/>
          </p:cNvSpPr>
          <p:nvPr/>
        </p:nvSpPr>
        <p:spPr>
          <a:xfrm>
            <a:off x="120768" y="1449514"/>
            <a:ext cx="891989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Software components are often composite components that are made up of several interacting objects. </a:t>
            </a:r>
          </a:p>
          <a:p>
            <a:r>
              <a:rPr lang="en-US" sz="2800" dirty="0"/>
              <a:t>You access the functionality of these objects through the defined component interface. </a:t>
            </a:r>
          </a:p>
          <a:p>
            <a:r>
              <a:rPr lang="en-US" sz="2800" dirty="0"/>
              <a:t>Testing composite components should therefore focus on showing that the component interface behaves according to its specification. </a:t>
            </a:r>
          </a:p>
        </p:txBody>
      </p:sp>
    </p:spTree>
    <p:extLst>
      <p:ext uri="{BB962C8B-B14F-4D97-AF65-F5344CB8AC3E}">
        <p14:creationId xmlns:p14="http://schemas.microsoft.com/office/powerpoint/2010/main" val="323749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4AC6092-0D5C-434D-87FC-28ABE857143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FF9F8B1-B1D4-4BCD-A6C6-B49651B5BAAA}"/>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22</a:t>
            </a:fld>
            <a:endParaRPr lang="zh-CN" altLang="en-US" dirty="0"/>
          </a:p>
        </p:txBody>
      </p:sp>
      <p:sp>
        <p:nvSpPr>
          <p:cNvPr id="4" name="Rectangle 2">
            <a:extLst>
              <a:ext uri="{FF2B5EF4-FFF2-40B4-BE49-F238E27FC236}">
                <a16:creationId xmlns:a16="http://schemas.microsoft.com/office/drawing/2014/main" id="{BB82645D-63FC-4651-B01D-082D20CBFE18}"/>
              </a:ext>
            </a:extLst>
          </p:cNvPr>
          <p:cNvSpPr txBox="1">
            <a:spLocks noChangeArrowheads="1"/>
          </p:cNvSpPr>
          <p:nvPr/>
        </p:nvSpPr>
        <p:spPr>
          <a:xfrm>
            <a:off x="87210" y="1340768"/>
            <a:ext cx="9056789" cy="4525963"/>
          </a:xfrm>
          <a:prstGeom prst="rect">
            <a:avLst/>
          </a:prstGeom>
          <a:noFill/>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Objectives are to detect faults due to interface errors or invalid assumptions about interfaces.</a:t>
            </a:r>
          </a:p>
          <a:p>
            <a:r>
              <a:rPr lang="en-GB" sz="2800" dirty="0"/>
              <a:t>Interface types</a:t>
            </a:r>
          </a:p>
          <a:p>
            <a:pPr lvl="1"/>
            <a:r>
              <a:rPr lang="en-GB" dirty="0">
                <a:solidFill>
                  <a:srgbClr val="000000"/>
                </a:solidFill>
              </a:rPr>
              <a:t>Parameter interfaces </a:t>
            </a:r>
            <a:r>
              <a:rPr lang="en-GB" dirty="0"/>
              <a:t>Data passed from one method or procedure to another.</a:t>
            </a:r>
          </a:p>
          <a:p>
            <a:pPr lvl="1"/>
            <a:r>
              <a:rPr lang="en-GB" dirty="0">
                <a:solidFill>
                  <a:srgbClr val="000000"/>
                </a:solidFill>
              </a:rPr>
              <a:t>Shared memory </a:t>
            </a:r>
            <a:r>
              <a:rPr lang="en-GB" dirty="0"/>
              <a:t>interfaces Block of memory is shared between procedures or functions.</a:t>
            </a:r>
          </a:p>
          <a:p>
            <a:pPr lvl="1"/>
            <a:r>
              <a:rPr lang="en-GB" dirty="0">
                <a:solidFill>
                  <a:srgbClr val="000000"/>
                </a:solidFill>
              </a:rPr>
              <a:t>Procedural interfaces </a:t>
            </a:r>
            <a:r>
              <a:rPr lang="en-GB" dirty="0"/>
              <a:t>Sub-system encapsulates a set of procedures to be called by other sub-systems.</a:t>
            </a:r>
          </a:p>
          <a:p>
            <a:pPr lvl="1"/>
            <a:r>
              <a:rPr lang="en-GB" dirty="0">
                <a:solidFill>
                  <a:srgbClr val="000000"/>
                </a:solidFill>
              </a:rPr>
              <a:t>Message passing interfaces </a:t>
            </a:r>
            <a:r>
              <a:rPr lang="en-GB" dirty="0"/>
              <a:t>Sub-systems request services from other sub-systems</a:t>
            </a:r>
          </a:p>
          <a:p>
            <a:endParaRPr lang="en-GB" sz="2800" dirty="0"/>
          </a:p>
        </p:txBody>
      </p:sp>
      <p:sp>
        <p:nvSpPr>
          <p:cNvPr id="5" name="TextBox 5">
            <a:extLst>
              <a:ext uri="{FF2B5EF4-FFF2-40B4-BE49-F238E27FC236}">
                <a16:creationId xmlns:a16="http://schemas.microsoft.com/office/drawing/2014/main" id="{5AA93FA5-A3C1-41C5-9DEF-8F59AD161F7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6" name="文本框 5">
            <a:extLst>
              <a:ext uri="{FF2B5EF4-FFF2-40B4-BE49-F238E27FC236}">
                <a16:creationId xmlns:a16="http://schemas.microsoft.com/office/drawing/2014/main" id="{5A70AFA7-425A-4986-845A-FE04F601950B}"/>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11</a:t>
            </a:r>
          </a:p>
        </p:txBody>
      </p:sp>
      <p:sp>
        <p:nvSpPr>
          <p:cNvPr id="7" name="矩形 6">
            <a:extLst>
              <a:ext uri="{FF2B5EF4-FFF2-40B4-BE49-F238E27FC236}">
                <a16:creationId xmlns:a16="http://schemas.microsoft.com/office/drawing/2014/main" id="{7A15C300-EB89-42DF-A61F-3B6A28715900}"/>
              </a:ext>
            </a:extLst>
          </p:cNvPr>
          <p:cNvSpPr/>
          <p:nvPr/>
        </p:nvSpPr>
        <p:spPr>
          <a:xfrm>
            <a:off x="107504" y="908720"/>
            <a:ext cx="8229599" cy="523220"/>
          </a:xfrm>
          <a:prstGeom prst="rect">
            <a:avLst/>
          </a:prstGeom>
        </p:spPr>
        <p:txBody>
          <a:bodyPr wrap="square">
            <a:spAutoFit/>
          </a:bodyPr>
          <a:lstStyle/>
          <a:p>
            <a:r>
              <a:rPr lang="en-GB" altLang="zh-CN" sz="2800" b="1" dirty="0">
                <a:solidFill>
                  <a:srgbClr val="7030A0"/>
                </a:solidFill>
              </a:rPr>
              <a:t>Interface testing</a:t>
            </a:r>
            <a:endParaRPr lang="zh-CN" altLang="en-US" sz="2800" b="1" dirty="0">
              <a:solidFill>
                <a:srgbClr val="7030A0"/>
              </a:solidFill>
            </a:endParaRPr>
          </a:p>
        </p:txBody>
      </p:sp>
    </p:spTree>
    <p:extLst>
      <p:ext uri="{BB962C8B-B14F-4D97-AF65-F5344CB8AC3E}">
        <p14:creationId xmlns:p14="http://schemas.microsoft.com/office/powerpoint/2010/main" val="398194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EC9BCA1-7AF7-4EC7-A8DE-105688DDAF2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3AA06DC-E557-411A-968C-B3434DE68B2F}"/>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23</a:t>
            </a:fld>
            <a:endParaRPr lang="zh-CN" altLang="en-US" dirty="0"/>
          </a:p>
        </p:txBody>
      </p:sp>
      <p:pic>
        <p:nvPicPr>
          <p:cNvPr id="4" name="Picture 6" descr="8.7 Iface Testing.eps">
            <a:extLst>
              <a:ext uri="{FF2B5EF4-FFF2-40B4-BE49-F238E27FC236}">
                <a16:creationId xmlns:a16="http://schemas.microsoft.com/office/drawing/2014/main" id="{533FAFE5-D6A2-47BB-9C70-664EC366A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600" y="1124744"/>
            <a:ext cx="5244800" cy="4926055"/>
          </a:xfrm>
          <a:prstGeom prst="rect">
            <a:avLst/>
          </a:prstGeom>
        </p:spPr>
      </p:pic>
      <p:sp>
        <p:nvSpPr>
          <p:cNvPr id="5" name="TextBox 5">
            <a:extLst>
              <a:ext uri="{FF2B5EF4-FFF2-40B4-BE49-F238E27FC236}">
                <a16:creationId xmlns:a16="http://schemas.microsoft.com/office/drawing/2014/main" id="{7E0DC166-EA1F-4C12-90B2-DA513F0145F6}"/>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6" name="文本框 5">
            <a:extLst>
              <a:ext uri="{FF2B5EF4-FFF2-40B4-BE49-F238E27FC236}">
                <a16:creationId xmlns:a16="http://schemas.microsoft.com/office/drawing/2014/main" id="{0598E042-2C44-42BE-9E5D-85B2E9CC61FD}"/>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12</a:t>
            </a:r>
          </a:p>
        </p:txBody>
      </p:sp>
    </p:spTree>
    <p:extLst>
      <p:ext uri="{BB962C8B-B14F-4D97-AF65-F5344CB8AC3E}">
        <p14:creationId xmlns:p14="http://schemas.microsoft.com/office/powerpoint/2010/main" val="4025028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B378E97-1F67-46AE-8691-C9FCE34F6B0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06CCF7F-6368-41B5-AECC-D5F367B4D6F0}"/>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24</a:t>
            </a:fld>
            <a:endParaRPr lang="zh-CN" altLang="en-US" dirty="0"/>
          </a:p>
        </p:txBody>
      </p:sp>
      <p:sp>
        <p:nvSpPr>
          <p:cNvPr id="4" name="TextBox 5">
            <a:extLst>
              <a:ext uri="{FF2B5EF4-FFF2-40B4-BE49-F238E27FC236}">
                <a16:creationId xmlns:a16="http://schemas.microsoft.com/office/drawing/2014/main" id="{ED32F0C7-D47F-4671-AFD3-2C3331BCECBD}"/>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5" name="文本框 4">
            <a:extLst>
              <a:ext uri="{FF2B5EF4-FFF2-40B4-BE49-F238E27FC236}">
                <a16:creationId xmlns:a16="http://schemas.microsoft.com/office/drawing/2014/main" id="{34A3572A-43B6-4FD5-96B8-DA9488ED76EC}"/>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12</a:t>
            </a:r>
          </a:p>
        </p:txBody>
      </p:sp>
      <p:sp>
        <p:nvSpPr>
          <p:cNvPr id="6" name="矩形 5">
            <a:extLst>
              <a:ext uri="{FF2B5EF4-FFF2-40B4-BE49-F238E27FC236}">
                <a16:creationId xmlns:a16="http://schemas.microsoft.com/office/drawing/2014/main" id="{41E9EC02-EF0C-4C5C-A67C-D3AA44D9ED84}"/>
              </a:ext>
            </a:extLst>
          </p:cNvPr>
          <p:cNvSpPr/>
          <p:nvPr/>
        </p:nvSpPr>
        <p:spPr>
          <a:xfrm>
            <a:off x="107504" y="908720"/>
            <a:ext cx="8229599" cy="523220"/>
          </a:xfrm>
          <a:prstGeom prst="rect">
            <a:avLst/>
          </a:prstGeom>
        </p:spPr>
        <p:txBody>
          <a:bodyPr wrap="square">
            <a:spAutoFit/>
          </a:bodyPr>
          <a:lstStyle/>
          <a:p>
            <a:r>
              <a:rPr lang="en-GB" altLang="zh-CN" sz="2800" b="1" dirty="0">
                <a:solidFill>
                  <a:srgbClr val="7030A0"/>
                </a:solidFill>
              </a:rPr>
              <a:t>Interface errors</a:t>
            </a:r>
            <a:endParaRPr lang="zh-CN" altLang="en-US" sz="2800" b="1" dirty="0">
              <a:solidFill>
                <a:srgbClr val="7030A0"/>
              </a:solidFill>
            </a:endParaRPr>
          </a:p>
        </p:txBody>
      </p:sp>
      <p:sp>
        <p:nvSpPr>
          <p:cNvPr id="7" name="Rectangle 3">
            <a:extLst>
              <a:ext uri="{FF2B5EF4-FFF2-40B4-BE49-F238E27FC236}">
                <a16:creationId xmlns:a16="http://schemas.microsoft.com/office/drawing/2014/main" id="{1700FA45-7CED-4CB8-BAD8-DDEFA8D94572}"/>
              </a:ext>
            </a:extLst>
          </p:cNvPr>
          <p:cNvSpPr txBox="1">
            <a:spLocks noChangeArrowheads="1"/>
          </p:cNvSpPr>
          <p:nvPr/>
        </p:nvSpPr>
        <p:spPr>
          <a:xfrm>
            <a:off x="107504" y="1340768"/>
            <a:ext cx="9001000" cy="5328592"/>
          </a:xfrm>
          <a:prstGeom prst="rect">
            <a:avLst/>
          </a:prstGeom>
          <a:noFill/>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dirty="0"/>
              <a:t>Interface misuse</a:t>
            </a:r>
          </a:p>
          <a:p>
            <a:pPr lvl="1"/>
            <a:r>
              <a:rPr lang="en-GB" dirty="0"/>
              <a:t>A calling component calls another component and makes an error in its use of its interface e.g. parameters in the wrong order.</a:t>
            </a:r>
          </a:p>
          <a:p>
            <a:r>
              <a:rPr lang="en-GB" sz="2800" b="1" dirty="0"/>
              <a:t>Interface misunderstanding</a:t>
            </a:r>
          </a:p>
          <a:p>
            <a:pPr lvl="1"/>
            <a:r>
              <a:rPr lang="en-GB" dirty="0"/>
              <a:t>A calling component embeds assumptions about the behaviour of the called component which are incorrect.</a:t>
            </a:r>
          </a:p>
          <a:p>
            <a:r>
              <a:rPr lang="en-GB" sz="2800" b="1" dirty="0"/>
              <a:t>Timing errors</a:t>
            </a:r>
          </a:p>
          <a:p>
            <a:pPr lvl="1"/>
            <a:r>
              <a:rPr lang="en-GB" dirty="0"/>
              <a:t>The called and the calling component operate at different speeds and out-of-date information is accessed.</a:t>
            </a:r>
          </a:p>
        </p:txBody>
      </p:sp>
    </p:spTree>
    <p:extLst>
      <p:ext uri="{BB962C8B-B14F-4D97-AF65-F5344CB8AC3E}">
        <p14:creationId xmlns:p14="http://schemas.microsoft.com/office/powerpoint/2010/main" val="2701334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A1E7418-FD6C-45F9-9E41-5712197E91E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C61BC16-CDF8-47B2-A3C2-885CD063227F}"/>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25</a:t>
            </a:fld>
            <a:endParaRPr lang="zh-CN" altLang="en-US" dirty="0"/>
          </a:p>
        </p:txBody>
      </p:sp>
      <p:sp>
        <p:nvSpPr>
          <p:cNvPr id="4" name="TextBox 5">
            <a:extLst>
              <a:ext uri="{FF2B5EF4-FFF2-40B4-BE49-F238E27FC236}">
                <a16:creationId xmlns:a16="http://schemas.microsoft.com/office/drawing/2014/main" id="{D3110A88-3E33-4C5D-B975-7E15FFB0EE2B}"/>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5" name="文本框 4">
            <a:extLst>
              <a:ext uri="{FF2B5EF4-FFF2-40B4-BE49-F238E27FC236}">
                <a16:creationId xmlns:a16="http://schemas.microsoft.com/office/drawing/2014/main" id="{79022E57-0F01-49D5-9A85-C9420191F353}"/>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13</a:t>
            </a:r>
          </a:p>
        </p:txBody>
      </p:sp>
      <p:sp>
        <p:nvSpPr>
          <p:cNvPr id="6" name="Rectangle 3">
            <a:extLst>
              <a:ext uri="{FF2B5EF4-FFF2-40B4-BE49-F238E27FC236}">
                <a16:creationId xmlns:a16="http://schemas.microsoft.com/office/drawing/2014/main" id="{943C40A2-1D26-4249-BD49-114D1E2B52F7}"/>
              </a:ext>
            </a:extLst>
          </p:cNvPr>
          <p:cNvSpPr txBox="1">
            <a:spLocks noChangeArrowheads="1"/>
          </p:cNvSpPr>
          <p:nvPr/>
        </p:nvSpPr>
        <p:spPr>
          <a:xfrm>
            <a:off x="90986" y="1484784"/>
            <a:ext cx="9053014" cy="4525963"/>
          </a:xfrm>
          <a:prstGeom prst="rect">
            <a:avLst/>
          </a:prstGeom>
          <a:noFill/>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Design tests so that parameters to a called procedure are at the extreme ends of their ranges.</a:t>
            </a:r>
          </a:p>
          <a:p>
            <a:r>
              <a:rPr lang="en-GB" sz="2800" dirty="0"/>
              <a:t>Always test pointer parameters with null pointers.</a:t>
            </a:r>
          </a:p>
          <a:p>
            <a:r>
              <a:rPr lang="en-GB" sz="2800" dirty="0"/>
              <a:t>Design tests which cause the component to fail.</a:t>
            </a:r>
          </a:p>
          <a:p>
            <a:r>
              <a:rPr lang="en-GB" sz="2800" dirty="0"/>
              <a:t>Use stress testing in message passing systems.</a:t>
            </a:r>
          </a:p>
          <a:p>
            <a:r>
              <a:rPr lang="en-GB" sz="2800" dirty="0"/>
              <a:t>In shared memory systems, vary the order in which components are activated.</a:t>
            </a:r>
          </a:p>
        </p:txBody>
      </p:sp>
      <p:sp>
        <p:nvSpPr>
          <p:cNvPr id="7" name="矩形 6">
            <a:extLst>
              <a:ext uri="{FF2B5EF4-FFF2-40B4-BE49-F238E27FC236}">
                <a16:creationId xmlns:a16="http://schemas.microsoft.com/office/drawing/2014/main" id="{367C4299-4DAA-49FA-B99E-EEC3E5AD8CF5}"/>
              </a:ext>
            </a:extLst>
          </p:cNvPr>
          <p:cNvSpPr/>
          <p:nvPr/>
        </p:nvSpPr>
        <p:spPr>
          <a:xfrm>
            <a:off x="90986" y="962096"/>
            <a:ext cx="8801494" cy="523220"/>
          </a:xfrm>
          <a:prstGeom prst="rect">
            <a:avLst/>
          </a:prstGeom>
        </p:spPr>
        <p:txBody>
          <a:bodyPr wrap="square">
            <a:spAutoFit/>
          </a:bodyPr>
          <a:lstStyle/>
          <a:p>
            <a:r>
              <a:rPr lang="en-US" altLang="zh-CN" sz="2800" b="1" dirty="0">
                <a:solidFill>
                  <a:srgbClr val="7030A0"/>
                </a:solidFill>
              </a:rPr>
              <a:t>Some </a:t>
            </a:r>
            <a:r>
              <a:rPr lang="en-GB" altLang="zh-CN" sz="2800" b="1" dirty="0">
                <a:solidFill>
                  <a:srgbClr val="7030A0"/>
                </a:solidFill>
              </a:rPr>
              <a:t>Interface testing guidelines</a:t>
            </a:r>
            <a:endParaRPr lang="zh-CN" altLang="en-US" sz="2800" b="1" dirty="0">
              <a:solidFill>
                <a:srgbClr val="7030A0"/>
              </a:solidFill>
            </a:endParaRPr>
          </a:p>
        </p:txBody>
      </p:sp>
    </p:spTree>
    <p:extLst>
      <p:ext uri="{BB962C8B-B14F-4D97-AF65-F5344CB8AC3E}">
        <p14:creationId xmlns:p14="http://schemas.microsoft.com/office/powerpoint/2010/main" val="1304724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17B61DF-EDE9-4466-80C2-7259D0A3A0C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BDAF333-2FD2-4CD6-ABE7-19DD6F4B8462}"/>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26</a:t>
            </a:fld>
            <a:endParaRPr lang="zh-CN" altLang="en-US" dirty="0"/>
          </a:p>
        </p:txBody>
      </p:sp>
      <p:sp>
        <p:nvSpPr>
          <p:cNvPr id="4" name="TextBox 5">
            <a:extLst>
              <a:ext uri="{FF2B5EF4-FFF2-40B4-BE49-F238E27FC236}">
                <a16:creationId xmlns:a16="http://schemas.microsoft.com/office/drawing/2014/main" id="{7E667F50-2BAF-4CAD-96EA-9E0EDE31A269}"/>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5" name="文本框 4">
            <a:extLst>
              <a:ext uri="{FF2B5EF4-FFF2-40B4-BE49-F238E27FC236}">
                <a16:creationId xmlns:a16="http://schemas.microsoft.com/office/drawing/2014/main" id="{727E57FF-4782-4F40-8776-7CE5EBC638EA}"/>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14</a:t>
            </a:r>
          </a:p>
        </p:txBody>
      </p:sp>
      <p:sp>
        <p:nvSpPr>
          <p:cNvPr id="6" name="Content Placeholder 2">
            <a:extLst>
              <a:ext uri="{FF2B5EF4-FFF2-40B4-BE49-F238E27FC236}">
                <a16:creationId xmlns:a16="http://schemas.microsoft.com/office/drawing/2014/main" id="{E815CE29-8ABD-4103-A322-35B29DA889C8}"/>
              </a:ext>
            </a:extLst>
          </p:cNvPr>
          <p:cNvSpPr txBox="1">
            <a:spLocks/>
          </p:cNvSpPr>
          <p:nvPr/>
        </p:nvSpPr>
        <p:spPr>
          <a:xfrm>
            <a:off x="169168" y="1484784"/>
            <a:ext cx="879532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System testing during development involves integrating components to create a version of the system and then testing the integrated system.</a:t>
            </a:r>
          </a:p>
          <a:p>
            <a:r>
              <a:rPr lang="en-US" sz="2800" dirty="0"/>
              <a:t>The focus in system testing is testing the interactions between components. </a:t>
            </a:r>
          </a:p>
          <a:p>
            <a:r>
              <a:rPr lang="en-US" sz="2800" dirty="0"/>
              <a:t>System testing checks that components are compatible, interact correctly and transfer the right data at the right time across their interfaces. </a:t>
            </a:r>
          </a:p>
          <a:p>
            <a:r>
              <a:rPr lang="en-US" sz="2800" dirty="0"/>
              <a:t>System testing tests the emergent behavior of a system. </a:t>
            </a:r>
          </a:p>
        </p:txBody>
      </p:sp>
      <p:sp>
        <p:nvSpPr>
          <p:cNvPr id="7" name="矩形 6">
            <a:extLst>
              <a:ext uri="{FF2B5EF4-FFF2-40B4-BE49-F238E27FC236}">
                <a16:creationId xmlns:a16="http://schemas.microsoft.com/office/drawing/2014/main" id="{27884C9B-17D0-4F7F-B331-0CE3A1501BAB}"/>
              </a:ext>
            </a:extLst>
          </p:cNvPr>
          <p:cNvSpPr/>
          <p:nvPr/>
        </p:nvSpPr>
        <p:spPr>
          <a:xfrm>
            <a:off x="90986" y="962096"/>
            <a:ext cx="8801494" cy="523220"/>
          </a:xfrm>
          <a:prstGeom prst="rect">
            <a:avLst/>
          </a:prstGeom>
        </p:spPr>
        <p:txBody>
          <a:bodyPr wrap="square">
            <a:spAutoFit/>
          </a:bodyPr>
          <a:lstStyle/>
          <a:p>
            <a:r>
              <a:rPr lang="en-US" altLang="zh-CN" sz="2800" b="1" dirty="0">
                <a:solidFill>
                  <a:srgbClr val="7030A0"/>
                </a:solidFill>
              </a:rPr>
              <a:t>8.1.4 System testing</a:t>
            </a:r>
            <a:endParaRPr lang="zh-CN" altLang="en-US" sz="2800" b="1" dirty="0">
              <a:solidFill>
                <a:srgbClr val="7030A0"/>
              </a:solidFill>
            </a:endParaRPr>
          </a:p>
        </p:txBody>
      </p:sp>
    </p:spTree>
    <p:extLst>
      <p:ext uri="{BB962C8B-B14F-4D97-AF65-F5344CB8AC3E}">
        <p14:creationId xmlns:p14="http://schemas.microsoft.com/office/powerpoint/2010/main" val="100137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BEE8238-0C85-430D-A52F-92E058E416F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E0F15CE-73D2-45DD-A698-C6EDE46F24E8}"/>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27</a:t>
            </a:fld>
            <a:endParaRPr lang="zh-CN" altLang="en-US" dirty="0"/>
          </a:p>
        </p:txBody>
      </p:sp>
      <p:sp>
        <p:nvSpPr>
          <p:cNvPr id="4" name="Content Placeholder 2">
            <a:extLst>
              <a:ext uri="{FF2B5EF4-FFF2-40B4-BE49-F238E27FC236}">
                <a16:creationId xmlns:a16="http://schemas.microsoft.com/office/drawing/2014/main" id="{C8ED9FDB-6121-432C-82DE-B77375B8AE15}"/>
              </a:ext>
            </a:extLst>
          </p:cNvPr>
          <p:cNvSpPr txBox="1">
            <a:spLocks/>
          </p:cNvSpPr>
          <p:nvPr/>
        </p:nvSpPr>
        <p:spPr>
          <a:xfrm>
            <a:off x="179512" y="1484784"/>
            <a:ext cx="871296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 use-cases developed to identify system interactions can be used as a basis for system testing.</a:t>
            </a:r>
          </a:p>
          <a:p>
            <a:r>
              <a:rPr lang="en-US" sz="2800" dirty="0"/>
              <a:t>Each use case usually involves several system components so testing the use case forces these interactions to occur.</a:t>
            </a:r>
          </a:p>
          <a:p>
            <a:r>
              <a:rPr lang="en-US" sz="2800" dirty="0"/>
              <a:t>The sequence diagrams associated with the use case documents the components and interactions that are being tested.</a:t>
            </a:r>
          </a:p>
        </p:txBody>
      </p:sp>
      <p:sp>
        <p:nvSpPr>
          <p:cNvPr id="5" name="TextBox 5">
            <a:extLst>
              <a:ext uri="{FF2B5EF4-FFF2-40B4-BE49-F238E27FC236}">
                <a16:creationId xmlns:a16="http://schemas.microsoft.com/office/drawing/2014/main" id="{32917FE2-4468-46AC-80AC-BCF351319D4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6" name="文本框 5">
            <a:extLst>
              <a:ext uri="{FF2B5EF4-FFF2-40B4-BE49-F238E27FC236}">
                <a16:creationId xmlns:a16="http://schemas.microsoft.com/office/drawing/2014/main" id="{B22B05E7-2D3A-4DB9-9741-63E8355736FB}"/>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15</a:t>
            </a:r>
          </a:p>
        </p:txBody>
      </p:sp>
      <p:sp>
        <p:nvSpPr>
          <p:cNvPr id="7" name="矩形 6">
            <a:extLst>
              <a:ext uri="{FF2B5EF4-FFF2-40B4-BE49-F238E27FC236}">
                <a16:creationId xmlns:a16="http://schemas.microsoft.com/office/drawing/2014/main" id="{2E54171C-C584-4961-9450-CB11CAC3014C}"/>
              </a:ext>
            </a:extLst>
          </p:cNvPr>
          <p:cNvSpPr/>
          <p:nvPr/>
        </p:nvSpPr>
        <p:spPr>
          <a:xfrm>
            <a:off x="107504" y="974511"/>
            <a:ext cx="7361627" cy="523220"/>
          </a:xfrm>
          <a:prstGeom prst="rect">
            <a:avLst/>
          </a:prstGeom>
        </p:spPr>
        <p:txBody>
          <a:bodyPr wrap="square">
            <a:spAutoFit/>
          </a:bodyPr>
          <a:lstStyle/>
          <a:p>
            <a:r>
              <a:rPr lang="en-US" altLang="zh-CN" sz="2800" b="1" dirty="0">
                <a:solidFill>
                  <a:srgbClr val="7030A0"/>
                </a:solidFill>
              </a:rPr>
              <a:t>Use-case testing</a:t>
            </a:r>
            <a:endParaRPr lang="zh-CN" altLang="en-US" sz="2800" b="1" dirty="0">
              <a:solidFill>
                <a:srgbClr val="7030A0"/>
              </a:solidFill>
            </a:endParaRPr>
          </a:p>
        </p:txBody>
      </p:sp>
    </p:spTree>
    <p:extLst>
      <p:ext uri="{BB962C8B-B14F-4D97-AF65-F5344CB8AC3E}">
        <p14:creationId xmlns:p14="http://schemas.microsoft.com/office/powerpoint/2010/main" val="3111516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B40FFD6-E87D-461C-B5D5-B57AE4AC82E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C940A56-372A-4D75-A185-D9360E949086}"/>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28</a:t>
            </a:fld>
            <a:endParaRPr lang="zh-CN" altLang="en-US" dirty="0"/>
          </a:p>
        </p:txBody>
      </p:sp>
      <p:sp>
        <p:nvSpPr>
          <p:cNvPr id="4" name="TextBox 5">
            <a:extLst>
              <a:ext uri="{FF2B5EF4-FFF2-40B4-BE49-F238E27FC236}">
                <a16:creationId xmlns:a16="http://schemas.microsoft.com/office/drawing/2014/main" id="{8A741EFF-EA22-4ACB-928F-FB8A8A2CD429}"/>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5" name="文本框 4">
            <a:extLst>
              <a:ext uri="{FF2B5EF4-FFF2-40B4-BE49-F238E27FC236}">
                <a16:creationId xmlns:a16="http://schemas.microsoft.com/office/drawing/2014/main" id="{E7854D92-D554-4DCA-80B5-0A494AD1A835}"/>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16</a:t>
            </a:r>
          </a:p>
        </p:txBody>
      </p:sp>
      <p:pic>
        <p:nvPicPr>
          <p:cNvPr id="6" name="Content Placeholder 3" descr="8.8 WS-SeqDiagram.eps">
            <a:extLst>
              <a:ext uri="{FF2B5EF4-FFF2-40B4-BE49-F238E27FC236}">
                <a16:creationId xmlns:a16="http://schemas.microsoft.com/office/drawing/2014/main" id="{CDF59546-CBDB-4A95-B409-01FCE15FEDDA}"/>
              </a:ext>
            </a:extLst>
          </p:cNvPr>
          <p:cNvPicPr>
            <a:picLocks noChangeAspect="1"/>
          </p:cNvPicPr>
          <p:nvPr/>
        </p:nvPicPr>
        <p:blipFill>
          <a:blip r:embed="rId2"/>
          <a:srcRect t="4378" b="4378"/>
          <a:stretch>
            <a:fillRect/>
          </a:stretch>
        </p:blipFill>
        <p:spPr>
          <a:xfrm>
            <a:off x="247924" y="1553170"/>
            <a:ext cx="8648151" cy="4756150"/>
          </a:xfrm>
          <a:prstGeom prst="rect">
            <a:avLst/>
          </a:prstGeom>
        </p:spPr>
      </p:pic>
      <p:sp>
        <p:nvSpPr>
          <p:cNvPr id="7" name="Title 1">
            <a:extLst>
              <a:ext uri="{FF2B5EF4-FFF2-40B4-BE49-F238E27FC236}">
                <a16:creationId xmlns:a16="http://schemas.microsoft.com/office/drawing/2014/main" id="{4E4A2D0D-5935-418A-BBCF-F3B4FD73EDB6}"/>
              </a:ext>
            </a:extLst>
          </p:cNvPr>
          <p:cNvSpPr txBox="1">
            <a:spLocks/>
          </p:cNvSpPr>
          <p:nvPr/>
        </p:nvSpPr>
        <p:spPr>
          <a:xfrm>
            <a:off x="1027354" y="971074"/>
            <a:ext cx="7293232" cy="64383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Collect weather data sequence chart</a:t>
            </a:r>
            <a:r>
              <a:rPr lang="en-GB" sz="2800" b="1" dirty="0"/>
              <a:t> </a:t>
            </a:r>
            <a:endParaRPr lang="en-US" sz="2800" b="1" dirty="0"/>
          </a:p>
        </p:txBody>
      </p:sp>
    </p:spTree>
    <p:extLst>
      <p:ext uri="{BB962C8B-B14F-4D97-AF65-F5344CB8AC3E}">
        <p14:creationId xmlns:p14="http://schemas.microsoft.com/office/powerpoint/2010/main" val="737869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2E6F7B2-AD58-4801-B7C3-D103BF0D977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E1C1F4E-7947-42E7-9ECB-BE5616DA6984}"/>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29</a:t>
            </a:fld>
            <a:endParaRPr lang="zh-CN" altLang="en-US" dirty="0"/>
          </a:p>
        </p:txBody>
      </p:sp>
      <p:sp>
        <p:nvSpPr>
          <p:cNvPr id="4" name="TextBox 5">
            <a:extLst>
              <a:ext uri="{FF2B5EF4-FFF2-40B4-BE49-F238E27FC236}">
                <a16:creationId xmlns:a16="http://schemas.microsoft.com/office/drawing/2014/main" id="{89B1DBD7-F9CE-4404-9AA4-95B814DB426D}"/>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8.1 Development testing</a:t>
            </a:r>
          </a:p>
        </p:txBody>
      </p:sp>
      <p:sp>
        <p:nvSpPr>
          <p:cNvPr id="5" name="文本框 4">
            <a:extLst>
              <a:ext uri="{FF2B5EF4-FFF2-40B4-BE49-F238E27FC236}">
                <a16:creationId xmlns:a16="http://schemas.microsoft.com/office/drawing/2014/main" id="{B6732DCE-B84E-42A0-B0B9-D666658F10F8}"/>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17</a:t>
            </a:r>
          </a:p>
          <a:p>
            <a:pPr>
              <a:lnSpc>
                <a:spcPts val="2500"/>
              </a:lnSpc>
            </a:pPr>
            <a:r>
              <a:rPr lang="en-US" altLang="zh-CN" sz="2800" b="1" dirty="0">
                <a:solidFill>
                  <a:srgbClr val="0070C0"/>
                </a:solidFill>
                <a:cs typeface="Times New Roman" panose="02020603050405020304" pitchFamily="18" charset="0"/>
              </a:rPr>
              <a:t>end</a:t>
            </a:r>
          </a:p>
        </p:txBody>
      </p:sp>
      <p:sp>
        <p:nvSpPr>
          <p:cNvPr id="6" name="矩形 5">
            <a:extLst>
              <a:ext uri="{FF2B5EF4-FFF2-40B4-BE49-F238E27FC236}">
                <a16:creationId xmlns:a16="http://schemas.microsoft.com/office/drawing/2014/main" id="{7063E2A7-A1D6-4749-BCC4-01D1B2F155E4}"/>
              </a:ext>
            </a:extLst>
          </p:cNvPr>
          <p:cNvSpPr/>
          <p:nvPr/>
        </p:nvSpPr>
        <p:spPr>
          <a:xfrm>
            <a:off x="35496" y="961564"/>
            <a:ext cx="2432269" cy="523220"/>
          </a:xfrm>
          <a:prstGeom prst="rect">
            <a:avLst/>
          </a:prstGeom>
        </p:spPr>
        <p:txBody>
          <a:bodyPr wrap="none">
            <a:spAutoFit/>
          </a:bodyPr>
          <a:lstStyle/>
          <a:p>
            <a:r>
              <a:rPr lang="en-US" altLang="zh-CN" sz="2800" b="1" dirty="0">
                <a:solidFill>
                  <a:srgbClr val="7030A0"/>
                </a:solidFill>
              </a:rPr>
              <a:t>Testing policies</a:t>
            </a:r>
            <a:endParaRPr lang="zh-CN" altLang="en-US" sz="2800" b="1" dirty="0">
              <a:solidFill>
                <a:srgbClr val="7030A0"/>
              </a:solidFill>
            </a:endParaRPr>
          </a:p>
        </p:txBody>
      </p:sp>
      <p:sp>
        <p:nvSpPr>
          <p:cNvPr id="7" name="Content Placeholder 2">
            <a:extLst>
              <a:ext uri="{FF2B5EF4-FFF2-40B4-BE49-F238E27FC236}">
                <a16:creationId xmlns:a16="http://schemas.microsoft.com/office/drawing/2014/main" id="{01A7D27A-C4FD-4BC7-802B-A8D3EEC9333F}"/>
              </a:ext>
            </a:extLst>
          </p:cNvPr>
          <p:cNvSpPr txBox="1">
            <a:spLocks/>
          </p:cNvSpPr>
          <p:nvPr/>
        </p:nvSpPr>
        <p:spPr>
          <a:xfrm>
            <a:off x="107504" y="1412776"/>
            <a:ext cx="8933162"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Exhaustive system testing is impossible, so testing policies which define the required system test coverage may be developed.</a:t>
            </a:r>
          </a:p>
          <a:p>
            <a:r>
              <a:rPr lang="en-US" sz="2800" dirty="0"/>
              <a:t>Examples of testing policies:</a:t>
            </a:r>
          </a:p>
          <a:p>
            <a:pPr lvl="1"/>
            <a:r>
              <a:rPr lang="en-US" dirty="0"/>
              <a:t>All system functions that are accessed through menus should be tested.</a:t>
            </a:r>
            <a:endParaRPr lang="en-GB" dirty="0"/>
          </a:p>
          <a:p>
            <a:pPr lvl="1"/>
            <a:r>
              <a:rPr lang="en-US" dirty="0"/>
              <a:t>Combinations of functions (e.g. text formatting) that are accessed through the same menu must be tested.</a:t>
            </a:r>
            <a:endParaRPr lang="en-GB" dirty="0"/>
          </a:p>
          <a:p>
            <a:pPr lvl="1"/>
            <a:r>
              <a:rPr lang="en-US" dirty="0"/>
              <a:t>Where user input is provided, all functions must be tested with both correct and incorrect input.</a:t>
            </a:r>
            <a:endParaRPr lang="en-GB" dirty="0"/>
          </a:p>
          <a:p>
            <a:endParaRPr lang="en-US" sz="2800" dirty="0"/>
          </a:p>
        </p:txBody>
      </p:sp>
    </p:spTree>
    <p:extLst>
      <p:ext uri="{BB962C8B-B14F-4D97-AF65-F5344CB8AC3E}">
        <p14:creationId xmlns:p14="http://schemas.microsoft.com/office/powerpoint/2010/main" val="168219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62CE842-20ED-425C-A6A1-A7BFC369468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BE46C30-62A0-4C1D-BAFF-F8454446A4ED}"/>
              </a:ext>
            </a:extLst>
          </p:cNvPr>
          <p:cNvSpPr>
            <a:spLocks noGrp="1"/>
          </p:cNvSpPr>
          <p:nvPr>
            <p:ph type="sldNum" sz="quarter" idx="12"/>
          </p:nvPr>
        </p:nvSpPr>
        <p:spPr/>
        <p:txBody>
          <a:bodyPr/>
          <a:lstStyle/>
          <a:p>
            <a:r>
              <a:rPr lang="en-US" altLang="zh-CN" dirty="0"/>
              <a:t>SE  Chapter 8-</a:t>
            </a:r>
            <a:fld id="{90959D3B-E7CF-4F7F-B948-302019A1053D}" type="slidenum">
              <a:rPr lang="zh-CN" altLang="en-US" smtClean="0"/>
              <a:pPr/>
              <a:t>3</a:t>
            </a:fld>
            <a:endParaRPr lang="zh-CN" altLang="en-US" dirty="0"/>
          </a:p>
        </p:txBody>
      </p:sp>
      <p:sp>
        <p:nvSpPr>
          <p:cNvPr id="8" name="TextBox 5">
            <a:extLst>
              <a:ext uri="{FF2B5EF4-FFF2-40B4-BE49-F238E27FC236}">
                <a16:creationId xmlns:a16="http://schemas.microsoft.com/office/drawing/2014/main" id="{A87AB5C9-731A-4A55-812F-2B85E694D638}"/>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software testing</a:t>
            </a:r>
          </a:p>
        </p:txBody>
      </p:sp>
      <p:sp>
        <p:nvSpPr>
          <p:cNvPr id="9" name="Rectangle 3">
            <a:extLst>
              <a:ext uri="{FF2B5EF4-FFF2-40B4-BE49-F238E27FC236}">
                <a16:creationId xmlns:a16="http://schemas.microsoft.com/office/drawing/2014/main" id="{03690FC3-6B5D-43CF-9264-1D0977B09C49}"/>
              </a:ext>
            </a:extLst>
          </p:cNvPr>
          <p:cNvSpPr txBox="1">
            <a:spLocks noChangeArrowheads="1"/>
          </p:cNvSpPr>
          <p:nvPr/>
        </p:nvSpPr>
        <p:spPr>
          <a:xfrm>
            <a:off x="35496" y="908720"/>
            <a:ext cx="8805827" cy="6438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Testing process goals</a:t>
            </a:r>
            <a:endParaRPr lang="en-GB" sz="2800" dirty="0"/>
          </a:p>
        </p:txBody>
      </p:sp>
      <p:sp>
        <p:nvSpPr>
          <p:cNvPr id="12" name="Rectangle 3">
            <a:extLst>
              <a:ext uri="{FF2B5EF4-FFF2-40B4-BE49-F238E27FC236}">
                <a16:creationId xmlns:a16="http://schemas.microsoft.com/office/drawing/2014/main" id="{63E75CF1-FCB4-45D2-A56A-B3F78ACACF56}"/>
              </a:ext>
            </a:extLst>
          </p:cNvPr>
          <p:cNvSpPr txBox="1">
            <a:spLocks noChangeArrowheads="1"/>
          </p:cNvSpPr>
          <p:nvPr/>
        </p:nvSpPr>
        <p:spPr>
          <a:xfrm>
            <a:off x="70762" y="1395042"/>
            <a:ext cx="9037742"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rgbClr val="FF0000"/>
                </a:solidFill>
              </a:rPr>
              <a:t>Validation testing</a:t>
            </a:r>
          </a:p>
          <a:p>
            <a:pPr lvl="1"/>
            <a:r>
              <a:rPr lang="en-US" dirty="0"/>
              <a:t>To demonstrate to the developer and the customer that the software meets its requirements. </a:t>
            </a:r>
          </a:p>
          <a:p>
            <a:pPr lvl="1"/>
            <a:r>
              <a:rPr lang="en-US" altLang="zh-CN" dirty="0"/>
              <a:t>A successful test shows </a:t>
            </a:r>
            <a:r>
              <a:rPr lang="en-US" dirty="0"/>
              <a:t>that the system operates as intended.</a:t>
            </a:r>
          </a:p>
          <a:p>
            <a:r>
              <a:rPr lang="en-US" sz="2800" dirty="0">
                <a:solidFill>
                  <a:srgbClr val="FF0000"/>
                </a:solidFill>
              </a:rPr>
              <a:t>Defect testing</a:t>
            </a:r>
          </a:p>
          <a:p>
            <a:pPr lvl="1"/>
            <a:r>
              <a:rPr lang="en-US" dirty="0"/>
              <a:t>To discover faults or defects in the software </a:t>
            </a:r>
          </a:p>
          <a:p>
            <a:pPr lvl="1"/>
            <a:r>
              <a:rPr lang="en-US" dirty="0"/>
              <a:t>A successful test is a test that makes the system perform incorrectly and so exposes a defect in the system.</a:t>
            </a:r>
          </a:p>
        </p:txBody>
      </p:sp>
    </p:spTree>
    <p:extLst>
      <p:ext uri="{BB962C8B-B14F-4D97-AF65-F5344CB8AC3E}">
        <p14:creationId xmlns:p14="http://schemas.microsoft.com/office/powerpoint/2010/main" val="3695379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CAB6333-B5BD-4970-936C-D9FA68E7A49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1BF5CCC-AA24-48B9-A588-0AE3B01AB8AD}"/>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30</a:t>
            </a:fld>
            <a:endParaRPr lang="zh-CN" altLang="en-US" dirty="0"/>
          </a:p>
        </p:txBody>
      </p:sp>
      <p:sp>
        <p:nvSpPr>
          <p:cNvPr id="4" name="TextBox 5">
            <a:extLst>
              <a:ext uri="{FF2B5EF4-FFF2-40B4-BE49-F238E27FC236}">
                <a16:creationId xmlns:a16="http://schemas.microsoft.com/office/drawing/2014/main" id="{10046623-49A3-4469-8F9A-8AA1A5EC066D}"/>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8.2 Test-driven development</a:t>
            </a:r>
          </a:p>
        </p:txBody>
      </p:sp>
      <p:pic>
        <p:nvPicPr>
          <p:cNvPr id="5" name="Picture 6" descr="8.9 Test Driven Dev.eps">
            <a:extLst>
              <a:ext uri="{FF2B5EF4-FFF2-40B4-BE49-F238E27FC236}">
                <a16:creationId xmlns:a16="http://schemas.microsoft.com/office/drawing/2014/main" id="{94FD45DA-78A8-4049-B7A8-94D7D76D3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09" y="1556792"/>
            <a:ext cx="8829982" cy="2592288"/>
          </a:xfrm>
          <a:prstGeom prst="rect">
            <a:avLst/>
          </a:prstGeom>
        </p:spPr>
      </p:pic>
      <p:sp>
        <p:nvSpPr>
          <p:cNvPr id="6" name="文本框 5">
            <a:extLst>
              <a:ext uri="{FF2B5EF4-FFF2-40B4-BE49-F238E27FC236}">
                <a16:creationId xmlns:a16="http://schemas.microsoft.com/office/drawing/2014/main" id="{AA0390B1-FF4C-43D7-B8AE-52B37D8F7105}"/>
              </a:ext>
            </a:extLst>
          </p:cNvPr>
          <p:cNvSpPr txBox="1"/>
          <p:nvPr/>
        </p:nvSpPr>
        <p:spPr>
          <a:xfrm>
            <a:off x="251520" y="4653136"/>
            <a:ext cx="8829982" cy="1384995"/>
          </a:xfrm>
          <a:prstGeom prst="rect">
            <a:avLst/>
          </a:prstGeom>
          <a:noFill/>
        </p:spPr>
        <p:txBody>
          <a:bodyPr wrap="square" rtlCol="0">
            <a:spAutoFit/>
          </a:bodyPr>
          <a:lstStyle/>
          <a:p>
            <a:r>
              <a:rPr lang="en-US" altLang="zh-CN" sz="2800" dirty="0">
                <a:cs typeface="Times New Roman" panose="02020603050405020304" pitchFamily="18" charset="0"/>
              </a:rPr>
              <a:t>    Test-driven development (TDD) is an approach to program development in which you interleave testing and code development.</a:t>
            </a:r>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207781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F0E2D74-ECF5-4A45-8E9C-BC800F3E9ED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0EAF197-D892-4134-9F39-0551C20E6DF2}"/>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31</a:t>
            </a:fld>
            <a:endParaRPr lang="zh-CN" altLang="en-US" dirty="0"/>
          </a:p>
        </p:txBody>
      </p:sp>
      <p:sp>
        <p:nvSpPr>
          <p:cNvPr id="4" name="Content Placeholder 2">
            <a:extLst>
              <a:ext uri="{FF2B5EF4-FFF2-40B4-BE49-F238E27FC236}">
                <a16:creationId xmlns:a16="http://schemas.microsoft.com/office/drawing/2014/main" id="{BCB895FA-D757-406C-9E59-FAB2A8A4BEBB}"/>
              </a:ext>
            </a:extLst>
          </p:cNvPr>
          <p:cNvSpPr txBox="1">
            <a:spLocks/>
          </p:cNvSpPr>
          <p:nvPr/>
        </p:nvSpPr>
        <p:spPr>
          <a:xfrm>
            <a:off x="107504" y="1556792"/>
            <a:ext cx="893933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Regression testing is testing the system to check that changes have not ‘broken’ previously working code.</a:t>
            </a:r>
          </a:p>
          <a:p>
            <a:r>
              <a:rPr lang="en-US" sz="2800" dirty="0"/>
              <a:t>In a manual testing process, regression testing is expensive but, with automated testing, it is simple and straightforward. All tests are rerun every time a change is made to the program.</a:t>
            </a:r>
          </a:p>
          <a:p>
            <a:r>
              <a:rPr lang="en-US" sz="2800" dirty="0"/>
              <a:t>Tests must run ‘successfully’ before the change is committed.</a:t>
            </a:r>
          </a:p>
          <a:p>
            <a:pPr>
              <a:buFont typeface="Arial" pitchFamily="34" charset="0"/>
              <a:buNone/>
            </a:pPr>
            <a:endParaRPr lang="en-US" sz="2800" dirty="0"/>
          </a:p>
        </p:txBody>
      </p:sp>
      <p:sp>
        <p:nvSpPr>
          <p:cNvPr id="5" name="TextBox 5">
            <a:extLst>
              <a:ext uri="{FF2B5EF4-FFF2-40B4-BE49-F238E27FC236}">
                <a16:creationId xmlns:a16="http://schemas.microsoft.com/office/drawing/2014/main" id="{5F32532E-3B36-46A4-A82B-071D8A3C45A7}"/>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8.2 Test-driven development</a:t>
            </a:r>
          </a:p>
        </p:txBody>
      </p:sp>
      <p:sp>
        <p:nvSpPr>
          <p:cNvPr id="6" name="文本框 5">
            <a:extLst>
              <a:ext uri="{FF2B5EF4-FFF2-40B4-BE49-F238E27FC236}">
                <a16:creationId xmlns:a16="http://schemas.microsoft.com/office/drawing/2014/main" id="{3B4B1200-C61D-4981-86F0-A8B78C6619F2}"/>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a:p>
            <a:pPr>
              <a:lnSpc>
                <a:spcPts val="2500"/>
              </a:lnSpc>
            </a:pPr>
            <a:r>
              <a:rPr lang="en-US" altLang="zh-CN" sz="2800" b="1" dirty="0">
                <a:solidFill>
                  <a:srgbClr val="0070C0"/>
                </a:solidFill>
                <a:cs typeface="Times New Roman" panose="02020603050405020304" pitchFamily="18" charset="0"/>
              </a:rPr>
              <a:t>end</a:t>
            </a:r>
          </a:p>
        </p:txBody>
      </p:sp>
      <p:sp>
        <p:nvSpPr>
          <p:cNvPr id="7" name="矩形 6">
            <a:extLst>
              <a:ext uri="{FF2B5EF4-FFF2-40B4-BE49-F238E27FC236}">
                <a16:creationId xmlns:a16="http://schemas.microsoft.com/office/drawing/2014/main" id="{6D2666A2-C524-4194-B721-FBB6344670D7}"/>
              </a:ext>
            </a:extLst>
          </p:cNvPr>
          <p:cNvSpPr/>
          <p:nvPr/>
        </p:nvSpPr>
        <p:spPr>
          <a:xfrm>
            <a:off x="107504" y="961564"/>
            <a:ext cx="4429230" cy="523220"/>
          </a:xfrm>
          <a:prstGeom prst="rect">
            <a:avLst/>
          </a:prstGeom>
        </p:spPr>
        <p:txBody>
          <a:bodyPr wrap="square">
            <a:spAutoFit/>
          </a:bodyPr>
          <a:lstStyle/>
          <a:p>
            <a:r>
              <a:rPr lang="en-US" altLang="zh-CN" sz="2800" b="1" dirty="0">
                <a:solidFill>
                  <a:srgbClr val="7030A0"/>
                </a:solidFill>
              </a:rPr>
              <a:t>Regression testing</a:t>
            </a:r>
            <a:endParaRPr lang="zh-CN" altLang="en-US" sz="2800" b="1" dirty="0">
              <a:solidFill>
                <a:srgbClr val="7030A0"/>
              </a:solidFill>
            </a:endParaRPr>
          </a:p>
        </p:txBody>
      </p:sp>
    </p:spTree>
    <p:extLst>
      <p:ext uri="{BB962C8B-B14F-4D97-AF65-F5344CB8AC3E}">
        <p14:creationId xmlns:p14="http://schemas.microsoft.com/office/powerpoint/2010/main" val="3359299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8B9A118-DF4B-48DB-B9DF-E28B1587BAE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907BCC6-A6EA-4F31-9CAD-B5EC80298493}"/>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32</a:t>
            </a:fld>
            <a:endParaRPr lang="zh-CN" altLang="en-US" dirty="0"/>
          </a:p>
        </p:txBody>
      </p:sp>
      <p:sp>
        <p:nvSpPr>
          <p:cNvPr id="4" name="TextBox 5">
            <a:extLst>
              <a:ext uri="{FF2B5EF4-FFF2-40B4-BE49-F238E27FC236}">
                <a16:creationId xmlns:a16="http://schemas.microsoft.com/office/drawing/2014/main" id="{8031A851-E7DB-4CD8-8FA4-2B96D1258314}"/>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8.3 Release testing</a:t>
            </a:r>
          </a:p>
        </p:txBody>
      </p:sp>
      <p:sp>
        <p:nvSpPr>
          <p:cNvPr id="5" name="Content Placeholder 2">
            <a:extLst>
              <a:ext uri="{FF2B5EF4-FFF2-40B4-BE49-F238E27FC236}">
                <a16:creationId xmlns:a16="http://schemas.microsoft.com/office/drawing/2014/main" id="{DBF774DC-FD0B-4BE0-87DF-A2CBF593156D}"/>
              </a:ext>
            </a:extLst>
          </p:cNvPr>
          <p:cNvSpPr txBox="1">
            <a:spLocks/>
          </p:cNvSpPr>
          <p:nvPr/>
        </p:nvSpPr>
        <p:spPr>
          <a:xfrm>
            <a:off x="67182" y="980728"/>
            <a:ext cx="8979657" cy="55446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Release testing is a form of system testing.</a:t>
            </a:r>
          </a:p>
          <a:p>
            <a:r>
              <a:rPr lang="en-US" altLang="zh-CN" sz="2800" dirty="0">
                <a:cs typeface="Times New Roman" panose="02020603050405020304" pitchFamily="18" charset="0"/>
              </a:rPr>
              <a:t>Release testing is composed of </a:t>
            </a:r>
            <a:r>
              <a:rPr lang="en-US" altLang="zh-CN" sz="2800" b="1" dirty="0">
                <a:solidFill>
                  <a:srgbClr val="C00000"/>
                </a:solidFill>
                <a:cs typeface="Times New Roman" panose="02020603050405020304" pitchFamily="18" charset="0"/>
              </a:rPr>
              <a:t>requirements testing</a:t>
            </a:r>
            <a:r>
              <a:rPr lang="en-US" altLang="zh-CN" sz="2800" dirty="0">
                <a:cs typeface="Times New Roman" panose="02020603050405020304" pitchFamily="18" charset="0"/>
              </a:rPr>
              <a:t>, </a:t>
            </a:r>
            <a:r>
              <a:rPr lang="en-US" altLang="zh-CN" sz="2800" b="1" dirty="0">
                <a:solidFill>
                  <a:srgbClr val="C00000"/>
                </a:solidFill>
                <a:cs typeface="Times New Roman" panose="02020603050405020304" pitchFamily="18" charset="0"/>
              </a:rPr>
              <a:t>scenario testing </a:t>
            </a:r>
            <a:r>
              <a:rPr lang="en-US" altLang="zh-CN" sz="2800" dirty="0">
                <a:cs typeface="Times New Roman" panose="02020603050405020304" pitchFamily="18" charset="0"/>
              </a:rPr>
              <a:t>and </a:t>
            </a:r>
            <a:r>
              <a:rPr lang="en-US" altLang="zh-CN" sz="2800" b="1" dirty="0">
                <a:solidFill>
                  <a:srgbClr val="C00000"/>
                </a:solidFill>
                <a:cs typeface="Times New Roman" panose="02020603050405020304" pitchFamily="18" charset="0"/>
              </a:rPr>
              <a:t>performance testing</a:t>
            </a:r>
            <a:r>
              <a:rPr lang="en-US" altLang="zh-CN" sz="2800" dirty="0">
                <a:cs typeface="Times New Roman" panose="02020603050405020304" pitchFamily="18" charset="0"/>
              </a:rPr>
              <a:t>. </a:t>
            </a:r>
            <a:endParaRPr lang="en-US" sz="2800" dirty="0"/>
          </a:p>
          <a:p>
            <a:r>
              <a:rPr lang="en-US" sz="2800" dirty="0"/>
              <a:t>Important differences from system testing:</a:t>
            </a:r>
          </a:p>
          <a:p>
            <a:pPr lvl="1"/>
            <a:r>
              <a:rPr lang="en-US" dirty="0">
                <a:solidFill>
                  <a:srgbClr val="FF0000"/>
                </a:solidFill>
              </a:rPr>
              <a:t>A separate team</a:t>
            </a:r>
            <a:r>
              <a:rPr lang="en-US" dirty="0"/>
              <a:t> that has not been involved in the system development, should be responsible for release testing.</a:t>
            </a:r>
            <a:endParaRPr lang="en-GB" dirty="0"/>
          </a:p>
          <a:p>
            <a:pPr lvl="1"/>
            <a:r>
              <a:rPr lang="en-US" dirty="0"/>
              <a:t>System testing by the </a:t>
            </a:r>
            <a:r>
              <a:rPr lang="en-US" dirty="0">
                <a:solidFill>
                  <a:srgbClr val="FF0000"/>
                </a:solidFill>
              </a:rPr>
              <a:t>development team </a:t>
            </a:r>
            <a:r>
              <a:rPr lang="en-US" dirty="0"/>
              <a:t>should focus on discovering bugs in the system (defect testing). The objective of release testing is to check that the system meets its requirements and is good enough for external use (validation testing).</a:t>
            </a:r>
            <a:endParaRPr lang="en-GB" dirty="0"/>
          </a:p>
          <a:p>
            <a:endParaRPr lang="en-US" sz="2800" dirty="0"/>
          </a:p>
        </p:txBody>
      </p:sp>
    </p:spTree>
    <p:extLst>
      <p:ext uri="{BB962C8B-B14F-4D97-AF65-F5344CB8AC3E}">
        <p14:creationId xmlns:p14="http://schemas.microsoft.com/office/powerpoint/2010/main" val="2077229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A553197-0EFA-45D9-9EA8-2FA97011233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9BBDAEF-B5D9-47A5-8D76-053075C54A7A}"/>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33</a:t>
            </a:fld>
            <a:endParaRPr lang="zh-CN" altLang="en-US" dirty="0"/>
          </a:p>
        </p:txBody>
      </p:sp>
      <p:sp>
        <p:nvSpPr>
          <p:cNvPr id="4" name="TextBox 5">
            <a:extLst>
              <a:ext uri="{FF2B5EF4-FFF2-40B4-BE49-F238E27FC236}">
                <a16:creationId xmlns:a16="http://schemas.microsoft.com/office/drawing/2014/main" id="{6522973A-4AC2-44F1-83C5-9DA2E41D3386}"/>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8.4 User testing</a:t>
            </a:r>
          </a:p>
        </p:txBody>
      </p:sp>
      <p:sp>
        <p:nvSpPr>
          <p:cNvPr id="7" name="Content Placeholder 2">
            <a:extLst>
              <a:ext uri="{FF2B5EF4-FFF2-40B4-BE49-F238E27FC236}">
                <a16:creationId xmlns:a16="http://schemas.microsoft.com/office/drawing/2014/main" id="{90ADC217-B2ED-48C6-B72C-7830CB94980E}"/>
              </a:ext>
            </a:extLst>
          </p:cNvPr>
          <p:cNvSpPr txBox="1">
            <a:spLocks/>
          </p:cNvSpPr>
          <p:nvPr/>
        </p:nvSpPr>
        <p:spPr>
          <a:xfrm>
            <a:off x="75261" y="908720"/>
            <a:ext cx="9073008" cy="56886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a:t>Alpha testing</a:t>
            </a:r>
          </a:p>
          <a:p>
            <a:pPr lvl="1"/>
            <a:r>
              <a:rPr lang="en-US" sz="2700" dirty="0"/>
              <a:t>Users of the software work with the development team to test the software at the developer’s site.</a:t>
            </a:r>
            <a:endParaRPr lang="en-GB" sz="2700" dirty="0"/>
          </a:p>
          <a:p>
            <a:r>
              <a:rPr lang="en-US" sz="2800" b="1" dirty="0"/>
              <a:t>Beta testing</a:t>
            </a:r>
          </a:p>
          <a:p>
            <a:pPr lvl="1"/>
            <a:r>
              <a:rPr lang="en-US" sz="2700" dirty="0"/>
              <a:t>A release of the software is made available to users to allow them to experiment and to raise problems that they discover with the system developers.</a:t>
            </a:r>
            <a:endParaRPr lang="en-GB" sz="2700" dirty="0"/>
          </a:p>
          <a:p>
            <a:r>
              <a:rPr lang="en-US" sz="2800" b="1" dirty="0"/>
              <a:t>Acceptance testing</a:t>
            </a:r>
          </a:p>
          <a:p>
            <a:pPr lvl="1"/>
            <a:r>
              <a:rPr lang="en-US" sz="2700" dirty="0"/>
              <a:t>Customers test a system to decide whether or not it is ready to be accepted from the system developers and deployed in the customer environment. Primarily for custom systems.</a:t>
            </a:r>
            <a:endParaRPr lang="en-GB" sz="2700" dirty="0"/>
          </a:p>
          <a:p>
            <a:endParaRPr lang="en-US" sz="2800" dirty="0"/>
          </a:p>
        </p:txBody>
      </p:sp>
    </p:spTree>
    <p:extLst>
      <p:ext uri="{BB962C8B-B14F-4D97-AF65-F5344CB8AC3E}">
        <p14:creationId xmlns:p14="http://schemas.microsoft.com/office/powerpoint/2010/main" val="3401406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3213234-A340-4662-B9C0-16E8F03E33E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1184A82-2836-4655-B621-6897D240DCF6}"/>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34</a:t>
            </a:fld>
            <a:endParaRPr lang="zh-CN" altLang="en-US" dirty="0"/>
          </a:p>
        </p:txBody>
      </p:sp>
      <p:pic>
        <p:nvPicPr>
          <p:cNvPr id="4" name="Picture 6" descr="8.11 Acceptance Testing.eps">
            <a:extLst>
              <a:ext uri="{FF2B5EF4-FFF2-40B4-BE49-F238E27FC236}">
                <a16:creationId xmlns:a16="http://schemas.microsoft.com/office/drawing/2014/main" id="{30434AA6-9BE0-45B5-8E75-E156CA8EA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2222755"/>
            <a:ext cx="9052003" cy="1997637"/>
          </a:xfrm>
          <a:prstGeom prst="rect">
            <a:avLst/>
          </a:prstGeom>
        </p:spPr>
      </p:pic>
      <p:sp>
        <p:nvSpPr>
          <p:cNvPr id="5" name="TextBox 5">
            <a:extLst>
              <a:ext uri="{FF2B5EF4-FFF2-40B4-BE49-F238E27FC236}">
                <a16:creationId xmlns:a16="http://schemas.microsoft.com/office/drawing/2014/main" id="{24AB672B-EFB0-4BAE-BD2A-2B37C8911B68}"/>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8.4 User testing</a:t>
            </a:r>
          </a:p>
        </p:txBody>
      </p:sp>
      <p:sp>
        <p:nvSpPr>
          <p:cNvPr id="6" name="文本框 5">
            <a:extLst>
              <a:ext uri="{FF2B5EF4-FFF2-40B4-BE49-F238E27FC236}">
                <a16:creationId xmlns:a16="http://schemas.microsoft.com/office/drawing/2014/main" id="{FE9CAA66-3126-4272-948E-813DB4B10C5E}"/>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a:solidFill>
                  <a:srgbClr val="0070C0"/>
                </a:solidFill>
                <a:cs typeface="Times New Roman" panose="02020603050405020304" pitchFamily="18" charset="0"/>
              </a:rPr>
              <a:t>cont. 1</a:t>
            </a:r>
          </a:p>
          <a:p>
            <a:pPr>
              <a:lnSpc>
                <a:spcPts val="2500"/>
              </a:lnSpc>
            </a:pPr>
            <a:r>
              <a:rPr lang="en-US" altLang="zh-CN" sz="2800" b="1">
                <a:solidFill>
                  <a:srgbClr val="0070C0"/>
                </a:solidFill>
                <a:cs typeface="Times New Roman" panose="02020603050405020304" pitchFamily="18" charset="0"/>
              </a:rPr>
              <a:t>end</a:t>
            </a:r>
            <a:endParaRPr lang="en-US" altLang="zh-CN" sz="2800" b="1" dirty="0">
              <a:solidFill>
                <a:srgbClr val="0070C0"/>
              </a:solidFill>
              <a:cs typeface="Times New Roman" panose="02020603050405020304" pitchFamily="18" charset="0"/>
            </a:endParaRPr>
          </a:p>
        </p:txBody>
      </p:sp>
      <p:sp>
        <p:nvSpPr>
          <p:cNvPr id="7" name="矩形 6">
            <a:extLst>
              <a:ext uri="{FF2B5EF4-FFF2-40B4-BE49-F238E27FC236}">
                <a16:creationId xmlns:a16="http://schemas.microsoft.com/office/drawing/2014/main" id="{53F89EB4-702D-4A2B-BC36-59F4F088C1A8}"/>
              </a:ext>
            </a:extLst>
          </p:cNvPr>
          <p:cNvSpPr/>
          <p:nvPr/>
        </p:nvSpPr>
        <p:spPr>
          <a:xfrm>
            <a:off x="45971" y="969684"/>
            <a:ext cx="4879797" cy="523220"/>
          </a:xfrm>
          <a:prstGeom prst="rect">
            <a:avLst/>
          </a:prstGeom>
        </p:spPr>
        <p:txBody>
          <a:bodyPr wrap="none">
            <a:spAutoFit/>
          </a:bodyPr>
          <a:lstStyle/>
          <a:p>
            <a:r>
              <a:rPr lang="en-US" altLang="zh-CN" sz="2800" b="1" dirty="0">
                <a:solidFill>
                  <a:srgbClr val="7030A0"/>
                </a:solidFill>
              </a:rPr>
              <a:t>The acceptance testing process</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2941243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530B02-95F6-4D0F-A5BE-BE7C390C395F}"/>
              </a:ext>
            </a:extLst>
          </p:cNvPr>
          <p:cNvSpPr>
            <a:spLocks noGrp="1"/>
          </p:cNvSpPr>
          <p:nvPr>
            <p:ph type="ftr" sz="quarter" idx="11"/>
          </p:nvPr>
        </p:nvSpPr>
        <p:spPr>
          <a:xfrm>
            <a:off x="179512" y="6376243"/>
            <a:ext cx="5768280" cy="365125"/>
          </a:xfrm>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89350B2-BFB6-4517-88AC-5403DFFFDC40}"/>
              </a:ext>
            </a:extLst>
          </p:cNvPr>
          <p:cNvSpPr>
            <a:spLocks noGrp="1"/>
          </p:cNvSpPr>
          <p:nvPr>
            <p:ph type="sldNum" sz="quarter" idx="12"/>
          </p:nvPr>
        </p:nvSpPr>
        <p:spPr/>
        <p:txBody>
          <a:bodyPr/>
          <a:lstStyle/>
          <a:p>
            <a:r>
              <a:rPr lang="en-US" altLang="zh-CN" dirty="0"/>
              <a:t>SE  Chapter 8-</a:t>
            </a:r>
            <a:fld id="{90959D3B-E7CF-4F7F-B948-302019A1053D}" type="slidenum">
              <a:rPr lang="zh-CN" altLang="en-US" smtClean="0"/>
              <a:pPr/>
              <a:t>35</a:t>
            </a:fld>
            <a:endParaRPr lang="zh-CN" altLang="en-US" dirty="0"/>
          </a:p>
        </p:txBody>
      </p:sp>
      <p:sp>
        <p:nvSpPr>
          <p:cNvPr id="5" name="TextBox 5">
            <a:extLst>
              <a:ext uri="{FF2B5EF4-FFF2-40B4-BE49-F238E27FC236}">
                <a16:creationId xmlns:a16="http://schemas.microsoft.com/office/drawing/2014/main" id="{713C82F1-1B1C-4B2E-A24B-FD86EFA0CE1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9" name="Content Placeholder 4">
            <a:extLst>
              <a:ext uri="{FF2B5EF4-FFF2-40B4-BE49-F238E27FC236}">
                <a16:creationId xmlns:a16="http://schemas.microsoft.com/office/drawing/2014/main" id="{2B432A12-8C2F-4C23-973B-B7ADA5B7AE56}"/>
              </a:ext>
            </a:extLst>
          </p:cNvPr>
          <p:cNvSpPr txBox="1">
            <a:spLocks/>
          </p:cNvSpPr>
          <p:nvPr/>
        </p:nvSpPr>
        <p:spPr>
          <a:xfrm>
            <a:off x="86816" y="991269"/>
            <a:ext cx="8960024" cy="538497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altLang="zh-CN" sz="2800" dirty="0"/>
          </a:p>
        </p:txBody>
      </p:sp>
      <p:sp>
        <p:nvSpPr>
          <p:cNvPr id="6" name="Content Placeholder 2"/>
          <p:cNvSpPr txBox="1">
            <a:spLocks/>
          </p:cNvSpPr>
          <p:nvPr/>
        </p:nvSpPr>
        <p:spPr>
          <a:xfrm>
            <a:off x="150902" y="956653"/>
            <a:ext cx="8993097" cy="578471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a:t>Testing can only show the presence of errors in a program. It cannot demonstrate that there are no remaining faults.</a:t>
            </a:r>
            <a:endParaRPr lang="en-GB" altLang="zh-CN" sz="2800" dirty="0"/>
          </a:p>
          <a:p>
            <a:r>
              <a:rPr lang="en-US" altLang="zh-CN" sz="2800" dirty="0"/>
              <a:t>Development testing is the responsibility of the software development team. A separate team should be responsible for testing a system before it is released to customers. </a:t>
            </a:r>
            <a:endParaRPr lang="en-GB" altLang="zh-CN" sz="2800" dirty="0"/>
          </a:p>
          <a:p>
            <a:r>
              <a:rPr lang="en-US" altLang="zh-CN" sz="2800" dirty="0"/>
              <a:t>Development testing includes unit testing, in which you test individual objects and methods, component testing in which you test related groups of objects,  and system testing, in which you test partial or complete systems.</a:t>
            </a:r>
            <a:endParaRPr lang="en-GB" sz="2800" dirty="0"/>
          </a:p>
        </p:txBody>
      </p:sp>
    </p:spTree>
    <p:extLst>
      <p:ext uri="{BB962C8B-B14F-4D97-AF65-F5344CB8AC3E}">
        <p14:creationId xmlns:p14="http://schemas.microsoft.com/office/powerpoint/2010/main" val="366109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50CA1A1-65CC-4413-B6F1-FEFE6728004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C342F85-19D5-4411-A620-83B3F6DD9ED1}"/>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4</a:t>
            </a:fld>
            <a:endParaRPr lang="zh-CN" altLang="en-US" dirty="0"/>
          </a:p>
        </p:txBody>
      </p:sp>
      <p:sp>
        <p:nvSpPr>
          <p:cNvPr id="4" name="TextBox 5">
            <a:extLst>
              <a:ext uri="{FF2B5EF4-FFF2-40B4-BE49-F238E27FC236}">
                <a16:creationId xmlns:a16="http://schemas.microsoft.com/office/drawing/2014/main" id="{979CB3E5-1B1A-4004-929C-001900741F48}"/>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software testing</a:t>
            </a:r>
          </a:p>
        </p:txBody>
      </p:sp>
      <p:sp>
        <p:nvSpPr>
          <p:cNvPr id="5" name="文本框 4">
            <a:extLst>
              <a:ext uri="{FF2B5EF4-FFF2-40B4-BE49-F238E27FC236}">
                <a16:creationId xmlns:a16="http://schemas.microsoft.com/office/drawing/2014/main" id="{FD4A3ED8-2F25-435D-9F34-206195C99311}"/>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pic>
        <p:nvPicPr>
          <p:cNvPr id="6" name="Content Placeholder 3" descr="8.1 IOModelofTesting.eps">
            <a:extLst>
              <a:ext uri="{FF2B5EF4-FFF2-40B4-BE49-F238E27FC236}">
                <a16:creationId xmlns:a16="http://schemas.microsoft.com/office/drawing/2014/main" id="{EB1DBB5B-0EB2-4DA1-B711-6D71B6A2740F}"/>
              </a:ext>
            </a:extLst>
          </p:cNvPr>
          <p:cNvPicPr>
            <a:picLocks noChangeAspect="1"/>
          </p:cNvPicPr>
          <p:nvPr/>
        </p:nvPicPr>
        <p:blipFill>
          <a:blip r:embed="rId2"/>
          <a:srcRect l="-14077" r="-14077"/>
          <a:stretch>
            <a:fillRect/>
          </a:stretch>
        </p:blipFill>
        <p:spPr>
          <a:xfrm>
            <a:off x="166187" y="1535215"/>
            <a:ext cx="8544444" cy="4699115"/>
          </a:xfrm>
          <a:prstGeom prst="rect">
            <a:avLst/>
          </a:prstGeom>
        </p:spPr>
      </p:pic>
      <p:sp>
        <p:nvSpPr>
          <p:cNvPr id="7" name="Rectangle 3">
            <a:extLst>
              <a:ext uri="{FF2B5EF4-FFF2-40B4-BE49-F238E27FC236}">
                <a16:creationId xmlns:a16="http://schemas.microsoft.com/office/drawing/2014/main" id="{4C150B3A-2EAF-4700-B2A6-C14F398EA146}"/>
              </a:ext>
            </a:extLst>
          </p:cNvPr>
          <p:cNvSpPr txBox="1">
            <a:spLocks noChangeArrowheads="1"/>
          </p:cNvSpPr>
          <p:nvPr/>
        </p:nvSpPr>
        <p:spPr>
          <a:xfrm>
            <a:off x="35496" y="908720"/>
            <a:ext cx="8805827" cy="6438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An input-output model of program testing </a:t>
            </a:r>
            <a:endParaRPr lang="en-GB" sz="2800" dirty="0"/>
          </a:p>
        </p:txBody>
      </p:sp>
    </p:spTree>
    <p:extLst>
      <p:ext uri="{BB962C8B-B14F-4D97-AF65-F5344CB8AC3E}">
        <p14:creationId xmlns:p14="http://schemas.microsoft.com/office/powerpoint/2010/main" val="3444001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1AC6E1F-D6D5-466D-9255-7B177B42F78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A0A0258-CA61-4742-8D54-69F760F79E1D}"/>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5</a:t>
            </a:fld>
            <a:endParaRPr lang="zh-CN" altLang="en-US" dirty="0"/>
          </a:p>
        </p:txBody>
      </p:sp>
      <p:sp>
        <p:nvSpPr>
          <p:cNvPr id="4" name="文本框 3">
            <a:extLst>
              <a:ext uri="{FF2B5EF4-FFF2-40B4-BE49-F238E27FC236}">
                <a16:creationId xmlns:a16="http://schemas.microsoft.com/office/drawing/2014/main" id="{F91907EF-EC7C-475A-8795-72425EDB48D5}"/>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p:txBody>
      </p:sp>
      <p:sp>
        <p:nvSpPr>
          <p:cNvPr id="5" name="Rectangle 2">
            <a:extLst>
              <a:ext uri="{FF2B5EF4-FFF2-40B4-BE49-F238E27FC236}">
                <a16:creationId xmlns:a16="http://schemas.microsoft.com/office/drawing/2014/main" id="{6B05C215-548C-4C28-9AC2-A6DCC4A20F9E}"/>
              </a:ext>
            </a:extLst>
          </p:cNvPr>
          <p:cNvSpPr txBox="1">
            <a:spLocks noChangeArrowheads="1"/>
          </p:cNvSpPr>
          <p:nvPr/>
        </p:nvSpPr>
        <p:spPr>
          <a:xfrm>
            <a:off x="154523" y="1524277"/>
            <a:ext cx="8686800" cy="3268960"/>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solidFill>
                  <a:srgbClr val="000000"/>
                </a:solidFill>
              </a:rPr>
              <a:t>Verification</a:t>
            </a:r>
            <a:r>
              <a:rPr lang="en-GB" sz="2800" dirty="0"/>
              <a:t>: </a:t>
            </a:r>
            <a:br>
              <a:rPr lang="en-GB" sz="2800" dirty="0"/>
            </a:br>
            <a:r>
              <a:rPr lang="en-GB" sz="2800" dirty="0"/>
              <a:t>	"</a:t>
            </a:r>
            <a:r>
              <a:rPr lang="en-GB" sz="2800" dirty="0">
                <a:solidFill>
                  <a:srgbClr val="FF0000"/>
                </a:solidFill>
              </a:rPr>
              <a:t>Are we building the product right </a:t>
            </a:r>
            <a:r>
              <a:rPr lang="en-US" sz="2800" dirty="0">
                <a:solidFill>
                  <a:srgbClr val="FF0000"/>
                </a:solidFill>
              </a:rPr>
              <a:t>?</a:t>
            </a:r>
            <a:r>
              <a:rPr lang="en-GB" sz="2800" dirty="0"/>
              <a:t>”.</a:t>
            </a:r>
          </a:p>
          <a:p>
            <a:r>
              <a:rPr lang="en-GB" sz="2800" dirty="0"/>
              <a:t>The software should meet its stated functional and non-functional requirements.</a:t>
            </a:r>
          </a:p>
          <a:p>
            <a:r>
              <a:rPr lang="en-GB" sz="2800" dirty="0">
                <a:solidFill>
                  <a:srgbClr val="000000"/>
                </a:solidFill>
              </a:rPr>
              <a:t>Validation</a:t>
            </a:r>
            <a:r>
              <a:rPr lang="en-GB" sz="2800" dirty="0"/>
              <a:t>:</a:t>
            </a:r>
            <a:br>
              <a:rPr lang="en-GB" sz="2800" dirty="0"/>
            </a:br>
            <a:r>
              <a:rPr lang="en-GB" sz="2800" dirty="0"/>
              <a:t>	 "</a:t>
            </a:r>
            <a:r>
              <a:rPr lang="en-GB" sz="2800" dirty="0">
                <a:solidFill>
                  <a:srgbClr val="FF0000"/>
                </a:solidFill>
              </a:rPr>
              <a:t>Are we building the right product ? </a:t>
            </a:r>
            <a:r>
              <a:rPr lang="en-GB" sz="2800" dirty="0"/>
              <a:t>”.</a:t>
            </a:r>
          </a:p>
          <a:p>
            <a:r>
              <a:rPr lang="en-GB" sz="2800" dirty="0"/>
              <a:t>The software should meet the user's expectation.</a:t>
            </a:r>
          </a:p>
        </p:txBody>
      </p:sp>
      <p:sp>
        <p:nvSpPr>
          <p:cNvPr id="6" name="TextBox 5">
            <a:extLst>
              <a:ext uri="{FF2B5EF4-FFF2-40B4-BE49-F238E27FC236}">
                <a16:creationId xmlns:a16="http://schemas.microsoft.com/office/drawing/2014/main" id="{A11D220D-4071-4D37-8C9A-9694AADCCCAE}"/>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software testing</a:t>
            </a:r>
          </a:p>
        </p:txBody>
      </p:sp>
      <p:sp>
        <p:nvSpPr>
          <p:cNvPr id="7" name="Rectangle 3">
            <a:extLst>
              <a:ext uri="{FF2B5EF4-FFF2-40B4-BE49-F238E27FC236}">
                <a16:creationId xmlns:a16="http://schemas.microsoft.com/office/drawing/2014/main" id="{4B8B32BC-5445-466B-A483-F46E964E706D}"/>
              </a:ext>
            </a:extLst>
          </p:cNvPr>
          <p:cNvSpPr txBox="1">
            <a:spLocks noChangeArrowheads="1"/>
          </p:cNvSpPr>
          <p:nvPr/>
        </p:nvSpPr>
        <p:spPr>
          <a:xfrm>
            <a:off x="35496" y="908720"/>
            <a:ext cx="8805827" cy="6438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Verification vs validation</a:t>
            </a:r>
            <a:endParaRPr lang="en-GB" sz="2800" dirty="0"/>
          </a:p>
        </p:txBody>
      </p:sp>
    </p:spTree>
    <p:extLst>
      <p:ext uri="{BB962C8B-B14F-4D97-AF65-F5344CB8AC3E}">
        <p14:creationId xmlns:p14="http://schemas.microsoft.com/office/powerpoint/2010/main" val="43114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A9F36E7-2029-44C2-9D92-D5E9F21B563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F929EE8-A0A2-4BD1-BFD1-1C3C61D4D386}"/>
              </a:ext>
            </a:extLst>
          </p:cNvPr>
          <p:cNvSpPr>
            <a:spLocks noGrp="1"/>
          </p:cNvSpPr>
          <p:nvPr>
            <p:ph type="sldNum" sz="quarter" idx="12"/>
          </p:nvPr>
        </p:nvSpPr>
        <p:spPr/>
        <p:txBody>
          <a:bodyPr/>
          <a:lstStyle/>
          <a:p>
            <a:r>
              <a:rPr lang="en-US" altLang="zh-CN" dirty="0"/>
              <a:t>SE  Chapter 8-</a:t>
            </a:r>
            <a:fld id="{90959D3B-E7CF-4F7F-B948-302019A1053D}" type="slidenum">
              <a:rPr lang="zh-CN" altLang="en-US" smtClean="0"/>
              <a:pPr/>
              <a:t>6</a:t>
            </a:fld>
            <a:endParaRPr lang="zh-CN" altLang="en-US" dirty="0"/>
          </a:p>
        </p:txBody>
      </p:sp>
      <p:sp>
        <p:nvSpPr>
          <p:cNvPr id="4" name="TextBox 5">
            <a:extLst>
              <a:ext uri="{FF2B5EF4-FFF2-40B4-BE49-F238E27FC236}">
                <a16:creationId xmlns:a16="http://schemas.microsoft.com/office/drawing/2014/main" id="{6B60717C-575D-4A66-B60D-04772855D56E}"/>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Basic knowledge about software testing</a:t>
            </a:r>
          </a:p>
        </p:txBody>
      </p:sp>
      <p:sp>
        <p:nvSpPr>
          <p:cNvPr id="5" name="文本框 4">
            <a:extLst>
              <a:ext uri="{FF2B5EF4-FFF2-40B4-BE49-F238E27FC236}">
                <a16:creationId xmlns:a16="http://schemas.microsoft.com/office/drawing/2014/main" id="{25C08293-664D-46AC-BBFA-61CF16EB7DE0}"/>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a:p>
            <a:pPr>
              <a:lnSpc>
                <a:spcPts val="2500"/>
              </a:lnSpc>
            </a:pPr>
            <a:endParaRPr lang="en-US" altLang="zh-CN" sz="2800" b="1" dirty="0">
              <a:solidFill>
                <a:srgbClr val="0070C0"/>
              </a:solidFill>
              <a:cs typeface="Times New Roman" panose="02020603050405020304" pitchFamily="18" charset="0"/>
            </a:endParaRPr>
          </a:p>
        </p:txBody>
      </p:sp>
      <p:sp>
        <p:nvSpPr>
          <p:cNvPr id="7" name="Rectangle 2">
            <a:extLst>
              <a:ext uri="{FF2B5EF4-FFF2-40B4-BE49-F238E27FC236}">
                <a16:creationId xmlns:a16="http://schemas.microsoft.com/office/drawing/2014/main" id="{2086A04E-587D-4E5E-A86E-D7D8CF7574B0}"/>
              </a:ext>
            </a:extLst>
          </p:cNvPr>
          <p:cNvSpPr txBox="1">
            <a:spLocks noChangeArrowheads="1"/>
          </p:cNvSpPr>
          <p:nvPr/>
        </p:nvSpPr>
        <p:spPr>
          <a:xfrm>
            <a:off x="103334" y="1412776"/>
            <a:ext cx="8937332" cy="4800848"/>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Software inspections</a:t>
            </a:r>
            <a:r>
              <a:rPr lang="en-GB" sz="2800" i="1" dirty="0"/>
              <a:t> </a:t>
            </a:r>
            <a:r>
              <a:rPr lang="en-GB" sz="2800" dirty="0"/>
              <a:t>Concerned with analysis of </a:t>
            </a:r>
            <a:br>
              <a:rPr lang="en-GB" sz="2800" dirty="0"/>
            </a:br>
            <a:r>
              <a:rPr lang="en-GB" sz="2800" dirty="0"/>
              <a:t>the static system representation to discover problems</a:t>
            </a:r>
            <a:r>
              <a:rPr lang="en-GB" sz="2800" i="1" dirty="0"/>
              <a:t>  (</a:t>
            </a:r>
            <a:r>
              <a:rPr lang="en-GB" sz="2800" dirty="0">
                <a:solidFill>
                  <a:srgbClr val="FF0000"/>
                </a:solidFill>
              </a:rPr>
              <a:t>static verification</a:t>
            </a:r>
            <a:r>
              <a:rPr lang="en-GB" sz="2800" dirty="0"/>
              <a:t>)</a:t>
            </a:r>
          </a:p>
          <a:p>
            <a:pPr lvl="1"/>
            <a:r>
              <a:rPr lang="en-GB" dirty="0"/>
              <a:t>May be supplement by tool-based document and code analysis.</a:t>
            </a:r>
          </a:p>
          <a:p>
            <a:pPr lvl="1"/>
            <a:r>
              <a:rPr lang="en-GB" dirty="0"/>
              <a:t>Discussed in Chapter 15.</a:t>
            </a:r>
          </a:p>
          <a:p>
            <a:r>
              <a:rPr lang="en-GB" sz="2800" dirty="0">
                <a:solidFill>
                  <a:srgbClr val="000000"/>
                </a:solidFill>
              </a:rPr>
              <a:t>Software testing</a:t>
            </a:r>
            <a:r>
              <a:rPr lang="en-GB" sz="2800" i="1" dirty="0">
                <a:solidFill>
                  <a:srgbClr val="000000"/>
                </a:solidFill>
              </a:rPr>
              <a:t> </a:t>
            </a:r>
            <a:r>
              <a:rPr lang="en-GB" sz="2800" dirty="0"/>
              <a:t>Concerned with exercising and </a:t>
            </a:r>
            <a:br>
              <a:rPr lang="en-GB" sz="2800" dirty="0"/>
            </a:br>
            <a:r>
              <a:rPr lang="en-GB" sz="2800" dirty="0"/>
              <a:t>observing product behaviour (</a:t>
            </a:r>
            <a:r>
              <a:rPr lang="en-GB" sz="2800" dirty="0">
                <a:solidFill>
                  <a:srgbClr val="FF0000"/>
                </a:solidFill>
              </a:rPr>
              <a:t>dynamic verification</a:t>
            </a:r>
            <a:r>
              <a:rPr lang="en-GB" sz="2800" dirty="0"/>
              <a:t>)</a:t>
            </a:r>
          </a:p>
          <a:p>
            <a:pPr lvl="1"/>
            <a:r>
              <a:rPr lang="en-GB" dirty="0"/>
              <a:t>The system is executed with test data and its operational behaviour is observed.</a:t>
            </a:r>
          </a:p>
          <a:p>
            <a:endParaRPr lang="en-GB" sz="2800" dirty="0"/>
          </a:p>
        </p:txBody>
      </p:sp>
      <p:sp>
        <p:nvSpPr>
          <p:cNvPr id="8" name="Rectangle 3">
            <a:extLst>
              <a:ext uri="{FF2B5EF4-FFF2-40B4-BE49-F238E27FC236}">
                <a16:creationId xmlns:a16="http://schemas.microsoft.com/office/drawing/2014/main" id="{F9463C5C-8526-437B-98E2-3B4FAD665FF9}"/>
              </a:ext>
            </a:extLst>
          </p:cNvPr>
          <p:cNvSpPr txBox="1">
            <a:spLocks noChangeArrowheads="1"/>
          </p:cNvSpPr>
          <p:nvPr/>
        </p:nvSpPr>
        <p:spPr>
          <a:xfrm>
            <a:off x="35496" y="908720"/>
            <a:ext cx="8805827" cy="6438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Inspections and testing</a:t>
            </a:r>
            <a:endParaRPr lang="en-GB" sz="2800" dirty="0"/>
          </a:p>
        </p:txBody>
      </p:sp>
    </p:spTree>
    <p:extLst>
      <p:ext uri="{BB962C8B-B14F-4D97-AF65-F5344CB8AC3E}">
        <p14:creationId xmlns:p14="http://schemas.microsoft.com/office/powerpoint/2010/main" val="150500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8A4B06C-9B61-4A2F-8D7C-205846AD7E7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6E379B8-A4E9-4B58-BC1A-FDFC64959C8D}"/>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7</a:t>
            </a:fld>
            <a:endParaRPr lang="zh-CN" altLang="en-US" dirty="0"/>
          </a:p>
        </p:txBody>
      </p:sp>
      <p:sp>
        <p:nvSpPr>
          <p:cNvPr id="4" name="TextBox 5">
            <a:extLst>
              <a:ext uri="{FF2B5EF4-FFF2-40B4-BE49-F238E27FC236}">
                <a16:creationId xmlns:a16="http://schemas.microsoft.com/office/drawing/2014/main" id="{400E3023-28D7-4149-B07A-3EB2E05965AF}"/>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Basic knowledge about software testing</a:t>
            </a:r>
          </a:p>
        </p:txBody>
      </p:sp>
      <p:sp>
        <p:nvSpPr>
          <p:cNvPr id="5" name="文本框 4">
            <a:extLst>
              <a:ext uri="{FF2B5EF4-FFF2-40B4-BE49-F238E27FC236}">
                <a16:creationId xmlns:a16="http://schemas.microsoft.com/office/drawing/2014/main" id="{325A0119-82A7-4950-B6F6-60881D9F2EBD}"/>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a:p>
            <a:pPr>
              <a:lnSpc>
                <a:spcPts val="2500"/>
              </a:lnSpc>
            </a:pPr>
            <a:endParaRPr lang="en-US" altLang="zh-CN" sz="2800" b="1" dirty="0">
              <a:solidFill>
                <a:srgbClr val="0070C0"/>
              </a:solidFill>
              <a:cs typeface="Times New Roman" panose="02020603050405020304" pitchFamily="18" charset="0"/>
            </a:endParaRPr>
          </a:p>
        </p:txBody>
      </p:sp>
      <p:pic>
        <p:nvPicPr>
          <p:cNvPr id="6" name="Picture 7" descr="8.2 Inspections Testing.eps">
            <a:extLst>
              <a:ext uri="{FF2B5EF4-FFF2-40B4-BE49-F238E27FC236}">
                <a16:creationId xmlns:a16="http://schemas.microsoft.com/office/drawing/2014/main" id="{9CB010CF-8CCF-4CC9-8475-C3F2A9B5A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19" y="1412776"/>
            <a:ext cx="8761317" cy="3672408"/>
          </a:xfrm>
          <a:prstGeom prst="rect">
            <a:avLst/>
          </a:prstGeom>
        </p:spPr>
      </p:pic>
    </p:spTree>
    <p:extLst>
      <p:ext uri="{BB962C8B-B14F-4D97-AF65-F5344CB8AC3E}">
        <p14:creationId xmlns:p14="http://schemas.microsoft.com/office/powerpoint/2010/main" val="134508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24A6C35-3EE0-4A02-A6FE-919062D4A6B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1809F3D-E5DC-4DCD-9F25-B32B4E7CBC11}"/>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8</a:t>
            </a:fld>
            <a:endParaRPr lang="zh-CN" altLang="en-US" dirty="0"/>
          </a:p>
        </p:txBody>
      </p:sp>
      <p:sp>
        <p:nvSpPr>
          <p:cNvPr id="4" name="TextBox 5">
            <a:extLst>
              <a:ext uri="{FF2B5EF4-FFF2-40B4-BE49-F238E27FC236}">
                <a16:creationId xmlns:a16="http://schemas.microsoft.com/office/drawing/2014/main" id="{5C7B0C69-191D-4FCC-AF5D-4EB6DDFE7EB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Basic knowledge about software testing</a:t>
            </a:r>
          </a:p>
        </p:txBody>
      </p:sp>
      <p:sp>
        <p:nvSpPr>
          <p:cNvPr id="5" name="文本框 4">
            <a:extLst>
              <a:ext uri="{FF2B5EF4-FFF2-40B4-BE49-F238E27FC236}">
                <a16:creationId xmlns:a16="http://schemas.microsoft.com/office/drawing/2014/main" id="{8A959D57-1133-45C8-9175-F598A06CBD30}"/>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5</a:t>
            </a:r>
          </a:p>
          <a:p>
            <a:pPr>
              <a:lnSpc>
                <a:spcPts val="2500"/>
              </a:lnSpc>
            </a:pPr>
            <a:endParaRPr lang="en-US" altLang="zh-CN" sz="2800" b="1" dirty="0">
              <a:solidFill>
                <a:srgbClr val="0070C0"/>
              </a:solidFill>
              <a:cs typeface="Times New Roman" panose="02020603050405020304" pitchFamily="18" charset="0"/>
            </a:endParaRPr>
          </a:p>
        </p:txBody>
      </p:sp>
      <p:sp>
        <p:nvSpPr>
          <p:cNvPr id="6" name="Rectangle 3">
            <a:extLst>
              <a:ext uri="{FF2B5EF4-FFF2-40B4-BE49-F238E27FC236}">
                <a16:creationId xmlns:a16="http://schemas.microsoft.com/office/drawing/2014/main" id="{A2771BEB-E12F-4940-87F8-8DA76B56D053}"/>
              </a:ext>
            </a:extLst>
          </p:cNvPr>
          <p:cNvSpPr txBox="1">
            <a:spLocks noChangeArrowheads="1"/>
          </p:cNvSpPr>
          <p:nvPr/>
        </p:nvSpPr>
        <p:spPr>
          <a:xfrm>
            <a:off x="226696" y="969269"/>
            <a:ext cx="866578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Inspections and testing are complementary and not opposing verification techniques.</a:t>
            </a:r>
          </a:p>
          <a:p>
            <a:r>
              <a:rPr lang="en-GB" sz="2800"/>
              <a:t>Both should be used during the V &amp; V process.</a:t>
            </a:r>
          </a:p>
          <a:p>
            <a:r>
              <a:rPr lang="en-GB" sz="2800"/>
              <a:t>Inspections can check conformance with a specification but not conformance with the customer’s real requirements.</a:t>
            </a:r>
          </a:p>
          <a:p>
            <a:r>
              <a:rPr lang="en-GB" sz="2800"/>
              <a:t>Inspections cannot check non-functional characteristics such as performance, usability, etc.</a:t>
            </a:r>
            <a:endParaRPr lang="en-GB" sz="2800" dirty="0"/>
          </a:p>
        </p:txBody>
      </p:sp>
    </p:spTree>
    <p:extLst>
      <p:ext uri="{BB962C8B-B14F-4D97-AF65-F5344CB8AC3E}">
        <p14:creationId xmlns:p14="http://schemas.microsoft.com/office/powerpoint/2010/main" val="116789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6E6FC97-F6C6-491D-92CB-27DE61C48D5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7EE3903-3EDC-428C-A09A-1982EF303337}"/>
              </a:ext>
            </a:extLst>
          </p:cNvPr>
          <p:cNvSpPr>
            <a:spLocks noGrp="1"/>
          </p:cNvSpPr>
          <p:nvPr>
            <p:ph type="sldNum" sz="quarter" idx="12"/>
          </p:nvPr>
        </p:nvSpPr>
        <p:spPr/>
        <p:txBody>
          <a:bodyPr/>
          <a:lstStyle/>
          <a:p>
            <a:r>
              <a:rPr lang="en-US" altLang="zh-CN"/>
              <a:t>SE  Chapter 8-</a:t>
            </a:r>
            <a:fld id="{90959D3B-E7CF-4F7F-B948-302019A1053D}" type="slidenum">
              <a:rPr lang="zh-CN" altLang="en-US" smtClean="0"/>
              <a:pPr/>
              <a:t>9</a:t>
            </a:fld>
            <a:endParaRPr lang="zh-CN" altLang="en-US" dirty="0"/>
          </a:p>
        </p:txBody>
      </p:sp>
      <p:sp>
        <p:nvSpPr>
          <p:cNvPr id="4" name="TextBox 5">
            <a:extLst>
              <a:ext uri="{FF2B5EF4-FFF2-40B4-BE49-F238E27FC236}">
                <a16:creationId xmlns:a16="http://schemas.microsoft.com/office/drawing/2014/main" id="{A4EEAE3F-EEBE-4988-8767-9D2F668795DD}"/>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Basic knowledge about software testing</a:t>
            </a:r>
          </a:p>
        </p:txBody>
      </p:sp>
      <p:sp>
        <p:nvSpPr>
          <p:cNvPr id="5" name="文本框 4">
            <a:extLst>
              <a:ext uri="{FF2B5EF4-FFF2-40B4-BE49-F238E27FC236}">
                <a16:creationId xmlns:a16="http://schemas.microsoft.com/office/drawing/2014/main" id="{650BF134-6834-43E8-BC0E-53A2EFF5C0D1}"/>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6</a:t>
            </a:r>
          </a:p>
        </p:txBody>
      </p:sp>
      <p:pic>
        <p:nvPicPr>
          <p:cNvPr id="6" name="Picture 6" descr="8.3 Testing Process.eps">
            <a:extLst>
              <a:ext uri="{FF2B5EF4-FFF2-40B4-BE49-F238E27FC236}">
                <a16:creationId xmlns:a16="http://schemas.microsoft.com/office/drawing/2014/main" id="{9880A16A-EAFC-46A0-A430-66BBB00D2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08" y="2132016"/>
            <a:ext cx="8831983" cy="1853883"/>
          </a:xfrm>
          <a:prstGeom prst="rect">
            <a:avLst/>
          </a:prstGeom>
        </p:spPr>
      </p:pic>
      <p:sp>
        <p:nvSpPr>
          <p:cNvPr id="7" name="矩形 6">
            <a:extLst>
              <a:ext uri="{FF2B5EF4-FFF2-40B4-BE49-F238E27FC236}">
                <a16:creationId xmlns:a16="http://schemas.microsoft.com/office/drawing/2014/main" id="{81447CEB-313A-4ACE-AD0B-9C4806B9FBEB}"/>
              </a:ext>
            </a:extLst>
          </p:cNvPr>
          <p:cNvSpPr/>
          <p:nvPr/>
        </p:nvSpPr>
        <p:spPr>
          <a:xfrm>
            <a:off x="48305" y="980728"/>
            <a:ext cx="8988191" cy="523220"/>
          </a:xfrm>
          <a:prstGeom prst="rect">
            <a:avLst/>
          </a:prstGeom>
        </p:spPr>
        <p:txBody>
          <a:bodyPr wrap="square">
            <a:spAutoFit/>
          </a:bodyPr>
          <a:lstStyle/>
          <a:p>
            <a:r>
              <a:rPr lang="en-US" altLang="zh-CN" sz="2800" b="1" dirty="0">
                <a:solidFill>
                  <a:srgbClr val="7030A0"/>
                </a:solidFill>
              </a:rPr>
              <a:t>A model of the software testing process</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8261580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2800" dirty="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18070</TotalTime>
  <Words>2364</Words>
  <Application>Microsoft Office PowerPoint</Application>
  <PresentationFormat>全屏显示(4:3)</PresentationFormat>
  <Paragraphs>271</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 Unicode MS</vt:lpstr>
      <vt:lpstr>宋体</vt:lpstr>
      <vt:lpstr>Arial</vt:lpstr>
      <vt:lpstr>Arial Black</vt:lpstr>
      <vt:lpstr>Calibri</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ZHY</dc:creator>
  <cp:lastModifiedBy>zhy</cp:lastModifiedBy>
  <cp:revision>1429</cp:revision>
  <dcterms:created xsi:type="dcterms:W3CDTF">2012-02-25T06:23:32Z</dcterms:created>
  <dcterms:modified xsi:type="dcterms:W3CDTF">2018-11-11T12:45:37Z</dcterms:modified>
</cp:coreProperties>
</file>