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420" r:id="rId2"/>
    <p:sldId id="423" r:id="rId3"/>
    <p:sldId id="580" r:id="rId4"/>
    <p:sldId id="601" r:id="rId5"/>
    <p:sldId id="602" r:id="rId6"/>
    <p:sldId id="603" r:id="rId7"/>
    <p:sldId id="604" r:id="rId8"/>
    <p:sldId id="600" r:id="rId9"/>
    <p:sldId id="605" r:id="rId10"/>
    <p:sldId id="606" r:id="rId11"/>
    <p:sldId id="607" r:id="rId12"/>
    <p:sldId id="608" r:id="rId13"/>
    <p:sldId id="609" r:id="rId14"/>
    <p:sldId id="610" r:id="rId15"/>
    <p:sldId id="611" r:id="rId16"/>
    <p:sldId id="612" r:id="rId17"/>
    <p:sldId id="613" r:id="rId18"/>
    <p:sldId id="614" r:id="rId19"/>
    <p:sldId id="615" r:id="rId20"/>
    <p:sldId id="616" r:id="rId21"/>
    <p:sldId id="617" r:id="rId22"/>
    <p:sldId id="618" r:id="rId23"/>
    <p:sldId id="619" r:id="rId24"/>
    <p:sldId id="620" r:id="rId25"/>
    <p:sldId id="621" r:id="rId26"/>
    <p:sldId id="622" r:id="rId27"/>
    <p:sldId id="625" r:id="rId28"/>
    <p:sldId id="626" r:id="rId29"/>
    <p:sldId id="623" r:id="rId30"/>
    <p:sldId id="627" r:id="rId31"/>
    <p:sldId id="624" r:id="rId32"/>
    <p:sldId id="628" r:id="rId33"/>
    <p:sldId id="629" r:id="rId34"/>
    <p:sldId id="630" r:id="rId35"/>
    <p:sldId id="631" r:id="rId36"/>
    <p:sldId id="633" r:id="rId37"/>
    <p:sldId id="634" r:id="rId38"/>
    <p:sldId id="635" r:id="rId39"/>
    <p:sldId id="636" r:id="rId40"/>
    <p:sldId id="475" r:id="rId41"/>
    <p:sldId id="637" r:id="rId42"/>
    <p:sldId id="638" r:id="rId43"/>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356"/>
    </p:cViewPr>
  </p:sorterViewPr>
  <p:notesViewPr>
    <p:cSldViewPr>
      <p:cViewPr varScale="1">
        <p:scale>
          <a:sx n="53" d="100"/>
          <a:sy n="53" d="100"/>
        </p:scale>
        <p:origin x="310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A9D0FAF-A5AB-4DF7-B3C3-72D1AFCFBC2A}" type="datetimeFigureOut">
              <a:rPr lang="zh-CN" altLang="en-US" smtClean="0"/>
              <a:pPr/>
              <a:t>2018/11/14</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45D7A4-7792-4409-A5B6-FD87EB7C111A}" type="slidenum">
              <a:rPr lang="zh-CN" altLang="en-US" smtClean="0"/>
              <a:pPr/>
              <a:t>‹#›</a:t>
            </a:fld>
            <a:endParaRPr lang="zh-CN" altLang="en-US"/>
          </a:p>
        </p:txBody>
      </p:sp>
    </p:spTree>
    <p:extLst>
      <p:ext uri="{BB962C8B-B14F-4D97-AF65-F5344CB8AC3E}">
        <p14:creationId xmlns:p14="http://schemas.microsoft.com/office/powerpoint/2010/main" val="346954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A755366-7802-495A-B5E4-E1A09BA9D096}" type="datetimeFigureOut">
              <a:rPr lang="zh-CN" altLang="en-US" smtClean="0"/>
              <a:pPr/>
              <a:t>2018/11/14</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E2FD95C-CC98-4314-AB8F-974F4A215013}" type="slidenum">
              <a:rPr lang="zh-CN" altLang="en-US" smtClean="0"/>
              <a:pPr/>
              <a:t>‹#›</a:t>
            </a:fld>
            <a:endParaRPr lang="zh-CN" altLang="en-US"/>
          </a:p>
        </p:txBody>
      </p:sp>
    </p:spTree>
    <p:extLst>
      <p:ext uri="{BB962C8B-B14F-4D97-AF65-F5344CB8AC3E}">
        <p14:creationId xmlns:p14="http://schemas.microsoft.com/office/powerpoint/2010/main" val="415594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251520" y="6356350"/>
            <a:ext cx="5768280" cy="365125"/>
          </a:xfrm>
          <a:prstGeom prst="rect">
            <a:avLst/>
          </a:prstGeom>
        </p:spPr>
        <p:txBody>
          <a:bodyPr/>
          <a:lstStyle>
            <a:lvl1pPr>
              <a:defRPr sz="1800" b="1">
                <a:solidFill>
                  <a:srgbClr val="0070C0"/>
                </a:solidFill>
              </a:defRPr>
            </a:lvl1pPr>
          </a:lstStyle>
          <a:p>
            <a:pPr algn="l"/>
            <a:r>
              <a:rPr lang="en-US" altLang="zh-CN" dirty="0"/>
              <a:t>SWJTU-LEEDS JOINT SCHOOL – H.Y. Zhao</a:t>
            </a:r>
            <a:endParaRPr lang="zh-CN" altLang="en-US" dirty="0"/>
          </a:p>
        </p:txBody>
      </p:sp>
      <p:sp>
        <p:nvSpPr>
          <p:cNvPr id="4" name="灯片编号占位符 3"/>
          <p:cNvSpPr>
            <a:spLocks noGrp="1"/>
          </p:cNvSpPr>
          <p:nvPr>
            <p:ph type="sldNum" sz="quarter" idx="12"/>
          </p:nvPr>
        </p:nvSpPr>
        <p:spPr>
          <a:xfrm>
            <a:off x="6660232" y="6376243"/>
            <a:ext cx="2386608" cy="365125"/>
          </a:xfrm>
          <a:prstGeom prst="rect">
            <a:avLst/>
          </a:prstGeom>
        </p:spPr>
        <p:txBody>
          <a:bodyPr/>
          <a:lstStyle>
            <a:lvl1pPr>
              <a:defRPr sz="1800" b="1">
                <a:solidFill>
                  <a:srgbClr val="0070C0"/>
                </a:solidFill>
              </a:defRPr>
            </a:lvl1pPr>
          </a:lstStyle>
          <a:p>
            <a:r>
              <a:rPr lang="en-US" altLang="zh-CN" dirty="0"/>
              <a:t>SE  Chapter 9-</a:t>
            </a:r>
            <a:fld id="{90959D3B-E7CF-4F7F-B948-302019A1053D}" type="slidenum">
              <a:rPr lang="zh-CN" altLang="en-US" smtClean="0"/>
              <a:pPr/>
              <a:t>‹#›</a:t>
            </a:fld>
            <a:endParaRPr lang="zh-CN" altLang="en-US" dirty="0"/>
          </a:p>
        </p:txBody>
      </p:sp>
      <p:cxnSp>
        <p:nvCxnSpPr>
          <p:cNvPr id="6" name="直接连接符 5"/>
          <p:cNvCxnSpPr/>
          <p:nvPr userDrawn="1"/>
        </p:nvCxnSpPr>
        <p:spPr>
          <a:xfrm>
            <a:off x="0" y="908720"/>
            <a:ext cx="9144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64D9B4-C92E-4EEA-9622-F903C6E5732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88945C2-3898-4F1D-82D4-0B8E03E6587C}"/>
              </a:ext>
            </a:extLst>
          </p:cNvPr>
          <p:cNvSpPr>
            <a:spLocks noGrp="1"/>
          </p:cNvSpPr>
          <p:nvPr>
            <p:ph type="sldNum" sz="quarter" idx="12"/>
          </p:nvPr>
        </p:nvSpPr>
        <p:spPr/>
        <p:txBody>
          <a:bodyPr/>
          <a:lstStyle/>
          <a:p>
            <a:r>
              <a:rPr lang="en-US" altLang="zh-CN" dirty="0"/>
              <a:t>SE  Chapter 9-</a:t>
            </a:r>
            <a:fld id="{90959D3B-E7CF-4F7F-B948-302019A1053D}" type="slidenum">
              <a:rPr lang="zh-CN" altLang="en-US" smtClean="0"/>
              <a:pPr/>
              <a:t>1</a:t>
            </a:fld>
            <a:r>
              <a:rPr lang="zh-CN" altLang="en-US" dirty="0"/>
              <a:t> </a:t>
            </a:r>
          </a:p>
        </p:txBody>
      </p:sp>
      <p:sp>
        <p:nvSpPr>
          <p:cNvPr id="8" name="TextBox 5">
            <a:extLst>
              <a:ext uri="{FF2B5EF4-FFF2-40B4-BE49-F238E27FC236}">
                <a16:creationId xmlns:a16="http://schemas.microsoft.com/office/drawing/2014/main" id="{15044BD7-2905-49BB-916F-9189956E223C}"/>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Chapter 9 Software Evolution</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Content Placeholder 2">
            <a:extLst>
              <a:ext uri="{FF2B5EF4-FFF2-40B4-BE49-F238E27FC236}">
                <a16:creationId xmlns:a16="http://schemas.microsoft.com/office/drawing/2014/main" id="{299C86C3-B25D-4D99-9B7B-16FE44EAC9EF}"/>
              </a:ext>
            </a:extLst>
          </p:cNvPr>
          <p:cNvSpPr txBox="1">
            <a:spLocks/>
          </p:cNvSpPr>
          <p:nvPr/>
        </p:nvSpPr>
        <p:spPr>
          <a:xfrm>
            <a:off x="323528" y="1268760"/>
            <a:ext cx="7920880" cy="3600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9.1 </a:t>
            </a:r>
            <a:r>
              <a:rPr lang="en-US" altLang="zh-CN" b="1" dirty="0"/>
              <a:t>Evolution processes</a:t>
            </a:r>
          </a:p>
          <a:p>
            <a:pPr marL="0" indent="0">
              <a:buNone/>
            </a:pPr>
            <a:r>
              <a:rPr lang="en-US" b="1" dirty="0"/>
              <a:t>9.2 Legacy systems</a:t>
            </a:r>
          </a:p>
          <a:p>
            <a:pPr marL="0" indent="0">
              <a:buNone/>
            </a:pPr>
            <a:r>
              <a:rPr lang="en-US" b="1" dirty="0"/>
              <a:t>9.3 Software maintenance</a:t>
            </a:r>
          </a:p>
          <a:p>
            <a:pPr marL="0" indent="0">
              <a:buNone/>
            </a:pPr>
            <a:r>
              <a:rPr lang="en-US" altLang="zh-CN" b="1" dirty="0"/>
              <a:t>Summary</a:t>
            </a:r>
            <a:endParaRPr lang="en-US" b="1" dirty="0"/>
          </a:p>
        </p:txBody>
      </p:sp>
    </p:spTree>
    <p:extLst>
      <p:ext uri="{BB962C8B-B14F-4D97-AF65-F5344CB8AC3E}">
        <p14:creationId xmlns:p14="http://schemas.microsoft.com/office/powerpoint/2010/main" val="71029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147B1C1-F903-4021-B3BE-A7D5DD502C4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245BA74-7E36-4F2A-A5FE-0A11D7B192AC}"/>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10</a:t>
            </a:fld>
            <a:endParaRPr lang="zh-CN" altLang="en-US" dirty="0"/>
          </a:p>
        </p:txBody>
      </p:sp>
      <p:sp>
        <p:nvSpPr>
          <p:cNvPr id="4" name="TextBox 5">
            <a:extLst>
              <a:ext uri="{FF2B5EF4-FFF2-40B4-BE49-F238E27FC236}">
                <a16:creationId xmlns:a16="http://schemas.microsoft.com/office/drawing/2014/main" id="{1E1B81BA-5382-4A7F-8FBE-DC900DCFCAF4}"/>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9.1 Evolution processes</a:t>
            </a:r>
          </a:p>
        </p:txBody>
      </p:sp>
      <p:sp>
        <p:nvSpPr>
          <p:cNvPr id="5" name="文本框 4">
            <a:extLst>
              <a:ext uri="{FF2B5EF4-FFF2-40B4-BE49-F238E27FC236}">
                <a16:creationId xmlns:a16="http://schemas.microsoft.com/office/drawing/2014/main" id="{B62F707F-014D-4FAA-A1FC-4A55B839B9B2}"/>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p:txBody>
      </p:sp>
      <p:sp>
        <p:nvSpPr>
          <p:cNvPr id="6" name="矩形 5">
            <a:extLst>
              <a:ext uri="{FF2B5EF4-FFF2-40B4-BE49-F238E27FC236}">
                <a16:creationId xmlns:a16="http://schemas.microsoft.com/office/drawing/2014/main" id="{B19F982F-9C1F-49EC-A8EA-0046498B5C3F}"/>
              </a:ext>
            </a:extLst>
          </p:cNvPr>
          <p:cNvSpPr/>
          <p:nvPr/>
        </p:nvSpPr>
        <p:spPr>
          <a:xfrm>
            <a:off x="2411760" y="972973"/>
            <a:ext cx="3764557" cy="523220"/>
          </a:xfrm>
          <a:prstGeom prst="rect">
            <a:avLst/>
          </a:prstGeom>
        </p:spPr>
        <p:txBody>
          <a:bodyPr wrap="none">
            <a:spAutoFit/>
          </a:bodyPr>
          <a:lstStyle/>
          <a:p>
            <a:r>
              <a:rPr lang="en-US" altLang="zh-CN" sz="2800" b="1" dirty="0"/>
              <a:t>change implementation</a:t>
            </a:r>
            <a:endParaRPr lang="zh-CN" altLang="en-US" sz="2800" b="1" dirty="0"/>
          </a:p>
        </p:txBody>
      </p:sp>
      <p:pic>
        <p:nvPicPr>
          <p:cNvPr id="7" name="Content Placeholder 3" descr="9.5 ChangeImplement.eps">
            <a:extLst>
              <a:ext uri="{FF2B5EF4-FFF2-40B4-BE49-F238E27FC236}">
                <a16:creationId xmlns:a16="http://schemas.microsoft.com/office/drawing/2014/main" id="{53878439-193B-4288-8B91-76D4CB710623}"/>
              </a:ext>
            </a:extLst>
          </p:cNvPr>
          <p:cNvPicPr>
            <a:picLocks noChangeAspect="1"/>
          </p:cNvPicPr>
          <p:nvPr/>
        </p:nvPicPr>
        <p:blipFill>
          <a:blip r:embed="rId2"/>
          <a:srcRect t="-116672" b="-116672"/>
          <a:stretch>
            <a:fillRect/>
          </a:stretch>
        </p:blipFill>
        <p:spPr>
          <a:xfrm>
            <a:off x="251520" y="831814"/>
            <a:ext cx="8407762" cy="4623946"/>
          </a:xfrm>
          <a:prstGeom prst="rect">
            <a:avLst/>
          </a:prstGeom>
        </p:spPr>
      </p:pic>
    </p:spTree>
    <p:extLst>
      <p:ext uri="{BB962C8B-B14F-4D97-AF65-F5344CB8AC3E}">
        <p14:creationId xmlns:p14="http://schemas.microsoft.com/office/powerpoint/2010/main" val="9475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772C346-3012-453A-9C8E-A2603139519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28BB52A-1F7D-4FB8-8F68-2320BAB09173}"/>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11</a:t>
            </a:fld>
            <a:endParaRPr lang="zh-CN" altLang="en-US" dirty="0"/>
          </a:p>
        </p:txBody>
      </p:sp>
      <p:sp>
        <p:nvSpPr>
          <p:cNvPr id="4" name="Content Placeholder 2">
            <a:extLst>
              <a:ext uri="{FF2B5EF4-FFF2-40B4-BE49-F238E27FC236}">
                <a16:creationId xmlns:a16="http://schemas.microsoft.com/office/drawing/2014/main" id="{43949215-5C7A-4255-A345-962ED504F176}"/>
              </a:ext>
            </a:extLst>
          </p:cNvPr>
          <p:cNvSpPr txBox="1">
            <a:spLocks/>
          </p:cNvSpPr>
          <p:nvPr/>
        </p:nvSpPr>
        <p:spPr>
          <a:xfrm>
            <a:off x="251520" y="991269"/>
            <a:ext cx="879532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Iteration of the development process where the revisions to the system are designed, implemented and tested.</a:t>
            </a:r>
          </a:p>
          <a:p>
            <a:r>
              <a:rPr lang="en-US" sz="2800" dirty="0"/>
              <a:t>A critical difference is that the first stage of change implementation may involve program understanding, especially if the original system developers are not responsible for  the change implementation. </a:t>
            </a:r>
          </a:p>
          <a:p>
            <a:r>
              <a:rPr lang="en-US" sz="2800" dirty="0"/>
              <a:t>During the program understanding phase, you have to understand how the program is structured, how it delivers functionality and how the proposed change might affect the program. </a:t>
            </a:r>
          </a:p>
          <a:p>
            <a:endParaRPr lang="en-US" sz="2800" dirty="0"/>
          </a:p>
        </p:txBody>
      </p:sp>
      <p:sp>
        <p:nvSpPr>
          <p:cNvPr id="5" name="TextBox 5">
            <a:extLst>
              <a:ext uri="{FF2B5EF4-FFF2-40B4-BE49-F238E27FC236}">
                <a16:creationId xmlns:a16="http://schemas.microsoft.com/office/drawing/2014/main" id="{41D1D8C8-B433-4008-9321-C86969284917}"/>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9.1 Evolution processes</a:t>
            </a:r>
          </a:p>
        </p:txBody>
      </p:sp>
      <p:sp>
        <p:nvSpPr>
          <p:cNvPr id="6" name="文本框 5">
            <a:extLst>
              <a:ext uri="{FF2B5EF4-FFF2-40B4-BE49-F238E27FC236}">
                <a16:creationId xmlns:a16="http://schemas.microsoft.com/office/drawing/2014/main" id="{5D4559A6-4CAF-4034-8FA6-283C0877DCF2}"/>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p:txBody>
      </p:sp>
    </p:spTree>
    <p:extLst>
      <p:ext uri="{BB962C8B-B14F-4D97-AF65-F5344CB8AC3E}">
        <p14:creationId xmlns:p14="http://schemas.microsoft.com/office/powerpoint/2010/main" val="3459791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CB28AAC-8AAE-4366-8E89-5DB84A93062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BD4A59C-84AE-4C8A-BF0B-96AB661B9359}"/>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12</a:t>
            </a:fld>
            <a:endParaRPr lang="zh-CN" altLang="en-US" dirty="0"/>
          </a:p>
        </p:txBody>
      </p:sp>
      <p:sp>
        <p:nvSpPr>
          <p:cNvPr id="4" name="TextBox 5">
            <a:extLst>
              <a:ext uri="{FF2B5EF4-FFF2-40B4-BE49-F238E27FC236}">
                <a16:creationId xmlns:a16="http://schemas.microsoft.com/office/drawing/2014/main" id="{D2876C49-AE16-4D95-9409-F7252A6D5B57}"/>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9.1 Evolution processes</a:t>
            </a:r>
          </a:p>
        </p:txBody>
      </p:sp>
      <p:sp>
        <p:nvSpPr>
          <p:cNvPr id="5" name="文本框 4">
            <a:extLst>
              <a:ext uri="{FF2B5EF4-FFF2-40B4-BE49-F238E27FC236}">
                <a16:creationId xmlns:a16="http://schemas.microsoft.com/office/drawing/2014/main" id="{E5F36D14-9EAD-4182-A1A5-8DE83DEBDB42}"/>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p:txBody>
      </p:sp>
      <p:sp>
        <p:nvSpPr>
          <p:cNvPr id="6" name="Rectangle 3">
            <a:extLst>
              <a:ext uri="{FF2B5EF4-FFF2-40B4-BE49-F238E27FC236}">
                <a16:creationId xmlns:a16="http://schemas.microsoft.com/office/drawing/2014/main" id="{4F9F0B6A-5566-4A42-AB90-7DCF8E284644}"/>
              </a:ext>
            </a:extLst>
          </p:cNvPr>
          <p:cNvSpPr txBox="1">
            <a:spLocks noChangeArrowheads="1"/>
          </p:cNvSpPr>
          <p:nvPr/>
        </p:nvSpPr>
        <p:spPr>
          <a:xfrm>
            <a:off x="107504" y="991269"/>
            <a:ext cx="8933162"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Urgent changes may have to be implemented without going through all stages of the software engineering process</a:t>
            </a:r>
          </a:p>
          <a:p>
            <a:pPr lvl="1"/>
            <a:r>
              <a:rPr lang="en-US"/>
              <a:t>If a serious system fault has to be repaired to allow normal operation to continue;</a:t>
            </a:r>
          </a:p>
          <a:p>
            <a:pPr lvl="1"/>
            <a:r>
              <a:rPr lang="en-US"/>
              <a:t>If changes to the system’s environment (e.g. an OS upgrade) have unexpected effects;</a:t>
            </a:r>
          </a:p>
          <a:p>
            <a:pPr lvl="1"/>
            <a:r>
              <a:rPr lang="en-US"/>
              <a:t>If there are business changes that require a very rapid response (e.g. the release of a competing product).</a:t>
            </a:r>
            <a:endParaRPr lang="en-US" dirty="0"/>
          </a:p>
        </p:txBody>
      </p:sp>
    </p:spTree>
    <p:extLst>
      <p:ext uri="{BB962C8B-B14F-4D97-AF65-F5344CB8AC3E}">
        <p14:creationId xmlns:p14="http://schemas.microsoft.com/office/powerpoint/2010/main" val="424992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3F6672C-97F6-4BD8-8098-DA82914C71A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9025953-6E83-4155-913D-FCBA5139FC8C}"/>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13</a:t>
            </a:fld>
            <a:endParaRPr lang="zh-CN" altLang="en-US" dirty="0"/>
          </a:p>
        </p:txBody>
      </p:sp>
      <p:pic>
        <p:nvPicPr>
          <p:cNvPr id="4" name="Content Placeholder 3" descr="9.6 EmergencyRepair.eps">
            <a:extLst>
              <a:ext uri="{FF2B5EF4-FFF2-40B4-BE49-F238E27FC236}">
                <a16:creationId xmlns:a16="http://schemas.microsoft.com/office/drawing/2014/main" id="{1DE084F6-0C81-4795-A3E2-A59B70616E95}"/>
              </a:ext>
            </a:extLst>
          </p:cNvPr>
          <p:cNvPicPr>
            <a:picLocks noChangeAspect="1"/>
          </p:cNvPicPr>
          <p:nvPr/>
        </p:nvPicPr>
        <p:blipFill>
          <a:blip r:embed="rId2"/>
          <a:srcRect t="-212562" b="-212562"/>
          <a:stretch>
            <a:fillRect/>
          </a:stretch>
        </p:blipFill>
        <p:spPr>
          <a:xfrm>
            <a:off x="447615" y="1160748"/>
            <a:ext cx="8248769" cy="4536504"/>
          </a:xfrm>
          <a:prstGeom prst="rect">
            <a:avLst/>
          </a:prstGeom>
        </p:spPr>
      </p:pic>
      <p:sp>
        <p:nvSpPr>
          <p:cNvPr id="5" name="TextBox 5">
            <a:extLst>
              <a:ext uri="{FF2B5EF4-FFF2-40B4-BE49-F238E27FC236}">
                <a16:creationId xmlns:a16="http://schemas.microsoft.com/office/drawing/2014/main" id="{E644B176-C045-4C2B-A91F-974EF4F9544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9.1 Evolution processes</a:t>
            </a:r>
          </a:p>
        </p:txBody>
      </p:sp>
      <p:sp>
        <p:nvSpPr>
          <p:cNvPr id="6" name="文本框 5">
            <a:extLst>
              <a:ext uri="{FF2B5EF4-FFF2-40B4-BE49-F238E27FC236}">
                <a16:creationId xmlns:a16="http://schemas.microsoft.com/office/drawing/2014/main" id="{38D008D3-3F75-4641-91D6-B8D183C2599D}"/>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5</a:t>
            </a:r>
          </a:p>
          <a:p>
            <a:pPr>
              <a:lnSpc>
                <a:spcPts val="2500"/>
              </a:lnSpc>
            </a:pPr>
            <a:r>
              <a:rPr lang="en-US" altLang="zh-CN" sz="2800" b="1" dirty="0">
                <a:solidFill>
                  <a:srgbClr val="0070C0"/>
                </a:solidFill>
                <a:cs typeface="Times New Roman" panose="02020603050405020304" pitchFamily="18" charset="0"/>
              </a:rPr>
              <a:t>end</a:t>
            </a:r>
          </a:p>
        </p:txBody>
      </p:sp>
    </p:spTree>
    <p:extLst>
      <p:ext uri="{BB962C8B-B14F-4D97-AF65-F5344CB8AC3E}">
        <p14:creationId xmlns:p14="http://schemas.microsoft.com/office/powerpoint/2010/main" val="3147891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F6C5B7C-7CCD-4A22-8CD8-BC076BAE43F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7E0E583-19C5-45B0-BDE7-524502872E9B}"/>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14</a:t>
            </a:fld>
            <a:endParaRPr lang="zh-CN" altLang="en-US" dirty="0"/>
          </a:p>
        </p:txBody>
      </p:sp>
      <p:sp>
        <p:nvSpPr>
          <p:cNvPr id="4" name="TextBox 5">
            <a:extLst>
              <a:ext uri="{FF2B5EF4-FFF2-40B4-BE49-F238E27FC236}">
                <a16:creationId xmlns:a16="http://schemas.microsoft.com/office/drawing/2014/main" id="{4C5FFC4D-CD20-4DDA-9566-69C1CCAC41A8}"/>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5" name="Content Placeholder 2">
            <a:extLst>
              <a:ext uri="{FF2B5EF4-FFF2-40B4-BE49-F238E27FC236}">
                <a16:creationId xmlns:a16="http://schemas.microsoft.com/office/drawing/2014/main" id="{4F238808-E262-4D7A-BDB1-0AF62E4D3778}"/>
              </a:ext>
            </a:extLst>
          </p:cNvPr>
          <p:cNvSpPr txBox="1">
            <a:spLocks/>
          </p:cNvSpPr>
          <p:nvPr/>
        </p:nvSpPr>
        <p:spPr>
          <a:xfrm>
            <a:off x="97160" y="1484784"/>
            <a:ext cx="901134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Legacy systems are older systems that rely on languages and technology that are no longer used for new systems development. </a:t>
            </a:r>
          </a:p>
          <a:p>
            <a:r>
              <a:rPr lang="en-GB" sz="2800" dirty="0"/>
              <a:t>Legacy software may be dependent on older hardware, such as mainframe computers and may have associated legacy processes and procedures. </a:t>
            </a:r>
          </a:p>
          <a:p>
            <a:r>
              <a:rPr lang="en-GB" sz="2800" dirty="0"/>
              <a:t>Legacy systems are not just software systems but are broader socio-technical systems that include hardware, software, libraries and other supporting software and business processes. </a:t>
            </a:r>
            <a:endParaRPr lang="en-US" sz="2800" dirty="0"/>
          </a:p>
        </p:txBody>
      </p:sp>
      <p:sp>
        <p:nvSpPr>
          <p:cNvPr id="6" name="文本框 5">
            <a:extLst>
              <a:ext uri="{FF2B5EF4-FFF2-40B4-BE49-F238E27FC236}">
                <a16:creationId xmlns:a16="http://schemas.microsoft.com/office/drawing/2014/main" id="{241607AE-5A27-47FB-ACB8-FAC0B9C3E051}"/>
              </a:ext>
            </a:extLst>
          </p:cNvPr>
          <p:cNvSpPr txBox="1"/>
          <p:nvPr/>
        </p:nvSpPr>
        <p:spPr>
          <a:xfrm>
            <a:off x="97160" y="980728"/>
            <a:ext cx="4762872"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What are legacy systems?</a:t>
            </a:r>
            <a:endParaRPr lang="zh-CN" altLang="en-US" sz="2800" b="1"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2201320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BA7370B-268F-49F0-9DEC-190AE9BAAF3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0978D14-801C-4719-8918-189698C11DB6}"/>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15</a:t>
            </a:fld>
            <a:endParaRPr lang="zh-CN" altLang="en-US" dirty="0"/>
          </a:p>
        </p:txBody>
      </p:sp>
      <p:sp>
        <p:nvSpPr>
          <p:cNvPr id="4" name="TextBox 5">
            <a:extLst>
              <a:ext uri="{FF2B5EF4-FFF2-40B4-BE49-F238E27FC236}">
                <a16:creationId xmlns:a16="http://schemas.microsoft.com/office/drawing/2014/main" id="{ECF3CF79-7198-4FAC-B5A1-3D272730828E}"/>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5" name="文本框 4">
            <a:extLst>
              <a:ext uri="{FF2B5EF4-FFF2-40B4-BE49-F238E27FC236}">
                <a16:creationId xmlns:a16="http://schemas.microsoft.com/office/drawing/2014/main" id="{74521BA3-FCDE-4401-A014-30250BEB7566}"/>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a:p>
            <a:pPr>
              <a:lnSpc>
                <a:spcPts val="2500"/>
              </a:lnSpc>
            </a:pPr>
            <a:endParaRPr lang="en-US" altLang="zh-CN" sz="2800" b="1" dirty="0">
              <a:solidFill>
                <a:srgbClr val="0070C0"/>
              </a:solidFill>
              <a:cs typeface="Times New Roman" panose="02020603050405020304" pitchFamily="18" charset="0"/>
            </a:endParaRPr>
          </a:p>
        </p:txBody>
      </p:sp>
      <p:pic>
        <p:nvPicPr>
          <p:cNvPr id="6" name="Picture 5" descr="9.7 Legacy system components.eps">
            <a:extLst>
              <a:ext uri="{FF2B5EF4-FFF2-40B4-BE49-F238E27FC236}">
                <a16:creationId xmlns:a16="http://schemas.microsoft.com/office/drawing/2014/main" id="{ED9DE962-5DA1-48C9-974F-6859DAC0F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75" y="1652204"/>
            <a:ext cx="8789549" cy="3649003"/>
          </a:xfrm>
          <a:prstGeom prst="rect">
            <a:avLst/>
          </a:prstGeom>
        </p:spPr>
      </p:pic>
      <p:sp>
        <p:nvSpPr>
          <p:cNvPr id="7" name="矩形 6">
            <a:extLst>
              <a:ext uri="{FF2B5EF4-FFF2-40B4-BE49-F238E27FC236}">
                <a16:creationId xmlns:a16="http://schemas.microsoft.com/office/drawing/2014/main" id="{3A6E1945-3F5B-4A62-B1D5-D49AE3D5934C}"/>
              </a:ext>
            </a:extLst>
          </p:cNvPr>
          <p:cNvSpPr/>
          <p:nvPr/>
        </p:nvSpPr>
        <p:spPr>
          <a:xfrm>
            <a:off x="2123728" y="980728"/>
            <a:ext cx="4977645" cy="523220"/>
          </a:xfrm>
          <a:prstGeom prst="rect">
            <a:avLst/>
          </a:prstGeom>
        </p:spPr>
        <p:txBody>
          <a:bodyPr wrap="none">
            <a:spAutoFit/>
          </a:bodyPr>
          <a:lstStyle/>
          <a:p>
            <a:r>
              <a:rPr lang="en-US" altLang="zh-CN" sz="2800" b="1" dirty="0"/>
              <a:t>The elements of a legacy system</a:t>
            </a:r>
            <a:endParaRPr lang="zh-CN" altLang="en-US" sz="2800" b="1" dirty="0"/>
          </a:p>
        </p:txBody>
      </p:sp>
    </p:spTree>
    <p:extLst>
      <p:ext uri="{BB962C8B-B14F-4D97-AF65-F5344CB8AC3E}">
        <p14:creationId xmlns:p14="http://schemas.microsoft.com/office/powerpoint/2010/main" val="671041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FCA62EA-BAC3-4E07-873C-898FC8D040C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5ED2C9E-A454-44C5-A26E-412D601861AD}"/>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16</a:t>
            </a:fld>
            <a:endParaRPr lang="zh-CN" altLang="en-US" dirty="0"/>
          </a:p>
        </p:txBody>
      </p:sp>
      <p:sp>
        <p:nvSpPr>
          <p:cNvPr id="4" name="TextBox 5">
            <a:extLst>
              <a:ext uri="{FF2B5EF4-FFF2-40B4-BE49-F238E27FC236}">
                <a16:creationId xmlns:a16="http://schemas.microsoft.com/office/drawing/2014/main" id="{282BC5AE-BE08-4C2D-8919-42C9596C7720}"/>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5" name="文本框 4">
            <a:extLst>
              <a:ext uri="{FF2B5EF4-FFF2-40B4-BE49-F238E27FC236}">
                <a16:creationId xmlns:a16="http://schemas.microsoft.com/office/drawing/2014/main" id="{30B18BD0-8256-4989-BBD2-81D195427D38}"/>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a:p>
            <a:pPr>
              <a:lnSpc>
                <a:spcPts val="2500"/>
              </a:lnSpc>
            </a:pPr>
            <a:endParaRPr lang="en-US" altLang="zh-CN" sz="2800" b="1" dirty="0">
              <a:solidFill>
                <a:srgbClr val="0070C0"/>
              </a:solidFill>
              <a:cs typeface="Times New Roman" panose="02020603050405020304" pitchFamily="18" charset="0"/>
            </a:endParaRPr>
          </a:p>
        </p:txBody>
      </p:sp>
      <p:pic>
        <p:nvPicPr>
          <p:cNvPr id="6" name="Picture 5" descr="9.8 Legacy system layers.eps">
            <a:extLst>
              <a:ext uri="{FF2B5EF4-FFF2-40B4-BE49-F238E27FC236}">
                <a16:creationId xmlns:a16="http://schemas.microsoft.com/office/drawing/2014/main" id="{010B0B7B-3670-4833-905F-FE002211FF3B}"/>
              </a:ext>
            </a:extLst>
          </p:cNvPr>
          <p:cNvPicPr>
            <a:picLocks noChangeAspect="1"/>
          </p:cNvPicPr>
          <p:nvPr/>
        </p:nvPicPr>
        <p:blipFill rotWithShape="1">
          <a:blip r:embed="rId2">
            <a:extLst>
              <a:ext uri="{28A0092B-C50C-407E-A947-70E740481C1C}">
                <a14:useLocalDpi xmlns:a14="http://schemas.microsoft.com/office/drawing/2010/main" val="0"/>
              </a:ext>
            </a:extLst>
          </a:blip>
          <a:srcRect l="64359" t="60328" r="-4356" b="-5260"/>
          <a:stretch/>
        </p:blipFill>
        <p:spPr>
          <a:xfrm>
            <a:off x="481462" y="1395916"/>
            <a:ext cx="8181075" cy="5064757"/>
          </a:xfrm>
          <a:prstGeom prst="rect">
            <a:avLst/>
          </a:prstGeom>
        </p:spPr>
      </p:pic>
      <p:sp>
        <p:nvSpPr>
          <p:cNvPr id="7" name="矩形 6">
            <a:extLst>
              <a:ext uri="{FF2B5EF4-FFF2-40B4-BE49-F238E27FC236}">
                <a16:creationId xmlns:a16="http://schemas.microsoft.com/office/drawing/2014/main" id="{4301D32F-7E1A-4446-BA8F-5A83243DB5D8}"/>
              </a:ext>
            </a:extLst>
          </p:cNvPr>
          <p:cNvSpPr/>
          <p:nvPr/>
        </p:nvSpPr>
        <p:spPr>
          <a:xfrm>
            <a:off x="3128502" y="971436"/>
            <a:ext cx="3254096" cy="523220"/>
          </a:xfrm>
          <a:prstGeom prst="rect">
            <a:avLst/>
          </a:prstGeom>
        </p:spPr>
        <p:txBody>
          <a:bodyPr wrap="none">
            <a:spAutoFit/>
          </a:bodyPr>
          <a:lstStyle/>
          <a:p>
            <a:r>
              <a:rPr lang="en-US" altLang="zh-CN" sz="2800" b="1" dirty="0">
                <a:solidFill>
                  <a:srgbClr val="7030A0"/>
                </a:solidFill>
              </a:rPr>
              <a:t>Legacy system layers</a:t>
            </a:r>
            <a:endParaRPr lang="zh-CN" altLang="en-US" sz="2800" b="1" dirty="0">
              <a:solidFill>
                <a:srgbClr val="7030A0"/>
              </a:solidFill>
            </a:endParaRPr>
          </a:p>
        </p:txBody>
      </p:sp>
    </p:spTree>
    <p:extLst>
      <p:ext uri="{BB962C8B-B14F-4D97-AF65-F5344CB8AC3E}">
        <p14:creationId xmlns:p14="http://schemas.microsoft.com/office/powerpoint/2010/main" val="3767985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2BC5112-DBC4-40BA-BDDA-C348C307E81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5291EA6-D5C7-4F4F-AD0A-7EF41D0C1994}"/>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17</a:t>
            </a:fld>
            <a:endParaRPr lang="zh-CN" altLang="en-US" dirty="0"/>
          </a:p>
        </p:txBody>
      </p:sp>
      <p:sp>
        <p:nvSpPr>
          <p:cNvPr id="4" name="TextBox 5">
            <a:extLst>
              <a:ext uri="{FF2B5EF4-FFF2-40B4-BE49-F238E27FC236}">
                <a16:creationId xmlns:a16="http://schemas.microsoft.com/office/drawing/2014/main" id="{D5715690-FCFF-4A81-A3EA-B26A518301A6}"/>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5" name="文本框 4">
            <a:extLst>
              <a:ext uri="{FF2B5EF4-FFF2-40B4-BE49-F238E27FC236}">
                <a16:creationId xmlns:a16="http://schemas.microsoft.com/office/drawing/2014/main" id="{4F1ABDD5-ACB3-445D-8306-A274C5DDF4AA}"/>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a:p>
            <a:pPr>
              <a:lnSpc>
                <a:spcPts val="2500"/>
              </a:lnSpc>
            </a:pP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AACF60A2-1EE3-41A4-A685-1E462E26952F}"/>
              </a:ext>
            </a:extLst>
          </p:cNvPr>
          <p:cNvSpPr txBox="1">
            <a:spLocks/>
          </p:cNvSpPr>
          <p:nvPr/>
        </p:nvSpPr>
        <p:spPr>
          <a:xfrm>
            <a:off x="251520" y="1600200"/>
            <a:ext cx="878914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Legacy system replacement is risky and expensive so businesses continue to use these systems</a:t>
            </a:r>
          </a:p>
          <a:p>
            <a:r>
              <a:rPr lang="en-US" sz="2800" dirty="0"/>
              <a:t>System replacement is risky for a number of reasons</a:t>
            </a:r>
          </a:p>
          <a:p>
            <a:pPr lvl="1"/>
            <a:r>
              <a:rPr lang="en-US" dirty="0"/>
              <a:t>Lack of complete system specification</a:t>
            </a:r>
          </a:p>
          <a:p>
            <a:pPr lvl="1"/>
            <a:r>
              <a:rPr lang="en-US" dirty="0"/>
              <a:t>Tight integration of system and business processes</a:t>
            </a:r>
          </a:p>
          <a:p>
            <a:pPr lvl="1"/>
            <a:r>
              <a:rPr lang="en-US" dirty="0"/>
              <a:t>Undocumented business rules embedded in the legacy system</a:t>
            </a:r>
          </a:p>
          <a:p>
            <a:pPr lvl="1"/>
            <a:r>
              <a:rPr lang="en-US" dirty="0"/>
              <a:t>New software development may be late and/or over budget</a:t>
            </a:r>
          </a:p>
        </p:txBody>
      </p:sp>
      <p:sp>
        <p:nvSpPr>
          <p:cNvPr id="7" name="矩形 6">
            <a:extLst>
              <a:ext uri="{FF2B5EF4-FFF2-40B4-BE49-F238E27FC236}">
                <a16:creationId xmlns:a16="http://schemas.microsoft.com/office/drawing/2014/main" id="{79299E4B-7256-46F3-BA9B-8C41AB443393}"/>
              </a:ext>
            </a:extLst>
          </p:cNvPr>
          <p:cNvSpPr/>
          <p:nvPr/>
        </p:nvSpPr>
        <p:spPr>
          <a:xfrm>
            <a:off x="107504" y="980728"/>
            <a:ext cx="4263475" cy="523220"/>
          </a:xfrm>
          <a:prstGeom prst="rect">
            <a:avLst/>
          </a:prstGeom>
        </p:spPr>
        <p:txBody>
          <a:bodyPr wrap="none">
            <a:spAutoFit/>
          </a:bodyPr>
          <a:lstStyle/>
          <a:p>
            <a:r>
              <a:rPr lang="en-US" altLang="zh-CN" sz="2800" b="1" dirty="0">
                <a:solidFill>
                  <a:srgbClr val="7030A0"/>
                </a:solidFill>
              </a:rPr>
              <a:t>Legacy system replacement</a:t>
            </a:r>
            <a:endParaRPr lang="zh-CN" altLang="en-US" sz="2800" b="1" dirty="0">
              <a:solidFill>
                <a:srgbClr val="7030A0"/>
              </a:solidFill>
            </a:endParaRPr>
          </a:p>
        </p:txBody>
      </p:sp>
    </p:spTree>
    <p:extLst>
      <p:ext uri="{BB962C8B-B14F-4D97-AF65-F5344CB8AC3E}">
        <p14:creationId xmlns:p14="http://schemas.microsoft.com/office/powerpoint/2010/main" val="3504802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1438AD7-A4B1-4617-A0CF-8F164CE4076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653EB6F-8AFB-4DE6-B590-F97E2A9A0FBB}"/>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18</a:t>
            </a:fld>
            <a:endParaRPr lang="zh-CN" altLang="en-US" dirty="0"/>
          </a:p>
        </p:txBody>
      </p:sp>
      <p:sp>
        <p:nvSpPr>
          <p:cNvPr id="4" name="TextBox 5">
            <a:extLst>
              <a:ext uri="{FF2B5EF4-FFF2-40B4-BE49-F238E27FC236}">
                <a16:creationId xmlns:a16="http://schemas.microsoft.com/office/drawing/2014/main" id="{03C606E9-8862-4DCF-B945-D287AAA27B90}"/>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5" name="文本框 4">
            <a:extLst>
              <a:ext uri="{FF2B5EF4-FFF2-40B4-BE49-F238E27FC236}">
                <a16:creationId xmlns:a16="http://schemas.microsoft.com/office/drawing/2014/main" id="{E98873C0-8AEB-4889-9972-5EEAB9A9B91D}"/>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a:p>
            <a:pPr>
              <a:lnSpc>
                <a:spcPts val="2500"/>
              </a:lnSpc>
            </a:pP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68FAD885-365D-4933-B7FE-C0DE6810DB45}"/>
              </a:ext>
            </a:extLst>
          </p:cNvPr>
          <p:cNvSpPr txBox="1">
            <a:spLocks/>
          </p:cNvSpPr>
          <p:nvPr/>
        </p:nvSpPr>
        <p:spPr>
          <a:xfrm>
            <a:off x="103335" y="1412776"/>
            <a:ext cx="9005169"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Legacy systems are expensive to change for a number of reasons:</a:t>
            </a:r>
          </a:p>
          <a:p>
            <a:pPr lvl="1"/>
            <a:r>
              <a:rPr lang="en-US" dirty="0"/>
              <a:t>No consistent programming style</a:t>
            </a:r>
          </a:p>
          <a:p>
            <a:pPr lvl="1"/>
            <a:r>
              <a:rPr lang="en-US" dirty="0"/>
              <a:t>Use of obsolete programming languages with few people available with these language skills</a:t>
            </a:r>
          </a:p>
          <a:p>
            <a:pPr lvl="1"/>
            <a:r>
              <a:rPr lang="en-US" dirty="0"/>
              <a:t>Inadequate system documentation</a:t>
            </a:r>
          </a:p>
          <a:p>
            <a:pPr lvl="1"/>
            <a:r>
              <a:rPr lang="en-US" dirty="0"/>
              <a:t>System structure degradation</a:t>
            </a:r>
          </a:p>
          <a:p>
            <a:pPr lvl="1"/>
            <a:r>
              <a:rPr lang="en-US" dirty="0"/>
              <a:t>Program optimizations may make them hard to understand</a:t>
            </a:r>
          </a:p>
          <a:p>
            <a:pPr lvl="1"/>
            <a:r>
              <a:rPr lang="en-US" dirty="0"/>
              <a:t>Data errors, duplication and inconsistency</a:t>
            </a:r>
          </a:p>
          <a:p>
            <a:pPr lvl="1"/>
            <a:endParaRPr lang="en-US" dirty="0"/>
          </a:p>
          <a:p>
            <a:pPr lvl="1"/>
            <a:endParaRPr lang="en-US" dirty="0"/>
          </a:p>
        </p:txBody>
      </p:sp>
      <p:sp>
        <p:nvSpPr>
          <p:cNvPr id="7" name="矩形 6">
            <a:extLst>
              <a:ext uri="{FF2B5EF4-FFF2-40B4-BE49-F238E27FC236}">
                <a16:creationId xmlns:a16="http://schemas.microsoft.com/office/drawing/2014/main" id="{E896A13E-DE77-499C-B685-7DF9C2DAB408}"/>
              </a:ext>
            </a:extLst>
          </p:cNvPr>
          <p:cNvSpPr/>
          <p:nvPr/>
        </p:nvSpPr>
        <p:spPr>
          <a:xfrm>
            <a:off x="107504" y="980728"/>
            <a:ext cx="3441455" cy="523220"/>
          </a:xfrm>
          <a:prstGeom prst="rect">
            <a:avLst/>
          </a:prstGeom>
        </p:spPr>
        <p:txBody>
          <a:bodyPr wrap="none">
            <a:spAutoFit/>
          </a:bodyPr>
          <a:lstStyle/>
          <a:p>
            <a:r>
              <a:rPr lang="en-US" altLang="zh-CN" sz="2800" b="1" dirty="0">
                <a:solidFill>
                  <a:srgbClr val="7030A0"/>
                </a:solidFill>
              </a:rPr>
              <a:t>Legacy system change</a:t>
            </a:r>
            <a:endParaRPr lang="zh-CN" altLang="en-US" sz="2800" b="1" dirty="0">
              <a:solidFill>
                <a:srgbClr val="7030A0"/>
              </a:solidFill>
            </a:endParaRPr>
          </a:p>
        </p:txBody>
      </p:sp>
    </p:spTree>
    <p:extLst>
      <p:ext uri="{BB962C8B-B14F-4D97-AF65-F5344CB8AC3E}">
        <p14:creationId xmlns:p14="http://schemas.microsoft.com/office/powerpoint/2010/main" val="2197744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2B4BBCC-0E19-4FAB-97D8-B0DD99E3815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09F5523-3B28-43FB-A36A-8228AE586EC1}"/>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19</a:t>
            </a:fld>
            <a:endParaRPr lang="zh-CN" altLang="en-US" dirty="0"/>
          </a:p>
        </p:txBody>
      </p:sp>
      <p:sp>
        <p:nvSpPr>
          <p:cNvPr id="4" name="TextBox 5">
            <a:extLst>
              <a:ext uri="{FF2B5EF4-FFF2-40B4-BE49-F238E27FC236}">
                <a16:creationId xmlns:a16="http://schemas.microsoft.com/office/drawing/2014/main" id="{B5EAFAD8-2309-4DC2-8647-01462648C13D}"/>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5" name="文本框 4">
            <a:extLst>
              <a:ext uri="{FF2B5EF4-FFF2-40B4-BE49-F238E27FC236}">
                <a16:creationId xmlns:a16="http://schemas.microsoft.com/office/drawing/2014/main" id="{EBC1457A-FB6A-4DBF-8C4B-D8CA65C153C7}"/>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5</a:t>
            </a:r>
          </a:p>
          <a:p>
            <a:pPr>
              <a:lnSpc>
                <a:spcPts val="2500"/>
              </a:lnSpc>
            </a:pPr>
            <a:endParaRPr lang="en-US" altLang="zh-CN" sz="2800" b="1" dirty="0">
              <a:solidFill>
                <a:srgbClr val="0070C0"/>
              </a:solidFill>
              <a:cs typeface="Times New Roman" panose="02020603050405020304" pitchFamily="18" charset="0"/>
            </a:endParaRPr>
          </a:p>
        </p:txBody>
      </p:sp>
      <p:sp>
        <p:nvSpPr>
          <p:cNvPr id="6" name="Rectangle 3">
            <a:extLst>
              <a:ext uri="{FF2B5EF4-FFF2-40B4-BE49-F238E27FC236}">
                <a16:creationId xmlns:a16="http://schemas.microsoft.com/office/drawing/2014/main" id="{DA897D01-8CB8-4E07-A096-C366F017A474}"/>
              </a:ext>
            </a:extLst>
          </p:cNvPr>
          <p:cNvSpPr txBox="1">
            <a:spLocks noChangeArrowheads="1"/>
          </p:cNvSpPr>
          <p:nvPr/>
        </p:nvSpPr>
        <p:spPr>
          <a:xfrm>
            <a:off x="90986" y="1423317"/>
            <a:ext cx="894968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Organisations that rely on legacy systems must choose a strategy for evolving these systems</a:t>
            </a:r>
          </a:p>
          <a:p>
            <a:pPr lvl="1"/>
            <a:r>
              <a:rPr lang="en-GB"/>
              <a:t>Scrap the system completely and modify business processes so that it is no longer required;</a:t>
            </a:r>
          </a:p>
          <a:p>
            <a:pPr lvl="1"/>
            <a:r>
              <a:rPr lang="en-GB"/>
              <a:t>Continue maintaining the system;</a:t>
            </a:r>
          </a:p>
          <a:p>
            <a:pPr lvl="1"/>
            <a:r>
              <a:rPr lang="en-GB"/>
              <a:t>Transform the system by re-engineering to improve its maintainability;</a:t>
            </a:r>
          </a:p>
          <a:p>
            <a:pPr lvl="1"/>
            <a:r>
              <a:rPr lang="en-GB"/>
              <a:t>Replace the system with a new system.</a:t>
            </a:r>
          </a:p>
          <a:p>
            <a:r>
              <a:rPr lang="en-GB" sz="2800"/>
              <a:t>The strategy chosen should depend on the system quality and its business value.</a:t>
            </a:r>
            <a:endParaRPr lang="en-GB" sz="2800" dirty="0"/>
          </a:p>
        </p:txBody>
      </p:sp>
      <p:sp>
        <p:nvSpPr>
          <p:cNvPr id="7" name="矩形 6">
            <a:extLst>
              <a:ext uri="{FF2B5EF4-FFF2-40B4-BE49-F238E27FC236}">
                <a16:creationId xmlns:a16="http://schemas.microsoft.com/office/drawing/2014/main" id="{AA1787D0-BE70-4211-BA58-A2CFF899186F}"/>
              </a:ext>
            </a:extLst>
          </p:cNvPr>
          <p:cNvSpPr/>
          <p:nvPr/>
        </p:nvSpPr>
        <p:spPr>
          <a:xfrm>
            <a:off x="107504" y="980728"/>
            <a:ext cx="4355038" cy="523220"/>
          </a:xfrm>
          <a:prstGeom prst="rect">
            <a:avLst/>
          </a:prstGeom>
        </p:spPr>
        <p:txBody>
          <a:bodyPr wrap="none">
            <a:spAutoFit/>
          </a:bodyPr>
          <a:lstStyle/>
          <a:p>
            <a:r>
              <a:rPr lang="en-US" altLang="zh-CN" sz="2800" b="1" dirty="0">
                <a:solidFill>
                  <a:srgbClr val="7030A0"/>
                </a:solidFill>
              </a:rPr>
              <a:t>Legacy system management</a:t>
            </a:r>
            <a:endParaRPr lang="zh-CN" altLang="en-US" sz="2800" b="1" dirty="0">
              <a:solidFill>
                <a:srgbClr val="7030A0"/>
              </a:solidFill>
            </a:endParaRPr>
          </a:p>
        </p:txBody>
      </p:sp>
    </p:spTree>
    <p:extLst>
      <p:ext uri="{BB962C8B-B14F-4D97-AF65-F5344CB8AC3E}">
        <p14:creationId xmlns:p14="http://schemas.microsoft.com/office/powerpoint/2010/main" val="332127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271FF12-5EE1-462F-9CAB-038216A6AD82}"/>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22BA4A19-CB67-43DE-ACF8-D8265CFF471E}"/>
              </a:ext>
            </a:extLst>
          </p:cNvPr>
          <p:cNvSpPr>
            <a:spLocks noGrp="1"/>
          </p:cNvSpPr>
          <p:nvPr>
            <p:ph type="sldNum" sz="quarter" idx="12"/>
          </p:nvPr>
        </p:nvSpPr>
        <p:spPr/>
        <p:txBody>
          <a:bodyPr/>
          <a:lstStyle/>
          <a:p>
            <a:r>
              <a:rPr lang="en-US" altLang="zh-CN" dirty="0"/>
              <a:t>SE  Chapter 9-</a:t>
            </a:r>
            <a:fld id="{90959D3B-E7CF-4F7F-B948-302019A1053D}" type="slidenum">
              <a:rPr lang="zh-CN" altLang="en-US" smtClean="0"/>
              <a:pPr/>
              <a:t>2</a:t>
            </a:fld>
            <a:endParaRPr lang="zh-CN" altLang="en-US" dirty="0"/>
          </a:p>
        </p:txBody>
      </p:sp>
      <p:sp>
        <p:nvSpPr>
          <p:cNvPr id="4" name="TextBox 5">
            <a:extLst>
              <a:ext uri="{FF2B5EF4-FFF2-40B4-BE49-F238E27FC236}">
                <a16:creationId xmlns:a16="http://schemas.microsoft.com/office/drawing/2014/main" id="{A7565CFB-E7AD-4DFF-A4C5-4C069A75CCB0}"/>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Learning objectives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8AEE9D22-C506-492F-8381-D9BF752ABE45}"/>
              </a:ext>
            </a:extLst>
          </p:cNvPr>
          <p:cNvSpPr txBox="1"/>
          <p:nvPr/>
        </p:nvSpPr>
        <p:spPr>
          <a:xfrm>
            <a:off x="107504" y="1196752"/>
            <a:ext cx="8954953" cy="4401205"/>
          </a:xfrm>
          <a:prstGeom prst="rect">
            <a:avLst/>
          </a:prstGeom>
          <a:noFill/>
        </p:spPr>
        <p:txBody>
          <a:bodyPr wrap="square" rtlCol="0">
            <a:spAutoFit/>
          </a:bodyPr>
          <a:lstStyle/>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that software change and evolution should be considered as an integral part of software engineering.</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what is meant by legacy systems and why these systems are important to businesses.</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how legacy systems can be assessed to decide whether they should be scrapped, maintained, reengineered, or replaced.</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Know different types of software maintenance and the factors that affect the costs of making changes to legacy software systems.</a:t>
            </a:r>
          </a:p>
        </p:txBody>
      </p:sp>
    </p:spTree>
    <p:extLst>
      <p:ext uri="{BB962C8B-B14F-4D97-AF65-F5344CB8AC3E}">
        <p14:creationId xmlns:p14="http://schemas.microsoft.com/office/powerpoint/2010/main" val="280694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7A185EA-5025-42C6-83BD-44449D9AD96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0841085-B112-4D70-A1C9-A5A3420A7194}"/>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20</a:t>
            </a:fld>
            <a:endParaRPr lang="zh-CN" altLang="en-US" dirty="0"/>
          </a:p>
        </p:txBody>
      </p:sp>
      <p:pic>
        <p:nvPicPr>
          <p:cNvPr id="4" name="Content Placeholder 3" descr="9.13 LegacySysAss.eps">
            <a:extLst>
              <a:ext uri="{FF2B5EF4-FFF2-40B4-BE49-F238E27FC236}">
                <a16:creationId xmlns:a16="http://schemas.microsoft.com/office/drawing/2014/main" id="{C518AA5C-2DB9-44B4-A9A4-068523D5A969}"/>
              </a:ext>
            </a:extLst>
          </p:cNvPr>
          <p:cNvPicPr>
            <a:picLocks noChangeAspect="1"/>
          </p:cNvPicPr>
          <p:nvPr/>
        </p:nvPicPr>
        <p:blipFill>
          <a:blip r:embed="rId2"/>
          <a:srcRect l="-10967" r="-10967"/>
          <a:stretch>
            <a:fillRect/>
          </a:stretch>
        </p:blipFill>
        <p:spPr>
          <a:xfrm>
            <a:off x="578549" y="1686124"/>
            <a:ext cx="7986901" cy="4392488"/>
          </a:xfrm>
          <a:prstGeom prst="rect">
            <a:avLst/>
          </a:prstGeom>
        </p:spPr>
      </p:pic>
      <p:sp>
        <p:nvSpPr>
          <p:cNvPr id="5" name="TextBox 5">
            <a:extLst>
              <a:ext uri="{FF2B5EF4-FFF2-40B4-BE49-F238E27FC236}">
                <a16:creationId xmlns:a16="http://schemas.microsoft.com/office/drawing/2014/main" id="{9B2180C8-F657-47D9-AAC8-883466B9820C}"/>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6" name="文本框 5">
            <a:extLst>
              <a:ext uri="{FF2B5EF4-FFF2-40B4-BE49-F238E27FC236}">
                <a16:creationId xmlns:a16="http://schemas.microsoft.com/office/drawing/2014/main" id="{385B1B9E-BB22-462D-8120-893FF82C59CA}"/>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6</a:t>
            </a:r>
          </a:p>
          <a:p>
            <a:pPr>
              <a:lnSpc>
                <a:spcPts val="2500"/>
              </a:lnSpc>
            </a:pPr>
            <a:endParaRPr lang="en-US" altLang="zh-CN" sz="2800" b="1" dirty="0">
              <a:solidFill>
                <a:srgbClr val="0070C0"/>
              </a:solidFill>
              <a:cs typeface="Times New Roman" panose="02020603050405020304" pitchFamily="18" charset="0"/>
            </a:endParaRPr>
          </a:p>
        </p:txBody>
      </p:sp>
      <p:sp>
        <p:nvSpPr>
          <p:cNvPr id="7" name="矩形 6">
            <a:extLst>
              <a:ext uri="{FF2B5EF4-FFF2-40B4-BE49-F238E27FC236}">
                <a16:creationId xmlns:a16="http://schemas.microsoft.com/office/drawing/2014/main" id="{AAACFD4D-806B-46BA-A31C-250E8630BE83}"/>
              </a:ext>
            </a:extLst>
          </p:cNvPr>
          <p:cNvSpPr/>
          <p:nvPr/>
        </p:nvSpPr>
        <p:spPr>
          <a:xfrm>
            <a:off x="1250510" y="980728"/>
            <a:ext cx="6603026" cy="523220"/>
          </a:xfrm>
          <a:prstGeom prst="rect">
            <a:avLst/>
          </a:prstGeom>
        </p:spPr>
        <p:txBody>
          <a:bodyPr wrap="none">
            <a:spAutoFit/>
          </a:bodyPr>
          <a:lstStyle/>
          <a:p>
            <a:r>
              <a:rPr lang="en-US" altLang="zh-CN" sz="2800" b="1" dirty="0">
                <a:solidFill>
                  <a:srgbClr val="7030A0"/>
                </a:solidFill>
              </a:rPr>
              <a:t>An example of a legacy system assessment</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440475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882D9F5-F062-4B7E-A77C-BDBBA4CAB76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3656FA4-067B-4536-A650-AE9420DA09D2}"/>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21</a:t>
            </a:fld>
            <a:endParaRPr lang="zh-CN" altLang="en-US" dirty="0"/>
          </a:p>
        </p:txBody>
      </p:sp>
      <p:sp>
        <p:nvSpPr>
          <p:cNvPr id="4" name="TextBox 5">
            <a:extLst>
              <a:ext uri="{FF2B5EF4-FFF2-40B4-BE49-F238E27FC236}">
                <a16:creationId xmlns:a16="http://schemas.microsoft.com/office/drawing/2014/main" id="{E7F5EC78-9491-4BA2-9782-12B66756164E}"/>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5" name="文本框 4">
            <a:extLst>
              <a:ext uri="{FF2B5EF4-FFF2-40B4-BE49-F238E27FC236}">
                <a16:creationId xmlns:a16="http://schemas.microsoft.com/office/drawing/2014/main" id="{BF5A588A-6855-4E75-977A-3C72A1C18B74}"/>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7</a:t>
            </a:r>
          </a:p>
          <a:p>
            <a:pPr>
              <a:lnSpc>
                <a:spcPts val="2500"/>
              </a:lnSpc>
            </a:pPr>
            <a:endParaRPr lang="en-US" altLang="zh-CN" sz="2800" b="1" dirty="0">
              <a:solidFill>
                <a:srgbClr val="0070C0"/>
              </a:solidFill>
              <a:cs typeface="Times New Roman" panose="02020603050405020304" pitchFamily="18" charset="0"/>
            </a:endParaRPr>
          </a:p>
        </p:txBody>
      </p:sp>
      <p:sp>
        <p:nvSpPr>
          <p:cNvPr id="6" name="Rectangle 3">
            <a:extLst>
              <a:ext uri="{FF2B5EF4-FFF2-40B4-BE49-F238E27FC236}">
                <a16:creationId xmlns:a16="http://schemas.microsoft.com/office/drawing/2014/main" id="{F0CEE67F-99DC-4873-85EC-F397BF670985}"/>
              </a:ext>
            </a:extLst>
          </p:cNvPr>
          <p:cNvSpPr txBox="1">
            <a:spLocks noChangeArrowheads="1"/>
          </p:cNvSpPr>
          <p:nvPr/>
        </p:nvSpPr>
        <p:spPr>
          <a:xfrm>
            <a:off x="90986" y="953770"/>
            <a:ext cx="9053014" cy="53181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Low quality, low business value</a:t>
            </a:r>
          </a:p>
          <a:p>
            <a:pPr lvl="1"/>
            <a:r>
              <a:rPr lang="en-GB" dirty="0"/>
              <a:t>These systems should be scrapped. </a:t>
            </a:r>
          </a:p>
          <a:p>
            <a:r>
              <a:rPr lang="en-GB" sz="2800" dirty="0"/>
              <a:t>Low-quality, high-business value</a:t>
            </a:r>
          </a:p>
          <a:p>
            <a:pPr lvl="1"/>
            <a:r>
              <a:rPr lang="en-GB" dirty="0"/>
              <a:t>These make an important business contribution but are expensive to maintain. Should be re-engineered or replaced if a suitable system is available.</a:t>
            </a:r>
          </a:p>
          <a:p>
            <a:r>
              <a:rPr lang="en-GB" sz="2800" dirty="0"/>
              <a:t>High-quality, low-business value</a:t>
            </a:r>
          </a:p>
          <a:p>
            <a:pPr lvl="1"/>
            <a:r>
              <a:rPr lang="en-GB" dirty="0"/>
              <a:t>Replace with COTS, scrap completely or maintain.</a:t>
            </a:r>
          </a:p>
          <a:p>
            <a:r>
              <a:rPr lang="en-GB" sz="2800" dirty="0"/>
              <a:t>High-quality, high business value</a:t>
            </a:r>
          </a:p>
          <a:p>
            <a:pPr lvl="1"/>
            <a:r>
              <a:rPr lang="en-GB" dirty="0"/>
              <a:t>Continue in operation using normal system maintenance.</a:t>
            </a:r>
          </a:p>
        </p:txBody>
      </p:sp>
    </p:spTree>
    <p:extLst>
      <p:ext uri="{BB962C8B-B14F-4D97-AF65-F5344CB8AC3E}">
        <p14:creationId xmlns:p14="http://schemas.microsoft.com/office/powerpoint/2010/main" val="4221049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0A311B0-D907-4620-B350-18B621A7F76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A703AEF-78CC-41AC-9FE3-6F17375B2EBF}"/>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22</a:t>
            </a:fld>
            <a:endParaRPr lang="zh-CN" altLang="en-US" dirty="0"/>
          </a:p>
        </p:txBody>
      </p:sp>
      <p:sp>
        <p:nvSpPr>
          <p:cNvPr id="4" name="TextBox 5">
            <a:extLst>
              <a:ext uri="{FF2B5EF4-FFF2-40B4-BE49-F238E27FC236}">
                <a16:creationId xmlns:a16="http://schemas.microsoft.com/office/drawing/2014/main" id="{7888183E-1562-4331-977A-7F75D4C9E9D7}"/>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5" name="文本框 4">
            <a:extLst>
              <a:ext uri="{FF2B5EF4-FFF2-40B4-BE49-F238E27FC236}">
                <a16:creationId xmlns:a16="http://schemas.microsoft.com/office/drawing/2014/main" id="{1A0D4FDC-CEA4-4005-8CA5-05D326FCE75E}"/>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8</a:t>
            </a:r>
          </a:p>
          <a:p>
            <a:pPr>
              <a:lnSpc>
                <a:spcPts val="2500"/>
              </a:lnSpc>
            </a:pPr>
            <a:endParaRPr lang="en-US" altLang="zh-CN" sz="2800" b="1" dirty="0">
              <a:solidFill>
                <a:srgbClr val="0070C0"/>
              </a:solidFill>
              <a:cs typeface="Times New Roman" panose="02020603050405020304" pitchFamily="18" charset="0"/>
            </a:endParaRPr>
          </a:p>
        </p:txBody>
      </p:sp>
      <p:sp>
        <p:nvSpPr>
          <p:cNvPr id="6" name="矩形 5">
            <a:extLst>
              <a:ext uri="{FF2B5EF4-FFF2-40B4-BE49-F238E27FC236}">
                <a16:creationId xmlns:a16="http://schemas.microsoft.com/office/drawing/2014/main" id="{4B622155-081E-48CD-BB6B-37EF71D63DE8}"/>
              </a:ext>
            </a:extLst>
          </p:cNvPr>
          <p:cNvSpPr/>
          <p:nvPr/>
        </p:nvSpPr>
        <p:spPr>
          <a:xfrm>
            <a:off x="93057" y="971436"/>
            <a:ext cx="4153125" cy="523220"/>
          </a:xfrm>
          <a:prstGeom prst="rect">
            <a:avLst/>
          </a:prstGeom>
        </p:spPr>
        <p:txBody>
          <a:bodyPr wrap="none">
            <a:spAutoFit/>
          </a:bodyPr>
          <a:lstStyle/>
          <a:p>
            <a:r>
              <a:rPr lang="en-GB" altLang="zh-CN" sz="2800" b="1" dirty="0">
                <a:solidFill>
                  <a:srgbClr val="7030A0"/>
                </a:solidFill>
              </a:rPr>
              <a:t>Business value assessment</a:t>
            </a:r>
            <a:endParaRPr lang="zh-CN" altLang="en-US" sz="2800" b="1" dirty="0">
              <a:solidFill>
                <a:srgbClr val="7030A0"/>
              </a:solidFill>
            </a:endParaRPr>
          </a:p>
        </p:txBody>
      </p:sp>
      <p:sp>
        <p:nvSpPr>
          <p:cNvPr id="7" name="Rectangle 3">
            <a:extLst>
              <a:ext uri="{FF2B5EF4-FFF2-40B4-BE49-F238E27FC236}">
                <a16:creationId xmlns:a16="http://schemas.microsoft.com/office/drawing/2014/main" id="{50248E0F-A30A-4701-914A-F56AD36FE1A0}"/>
              </a:ext>
            </a:extLst>
          </p:cNvPr>
          <p:cNvSpPr txBox="1">
            <a:spLocks noChangeArrowheads="1"/>
          </p:cNvSpPr>
          <p:nvPr/>
        </p:nvSpPr>
        <p:spPr>
          <a:xfrm>
            <a:off x="131382" y="1516454"/>
            <a:ext cx="8909284" cy="41777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sz="2800"/>
              <a:t>Interview different stakeholders and collate results.</a:t>
            </a:r>
            <a:endParaRPr lang="en-GB" sz="2800" dirty="0"/>
          </a:p>
        </p:txBody>
      </p:sp>
      <p:sp>
        <p:nvSpPr>
          <p:cNvPr id="8" name="矩形 7">
            <a:extLst>
              <a:ext uri="{FF2B5EF4-FFF2-40B4-BE49-F238E27FC236}">
                <a16:creationId xmlns:a16="http://schemas.microsoft.com/office/drawing/2014/main" id="{D2022166-42E9-4329-8FB5-C675236D9ECC}"/>
              </a:ext>
            </a:extLst>
          </p:cNvPr>
          <p:cNvSpPr/>
          <p:nvPr/>
        </p:nvSpPr>
        <p:spPr>
          <a:xfrm>
            <a:off x="131382" y="5170946"/>
            <a:ext cx="5485220" cy="523220"/>
          </a:xfrm>
          <a:prstGeom prst="rect">
            <a:avLst/>
          </a:prstGeom>
        </p:spPr>
        <p:txBody>
          <a:bodyPr wrap="none">
            <a:spAutoFit/>
          </a:bodyPr>
          <a:lstStyle/>
          <a:p>
            <a:r>
              <a:rPr lang="en-US" altLang="zh-CN" sz="2800" b="1" dirty="0">
                <a:solidFill>
                  <a:srgbClr val="7030A0"/>
                </a:solidFill>
              </a:rPr>
              <a:t>Issues in business value assessment</a:t>
            </a:r>
            <a:endParaRPr lang="zh-CN" altLang="en-US" sz="2800" b="1" dirty="0">
              <a:solidFill>
                <a:srgbClr val="7030A0"/>
              </a:solidFill>
            </a:endParaRPr>
          </a:p>
        </p:txBody>
      </p:sp>
    </p:spTree>
    <p:extLst>
      <p:ext uri="{BB962C8B-B14F-4D97-AF65-F5344CB8AC3E}">
        <p14:creationId xmlns:p14="http://schemas.microsoft.com/office/powerpoint/2010/main" val="1239825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E9310A8-21D3-4540-B75D-6A525AA77B0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9665123-5B88-4FB7-A1C9-A0C526D41319}"/>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23</a:t>
            </a:fld>
            <a:endParaRPr lang="zh-CN" altLang="en-US" dirty="0"/>
          </a:p>
        </p:txBody>
      </p:sp>
      <p:sp>
        <p:nvSpPr>
          <p:cNvPr id="4" name="Content Placeholder 2">
            <a:extLst>
              <a:ext uri="{FF2B5EF4-FFF2-40B4-BE49-F238E27FC236}">
                <a16:creationId xmlns:a16="http://schemas.microsoft.com/office/drawing/2014/main" id="{A6682FDD-694C-41A9-9F7D-A6C1EFD29AC4}"/>
              </a:ext>
            </a:extLst>
          </p:cNvPr>
          <p:cNvSpPr txBox="1">
            <a:spLocks/>
          </p:cNvSpPr>
          <p:nvPr/>
        </p:nvSpPr>
        <p:spPr>
          <a:xfrm>
            <a:off x="0" y="980728"/>
            <a:ext cx="904684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 use of the system </a:t>
            </a:r>
          </a:p>
          <a:p>
            <a:pPr lvl="1"/>
            <a:r>
              <a:rPr lang="en-US" sz="2400" dirty="0"/>
              <a:t>If systems are only used occasionally or by a small number of people, they may have a low business value. </a:t>
            </a:r>
            <a:endParaRPr lang="en-GB" sz="2400" dirty="0"/>
          </a:p>
          <a:p>
            <a:r>
              <a:rPr lang="en-US" sz="2800" dirty="0"/>
              <a:t>The business processes that are supported </a:t>
            </a:r>
          </a:p>
          <a:p>
            <a:pPr lvl="1"/>
            <a:r>
              <a:rPr lang="en-US" sz="2400" dirty="0"/>
              <a:t>A system may have a low business value if it forces the use of inefficient business processes. </a:t>
            </a:r>
            <a:endParaRPr lang="en-GB" sz="2400" dirty="0"/>
          </a:p>
          <a:p>
            <a:r>
              <a:rPr lang="en-US" sz="2800" dirty="0"/>
              <a:t>System dependability </a:t>
            </a:r>
          </a:p>
          <a:p>
            <a:pPr lvl="1"/>
            <a:r>
              <a:rPr lang="en-US" sz="2400" dirty="0"/>
              <a:t>If a system is not dependable and the problems directly affect business customers, the system has a low business value.</a:t>
            </a:r>
            <a:endParaRPr lang="en-GB" sz="2400" dirty="0"/>
          </a:p>
          <a:p>
            <a:r>
              <a:rPr lang="en-US" sz="2800" dirty="0"/>
              <a:t>The system outputs </a:t>
            </a:r>
          </a:p>
          <a:p>
            <a:pPr lvl="1"/>
            <a:r>
              <a:rPr lang="en-US" sz="2400" dirty="0"/>
              <a:t>If the business depends on system outputs, then the system has a high business value. </a:t>
            </a:r>
            <a:endParaRPr lang="en-GB" sz="2400" dirty="0"/>
          </a:p>
          <a:p>
            <a:endParaRPr lang="en-US" sz="2800" dirty="0"/>
          </a:p>
        </p:txBody>
      </p:sp>
      <p:sp>
        <p:nvSpPr>
          <p:cNvPr id="5" name="TextBox 5">
            <a:extLst>
              <a:ext uri="{FF2B5EF4-FFF2-40B4-BE49-F238E27FC236}">
                <a16:creationId xmlns:a16="http://schemas.microsoft.com/office/drawing/2014/main" id="{E6624F78-0CEC-4264-9C6C-AFDDFD828701}"/>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6" name="文本框 5">
            <a:extLst>
              <a:ext uri="{FF2B5EF4-FFF2-40B4-BE49-F238E27FC236}">
                <a16:creationId xmlns:a16="http://schemas.microsoft.com/office/drawing/2014/main" id="{C1CAF510-13D5-41C1-85DD-23451CB9706F}"/>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9</a:t>
            </a:r>
          </a:p>
        </p:txBody>
      </p:sp>
    </p:spTree>
    <p:extLst>
      <p:ext uri="{BB962C8B-B14F-4D97-AF65-F5344CB8AC3E}">
        <p14:creationId xmlns:p14="http://schemas.microsoft.com/office/powerpoint/2010/main" val="1351509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12DF7ED-4FA2-4626-8877-88248A9FC7F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7C90155-30EA-4434-9562-08EAC5B97D51}"/>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24</a:t>
            </a:fld>
            <a:endParaRPr lang="zh-CN" altLang="en-US" dirty="0"/>
          </a:p>
        </p:txBody>
      </p:sp>
      <p:sp>
        <p:nvSpPr>
          <p:cNvPr id="4" name="TextBox 5">
            <a:extLst>
              <a:ext uri="{FF2B5EF4-FFF2-40B4-BE49-F238E27FC236}">
                <a16:creationId xmlns:a16="http://schemas.microsoft.com/office/drawing/2014/main" id="{00759769-BBFA-4F9B-BA13-859A433951D9}"/>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5" name="文本框 4">
            <a:extLst>
              <a:ext uri="{FF2B5EF4-FFF2-40B4-BE49-F238E27FC236}">
                <a16:creationId xmlns:a16="http://schemas.microsoft.com/office/drawing/2014/main" id="{AEC69F50-625A-430F-B6EC-1D862DC93DFF}"/>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10</a:t>
            </a:r>
          </a:p>
        </p:txBody>
      </p:sp>
      <p:sp>
        <p:nvSpPr>
          <p:cNvPr id="6" name="Rectangle 3">
            <a:extLst>
              <a:ext uri="{FF2B5EF4-FFF2-40B4-BE49-F238E27FC236}">
                <a16:creationId xmlns:a16="http://schemas.microsoft.com/office/drawing/2014/main" id="{ACCB7E05-0EB6-4F91-A304-E4657CE7573A}"/>
              </a:ext>
            </a:extLst>
          </p:cNvPr>
          <p:cNvSpPr txBox="1">
            <a:spLocks noChangeArrowheads="1"/>
          </p:cNvSpPr>
          <p:nvPr/>
        </p:nvSpPr>
        <p:spPr>
          <a:xfrm>
            <a:off x="90986" y="1423317"/>
            <a:ext cx="894968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Business process assessment</a:t>
            </a:r>
          </a:p>
          <a:p>
            <a:pPr lvl="1"/>
            <a:r>
              <a:rPr lang="en-GB" dirty="0"/>
              <a:t>How well does the business process support the current goals of the business?</a:t>
            </a:r>
          </a:p>
          <a:p>
            <a:r>
              <a:rPr lang="en-GB" sz="2800" dirty="0"/>
              <a:t>Environment assessment</a:t>
            </a:r>
          </a:p>
          <a:p>
            <a:pPr lvl="1"/>
            <a:r>
              <a:rPr lang="en-GB" dirty="0"/>
              <a:t>How effective is the system’s environment and how expensive is it to maintain?</a:t>
            </a:r>
          </a:p>
          <a:p>
            <a:r>
              <a:rPr lang="en-GB" sz="2800" dirty="0"/>
              <a:t>Application assessment</a:t>
            </a:r>
          </a:p>
          <a:p>
            <a:pPr lvl="1"/>
            <a:r>
              <a:rPr lang="en-GB" dirty="0"/>
              <a:t>What is the quality of the application software system?</a:t>
            </a:r>
          </a:p>
        </p:txBody>
      </p:sp>
      <p:sp>
        <p:nvSpPr>
          <p:cNvPr id="7" name="矩形 6">
            <a:extLst>
              <a:ext uri="{FF2B5EF4-FFF2-40B4-BE49-F238E27FC236}">
                <a16:creationId xmlns:a16="http://schemas.microsoft.com/office/drawing/2014/main" id="{5A4FDDB7-D6BE-4643-9483-C1B90ACD3F61}"/>
              </a:ext>
            </a:extLst>
          </p:cNvPr>
          <p:cNvSpPr/>
          <p:nvPr/>
        </p:nvSpPr>
        <p:spPr>
          <a:xfrm>
            <a:off x="93057" y="971436"/>
            <a:ext cx="4382803" cy="523220"/>
          </a:xfrm>
          <a:prstGeom prst="rect">
            <a:avLst/>
          </a:prstGeom>
        </p:spPr>
        <p:txBody>
          <a:bodyPr wrap="none">
            <a:spAutoFit/>
          </a:bodyPr>
          <a:lstStyle/>
          <a:p>
            <a:r>
              <a:rPr lang="en-GB" altLang="zh-CN" sz="2800" b="1" dirty="0">
                <a:solidFill>
                  <a:srgbClr val="7030A0"/>
                </a:solidFill>
              </a:rPr>
              <a:t>Business </a:t>
            </a:r>
            <a:r>
              <a:rPr lang="en-US" altLang="zh-CN" sz="2800" b="1" dirty="0">
                <a:solidFill>
                  <a:srgbClr val="7030A0"/>
                </a:solidFill>
              </a:rPr>
              <a:t>quality</a:t>
            </a:r>
            <a:r>
              <a:rPr lang="en-GB" altLang="zh-CN" sz="2800" b="1" dirty="0">
                <a:solidFill>
                  <a:srgbClr val="7030A0"/>
                </a:solidFill>
              </a:rPr>
              <a:t> assessment</a:t>
            </a:r>
            <a:endParaRPr lang="zh-CN" altLang="en-US" sz="2800" b="1" dirty="0">
              <a:solidFill>
                <a:srgbClr val="7030A0"/>
              </a:solidFill>
            </a:endParaRPr>
          </a:p>
        </p:txBody>
      </p:sp>
    </p:spTree>
    <p:extLst>
      <p:ext uri="{BB962C8B-B14F-4D97-AF65-F5344CB8AC3E}">
        <p14:creationId xmlns:p14="http://schemas.microsoft.com/office/powerpoint/2010/main" val="823296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A94A8E4-E639-4539-AC96-08CE356EA8F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F8594A6-7A10-458C-BF16-0D1DB98D3BC1}"/>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25</a:t>
            </a:fld>
            <a:endParaRPr lang="zh-CN" altLang="en-US" dirty="0"/>
          </a:p>
        </p:txBody>
      </p:sp>
      <p:sp>
        <p:nvSpPr>
          <p:cNvPr id="4" name="Rectangle 3">
            <a:extLst>
              <a:ext uri="{FF2B5EF4-FFF2-40B4-BE49-F238E27FC236}">
                <a16:creationId xmlns:a16="http://schemas.microsoft.com/office/drawing/2014/main" id="{BD29B047-5ACA-4E62-9C91-EBA13B1EB384}"/>
              </a:ext>
            </a:extLst>
          </p:cNvPr>
          <p:cNvSpPr txBox="1">
            <a:spLocks noChangeArrowheads="1"/>
          </p:cNvSpPr>
          <p:nvPr/>
        </p:nvSpPr>
        <p:spPr>
          <a:xfrm>
            <a:off x="61664" y="1484784"/>
            <a:ext cx="904684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Use a viewpoint-oriented approach and seek answers from system stakeholders</a:t>
            </a:r>
          </a:p>
          <a:p>
            <a:pPr lvl="1">
              <a:lnSpc>
                <a:spcPct val="90000"/>
              </a:lnSpc>
            </a:pPr>
            <a:r>
              <a:rPr lang="en-GB" dirty="0"/>
              <a:t>Is there a defined process model and is it followed?</a:t>
            </a:r>
          </a:p>
          <a:p>
            <a:pPr lvl="1">
              <a:lnSpc>
                <a:spcPct val="90000"/>
              </a:lnSpc>
            </a:pPr>
            <a:r>
              <a:rPr lang="en-GB" dirty="0"/>
              <a:t>Do different parts of the organisation use different processes for the same function?</a:t>
            </a:r>
          </a:p>
          <a:p>
            <a:pPr lvl="1">
              <a:lnSpc>
                <a:spcPct val="90000"/>
              </a:lnSpc>
            </a:pPr>
            <a:r>
              <a:rPr lang="en-GB" dirty="0"/>
              <a:t>How has the process been adapted?</a:t>
            </a:r>
          </a:p>
          <a:p>
            <a:pPr lvl="1">
              <a:lnSpc>
                <a:spcPct val="90000"/>
              </a:lnSpc>
            </a:pPr>
            <a:r>
              <a:rPr lang="en-GB" dirty="0"/>
              <a:t>What are the relationships with other business processes and are these necessary?</a:t>
            </a:r>
          </a:p>
          <a:p>
            <a:pPr lvl="1">
              <a:lnSpc>
                <a:spcPct val="90000"/>
              </a:lnSpc>
            </a:pPr>
            <a:r>
              <a:rPr lang="en-GB" dirty="0"/>
              <a:t>Is the process effectively supported by the legacy application software?</a:t>
            </a:r>
          </a:p>
        </p:txBody>
      </p:sp>
      <p:sp>
        <p:nvSpPr>
          <p:cNvPr id="5" name="TextBox 5">
            <a:extLst>
              <a:ext uri="{FF2B5EF4-FFF2-40B4-BE49-F238E27FC236}">
                <a16:creationId xmlns:a16="http://schemas.microsoft.com/office/drawing/2014/main" id="{E70C9B33-CA32-401E-BDFC-BAEB2035D3D9}"/>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6" name="文本框 5">
            <a:extLst>
              <a:ext uri="{FF2B5EF4-FFF2-40B4-BE49-F238E27FC236}">
                <a16:creationId xmlns:a16="http://schemas.microsoft.com/office/drawing/2014/main" id="{73464379-1B30-49EA-962D-03A2FD43D3BA}"/>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11</a:t>
            </a:r>
          </a:p>
        </p:txBody>
      </p:sp>
      <p:sp>
        <p:nvSpPr>
          <p:cNvPr id="7" name="矩形 6">
            <a:extLst>
              <a:ext uri="{FF2B5EF4-FFF2-40B4-BE49-F238E27FC236}">
                <a16:creationId xmlns:a16="http://schemas.microsoft.com/office/drawing/2014/main" id="{000477B0-70A1-4AAD-9BCB-E06752856424}"/>
              </a:ext>
            </a:extLst>
          </p:cNvPr>
          <p:cNvSpPr/>
          <p:nvPr/>
        </p:nvSpPr>
        <p:spPr>
          <a:xfrm>
            <a:off x="93057" y="971436"/>
            <a:ext cx="4474623" cy="523220"/>
          </a:xfrm>
          <a:prstGeom prst="rect">
            <a:avLst/>
          </a:prstGeom>
        </p:spPr>
        <p:txBody>
          <a:bodyPr wrap="none">
            <a:spAutoFit/>
          </a:bodyPr>
          <a:lstStyle/>
          <a:p>
            <a:r>
              <a:rPr lang="en-GB" altLang="zh-CN" sz="2800" b="1" dirty="0">
                <a:solidFill>
                  <a:srgbClr val="7030A0"/>
                </a:solidFill>
              </a:rPr>
              <a:t>Business </a:t>
            </a:r>
            <a:r>
              <a:rPr lang="en-US" altLang="zh-CN" sz="2800" b="1" dirty="0">
                <a:solidFill>
                  <a:srgbClr val="7030A0"/>
                </a:solidFill>
              </a:rPr>
              <a:t>process</a:t>
            </a:r>
            <a:r>
              <a:rPr lang="en-GB" altLang="zh-CN" sz="2800" b="1" dirty="0">
                <a:solidFill>
                  <a:srgbClr val="7030A0"/>
                </a:solidFill>
              </a:rPr>
              <a:t> assessment</a:t>
            </a:r>
            <a:endParaRPr lang="zh-CN" altLang="en-US" sz="2800" b="1" dirty="0">
              <a:solidFill>
                <a:srgbClr val="7030A0"/>
              </a:solidFill>
            </a:endParaRPr>
          </a:p>
        </p:txBody>
      </p:sp>
    </p:spTree>
    <p:extLst>
      <p:ext uri="{BB962C8B-B14F-4D97-AF65-F5344CB8AC3E}">
        <p14:creationId xmlns:p14="http://schemas.microsoft.com/office/powerpoint/2010/main" val="3891336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530097E-D837-4FC3-B16D-F5EA55CFDEF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128F87C-DFEB-4E13-AF1B-5DB8B97D4447}"/>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26</a:t>
            </a:fld>
            <a:endParaRPr lang="zh-CN" altLang="en-US" dirty="0"/>
          </a:p>
        </p:txBody>
      </p:sp>
      <p:sp>
        <p:nvSpPr>
          <p:cNvPr id="4" name="TextBox 5">
            <a:extLst>
              <a:ext uri="{FF2B5EF4-FFF2-40B4-BE49-F238E27FC236}">
                <a16:creationId xmlns:a16="http://schemas.microsoft.com/office/drawing/2014/main" id="{9016A206-A550-4FEC-9EDD-0E5C8A5D48A6}"/>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5" name="文本框 4">
            <a:extLst>
              <a:ext uri="{FF2B5EF4-FFF2-40B4-BE49-F238E27FC236}">
                <a16:creationId xmlns:a16="http://schemas.microsoft.com/office/drawing/2014/main" id="{7C027C80-706E-43AC-8E5E-301DF5708711}"/>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12</a:t>
            </a:r>
          </a:p>
        </p:txBody>
      </p:sp>
      <p:graphicFrame>
        <p:nvGraphicFramePr>
          <p:cNvPr id="10" name="Content Placeholder 3">
            <a:extLst>
              <a:ext uri="{FF2B5EF4-FFF2-40B4-BE49-F238E27FC236}">
                <a16:creationId xmlns:a16="http://schemas.microsoft.com/office/drawing/2014/main" id="{912E14DC-770A-4F69-A55D-2B1D358CB79A}"/>
              </a:ext>
            </a:extLst>
          </p:cNvPr>
          <p:cNvGraphicFramePr>
            <a:graphicFrameLocks/>
          </p:cNvGraphicFramePr>
          <p:nvPr>
            <p:extLst>
              <p:ext uri="{D42A27DB-BD31-4B8C-83A1-F6EECF244321}">
                <p14:modId xmlns:p14="http://schemas.microsoft.com/office/powerpoint/2010/main" val="1088140290"/>
              </p:ext>
            </p:extLst>
          </p:nvPr>
        </p:nvGraphicFramePr>
        <p:xfrm>
          <a:off x="184734" y="1484783"/>
          <a:ext cx="8779754" cy="4244850"/>
        </p:xfrm>
        <a:graphic>
          <a:graphicData uri="http://schemas.openxmlformats.org/drawingml/2006/table">
            <a:tbl>
              <a:tblPr firstRow="1" bandRow="1">
                <a:tableStyleId>{5C22544A-7EE6-4342-B048-85BDC9FD1C3A}</a:tableStyleId>
              </a:tblPr>
              <a:tblGrid>
                <a:gridCol w="1905109">
                  <a:extLst>
                    <a:ext uri="{9D8B030D-6E8A-4147-A177-3AD203B41FA5}">
                      <a16:colId xmlns:a16="http://schemas.microsoft.com/office/drawing/2014/main" val="20000"/>
                    </a:ext>
                  </a:extLst>
                </a:gridCol>
                <a:gridCol w="6874645">
                  <a:extLst>
                    <a:ext uri="{9D8B030D-6E8A-4147-A177-3AD203B41FA5}">
                      <a16:colId xmlns:a16="http://schemas.microsoft.com/office/drawing/2014/main" val="20001"/>
                    </a:ext>
                  </a:extLst>
                </a:gridCol>
              </a:tblGrid>
              <a:tr h="491947">
                <a:tc>
                  <a:txBody>
                    <a:bodyPr/>
                    <a:lstStyle/>
                    <a:p>
                      <a:pPr>
                        <a:spcAft>
                          <a:spcPts val="600"/>
                        </a:spcAft>
                      </a:pPr>
                      <a:r>
                        <a:rPr lang="en-US" sz="1800" dirty="0">
                          <a:latin typeface="Arial"/>
                          <a:ea typeface="Calibri"/>
                          <a:cs typeface="Times New Roman"/>
                        </a:rPr>
                        <a:t>Factor</a:t>
                      </a:r>
                      <a:endParaRPr lang="en-GB" sz="1800" dirty="0">
                        <a:latin typeface="Arial"/>
                        <a:ea typeface="Calibri"/>
                        <a:cs typeface="Times New Roman"/>
                      </a:endParaRPr>
                    </a:p>
                  </a:txBody>
                  <a:tcPr marL="73025" marR="73025" marT="73025" marB="73025"/>
                </a:tc>
                <a:tc>
                  <a:txBody>
                    <a:bodyPr/>
                    <a:lstStyle/>
                    <a:p>
                      <a:pPr>
                        <a:spcAft>
                          <a:spcPts val="600"/>
                        </a:spcAft>
                      </a:pPr>
                      <a:r>
                        <a:rPr lang="en-US" sz="1800" dirty="0">
                          <a:latin typeface="Arial"/>
                          <a:ea typeface="Calibri"/>
                          <a:cs typeface="Times New Roman"/>
                        </a:rPr>
                        <a:t>Questions</a:t>
                      </a:r>
                      <a:endParaRPr lang="en-GB" sz="18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1015142">
                <a:tc>
                  <a:txBody>
                    <a:bodyPr/>
                    <a:lstStyle/>
                    <a:p>
                      <a:pPr>
                        <a:spcAft>
                          <a:spcPts val="600"/>
                        </a:spcAft>
                      </a:pPr>
                      <a:r>
                        <a:rPr lang="en-US" sz="1800" dirty="0">
                          <a:latin typeface="Arial"/>
                          <a:ea typeface="Calibri"/>
                          <a:cs typeface="Times New Roman"/>
                        </a:rPr>
                        <a:t>Supplier stability</a:t>
                      </a:r>
                      <a:endParaRPr lang="en-GB" sz="1800" dirty="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707476">
                <a:tc>
                  <a:txBody>
                    <a:bodyPr/>
                    <a:lstStyle/>
                    <a:p>
                      <a:pPr>
                        <a:spcAft>
                          <a:spcPts val="600"/>
                        </a:spcAft>
                      </a:pPr>
                      <a:r>
                        <a:rPr lang="en-US" sz="1800">
                          <a:latin typeface="Arial"/>
                          <a:ea typeface="Calibri"/>
                          <a:cs typeface="Times New Roman"/>
                        </a:rPr>
                        <a:t>Failure rate</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Does the hardware have a high rate of reported failures? Does the support software crash and force system restarts? </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1322809">
                <a:tc>
                  <a:txBody>
                    <a:bodyPr/>
                    <a:lstStyle/>
                    <a:p>
                      <a:pPr>
                        <a:spcAft>
                          <a:spcPts val="600"/>
                        </a:spcAft>
                      </a:pPr>
                      <a:r>
                        <a:rPr lang="en-US" sz="1800">
                          <a:latin typeface="Arial"/>
                          <a:ea typeface="Calibri"/>
                          <a:cs typeface="Times New Roman"/>
                        </a:rPr>
                        <a:t>Age</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707476">
                <a:tc>
                  <a:txBody>
                    <a:bodyPr/>
                    <a:lstStyle/>
                    <a:p>
                      <a:pPr>
                        <a:spcAft>
                          <a:spcPts val="600"/>
                        </a:spcAft>
                      </a:pPr>
                      <a:r>
                        <a:rPr lang="en-US" sz="1800">
                          <a:latin typeface="Arial"/>
                          <a:ea typeface="Calibri"/>
                          <a:cs typeface="Times New Roman"/>
                        </a:rPr>
                        <a:t>Performance</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Is the performance of the system adequate? Do performance problems have a significant effect on system users?</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
        <p:nvSpPr>
          <p:cNvPr id="11" name="矩形 10">
            <a:extLst>
              <a:ext uri="{FF2B5EF4-FFF2-40B4-BE49-F238E27FC236}">
                <a16:creationId xmlns:a16="http://schemas.microsoft.com/office/drawing/2014/main" id="{CB2A5610-DD4A-4AC7-8459-43278F7FC0B4}"/>
              </a:ext>
            </a:extLst>
          </p:cNvPr>
          <p:cNvSpPr/>
          <p:nvPr/>
        </p:nvSpPr>
        <p:spPr>
          <a:xfrm>
            <a:off x="35496" y="935969"/>
            <a:ext cx="6285567" cy="523220"/>
          </a:xfrm>
          <a:prstGeom prst="rect">
            <a:avLst/>
          </a:prstGeom>
        </p:spPr>
        <p:txBody>
          <a:bodyPr wrap="none">
            <a:spAutoFit/>
          </a:bodyPr>
          <a:lstStyle/>
          <a:p>
            <a:r>
              <a:rPr lang="en-US" altLang="zh-CN" sz="2800" b="1" dirty="0">
                <a:solidFill>
                  <a:srgbClr val="7030A0"/>
                </a:solidFill>
              </a:rPr>
              <a:t>Factors used in environment assessment</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680918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4E3C765-005D-4E64-8302-EAE9D25088B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FB527E3-E25D-4FA4-B69C-3E3B4BCDE09D}"/>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27</a:t>
            </a:fld>
            <a:endParaRPr lang="zh-CN" altLang="en-US" dirty="0"/>
          </a:p>
        </p:txBody>
      </p:sp>
      <p:sp>
        <p:nvSpPr>
          <p:cNvPr id="4" name="TextBox 5">
            <a:extLst>
              <a:ext uri="{FF2B5EF4-FFF2-40B4-BE49-F238E27FC236}">
                <a16:creationId xmlns:a16="http://schemas.microsoft.com/office/drawing/2014/main" id="{E75EADD9-2C1B-4156-B29B-995B95A819D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5" name="文本框 4">
            <a:extLst>
              <a:ext uri="{FF2B5EF4-FFF2-40B4-BE49-F238E27FC236}">
                <a16:creationId xmlns:a16="http://schemas.microsoft.com/office/drawing/2014/main" id="{6C6F3DEB-B0F2-4924-8B0F-C7CC7C0A4912}"/>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13</a:t>
            </a:r>
          </a:p>
        </p:txBody>
      </p:sp>
      <p:graphicFrame>
        <p:nvGraphicFramePr>
          <p:cNvPr id="6" name="Content Placeholder 3">
            <a:extLst>
              <a:ext uri="{FF2B5EF4-FFF2-40B4-BE49-F238E27FC236}">
                <a16:creationId xmlns:a16="http://schemas.microsoft.com/office/drawing/2014/main" id="{E654E4F9-0FC2-4377-8640-458C06863EDB}"/>
              </a:ext>
            </a:extLst>
          </p:cNvPr>
          <p:cNvGraphicFramePr>
            <a:graphicFrameLocks/>
          </p:cNvGraphicFramePr>
          <p:nvPr>
            <p:extLst>
              <p:ext uri="{D42A27DB-BD31-4B8C-83A1-F6EECF244321}">
                <p14:modId xmlns:p14="http://schemas.microsoft.com/office/powerpoint/2010/main" val="729748757"/>
              </p:ext>
            </p:extLst>
          </p:nvPr>
        </p:nvGraphicFramePr>
        <p:xfrm>
          <a:off x="251520" y="1340768"/>
          <a:ext cx="8686800" cy="4468935"/>
        </p:xfrm>
        <a:graphic>
          <a:graphicData uri="http://schemas.openxmlformats.org/drawingml/2006/table">
            <a:tbl>
              <a:tblPr firstRow="1" bandRow="1">
                <a:tableStyleId>{5C22544A-7EE6-4342-B048-85BDC9FD1C3A}</a:tableStyleId>
              </a:tblPr>
              <a:tblGrid>
                <a:gridCol w="2797725">
                  <a:extLst>
                    <a:ext uri="{9D8B030D-6E8A-4147-A177-3AD203B41FA5}">
                      <a16:colId xmlns:a16="http://schemas.microsoft.com/office/drawing/2014/main" val="20000"/>
                    </a:ext>
                  </a:extLst>
                </a:gridCol>
                <a:gridCol w="5889075">
                  <a:extLst>
                    <a:ext uri="{9D8B030D-6E8A-4147-A177-3AD203B41FA5}">
                      <a16:colId xmlns:a16="http://schemas.microsoft.com/office/drawing/2014/main" val="20001"/>
                    </a:ext>
                  </a:extLst>
                </a:gridCol>
              </a:tblGrid>
              <a:tr h="432048">
                <a:tc>
                  <a:txBody>
                    <a:bodyPr/>
                    <a:lstStyle/>
                    <a:p>
                      <a:r>
                        <a:rPr lang="en-US" sz="1800" dirty="0"/>
                        <a:t>Factor</a:t>
                      </a:r>
                    </a:p>
                  </a:txBody>
                  <a:tcPr/>
                </a:tc>
                <a:tc>
                  <a:txBody>
                    <a:bodyPr/>
                    <a:lstStyle/>
                    <a:p>
                      <a:r>
                        <a:rPr lang="en-US" sz="1800" dirty="0"/>
                        <a:t>Questions</a:t>
                      </a:r>
                    </a:p>
                  </a:txBody>
                  <a:tcPr/>
                </a:tc>
                <a:extLst>
                  <a:ext uri="{0D108BD9-81ED-4DB2-BD59-A6C34878D82A}">
                    <a16:rowId xmlns:a16="http://schemas.microsoft.com/office/drawing/2014/main" val="10000"/>
                  </a:ext>
                </a:extLst>
              </a:tr>
              <a:tr h="1248110">
                <a:tc>
                  <a:txBody>
                    <a:bodyPr/>
                    <a:lstStyle/>
                    <a:p>
                      <a:pPr>
                        <a:spcAft>
                          <a:spcPts val="600"/>
                        </a:spcAft>
                      </a:pPr>
                      <a:r>
                        <a:rPr lang="en-US" sz="1800" dirty="0">
                          <a:latin typeface="Arial"/>
                          <a:ea typeface="Calibri"/>
                          <a:cs typeface="Times New Roman"/>
                        </a:rPr>
                        <a:t>Support requirements</a:t>
                      </a:r>
                      <a:endParaRPr lang="en-GB" sz="1800" dirty="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What local support is required by the hardware and software? If there are high costs associated with this support, it may be worth considering system replacement.</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1540667">
                <a:tc>
                  <a:txBody>
                    <a:bodyPr/>
                    <a:lstStyle/>
                    <a:p>
                      <a:pPr>
                        <a:spcAft>
                          <a:spcPts val="600"/>
                        </a:spcAft>
                      </a:pPr>
                      <a:r>
                        <a:rPr lang="en-US" sz="1800">
                          <a:latin typeface="Arial"/>
                          <a:ea typeface="Calibri"/>
                          <a:cs typeface="Times New Roman"/>
                        </a:rPr>
                        <a:t>Maintenance costs</a:t>
                      </a:r>
                      <a:endParaRPr lang="en-GB" sz="180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What are the costs of hardware maintenance and support software </a:t>
                      </a:r>
                      <a:r>
                        <a:rPr lang="en-US" sz="1800" dirty="0" err="1">
                          <a:latin typeface="Arial"/>
                          <a:ea typeface="Calibri"/>
                          <a:cs typeface="Times New Roman"/>
                        </a:rPr>
                        <a:t>licences</a:t>
                      </a:r>
                      <a:r>
                        <a:rPr lang="en-US" sz="1800" dirty="0">
                          <a:latin typeface="Arial"/>
                          <a:ea typeface="Calibri"/>
                          <a:cs typeface="Times New Roman"/>
                        </a:rPr>
                        <a:t>? Older hardware may have higher maintenance costs than modern systems. Support software may have high annual licensing costs.</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1248110">
                <a:tc>
                  <a:txBody>
                    <a:bodyPr/>
                    <a:lstStyle/>
                    <a:p>
                      <a:pPr>
                        <a:spcAft>
                          <a:spcPts val="600"/>
                        </a:spcAft>
                      </a:pPr>
                      <a:r>
                        <a:rPr lang="en-US" sz="1800" dirty="0">
                          <a:latin typeface="Arial"/>
                          <a:ea typeface="Calibri"/>
                          <a:cs typeface="Times New Roman"/>
                        </a:rPr>
                        <a:t>Interoperability</a:t>
                      </a:r>
                      <a:endParaRPr lang="en-GB" sz="1800" dirty="0">
                        <a:latin typeface="Arial"/>
                        <a:ea typeface="Calibri"/>
                        <a:cs typeface="Times New Roman"/>
                      </a:endParaRPr>
                    </a:p>
                  </a:txBody>
                  <a:tcPr marL="73025" marR="73025" marT="0" marB="73025"/>
                </a:tc>
                <a:tc>
                  <a:txBody>
                    <a:bodyPr/>
                    <a:lstStyle/>
                    <a:p>
                      <a:pPr>
                        <a:spcAft>
                          <a:spcPts val="600"/>
                        </a:spcAft>
                      </a:pPr>
                      <a:r>
                        <a:rPr lang="en-US" sz="1800" dirty="0">
                          <a:latin typeface="Arial"/>
                          <a:ea typeface="Calibri"/>
                          <a:cs typeface="Times New Roman"/>
                        </a:rPr>
                        <a:t>Are there problems interfacing the system to other systems? Can compilers, for example, be used with current versions of the operating system? Is hardware emulation required?</a:t>
                      </a:r>
                      <a:endParaRPr lang="en-GB" sz="18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8003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7058CF7-D43C-4031-899E-90708BFB48B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5DBF11D-53A6-42C7-B413-46BE42023863}"/>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28</a:t>
            </a:fld>
            <a:endParaRPr lang="zh-CN" altLang="en-US" dirty="0"/>
          </a:p>
        </p:txBody>
      </p:sp>
      <p:sp>
        <p:nvSpPr>
          <p:cNvPr id="4" name="TextBox 5">
            <a:extLst>
              <a:ext uri="{FF2B5EF4-FFF2-40B4-BE49-F238E27FC236}">
                <a16:creationId xmlns:a16="http://schemas.microsoft.com/office/drawing/2014/main" id="{4F6D647B-1DA4-4469-A5E5-FBA4F20887D1}"/>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5" name="文本框 4">
            <a:extLst>
              <a:ext uri="{FF2B5EF4-FFF2-40B4-BE49-F238E27FC236}">
                <a16:creationId xmlns:a16="http://schemas.microsoft.com/office/drawing/2014/main" id="{C5608D44-6E49-4C2C-821B-FCF476E5862C}"/>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14</a:t>
            </a:r>
          </a:p>
        </p:txBody>
      </p:sp>
      <p:graphicFrame>
        <p:nvGraphicFramePr>
          <p:cNvPr id="8" name="Content Placeholder 5">
            <a:extLst>
              <a:ext uri="{FF2B5EF4-FFF2-40B4-BE49-F238E27FC236}">
                <a16:creationId xmlns:a16="http://schemas.microsoft.com/office/drawing/2014/main" id="{C3D95CF7-B157-4F44-B747-CBE21794E8B0}"/>
              </a:ext>
            </a:extLst>
          </p:cNvPr>
          <p:cNvGraphicFramePr>
            <a:graphicFrameLocks/>
          </p:cNvGraphicFramePr>
          <p:nvPr>
            <p:extLst>
              <p:ext uri="{D42A27DB-BD31-4B8C-83A1-F6EECF244321}">
                <p14:modId xmlns:p14="http://schemas.microsoft.com/office/powerpoint/2010/main" val="3887697060"/>
              </p:ext>
            </p:extLst>
          </p:nvPr>
        </p:nvGraphicFramePr>
        <p:xfrm>
          <a:off x="169168" y="1371464"/>
          <a:ext cx="8723312" cy="4361791"/>
        </p:xfrm>
        <a:graphic>
          <a:graphicData uri="http://schemas.openxmlformats.org/drawingml/2006/table">
            <a:tbl>
              <a:tblPr firstRow="1" bandRow="1">
                <a:tableStyleId>{5C22544A-7EE6-4342-B048-85BDC9FD1C3A}</a:tableStyleId>
              </a:tblPr>
              <a:tblGrid>
                <a:gridCol w="2250918">
                  <a:extLst>
                    <a:ext uri="{9D8B030D-6E8A-4147-A177-3AD203B41FA5}">
                      <a16:colId xmlns:a16="http://schemas.microsoft.com/office/drawing/2014/main" val="20000"/>
                    </a:ext>
                  </a:extLst>
                </a:gridCol>
                <a:gridCol w="6472394">
                  <a:extLst>
                    <a:ext uri="{9D8B030D-6E8A-4147-A177-3AD203B41FA5}">
                      <a16:colId xmlns:a16="http://schemas.microsoft.com/office/drawing/2014/main" val="20001"/>
                    </a:ext>
                  </a:extLst>
                </a:gridCol>
              </a:tblGrid>
              <a:tr h="457899">
                <a:tc>
                  <a:txBody>
                    <a:bodyPr/>
                    <a:lstStyle/>
                    <a:p>
                      <a:pPr>
                        <a:spcAft>
                          <a:spcPts val="600"/>
                        </a:spcAft>
                      </a:pPr>
                      <a:r>
                        <a:rPr lang="en-US" sz="1800" dirty="0">
                          <a:latin typeface="Arial"/>
                          <a:ea typeface="Calibri"/>
                          <a:cs typeface="Arial"/>
                        </a:rPr>
                        <a:t>Factor</a:t>
                      </a:r>
                      <a:endParaRPr lang="en-GB" sz="1800" dirty="0">
                        <a:latin typeface="Arial"/>
                        <a:ea typeface="Calibri"/>
                        <a:cs typeface="Arial"/>
                      </a:endParaRPr>
                    </a:p>
                  </a:txBody>
                  <a:tcPr marL="73025" marR="73025" marT="73025" marB="73025"/>
                </a:tc>
                <a:tc>
                  <a:txBody>
                    <a:bodyPr/>
                    <a:lstStyle/>
                    <a:p>
                      <a:pPr>
                        <a:spcAft>
                          <a:spcPts val="600"/>
                        </a:spcAft>
                      </a:pPr>
                      <a:r>
                        <a:rPr lang="en-US" sz="1800" dirty="0">
                          <a:latin typeface="Arial"/>
                          <a:ea typeface="Calibri"/>
                          <a:cs typeface="Arial"/>
                        </a:rPr>
                        <a:t>Questions</a:t>
                      </a:r>
                      <a:endParaRPr lang="en-GB" sz="18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1274783">
                <a:tc>
                  <a:txBody>
                    <a:bodyPr/>
                    <a:lstStyle/>
                    <a:p>
                      <a:pPr>
                        <a:spcAft>
                          <a:spcPts val="600"/>
                        </a:spcAft>
                      </a:pPr>
                      <a:r>
                        <a:rPr lang="en-US" sz="1800" dirty="0">
                          <a:latin typeface="Arial"/>
                          <a:ea typeface="Calibri"/>
                          <a:cs typeface="Arial"/>
                        </a:rPr>
                        <a:t>Understandability</a:t>
                      </a:r>
                      <a:endParaRPr lang="en-GB" sz="1800" dirty="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1"/>
                  </a:ext>
                </a:extLst>
              </a:tr>
              <a:tr h="677163">
                <a:tc>
                  <a:txBody>
                    <a:bodyPr/>
                    <a:lstStyle/>
                    <a:p>
                      <a:pPr>
                        <a:spcAft>
                          <a:spcPts val="600"/>
                        </a:spcAft>
                      </a:pPr>
                      <a:r>
                        <a:rPr lang="en-US" sz="1800">
                          <a:latin typeface="Arial"/>
                          <a:ea typeface="Calibri"/>
                          <a:cs typeface="Arial"/>
                        </a:rPr>
                        <a:t>Documentation</a:t>
                      </a:r>
                      <a:endParaRPr lang="en-GB" sz="180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What system documentation is available? Is the documentation complete, consistent, and current?</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2"/>
                  </a:ext>
                </a:extLst>
              </a:tr>
              <a:tr h="975973">
                <a:tc>
                  <a:txBody>
                    <a:bodyPr/>
                    <a:lstStyle/>
                    <a:p>
                      <a:pPr>
                        <a:spcAft>
                          <a:spcPts val="600"/>
                        </a:spcAft>
                      </a:pPr>
                      <a:r>
                        <a:rPr lang="en-US" sz="1800" dirty="0">
                          <a:latin typeface="Arial"/>
                          <a:ea typeface="Calibri"/>
                          <a:cs typeface="Arial"/>
                        </a:rPr>
                        <a:t>Data</a:t>
                      </a:r>
                      <a:endParaRPr lang="en-GB" sz="1800" dirty="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Is there an explicit data model for the system? To what extent is data duplicated across files? Is the data used by the system up to date and consistent?</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3"/>
                  </a:ext>
                </a:extLst>
              </a:tr>
              <a:tr h="975973">
                <a:tc>
                  <a:txBody>
                    <a:bodyPr/>
                    <a:lstStyle/>
                    <a:p>
                      <a:pPr>
                        <a:spcAft>
                          <a:spcPts val="600"/>
                        </a:spcAft>
                      </a:pPr>
                      <a:r>
                        <a:rPr lang="en-US" sz="1800">
                          <a:latin typeface="Arial"/>
                          <a:ea typeface="Calibri"/>
                          <a:cs typeface="Arial"/>
                        </a:rPr>
                        <a:t>Performance</a:t>
                      </a:r>
                      <a:endParaRPr lang="en-GB" sz="1800">
                        <a:latin typeface="Arial"/>
                        <a:ea typeface="Calibri"/>
                        <a:cs typeface="Arial"/>
                      </a:endParaRPr>
                    </a:p>
                  </a:txBody>
                  <a:tcPr marL="73025" marR="73025" marT="0" marB="73025"/>
                </a:tc>
                <a:tc>
                  <a:txBody>
                    <a:bodyPr/>
                    <a:lstStyle/>
                    <a:p>
                      <a:pPr>
                        <a:spcAft>
                          <a:spcPts val="600"/>
                        </a:spcAft>
                      </a:pPr>
                      <a:r>
                        <a:rPr lang="en-US" sz="1800" dirty="0">
                          <a:latin typeface="Arial"/>
                          <a:ea typeface="Calibri"/>
                          <a:cs typeface="Arial"/>
                        </a:rPr>
                        <a:t>Is the performance of the application adequate? Do performance problems have a significant effect on system users?</a:t>
                      </a:r>
                      <a:endParaRPr lang="en-GB" sz="18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45990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5582750-2F91-476F-93D2-25715C8430B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AEE659B-1EE6-4B40-9948-E8EF631DBF57}"/>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29</a:t>
            </a:fld>
            <a:endParaRPr lang="zh-CN" altLang="en-US" dirty="0"/>
          </a:p>
        </p:txBody>
      </p:sp>
      <p:sp>
        <p:nvSpPr>
          <p:cNvPr id="4" name="TextBox 5">
            <a:extLst>
              <a:ext uri="{FF2B5EF4-FFF2-40B4-BE49-F238E27FC236}">
                <a16:creationId xmlns:a16="http://schemas.microsoft.com/office/drawing/2014/main" id="{5ADDE8E5-0EC8-471E-A564-2C279DCCA9A3}"/>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5" name="文本框 4">
            <a:extLst>
              <a:ext uri="{FF2B5EF4-FFF2-40B4-BE49-F238E27FC236}">
                <a16:creationId xmlns:a16="http://schemas.microsoft.com/office/drawing/2014/main" id="{024A5B65-4D3F-4C85-BC5F-BD2BFFCA7310}"/>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15</a:t>
            </a:r>
          </a:p>
        </p:txBody>
      </p:sp>
      <p:graphicFrame>
        <p:nvGraphicFramePr>
          <p:cNvPr id="6" name="Content Placeholder 3">
            <a:extLst>
              <a:ext uri="{FF2B5EF4-FFF2-40B4-BE49-F238E27FC236}">
                <a16:creationId xmlns:a16="http://schemas.microsoft.com/office/drawing/2014/main" id="{FA159C10-81E4-4FEC-B654-443E4437EFB2}"/>
              </a:ext>
            </a:extLst>
          </p:cNvPr>
          <p:cNvGraphicFramePr>
            <a:graphicFrameLocks/>
          </p:cNvGraphicFramePr>
          <p:nvPr>
            <p:extLst>
              <p:ext uri="{D42A27DB-BD31-4B8C-83A1-F6EECF244321}">
                <p14:modId xmlns:p14="http://schemas.microsoft.com/office/powerpoint/2010/main" val="2843206670"/>
              </p:ext>
            </p:extLst>
          </p:nvPr>
        </p:nvGraphicFramePr>
        <p:xfrm>
          <a:off x="179512" y="1196752"/>
          <a:ext cx="8789146" cy="4752528"/>
        </p:xfrm>
        <a:graphic>
          <a:graphicData uri="http://schemas.openxmlformats.org/drawingml/2006/table">
            <a:tbl>
              <a:tblPr firstRow="1" bandRow="1">
                <a:tableStyleId>{5C22544A-7EE6-4342-B048-85BDC9FD1C3A}</a:tableStyleId>
              </a:tblPr>
              <a:tblGrid>
                <a:gridCol w="2744106">
                  <a:extLst>
                    <a:ext uri="{9D8B030D-6E8A-4147-A177-3AD203B41FA5}">
                      <a16:colId xmlns:a16="http://schemas.microsoft.com/office/drawing/2014/main" val="20000"/>
                    </a:ext>
                  </a:extLst>
                </a:gridCol>
                <a:gridCol w="6045040">
                  <a:extLst>
                    <a:ext uri="{9D8B030D-6E8A-4147-A177-3AD203B41FA5}">
                      <a16:colId xmlns:a16="http://schemas.microsoft.com/office/drawing/2014/main" val="20001"/>
                    </a:ext>
                  </a:extLst>
                </a:gridCol>
              </a:tblGrid>
              <a:tr h="423312">
                <a:tc>
                  <a:txBody>
                    <a:bodyPr/>
                    <a:lstStyle/>
                    <a:p>
                      <a:r>
                        <a:rPr lang="en-US" sz="1800" dirty="0"/>
                        <a:t>Factor</a:t>
                      </a:r>
                    </a:p>
                  </a:txBody>
                  <a:tcPr/>
                </a:tc>
                <a:tc>
                  <a:txBody>
                    <a:bodyPr/>
                    <a:lstStyle/>
                    <a:p>
                      <a:r>
                        <a:rPr lang="en-US" sz="1800" dirty="0"/>
                        <a:t>Questions</a:t>
                      </a:r>
                    </a:p>
                  </a:txBody>
                  <a:tcPr/>
                </a:tc>
                <a:extLst>
                  <a:ext uri="{0D108BD9-81ED-4DB2-BD59-A6C34878D82A}">
                    <a16:rowId xmlns:a16="http://schemas.microsoft.com/office/drawing/2014/main" val="10000"/>
                  </a:ext>
                </a:extLst>
              </a:tr>
              <a:tr h="1225991">
                <a:tc>
                  <a:txBody>
                    <a:bodyPr/>
                    <a:lstStyle/>
                    <a:p>
                      <a:pPr>
                        <a:spcAft>
                          <a:spcPts val="600"/>
                        </a:spcAft>
                      </a:pPr>
                      <a:r>
                        <a:rPr lang="en-US" sz="1800" dirty="0">
                          <a:latin typeface="Arial"/>
                          <a:ea typeface="Calibri"/>
                          <a:cs typeface="Arial"/>
                        </a:rPr>
                        <a:t>Programming language</a:t>
                      </a:r>
                      <a:endParaRPr lang="en-GB" sz="1800" dirty="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Are modern compilers available for the programming language used to develop the system? Is the programming language still used for new system development?</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1"/>
                  </a:ext>
                </a:extLst>
              </a:tr>
              <a:tr h="1225991">
                <a:tc>
                  <a:txBody>
                    <a:bodyPr/>
                    <a:lstStyle/>
                    <a:p>
                      <a:pPr>
                        <a:spcAft>
                          <a:spcPts val="600"/>
                        </a:spcAft>
                      </a:pPr>
                      <a:r>
                        <a:rPr lang="en-US" sz="1800" dirty="0">
                          <a:latin typeface="Arial"/>
                          <a:ea typeface="Calibri"/>
                          <a:cs typeface="Arial"/>
                        </a:rPr>
                        <a:t>Configuration management</a:t>
                      </a:r>
                      <a:endParaRPr lang="en-GB" sz="1800" dirty="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2"/>
                  </a:ext>
                </a:extLst>
              </a:tr>
              <a:tr h="938617">
                <a:tc>
                  <a:txBody>
                    <a:bodyPr/>
                    <a:lstStyle/>
                    <a:p>
                      <a:pPr>
                        <a:spcAft>
                          <a:spcPts val="600"/>
                        </a:spcAft>
                      </a:pPr>
                      <a:r>
                        <a:rPr lang="en-US" sz="1800">
                          <a:latin typeface="Arial"/>
                          <a:ea typeface="Calibri"/>
                          <a:cs typeface="Arial"/>
                        </a:rPr>
                        <a:t>Test data</a:t>
                      </a:r>
                      <a:endParaRPr lang="en-GB" sz="1800">
                        <a:latin typeface="Arial"/>
                        <a:ea typeface="Calibri"/>
                        <a:cs typeface="Arial"/>
                      </a:endParaRPr>
                    </a:p>
                  </a:txBody>
                  <a:tcPr marL="73025" marR="73025" marT="0" marB="73025"/>
                </a:tc>
                <a:tc>
                  <a:txBody>
                    <a:bodyPr/>
                    <a:lstStyle/>
                    <a:p>
                      <a:pPr>
                        <a:spcAft>
                          <a:spcPts val="600"/>
                        </a:spcAft>
                      </a:pPr>
                      <a:r>
                        <a:rPr lang="en-US" sz="1800">
                          <a:latin typeface="Arial"/>
                          <a:ea typeface="Calibri"/>
                          <a:cs typeface="Arial"/>
                        </a:rPr>
                        <a:t>Does test data for the system exist? Is there a record of regression tests carried out when new features have been added to the system? </a:t>
                      </a:r>
                      <a:endParaRPr lang="en-GB" sz="1800">
                        <a:latin typeface="Arial"/>
                        <a:ea typeface="Calibri"/>
                        <a:cs typeface="Arial"/>
                      </a:endParaRPr>
                    </a:p>
                  </a:txBody>
                  <a:tcPr marL="73025" marR="73025" marT="0" marB="73025"/>
                </a:tc>
                <a:extLst>
                  <a:ext uri="{0D108BD9-81ED-4DB2-BD59-A6C34878D82A}">
                    <a16:rowId xmlns:a16="http://schemas.microsoft.com/office/drawing/2014/main" val="10003"/>
                  </a:ext>
                </a:extLst>
              </a:tr>
              <a:tr h="938617">
                <a:tc>
                  <a:txBody>
                    <a:bodyPr/>
                    <a:lstStyle/>
                    <a:p>
                      <a:pPr>
                        <a:spcAft>
                          <a:spcPts val="600"/>
                        </a:spcAft>
                      </a:pPr>
                      <a:r>
                        <a:rPr lang="en-US" sz="1800">
                          <a:latin typeface="Arial"/>
                          <a:ea typeface="Calibri"/>
                          <a:cs typeface="Arial"/>
                        </a:rPr>
                        <a:t>Personnel skills</a:t>
                      </a:r>
                      <a:endParaRPr lang="en-GB" sz="1800">
                        <a:latin typeface="Arial"/>
                        <a:ea typeface="Calibri"/>
                        <a:cs typeface="Arial"/>
                      </a:endParaRPr>
                    </a:p>
                  </a:txBody>
                  <a:tcPr marL="73025" marR="73025" marT="0" marB="73025"/>
                </a:tc>
                <a:tc>
                  <a:txBody>
                    <a:bodyPr/>
                    <a:lstStyle/>
                    <a:p>
                      <a:pPr>
                        <a:spcAft>
                          <a:spcPts val="600"/>
                        </a:spcAft>
                      </a:pPr>
                      <a:r>
                        <a:rPr lang="en-US" sz="1800" dirty="0">
                          <a:latin typeface="Arial"/>
                          <a:ea typeface="Calibri"/>
                          <a:cs typeface="Arial"/>
                        </a:rPr>
                        <a:t>Are there people available who have the skills to maintain the application? Are there people available who have experience with the system? </a:t>
                      </a:r>
                      <a:endParaRPr lang="en-GB" sz="18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834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50CA1A1-65CC-4413-B6F1-FEFE6728004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C342F85-19D5-4411-A620-83B3F6DD9ED1}"/>
              </a:ext>
            </a:extLst>
          </p:cNvPr>
          <p:cNvSpPr>
            <a:spLocks noGrp="1"/>
          </p:cNvSpPr>
          <p:nvPr>
            <p:ph type="sldNum" sz="quarter" idx="12"/>
          </p:nvPr>
        </p:nvSpPr>
        <p:spPr/>
        <p:txBody>
          <a:bodyPr/>
          <a:lstStyle/>
          <a:p>
            <a:r>
              <a:rPr lang="en-US" altLang="zh-CN" dirty="0"/>
              <a:t>SE  Chapter 9-</a:t>
            </a:r>
            <a:fld id="{90959D3B-E7CF-4F7F-B948-302019A1053D}" type="slidenum">
              <a:rPr lang="zh-CN" altLang="en-US" smtClean="0"/>
              <a:pPr/>
              <a:t>3</a:t>
            </a:fld>
            <a:endParaRPr lang="zh-CN" altLang="en-US" dirty="0"/>
          </a:p>
        </p:txBody>
      </p:sp>
      <p:sp>
        <p:nvSpPr>
          <p:cNvPr id="4" name="TextBox 5">
            <a:extLst>
              <a:ext uri="{FF2B5EF4-FFF2-40B4-BE49-F238E27FC236}">
                <a16:creationId xmlns:a16="http://schemas.microsoft.com/office/drawing/2014/main" id="{979CB3E5-1B1A-4004-929C-001900741F48}"/>
              </a:ext>
            </a:extLst>
          </p:cNvPr>
          <p:cNvSpPr txBox="1">
            <a:spLocks noChangeArrowheads="1"/>
          </p:cNvSpPr>
          <p:nvPr/>
        </p:nvSpPr>
        <p:spPr bwMode="auto">
          <a:xfrm>
            <a:off x="35495" y="188640"/>
            <a:ext cx="738421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software evolution</a:t>
            </a:r>
          </a:p>
        </p:txBody>
      </p:sp>
      <p:sp>
        <p:nvSpPr>
          <p:cNvPr id="7" name="Rectangle 3">
            <a:extLst>
              <a:ext uri="{FF2B5EF4-FFF2-40B4-BE49-F238E27FC236}">
                <a16:creationId xmlns:a16="http://schemas.microsoft.com/office/drawing/2014/main" id="{4C150B3A-2EAF-4700-B2A6-C14F398EA146}"/>
              </a:ext>
            </a:extLst>
          </p:cNvPr>
          <p:cNvSpPr txBox="1">
            <a:spLocks noChangeArrowheads="1"/>
          </p:cNvSpPr>
          <p:nvPr/>
        </p:nvSpPr>
        <p:spPr>
          <a:xfrm>
            <a:off x="35496" y="908720"/>
            <a:ext cx="8805827" cy="6438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Importance of software evolution</a:t>
            </a:r>
            <a:endParaRPr lang="en-GB" sz="2800" dirty="0"/>
          </a:p>
        </p:txBody>
      </p:sp>
      <p:sp>
        <p:nvSpPr>
          <p:cNvPr id="8" name="Rectangle 3">
            <a:extLst>
              <a:ext uri="{FF2B5EF4-FFF2-40B4-BE49-F238E27FC236}">
                <a16:creationId xmlns:a16="http://schemas.microsoft.com/office/drawing/2014/main" id="{1EB3C4F5-BB29-4470-BE49-D8C34E9FB913}"/>
              </a:ext>
            </a:extLst>
          </p:cNvPr>
          <p:cNvSpPr txBox="1">
            <a:spLocks noChangeArrowheads="1"/>
          </p:cNvSpPr>
          <p:nvPr/>
        </p:nvSpPr>
        <p:spPr>
          <a:xfrm>
            <a:off x="43342" y="1423317"/>
            <a:ext cx="9003497"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800" dirty="0"/>
              <a:t>Organizations have huge investments in their software systems - they are critical business assets.</a:t>
            </a:r>
          </a:p>
          <a:p>
            <a:pPr>
              <a:lnSpc>
                <a:spcPct val="90000"/>
              </a:lnSpc>
            </a:pPr>
            <a:r>
              <a:rPr lang="en-US" sz="2800" dirty="0"/>
              <a:t>To maintain the value of these assets to the business, they must be changed and updated.</a:t>
            </a:r>
          </a:p>
          <a:p>
            <a:pPr>
              <a:lnSpc>
                <a:spcPct val="90000"/>
              </a:lnSpc>
            </a:pPr>
            <a:r>
              <a:rPr lang="en-US" sz="2800" dirty="0"/>
              <a:t>The majority of the software budget in large companies is devoted to changing and evolving existing software rather than developing new software.</a:t>
            </a:r>
          </a:p>
          <a:p>
            <a:pPr marL="0" indent="0">
              <a:lnSpc>
                <a:spcPct val="90000"/>
              </a:lnSpc>
              <a:buNone/>
            </a:pPr>
            <a:endParaRPr lang="en-US" sz="2800" dirty="0"/>
          </a:p>
        </p:txBody>
      </p:sp>
    </p:spTree>
    <p:extLst>
      <p:ext uri="{BB962C8B-B14F-4D97-AF65-F5344CB8AC3E}">
        <p14:creationId xmlns:p14="http://schemas.microsoft.com/office/powerpoint/2010/main" val="3444001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362764B-50CE-4F2F-9ED4-16EF125A108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66E7978-BD77-416C-A4F5-E6B87FB3C48B}"/>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30</a:t>
            </a:fld>
            <a:endParaRPr lang="zh-CN" altLang="en-US" dirty="0"/>
          </a:p>
        </p:txBody>
      </p:sp>
      <p:sp>
        <p:nvSpPr>
          <p:cNvPr id="4" name="TextBox 5">
            <a:extLst>
              <a:ext uri="{FF2B5EF4-FFF2-40B4-BE49-F238E27FC236}">
                <a16:creationId xmlns:a16="http://schemas.microsoft.com/office/drawing/2014/main" id="{054BD88B-155A-4A2B-B5B0-8AC3C03CD967}"/>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9.2 Legacy systems</a:t>
            </a:r>
          </a:p>
        </p:txBody>
      </p:sp>
      <p:sp>
        <p:nvSpPr>
          <p:cNvPr id="5" name="文本框 4">
            <a:extLst>
              <a:ext uri="{FF2B5EF4-FFF2-40B4-BE49-F238E27FC236}">
                <a16:creationId xmlns:a16="http://schemas.microsoft.com/office/drawing/2014/main" id="{2AAE7EE1-5199-4CD7-8160-A26FC6D3B451}"/>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16</a:t>
            </a:r>
          </a:p>
          <a:p>
            <a:pPr>
              <a:lnSpc>
                <a:spcPts val="2500"/>
              </a:lnSpc>
            </a:pPr>
            <a:r>
              <a:rPr lang="en-US" altLang="zh-CN" sz="2800" b="1" dirty="0">
                <a:solidFill>
                  <a:srgbClr val="0070C0"/>
                </a:solidFill>
                <a:cs typeface="Times New Roman" panose="02020603050405020304" pitchFamily="18" charset="0"/>
              </a:rPr>
              <a:t>end</a:t>
            </a:r>
          </a:p>
        </p:txBody>
      </p:sp>
      <p:sp>
        <p:nvSpPr>
          <p:cNvPr id="6" name="Rectangle 3">
            <a:extLst>
              <a:ext uri="{FF2B5EF4-FFF2-40B4-BE49-F238E27FC236}">
                <a16:creationId xmlns:a16="http://schemas.microsoft.com/office/drawing/2014/main" id="{F8307ABD-6DE7-4ED4-9E45-4F6F0602899C}"/>
              </a:ext>
            </a:extLst>
          </p:cNvPr>
          <p:cNvSpPr txBox="1">
            <a:spLocks noChangeArrowheads="1"/>
          </p:cNvSpPr>
          <p:nvPr/>
        </p:nvSpPr>
        <p:spPr>
          <a:xfrm>
            <a:off x="86816" y="949994"/>
            <a:ext cx="8949680" cy="50712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You may collect quantitative data to make an assessment of the quality of the application system</a:t>
            </a:r>
          </a:p>
          <a:p>
            <a:pPr lvl="1"/>
            <a:r>
              <a:rPr lang="en-GB" sz="2400" dirty="0"/>
              <a:t>The number of system change requests; </a:t>
            </a:r>
            <a:r>
              <a:rPr lang="en-US" sz="2400" dirty="0"/>
              <a:t>The higher this accumulated value, the lower the quality of the system.</a:t>
            </a:r>
            <a:r>
              <a:rPr lang="en-GB" sz="2400" dirty="0"/>
              <a:t> </a:t>
            </a:r>
          </a:p>
          <a:p>
            <a:pPr lvl="1"/>
            <a:r>
              <a:rPr lang="en-GB" sz="2400" dirty="0"/>
              <a:t>The number of different user interfaces used by the system; </a:t>
            </a:r>
            <a:r>
              <a:rPr lang="en-US" sz="2400" dirty="0"/>
              <a:t>The more interfaces, the more likely it is that there will be inconsistencies and redundancies in these interfaces.</a:t>
            </a:r>
            <a:r>
              <a:rPr lang="en-GB" sz="2400" dirty="0"/>
              <a:t> </a:t>
            </a:r>
          </a:p>
          <a:p>
            <a:pPr lvl="1"/>
            <a:r>
              <a:rPr lang="en-GB" sz="2400" dirty="0"/>
              <a:t>The volume of data used by the system.</a:t>
            </a:r>
            <a:r>
              <a:rPr lang="en-US" sz="2400" dirty="0"/>
              <a:t> As the volume of data (number of files, size of database, etc.) processed by the system increases, so too do the inconsistencies and errors in that data.</a:t>
            </a:r>
            <a:r>
              <a:rPr lang="en-GB" sz="2400" dirty="0"/>
              <a:t> </a:t>
            </a:r>
          </a:p>
          <a:p>
            <a:pPr lvl="1"/>
            <a:r>
              <a:rPr lang="en-GB" sz="2400" dirty="0"/>
              <a:t>Cleaning up old data is a very expensive and time-consuming process</a:t>
            </a:r>
          </a:p>
        </p:txBody>
      </p:sp>
    </p:spTree>
    <p:extLst>
      <p:ext uri="{BB962C8B-B14F-4D97-AF65-F5344CB8AC3E}">
        <p14:creationId xmlns:p14="http://schemas.microsoft.com/office/powerpoint/2010/main" val="2450754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96F23B1-29EE-419F-96B3-61C77DE3CBD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251B353-8C61-4C5C-94D8-DA7DAA895F40}"/>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31</a:t>
            </a:fld>
            <a:endParaRPr lang="zh-CN" altLang="en-US" dirty="0"/>
          </a:p>
        </p:txBody>
      </p:sp>
      <p:sp>
        <p:nvSpPr>
          <p:cNvPr id="4" name="TextBox 5">
            <a:extLst>
              <a:ext uri="{FF2B5EF4-FFF2-40B4-BE49-F238E27FC236}">
                <a16:creationId xmlns:a16="http://schemas.microsoft.com/office/drawing/2014/main" id="{4A5EDCF3-7C68-4B14-85E7-7C579DB31BEF}"/>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9.3 Software maintenance</a:t>
            </a:r>
          </a:p>
        </p:txBody>
      </p:sp>
      <p:sp>
        <p:nvSpPr>
          <p:cNvPr id="6" name="Rectangle 2">
            <a:extLst>
              <a:ext uri="{FF2B5EF4-FFF2-40B4-BE49-F238E27FC236}">
                <a16:creationId xmlns:a16="http://schemas.microsoft.com/office/drawing/2014/main" id="{83DEBDD0-2A10-48BA-8DC7-795A664563D1}"/>
              </a:ext>
            </a:extLst>
          </p:cNvPr>
          <p:cNvSpPr txBox="1">
            <a:spLocks noChangeArrowheads="1"/>
          </p:cNvSpPr>
          <p:nvPr/>
        </p:nvSpPr>
        <p:spPr>
          <a:xfrm>
            <a:off x="107504" y="1484784"/>
            <a:ext cx="8892480"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Fault repairs</a:t>
            </a:r>
          </a:p>
          <a:p>
            <a:pPr lvl="1"/>
            <a:r>
              <a:rPr lang="en-GB" sz="2400" dirty="0"/>
              <a:t>Changing a system to fix bugs/vulnerabilities and correct deficiencies in the way meets its requirements.</a:t>
            </a:r>
          </a:p>
          <a:p>
            <a:r>
              <a:rPr lang="en-GB" sz="2800" dirty="0"/>
              <a:t>Environmental adaptation</a:t>
            </a:r>
          </a:p>
          <a:p>
            <a:pPr lvl="1"/>
            <a:r>
              <a:rPr lang="en-GB" sz="2400" dirty="0"/>
              <a:t>Maintenance to adapt software to a different operating environment</a:t>
            </a:r>
          </a:p>
          <a:p>
            <a:pPr lvl="1"/>
            <a:r>
              <a:rPr lang="en-GB" sz="2400" dirty="0"/>
              <a:t>Changing a system so that it operates in a different environment (computer, OS, etc.) from its initial implementation.</a:t>
            </a:r>
          </a:p>
          <a:p>
            <a:r>
              <a:rPr lang="en-GB" sz="2800" dirty="0"/>
              <a:t>Functionality addition and modification </a:t>
            </a:r>
          </a:p>
          <a:p>
            <a:pPr lvl="1"/>
            <a:r>
              <a:rPr lang="en-GB" sz="2400" dirty="0"/>
              <a:t>Modifying the system to satisfy new requirements.</a:t>
            </a:r>
          </a:p>
        </p:txBody>
      </p:sp>
      <p:sp>
        <p:nvSpPr>
          <p:cNvPr id="7" name="矩形 6">
            <a:extLst>
              <a:ext uri="{FF2B5EF4-FFF2-40B4-BE49-F238E27FC236}">
                <a16:creationId xmlns:a16="http://schemas.microsoft.com/office/drawing/2014/main" id="{2AF0D5FB-14CF-4405-8009-299644436875}"/>
              </a:ext>
            </a:extLst>
          </p:cNvPr>
          <p:cNvSpPr/>
          <p:nvPr/>
        </p:nvSpPr>
        <p:spPr>
          <a:xfrm>
            <a:off x="124907" y="983932"/>
            <a:ext cx="3450304" cy="523220"/>
          </a:xfrm>
          <a:prstGeom prst="rect">
            <a:avLst/>
          </a:prstGeom>
        </p:spPr>
        <p:txBody>
          <a:bodyPr wrap="none">
            <a:spAutoFit/>
          </a:bodyPr>
          <a:lstStyle/>
          <a:p>
            <a:r>
              <a:rPr lang="en-GB" altLang="zh-CN" sz="2800" b="1" dirty="0">
                <a:solidFill>
                  <a:srgbClr val="7030A0"/>
                </a:solidFill>
              </a:rPr>
              <a:t>Types of maintenance</a:t>
            </a:r>
            <a:endParaRPr lang="zh-CN" altLang="en-US" sz="2800" b="1" dirty="0">
              <a:solidFill>
                <a:srgbClr val="7030A0"/>
              </a:solidFill>
            </a:endParaRPr>
          </a:p>
        </p:txBody>
      </p:sp>
    </p:spTree>
    <p:extLst>
      <p:ext uri="{BB962C8B-B14F-4D97-AF65-F5344CB8AC3E}">
        <p14:creationId xmlns:p14="http://schemas.microsoft.com/office/powerpoint/2010/main" val="366918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4CB0024-0FED-49E8-A4D8-9D41F6A008D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6B669DC-0F14-4A1E-AD3E-CB3EFC6CF746}"/>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32</a:t>
            </a:fld>
            <a:endParaRPr lang="zh-CN" altLang="en-US" dirty="0"/>
          </a:p>
        </p:txBody>
      </p:sp>
      <p:sp>
        <p:nvSpPr>
          <p:cNvPr id="4" name="TextBox 5">
            <a:extLst>
              <a:ext uri="{FF2B5EF4-FFF2-40B4-BE49-F238E27FC236}">
                <a16:creationId xmlns:a16="http://schemas.microsoft.com/office/drawing/2014/main" id="{5032ADAA-73FC-4FA7-AC96-4ABF3A9F667C}"/>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9.3 Software maintenance</a:t>
            </a:r>
          </a:p>
        </p:txBody>
      </p:sp>
      <p:sp>
        <p:nvSpPr>
          <p:cNvPr id="5" name="文本框 4">
            <a:extLst>
              <a:ext uri="{FF2B5EF4-FFF2-40B4-BE49-F238E27FC236}">
                <a16:creationId xmlns:a16="http://schemas.microsoft.com/office/drawing/2014/main" id="{31DBC110-3364-4FEE-A56A-AADA6EDE2FEE}"/>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pic>
        <p:nvPicPr>
          <p:cNvPr id="6" name="Picture 4" descr="9.12 Maint Effort.eps">
            <a:extLst>
              <a:ext uri="{FF2B5EF4-FFF2-40B4-BE49-F238E27FC236}">
                <a16:creationId xmlns:a16="http://schemas.microsoft.com/office/drawing/2014/main" id="{997BD44F-51E9-40E7-BDCE-4A368A6AA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084" y="1616580"/>
            <a:ext cx="4595832" cy="4595832"/>
          </a:xfrm>
          <a:prstGeom prst="rect">
            <a:avLst/>
          </a:prstGeom>
        </p:spPr>
      </p:pic>
      <p:sp>
        <p:nvSpPr>
          <p:cNvPr id="7" name="矩形 6">
            <a:extLst>
              <a:ext uri="{FF2B5EF4-FFF2-40B4-BE49-F238E27FC236}">
                <a16:creationId xmlns:a16="http://schemas.microsoft.com/office/drawing/2014/main" id="{A50C8912-6AD7-4BF1-9EE9-81F1506B9747}"/>
              </a:ext>
            </a:extLst>
          </p:cNvPr>
          <p:cNvSpPr/>
          <p:nvPr/>
        </p:nvSpPr>
        <p:spPr>
          <a:xfrm>
            <a:off x="1979712" y="969315"/>
            <a:ext cx="4985083" cy="523220"/>
          </a:xfrm>
          <a:prstGeom prst="rect">
            <a:avLst/>
          </a:prstGeom>
        </p:spPr>
        <p:txBody>
          <a:bodyPr wrap="none">
            <a:spAutoFit/>
          </a:bodyPr>
          <a:lstStyle/>
          <a:p>
            <a:r>
              <a:rPr lang="en-US" altLang="zh-CN" sz="2800" b="1" dirty="0"/>
              <a:t>Maintenance effort distribution</a:t>
            </a:r>
            <a:r>
              <a:rPr lang="en-GB" altLang="zh-CN" sz="2800" b="1" dirty="0"/>
              <a:t> </a:t>
            </a:r>
            <a:endParaRPr lang="zh-CN" altLang="en-US" sz="2800" b="1" dirty="0"/>
          </a:p>
        </p:txBody>
      </p:sp>
    </p:spTree>
    <p:extLst>
      <p:ext uri="{BB962C8B-B14F-4D97-AF65-F5344CB8AC3E}">
        <p14:creationId xmlns:p14="http://schemas.microsoft.com/office/powerpoint/2010/main" val="702503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B49C8D6-13AA-4288-A3E0-4507B367FF4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02DE749-6A24-4BC3-B087-E9007011ECB3}"/>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33</a:t>
            </a:fld>
            <a:endParaRPr lang="zh-CN" altLang="en-US" dirty="0"/>
          </a:p>
        </p:txBody>
      </p:sp>
      <p:sp>
        <p:nvSpPr>
          <p:cNvPr id="4" name="TextBox 5">
            <a:extLst>
              <a:ext uri="{FF2B5EF4-FFF2-40B4-BE49-F238E27FC236}">
                <a16:creationId xmlns:a16="http://schemas.microsoft.com/office/drawing/2014/main" id="{0D03CB55-174D-4F5B-AB08-89D9C081700B}"/>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9.3 Software maintenance</a:t>
            </a:r>
          </a:p>
        </p:txBody>
      </p:sp>
      <p:sp>
        <p:nvSpPr>
          <p:cNvPr id="5" name="文本框 4">
            <a:extLst>
              <a:ext uri="{FF2B5EF4-FFF2-40B4-BE49-F238E27FC236}">
                <a16:creationId xmlns:a16="http://schemas.microsoft.com/office/drawing/2014/main" id="{B72AEE22-BAE1-4A63-ABD9-94171B17B5F2}"/>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p:txBody>
      </p:sp>
      <p:sp>
        <p:nvSpPr>
          <p:cNvPr id="6" name="Rectangle 2">
            <a:extLst>
              <a:ext uri="{FF2B5EF4-FFF2-40B4-BE49-F238E27FC236}">
                <a16:creationId xmlns:a16="http://schemas.microsoft.com/office/drawing/2014/main" id="{688C7F4D-6CDF-40A6-8900-ADD93E7C9430}"/>
              </a:ext>
            </a:extLst>
          </p:cNvPr>
          <p:cNvSpPr txBox="1">
            <a:spLocks noChangeArrowheads="1"/>
          </p:cNvSpPr>
          <p:nvPr/>
        </p:nvSpPr>
        <p:spPr>
          <a:xfrm>
            <a:off x="177427" y="1461959"/>
            <a:ext cx="8789146"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Usually greater than development costs (2* to </a:t>
            </a:r>
            <a:br>
              <a:rPr lang="en-GB" sz="2800"/>
            </a:br>
            <a:r>
              <a:rPr lang="en-GB" sz="2800"/>
              <a:t>100* depending on the application).</a:t>
            </a:r>
          </a:p>
          <a:p>
            <a:r>
              <a:rPr lang="en-GB" sz="2800"/>
              <a:t>Affected by both technical and non-technical </a:t>
            </a:r>
            <a:br>
              <a:rPr lang="en-GB" sz="2800"/>
            </a:br>
            <a:r>
              <a:rPr lang="en-GB" sz="2800"/>
              <a:t>factors.</a:t>
            </a:r>
          </a:p>
          <a:p>
            <a:r>
              <a:rPr lang="en-GB" sz="2800"/>
              <a:t>Increases as software is maintained. </a:t>
            </a:r>
            <a:br>
              <a:rPr lang="en-GB" sz="2800"/>
            </a:br>
            <a:r>
              <a:rPr lang="en-GB" sz="2800"/>
              <a:t>Maintenance corrupts the software structure so </a:t>
            </a:r>
            <a:br>
              <a:rPr lang="en-GB" sz="2800"/>
            </a:br>
            <a:r>
              <a:rPr lang="en-GB" sz="2800"/>
              <a:t>makes further maintenance more difficult.</a:t>
            </a:r>
          </a:p>
          <a:p>
            <a:r>
              <a:rPr lang="en-GB" sz="2800"/>
              <a:t>Ageing software can have high support costs </a:t>
            </a:r>
            <a:br>
              <a:rPr lang="en-GB" sz="2800"/>
            </a:br>
            <a:r>
              <a:rPr lang="en-GB" sz="2800"/>
              <a:t>(e.g. old languages, compilers etc.).</a:t>
            </a:r>
            <a:endParaRPr lang="en-GB" sz="2800" dirty="0"/>
          </a:p>
        </p:txBody>
      </p:sp>
      <p:sp>
        <p:nvSpPr>
          <p:cNvPr id="7" name="矩形 6">
            <a:extLst>
              <a:ext uri="{FF2B5EF4-FFF2-40B4-BE49-F238E27FC236}">
                <a16:creationId xmlns:a16="http://schemas.microsoft.com/office/drawing/2014/main" id="{D235D493-66AE-49AF-8E42-8883EDA4DBF6}"/>
              </a:ext>
            </a:extLst>
          </p:cNvPr>
          <p:cNvSpPr/>
          <p:nvPr/>
        </p:nvSpPr>
        <p:spPr>
          <a:xfrm>
            <a:off x="107504" y="980728"/>
            <a:ext cx="2979662" cy="523220"/>
          </a:xfrm>
          <a:prstGeom prst="rect">
            <a:avLst/>
          </a:prstGeom>
        </p:spPr>
        <p:txBody>
          <a:bodyPr wrap="none">
            <a:spAutoFit/>
          </a:bodyPr>
          <a:lstStyle/>
          <a:p>
            <a:r>
              <a:rPr lang="en-GB" altLang="zh-CN" sz="2800" b="1" dirty="0">
                <a:solidFill>
                  <a:srgbClr val="7030A0"/>
                </a:solidFill>
              </a:rPr>
              <a:t>Maintenance costs</a:t>
            </a:r>
            <a:endParaRPr lang="zh-CN" altLang="en-US" sz="2800" b="1" dirty="0">
              <a:solidFill>
                <a:srgbClr val="7030A0"/>
              </a:solidFill>
            </a:endParaRPr>
          </a:p>
        </p:txBody>
      </p:sp>
    </p:spTree>
    <p:extLst>
      <p:ext uri="{BB962C8B-B14F-4D97-AF65-F5344CB8AC3E}">
        <p14:creationId xmlns:p14="http://schemas.microsoft.com/office/powerpoint/2010/main" val="1288152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CA29F3A-2155-432C-8DB2-32124B3F67F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DBD4B60-219A-4160-942E-0AA20622EEEF}"/>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34</a:t>
            </a:fld>
            <a:endParaRPr lang="zh-CN" altLang="en-US" dirty="0"/>
          </a:p>
        </p:txBody>
      </p:sp>
      <p:sp>
        <p:nvSpPr>
          <p:cNvPr id="4" name="Rectangle 3">
            <a:extLst>
              <a:ext uri="{FF2B5EF4-FFF2-40B4-BE49-F238E27FC236}">
                <a16:creationId xmlns:a16="http://schemas.microsoft.com/office/drawing/2014/main" id="{FE5F26D0-48D5-4DDF-BE9F-9B7967B06B5F}"/>
              </a:ext>
            </a:extLst>
          </p:cNvPr>
          <p:cNvSpPr txBox="1">
            <a:spLocks noChangeArrowheads="1"/>
          </p:cNvSpPr>
          <p:nvPr/>
        </p:nvSpPr>
        <p:spPr>
          <a:xfrm>
            <a:off x="107504" y="1484784"/>
            <a:ext cx="893933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Maintenance prediction is concerned with assessing which parts of the system may cause problems and have high maintenance costs</a:t>
            </a:r>
          </a:p>
          <a:p>
            <a:pPr lvl="1"/>
            <a:r>
              <a:rPr lang="en-GB"/>
              <a:t>Change acceptance depends on the maintainability of the components affected by the change;</a:t>
            </a:r>
          </a:p>
          <a:p>
            <a:pPr lvl="1"/>
            <a:r>
              <a:rPr lang="en-GB"/>
              <a:t>Implementing changes degrades the system and reduces its maintainability;</a:t>
            </a:r>
          </a:p>
          <a:p>
            <a:pPr lvl="1"/>
            <a:r>
              <a:rPr lang="en-GB"/>
              <a:t>Maintenance costs depend on the number of changes and costs of change depend on maintainability.</a:t>
            </a:r>
            <a:endParaRPr lang="en-GB" dirty="0"/>
          </a:p>
        </p:txBody>
      </p:sp>
      <p:sp>
        <p:nvSpPr>
          <p:cNvPr id="5" name="矩形 4">
            <a:extLst>
              <a:ext uri="{FF2B5EF4-FFF2-40B4-BE49-F238E27FC236}">
                <a16:creationId xmlns:a16="http://schemas.microsoft.com/office/drawing/2014/main" id="{1EEAFB41-240B-48EA-94D9-3FA2063FA922}"/>
              </a:ext>
            </a:extLst>
          </p:cNvPr>
          <p:cNvSpPr/>
          <p:nvPr/>
        </p:nvSpPr>
        <p:spPr>
          <a:xfrm>
            <a:off x="107504" y="980728"/>
            <a:ext cx="3758850" cy="523220"/>
          </a:xfrm>
          <a:prstGeom prst="rect">
            <a:avLst/>
          </a:prstGeom>
        </p:spPr>
        <p:txBody>
          <a:bodyPr wrap="none">
            <a:spAutoFit/>
          </a:bodyPr>
          <a:lstStyle/>
          <a:p>
            <a:r>
              <a:rPr lang="en-GB" altLang="zh-CN" sz="2800" b="1" dirty="0">
                <a:solidFill>
                  <a:srgbClr val="7030A0"/>
                </a:solidFill>
              </a:rPr>
              <a:t>Maintenance </a:t>
            </a:r>
            <a:r>
              <a:rPr lang="en-US" altLang="zh-CN" sz="2800" b="1" dirty="0">
                <a:solidFill>
                  <a:srgbClr val="7030A0"/>
                </a:solidFill>
              </a:rPr>
              <a:t>prediction</a:t>
            </a:r>
            <a:endParaRPr lang="zh-CN" altLang="en-US" sz="2800" b="1" dirty="0">
              <a:solidFill>
                <a:srgbClr val="7030A0"/>
              </a:solidFill>
            </a:endParaRPr>
          </a:p>
        </p:txBody>
      </p:sp>
      <p:sp>
        <p:nvSpPr>
          <p:cNvPr id="6" name="TextBox 5">
            <a:extLst>
              <a:ext uri="{FF2B5EF4-FFF2-40B4-BE49-F238E27FC236}">
                <a16:creationId xmlns:a16="http://schemas.microsoft.com/office/drawing/2014/main" id="{F115D2C6-C709-426C-8AF7-0B4517BDB1A0}"/>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9.3 Software maintenance</a:t>
            </a:r>
          </a:p>
        </p:txBody>
      </p:sp>
      <p:sp>
        <p:nvSpPr>
          <p:cNvPr id="7" name="文本框 6">
            <a:extLst>
              <a:ext uri="{FF2B5EF4-FFF2-40B4-BE49-F238E27FC236}">
                <a16:creationId xmlns:a16="http://schemas.microsoft.com/office/drawing/2014/main" id="{2180EB2D-A60D-4C92-80BB-AFB04DB34B82}"/>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p:txBody>
      </p:sp>
    </p:spTree>
    <p:extLst>
      <p:ext uri="{BB962C8B-B14F-4D97-AF65-F5344CB8AC3E}">
        <p14:creationId xmlns:p14="http://schemas.microsoft.com/office/powerpoint/2010/main" val="3169425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B1774DF-61A4-42EB-BFFA-FC4FFC5EE07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7B0E77F-BACB-4485-9ABE-4BA6E6E89B6A}"/>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35</a:t>
            </a:fld>
            <a:endParaRPr lang="zh-CN" altLang="en-US" dirty="0"/>
          </a:p>
        </p:txBody>
      </p:sp>
      <p:pic>
        <p:nvPicPr>
          <p:cNvPr id="4" name="Picture 4" descr="9.13 Maint Predict (9.10).eps">
            <a:extLst>
              <a:ext uri="{FF2B5EF4-FFF2-40B4-BE49-F238E27FC236}">
                <a16:creationId xmlns:a16="http://schemas.microsoft.com/office/drawing/2014/main" id="{1DDF8D81-0498-474E-9D26-D91E188E2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561" y="1196752"/>
            <a:ext cx="8436877" cy="4320480"/>
          </a:xfrm>
          <a:prstGeom prst="rect">
            <a:avLst/>
          </a:prstGeom>
        </p:spPr>
      </p:pic>
      <p:sp>
        <p:nvSpPr>
          <p:cNvPr id="5" name="TextBox 5">
            <a:extLst>
              <a:ext uri="{FF2B5EF4-FFF2-40B4-BE49-F238E27FC236}">
                <a16:creationId xmlns:a16="http://schemas.microsoft.com/office/drawing/2014/main" id="{4772B06E-EFFF-4174-89AC-A90775D6D932}"/>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9.3 Software maintenance</a:t>
            </a:r>
          </a:p>
        </p:txBody>
      </p:sp>
      <p:sp>
        <p:nvSpPr>
          <p:cNvPr id="6" name="文本框 5">
            <a:extLst>
              <a:ext uri="{FF2B5EF4-FFF2-40B4-BE49-F238E27FC236}">
                <a16:creationId xmlns:a16="http://schemas.microsoft.com/office/drawing/2014/main" id="{01FFCDD2-CCAB-4D1F-9B2A-2E16D538F82D}"/>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p:txBody>
      </p:sp>
    </p:spTree>
    <p:extLst>
      <p:ext uri="{BB962C8B-B14F-4D97-AF65-F5344CB8AC3E}">
        <p14:creationId xmlns:p14="http://schemas.microsoft.com/office/powerpoint/2010/main" val="3628660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4BB47B9-CEC6-418E-9E88-076D00146DB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3074EED-34BF-42DA-ACCD-26FA5D8BE2DE}"/>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36</a:t>
            </a:fld>
            <a:endParaRPr lang="zh-CN" altLang="en-US" dirty="0"/>
          </a:p>
        </p:txBody>
      </p:sp>
      <p:sp>
        <p:nvSpPr>
          <p:cNvPr id="4" name="TextBox 5">
            <a:extLst>
              <a:ext uri="{FF2B5EF4-FFF2-40B4-BE49-F238E27FC236}">
                <a16:creationId xmlns:a16="http://schemas.microsoft.com/office/drawing/2014/main" id="{32D4E997-28DD-40F3-968F-2C385C3F3291}"/>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9.3 Software maintenance</a:t>
            </a:r>
          </a:p>
        </p:txBody>
      </p:sp>
      <p:sp>
        <p:nvSpPr>
          <p:cNvPr id="5" name="文本框 4">
            <a:extLst>
              <a:ext uri="{FF2B5EF4-FFF2-40B4-BE49-F238E27FC236}">
                <a16:creationId xmlns:a16="http://schemas.microsoft.com/office/drawing/2014/main" id="{0DF68265-FAB0-4883-A068-0714E4BC34AB}"/>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5</a:t>
            </a:r>
          </a:p>
        </p:txBody>
      </p:sp>
      <p:sp>
        <p:nvSpPr>
          <p:cNvPr id="6" name="Rectangle 3">
            <a:extLst>
              <a:ext uri="{FF2B5EF4-FFF2-40B4-BE49-F238E27FC236}">
                <a16:creationId xmlns:a16="http://schemas.microsoft.com/office/drawing/2014/main" id="{A45D77DD-DEB5-448C-B2B0-B337EB7FE90E}"/>
              </a:ext>
            </a:extLst>
          </p:cNvPr>
          <p:cNvSpPr txBox="1">
            <a:spLocks noChangeArrowheads="1"/>
          </p:cNvSpPr>
          <p:nvPr/>
        </p:nvSpPr>
        <p:spPr>
          <a:xfrm>
            <a:off x="251520" y="1600200"/>
            <a:ext cx="889248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Restructuring or rewriting part or all of a </a:t>
            </a:r>
            <a:br>
              <a:rPr lang="en-GB" sz="2800"/>
            </a:br>
            <a:r>
              <a:rPr lang="en-GB" sz="2800"/>
              <a:t>legacy system without changing its </a:t>
            </a:r>
            <a:br>
              <a:rPr lang="en-GB" sz="2800"/>
            </a:br>
            <a:r>
              <a:rPr lang="en-GB" sz="2800"/>
              <a:t>functionality.</a:t>
            </a:r>
          </a:p>
          <a:p>
            <a:r>
              <a:rPr lang="en-GB" sz="2800"/>
              <a:t>Applicable where some but not all sub-systems </a:t>
            </a:r>
            <a:br>
              <a:rPr lang="en-GB" sz="2800"/>
            </a:br>
            <a:r>
              <a:rPr lang="en-GB" sz="2800"/>
              <a:t>of a larger system require frequent </a:t>
            </a:r>
            <a:br>
              <a:rPr lang="en-GB" sz="2800"/>
            </a:br>
            <a:r>
              <a:rPr lang="en-GB" sz="2800"/>
              <a:t>maintenance.</a:t>
            </a:r>
          </a:p>
          <a:p>
            <a:r>
              <a:rPr lang="en-GB" sz="2800"/>
              <a:t>Reengineering involves adding effort to make </a:t>
            </a:r>
            <a:br>
              <a:rPr lang="en-GB" sz="2800"/>
            </a:br>
            <a:r>
              <a:rPr lang="en-GB" sz="2800"/>
              <a:t>them easier to maintain. The system may be re-structured and re-documented.</a:t>
            </a:r>
          </a:p>
          <a:p>
            <a:endParaRPr lang="en-US" sz="2800" dirty="0"/>
          </a:p>
        </p:txBody>
      </p:sp>
      <p:sp>
        <p:nvSpPr>
          <p:cNvPr id="7" name="矩形 6">
            <a:extLst>
              <a:ext uri="{FF2B5EF4-FFF2-40B4-BE49-F238E27FC236}">
                <a16:creationId xmlns:a16="http://schemas.microsoft.com/office/drawing/2014/main" id="{F48251AC-8CE5-4001-8A5C-1EC8F4F0164C}"/>
              </a:ext>
            </a:extLst>
          </p:cNvPr>
          <p:cNvSpPr/>
          <p:nvPr/>
        </p:nvSpPr>
        <p:spPr>
          <a:xfrm>
            <a:off x="107504" y="980728"/>
            <a:ext cx="3684920" cy="523220"/>
          </a:xfrm>
          <a:prstGeom prst="rect">
            <a:avLst/>
          </a:prstGeom>
        </p:spPr>
        <p:txBody>
          <a:bodyPr wrap="none">
            <a:spAutoFit/>
          </a:bodyPr>
          <a:lstStyle/>
          <a:p>
            <a:r>
              <a:rPr lang="en-US" altLang="zh-CN" sz="2800" b="1" dirty="0">
                <a:solidFill>
                  <a:srgbClr val="7030A0"/>
                </a:solidFill>
              </a:rPr>
              <a:t>Software reengineering</a:t>
            </a:r>
            <a:endParaRPr lang="zh-CN" altLang="en-US" sz="2800" b="1" dirty="0">
              <a:solidFill>
                <a:srgbClr val="7030A0"/>
              </a:solidFill>
            </a:endParaRPr>
          </a:p>
        </p:txBody>
      </p:sp>
    </p:spTree>
    <p:extLst>
      <p:ext uri="{BB962C8B-B14F-4D97-AF65-F5344CB8AC3E}">
        <p14:creationId xmlns:p14="http://schemas.microsoft.com/office/powerpoint/2010/main" val="1563319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C4C0530-DAA8-4D77-9E95-4FCD94B1D2D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22CD67A-E290-44F3-8E44-4B883E456D09}"/>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37</a:t>
            </a:fld>
            <a:endParaRPr lang="zh-CN" altLang="en-US" dirty="0"/>
          </a:p>
        </p:txBody>
      </p:sp>
      <p:pic>
        <p:nvPicPr>
          <p:cNvPr id="4" name="Picture 4" descr="9.14 Re-Eng Process.eps">
            <a:extLst>
              <a:ext uri="{FF2B5EF4-FFF2-40B4-BE49-F238E27FC236}">
                <a16:creationId xmlns:a16="http://schemas.microsoft.com/office/drawing/2014/main" id="{1BC7F78C-5CD8-4BF2-89B4-008D4C58A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92" y="1700808"/>
            <a:ext cx="8882104" cy="3883131"/>
          </a:xfrm>
          <a:prstGeom prst="rect">
            <a:avLst/>
          </a:prstGeom>
        </p:spPr>
      </p:pic>
      <p:sp>
        <p:nvSpPr>
          <p:cNvPr id="5" name="TextBox 5">
            <a:extLst>
              <a:ext uri="{FF2B5EF4-FFF2-40B4-BE49-F238E27FC236}">
                <a16:creationId xmlns:a16="http://schemas.microsoft.com/office/drawing/2014/main" id="{2CCB2D31-5196-4C58-893D-BB6732669843}"/>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9.3 Software maintenance</a:t>
            </a:r>
          </a:p>
        </p:txBody>
      </p:sp>
      <p:sp>
        <p:nvSpPr>
          <p:cNvPr id="6" name="文本框 5">
            <a:extLst>
              <a:ext uri="{FF2B5EF4-FFF2-40B4-BE49-F238E27FC236}">
                <a16:creationId xmlns:a16="http://schemas.microsoft.com/office/drawing/2014/main" id="{D3E2FD08-7106-43EB-B816-412D9C18D77D}"/>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6</a:t>
            </a:r>
          </a:p>
        </p:txBody>
      </p:sp>
      <p:sp>
        <p:nvSpPr>
          <p:cNvPr id="7" name="矩形 6">
            <a:extLst>
              <a:ext uri="{FF2B5EF4-FFF2-40B4-BE49-F238E27FC236}">
                <a16:creationId xmlns:a16="http://schemas.microsoft.com/office/drawing/2014/main" id="{D8FFF141-F598-485D-BF8F-3660B7DB4383}"/>
              </a:ext>
            </a:extLst>
          </p:cNvPr>
          <p:cNvSpPr/>
          <p:nvPr/>
        </p:nvSpPr>
        <p:spPr>
          <a:xfrm>
            <a:off x="134231" y="971839"/>
            <a:ext cx="4177362" cy="523220"/>
          </a:xfrm>
          <a:prstGeom prst="rect">
            <a:avLst/>
          </a:prstGeom>
        </p:spPr>
        <p:txBody>
          <a:bodyPr wrap="none">
            <a:spAutoFit/>
          </a:bodyPr>
          <a:lstStyle/>
          <a:p>
            <a:r>
              <a:rPr lang="en-US" altLang="zh-CN" sz="2800" b="1" dirty="0">
                <a:solidFill>
                  <a:srgbClr val="7030A0"/>
                </a:solidFill>
              </a:rPr>
              <a:t>The reengineering process</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1801823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3C54EB1-826E-4BDC-9A3A-6EC141DCD66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8C34E99-8D47-4CED-BCA3-4EA75A330064}"/>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38</a:t>
            </a:fld>
            <a:endParaRPr lang="zh-CN" altLang="en-US" dirty="0"/>
          </a:p>
        </p:txBody>
      </p:sp>
      <p:pic>
        <p:nvPicPr>
          <p:cNvPr id="4" name="Content Placeholder 3" descr="9.12 Re-EngApproaches.eps">
            <a:extLst>
              <a:ext uri="{FF2B5EF4-FFF2-40B4-BE49-F238E27FC236}">
                <a16:creationId xmlns:a16="http://schemas.microsoft.com/office/drawing/2014/main" id="{A9B5CC94-FF22-4CD1-8432-CA6CD0DC0CF4}"/>
              </a:ext>
            </a:extLst>
          </p:cNvPr>
          <p:cNvPicPr>
            <a:picLocks noChangeAspect="1"/>
          </p:cNvPicPr>
          <p:nvPr/>
        </p:nvPicPr>
        <p:blipFill>
          <a:blip r:embed="rId2"/>
          <a:srcRect t="-25178" b="-25178"/>
          <a:stretch>
            <a:fillRect/>
          </a:stretch>
        </p:blipFill>
        <p:spPr>
          <a:xfrm>
            <a:off x="522137" y="1477343"/>
            <a:ext cx="8009039" cy="4404663"/>
          </a:xfrm>
          <a:prstGeom prst="rect">
            <a:avLst/>
          </a:prstGeom>
        </p:spPr>
      </p:pic>
      <p:sp>
        <p:nvSpPr>
          <p:cNvPr id="5" name="矩形 4">
            <a:extLst>
              <a:ext uri="{FF2B5EF4-FFF2-40B4-BE49-F238E27FC236}">
                <a16:creationId xmlns:a16="http://schemas.microsoft.com/office/drawing/2014/main" id="{52B032F8-71C0-4354-951D-BDE1AEB74EA0}"/>
              </a:ext>
            </a:extLst>
          </p:cNvPr>
          <p:cNvSpPr/>
          <p:nvPr/>
        </p:nvSpPr>
        <p:spPr>
          <a:xfrm>
            <a:off x="35758" y="975993"/>
            <a:ext cx="4214615" cy="523220"/>
          </a:xfrm>
          <a:prstGeom prst="rect">
            <a:avLst/>
          </a:prstGeom>
        </p:spPr>
        <p:txBody>
          <a:bodyPr wrap="none">
            <a:spAutoFit/>
          </a:bodyPr>
          <a:lstStyle/>
          <a:p>
            <a:r>
              <a:rPr lang="en-US" altLang="zh-CN" sz="2800" b="1" dirty="0">
                <a:solidFill>
                  <a:srgbClr val="7030A0"/>
                </a:solidFill>
              </a:rPr>
              <a:t>Reengineering approaches</a:t>
            </a:r>
            <a:r>
              <a:rPr lang="en-GB" altLang="zh-CN" sz="2800" b="1" dirty="0">
                <a:solidFill>
                  <a:srgbClr val="7030A0"/>
                </a:solidFill>
              </a:rPr>
              <a:t> </a:t>
            </a:r>
            <a:endParaRPr lang="zh-CN" altLang="en-US" sz="2800" b="1" dirty="0">
              <a:solidFill>
                <a:srgbClr val="7030A0"/>
              </a:solidFill>
            </a:endParaRPr>
          </a:p>
        </p:txBody>
      </p:sp>
      <p:sp>
        <p:nvSpPr>
          <p:cNvPr id="6" name="TextBox 5">
            <a:extLst>
              <a:ext uri="{FF2B5EF4-FFF2-40B4-BE49-F238E27FC236}">
                <a16:creationId xmlns:a16="http://schemas.microsoft.com/office/drawing/2014/main" id="{1530EC0D-2DB5-445C-B0B7-320F3BB3C869}"/>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9.3 Software maintenance</a:t>
            </a:r>
          </a:p>
        </p:txBody>
      </p:sp>
      <p:sp>
        <p:nvSpPr>
          <p:cNvPr id="7" name="文本框 6">
            <a:extLst>
              <a:ext uri="{FF2B5EF4-FFF2-40B4-BE49-F238E27FC236}">
                <a16:creationId xmlns:a16="http://schemas.microsoft.com/office/drawing/2014/main" id="{714009BF-BD26-44BD-B05F-3568536C2C49}"/>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7</a:t>
            </a:r>
          </a:p>
        </p:txBody>
      </p:sp>
    </p:spTree>
    <p:extLst>
      <p:ext uri="{BB962C8B-B14F-4D97-AF65-F5344CB8AC3E}">
        <p14:creationId xmlns:p14="http://schemas.microsoft.com/office/powerpoint/2010/main" val="2524621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B21F03C-CEBA-4D7B-82F8-D1EBB90C056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C55B733-8FEE-432F-BBCD-3908106A31D7}"/>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39</a:t>
            </a:fld>
            <a:endParaRPr lang="zh-CN" altLang="en-US" dirty="0"/>
          </a:p>
        </p:txBody>
      </p:sp>
      <p:sp>
        <p:nvSpPr>
          <p:cNvPr id="4" name="TextBox 5">
            <a:extLst>
              <a:ext uri="{FF2B5EF4-FFF2-40B4-BE49-F238E27FC236}">
                <a16:creationId xmlns:a16="http://schemas.microsoft.com/office/drawing/2014/main" id="{5849849F-6E41-4B89-A238-19C43215639E}"/>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9.3 Software maintenance</a:t>
            </a:r>
          </a:p>
        </p:txBody>
      </p:sp>
      <p:sp>
        <p:nvSpPr>
          <p:cNvPr id="5" name="文本框 4">
            <a:extLst>
              <a:ext uri="{FF2B5EF4-FFF2-40B4-BE49-F238E27FC236}">
                <a16:creationId xmlns:a16="http://schemas.microsoft.com/office/drawing/2014/main" id="{D75A0479-7A57-4EE4-ACEE-5F219CFD3402}"/>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8</a:t>
            </a:r>
          </a:p>
          <a:p>
            <a:pPr>
              <a:lnSpc>
                <a:spcPts val="2500"/>
              </a:lnSpc>
            </a:pPr>
            <a:r>
              <a:rPr lang="en-US" altLang="zh-CN" sz="2800" b="1" dirty="0">
                <a:solidFill>
                  <a:srgbClr val="0070C0"/>
                </a:solidFill>
                <a:cs typeface="Times New Roman" panose="02020603050405020304" pitchFamily="18" charset="0"/>
              </a:rPr>
              <a:t>end</a:t>
            </a:r>
          </a:p>
        </p:txBody>
      </p:sp>
      <p:sp>
        <p:nvSpPr>
          <p:cNvPr id="6" name="Content Placeholder 2">
            <a:extLst>
              <a:ext uri="{FF2B5EF4-FFF2-40B4-BE49-F238E27FC236}">
                <a16:creationId xmlns:a16="http://schemas.microsoft.com/office/drawing/2014/main" id="{37C6A99E-CF46-4DCB-9401-ED042C78024C}"/>
              </a:ext>
            </a:extLst>
          </p:cNvPr>
          <p:cNvSpPr txBox="1">
            <a:spLocks/>
          </p:cNvSpPr>
          <p:nvPr/>
        </p:nvSpPr>
        <p:spPr>
          <a:xfrm>
            <a:off x="179512" y="1484784"/>
            <a:ext cx="89644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Refactoring is the process of making improvements to a program to slow down degradation through change.</a:t>
            </a:r>
          </a:p>
          <a:p>
            <a:r>
              <a:rPr lang="en-US" sz="2800" dirty="0"/>
              <a:t>You can think of refactoring as ‘preventative maintenance’ that reduces the problems of future change. </a:t>
            </a:r>
          </a:p>
          <a:p>
            <a:r>
              <a:rPr lang="en-US" sz="2800" dirty="0"/>
              <a:t>Refactoring involves modifying a program to improve its structure, reduce its complexity or make it easier to understand. </a:t>
            </a:r>
          </a:p>
          <a:p>
            <a:r>
              <a:rPr lang="en-US" sz="2800" dirty="0"/>
              <a:t>When you refactor a program, you should not add functionality but rather concentrate on program improvement. </a:t>
            </a:r>
          </a:p>
        </p:txBody>
      </p:sp>
      <p:sp>
        <p:nvSpPr>
          <p:cNvPr id="7" name="矩形 6">
            <a:extLst>
              <a:ext uri="{FF2B5EF4-FFF2-40B4-BE49-F238E27FC236}">
                <a16:creationId xmlns:a16="http://schemas.microsoft.com/office/drawing/2014/main" id="{5A787992-FAD6-4842-8BF8-995DCADBC5B3}"/>
              </a:ext>
            </a:extLst>
          </p:cNvPr>
          <p:cNvSpPr/>
          <p:nvPr/>
        </p:nvSpPr>
        <p:spPr>
          <a:xfrm>
            <a:off x="35758" y="975993"/>
            <a:ext cx="1889107" cy="523220"/>
          </a:xfrm>
          <a:prstGeom prst="rect">
            <a:avLst/>
          </a:prstGeom>
        </p:spPr>
        <p:txBody>
          <a:bodyPr wrap="none">
            <a:spAutoFit/>
          </a:bodyPr>
          <a:lstStyle/>
          <a:p>
            <a:r>
              <a:rPr lang="en-US" altLang="zh-CN" sz="2800" b="1" dirty="0">
                <a:solidFill>
                  <a:srgbClr val="7030A0"/>
                </a:solidFill>
              </a:rPr>
              <a:t>Refactoring</a:t>
            </a:r>
            <a:endParaRPr lang="zh-CN" altLang="en-US" sz="2800" b="1" dirty="0">
              <a:solidFill>
                <a:srgbClr val="7030A0"/>
              </a:solidFill>
            </a:endParaRPr>
          </a:p>
        </p:txBody>
      </p:sp>
    </p:spTree>
    <p:extLst>
      <p:ext uri="{BB962C8B-B14F-4D97-AF65-F5344CB8AC3E}">
        <p14:creationId xmlns:p14="http://schemas.microsoft.com/office/powerpoint/2010/main" val="291942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13D7A3E-14F0-4DF1-A572-7BD43910525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80280DE-5D9C-46B8-A5CF-D8959505AB91}"/>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4</a:t>
            </a:fld>
            <a:endParaRPr lang="zh-CN" altLang="en-US" dirty="0"/>
          </a:p>
        </p:txBody>
      </p:sp>
      <p:sp>
        <p:nvSpPr>
          <p:cNvPr id="4" name="TextBox 5">
            <a:extLst>
              <a:ext uri="{FF2B5EF4-FFF2-40B4-BE49-F238E27FC236}">
                <a16:creationId xmlns:a16="http://schemas.microsoft.com/office/drawing/2014/main" id="{C95B6CB5-433A-4E01-A37A-F73994E2182F}"/>
              </a:ext>
            </a:extLst>
          </p:cNvPr>
          <p:cNvSpPr txBox="1">
            <a:spLocks noChangeArrowheads="1"/>
          </p:cNvSpPr>
          <p:nvPr/>
        </p:nvSpPr>
        <p:spPr bwMode="auto">
          <a:xfrm>
            <a:off x="35495" y="188640"/>
            <a:ext cx="738421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software evolution</a:t>
            </a:r>
          </a:p>
        </p:txBody>
      </p:sp>
      <p:sp>
        <p:nvSpPr>
          <p:cNvPr id="5" name="文本框 4">
            <a:extLst>
              <a:ext uri="{FF2B5EF4-FFF2-40B4-BE49-F238E27FC236}">
                <a16:creationId xmlns:a16="http://schemas.microsoft.com/office/drawing/2014/main" id="{B30F529C-C72E-4644-A88A-FD863369F9AB}"/>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sp>
        <p:nvSpPr>
          <p:cNvPr id="6" name="Rectangle 3">
            <a:extLst>
              <a:ext uri="{FF2B5EF4-FFF2-40B4-BE49-F238E27FC236}">
                <a16:creationId xmlns:a16="http://schemas.microsoft.com/office/drawing/2014/main" id="{3AF2E20A-3775-4283-BFBD-76D687592B7C}"/>
              </a:ext>
            </a:extLst>
          </p:cNvPr>
          <p:cNvSpPr txBox="1">
            <a:spLocks noChangeArrowheads="1"/>
          </p:cNvSpPr>
          <p:nvPr/>
        </p:nvSpPr>
        <p:spPr>
          <a:xfrm>
            <a:off x="90986" y="980728"/>
            <a:ext cx="905301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Software change is inevitable</a:t>
            </a:r>
          </a:p>
          <a:p>
            <a:pPr lvl="1"/>
            <a:r>
              <a:rPr lang="en-GB" dirty="0"/>
              <a:t>New requirements emerge when the software is used;</a:t>
            </a:r>
          </a:p>
          <a:p>
            <a:pPr lvl="1"/>
            <a:r>
              <a:rPr lang="en-GB" dirty="0"/>
              <a:t>The business environment changes;</a:t>
            </a:r>
          </a:p>
          <a:p>
            <a:pPr lvl="1"/>
            <a:r>
              <a:rPr lang="en-GB" dirty="0"/>
              <a:t>Errors must be repaired;</a:t>
            </a:r>
          </a:p>
          <a:p>
            <a:pPr lvl="1"/>
            <a:r>
              <a:rPr lang="en-GB" dirty="0"/>
              <a:t>New computers and equipment is added to the system;</a:t>
            </a:r>
          </a:p>
          <a:p>
            <a:pPr lvl="1"/>
            <a:r>
              <a:rPr lang="en-GB" dirty="0"/>
              <a:t>The performance or reliability of the system may have to be improved.</a:t>
            </a:r>
          </a:p>
          <a:p>
            <a:r>
              <a:rPr lang="en-GB" sz="2800" dirty="0"/>
              <a:t>A key problem for all organizations is implementing and managing change to their existing software systems.</a:t>
            </a:r>
          </a:p>
        </p:txBody>
      </p:sp>
    </p:spTree>
    <p:extLst>
      <p:ext uri="{BB962C8B-B14F-4D97-AF65-F5344CB8AC3E}">
        <p14:creationId xmlns:p14="http://schemas.microsoft.com/office/powerpoint/2010/main" val="3563496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530B02-95F6-4D0F-A5BE-BE7C390C395F}"/>
              </a:ext>
            </a:extLst>
          </p:cNvPr>
          <p:cNvSpPr>
            <a:spLocks noGrp="1"/>
          </p:cNvSpPr>
          <p:nvPr>
            <p:ph type="ftr" sz="quarter" idx="11"/>
          </p:nvPr>
        </p:nvSpPr>
        <p:spPr>
          <a:xfrm>
            <a:off x="179512" y="6376243"/>
            <a:ext cx="5768280" cy="365125"/>
          </a:xfrm>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89350B2-BFB6-4517-88AC-5403DFFFDC40}"/>
              </a:ext>
            </a:extLst>
          </p:cNvPr>
          <p:cNvSpPr>
            <a:spLocks noGrp="1"/>
          </p:cNvSpPr>
          <p:nvPr>
            <p:ph type="sldNum" sz="quarter" idx="12"/>
          </p:nvPr>
        </p:nvSpPr>
        <p:spPr/>
        <p:txBody>
          <a:bodyPr/>
          <a:lstStyle/>
          <a:p>
            <a:r>
              <a:rPr lang="en-US" altLang="zh-CN" dirty="0"/>
              <a:t>SE  Chapter 9-</a:t>
            </a:r>
            <a:fld id="{90959D3B-E7CF-4F7F-B948-302019A1053D}" type="slidenum">
              <a:rPr lang="zh-CN" altLang="en-US" smtClean="0"/>
              <a:pPr/>
              <a:t>40</a:t>
            </a:fld>
            <a:endParaRPr lang="zh-CN" altLang="en-US" dirty="0"/>
          </a:p>
        </p:txBody>
      </p:sp>
      <p:sp>
        <p:nvSpPr>
          <p:cNvPr id="5" name="TextBox 5">
            <a:extLst>
              <a:ext uri="{FF2B5EF4-FFF2-40B4-BE49-F238E27FC236}">
                <a16:creationId xmlns:a16="http://schemas.microsoft.com/office/drawing/2014/main" id="{713C82F1-1B1C-4B2E-A24B-FD86EFA0CE1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9" name="Content Placeholder 4">
            <a:extLst>
              <a:ext uri="{FF2B5EF4-FFF2-40B4-BE49-F238E27FC236}">
                <a16:creationId xmlns:a16="http://schemas.microsoft.com/office/drawing/2014/main" id="{2B432A12-8C2F-4C23-973B-B7ADA5B7AE56}"/>
              </a:ext>
            </a:extLst>
          </p:cNvPr>
          <p:cNvSpPr txBox="1">
            <a:spLocks/>
          </p:cNvSpPr>
          <p:nvPr/>
        </p:nvSpPr>
        <p:spPr>
          <a:xfrm>
            <a:off x="86816" y="991269"/>
            <a:ext cx="8960024" cy="538497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altLang="zh-CN" sz="2800" dirty="0"/>
          </a:p>
        </p:txBody>
      </p:sp>
      <p:sp>
        <p:nvSpPr>
          <p:cNvPr id="7" name="Content Placeholder 2">
            <a:extLst>
              <a:ext uri="{FF2B5EF4-FFF2-40B4-BE49-F238E27FC236}">
                <a16:creationId xmlns:a16="http://schemas.microsoft.com/office/drawing/2014/main" id="{FAAE0970-89B9-4420-BBFC-BF9FE7D92D6E}"/>
              </a:ext>
            </a:extLst>
          </p:cNvPr>
          <p:cNvSpPr txBox="1">
            <a:spLocks/>
          </p:cNvSpPr>
          <p:nvPr/>
        </p:nvSpPr>
        <p:spPr>
          <a:xfrm>
            <a:off x="179512" y="1013729"/>
            <a:ext cx="8867328" cy="499738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Software development and evolution can be thought of as an integrated, iterative process that can be represented using a spiral model.</a:t>
            </a:r>
            <a:endParaRPr lang="en-GB" sz="2800" dirty="0"/>
          </a:p>
          <a:p>
            <a:r>
              <a:rPr lang="en-US" sz="2800" dirty="0"/>
              <a:t>For custom systems, the costs of software maintenance usually exceed the software development costs.</a:t>
            </a:r>
            <a:endParaRPr lang="en-GB" sz="2800" dirty="0"/>
          </a:p>
          <a:p>
            <a:r>
              <a:rPr lang="en-US" sz="2800" dirty="0"/>
              <a:t>The process of software evolution is driven by requests for changes and includes change impact analysis, release planning and change implementation. </a:t>
            </a:r>
          </a:p>
          <a:p>
            <a:r>
              <a:rPr lang="en-US" sz="2800" dirty="0"/>
              <a:t>Legacy systems are older software systems, developed using obsolete software and hardware technologies, that remain useful for a business.</a:t>
            </a:r>
            <a:r>
              <a:rPr lang="en-GB" sz="2800" dirty="0"/>
              <a:t> </a:t>
            </a:r>
          </a:p>
          <a:p>
            <a:endParaRPr lang="en-US" sz="2800" dirty="0"/>
          </a:p>
        </p:txBody>
      </p:sp>
    </p:spTree>
    <p:extLst>
      <p:ext uri="{BB962C8B-B14F-4D97-AF65-F5344CB8AC3E}">
        <p14:creationId xmlns:p14="http://schemas.microsoft.com/office/powerpoint/2010/main" val="3661095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F3D6141-309B-4145-8C13-9B19E4E0150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226F21A-7F9B-4383-ACC1-1333D1022745}"/>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41</a:t>
            </a:fld>
            <a:endParaRPr lang="zh-CN" altLang="en-US" dirty="0"/>
          </a:p>
        </p:txBody>
      </p:sp>
      <p:sp>
        <p:nvSpPr>
          <p:cNvPr id="4" name="TextBox 5">
            <a:extLst>
              <a:ext uri="{FF2B5EF4-FFF2-40B4-BE49-F238E27FC236}">
                <a16:creationId xmlns:a16="http://schemas.microsoft.com/office/drawing/2014/main" id="{A3FDE483-863D-434C-A246-A31010AB66D0}"/>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5" name="文本框 4">
            <a:extLst>
              <a:ext uri="{FF2B5EF4-FFF2-40B4-BE49-F238E27FC236}">
                <a16:creationId xmlns:a16="http://schemas.microsoft.com/office/drawing/2014/main" id="{19F65138-0578-4867-978D-5DD89705EEE5}"/>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sp>
        <p:nvSpPr>
          <p:cNvPr id="6" name="Content Placeholder 2">
            <a:extLst>
              <a:ext uri="{FF2B5EF4-FFF2-40B4-BE49-F238E27FC236}">
                <a16:creationId xmlns:a16="http://schemas.microsoft.com/office/drawing/2014/main" id="{8F937DF7-0E7E-4598-B77B-35B32DDFC729}"/>
              </a:ext>
            </a:extLst>
          </p:cNvPr>
          <p:cNvSpPr txBox="1">
            <a:spLocks/>
          </p:cNvSpPr>
          <p:nvPr/>
        </p:nvSpPr>
        <p:spPr>
          <a:xfrm>
            <a:off x="90986" y="980728"/>
            <a:ext cx="894968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It is often cheaper and less risky to maintain a legacy system than to develop a replacement system using modern technology.</a:t>
            </a:r>
            <a:endParaRPr lang="en-GB" sz="2800" dirty="0"/>
          </a:p>
          <a:p>
            <a:r>
              <a:rPr lang="en-US" sz="2800" dirty="0"/>
              <a:t>The business value of a legacy system and the quality of the application should be assessed to help decide if a system should be replaced, transformed or maintained.</a:t>
            </a:r>
            <a:r>
              <a:rPr lang="en-GB" sz="2800" dirty="0"/>
              <a:t> </a:t>
            </a:r>
            <a:endParaRPr lang="en-US" sz="2800" dirty="0"/>
          </a:p>
          <a:p>
            <a:r>
              <a:rPr lang="en-US" sz="2800" dirty="0"/>
              <a:t>There are 3 types of software maintenance, namely bug fixing, modifying software to work in a new environment, and implementing new or changed requirements.</a:t>
            </a:r>
            <a:endParaRPr lang="en-GB" sz="2800" dirty="0"/>
          </a:p>
        </p:txBody>
      </p:sp>
    </p:spTree>
    <p:extLst>
      <p:ext uri="{BB962C8B-B14F-4D97-AF65-F5344CB8AC3E}">
        <p14:creationId xmlns:p14="http://schemas.microsoft.com/office/powerpoint/2010/main" val="4220030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F1528DD-9F75-4934-91C0-2D252EAC50B2}"/>
              </a:ext>
            </a:extLst>
          </p:cNvPr>
          <p:cNvSpPr>
            <a:spLocks noGrp="1"/>
          </p:cNvSpPr>
          <p:nvPr>
            <p:ph type="ftr" sz="quarter" idx="11"/>
          </p:nvPr>
        </p:nvSpPr>
        <p:spPr>
          <a:xfrm>
            <a:off x="229324" y="6304235"/>
            <a:ext cx="5768280" cy="365125"/>
          </a:xfrm>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A9CD790-3494-4291-9F4E-DF7DBAEBA8A6}"/>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42</a:t>
            </a:fld>
            <a:endParaRPr lang="zh-CN" altLang="en-US" dirty="0"/>
          </a:p>
        </p:txBody>
      </p:sp>
      <p:sp>
        <p:nvSpPr>
          <p:cNvPr id="4" name="Content Placeholder 2">
            <a:extLst>
              <a:ext uri="{FF2B5EF4-FFF2-40B4-BE49-F238E27FC236}">
                <a16:creationId xmlns:a16="http://schemas.microsoft.com/office/drawing/2014/main" id="{3AD8B6A8-694B-4F48-8483-10C7917B8637}"/>
              </a:ext>
            </a:extLst>
          </p:cNvPr>
          <p:cNvSpPr txBox="1">
            <a:spLocks/>
          </p:cNvSpPr>
          <p:nvPr/>
        </p:nvSpPr>
        <p:spPr>
          <a:xfrm>
            <a:off x="229324" y="908720"/>
            <a:ext cx="891467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Software re-engineering is concerned with re-structuring and re-documenting software to make it easier to understand and change. </a:t>
            </a:r>
            <a:endParaRPr lang="en-GB" sz="2800"/>
          </a:p>
          <a:p>
            <a:r>
              <a:rPr lang="en-US" sz="2800"/>
              <a:t>Refactoring, making program changes that preserve functionality, is a form of preventative maintenance.</a:t>
            </a:r>
            <a:endParaRPr lang="en-GB" sz="2800" dirty="0"/>
          </a:p>
        </p:txBody>
      </p:sp>
      <p:sp>
        <p:nvSpPr>
          <p:cNvPr id="5" name="TextBox 5">
            <a:extLst>
              <a:ext uri="{FF2B5EF4-FFF2-40B4-BE49-F238E27FC236}">
                <a16:creationId xmlns:a16="http://schemas.microsoft.com/office/drawing/2014/main" id="{D85D988C-282F-44BF-948A-97901A42818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6" name="文本框 5">
            <a:extLst>
              <a:ext uri="{FF2B5EF4-FFF2-40B4-BE49-F238E27FC236}">
                <a16:creationId xmlns:a16="http://schemas.microsoft.com/office/drawing/2014/main" id="{84BA5898-2F23-4769-A7A2-1A92B481AB9D}"/>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a:p>
            <a:pPr>
              <a:lnSpc>
                <a:spcPts val="2500"/>
              </a:lnSpc>
            </a:pPr>
            <a:r>
              <a:rPr lang="en-US" altLang="zh-CN" sz="2800" b="1" dirty="0">
                <a:solidFill>
                  <a:srgbClr val="0070C0"/>
                </a:solidFill>
                <a:cs typeface="Times New Roman" panose="02020603050405020304" pitchFamily="18" charset="0"/>
              </a:rPr>
              <a:t>end</a:t>
            </a:r>
          </a:p>
        </p:txBody>
      </p:sp>
    </p:spTree>
    <p:extLst>
      <p:ext uri="{BB962C8B-B14F-4D97-AF65-F5344CB8AC3E}">
        <p14:creationId xmlns:p14="http://schemas.microsoft.com/office/powerpoint/2010/main" val="350176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93C0150-C945-4258-9F67-EA92C805E92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B7F2012-B630-4797-82AF-2777B5380CC7}"/>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5</a:t>
            </a:fld>
            <a:endParaRPr lang="zh-CN" altLang="en-US" dirty="0"/>
          </a:p>
        </p:txBody>
      </p:sp>
      <p:pic>
        <p:nvPicPr>
          <p:cNvPr id="4" name="Content Placeholder 3" descr="9.1 SpiralEvolution.eps">
            <a:extLst>
              <a:ext uri="{FF2B5EF4-FFF2-40B4-BE49-F238E27FC236}">
                <a16:creationId xmlns:a16="http://schemas.microsoft.com/office/drawing/2014/main" id="{A27E7990-B0F9-4666-A023-E63ACA51DB68}"/>
              </a:ext>
            </a:extLst>
          </p:cNvPr>
          <p:cNvPicPr>
            <a:picLocks noChangeAspect="1"/>
          </p:cNvPicPr>
          <p:nvPr/>
        </p:nvPicPr>
        <p:blipFill>
          <a:blip r:embed="rId2"/>
          <a:srcRect t="6875" b="6875"/>
          <a:stretch>
            <a:fillRect/>
          </a:stretch>
        </p:blipFill>
        <p:spPr>
          <a:xfrm>
            <a:off x="457200" y="1600200"/>
            <a:ext cx="8229600" cy="4525963"/>
          </a:xfrm>
          <a:prstGeom prst="rect">
            <a:avLst/>
          </a:prstGeom>
        </p:spPr>
      </p:pic>
      <p:sp>
        <p:nvSpPr>
          <p:cNvPr id="5" name="矩形 4">
            <a:extLst>
              <a:ext uri="{FF2B5EF4-FFF2-40B4-BE49-F238E27FC236}">
                <a16:creationId xmlns:a16="http://schemas.microsoft.com/office/drawing/2014/main" id="{86ABDD17-53C6-4C83-BEAA-F1B04E0A7F3F}"/>
              </a:ext>
            </a:extLst>
          </p:cNvPr>
          <p:cNvSpPr/>
          <p:nvPr/>
        </p:nvSpPr>
        <p:spPr>
          <a:xfrm>
            <a:off x="1105079" y="974511"/>
            <a:ext cx="6995313" cy="523220"/>
          </a:xfrm>
          <a:prstGeom prst="rect">
            <a:avLst/>
          </a:prstGeom>
        </p:spPr>
        <p:txBody>
          <a:bodyPr wrap="none">
            <a:spAutoFit/>
          </a:bodyPr>
          <a:lstStyle/>
          <a:p>
            <a:r>
              <a:rPr lang="en-US" altLang="zh-CN" sz="2800" b="1" dirty="0"/>
              <a:t>A spiral model of development and evolution</a:t>
            </a:r>
            <a:r>
              <a:rPr lang="en-GB" altLang="zh-CN" sz="2800" b="1" dirty="0"/>
              <a:t> </a:t>
            </a:r>
            <a:endParaRPr lang="zh-CN" altLang="en-US" sz="2800" b="1" dirty="0"/>
          </a:p>
        </p:txBody>
      </p:sp>
      <p:sp>
        <p:nvSpPr>
          <p:cNvPr id="6" name="TextBox 5">
            <a:extLst>
              <a:ext uri="{FF2B5EF4-FFF2-40B4-BE49-F238E27FC236}">
                <a16:creationId xmlns:a16="http://schemas.microsoft.com/office/drawing/2014/main" id="{0BBDF424-003B-408F-A71C-A74FD90EC142}"/>
              </a:ext>
            </a:extLst>
          </p:cNvPr>
          <p:cNvSpPr txBox="1">
            <a:spLocks noChangeArrowheads="1"/>
          </p:cNvSpPr>
          <p:nvPr/>
        </p:nvSpPr>
        <p:spPr bwMode="auto">
          <a:xfrm>
            <a:off x="35495" y="188640"/>
            <a:ext cx="738421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software evolution</a:t>
            </a:r>
          </a:p>
        </p:txBody>
      </p:sp>
      <p:sp>
        <p:nvSpPr>
          <p:cNvPr id="7" name="文本框 6">
            <a:extLst>
              <a:ext uri="{FF2B5EF4-FFF2-40B4-BE49-F238E27FC236}">
                <a16:creationId xmlns:a16="http://schemas.microsoft.com/office/drawing/2014/main" id="{4F5C51B1-555E-41DE-A87A-654956CD66B3}"/>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p:txBody>
      </p:sp>
    </p:spTree>
    <p:extLst>
      <p:ext uri="{BB962C8B-B14F-4D97-AF65-F5344CB8AC3E}">
        <p14:creationId xmlns:p14="http://schemas.microsoft.com/office/powerpoint/2010/main" val="300099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C1D44C7-C7B4-43C0-BF6F-1693857DFF5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D6F8ADB-27DF-4E73-9BEF-476623B18E6A}"/>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6</a:t>
            </a:fld>
            <a:endParaRPr lang="zh-CN" altLang="en-US" dirty="0"/>
          </a:p>
        </p:txBody>
      </p:sp>
      <p:pic>
        <p:nvPicPr>
          <p:cNvPr id="4" name="Picture 4" descr="9.2 Evolution Servicing.eps">
            <a:extLst>
              <a:ext uri="{FF2B5EF4-FFF2-40B4-BE49-F238E27FC236}">
                <a16:creationId xmlns:a16="http://schemas.microsoft.com/office/drawing/2014/main" id="{163D7235-CAA5-4AEF-A110-41D4DF72A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916832"/>
            <a:ext cx="8795320" cy="2376264"/>
          </a:xfrm>
          <a:prstGeom prst="rect">
            <a:avLst/>
          </a:prstGeom>
        </p:spPr>
      </p:pic>
      <p:sp>
        <p:nvSpPr>
          <p:cNvPr id="5" name="矩形 4">
            <a:extLst>
              <a:ext uri="{FF2B5EF4-FFF2-40B4-BE49-F238E27FC236}">
                <a16:creationId xmlns:a16="http://schemas.microsoft.com/office/drawing/2014/main" id="{CD7D8415-2776-4AE5-BD62-641F7CB97998}"/>
              </a:ext>
            </a:extLst>
          </p:cNvPr>
          <p:cNvSpPr/>
          <p:nvPr/>
        </p:nvSpPr>
        <p:spPr>
          <a:xfrm>
            <a:off x="2298129" y="974511"/>
            <a:ext cx="3642023" cy="523220"/>
          </a:xfrm>
          <a:prstGeom prst="rect">
            <a:avLst/>
          </a:prstGeom>
        </p:spPr>
        <p:txBody>
          <a:bodyPr wrap="none">
            <a:spAutoFit/>
          </a:bodyPr>
          <a:lstStyle/>
          <a:p>
            <a:r>
              <a:rPr lang="en-US" altLang="zh-CN" sz="2800" b="1" dirty="0"/>
              <a:t>evolution and servicing</a:t>
            </a:r>
            <a:endParaRPr lang="zh-CN" altLang="en-US" sz="2800" b="1" dirty="0"/>
          </a:p>
        </p:txBody>
      </p:sp>
      <p:sp>
        <p:nvSpPr>
          <p:cNvPr id="6" name="TextBox 5">
            <a:extLst>
              <a:ext uri="{FF2B5EF4-FFF2-40B4-BE49-F238E27FC236}">
                <a16:creationId xmlns:a16="http://schemas.microsoft.com/office/drawing/2014/main" id="{8FCE9322-435C-44EB-A042-75EE74BF9FDC}"/>
              </a:ext>
            </a:extLst>
          </p:cNvPr>
          <p:cNvSpPr txBox="1">
            <a:spLocks noChangeArrowheads="1"/>
          </p:cNvSpPr>
          <p:nvPr/>
        </p:nvSpPr>
        <p:spPr bwMode="auto">
          <a:xfrm>
            <a:off x="35495" y="188640"/>
            <a:ext cx="738421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software evolution</a:t>
            </a:r>
          </a:p>
        </p:txBody>
      </p:sp>
      <p:sp>
        <p:nvSpPr>
          <p:cNvPr id="7" name="文本框 6">
            <a:extLst>
              <a:ext uri="{FF2B5EF4-FFF2-40B4-BE49-F238E27FC236}">
                <a16:creationId xmlns:a16="http://schemas.microsoft.com/office/drawing/2014/main" id="{B53EFD28-6A61-4193-AD32-095E62A8D607}"/>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p:txBody>
      </p:sp>
    </p:spTree>
    <p:extLst>
      <p:ext uri="{BB962C8B-B14F-4D97-AF65-F5344CB8AC3E}">
        <p14:creationId xmlns:p14="http://schemas.microsoft.com/office/powerpoint/2010/main" val="377502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B7AD78D-223A-4969-8C8C-11DF324B051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8320983-ABC1-4524-9192-695F6F8BEAF3}"/>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7</a:t>
            </a:fld>
            <a:endParaRPr lang="zh-CN" altLang="en-US" dirty="0"/>
          </a:p>
        </p:txBody>
      </p:sp>
      <p:sp>
        <p:nvSpPr>
          <p:cNvPr id="6" name="Content Placeholder 2">
            <a:extLst>
              <a:ext uri="{FF2B5EF4-FFF2-40B4-BE49-F238E27FC236}">
                <a16:creationId xmlns:a16="http://schemas.microsoft.com/office/drawing/2014/main" id="{19B083FC-9362-467E-8D13-A53AEB16EB86}"/>
              </a:ext>
            </a:extLst>
          </p:cNvPr>
          <p:cNvSpPr txBox="1">
            <a:spLocks/>
          </p:cNvSpPr>
          <p:nvPr/>
        </p:nvSpPr>
        <p:spPr>
          <a:xfrm>
            <a:off x="251520" y="908720"/>
            <a:ext cx="879532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Evolution</a:t>
            </a:r>
          </a:p>
          <a:p>
            <a:pPr lvl="1"/>
            <a:r>
              <a:rPr lang="en-US" sz="2600" dirty="0"/>
              <a:t>The software is in operational use and is evolving as new requirements are proposed and implemented in the system.</a:t>
            </a:r>
          </a:p>
          <a:p>
            <a:r>
              <a:rPr lang="en-US" sz="2800" dirty="0"/>
              <a:t>Servicing</a:t>
            </a:r>
          </a:p>
          <a:p>
            <a:pPr lvl="1"/>
            <a:r>
              <a:rPr lang="en-US" sz="2600" dirty="0"/>
              <a:t>The software remains useful but the only changes made are those required to keep it operational i.e. bug fixes and changes to reflect changes in the software’s environment. No new functionality is added.</a:t>
            </a:r>
          </a:p>
          <a:p>
            <a:r>
              <a:rPr lang="en-US" sz="2800" dirty="0"/>
              <a:t>Phase-out</a:t>
            </a:r>
          </a:p>
          <a:p>
            <a:pPr lvl="1"/>
            <a:r>
              <a:rPr lang="en-US" sz="2600" dirty="0"/>
              <a:t>The software may still be used but no further changes are made to it.</a:t>
            </a:r>
          </a:p>
        </p:txBody>
      </p:sp>
      <p:sp>
        <p:nvSpPr>
          <p:cNvPr id="7" name="TextBox 5">
            <a:extLst>
              <a:ext uri="{FF2B5EF4-FFF2-40B4-BE49-F238E27FC236}">
                <a16:creationId xmlns:a16="http://schemas.microsoft.com/office/drawing/2014/main" id="{370605AC-1EE0-4281-A5AC-ADB58D3103C7}"/>
              </a:ext>
            </a:extLst>
          </p:cNvPr>
          <p:cNvSpPr txBox="1">
            <a:spLocks noChangeArrowheads="1"/>
          </p:cNvSpPr>
          <p:nvPr/>
        </p:nvSpPr>
        <p:spPr bwMode="auto">
          <a:xfrm>
            <a:off x="35495" y="188640"/>
            <a:ext cx="738421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software evolution</a:t>
            </a:r>
          </a:p>
        </p:txBody>
      </p:sp>
      <p:sp>
        <p:nvSpPr>
          <p:cNvPr id="8" name="文本框 7">
            <a:extLst>
              <a:ext uri="{FF2B5EF4-FFF2-40B4-BE49-F238E27FC236}">
                <a16:creationId xmlns:a16="http://schemas.microsoft.com/office/drawing/2014/main" id="{79139DDD-3869-456A-AA5D-8B85CCF756C7}"/>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a:p>
            <a:pPr>
              <a:lnSpc>
                <a:spcPts val="2500"/>
              </a:lnSpc>
            </a:pPr>
            <a:r>
              <a:rPr lang="en-US" altLang="zh-CN" sz="2800" b="1" dirty="0">
                <a:solidFill>
                  <a:srgbClr val="0070C0"/>
                </a:solidFill>
                <a:cs typeface="Times New Roman" panose="02020603050405020304" pitchFamily="18" charset="0"/>
              </a:rPr>
              <a:t>end</a:t>
            </a:r>
          </a:p>
        </p:txBody>
      </p:sp>
    </p:spTree>
    <p:extLst>
      <p:ext uri="{BB962C8B-B14F-4D97-AF65-F5344CB8AC3E}">
        <p14:creationId xmlns:p14="http://schemas.microsoft.com/office/powerpoint/2010/main" val="262083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17B61DF-EDE9-4466-80C2-7259D0A3A0C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BDAF333-2FD2-4CD6-ABE7-19DD6F4B8462}"/>
              </a:ext>
            </a:extLst>
          </p:cNvPr>
          <p:cNvSpPr>
            <a:spLocks noGrp="1"/>
          </p:cNvSpPr>
          <p:nvPr>
            <p:ph type="sldNum" sz="quarter" idx="12"/>
          </p:nvPr>
        </p:nvSpPr>
        <p:spPr/>
        <p:txBody>
          <a:bodyPr/>
          <a:lstStyle/>
          <a:p>
            <a:r>
              <a:rPr lang="en-US" altLang="zh-CN" dirty="0"/>
              <a:t>SE  Chapter 9-</a:t>
            </a:r>
            <a:fld id="{90959D3B-E7CF-4F7F-B948-302019A1053D}" type="slidenum">
              <a:rPr lang="zh-CN" altLang="en-US" smtClean="0"/>
              <a:pPr/>
              <a:t>8</a:t>
            </a:fld>
            <a:endParaRPr lang="zh-CN" altLang="en-US" dirty="0"/>
          </a:p>
        </p:txBody>
      </p:sp>
      <p:sp>
        <p:nvSpPr>
          <p:cNvPr id="4" name="TextBox 5">
            <a:extLst>
              <a:ext uri="{FF2B5EF4-FFF2-40B4-BE49-F238E27FC236}">
                <a16:creationId xmlns:a16="http://schemas.microsoft.com/office/drawing/2014/main" id="{7E667F50-2BAF-4CAD-96EA-9E0EDE31A269}"/>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9.1 Evolution processes</a:t>
            </a:r>
          </a:p>
        </p:txBody>
      </p:sp>
      <p:pic>
        <p:nvPicPr>
          <p:cNvPr id="8" name="Content Placeholder 3" descr="9.3 ChangeEvolProc.eps">
            <a:extLst>
              <a:ext uri="{FF2B5EF4-FFF2-40B4-BE49-F238E27FC236}">
                <a16:creationId xmlns:a16="http://schemas.microsoft.com/office/drawing/2014/main" id="{6A90B5B6-391D-4C42-A23D-335D8CB5F982}"/>
              </a:ext>
            </a:extLst>
          </p:cNvPr>
          <p:cNvPicPr>
            <a:picLocks noChangeAspect="1"/>
          </p:cNvPicPr>
          <p:nvPr/>
        </p:nvPicPr>
        <p:blipFill>
          <a:blip r:embed="rId2"/>
          <a:srcRect l="-7888" r="-7888"/>
          <a:stretch>
            <a:fillRect/>
          </a:stretch>
        </p:blipFill>
        <p:spPr>
          <a:xfrm>
            <a:off x="349417" y="1556792"/>
            <a:ext cx="8445166" cy="4644516"/>
          </a:xfrm>
          <a:prstGeom prst="rect">
            <a:avLst/>
          </a:prstGeom>
        </p:spPr>
      </p:pic>
      <p:sp>
        <p:nvSpPr>
          <p:cNvPr id="5" name="矩形 4">
            <a:extLst>
              <a:ext uri="{FF2B5EF4-FFF2-40B4-BE49-F238E27FC236}">
                <a16:creationId xmlns:a16="http://schemas.microsoft.com/office/drawing/2014/main" id="{EDB08520-F809-4F07-905F-DE0264412B95}"/>
              </a:ext>
            </a:extLst>
          </p:cNvPr>
          <p:cNvSpPr/>
          <p:nvPr/>
        </p:nvSpPr>
        <p:spPr>
          <a:xfrm>
            <a:off x="1331640" y="987093"/>
            <a:ext cx="7110023" cy="523220"/>
          </a:xfrm>
          <a:prstGeom prst="rect">
            <a:avLst/>
          </a:prstGeom>
        </p:spPr>
        <p:txBody>
          <a:bodyPr wrap="none">
            <a:spAutoFit/>
          </a:bodyPr>
          <a:lstStyle/>
          <a:p>
            <a:r>
              <a:rPr lang="en-US" altLang="zh-CN" sz="2800" b="1" dirty="0"/>
              <a:t>Change identification and evolution processes</a:t>
            </a:r>
            <a:r>
              <a:rPr lang="en-GB" altLang="zh-CN" sz="2800" b="1" dirty="0"/>
              <a:t> </a:t>
            </a:r>
            <a:endParaRPr lang="zh-CN" altLang="en-US" sz="2800" b="1" dirty="0"/>
          </a:p>
        </p:txBody>
      </p:sp>
    </p:spTree>
    <p:extLst>
      <p:ext uri="{BB962C8B-B14F-4D97-AF65-F5344CB8AC3E}">
        <p14:creationId xmlns:p14="http://schemas.microsoft.com/office/powerpoint/2010/main" val="100137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D5FDE05-8766-40C3-A5E0-B7F618B755E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CDAA80C-D041-4534-903E-2DB47092AF75}"/>
              </a:ext>
            </a:extLst>
          </p:cNvPr>
          <p:cNvSpPr>
            <a:spLocks noGrp="1"/>
          </p:cNvSpPr>
          <p:nvPr>
            <p:ph type="sldNum" sz="quarter" idx="12"/>
          </p:nvPr>
        </p:nvSpPr>
        <p:spPr/>
        <p:txBody>
          <a:bodyPr/>
          <a:lstStyle/>
          <a:p>
            <a:r>
              <a:rPr lang="en-US" altLang="zh-CN"/>
              <a:t>SE  Chapter 9-</a:t>
            </a:r>
            <a:fld id="{90959D3B-E7CF-4F7F-B948-302019A1053D}" type="slidenum">
              <a:rPr lang="zh-CN" altLang="en-US" smtClean="0"/>
              <a:pPr/>
              <a:t>9</a:t>
            </a:fld>
            <a:endParaRPr lang="zh-CN" altLang="en-US" dirty="0"/>
          </a:p>
        </p:txBody>
      </p:sp>
      <p:pic>
        <p:nvPicPr>
          <p:cNvPr id="4" name="Picture 4" descr="9.4 Evolution Process.eps">
            <a:extLst>
              <a:ext uri="{FF2B5EF4-FFF2-40B4-BE49-F238E27FC236}">
                <a16:creationId xmlns:a16="http://schemas.microsoft.com/office/drawing/2014/main" id="{E178EA5E-4618-4E44-BE27-2D3C0F788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959334"/>
            <a:ext cx="8741252" cy="2600002"/>
          </a:xfrm>
          <a:prstGeom prst="rect">
            <a:avLst/>
          </a:prstGeom>
        </p:spPr>
      </p:pic>
      <p:sp>
        <p:nvSpPr>
          <p:cNvPr id="5" name="TextBox 5">
            <a:extLst>
              <a:ext uri="{FF2B5EF4-FFF2-40B4-BE49-F238E27FC236}">
                <a16:creationId xmlns:a16="http://schemas.microsoft.com/office/drawing/2014/main" id="{2DF286E8-9C63-4442-991E-4B66C65345D9}"/>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ea typeface="Arial Unicode MS" pitchFamily="34" charset="-122"/>
              </a:rPr>
              <a:t>9.1 Evolution processes</a:t>
            </a:r>
          </a:p>
        </p:txBody>
      </p:sp>
      <p:sp>
        <p:nvSpPr>
          <p:cNvPr id="6" name="文本框 5">
            <a:extLst>
              <a:ext uri="{FF2B5EF4-FFF2-40B4-BE49-F238E27FC236}">
                <a16:creationId xmlns:a16="http://schemas.microsoft.com/office/drawing/2014/main" id="{B46A324E-675A-4018-8F9D-03464A3FAD6B}"/>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sp>
        <p:nvSpPr>
          <p:cNvPr id="8" name="矩形 7">
            <a:extLst>
              <a:ext uri="{FF2B5EF4-FFF2-40B4-BE49-F238E27FC236}">
                <a16:creationId xmlns:a16="http://schemas.microsoft.com/office/drawing/2014/main" id="{3F2F183B-FD0C-42DC-99FA-D1B2C317D01A}"/>
              </a:ext>
            </a:extLst>
          </p:cNvPr>
          <p:cNvSpPr/>
          <p:nvPr/>
        </p:nvSpPr>
        <p:spPr>
          <a:xfrm>
            <a:off x="1970435" y="979401"/>
            <a:ext cx="4926670" cy="523220"/>
          </a:xfrm>
          <a:prstGeom prst="rect">
            <a:avLst/>
          </a:prstGeom>
        </p:spPr>
        <p:txBody>
          <a:bodyPr wrap="none">
            <a:spAutoFit/>
          </a:bodyPr>
          <a:lstStyle/>
          <a:p>
            <a:r>
              <a:rPr lang="en-US" altLang="zh-CN" sz="2800" b="1" dirty="0"/>
              <a:t>The software evolution process</a:t>
            </a:r>
            <a:r>
              <a:rPr lang="en-GB" altLang="zh-CN" sz="2800" b="1" dirty="0"/>
              <a:t> </a:t>
            </a:r>
            <a:endParaRPr lang="zh-CN" altLang="en-US" sz="2800" b="1" dirty="0"/>
          </a:p>
        </p:txBody>
      </p:sp>
    </p:spTree>
    <p:extLst>
      <p:ext uri="{BB962C8B-B14F-4D97-AF65-F5344CB8AC3E}">
        <p14:creationId xmlns:p14="http://schemas.microsoft.com/office/powerpoint/2010/main" val="25694223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2800" dirty="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18210</TotalTime>
  <Words>2841</Words>
  <Application>Microsoft Office PowerPoint</Application>
  <PresentationFormat>全屏显示(4:3)</PresentationFormat>
  <Paragraphs>354</Paragraphs>
  <Slides>42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Arial Unicode MS</vt:lpstr>
      <vt:lpstr>宋体</vt:lpstr>
      <vt:lpstr>Arial</vt:lpstr>
      <vt:lpstr>Arial Black</vt:lpstr>
      <vt:lpstr>Calibri</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ZHY</dc:creator>
  <cp:lastModifiedBy>zhy</cp:lastModifiedBy>
  <cp:revision>1449</cp:revision>
  <dcterms:created xsi:type="dcterms:W3CDTF">2012-02-25T06:23:32Z</dcterms:created>
  <dcterms:modified xsi:type="dcterms:W3CDTF">2018-11-14T09:33:15Z</dcterms:modified>
</cp:coreProperties>
</file>