
<file path=[Content_Types].xml><?xml version="1.0" encoding="utf-8"?>
<Types xmlns="http://schemas.openxmlformats.org/package/2006/content-types">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handoutMasterIdLst>
    <p:handoutMasterId r:id="rId37"/>
  </p:handoutMasterIdLst>
  <p:sldIdLst>
    <p:sldId id="420" r:id="rId2"/>
    <p:sldId id="423" r:id="rId3"/>
    <p:sldId id="601" r:id="rId4"/>
    <p:sldId id="602" r:id="rId5"/>
    <p:sldId id="603" r:id="rId6"/>
    <p:sldId id="604" r:id="rId7"/>
    <p:sldId id="605" r:id="rId8"/>
    <p:sldId id="606" r:id="rId9"/>
    <p:sldId id="607" r:id="rId10"/>
    <p:sldId id="608" r:id="rId11"/>
    <p:sldId id="609" r:id="rId12"/>
    <p:sldId id="610" r:id="rId13"/>
    <p:sldId id="611" r:id="rId14"/>
    <p:sldId id="612" r:id="rId15"/>
    <p:sldId id="613" r:id="rId16"/>
    <p:sldId id="614" r:id="rId17"/>
    <p:sldId id="615" r:id="rId18"/>
    <p:sldId id="616" r:id="rId19"/>
    <p:sldId id="617" r:id="rId20"/>
    <p:sldId id="618" r:id="rId21"/>
    <p:sldId id="619" r:id="rId22"/>
    <p:sldId id="620" r:id="rId23"/>
    <p:sldId id="621" r:id="rId24"/>
    <p:sldId id="622" r:id="rId25"/>
    <p:sldId id="624" r:id="rId26"/>
    <p:sldId id="625" r:id="rId27"/>
    <p:sldId id="626" r:id="rId28"/>
    <p:sldId id="627" r:id="rId29"/>
    <p:sldId id="628" r:id="rId30"/>
    <p:sldId id="629" r:id="rId31"/>
    <p:sldId id="630" r:id="rId32"/>
    <p:sldId id="631" r:id="rId33"/>
    <p:sldId id="623" r:id="rId34"/>
    <p:sldId id="632" r:id="rId35"/>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8000"/>
    <a:srgbClr val="FF00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4" y="60"/>
      </p:cViewPr>
      <p:guideLst>
        <p:guide orient="horz" pos="2160"/>
        <p:guide pos="2880"/>
      </p:guideLst>
    </p:cSldViewPr>
  </p:slideViewPr>
  <p:notesTextViewPr>
    <p:cViewPr>
      <p:scale>
        <a:sx n="100" d="100"/>
        <a:sy n="100" d="100"/>
      </p:scale>
      <p:origin x="0" y="0"/>
    </p:cViewPr>
  </p:notesTextViewPr>
  <p:sorterViewPr>
    <p:cViewPr>
      <p:scale>
        <a:sx n="50" d="100"/>
        <a:sy n="50" d="100"/>
      </p:scale>
      <p:origin x="0" y="-564"/>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2018/11/21</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2018/11/21</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22-</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22-</a:t>
            </a:r>
            <a:fld id="{90959D3B-E7CF-4F7F-B948-302019A1053D}" type="slidenum">
              <a:rPr lang="zh-CN" altLang="en-US" smtClean="0"/>
              <a:pPr/>
              <a:t>1</a:t>
            </a:fld>
            <a:r>
              <a:rPr lang="zh-CN" altLang="en-US" dirty="0"/>
              <a:t> </a:t>
            </a:r>
          </a:p>
        </p:txBody>
      </p:sp>
      <p:sp>
        <p:nvSpPr>
          <p:cNvPr id="8" name="TextBox 5">
            <a:extLst>
              <a:ext uri="{FF2B5EF4-FFF2-40B4-BE49-F238E27FC236}">
                <a16:creationId xmlns:a16="http://schemas.microsoft.com/office/drawing/2014/main" id="{15044BD7-2905-49BB-916F-9189956E223C}"/>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22 Project Management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299C86C3-B25D-4D99-9B7B-16FE44EAC9EF}"/>
              </a:ext>
            </a:extLst>
          </p:cNvPr>
          <p:cNvSpPr txBox="1">
            <a:spLocks/>
          </p:cNvSpPr>
          <p:nvPr/>
        </p:nvSpPr>
        <p:spPr>
          <a:xfrm>
            <a:off x="323528" y="1268760"/>
            <a:ext cx="7920880"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22.1 </a:t>
            </a:r>
            <a:r>
              <a:rPr lang="en-US" altLang="zh-CN" b="1" dirty="0"/>
              <a:t>Risk management</a:t>
            </a:r>
          </a:p>
          <a:p>
            <a:pPr marL="0" indent="0">
              <a:buNone/>
            </a:pPr>
            <a:r>
              <a:rPr lang="en-US" b="1" dirty="0"/>
              <a:t>22.2 Managing people</a:t>
            </a:r>
          </a:p>
          <a:p>
            <a:pPr marL="0" indent="0">
              <a:buNone/>
            </a:pPr>
            <a:r>
              <a:rPr lang="en-US" b="1" dirty="0"/>
              <a:t>22.3 Teamwork</a:t>
            </a:r>
          </a:p>
          <a:p>
            <a:pPr marL="0" indent="0">
              <a:buNone/>
            </a:pPr>
            <a:r>
              <a:rPr lang="en-US" altLang="zh-CN" b="1" dirty="0"/>
              <a:t>Summary</a:t>
            </a:r>
            <a:endParaRPr lang="en-US" b="1" dirty="0"/>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CF7B85D-60E2-4893-B7EB-4F4B67314C3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E8C8ED2-1130-410F-AE60-0E32CCEA527D}"/>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10</a:t>
            </a:fld>
            <a:endParaRPr lang="zh-CN" altLang="en-US" dirty="0"/>
          </a:p>
        </p:txBody>
      </p:sp>
      <p:sp>
        <p:nvSpPr>
          <p:cNvPr id="4" name="TextBox 5">
            <a:extLst>
              <a:ext uri="{FF2B5EF4-FFF2-40B4-BE49-F238E27FC236}">
                <a16:creationId xmlns:a16="http://schemas.microsoft.com/office/drawing/2014/main" id="{E104A684-4126-4859-885E-A21FEB0AB2D8}"/>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5" name="文本框 4">
            <a:extLst>
              <a:ext uri="{FF2B5EF4-FFF2-40B4-BE49-F238E27FC236}">
                <a16:creationId xmlns:a16="http://schemas.microsoft.com/office/drawing/2014/main" id="{69AD97D2-7A04-4584-A565-C28F93BAE106}"/>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endParaRPr lang="en-US" altLang="zh-CN" sz="2800" b="1" dirty="0">
              <a:solidFill>
                <a:srgbClr val="0070C0"/>
              </a:solidFill>
              <a:cs typeface="Times New Roman" panose="02020603050405020304" pitchFamily="18" charset="0"/>
            </a:endParaRPr>
          </a:p>
        </p:txBody>
      </p:sp>
      <p:pic>
        <p:nvPicPr>
          <p:cNvPr id="6" name="Picture 7" descr="22.2 Risk-man-process.eps">
            <a:extLst>
              <a:ext uri="{FF2B5EF4-FFF2-40B4-BE49-F238E27FC236}">
                <a16:creationId xmlns:a16="http://schemas.microsoft.com/office/drawing/2014/main" id="{1697043B-66BA-43D1-87B8-7A4CF3B3A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63" y="1772816"/>
            <a:ext cx="8872839" cy="2664296"/>
          </a:xfrm>
          <a:prstGeom prst="rect">
            <a:avLst/>
          </a:prstGeom>
        </p:spPr>
      </p:pic>
    </p:spTree>
    <p:extLst>
      <p:ext uri="{BB962C8B-B14F-4D97-AF65-F5344CB8AC3E}">
        <p14:creationId xmlns:p14="http://schemas.microsoft.com/office/powerpoint/2010/main" val="213819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0CF279B-69A7-4FE1-A204-466EFDA2D80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6197221-AAC0-463F-B8DD-00C24927A22C}"/>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11</a:t>
            </a:fld>
            <a:endParaRPr lang="zh-CN" altLang="en-US" dirty="0"/>
          </a:p>
        </p:txBody>
      </p:sp>
      <p:graphicFrame>
        <p:nvGraphicFramePr>
          <p:cNvPr id="4" name="Content Placeholder 3">
            <a:extLst>
              <a:ext uri="{FF2B5EF4-FFF2-40B4-BE49-F238E27FC236}">
                <a16:creationId xmlns:a16="http://schemas.microsoft.com/office/drawing/2014/main" id="{C7B5049E-8EC2-46F5-9F6A-5C665FE5CFFE}"/>
              </a:ext>
            </a:extLst>
          </p:cNvPr>
          <p:cNvGraphicFramePr>
            <a:graphicFrameLocks/>
          </p:cNvGraphicFramePr>
          <p:nvPr>
            <p:extLst>
              <p:ext uri="{D42A27DB-BD31-4B8C-83A1-F6EECF244321}">
                <p14:modId xmlns:p14="http://schemas.microsoft.com/office/powerpoint/2010/main" val="895972196"/>
              </p:ext>
            </p:extLst>
          </p:nvPr>
        </p:nvGraphicFramePr>
        <p:xfrm>
          <a:off x="179512" y="1484783"/>
          <a:ext cx="8861154" cy="5120640"/>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0"/>
                    </a:ext>
                  </a:extLst>
                </a:gridCol>
                <a:gridCol w="7348986">
                  <a:extLst>
                    <a:ext uri="{9D8B030D-6E8A-4147-A177-3AD203B41FA5}">
                      <a16:colId xmlns:a16="http://schemas.microsoft.com/office/drawing/2014/main" val="20001"/>
                    </a:ext>
                  </a:extLst>
                </a:gridCol>
              </a:tblGrid>
              <a:tr h="414891">
                <a:tc>
                  <a:txBody>
                    <a:bodyPr/>
                    <a:lstStyle/>
                    <a:p>
                      <a:pPr algn="just">
                        <a:spcAft>
                          <a:spcPts val="0"/>
                        </a:spcAft>
                      </a:pPr>
                      <a:r>
                        <a:rPr lang="en-GB" sz="16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Possible risks</a:t>
                      </a:r>
                    </a:p>
                  </a:txBody>
                  <a:tcPr marL="73025" marR="73025" marT="91440" marB="91440"/>
                </a:tc>
                <a:extLst>
                  <a:ext uri="{0D108BD9-81ED-4DB2-BD59-A6C34878D82A}">
                    <a16:rowId xmlns:a16="http://schemas.microsoft.com/office/drawing/2014/main" val="10000"/>
                  </a:ext>
                </a:extLst>
              </a:tr>
              <a:tr h="765952">
                <a:tc>
                  <a:txBody>
                    <a:bodyPr/>
                    <a:lstStyle/>
                    <a:p>
                      <a:pPr algn="just">
                        <a:spcAft>
                          <a:spcPts val="0"/>
                        </a:spcAft>
                      </a:pPr>
                      <a:r>
                        <a:rPr lang="en-GB" sz="16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p>
                      <a:pPr algn="just">
                        <a:spcAft>
                          <a:spcPts val="0"/>
                        </a:spcAft>
                      </a:pPr>
                      <a:r>
                        <a:rPr lang="en-GB" sz="1600" dirty="0">
                          <a:solidFill>
                            <a:srgbClr val="000000"/>
                          </a:solidFill>
                          <a:latin typeface="Arial"/>
                          <a:ea typeface="Times New Roman"/>
                          <a:cs typeface="Arial"/>
                        </a:rPr>
                        <a:t>The rate of defect repair is underestimated. (13)</a:t>
                      </a:r>
                    </a:p>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extLst>
                  <a:ext uri="{0D108BD9-81ED-4DB2-BD59-A6C34878D82A}">
                    <a16:rowId xmlns:a16="http://schemas.microsoft.com/office/drawing/2014/main" val="10001"/>
                  </a:ext>
                </a:extLst>
              </a:tr>
              <a:tr h="765952">
                <a:tc>
                  <a:txBody>
                    <a:bodyPr/>
                    <a:lstStyle/>
                    <a:p>
                      <a:pPr algn="just">
                        <a:spcAft>
                          <a:spcPts val="0"/>
                        </a:spcAft>
                      </a:pPr>
                      <a:r>
                        <a:rPr lang="en-GB" sz="16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organization is restructured so that different management are responsible for the project. (6)</a:t>
                      </a:r>
                    </a:p>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extLst>
                  <a:ext uri="{0D108BD9-81ED-4DB2-BD59-A6C34878D82A}">
                    <a16:rowId xmlns:a16="http://schemas.microsoft.com/office/drawing/2014/main" val="10002"/>
                  </a:ext>
                </a:extLst>
              </a:tr>
              <a:tr h="765952">
                <a:tc>
                  <a:txBody>
                    <a:bodyPr/>
                    <a:lstStyle/>
                    <a:p>
                      <a:pPr algn="just">
                        <a:spcAft>
                          <a:spcPts val="0"/>
                        </a:spcAft>
                      </a:pPr>
                      <a:r>
                        <a:rPr lang="en-GB" sz="16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(3)</a:t>
                      </a:r>
                    </a:p>
                    <a:p>
                      <a:pPr algn="just">
                        <a:spcAft>
                          <a:spcPts val="0"/>
                        </a:spcAft>
                      </a:pPr>
                      <a:r>
                        <a:rPr lang="en-GB" sz="1600" dirty="0">
                          <a:solidFill>
                            <a:srgbClr val="000000"/>
                          </a:solidFill>
                          <a:latin typeface="Arial"/>
                          <a:ea typeface="Times New Roman"/>
                          <a:cs typeface="Arial"/>
                        </a:rPr>
                        <a:t>Key staff are ill and unavailable at critical times. (4)</a:t>
                      </a:r>
                    </a:p>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extLst>
                  <a:ext uri="{0D108BD9-81ED-4DB2-BD59-A6C34878D82A}">
                    <a16:rowId xmlns:a16="http://schemas.microsoft.com/office/drawing/2014/main" val="10003"/>
                  </a:ext>
                </a:extLst>
              </a:tr>
              <a:tr h="542549">
                <a:tc>
                  <a:txBody>
                    <a:bodyPr/>
                    <a:lstStyle/>
                    <a:p>
                      <a:pPr algn="just">
                        <a:spcAft>
                          <a:spcPts val="0"/>
                        </a:spcAft>
                      </a:pPr>
                      <a:r>
                        <a:rPr lang="en-GB" sz="16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p>
                      <a:pPr algn="just">
                        <a:spcAft>
                          <a:spcPts val="0"/>
                        </a:spcAft>
                      </a:pPr>
                      <a:r>
                        <a:rPr lang="en-GB" sz="1600" dirty="0">
                          <a:solidFill>
                            <a:srgbClr val="000000"/>
                          </a:solidFill>
                          <a:latin typeface="Arial"/>
                          <a:ea typeface="Times New Roman"/>
                          <a:cs typeface="Arial"/>
                        </a:rPr>
                        <a:t>Customers fail to understand the impact of requirements changes. (11)</a:t>
                      </a:r>
                    </a:p>
                  </a:txBody>
                  <a:tcPr marL="73025" marR="73025" marT="0" marB="91440"/>
                </a:tc>
                <a:extLst>
                  <a:ext uri="{0D108BD9-81ED-4DB2-BD59-A6C34878D82A}">
                    <a16:rowId xmlns:a16="http://schemas.microsoft.com/office/drawing/2014/main" val="10004"/>
                  </a:ext>
                </a:extLst>
              </a:tr>
              <a:tr h="989354">
                <a:tc>
                  <a:txBody>
                    <a:bodyPr/>
                    <a:lstStyle/>
                    <a:p>
                      <a:pPr algn="just">
                        <a:spcAft>
                          <a:spcPts val="0"/>
                        </a:spcAft>
                      </a:pPr>
                      <a:r>
                        <a:rPr lang="en-GB" sz="16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database used in the system cannot process as many transactions per second as expected. (1)</a:t>
                      </a:r>
                    </a:p>
                    <a:p>
                      <a:pPr algn="just">
                        <a:spcAft>
                          <a:spcPts val="0"/>
                        </a:spcAft>
                      </a:pPr>
                      <a:r>
                        <a:rPr lang="en-GB" sz="1600" dirty="0">
                          <a:solidFill>
                            <a:srgbClr val="000000"/>
                          </a:solidFill>
                          <a:latin typeface="Arial"/>
                          <a:ea typeface="Times New Roman"/>
                          <a:cs typeface="Arial"/>
                        </a:rPr>
                        <a:t>Reusable software components contain defects that mean they cannot be reused as planned. (2)</a:t>
                      </a:r>
                    </a:p>
                  </a:txBody>
                  <a:tcPr marL="73025" marR="73025" marT="0" marB="91440"/>
                </a:tc>
                <a:extLst>
                  <a:ext uri="{0D108BD9-81ED-4DB2-BD59-A6C34878D82A}">
                    <a16:rowId xmlns:a16="http://schemas.microsoft.com/office/drawing/2014/main" val="10005"/>
                  </a:ext>
                </a:extLst>
              </a:tr>
              <a:tr h="542549">
                <a:tc>
                  <a:txBody>
                    <a:bodyPr/>
                    <a:lstStyle/>
                    <a:p>
                      <a:pPr algn="just">
                        <a:spcAft>
                          <a:spcPts val="0"/>
                        </a:spcAft>
                      </a:pPr>
                      <a:r>
                        <a:rPr lang="en-GB" sz="16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The code generated by software code generation tools is inefficient. (8)</a:t>
                      </a:r>
                    </a:p>
                    <a:p>
                      <a:pPr algn="just">
                        <a:spcAft>
                          <a:spcPts val="0"/>
                        </a:spcAft>
                      </a:pPr>
                      <a:r>
                        <a:rPr lang="en-GB" sz="1600" dirty="0">
                          <a:solidFill>
                            <a:srgbClr val="000000"/>
                          </a:solidFill>
                          <a:latin typeface="Arial"/>
                          <a:ea typeface="Times New Roman"/>
                          <a:cs typeface="Arial"/>
                        </a:rPr>
                        <a:t>Software tools cannot work together in an integrated way. (9)</a:t>
                      </a:r>
                    </a:p>
                  </a:txBody>
                  <a:tcPr marL="73025" marR="73025" marT="0" marB="91440"/>
                </a:tc>
                <a:extLst>
                  <a:ext uri="{0D108BD9-81ED-4DB2-BD59-A6C34878D82A}">
                    <a16:rowId xmlns:a16="http://schemas.microsoft.com/office/drawing/2014/main" val="10006"/>
                  </a:ext>
                </a:extLst>
              </a:tr>
            </a:tbl>
          </a:graphicData>
        </a:graphic>
      </p:graphicFrame>
      <p:sp>
        <p:nvSpPr>
          <p:cNvPr id="5" name="TextBox 5">
            <a:extLst>
              <a:ext uri="{FF2B5EF4-FFF2-40B4-BE49-F238E27FC236}">
                <a16:creationId xmlns:a16="http://schemas.microsoft.com/office/drawing/2014/main" id="{11A03A84-3F2B-4C4D-A475-4474136A2CD3}"/>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6" name="文本框 5">
            <a:extLst>
              <a:ext uri="{FF2B5EF4-FFF2-40B4-BE49-F238E27FC236}">
                <a16:creationId xmlns:a16="http://schemas.microsoft.com/office/drawing/2014/main" id="{EFF3CDF4-AB13-4077-A3F9-7BDFDC9D3DBC}"/>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a:p>
            <a:pPr>
              <a:lnSpc>
                <a:spcPts val="2500"/>
              </a:lnSpc>
            </a:pPr>
            <a:endParaRPr lang="en-US" altLang="zh-CN" sz="2800" b="1" dirty="0">
              <a:solidFill>
                <a:srgbClr val="0070C0"/>
              </a:solidFill>
              <a:cs typeface="Times New Roman" panose="02020603050405020304" pitchFamily="18" charset="0"/>
            </a:endParaRPr>
          </a:p>
        </p:txBody>
      </p:sp>
      <p:sp>
        <p:nvSpPr>
          <p:cNvPr id="7" name="矩形 6">
            <a:extLst>
              <a:ext uri="{FF2B5EF4-FFF2-40B4-BE49-F238E27FC236}">
                <a16:creationId xmlns:a16="http://schemas.microsoft.com/office/drawing/2014/main" id="{3A996F99-E6D3-452F-B90D-7B9E59E55434}"/>
              </a:ext>
            </a:extLst>
          </p:cNvPr>
          <p:cNvSpPr/>
          <p:nvPr/>
        </p:nvSpPr>
        <p:spPr>
          <a:xfrm>
            <a:off x="107504" y="954127"/>
            <a:ext cx="4871783" cy="523220"/>
          </a:xfrm>
          <a:prstGeom prst="rect">
            <a:avLst/>
          </a:prstGeom>
        </p:spPr>
        <p:txBody>
          <a:bodyPr wrap="none">
            <a:spAutoFit/>
          </a:bodyPr>
          <a:lstStyle/>
          <a:p>
            <a:r>
              <a:rPr lang="en-US" altLang="zh-CN" sz="2800" b="1" dirty="0">
                <a:solidFill>
                  <a:srgbClr val="7030A0"/>
                </a:solidFill>
              </a:rPr>
              <a:t>Examples of different risk types</a:t>
            </a:r>
            <a:endParaRPr lang="zh-CN" altLang="en-US" sz="2800" b="1" dirty="0">
              <a:solidFill>
                <a:srgbClr val="7030A0"/>
              </a:solidFill>
            </a:endParaRPr>
          </a:p>
        </p:txBody>
      </p:sp>
    </p:spTree>
    <p:extLst>
      <p:ext uri="{BB962C8B-B14F-4D97-AF65-F5344CB8AC3E}">
        <p14:creationId xmlns:p14="http://schemas.microsoft.com/office/powerpoint/2010/main" val="884438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5219DCB-13B1-4F8B-AA75-FA0422DA5BA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2A94F97-473E-417A-A224-0B8078131A23}"/>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12</a:t>
            </a:fld>
            <a:endParaRPr lang="zh-CN" altLang="en-US" dirty="0"/>
          </a:p>
        </p:txBody>
      </p:sp>
      <p:graphicFrame>
        <p:nvGraphicFramePr>
          <p:cNvPr id="4" name="Content Placeholder 3">
            <a:extLst>
              <a:ext uri="{FF2B5EF4-FFF2-40B4-BE49-F238E27FC236}">
                <a16:creationId xmlns:a16="http://schemas.microsoft.com/office/drawing/2014/main" id="{211932DB-4880-4C6F-AA36-63C27A23298C}"/>
              </a:ext>
            </a:extLst>
          </p:cNvPr>
          <p:cNvGraphicFramePr>
            <a:graphicFrameLocks/>
          </p:cNvGraphicFramePr>
          <p:nvPr>
            <p:extLst>
              <p:ext uri="{D42A27DB-BD31-4B8C-83A1-F6EECF244321}">
                <p14:modId xmlns:p14="http://schemas.microsoft.com/office/powerpoint/2010/main" val="1131520884"/>
              </p:ext>
            </p:extLst>
          </p:nvPr>
        </p:nvGraphicFramePr>
        <p:xfrm>
          <a:off x="283207" y="1124744"/>
          <a:ext cx="8465257" cy="4608513"/>
        </p:xfrm>
        <a:graphic>
          <a:graphicData uri="http://schemas.openxmlformats.org/drawingml/2006/table">
            <a:tbl>
              <a:tblPr firstRow="1" bandRow="1">
                <a:tableStyleId>{5C22544A-7EE6-4342-B048-85BDC9FD1C3A}</a:tableStyleId>
              </a:tblPr>
              <a:tblGrid>
                <a:gridCol w="5750983">
                  <a:extLst>
                    <a:ext uri="{9D8B030D-6E8A-4147-A177-3AD203B41FA5}">
                      <a16:colId xmlns:a16="http://schemas.microsoft.com/office/drawing/2014/main" val="20000"/>
                    </a:ext>
                  </a:extLst>
                </a:gridCol>
                <a:gridCol w="1392674">
                  <a:extLst>
                    <a:ext uri="{9D8B030D-6E8A-4147-A177-3AD203B41FA5}">
                      <a16:colId xmlns:a16="http://schemas.microsoft.com/office/drawing/2014/main" val="20001"/>
                    </a:ext>
                  </a:extLst>
                </a:gridCol>
                <a:gridCol w="1321600">
                  <a:extLst>
                    <a:ext uri="{9D8B030D-6E8A-4147-A177-3AD203B41FA5}">
                      <a16:colId xmlns:a16="http://schemas.microsoft.com/office/drawing/2014/main" val="20002"/>
                    </a:ext>
                  </a:extLst>
                </a:gridCol>
              </a:tblGrid>
              <a:tr h="548591">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612629">
                <a:tc>
                  <a:txBody>
                    <a:bodyPr/>
                    <a:lstStyle/>
                    <a:p>
                      <a:pPr algn="just">
                        <a:spcAft>
                          <a:spcPts val="0"/>
                        </a:spcAft>
                      </a:pPr>
                      <a:r>
                        <a:rPr lang="en-GB" sz="1600" dirty="0">
                          <a:solidFill>
                            <a:srgbClr val="000000"/>
                          </a:solidFill>
                          <a:latin typeface="Arial"/>
                          <a:ea typeface="Times New Roman"/>
                          <a:cs typeface="Arial"/>
                        </a:rPr>
                        <a:t>Organizational financial problems force reductions in the project budget (7).</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Low</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Catastrophic </a:t>
                      </a:r>
                    </a:p>
                  </a:txBody>
                  <a:tcPr marL="73025" marR="73025" marT="0" marB="91440"/>
                </a:tc>
                <a:extLst>
                  <a:ext uri="{0D108BD9-81ED-4DB2-BD59-A6C34878D82A}">
                    <a16:rowId xmlns:a16="http://schemas.microsoft.com/office/drawing/2014/main" val="10001"/>
                  </a:ext>
                </a:extLst>
              </a:tr>
              <a:tr h="612629">
                <a:tc>
                  <a:txBody>
                    <a:bodyPr/>
                    <a:lstStyle/>
                    <a:p>
                      <a:pPr algn="just">
                        <a:spcAft>
                          <a:spcPts val="0"/>
                        </a:spcAft>
                      </a:pPr>
                      <a:r>
                        <a:rPr lang="en-GB" sz="1600" dirty="0">
                          <a:solidFill>
                            <a:srgbClr val="000000"/>
                          </a:solidFill>
                          <a:latin typeface="Arial"/>
                          <a:ea typeface="Times New Roman"/>
                          <a:cs typeface="Arial"/>
                        </a:rPr>
                        <a:t>It is impossible to recruit staff with the skills required for the project (3).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Catastrophic</a:t>
                      </a:r>
                    </a:p>
                  </a:txBody>
                  <a:tcPr marL="73025" marR="73025" marT="0" marB="91440"/>
                </a:tc>
                <a:extLst>
                  <a:ext uri="{0D108BD9-81ED-4DB2-BD59-A6C34878D82A}">
                    <a16:rowId xmlns:a16="http://schemas.microsoft.com/office/drawing/2014/main" val="10002"/>
                  </a:ext>
                </a:extLst>
              </a:tr>
              <a:tr h="384148">
                <a:tc>
                  <a:txBody>
                    <a:bodyPr/>
                    <a:lstStyle/>
                    <a:p>
                      <a:pPr algn="just">
                        <a:spcAft>
                          <a:spcPts val="0"/>
                        </a:spcAft>
                      </a:pPr>
                      <a:r>
                        <a:rPr lang="en-GB" sz="1600" dirty="0">
                          <a:solidFill>
                            <a:srgbClr val="000000"/>
                          </a:solidFill>
                          <a:latin typeface="Arial"/>
                          <a:ea typeface="Times New Roman"/>
                          <a:cs typeface="Arial"/>
                        </a:rPr>
                        <a:t>Key staff are ill at critical times in the project (4).</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3"/>
                  </a:ext>
                </a:extLst>
              </a:tr>
              <a:tr h="612629">
                <a:tc>
                  <a:txBody>
                    <a:bodyPr/>
                    <a:lstStyle/>
                    <a:p>
                      <a:pPr algn="just">
                        <a:spcAft>
                          <a:spcPts val="0"/>
                        </a:spcAft>
                      </a:pPr>
                      <a:r>
                        <a:rPr lang="en-GB" sz="1600" dirty="0">
                          <a:solidFill>
                            <a:srgbClr val="000000"/>
                          </a:solidFill>
                          <a:latin typeface="Arial"/>
                          <a:ea typeface="Times New Roman"/>
                          <a:cs typeface="Arial"/>
                        </a:rPr>
                        <a:t>Faults in reusable software components have to be repaired before these components are reused. (2).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4"/>
                  </a:ext>
                </a:extLst>
              </a:tr>
              <a:tr h="612629">
                <a:tc>
                  <a:txBody>
                    <a:bodyPr/>
                    <a:lstStyle/>
                    <a:p>
                      <a:pPr algn="just">
                        <a:spcAft>
                          <a:spcPts val="0"/>
                        </a:spcAft>
                      </a:pPr>
                      <a:r>
                        <a:rPr lang="en-GB" sz="1600" dirty="0">
                          <a:solidFill>
                            <a:srgbClr val="000000"/>
                          </a:solidFill>
                          <a:latin typeface="Arial"/>
                          <a:ea typeface="Times New Roman"/>
                          <a:cs typeface="Arial"/>
                        </a:rPr>
                        <a:t>Changes to requirements that require major design rework are proposed (10).</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5"/>
                  </a:ext>
                </a:extLst>
              </a:tr>
              <a:tr h="612629">
                <a:tc>
                  <a:txBody>
                    <a:bodyPr/>
                    <a:lstStyle/>
                    <a:p>
                      <a:pPr algn="just">
                        <a:spcAft>
                          <a:spcPts val="0"/>
                        </a:spcAft>
                      </a:pPr>
                      <a:r>
                        <a:rPr lang="en-GB" sz="1600">
                          <a:solidFill>
                            <a:srgbClr val="000000"/>
                          </a:solidFill>
                          <a:latin typeface="Arial"/>
                          <a:ea typeface="Times New Roman"/>
                          <a:cs typeface="Arial"/>
                        </a:rPr>
                        <a:t>The organization is restructured so that different management are responsible for the project (6).</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6"/>
                  </a:ext>
                </a:extLst>
              </a:tr>
              <a:tr h="612629">
                <a:tc>
                  <a:txBody>
                    <a:bodyPr/>
                    <a:lstStyle/>
                    <a:p>
                      <a:pPr algn="just">
                        <a:spcAft>
                          <a:spcPts val="0"/>
                        </a:spcAft>
                      </a:pPr>
                      <a:r>
                        <a:rPr lang="en-GB" sz="1600" dirty="0">
                          <a:solidFill>
                            <a:srgbClr val="000000"/>
                          </a:solidFill>
                          <a:latin typeface="Arial"/>
                          <a:ea typeface="Times New Roman"/>
                          <a:cs typeface="Arial"/>
                        </a:rPr>
                        <a:t>The database used in the system cannot process as many transactions per second as expected (1).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7"/>
                  </a:ext>
                </a:extLst>
              </a:tr>
            </a:tbl>
          </a:graphicData>
        </a:graphic>
      </p:graphicFrame>
      <p:sp>
        <p:nvSpPr>
          <p:cNvPr id="5" name="TextBox 5">
            <a:extLst>
              <a:ext uri="{FF2B5EF4-FFF2-40B4-BE49-F238E27FC236}">
                <a16:creationId xmlns:a16="http://schemas.microsoft.com/office/drawing/2014/main" id="{33AEF46E-9A98-494C-BFF5-1FBDFC8EBDF9}"/>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6" name="文本框 5">
            <a:extLst>
              <a:ext uri="{FF2B5EF4-FFF2-40B4-BE49-F238E27FC236}">
                <a16:creationId xmlns:a16="http://schemas.microsoft.com/office/drawing/2014/main" id="{730B66D5-F82A-4801-A01C-E28EDC897034}"/>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a:p>
            <a:pPr>
              <a:lnSpc>
                <a:spcPts val="2500"/>
              </a:lnSpc>
            </a:pPr>
            <a:endParaRPr lang="en-US" altLang="zh-CN"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1526292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6C87236-4E89-4307-B097-6CB792D55BF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4CC3EFB-60A9-472F-828E-ED230B09C0BD}"/>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13</a:t>
            </a:fld>
            <a:endParaRPr lang="zh-CN" altLang="en-US" dirty="0"/>
          </a:p>
        </p:txBody>
      </p:sp>
      <p:sp>
        <p:nvSpPr>
          <p:cNvPr id="4" name="TextBox 5">
            <a:extLst>
              <a:ext uri="{FF2B5EF4-FFF2-40B4-BE49-F238E27FC236}">
                <a16:creationId xmlns:a16="http://schemas.microsoft.com/office/drawing/2014/main" id="{A983AB13-A7BE-4C6E-94F2-38FA92846737}"/>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5" name="文本框 4">
            <a:extLst>
              <a:ext uri="{FF2B5EF4-FFF2-40B4-BE49-F238E27FC236}">
                <a16:creationId xmlns:a16="http://schemas.microsoft.com/office/drawing/2014/main" id="{F7A40E89-FE33-42BA-A781-A27797BFB684}"/>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a:p>
            <a:pPr>
              <a:lnSpc>
                <a:spcPts val="2500"/>
              </a:lnSpc>
            </a:pPr>
            <a:endParaRPr lang="en-US" altLang="zh-CN" sz="2800" b="1" dirty="0">
              <a:solidFill>
                <a:srgbClr val="0070C0"/>
              </a:solidFill>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F9909CA4-DC7C-4F81-87B0-B70391273907}"/>
              </a:ext>
            </a:extLst>
          </p:cNvPr>
          <p:cNvGraphicFramePr>
            <a:graphicFrameLocks/>
          </p:cNvGraphicFramePr>
          <p:nvPr>
            <p:extLst>
              <p:ext uri="{D42A27DB-BD31-4B8C-83A1-F6EECF244321}">
                <p14:modId xmlns:p14="http://schemas.microsoft.com/office/powerpoint/2010/main" val="382513456"/>
              </p:ext>
            </p:extLst>
          </p:nvPr>
        </p:nvGraphicFramePr>
        <p:xfrm>
          <a:off x="224792" y="1196752"/>
          <a:ext cx="8815872" cy="3744416"/>
        </p:xfrm>
        <a:graphic>
          <a:graphicData uri="http://schemas.openxmlformats.org/drawingml/2006/table">
            <a:tbl>
              <a:tblPr firstRow="1" bandRow="1">
                <a:tableStyleId>{5C22544A-7EE6-4342-B048-85BDC9FD1C3A}</a:tableStyleId>
              </a:tblPr>
              <a:tblGrid>
                <a:gridCol w="5707707">
                  <a:extLst>
                    <a:ext uri="{9D8B030D-6E8A-4147-A177-3AD203B41FA5}">
                      <a16:colId xmlns:a16="http://schemas.microsoft.com/office/drawing/2014/main" val="20000"/>
                    </a:ext>
                  </a:extLst>
                </a:gridCol>
                <a:gridCol w="1561179">
                  <a:extLst>
                    <a:ext uri="{9D8B030D-6E8A-4147-A177-3AD203B41FA5}">
                      <a16:colId xmlns:a16="http://schemas.microsoft.com/office/drawing/2014/main" val="20001"/>
                    </a:ext>
                  </a:extLst>
                </a:gridCol>
                <a:gridCol w="1546986">
                  <a:extLst>
                    <a:ext uri="{9D8B030D-6E8A-4147-A177-3AD203B41FA5}">
                      <a16:colId xmlns:a16="http://schemas.microsoft.com/office/drawing/2014/main" val="20002"/>
                    </a:ext>
                  </a:extLst>
                </a:gridCol>
              </a:tblGrid>
              <a:tr h="545215">
                <a:tc>
                  <a:txBody>
                    <a:bodyPr/>
                    <a:lstStyle/>
                    <a:p>
                      <a:pPr algn="just">
                        <a:spcAft>
                          <a:spcPts val="0"/>
                        </a:spcAft>
                      </a:pPr>
                      <a:r>
                        <a:rPr lang="en-GB" sz="16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600" b="1">
                          <a:solidFill>
                            <a:srgbClr val="000000"/>
                          </a:solidFill>
                          <a:latin typeface="Arial"/>
                          <a:ea typeface="Times New Roman"/>
                          <a:cs typeface="Arial"/>
                        </a:rPr>
                        <a:t>Probability</a:t>
                      </a:r>
                    </a:p>
                  </a:txBody>
                  <a:tcPr marL="73025" marR="73025" marT="91440" marB="91440"/>
                </a:tc>
                <a:tc>
                  <a:txBody>
                    <a:bodyPr/>
                    <a:lstStyle/>
                    <a:p>
                      <a:pPr algn="just">
                        <a:spcAft>
                          <a:spcPts val="0"/>
                        </a:spcAft>
                      </a:pPr>
                      <a:r>
                        <a:rPr lang="en-GB" sz="1600" b="1" dirty="0">
                          <a:solidFill>
                            <a:srgbClr val="000000"/>
                          </a:solidFill>
                          <a:latin typeface="Arial"/>
                          <a:ea typeface="Times New Roman"/>
                          <a:cs typeface="Arial"/>
                        </a:rPr>
                        <a:t>Effects</a:t>
                      </a:r>
                    </a:p>
                  </a:txBody>
                  <a:tcPr marL="73025" marR="73025" marT="91440" marB="91440"/>
                </a:tc>
                <a:extLst>
                  <a:ext uri="{0D108BD9-81ED-4DB2-BD59-A6C34878D82A}">
                    <a16:rowId xmlns:a16="http://schemas.microsoft.com/office/drawing/2014/main" val="10000"/>
                  </a:ext>
                </a:extLst>
              </a:tr>
              <a:tr h="608859">
                <a:tc>
                  <a:txBody>
                    <a:bodyPr/>
                    <a:lstStyle/>
                    <a:p>
                      <a:pPr algn="just">
                        <a:spcAft>
                          <a:spcPts val="0"/>
                        </a:spcAft>
                      </a:pPr>
                      <a:r>
                        <a:rPr lang="en-GB" sz="1600" dirty="0">
                          <a:solidFill>
                            <a:srgbClr val="000000"/>
                          </a:solidFill>
                          <a:latin typeface="Arial"/>
                          <a:ea typeface="Times New Roman"/>
                          <a:cs typeface="Arial"/>
                        </a:rPr>
                        <a:t>The time required to develop the software is underestimated (12).</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Serious</a:t>
                      </a:r>
                    </a:p>
                  </a:txBody>
                  <a:tcPr marL="73025" marR="73025" marT="0" marB="91440"/>
                </a:tc>
                <a:extLst>
                  <a:ext uri="{0D108BD9-81ED-4DB2-BD59-A6C34878D82A}">
                    <a16:rowId xmlns:a16="http://schemas.microsoft.com/office/drawing/2014/main" val="10001"/>
                  </a:ext>
                </a:extLst>
              </a:tr>
              <a:tr h="381784">
                <a:tc>
                  <a:txBody>
                    <a:bodyPr/>
                    <a:lstStyle/>
                    <a:p>
                      <a:pPr algn="just">
                        <a:spcAft>
                          <a:spcPts val="0"/>
                        </a:spcAft>
                      </a:pPr>
                      <a:r>
                        <a:rPr lang="en-GB" sz="1600">
                          <a:solidFill>
                            <a:srgbClr val="000000"/>
                          </a:solidFill>
                          <a:latin typeface="Arial"/>
                          <a:ea typeface="Times New Roman"/>
                          <a:cs typeface="Arial"/>
                        </a:rPr>
                        <a:t>Software tools cannot be integrated (9).</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2"/>
                  </a:ext>
                </a:extLst>
              </a:tr>
              <a:tr h="608859">
                <a:tc>
                  <a:txBody>
                    <a:bodyPr/>
                    <a:lstStyle/>
                    <a:p>
                      <a:pPr algn="just">
                        <a:spcAft>
                          <a:spcPts val="0"/>
                        </a:spcAft>
                      </a:pPr>
                      <a:r>
                        <a:rPr lang="en-GB" sz="1600">
                          <a:solidFill>
                            <a:srgbClr val="000000"/>
                          </a:solidFill>
                          <a:latin typeface="Arial"/>
                          <a:ea typeface="Times New Roman"/>
                          <a:cs typeface="Arial"/>
                        </a:rPr>
                        <a:t>Customers fail to understand the impact of requirements changes (11).</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3"/>
                  </a:ext>
                </a:extLst>
              </a:tr>
              <a:tr h="381784">
                <a:tc>
                  <a:txBody>
                    <a:bodyPr/>
                    <a:lstStyle/>
                    <a:p>
                      <a:pPr algn="just">
                        <a:spcAft>
                          <a:spcPts val="0"/>
                        </a:spcAft>
                      </a:pPr>
                      <a:r>
                        <a:rPr lang="en-GB" sz="1600" dirty="0">
                          <a:solidFill>
                            <a:srgbClr val="000000"/>
                          </a:solidFill>
                          <a:latin typeface="Arial"/>
                          <a:ea typeface="Times New Roman"/>
                          <a:cs typeface="Arial"/>
                        </a:rPr>
                        <a:t>Required training for staff is not available (5).</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4"/>
                  </a:ext>
                </a:extLst>
              </a:tr>
              <a:tr h="381784">
                <a:tc>
                  <a:txBody>
                    <a:bodyPr/>
                    <a:lstStyle/>
                    <a:p>
                      <a:pPr algn="just">
                        <a:spcAft>
                          <a:spcPts val="0"/>
                        </a:spcAft>
                      </a:pPr>
                      <a:r>
                        <a:rPr lang="en-GB" sz="1600" dirty="0">
                          <a:solidFill>
                            <a:srgbClr val="000000"/>
                          </a:solidFill>
                          <a:latin typeface="Arial"/>
                          <a:ea typeface="Times New Roman"/>
                          <a:cs typeface="Arial"/>
                        </a:rPr>
                        <a:t>The rate of defect repair is underestimated (13).</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5"/>
                  </a:ext>
                </a:extLst>
              </a:tr>
              <a:tr h="381784">
                <a:tc>
                  <a:txBody>
                    <a:bodyPr/>
                    <a:lstStyle/>
                    <a:p>
                      <a:pPr algn="just">
                        <a:spcAft>
                          <a:spcPts val="0"/>
                        </a:spcAft>
                      </a:pPr>
                      <a:r>
                        <a:rPr lang="en-GB" sz="1600" dirty="0">
                          <a:solidFill>
                            <a:srgbClr val="000000"/>
                          </a:solidFill>
                          <a:latin typeface="Arial"/>
                          <a:ea typeface="Times New Roman"/>
                          <a:cs typeface="Arial"/>
                        </a:rPr>
                        <a:t>The size of the software is underestimated (14).</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High</a:t>
                      </a:r>
                    </a:p>
                  </a:txBody>
                  <a:tcPr marL="73025" marR="73025" marT="0" marB="91440"/>
                </a:tc>
                <a:tc>
                  <a:txBody>
                    <a:bodyPr/>
                    <a:lstStyle/>
                    <a:p>
                      <a:pPr algn="just">
                        <a:spcAft>
                          <a:spcPts val="0"/>
                        </a:spcAft>
                      </a:pPr>
                      <a:r>
                        <a:rPr lang="en-GB" sz="1600">
                          <a:solidFill>
                            <a:srgbClr val="000000"/>
                          </a:solidFill>
                          <a:latin typeface="Arial"/>
                          <a:ea typeface="Times New Roman"/>
                          <a:cs typeface="Arial"/>
                        </a:rPr>
                        <a:t>Tolerable</a:t>
                      </a:r>
                    </a:p>
                  </a:txBody>
                  <a:tcPr marL="73025" marR="73025" marT="0" marB="91440"/>
                </a:tc>
                <a:extLst>
                  <a:ext uri="{0D108BD9-81ED-4DB2-BD59-A6C34878D82A}">
                    <a16:rowId xmlns:a16="http://schemas.microsoft.com/office/drawing/2014/main" val="10006"/>
                  </a:ext>
                </a:extLst>
              </a:tr>
              <a:tr h="454347">
                <a:tc>
                  <a:txBody>
                    <a:bodyPr/>
                    <a:lstStyle/>
                    <a:p>
                      <a:pPr algn="just">
                        <a:spcAft>
                          <a:spcPts val="0"/>
                        </a:spcAft>
                      </a:pPr>
                      <a:r>
                        <a:rPr lang="en-GB" sz="1600" dirty="0">
                          <a:solidFill>
                            <a:srgbClr val="000000"/>
                          </a:solidFill>
                          <a:latin typeface="Arial"/>
                          <a:ea typeface="Times New Roman"/>
                          <a:cs typeface="Arial"/>
                        </a:rPr>
                        <a:t>Code generated by code generation tools is inefficient (8).</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Moderate</a:t>
                      </a:r>
                    </a:p>
                  </a:txBody>
                  <a:tcPr marL="73025" marR="73025" marT="0" marB="91440"/>
                </a:tc>
                <a:tc>
                  <a:txBody>
                    <a:bodyPr/>
                    <a:lstStyle/>
                    <a:p>
                      <a:pPr algn="just">
                        <a:spcAft>
                          <a:spcPts val="0"/>
                        </a:spcAft>
                      </a:pPr>
                      <a:r>
                        <a:rPr lang="en-GB" sz="1600" dirty="0">
                          <a:solidFill>
                            <a:srgbClr val="000000"/>
                          </a:solidFill>
                          <a:latin typeface="Arial"/>
                          <a:ea typeface="Times New Roman"/>
                          <a:cs typeface="Arial"/>
                        </a:rPr>
                        <a:t>Insignificant</a:t>
                      </a:r>
                    </a:p>
                  </a:txBody>
                  <a:tcPr marL="73025" marR="73025" marT="0" marB="9144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115461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E1CBF1A-CBE5-473F-B4AE-0C07F8944A1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670D95C-ECB8-40A4-A6E5-4A740337874E}"/>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14</a:t>
            </a:fld>
            <a:endParaRPr lang="zh-CN" altLang="en-US" dirty="0"/>
          </a:p>
        </p:txBody>
      </p:sp>
      <p:sp>
        <p:nvSpPr>
          <p:cNvPr id="4" name="TextBox 5">
            <a:extLst>
              <a:ext uri="{FF2B5EF4-FFF2-40B4-BE49-F238E27FC236}">
                <a16:creationId xmlns:a16="http://schemas.microsoft.com/office/drawing/2014/main" id="{346BF23A-E695-4E44-8EA8-FBDAD8E71523}"/>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5" name="文本框 4">
            <a:extLst>
              <a:ext uri="{FF2B5EF4-FFF2-40B4-BE49-F238E27FC236}">
                <a16:creationId xmlns:a16="http://schemas.microsoft.com/office/drawing/2014/main" id="{9E31B66A-B0F1-4750-8114-AD506AEFDE99}"/>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a:p>
            <a:pPr>
              <a:lnSpc>
                <a:spcPts val="2500"/>
              </a:lnSpc>
            </a:pPr>
            <a:endParaRPr lang="en-US" altLang="zh-CN" sz="2800" b="1" dirty="0">
              <a:solidFill>
                <a:srgbClr val="0070C0"/>
              </a:solidFill>
              <a:cs typeface="Times New Roman" panose="02020603050405020304" pitchFamily="18" charset="0"/>
            </a:endParaRPr>
          </a:p>
        </p:txBody>
      </p:sp>
      <p:sp>
        <p:nvSpPr>
          <p:cNvPr id="6" name="矩形 5">
            <a:extLst>
              <a:ext uri="{FF2B5EF4-FFF2-40B4-BE49-F238E27FC236}">
                <a16:creationId xmlns:a16="http://schemas.microsoft.com/office/drawing/2014/main" id="{C2E7D7E8-BDA9-45F4-BA59-71CB38EB17DC}"/>
              </a:ext>
            </a:extLst>
          </p:cNvPr>
          <p:cNvSpPr/>
          <p:nvPr/>
        </p:nvSpPr>
        <p:spPr>
          <a:xfrm>
            <a:off x="126191" y="980728"/>
            <a:ext cx="2841483" cy="523220"/>
          </a:xfrm>
          <a:prstGeom prst="rect">
            <a:avLst/>
          </a:prstGeom>
        </p:spPr>
        <p:txBody>
          <a:bodyPr wrap="none">
            <a:spAutoFit/>
          </a:bodyPr>
          <a:lstStyle/>
          <a:p>
            <a:r>
              <a:rPr lang="en-US" altLang="zh-CN" sz="2800" b="1" dirty="0">
                <a:solidFill>
                  <a:srgbClr val="7030A0"/>
                </a:solidFill>
              </a:rPr>
              <a:t>What-if questions</a:t>
            </a:r>
            <a:endParaRPr lang="zh-CN" altLang="en-US" sz="2800" b="1" dirty="0">
              <a:solidFill>
                <a:srgbClr val="7030A0"/>
              </a:solidFill>
            </a:endParaRPr>
          </a:p>
        </p:txBody>
      </p:sp>
      <p:sp>
        <p:nvSpPr>
          <p:cNvPr id="7" name="Content Placeholder 2">
            <a:extLst>
              <a:ext uri="{FF2B5EF4-FFF2-40B4-BE49-F238E27FC236}">
                <a16:creationId xmlns:a16="http://schemas.microsoft.com/office/drawing/2014/main" id="{FE232882-48EB-425A-B5D1-576C895AF66F}"/>
              </a:ext>
            </a:extLst>
          </p:cNvPr>
          <p:cNvSpPr txBox="1">
            <a:spLocks/>
          </p:cNvSpPr>
          <p:nvPr/>
        </p:nvSpPr>
        <p:spPr>
          <a:xfrm>
            <a:off x="179511" y="1484784"/>
            <a:ext cx="8838297"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What if several engineers are ill at the same time?</a:t>
            </a:r>
          </a:p>
          <a:p>
            <a:r>
              <a:rPr lang="en-GB" sz="2800" dirty="0"/>
              <a:t>What if an economic downturn leads to budget cuts of 20% for the project?</a:t>
            </a:r>
          </a:p>
          <a:p>
            <a:r>
              <a:rPr lang="en-GB" sz="2800" dirty="0"/>
              <a:t>What if the performance of open-source software is inadequate and the only expert on that open source software leaves?</a:t>
            </a:r>
          </a:p>
          <a:p>
            <a:r>
              <a:rPr lang="en-GB" sz="2800" dirty="0"/>
              <a:t>What if the company that supplies and maintains software components goes out of business?</a:t>
            </a:r>
          </a:p>
          <a:p>
            <a:r>
              <a:rPr lang="en-GB" sz="2800" dirty="0"/>
              <a:t>What if the customer fails to deliver the revised requirements as predicted? </a:t>
            </a:r>
          </a:p>
          <a:p>
            <a:endParaRPr lang="en-US" sz="2800" dirty="0"/>
          </a:p>
        </p:txBody>
      </p:sp>
    </p:spTree>
    <p:extLst>
      <p:ext uri="{BB962C8B-B14F-4D97-AF65-F5344CB8AC3E}">
        <p14:creationId xmlns:p14="http://schemas.microsoft.com/office/powerpoint/2010/main" val="29764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15FA471-A1A6-436B-964B-B82600E53A5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2CF71C1-2A75-4F30-BC91-94EE688C616C}"/>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15</a:t>
            </a:fld>
            <a:endParaRPr lang="zh-CN" altLang="en-US" dirty="0"/>
          </a:p>
        </p:txBody>
      </p:sp>
      <p:sp>
        <p:nvSpPr>
          <p:cNvPr id="4" name="TextBox 5">
            <a:extLst>
              <a:ext uri="{FF2B5EF4-FFF2-40B4-BE49-F238E27FC236}">
                <a16:creationId xmlns:a16="http://schemas.microsoft.com/office/drawing/2014/main" id="{0F0533F1-77C0-4E93-BF11-6B368454E1B0}"/>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5" name="文本框 4">
            <a:extLst>
              <a:ext uri="{FF2B5EF4-FFF2-40B4-BE49-F238E27FC236}">
                <a16:creationId xmlns:a16="http://schemas.microsoft.com/office/drawing/2014/main" id="{C2E85FD1-1285-48F5-AE42-9E5E98FE00EC}"/>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8</a:t>
            </a:r>
          </a:p>
          <a:p>
            <a:pPr>
              <a:lnSpc>
                <a:spcPts val="2500"/>
              </a:lnSpc>
            </a:pPr>
            <a:endParaRPr lang="en-US" altLang="zh-CN" sz="2800" b="1" dirty="0">
              <a:solidFill>
                <a:srgbClr val="0070C0"/>
              </a:solidFill>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CED0F3E5-2840-4124-AB83-4EE78274FC12}"/>
              </a:ext>
            </a:extLst>
          </p:cNvPr>
          <p:cNvGraphicFramePr>
            <a:graphicFrameLocks/>
          </p:cNvGraphicFramePr>
          <p:nvPr>
            <p:extLst>
              <p:ext uri="{D42A27DB-BD31-4B8C-83A1-F6EECF244321}">
                <p14:modId xmlns:p14="http://schemas.microsoft.com/office/powerpoint/2010/main" val="3275431765"/>
              </p:ext>
            </p:extLst>
          </p:nvPr>
        </p:nvGraphicFramePr>
        <p:xfrm>
          <a:off x="179512" y="1412776"/>
          <a:ext cx="8712968" cy="4536504"/>
        </p:xfrm>
        <a:graphic>
          <a:graphicData uri="http://schemas.openxmlformats.org/drawingml/2006/table">
            <a:tbl>
              <a:tblPr firstRow="1" bandRow="1">
                <a:tableStyleId>{5C22544A-7EE6-4342-B048-85BDC9FD1C3A}</a:tableStyleId>
              </a:tblPr>
              <a:tblGrid>
                <a:gridCol w="2534353">
                  <a:extLst>
                    <a:ext uri="{9D8B030D-6E8A-4147-A177-3AD203B41FA5}">
                      <a16:colId xmlns:a16="http://schemas.microsoft.com/office/drawing/2014/main" val="20000"/>
                    </a:ext>
                  </a:extLst>
                </a:gridCol>
                <a:gridCol w="6178615">
                  <a:extLst>
                    <a:ext uri="{9D8B030D-6E8A-4147-A177-3AD203B41FA5}">
                      <a16:colId xmlns:a16="http://schemas.microsoft.com/office/drawing/2014/main" val="20001"/>
                    </a:ext>
                  </a:extLst>
                </a:gridCol>
              </a:tblGrid>
              <a:tr h="477527">
                <a:tc>
                  <a:txBody>
                    <a:bodyPr/>
                    <a:lstStyle/>
                    <a:p>
                      <a:pPr algn="just">
                        <a:spcAft>
                          <a:spcPts val="0"/>
                        </a:spcAft>
                      </a:pPr>
                      <a:r>
                        <a:rPr lang="en-GB" sz="18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8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1466689">
                <a:tc>
                  <a:txBody>
                    <a:bodyPr/>
                    <a:lstStyle/>
                    <a:p>
                      <a:pPr algn="l">
                        <a:spcAft>
                          <a:spcPts val="0"/>
                        </a:spcAft>
                      </a:pPr>
                      <a:r>
                        <a:rPr lang="en-GB" sz="1800" dirty="0">
                          <a:solidFill>
                            <a:srgbClr val="000000"/>
                          </a:solidFill>
                          <a:latin typeface="Arial"/>
                          <a:ea typeface="Times New Roman"/>
                          <a:cs typeface="Arial"/>
                        </a:rPr>
                        <a:t>Organizational financial problems</a:t>
                      </a:r>
                    </a:p>
                  </a:txBody>
                  <a:tcPr marL="73025" marR="73025" marT="0" marB="91440"/>
                </a:tc>
                <a:tc>
                  <a:txBody>
                    <a:bodyPr/>
                    <a:lstStyle/>
                    <a:p>
                      <a:pPr algn="just">
                        <a:spcAft>
                          <a:spcPts val="0"/>
                        </a:spcAft>
                      </a:pPr>
                      <a:r>
                        <a:rPr lang="en-GB" sz="1800">
                          <a:solidFill>
                            <a:srgbClr val="000000"/>
                          </a:solidFill>
                          <a:latin typeface="Arial"/>
                          <a:ea typeface="Times New Roman"/>
                          <a:cs typeface="Arial"/>
                        </a:rPr>
                        <a:t>Prepare a briefing document for senior management showing how the project is making a very important contribution to the goals of the business and presenting reasons why cuts to the project budget would not be cost-effective.</a:t>
                      </a:r>
                    </a:p>
                  </a:txBody>
                  <a:tcPr marL="73025" marR="73025" marT="0" marB="91440"/>
                </a:tc>
                <a:extLst>
                  <a:ext uri="{0D108BD9-81ED-4DB2-BD59-A6C34878D82A}">
                    <a16:rowId xmlns:a16="http://schemas.microsoft.com/office/drawing/2014/main" val="10001"/>
                  </a:ext>
                </a:extLst>
              </a:tr>
              <a:tr h="648072">
                <a:tc>
                  <a:txBody>
                    <a:bodyPr/>
                    <a:lstStyle/>
                    <a:p>
                      <a:pPr algn="l">
                        <a:spcAft>
                          <a:spcPts val="0"/>
                        </a:spcAft>
                      </a:pPr>
                      <a:r>
                        <a:rPr lang="en-GB" sz="1800">
                          <a:solidFill>
                            <a:srgbClr val="000000"/>
                          </a:solidFill>
                          <a:latin typeface="Arial"/>
                          <a:ea typeface="Times New Roman"/>
                          <a:cs typeface="Arial"/>
                        </a:rPr>
                        <a:t>Recruitment problems</a:t>
                      </a:r>
                    </a:p>
                  </a:txBody>
                  <a:tcPr marL="73025" marR="73025" marT="0" marB="91440"/>
                </a:tc>
                <a:tc>
                  <a:txBody>
                    <a:bodyPr/>
                    <a:lstStyle/>
                    <a:p>
                      <a:pPr algn="just">
                        <a:spcAft>
                          <a:spcPts val="0"/>
                        </a:spcAft>
                      </a:pPr>
                      <a:r>
                        <a:rPr lang="en-GB" sz="1800">
                          <a:solidFill>
                            <a:srgbClr val="000000"/>
                          </a:solidFill>
                          <a:latin typeface="Arial"/>
                          <a:ea typeface="Times New Roman"/>
                          <a:cs typeface="Arial"/>
                        </a:rPr>
                        <a:t>Alert customer to potential difficulties and the possibility of delays; investigate buying-in components.</a:t>
                      </a:r>
                    </a:p>
                  </a:txBody>
                  <a:tcPr marL="73025" marR="73025" marT="0" marB="91440"/>
                </a:tc>
                <a:extLst>
                  <a:ext uri="{0D108BD9-81ED-4DB2-BD59-A6C34878D82A}">
                    <a16:rowId xmlns:a16="http://schemas.microsoft.com/office/drawing/2014/main" val="10002"/>
                  </a:ext>
                </a:extLst>
              </a:tr>
              <a:tr h="648072">
                <a:tc>
                  <a:txBody>
                    <a:bodyPr/>
                    <a:lstStyle/>
                    <a:p>
                      <a:pPr algn="l">
                        <a:spcAft>
                          <a:spcPts val="0"/>
                        </a:spcAft>
                      </a:pPr>
                      <a:r>
                        <a:rPr lang="en-GB" sz="1800">
                          <a:solidFill>
                            <a:srgbClr val="000000"/>
                          </a:solidFill>
                          <a:latin typeface="Arial"/>
                          <a:ea typeface="Times New Roman"/>
                          <a:cs typeface="Arial"/>
                        </a:rPr>
                        <a:t>Staff illness</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Reorganize team so that there is more overlap of work and people therefore understand each other’s jobs.</a:t>
                      </a:r>
                    </a:p>
                  </a:txBody>
                  <a:tcPr marL="73025" marR="73025" marT="0" marB="91440"/>
                </a:tc>
                <a:extLst>
                  <a:ext uri="{0D108BD9-81ED-4DB2-BD59-A6C34878D82A}">
                    <a16:rowId xmlns:a16="http://schemas.microsoft.com/office/drawing/2014/main" val="10003"/>
                  </a:ext>
                </a:extLst>
              </a:tr>
              <a:tr h="648072">
                <a:tc>
                  <a:txBody>
                    <a:bodyPr/>
                    <a:lstStyle/>
                    <a:p>
                      <a:pPr algn="l">
                        <a:spcAft>
                          <a:spcPts val="0"/>
                        </a:spcAft>
                      </a:pPr>
                      <a:r>
                        <a:rPr lang="en-GB" sz="1800">
                          <a:solidFill>
                            <a:srgbClr val="000000"/>
                          </a:solidFill>
                          <a:latin typeface="Arial"/>
                          <a:ea typeface="Times New Roman"/>
                          <a:cs typeface="Arial"/>
                        </a:rPr>
                        <a:t>Defective components</a:t>
                      </a:r>
                    </a:p>
                  </a:txBody>
                  <a:tcPr marL="73025" marR="73025" marT="0" marB="91440"/>
                </a:tc>
                <a:tc>
                  <a:txBody>
                    <a:bodyPr/>
                    <a:lstStyle/>
                    <a:p>
                      <a:pPr algn="just">
                        <a:spcAft>
                          <a:spcPts val="0"/>
                        </a:spcAft>
                      </a:pPr>
                      <a:r>
                        <a:rPr lang="en-GB" sz="1800">
                          <a:solidFill>
                            <a:srgbClr val="000000"/>
                          </a:solidFill>
                          <a:latin typeface="Arial"/>
                          <a:ea typeface="Times New Roman"/>
                          <a:cs typeface="Arial"/>
                        </a:rPr>
                        <a:t>Replace potentially defective components with bought-in components of known reliability.</a:t>
                      </a:r>
                    </a:p>
                  </a:txBody>
                  <a:tcPr marL="73025" marR="73025" marT="0" marB="91440"/>
                </a:tc>
                <a:extLst>
                  <a:ext uri="{0D108BD9-81ED-4DB2-BD59-A6C34878D82A}">
                    <a16:rowId xmlns:a16="http://schemas.microsoft.com/office/drawing/2014/main" val="10004"/>
                  </a:ext>
                </a:extLst>
              </a:tr>
              <a:tr h="648072">
                <a:tc>
                  <a:txBody>
                    <a:bodyPr/>
                    <a:lstStyle/>
                    <a:p>
                      <a:pPr algn="l">
                        <a:spcAft>
                          <a:spcPts val="0"/>
                        </a:spcAft>
                      </a:pPr>
                      <a:r>
                        <a:rPr lang="en-GB" sz="1800">
                          <a:solidFill>
                            <a:srgbClr val="000000"/>
                          </a:solidFill>
                          <a:latin typeface="Arial"/>
                          <a:ea typeface="Times New Roman"/>
                          <a:cs typeface="Arial"/>
                        </a:rPr>
                        <a:t>Requirements changes</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Derive traceability information to assess requirements change impact; maximize information hiding in the design. </a:t>
                      </a:r>
                    </a:p>
                  </a:txBody>
                  <a:tcPr marL="73025" marR="73025" marT="0" marB="91440"/>
                </a:tc>
                <a:extLst>
                  <a:ext uri="{0D108BD9-81ED-4DB2-BD59-A6C34878D82A}">
                    <a16:rowId xmlns:a16="http://schemas.microsoft.com/office/drawing/2014/main" val="10005"/>
                  </a:ext>
                </a:extLst>
              </a:tr>
            </a:tbl>
          </a:graphicData>
        </a:graphic>
      </p:graphicFrame>
      <p:sp>
        <p:nvSpPr>
          <p:cNvPr id="7" name="矩形 6">
            <a:extLst>
              <a:ext uri="{FF2B5EF4-FFF2-40B4-BE49-F238E27FC236}">
                <a16:creationId xmlns:a16="http://schemas.microsoft.com/office/drawing/2014/main" id="{F4982071-1534-40EB-9F05-C22CF6DA015C}"/>
              </a:ext>
            </a:extLst>
          </p:cNvPr>
          <p:cNvSpPr/>
          <p:nvPr/>
        </p:nvSpPr>
        <p:spPr>
          <a:xfrm>
            <a:off x="35496" y="908720"/>
            <a:ext cx="4754315" cy="523220"/>
          </a:xfrm>
          <a:prstGeom prst="rect">
            <a:avLst/>
          </a:prstGeom>
        </p:spPr>
        <p:txBody>
          <a:bodyPr wrap="none">
            <a:spAutoFit/>
          </a:bodyPr>
          <a:lstStyle/>
          <a:p>
            <a:r>
              <a:rPr lang="en-US" altLang="zh-CN" sz="2800" b="1" dirty="0">
                <a:solidFill>
                  <a:srgbClr val="7030A0"/>
                </a:solidFill>
              </a:rPr>
              <a:t>Strategies to help manage risk</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8534152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C5C4CCC-3B86-46CC-A15C-4B774511CED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C055466-18B0-4F03-9E39-FC3233A409FD}"/>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16</a:t>
            </a:fld>
            <a:endParaRPr lang="zh-CN" altLang="en-US" dirty="0"/>
          </a:p>
        </p:txBody>
      </p:sp>
      <p:sp>
        <p:nvSpPr>
          <p:cNvPr id="4" name="TextBox 5">
            <a:extLst>
              <a:ext uri="{FF2B5EF4-FFF2-40B4-BE49-F238E27FC236}">
                <a16:creationId xmlns:a16="http://schemas.microsoft.com/office/drawing/2014/main" id="{1A4D738B-0D94-4A42-A847-352C3BD75D89}"/>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5" name="文本框 4">
            <a:extLst>
              <a:ext uri="{FF2B5EF4-FFF2-40B4-BE49-F238E27FC236}">
                <a16:creationId xmlns:a16="http://schemas.microsoft.com/office/drawing/2014/main" id="{27C00CA6-F53C-4722-842E-4C2202ECE3FC}"/>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9</a:t>
            </a:r>
          </a:p>
          <a:p>
            <a:pPr>
              <a:lnSpc>
                <a:spcPts val="2500"/>
              </a:lnSpc>
            </a:pPr>
            <a:endParaRPr lang="en-US" altLang="zh-CN" sz="2800" b="1" dirty="0">
              <a:solidFill>
                <a:srgbClr val="0070C0"/>
              </a:solidFill>
              <a:cs typeface="Times New Roman" panose="02020603050405020304" pitchFamily="18" charset="0"/>
            </a:endParaRPr>
          </a:p>
        </p:txBody>
      </p:sp>
      <p:graphicFrame>
        <p:nvGraphicFramePr>
          <p:cNvPr id="8" name="Content Placeholder 3">
            <a:extLst>
              <a:ext uri="{FF2B5EF4-FFF2-40B4-BE49-F238E27FC236}">
                <a16:creationId xmlns:a16="http://schemas.microsoft.com/office/drawing/2014/main" id="{2C797486-F822-4147-BC78-004A2050165C}"/>
              </a:ext>
            </a:extLst>
          </p:cNvPr>
          <p:cNvGraphicFramePr>
            <a:graphicFrameLocks/>
          </p:cNvGraphicFramePr>
          <p:nvPr>
            <p:extLst>
              <p:ext uri="{D42A27DB-BD31-4B8C-83A1-F6EECF244321}">
                <p14:modId xmlns:p14="http://schemas.microsoft.com/office/powerpoint/2010/main" val="1958411158"/>
              </p:ext>
            </p:extLst>
          </p:nvPr>
        </p:nvGraphicFramePr>
        <p:xfrm>
          <a:off x="179512" y="1340769"/>
          <a:ext cx="8712968" cy="3096345"/>
        </p:xfrm>
        <a:graphic>
          <a:graphicData uri="http://schemas.openxmlformats.org/drawingml/2006/table">
            <a:tbl>
              <a:tblPr firstRow="1" bandRow="1">
                <a:tableStyleId>{5C22544A-7EE6-4342-B048-85BDC9FD1C3A}</a:tableStyleId>
              </a:tblPr>
              <a:tblGrid>
                <a:gridCol w="2534353">
                  <a:extLst>
                    <a:ext uri="{9D8B030D-6E8A-4147-A177-3AD203B41FA5}">
                      <a16:colId xmlns:a16="http://schemas.microsoft.com/office/drawing/2014/main" val="20000"/>
                    </a:ext>
                  </a:extLst>
                </a:gridCol>
                <a:gridCol w="6178615">
                  <a:extLst>
                    <a:ext uri="{9D8B030D-6E8A-4147-A177-3AD203B41FA5}">
                      <a16:colId xmlns:a16="http://schemas.microsoft.com/office/drawing/2014/main" val="20001"/>
                    </a:ext>
                  </a:extLst>
                </a:gridCol>
              </a:tblGrid>
              <a:tr h="533853">
                <a:tc>
                  <a:txBody>
                    <a:bodyPr/>
                    <a:lstStyle/>
                    <a:p>
                      <a:pPr algn="just">
                        <a:spcAft>
                          <a:spcPts val="0"/>
                        </a:spcAft>
                      </a:pPr>
                      <a:r>
                        <a:rPr lang="en-GB" sz="18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800" b="1" dirty="0">
                          <a:solidFill>
                            <a:srgbClr val="000000"/>
                          </a:solidFill>
                          <a:latin typeface="Arial"/>
                          <a:ea typeface="Times New Roman"/>
                          <a:cs typeface="Arial"/>
                        </a:rPr>
                        <a:t>Strategy</a:t>
                      </a:r>
                    </a:p>
                  </a:txBody>
                  <a:tcPr marL="73025" marR="73025" marT="91440" marB="91440"/>
                </a:tc>
                <a:extLst>
                  <a:ext uri="{0D108BD9-81ED-4DB2-BD59-A6C34878D82A}">
                    <a16:rowId xmlns:a16="http://schemas.microsoft.com/office/drawing/2014/main" val="10000"/>
                  </a:ext>
                </a:extLst>
              </a:tr>
              <a:tr h="1067704">
                <a:tc>
                  <a:txBody>
                    <a:bodyPr/>
                    <a:lstStyle/>
                    <a:p>
                      <a:pPr algn="l">
                        <a:spcAft>
                          <a:spcPts val="0"/>
                        </a:spcAft>
                      </a:pPr>
                      <a:r>
                        <a:rPr lang="en-GB" sz="1800" dirty="0">
                          <a:solidFill>
                            <a:srgbClr val="000000"/>
                          </a:solidFill>
                          <a:latin typeface="Arial"/>
                          <a:ea typeface="Times New Roman"/>
                          <a:cs typeface="Arial"/>
                        </a:rPr>
                        <a:t>Organizational restructuring</a:t>
                      </a:r>
                    </a:p>
                  </a:txBody>
                  <a:tcPr marL="73025" marR="73025" marT="0" marB="91440"/>
                </a:tc>
                <a:tc>
                  <a:txBody>
                    <a:bodyPr/>
                    <a:lstStyle/>
                    <a:p>
                      <a:pPr algn="just">
                        <a:spcAft>
                          <a:spcPts val="0"/>
                        </a:spcAft>
                      </a:pPr>
                      <a:r>
                        <a:rPr lang="en-GB" sz="1800">
                          <a:solidFill>
                            <a:srgbClr val="000000"/>
                          </a:solidFill>
                          <a:latin typeface="Arial"/>
                          <a:ea typeface="Times New Roman"/>
                          <a:cs typeface="Arial"/>
                        </a:rPr>
                        <a:t>Prepare a briefing document for senior management showing how the project is making a very important contribution to the goals of the business. </a:t>
                      </a:r>
                    </a:p>
                  </a:txBody>
                  <a:tcPr marL="73025" marR="73025" marT="0" marB="91440"/>
                </a:tc>
                <a:extLst>
                  <a:ext uri="{0D108BD9-81ED-4DB2-BD59-A6C34878D82A}">
                    <a16:rowId xmlns:a16="http://schemas.microsoft.com/office/drawing/2014/main" val="10001"/>
                  </a:ext>
                </a:extLst>
              </a:tr>
              <a:tr h="747394">
                <a:tc>
                  <a:txBody>
                    <a:bodyPr/>
                    <a:lstStyle/>
                    <a:p>
                      <a:pPr algn="l">
                        <a:spcAft>
                          <a:spcPts val="0"/>
                        </a:spcAft>
                      </a:pPr>
                      <a:r>
                        <a:rPr lang="en-GB" sz="1800">
                          <a:solidFill>
                            <a:srgbClr val="000000"/>
                          </a:solidFill>
                          <a:latin typeface="Arial"/>
                          <a:ea typeface="Times New Roman"/>
                          <a:cs typeface="Arial"/>
                        </a:rPr>
                        <a:t>Database performance</a:t>
                      </a:r>
                    </a:p>
                  </a:txBody>
                  <a:tcPr marL="73025" marR="73025" marT="0" marB="91440"/>
                </a:tc>
                <a:tc>
                  <a:txBody>
                    <a:bodyPr/>
                    <a:lstStyle/>
                    <a:p>
                      <a:pPr algn="just">
                        <a:spcAft>
                          <a:spcPts val="0"/>
                        </a:spcAft>
                      </a:pPr>
                      <a:r>
                        <a:rPr lang="en-GB" sz="1800">
                          <a:solidFill>
                            <a:srgbClr val="000000"/>
                          </a:solidFill>
                          <a:latin typeface="Arial"/>
                          <a:ea typeface="Times New Roman"/>
                          <a:cs typeface="Arial"/>
                        </a:rPr>
                        <a:t>Investigate the possibility of buying a higher-performance database. </a:t>
                      </a:r>
                    </a:p>
                  </a:txBody>
                  <a:tcPr marL="73025" marR="73025" marT="0" marB="91440"/>
                </a:tc>
                <a:extLst>
                  <a:ext uri="{0D108BD9-81ED-4DB2-BD59-A6C34878D82A}">
                    <a16:rowId xmlns:a16="http://schemas.microsoft.com/office/drawing/2014/main" val="10002"/>
                  </a:ext>
                </a:extLst>
              </a:tr>
              <a:tr h="747394">
                <a:tc>
                  <a:txBody>
                    <a:bodyPr/>
                    <a:lstStyle/>
                    <a:p>
                      <a:pPr algn="l">
                        <a:spcAft>
                          <a:spcPts val="0"/>
                        </a:spcAft>
                      </a:pPr>
                      <a:r>
                        <a:rPr lang="en-GB" sz="1800">
                          <a:solidFill>
                            <a:srgbClr val="000000"/>
                          </a:solidFill>
                          <a:latin typeface="Arial"/>
                          <a:ea typeface="Times New Roman"/>
                          <a:cs typeface="Arial"/>
                        </a:rPr>
                        <a:t>Underestimated development time</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Investigate buying-in components; investigate use of a program generator.</a:t>
                      </a:r>
                    </a:p>
                  </a:txBody>
                  <a:tcPr marL="73025" marR="73025" marT="0" marB="9144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64043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1F91A21-CF52-4F43-B5A4-ACCB9BD29CD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08E6031-B9D6-467C-9AB2-E934AA9029D1}"/>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17</a:t>
            </a:fld>
            <a:endParaRPr lang="zh-CN" altLang="en-US" dirty="0"/>
          </a:p>
        </p:txBody>
      </p:sp>
      <p:sp>
        <p:nvSpPr>
          <p:cNvPr id="4" name="TextBox 5">
            <a:extLst>
              <a:ext uri="{FF2B5EF4-FFF2-40B4-BE49-F238E27FC236}">
                <a16:creationId xmlns:a16="http://schemas.microsoft.com/office/drawing/2014/main" id="{350CBCA3-9B55-4346-A51E-0FB142A05E0B}"/>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5" name="文本框 4">
            <a:extLst>
              <a:ext uri="{FF2B5EF4-FFF2-40B4-BE49-F238E27FC236}">
                <a16:creationId xmlns:a16="http://schemas.microsoft.com/office/drawing/2014/main" id="{F5FE0C59-8BEE-4528-85BE-F79D6150CA9F}"/>
              </a:ext>
            </a:extLst>
          </p:cNvPr>
          <p:cNvSpPr txBox="1"/>
          <p:nvPr/>
        </p:nvSpPr>
        <p:spPr>
          <a:xfrm>
            <a:off x="7600506" y="188640"/>
            <a:ext cx="1440160" cy="10687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10</a:t>
            </a:r>
          </a:p>
          <a:p>
            <a:pPr>
              <a:lnSpc>
                <a:spcPts val="2500"/>
              </a:lnSpc>
            </a:pPr>
            <a:r>
              <a:rPr lang="en-US" altLang="zh-CN" sz="2800" b="1" dirty="0">
                <a:solidFill>
                  <a:srgbClr val="0070C0"/>
                </a:solidFill>
                <a:cs typeface="Times New Roman" panose="02020603050405020304" pitchFamily="18" charset="0"/>
              </a:rPr>
              <a:t>end</a:t>
            </a:r>
          </a:p>
          <a:p>
            <a:pPr>
              <a:lnSpc>
                <a:spcPts val="2500"/>
              </a:lnSpc>
            </a:pPr>
            <a:endParaRPr lang="en-US" altLang="zh-CN" sz="2800" b="1" dirty="0">
              <a:solidFill>
                <a:srgbClr val="0070C0"/>
              </a:solidFill>
              <a:cs typeface="Times New Roman" panose="02020603050405020304" pitchFamily="18" charset="0"/>
            </a:endParaRPr>
          </a:p>
        </p:txBody>
      </p:sp>
      <p:graphicFrame>
        <p:nvGraphicFramePr>
          <p:cNvPr id="6" name="Content Placeholder 3">
            <a:extLst>
              <a:ext uri="{FF2B5EF4-FFF2-40B4-BE49-F238E27FC236}">
                <a16:creationId xmlns:a16="http://schemas.microsoft.com/office/drawing/2014/main" id="{44175641-7FF4-4B21-9629-EB381679D9C5}"/>
              </a:ext>
            </a:extLst>
          </p:cNvPr>
          <p:cNvGraphicFramePr>
            <a:graphicFrameLocks/>
          </p:cNvGraphicFramePr>
          <p:nvPr>
            <p:extLst>
              <p:ext uri="{D42A27DB-BD31-4B8C-83A1-F6EECF244321}">
                <p14:modId xmlns:p14="http://schemas.microsoft.com/office/powerpoint/2010/main" val="1636979923"/>
              </p:ext>
            </p:extLst>
          </p:nvPr>
        </p:nvGraphicFramePr>
        <p:xfrm>
          <a:off x="175342" y="1412776"/>
          <a:ext cx="8789146" cy="4331976"/>
        </p:xfrm>
        <a:graphic>
          <a:graphicData uri="http://schemas.openxmlformats.org/drawingml/2006/table">
            <a:tbl>
              <a:tblPr firstRow="1" bandRow="1">
                <a:tableStyleId>{5C22544A-7EE6-4342-B048-85BDC9FD1C3A}</a:tableStyleId>
              </a:tblPr>
              <a:tblGrid>
                <a:gridCol w="2570941">
                  <a:extLst>
                    <a:ext uri="{9D8B030D-6E8A-4147-A177-3AD203B41FA5}">
                      <a16:colId xmlns:a16="http://schemas.microsoft.com/office/drawing/2014/main" val="20000"/>
                    </a:ext>
                  </a:extLst>
                </a:gridCol>
                <a:gridCol w="6218205">
                  <a:extLst>
                    <a:ext uri="{9D8B030D-6E8A-4147-A177-3AD203B41FA5}">
                      <a16:colId xmlns:a16="http://schemas.microsoft.com/office/drawing/2014/main" val="20001"/>
                    </a:ext>
                  </a:extLst>
                </a:gridCol>
              </a:tblGrid>
              <a:tr h="458659">
                <a:tc>
                  <a:txBody>
                    <a:bodyPr/>
                    <a:lstStyle/>
                    <a:p>
                      <a:pPr algn="just">
                        <a:spcAft>
                          <a:spcPts val="0"/>
                        </a:spcAft>
                      </a:pPr>
                      <a:r>
                        <a:rPr lang="en-GB" sz="1800" b="1" dirty="0">
                          <a:solidFill>
                            <a:srgbClr val="000000"/>
                          </a:solidFill>
                          <a:latin typeface="Arial"/>
                          <a:ea typeface="Times New Roman"/>
                          <a:cs typeface="Arial"/>
                        </a:rPr>
                        <a:t>Risk type</a:t>
                      </a:r>
                    </a:p>
                  </a:txBody>
                  <a:tcPr marL="73025" marR="73025" marT="91440" marB="91440"/>
                </a:tc>
                <a:tc>
                  <a:txBody>
                    <a:bodyPr/>
                    <a:lstStyle/>
                    <a:p>
                      <a:pPr algn="just">
                        <a:spcAft>
                          <a:spcPts val="0"/>
                        </a:spcAft>
                      </a:pPr>
                      <a:r>
                        <a:rPr lang="en-GB" sz="1800" b="1" dirty="0">
                          <a:solidFill>
                            <a:srgbClr val="000000"/>
                          </a:solidFill>
                          <a:latin typeface="Arial"/>
                          <a:ea typeface="Times New Roman"/>
                          <a:cs typeface="Arial"/>
                        </a:rPr>
                        <a:t>Potential indicators</a:t>
                      </a:r>
                    </a:p>
                  </a:txBody>
                  <a:tcPr marL="73025" marR="73025" marT="91440" marB="91440"/>
                </a:tc>
                <a:extLst>
                  <a:ext uri="{0D108BD9-81ED-4DB2-BD59-A6C34878D82A}">
                    <a16:rowId xmlns:a16="http://schemas.microsoft.com/office/drawing/2014/main" val="10000"/>
                  </a:ext>
                </a:extLst>
              </a:tr>
              <a:tr h="622467">
                <a:tc>
                  <a:txBody>
                    <a:bodyPr/>
                    <a:lstStyle/>
                    <a:p>
                      <a:pPr algn="just">
                        <a:spcAft>
                          <a:spcPts val="0"/>
                        </a:spcAft>
                      </a:pPr>
                      <a:r>
                        <a:rPr lang="en-GB" sz="1800" dirty="0">
                          <a:solidFill>
                            <a:srgbClr val="000000"/>
                          </a:solidFill>
                          <a:latin typeface="Arial"/>
                          <a:ea typeface="Times New Roman"/>
                          <a:cs typeface="Arial"/>
                        </a:rPr>
                        <a:t>Estimation</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Failure to meet agreed schedule; failure to clear reported defects.</a:t>
                      </a:r>
                    </a:p>
                  </a:txBody>
                  <a:tcPr marL="73025" marR="73025" marT="0" marB="91440"/>
                </a:tc>
                <a:extLst>
                  <a:ext uri="{0D108BD9-81ED-4DB2-BD59-A6C34878D82A}">
                    <a16:rowId xmlns:a16="http://schemas.microsoft.com/office/drawing/2014/main" val="10001"/>
                  </a:ext>
                </a:extLst>
              </a:tr>
              <a:tr h="398597">
                <a:tc>
                  <a:txBody>
                    <a:bodyPr/>
                    <a:lstStyle/>
                    <a:p>
                      <a:pPr algn="just">
                        <a:spcAft>
                          <a:spcPts val="0"/>
                        </a:spcAft>
                      </a:pPr>
                      <a:r>
                        <a:rPr lang="en-GB" sz="1800" dirty="0">
                          <a:solidFill>
                            <a:srgbClr val="000000"/>
                          </a:solidFill>
                          <a:latin typeface="Arial"/>
                          <a:ea typeface="Times New Roman"/>
                          <a:cs typeface="Arial"/>
                        </a:rPr>
                        <a:t>Organizational</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Organizational gossip; lack of action by senior management.</a:t>
                      </a:r>
                    </a:p>
                  </a:txBody>
                  <a:tcPr marL="73025" marR="73025" marT="0" marB="91440"/>
                </a:tc>
                <a:extLst>
                  <a:ext uri="{0D108BD9-81ED-4DB2-BD59-A6C34878D82A}">
                    <a16:rowId xmlns:a16="http://schemas.microsoft.com/office/drawing/2014/main" val="10002"/>
                  </a:ext>
                </a:extLst>
              </a:tr>
              <a:tr h="622467">
                <a:tc>
                  <a:txBody>
                    <a:bodyPr/>
                    <a:lstStyle/>
                    <a:p>
                      <a:pPr algn="just">
                        <a:spcAft>
                          <a:spcPts val="0"/>
                        </a:spcAft>
                      </a:pPr>
                      <a:r>
                        <a:rPr lang="en-GB" sz="1800" dirty="0">
                          <a:solidFill>
                            <a:srgbClr val="000000"/>
                          </a:solidFill>
                          <a:latin typeface="Arial"/>
                          <a:ea typeface="Times New Roman"/>
                          <a:cs typeface="Arial"/>
                        </a:rPr>
                        <a:t>People</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Poor staff morale; poor relationships amongst team members; high staff turnover.</a:t>
                      </a:r>
                    </a:p>
                  </a:txBody>
                  <a:tcPr marL="73025" marR="73025" marT="0" marB="91440"/>
                </a:tc>
                <a:extLst>
                  <a:ext uri="{0D108BD9-81ED-4DB2-BD59-A6C34878D82A}">
                    <a16:rowId xmlns:a16="http://schemas.microsoft.com/office/drawing/2014/main" val="10003"/>
                  </a:ext>
                </a:extLst>
              </a:tr>
              <a:tr h="398597">
                <a:tc>
                  <a:txBody>
                    <a:bodyPr/>
                    <a:lstStyle/>
                    <a:p>
                      <a:pPr algn="just">
                        <a:spcAft>
                          <a:spcPts val="0"/>
                        </a:spcAft>
                      </a:pPr>
                      <a:r>
                        <a:rPr lang="en-GB" sz="1800" dirty="0">
                          <a:solidFill>
                            <a:srgbClr val="000000"/>
                          </a:solidFill>
                          <a:latin typeface="Arial"/>
                          <a:ea typeface="Times New Roman"/>
                          <a:cs typeface="Arial"/>
                        </a:rPr>
                        <a:t>Requirements</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Many requirements change requests; customer complaints.</a:t>
                      </a:r>
                    </a:p>
                  </a:txBody>
                  <a:tcPr marL="73025" marR="73025" marT="0" marB="91440"/>
                </a:tc>
                <a:extLst>
                  <a:ext uri="{0D108BD9-81ED-4DB2-BD59-A6C34878D82A}">
                    <a16:rowId xmlns:a16="http://schemas.microsoft.com/office/drawing/2014/main" val="10004"/>
                  </a:ext>
                </a:extLst>
              </a:tr>
              <a:tr h="622467">
                <a:tc>
                  <a:txBody>
                    <a:bodyPr/>
                    <a:lstStyle/>
                    <a:p>
                      <a:pPr algn="just">
                        <a:spcAft>
                          <a:spcPts val="0"/>
                        </a:spcAft>
                      </a:pPr>
                      <a:r>
                        <a:rPr lang="en-GB" sz="1800" dirty="0">
                          <a:solidFill>
                            <a:srgbClr val="000000"/>
                          </a:solidFill>
                          <a:latin typeface="Arial"/>
                          <a:ea typeface="Times New Roman"/>
                          <a:cs typeface="Arial"/>
                        </a:rPr>
                        <a:t>Technology</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Late delivery of hardware or support software; many reported technology problems.</a:t>
                      </a:r>
                    </a:p>
                  </a:txBody>
                  <a:tcPr marL="73025" marR="73025" marT="0" marB="91440"/>
                </a:tc>
                <a:extLst>
                  <a:ext uri="{0D108BD9-81ED-4DB2-BD59-A6C34878D82A}">
                    <a16:rowId xmlns:a16="http://schemas.microsoft.com/office/drawing/2014/main" val="10005"/>
                  </a:ext>
                </a:extLst>
              </a:tr>
              <a:tr h="622467">
                <a:tc>
                  <a:txBody>
                    <a:bodyPr/>
                    <a:lstStyle/>
                    <a:p>
                      <a:pPr algn="just">
                        <a:spcAft>
                          <a:spcPts val="0"/>
                        </a:spcAft>
                      </a:pPr>
                      <a:r>
                        <a:rPr lang="en-GB" sz="1800" dirty="0">
                          <a:solidFill>
                            <a:srgbClr val="000000"/>
                          </a:solidFill>
                          <a:latin typeface="Arial"/>
                          <a:ea typeface="Times New Roman"/>
                          <a:cs typeface="Arial"/>
                        </a:rPr>
                        <a:t>Tools</a:t>
                      </a:r>
                    </a:p>
                  </a:txBody>
                  <a:tcPr marL="73025" marR="73025" marT="0" marB="91440"/>
                </a:tc>
                <a:tc>
                  <a:txBody>
                    <a:bodyPr/>
                    <a:lstStyle/>
                    <a:p>
                      <a:pPr algn="just">
                        <a:spcAft>
                          <a:spcPts val="0"/>
                        </a:spcAft>
                      </a:pPr>
                      <a:r>
                        <a:rPr lang="en-GB" sz="1800" dirty="0">
                          <a:solidFill>
                            <a:srgbClr val="000000"/>
                          </a:solidFill>
                          <a:latin typeface="Arial"/>
                          <a:ea typeface="Times New Roman"/>
                          <a:cs typeface="Arial"/>
                        </a:rPr>
                        <a:t>Reluctance by team members to use tools; complaints about CASE tools; demands for higher-powered workstations.</a:t>
                      </a:r>
                    </a:p>
                  </a:txBody>
                  <a:tcPr marL="73025" marR="73025" marT="0" marB="91440"/>
                </a:tc>
                <a:extLst>
                  <a:ext uri="{0D108BD9-81ED-4DB2-BD59-A6C34878D82A}">
                    <a16:rowId xmlns:a16="http://schemas.microsoft.com/office/drawing/2014/main" val="10006"/>
                  </a:ext>
                </a:extLst>
              </a:tr>
            </a:tbl>
          </a:graphicData>
        </a:graphic>
      </p:graphicFrame>
      <p:sp>
        <p:nvSpPr>
          <p:cNvPr id="7" name="矩形 6">
            <a:extLst>
              <a:ext uri="{FF2B5EF4-FFF2-40B4-BE49-F238E27FC236}">
                <a16:creationId xmlns:a16="http://schemas.microsoft.com/office/drawing/2014/main" id="{45941E64-D2AE-4D89-9480-FD915440FAFC}"/>
              </a:ext>
            </a:extLst>
          </p:cNvPr>
          <p:cNvSpPr/>
          <p:nvPr/>
        </p:nvSpPr>
        <p:spPr>
          <a:xfrm>
            <a:off x="107504" y="908720"/>
            <a:ext cx="2418739" cy="523220"/>
          </a:xfrm>
          <a:prstGeom prst="rect">
            <a:avLst/>
          </a:prstGeom>
        </p:spPr>
        <p:txBody>
          <a:bodyPr wrap="none">
            <a:spAutoFit/>
          </a:bodyPr>
          <a:lstStyle/>
          <a:p>
            <a:r>
              <a:rPr lang="en-US" altLang="zh-CN" sz="2800" b="1" dirty="0">
                <a:solidFill>
                  <a:srgbClr val="7030A0"/>
                </a:solidFill>
              </a:rPr>
              <a:t>Risk indicators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311706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CC93AD8-2378-4C38-A392-584C628EE5E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FC55791-C25D-4948-AA1C-9B7E4340168F}"/>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18</a:t>
            </a:fld>
            <a:endParaRPr lang="zh-CN" altLang="en-US" dirty="0"/>
          </a:p>
        </p:txBody>
      </p:sp>
      <p:sp>
        <p:nvSpPr>
          <p:cNvPr id="4" name="TextBox 5">
            <a:extLst>
              <a:ext uri="{FF2B5EF4-FFF2-40B4-BE49-F238E27FC236}">
                <a16:creationId xmlns:a16="http://schemas.microsoft.com/office/drawing/2014/main" id="{A1330578-2FD0-44CC-87F4-D51F04F2185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22.2 Managing people</a:t>
            </a:r>
          </a:p>
        </p:txBody>
      </p:sp>
      <p:sp>
        <p:nvSpPr>
          <p:cNvPr id="5" name="Rectangle 3">
            <a:extLst>
              <a:ext uri="{FF2B5EF4-FFF2-40B4-BE49-F238E27FC236}">
                <a16:creationId xmlns:a16="http://schemas.microsoft.com/office/drawing/2014/main" id="{D00C3283-818B-44E0-B6A2-49A8FDB9B00B}"/>
              </a:ext>
            </a:extLst>
          </p:cNvPr>
          <p:cNvSpPr txBox="1">
            <a:spLocks noChangeArrowheads="1"/>
          </p:cNvSpPr>
          <p:nvPr/>
        </p:nvSpPr>
        <p:spPr>
          <a:xfrm>
            <a:off x="107504" y="1412776"/>
            <a:ext cx="8867328"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Consistency</a:t>
            </a:r>
          </a:p>
          <a:p>
            <a:pPr lvl="1">
              <a:lnSpc>
                <a:spcPct val="90000"/>
              </a:lnSpc>
            </a:pPr>
            <a:r>
              <a:rPr lang="en-GB" sz="2600" dirty="0"/>
              <a:t>Team members should all be treated in a comparable way without favourites or discrimination.</a:t>
            </a:r>
          </a:p>
          <a:p>
            <a:pPr>
              <a:lnSpc>
                <a:spcPct val="90000"/>
              </a:lnSpc>
            </a:pPr>
            <a:r>
              <a:rPr lang="en-GB" sz="2800" dirty="0"/>
              <a:t>Respect</a:t>
            </a:r>
          </a:p>
          <a:p>
            <a:pPr lvl="1">
              <a:lnSpc>
                <a:spcPct val="90000"/>
              </a:lnSpc>
            </a:pPr>
            <a:r>
              <a:rPr lang="en-GB" sz="2600" dirty="0"/>
              <a:t>Different team members have different skills and these differences should be respected.</a:t>
            </a:r>
          </a:p>
          <a:p>
            <a:pPr>
              <a:lnSpc>
                <a:spcPct val="90000"/>
              </a:lnSpc>
            </a:pPr>
            <a:r>
              <a:rPr lang="en-GB" sz="2800" dirty="0"/>
              <a:t>Inclusion</a:t>
            </a:r>
          </a:p>
          <a:p>
            <a:pPr lvl="1">
              <a:lnSpc>
                <a:spcPct val="90000"/>
              </a:lnSpc>
            </a:pPr>
            <a:r>
              <a:rPr lang="en-GB" sz="2600" dirty="0"/>
              <a:t>Involve all team members and make sure that people’s views are considered.</a:t>
            </a:r>
          </a:p>
          <a:p>
            <a:pPr>
              <a:lnSpc>
                <a:spcPct val="90000"/>
              </a:lnSpc>
            </a:pPr>
            <a:r>
              <a:rPr lang="en-GB" sz="2800" dirty="0"/>
              <a:t>Honesty</a:t>
            </a:r>
          </a:p>
          <a:p>
            <a:pPr lvl="1">
              <a:lnSpc>
                <a:spcPct val="90000"/>
              </a:lnSpc>
            </a:pPr>
            <a:r>
              <a:rPr lang="en-GB" sz="2600" dirty="0"/>
              <a:t>You should always be honest about what is going well and what is going badly in a project.</a:t>
            </a:r>
          </a:p>
        </p:txBody>
      </p:sp>
      <p:sp>
        <p:nvSpPr>
          <p:cNvPr id="6" name="矩形 5">
            <a:extLst>
              <a:ext uri="{FF2B5EF4-FFF2-40B4-BE49-F238E27FC236}">
                <a16:creationId xmlns:a16="http://schemas.microsoft.com/office/drawing/2014/main" id="{1BA41219-A5B3-4522-9525-DF7650248C98}"/>
              </a:ext>
            </a:extLst>
          </p:cNvPr>
          <p:cNvSpPr/>
          <p:nvPr/>
        </p:nvSpPr>
        <p:spPr>
          <a:xfrm>
            <a:off x="100750" y="908720"/>
            <a:ext cx="4359527" cy="523220"/>
          </a:xfrm>
          <a:prstGeom prst="rect">
            <a:avLst/>
          </a:prstGeom>
        </p:spPr>
        <p:txBody>
          <a:bodyPr wrap="none">
            <a:spAutoFit/>
          </a:bodyPr>
          <a:lstStyle/>
          <a:p>
            <a:r>
              <a:rPr lang="en-GB" altLang="zh-CN" sz="2800" b="1" dirty="0">
                <a:solidFill>
                  <a:srgbClr val="7030A0"/>
                </a:solidFill>
              </a:rPr>
              <a:t>People management factors</a:t>
            </a:r>
            <a:endParaRPr lang="zh-CN" altLang="en-US" sz="2800" b="1" dirty="0">
              <a:solidFill>
                <a:srgbClr val="7030A0"/>
              </a:solidFill>
            </a:endParaRPr>
          </a:p>
        </p:txBody>
      </p:sp>
    </p:spTree>
    <p:extLst>
      <p:ext uri="{BB962C8B-B14F-4D97-AF65-F5344CB8AC3E}">
        <p14:creationId xmlns:p14="http://schemas.microsoft.com/office/powerpoint/2010/main" val="160236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E01F681-ED3E-4066-8BBA-8D683F22D98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1C07FE5-FD11-4EEE-91C9-DE585608820C}"/>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19</a:t>
            </a:fld>
            <a:endParaRPr lang="zh-CN" altLang="en-US" dirty="0"/>
          </a:p>
        </p:txBody>
      </p:sp>
      <p:sp>
        <p:nvSpPr>
          <p:cNvPr id="4" name="TextBox 5">
            <a:extLst>
              <a:ext uri="{FF2B5EF4-FFF2-40B4-BE49-F238E27FC236}">
                <a16:creationId xmlns:a16="http://schemas.microsoft.com/office/drawing/2014/main" id="{859717C0-098B-4D50-8C6B-63705F54F18E}"/>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22.2 Managing people</a:t>
            </a:r>
          </a:p>
        </p:txBody>
      </p:sp>
      <p:sp>
        <p:nvSpPr>
          <p:cNvPr id="5" name="文本框 4">
            <a:extLst>
              <a:ext uri="{FF2B5EF4-FFF2-40B4-BE49-F238E27FC236}">
                <a16:creationId xmlns:a16="http://schemas.microsoft.com/office/drawing/2014/main" id="{D74E02C5-B5F6-4C01-B532-3629C485E0A8}"/>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endParaRPr lang="en-US" altLang="zh-CN" sz="2800" b="1" dirty="0">
              <a:solidFill>
                <a:srgbClr val="0070C0"/>
              </a:solidFill>
              <a:cs typeface="Times New Roman" panose="02020603050405020304" pitchFamily="18" charset="0"/>
            </a:endParaRPr>
          </a:p>
        </p:txBody>
      </p:sp>
      <p:pic>
        <p:nvPicPr>
          <p:cNvPr id="6" name="Content Placeholder 3" descr="22.7 Needs-hierarchy.eps">
            <a:extLst>
              <a:ext uri="{FF2B5EF4-FFF2-40B4-BE49-F238E27FC236}">
                <a16:creationId xmlns:a16="http://schemas.microsoft.com/office/drawing/2014/main" id="{215FE7EB-1E91-43A1-A4F6-F1868FDF92DF}"/>
              </a:ext>
            </a:extLst>
          </p:cNvPr>
          <p:cNvPicPr>
            <a:picLocks noChangeAspect="1"/>
          </p:cNvPicPr>
          <p:nvPr/>
        </p:nvPicPr>
        <p:blipFill>
          <a:blip r:embed="rId2"/>
          <a:srcRect l="-9445" r="-9445"/>
          <a:stretch>
            <a:fillRect/>
          </a:stretch>
        </p:blipFill>
        <p:spPr>
          <a:xfrm>
            <a:off x="539552" y="1652142"/>
            <a:ext cx="8018138" cy="4409667"/>
          </a:xfrm>
          <a:prstGeom prst="rect">
            <a:avLst/>
          </a:prstGeom>
        </p:spPr>
      </p:pic>
      <p:sp>
        <p:nvSpPr>
          <p:cNvPr id="7" name="矩形 6">
            <a:extLst>
              <a:ext uri="{FF2B5EF4-FFF2-40B4-BE49-F238E27FC236}">
                <a16:creationId xmlns:a16="http://schemas.microsoft.com/office/drawing/2014/main" id="{64B824EB-D2B6-49DE-BB97-8BCD5FCEE254}"/>
              </a:ext>
            </a:extLst>
          </p:cNvPr>
          <p:cNvSpPr/>
          <p:nvPr/>
        </p:nvSpPr>
        <p:spPr>
          <a:xfrm>
            <a:off x="141902" y="980728"/>
            <a:ext cx="2928430" cy="523220"/>
          </a:xfrm>
          <a:prstGeom prst="rect">
            <a:avLst/>
          </a:prstGeom>
        </p:spPr>
        <p:txBody>
          <a:bodyPr wrap="none">
            <a:spAutoFit/>
          </a:bodyPr>
          <a:lstStyle/>
          <a:p>
            <a:r>
              <a:rPr lang="en-US" altLang="zh-CN" sz="2800" b="1" dirty="0">
                <a:solidFill>
                  <a:srgbClr val="7030A0"/>
                </a:solidFill>
              </a:rPr>
              <a:t>Motivating people</a:t>
            </a:r>
            <a:endParaRPr lang="zh-CN" altLang="en-US" sz="2800" b="1" dirty="0">
              <a:solidFill>
                <a:srgbClr val="7030A0"/>
              </a:solidFill>
            </a:endParaRPr>
          </a:p>
        </p:txBody>
      </p:sp>
    </p:spTree>
    <p:extLst>
      <p:ext uri="{BB962C8B-B14F-4D97-AF65-F5344CB8AC3E}">
        <p14:creationId xmlns:p14="http://schemas.microsoft.com/office/powerpoint/2010/main" val="38897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271FF12-5EE1-462F-9CAB-038216A6AD82}"/>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22BA4A19-CB67-43DE-ACF8-D8265CFF471E}"/>
              </a:ext>
            </a:extLst>
          </p:cNvPr>
          <p:cNvSpPr>
            <a:spLocks noGrp="1"/>
          </p:cNvSpPr>
          <p:nvPr>
            <p:ph type="sldNum" sz="quarter" idx="12"/>
          </p:nvPr>
        </p:nvSpPr>
        <p:spPr/>
        <p:txBody>
          <a:bodyPr/>
          <a:lstStyle/>
          <a:p>
            <a:r>
              <a:rPr lang="en-US" altLang="zh-CN" dirty="0"/>
              <a:t>SE  Chapter 22-</a:t>
            </a:r>
            <a:fld id="{90959D3B-E7CF-4F7F-B948-302019A1053D}" type="slidenum">
              <a:rPr lang="zh-CN" altLang="en-US" smtClean="0"/>
              <a:pPr/>
              <a:t>2</a:t>
            </a:fld>
            <a:endParaRPr lang="zh-CN" altLang="en-US" dirty="0"/>
          </a:p>
        </p:txBody>
      </p:sp>
      <p:sp>
        <p:nvSpPr>
          <p:cNvPr id="4" name="TextBox 5">
            <a:extLst>
              <a:ext uri="{FF2B5EF4-FFF2-40B4-BE49-F238E27FC236}">
                <a16:creationId xmlns:a16="http://schemas.microsoft.com/office/drawing/2014/main" id="{A7565CFB-E7AD-4DFF-A4C5-4C069A75CCB0}"/>
              </a:ext>
            </a:extLst>
          </p:cNvPr>
          <p:cNvSpPr txBox="1">
            <a:spLocks noChangeArrowheads="1"/>
          </p:cNvSpPr>
          <p:nvPr/>
        </p:nvSpPr>
        <p:spPr bwMode="auto">
          <a:xfrm>
            <a:off x="91887" y="264889"/>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Learning objectives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AEE9D22-C506-492F-8381-D9BF752ABE45}"/>
              </a:ext>
            </a:extLst>
          </p:cNvPr>
          <p:cNvSpPr txBox="1"/>
          <p:nvPr/>
        </p:nvSpPr>
        <p:spPr>
          <a:xfrm>
            <a:off x="107504" y="1196752"/>
            <a:ext cx="8954953" cy="3539430"/>
          </a:xfrm>
          <a:prstGeom prst="rect">
            <a:avLst/>
          </a:prstGeom>
          <a:noFill/>
        </p:spPr>
        <p:txBody>
          <a:bodyPr wrap="square" rtlCol="0">
            <a:spAutoFit/>
          </a:bodyPr>
          <a:lstStyle/>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the principal tasks of software project managers.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Know the notation of risk management and some of the risks that can arise in software engineering.</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factors that influence personal motivation and what these might mean for software project managers.</a:t>
            </a:r>
          </a:p>
          <a:p>
            <a:pPr marL="457200" indent="-457200">
              <a:buFont typeface="Symbol" panose="05050102010706020507" pitchFamily="18" charset="2"/>
              <a:buChar char="¨"/>
            </a:pPr>
            <a:r>
              <a:rPr lang="en-US" altLang="zh-CN" sz="2800" dirty="0">
                <a:cs typeface="Times New Roman" panose="02020603050405020304" pitchFamily="18" charset="0"/>
                <a:sym typeface="Symbol" panose="05050102010706020507" pitchFamily="18" charset="2"/>
              </a:rPr>
              <a:t>Understand key issues that influence team working, such as team composition, organization, and communication.</a:t>
            </a:r>
          </a:p>
        </p:txBody>
      </p:sp>
    </p:spTree>
    <p:extLst>
      <p:ext uri="{BB962C8B-B14F-4D97-AF65-F5344CB8AC3E}">
        <p14:creationId xmlns:p14="http://schemas.microsoft.com/office/powerpoint/2010/main" val="2806944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E7F49C9-9FC9-4851-ACB9-0D1D55952DB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4A72D03-A31A-4C47-B29C-B6E908F70518}"/>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20</a:t>
            </a:fld>
            <a:endParaRPr lang="zh-CN" altLang="en-US" dirty="0"/>
          </a:p>
        </p:txBody>
      </p:sp>
      <p:sp>
        <p:nvSpPr>
          <p:cNvPr id="4" name="Rectangle 3">
            <a:extLst>
              <a:ext uri="{FF2B5EF4-FFF2-40B4-BE49-F238E27FC236}">
                <a16:creationId xmlns:a16="http://schemas.microsoft.com/office/drawing/2014/main" id="{BBD4B6F9-0152-402E-8D63-E9A6EE44AB58}"/>
              </a:ext>
            </a:extLst>
          </p:cNvPr>
          <p:cNvSpPr txBox="1">
            <a:spLocks noChangeArrowheads="1"/>
          </p:cNvSpPr>
          <p:nvPr/>
        </p:nvSpPr>
        <p:spPr>
          <a:xfrm>
            <a:off x="251520" y="1484784"/>
            <a:ext cx="8795320"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needs hierarchy is almost certainly an over-simplification of motivation in practice.</a:t>
            </a:r>
          </a:p>
          <a:p>
            <a:r>
              <a:rPr lang="en-GB" sz="2800" dirty="0"/>
              <a:t>Motivation should also take into account different personality types:</a:t>
            </a:r>
          </a:p>
          <a:p>
            <a:pPr lvl="1"/>
            <a:r>
              <a:rPr lang="en-GB" dirty="0"/>
              <a:t>Task-oriented people, who are motivated by the work they do. In software engineering.</a:t>
            </a:r>
          </a:p>
          <a:p>
            <a:pPr lvl="1"/>
            <a:r>
              <a:rPr lang="en-GB" dirty="0"/>
              <a:t>Interaction-oriented</a:t>
            </a:r>
            <a:r>
              <a:rPr lang="en-GB" i="1" dirty="0"/>
              <a:t> </a:t>
            </a:r>
            <a:r>
              <a:rPr lang="en-GB" dirty="0"/>
              <a:t>people, who are motivated by the presence and actions of co-workers. </a:t>
            </a:r>
          </a:p>
          <a:p>
            <a:pPr lvl="1"/>
            <a:r>
              <a:rPr lang="en-GB" dirty="0"/>
              <a:t>Self-oriented</a:t>
            </a:r>
            <a:r>
              <a:rPr lang="en-GB" i="1" dirty="0"/>
              <a:t> </a:t>
            </a:r>
            <a:r>
              <a:rPr lang="en-GB" dirty="0"/>
              <a:t>people, who are principally motivated by personal success and recognition. </a:t>
            </a:r>
          </a:p>
        </p:txBody>
      </p:sp>
      <p:sp>
        <p:nvSpPr>
          <p:cNvPr id="5" name="矩形 4">
            <a:extLst>
              <a:ext uri="{FF2B5EF4-FFF2-40B4-BE49-F238E27FC236}">
                <a16:creationId xmlns:a16="http://schemas.microsoft.com/office/drawing/2014/main" id="{77722C59-28AF-4B2F-B0F2-F1F2FB23223E}"/>
              </a:ext>
            </a:extLst>
          </p:cNvPr>
          <p:cNvSpPr/>
          <p:nvPr/>
        </p:nvSpPr>
        <p:spPr>
          <a:xfrm>
            <a:off x="179512" y="980728"/>
            <a:ext cx="2744149" cy="523220"/>
          </a:xfrm>
          <a:prstGeom prst="rect">
            <a:avLst/>
          </a:prstGeom>
        </p:spPr>
        <p:txBody>
          <a:bodyPr wrap="none">
            <a:spAutoFit/>
          </a:bodyPr>
          <a:lstStyle/>
          <a:p>
            <a:r>
              <a:rPr lang="en-GB" altLang="zh-CN" sz="2800" b="1" dirty="0">
                <a:solidFill>
                  <a:srgbClr val="7030A0"/>
                </a:solidFill>
              </a:rPr>
              <a:t>Personality types</a:t>
            </a:r>
            <a:endParaRPr lang="zh-CN" altLang="en-US" sz="2800" b="1" dirty="0">
              <a:solidFill>
                <a:srgbClr val="7030A0"/>
              </a:solidFill>
            </a:endParaRPr>
          </a:p>
        </p:txBody>
      </p:sp>
      <p:sp>
        <p:nvSpPr>
          <p:cNvPr id="6" name="TextBox 5">
            <a:extLst>
              <a:ext uri="{FF2B5EF4-FFF2-40B4-BE49-F238E27FC236}">
                <a16:creationId xmlns:a16="http://schemas.microsoft.com/office/drawing/2014/main" id="{200003CB-8F16-4A63-8959-017BEABFA56A}"/>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22.2 Managing people</a:t>
            </a:r>
          </a:p>
        </p:txBody>
      </p:sp>
      <p:sp>
        <p:nvSpPr>
          <p:cNvPr id="7" name="文本框 6">
            <a:extLst>
              <a:ext uri="{FF2B5EF4-FFF2-40B4-BE49-F238E27FC236}">
                <a16:creationId xmlns:a16="http://schemas.microsoft.com/office/drawing/2014/main" id="{4812D138-5B3B-4DA3-BC3D-E3BA8992A06D}"/>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endParaRPr lang="en-US" altLang="zh-CN" sz="2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6301999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4D9F00D-6CDB-4DC3-9B1D-F2FD5A94405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430FE63-AF8B-409F-8C7F-924193E17356}"/>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21</a:t>
            </a:fld>
            <a:endParaRPr lang="zh-CN" altLang="en-US" dirty="0"/>
          </a:p>
        </p:txBody>
      </p:sp>
      <p:sp>
        <p:nvSpPr>
          <p:cNvPr id="4" name="TextBox 5">
            <a:extLst>
              <a:ext uri="{FF2B5EF4-FFF2-40B4-BE49-F238E27FC236}">
                <a16:creationId xmlns:a16="http://schemas.microsoft.com/office/drawing/2014/main" id="{5C770415-0491-4BD8-8AF6-3DA652DDA5BB}"/>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22.2 Managing people</a:t>
            </a:r>
          </a:p>
        </p:txBody>
      </p:sp>
      <p:sp>
        <p:nvSpPr>
          <p:cNvPr id="5" name="文本框 4">
            <a:extLst>
              <a:ext uri="{FF2B5EF4-FFF2-40B4-BE49-F238E27FC236}">
                <a16:creationId xmlns:a16="http://schemas.microsoft.com/office/drawing/2014/main" id="{67B8474F-6063-4B8C-A4DE-2A1A2CCA3476}"/>
              </a:ext>
            </a:extLst>
          </p:cNvPr>
          <p:cNvSpPr txBox="1"/>
          <p:nvPr/>
        </p:nvSpPr>
        <p:spPr>
          <a:xfrm>
            <a:off x="7592428"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r>
              <a:rPr lang="en-US" altLang="zh-CN" sz="2800" b="1" dirty="0">
                <a:solidFill>
                  <a:srgbClr val="0070C0"/>
                </a:solidFill>
                <a:cs typeface="Times New Roman" panose="02020603050405020304" pitchFamily="18" charset="0"/>
              </a:rPr>
              <a:t>end</a:t>
            </a:r>
          </a:p>
        </p:txBody>
      </p:sp>
      <p:sp>
        <p:nvSpPr>
          <p:cNvPr id="6" name="Rectangle 3">
            <a:extLst>
              <a:ext uri="{FF2B5EF4-FFF2-40B4-BE49-F238E27FC236}">
                <a16:creationId xmlns:a16="http://schemas.microsoft.com/office/drawing/2014/main" id="{CBB2D6F0-E676-44E6-9638-14FA8E5B483D}"/>
              </a:ext>
            </a:extLst>
          </p:cNvPr>
          <p:cNvSpPr txBox="1">
            <a:spLocks noChangeArrowheads="1"/>
          </p:cNvSpPr>
          <p:nvPr/>
        </p:nvSpPr>
        <p:spPr>
          <a:xfrm>
            <a:off x="179512" y="1484784"/>
            <a:ext cx="8861154"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Individual motivations are made up of elements </a:t>
            </a:r>
            <a:br>
              <a:rPr lang="en-GB" sz="2800" dirty="0"/>
            </a:br>
            <a:r>
              <a:rPr lang="en-GB" sz="2800" dirty="0"/>
              <a:t>of each class.</a:t>
            </a:r>
          </a:p>
          <a:p>
            <a:r>
              <a:rPr lang="en-GB" sz="2800" dirty="0"/>
              <a:t>The balance can change depending on personal </a:t>
            </a:r>
            <a:br>
              <a:rPr lang="en-GB" sz="2800" dirty="0"/>
            </a:br>
            <a:r>
              <a:rPr lang="en-GB" sz="2800" dirty="0"/>
              <a:t>circumstances and external events.</a:t>
            </a:r>
          </a:p>
          <a:p>
            <a:r>
              <a:rPr lang="en-GB" sz="2800" dirty="0"/>
              <a:t>However, people are not just motivated by personal factors but also by being part of a group and culture. </a:t>
            </a:r>
          </a:p>
          <a:p>
            <a:r>
              <a:rPr lang="en-GB" sz="2800" dirty="0"/>
              <a:t>People go to work because they are motivated by the people that they work with.</a:t>
            </a:r>
          </a:p>
        </p:txBody>
      </p:sp>
      <p:sp>
        <p:nvSpPr>
          <p:cNvPr id="7" name="矩形 6">
            <a:extLst>
              <a:ext uri="{FF2B5EF4-FFF2-40B4-BE49-F238E27FC236}">
                <a16:creationId xmlns:a16="http://schemas.microsoft.com/office/drawing/2014/main" id="{EEE1A409-6BA0-495D-93AA-4255F5A6F73C}"/>
              </a:ext>
            </a:extLst>
          </p:cNvPr>
          <p:cNvSpPr/>
          <p:nvPr/>
        </p:nvSpPr>
        <p:spPr>
          <a:xfrm>
            <a:off x="119927" y="972075"/>
            <a:ext cx="3083921" cy="523220"/>
          </a:xfrm>
          <a:prstGeom prst="rect">
            <a:avLst/>
          </a:prstGeom>
        </p:spPr>
        <p:txBody>
          <a:bodyPr wrap="none">
            <a:spAutoFit/>
          </a:bodyPr>
          <a:lstStyle/>
          <a:p>
            <a:r>
              <a:rPr lang="en-GB" altLang="zh-CN" sz="2800" b="1" dirty="0">
                <a:solidFill>
                  <a:srgbClr val="7030A0"/>
                </a:solidFill>
              </a:rPr>
              <a:t>Motivation balance</a:t>
            </a:r>
            <a:endParaRPr lang="zh-CN" altLang="en-US" sz="2800" b="1" dirty="0">
              <a:solidFill>
                <a:srgbClr val="7030A0"/>
              </a:solidFill>
            </a:endParaRPr>
          </a:p>
        </p:txBody>
      </p:sp>
    </p:spTree>
    <p:extLst>
      <p:ext uri="{BB962C8B-B14F-4D97-AF65-F5344CB8AC3E}">
        <p14:creationId xmlns:p14="http://schemas.microsoft.com/office/powerpoint/2010/main" val="3443095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052AC86-4B4B-4437-A388-0CA205428B0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1C322DB-2F27-4BA7-BF7A-ED4B4925ABE4}"/>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22</a:t>
            </a:fld>
            <a:endParaRPr lang="zh-CN" altLang="en-US" dirty="0"/>
          </a:p>
        </p:txBody>
      </p:sp>
      <p:sp>
        <p:nvSpPr>
          <p:cNvPr id="4" name="TextBox 5">
            <a:extLst>
              <a:ext uri="{FF2B5EF4-FFF2-40B4-BE49-F238E27FC236}">
                <a16:creationId xmlns:a16="http://schemas.microsoft.com/office/drawing/2014/main" id="{F5F9E894-B85B-4D43-8478-20F53168E920}"/>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6" name="Rectangle 3">
            <a:extLst>
              <a:ext uri="{FF2B5EF4-FFF2-40B4-BE49-F238E27FC236}">
                <a16:creationId xmlns:a16="http://schemas.microsoft.com/office/drawing/2014/main" id="{5E6A1E97-D93D-4B5F-A135-7D4732A91923}"/>
              </a:ext>
            </a:extLst>
          </p:cNvPr>
          <p:cNvSpPr txBox="1">
            <a:spLocks noChangeArrowheads="1"/>
          </p:cNvSpPr>
          <p:nvPr/>
        </p:nvSpPr>
        <p:spPr>
          <a:xfrm>
            <a:off x="227648" y="980728"/>
            <a:ext cx="8819191" cy="525658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a:t>Most software engineering is a group activity</a:t>
            </a:r>
          </a:p>
          <a:p>
            <a:pPr lvl="1">
              <a:lnSpc>
                <a:spcPct val="90000"/>
              </a:lnSpc>
            </a:pPr>
            <a:r>
              <a:rPr lang="en-GB"/>
              <a:t>The development schedule for most non-trivial software projects is such that they cannot be completed by one person working alone.</a:t>
            </a:r>
          </a:p>
          <a:p>
            <a:pPr>
              <a:lnSpc>
                <a:spcPct val="90000"/>
              </a:lnSpc>
            </a:pPr>
            <a:r>
              <a:rPr lang="en-GB" sz="2800"/>
              <a:t> A good group is cohesive and has a team spirit. The people involved are motivated by the success of the group as well as by their own personal goals. </a:t>
            </a:r>
          </a:p>
          <a:p>
            <a:pPr>
              <a:lnSpc>
                <a:spcPct val="90000"/>
              </a:lnSpc>
            </a:pPr>
            <a:r>
              <a:rPr lang="en-GB" sz="2800"/>
              <a:t>Group interaction is a key determinant of group performance.</a:t>
            </a:r>
          </a:p>
          <a:p>
            <a:pPr>
              <a:lnSpc>
                <a:spcPct val="90000"/>
              </a:lnSpc>
            </a:pPr>
            <a:r>
              <a:rPr lang="en-GB" sz="2800"/>
              <a:t>Flexibility in group composition is limited</a:t>
            </a:r>
          </a:p>
          <a:p>
            <a:pPr lvl="1">
              <a:lnSpc>
                <a:spcPct val="90000"/>
              </a:lnSpc>
            </a:pPr>
            <a:r>
              <a:rPr lang="en-GB"/>
              <a:t>Managers must do the best they can with available people.</a:t>
            </a:r>
          </a:p>
          <a:p>
            <a:pPr>
              <a:lnSpc>
                <a:spcPct val="90000"/>
              </a:lnSpc>
            </a:pPr>
            <a:endParaRPr lang="en-US" sz="2800" dirty="0"/>
          </a:p>
        </p:txBody>
      </p:sp>
    </p:spTree>
    <p:extLst>
      <p:ext uri="{BB962C8B-B14F-4D97-AF65-F5344CB8AC3E}">
        <p14:creationId xmlns:p14="http://schemas.microsoft.com/office/powerpoint/2010/main" val="2779698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949B925-A27A-43FF-81B1-1579165CCD1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AC64470-4CC3-445D-8A57-59974B792BEC}"/>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23</a:t>
            </a:fld>
            <a:endParaRPr lang="zh-CN" altLang="en-US" dirty="0"/>
          </a:p>
        </p:txBody>
      </p:sp>
      <p:sp>
        <p:nvSpPr>
          <p:cNvPr id="4" name="TextBox 5">
            <a:extLst>
              <a:ext uri="{FF2B5EF4-FFF2-40B4-BE49-F238E27FC236}">
                <a16:creationId xmlns:a16="http://schemas.microsoft.com/office/drawing/2014/main" id="{80A5938E-1374-4968-A157-3999F1FF3A7F}"/>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5" name="文本框 4">
            <a:extLst>
              <a:ext uri="{FF2B5EF4-FFF2-40B4-BE49-F238E27FC236}">
                <a16:creationId xmlns:a16="http://schemas.microsoft.com/office/drawing/2014/main" id="{9C83D029-936E-4E41-A8C6-03105B5386E4}"/>
              </a:ext>
            </a:extLst>
          </p:cNvPr>
          <p:cNvSpPr txBox="1"/>
          <p:nvPr/>
        </p:nvSpPr>
        <p:spPr>
          <a:xfrm>
            <a:off x="7592428"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endParaRPr lang="en-US" altLang="zh-CN" sz="2800" b="1" dirty="0">
              <a:solidFill>
                <a:srgbClr val="0070C0"/>
              </a:solidFill>
              <a:cs typeface="Times New Roman" panose="02020603050405020304" pitchFamily="18" charset="0"/>
            </a:endParaRPr>
          </a:p>
        </p:txBody>
      </p:sp>
      <p:sp>
        <p:nvSpPr>
          <p:cNvPr id="6" name="Rectangle 3">
            <a:extLst>
              <a:ext uri="{FF2B5EF4-FFF2-40B4-BE49-F238E27FC236}">
                <a16:creationId xmlns:a16="http://schemas.microsoft.com/office/drawing/2014/main" id="{E02B7C8B-693B-4D00-AB62-0AD49E75D746}"/>
              </a:ext>
            </a:extLst>
          </p:cNvPr>
          <p:cNvSpPr txBox="1">
            <a:spLocks noChangeArrowheads="1"/>
          </p:cNvSpPr>
          <p:nvPr/>
        </p:nvSpPr>
        <p:spPr>
          <a:xfrm>
            <a:off x="0" y="1412776"/>
            <a:ext cx="9032588" cy="4991541"/>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In a cohesive group, members consider the group to be more important than any individual in it.</a:t>
            </a:r>
          </a:p>
          <a:p>
            <a:pPr>
              <a:lnSpc>
                <a:spcPct val="90000"/>
              </a:lnSpc>
            </a:pPr>
            <a:r>
              <a:rPr lang="en-GB" sz="2800" dirty="0"/>
              <a:t>The advantages of a cohesive group are:</a:t>
            </a:r>
          </a:p>
          <a:p>
            <a:pPr lvl="1">
              <a:lnSpc>
                <a:spcPct val="90000"/>
              </a:lnSpc>
            </a:pPr>
            <a:r>
              <a:rPr lang="en-GB" sz="2400" dirty="0"/>
              <a:t>Group quality standards can be developed by the group members.</a:t>
            </a:r>
          </a:p>
          <a:p>
            <a:pPr lvl="1">
              <a:lnSpc>
                <a:spcPct val="90000"/>
              </a:lnSpc>
            </a:pPr>
            <a:r>
              <a:rPr lang="en-GB" sz="2400" dirty="0"/>
              <a:t>Team members  learn from each other and get to know each other’s work; Inhibitions caused by ignorance are reduced.</a:t>
            </a:r>
          </a:p>
          <a:p>
            <a:pPr lvl="1">
              <a:lnSpc>
                <a:spcPct val="90000"/>
              </a:lnSpc>
            </a:pPr>
            <a:r>
              <a:rPr lang="en-GB" sz="2400" dirty="0"/>
              <a:t>Knowledge is shared. Continuity can be maintained if a group member leaves.</a:t>
            </a:r>
          </a:p>
          <a:p>
            <a:pPr lvl="1">
              <a:lnSpc>
                <a:spcPct val="90000"/>
              </a:lnSpc>
            </a:pPr>
            <a:r>
              <a:rPr lang="en-GB" sz="2400" dirty="0"/>
              <a:t>Refactoring and continual improvement is encouraged. Group members work collectively to deliver high quality results and fix problems, irrespective of the individuals who originally created the design or program. </a:t>
            </a:r>
          </a:p>
        </p:txBody>
      </p:sp>
      <p:sp>
        <p:nvSpPr>
          <p:cNvPr id="7" name="矩形 6">
            <a:extLst>
              <a:ext uri="{FF2B5EF4-FFF2-40B4-BE49-F238E27FC236}">
                <a16:creationId xmlns:a16="http://schemas.microsoft.com/office/drawing/2014/main" id="{F8C82E1E-62E4-4702-8FA5-4E388225D8C5}"/>
              </a:ext>
            </a:extLst>
          </p:cNvPr>
          <p:cNvSpPr/>
          <p:nvPr/>
        </p:nvSpPr>
        <p:spPr>
          <a:xfrm>
            <a:off x="35496" y="961564"/>
            <a:ext cx="3148811" cy="523220"/>
          </a:xfrm>
          <a:prstGeom prst="rect">
            <a:avLst/>
          </a:prstGeom>
        </p:spPr>
        <p:txBody>
          <a:bodyPr wrap="none">
            <a:spAutoFit/>
          </a:bodyPr>
          <a:lstStyle/>
          <a:p>
            <a:r>
              <a:rPr lang="en-GB" altLang="zh-CN" sz="2800" b="1" dirty="0">
                <a:solidFill>
                  <a:srgbClr val="7030A0"/>
                </a:solidFill>
              </a:rPr>
              <a:t>Group cohesiveness</a:t>
            </a:r>
            <a:endParaRPr lang="zh-CN" altLang="en-US" sz="2800" b="1" dirty="0">
              <a:solidFill>
                <a:srgbClr val="7030A0"/>
              </a:solidFill>
            </a:endParaRPr>
          </a:p>
        </p:txBody>
      </p:sp>
    </p:spTree>
    <p:extLst>
      <p:ext uri="{BB962C8B-B14F-4D97-AF65-F5344CB8AC3E}">
        <p14:creationId xmlns:p14="http://schemas.microsoft.com/office/powerpoint/2010/main" val="17387641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AEA5CD0-CCC5-4605-A0FB-BACFB00BC03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BAFF18C-7C13-49AD-A876-FDF4626C6B06}"/>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24</a:t>
            </a:fld>
            <a:endParaRPr lang="zh-CN" altLang="en-US" dirty="0"/>
          </a:p>
        </p:txBody>
      </p:sp>
      <p:sp>
        <p:nvSpPr>
          <p:cNvPr id="4" name="TextBox 5">
            <a:extLst>
              <a:ext uri="{FF2B5EF4-FFF2-40B4-BE49-F238E27FC236}">
                <a16:creationId xmlns:a16="http://schemas.microsoft.com/office/drawing/2014/main" id="{72505582-C2DB-4F92-AC0B-F68D791CB36C}"/>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5" name="文本框 4">
            <a:extLst>
              <a:ext uri="{FF2B5EF4-FFF2-40B4-BE49-F238E27FC236}">
                <a16:creationId xmlns:a16="http://schemas.microsoft.com/office/drawing/2014/main" id="{A3DD3AE9-C3F9-4846-9D5A-CC116665B7E5}"/>
              </a:ext>
            </a:extLst>
          </p:cNvPr>
          <p:cNvSpPr txBox="1"/>
          <p:nvPr/>
        </p:nvSpPr>
        <p:spPr>
          <a:xfrm>
            <a:off x="7592428"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
        <p:nvSpPr>
          <p:cNvPr id="6" name="Content Placeholder 2">
            <a:extLst>
              <a:ext uri="{FF2B5EF4-FFF2-40B4-BE49-F238E27FC236}">
                <a16:creationId xmlns:a16="http://schemas.microsoft.com/office/drawing/2014/main" id="{7B6DCE33-4CFE-4621-9978-5C4AC7C071BB}"/>
              </a:ext>
            </a:extLst>
          </p:cNvPr>
          <p:cNvSpPr txBox="1">
            <a:spLocks/>
          </p:cNvSpPr>
          <p:nvPr/>
        </p:nvSpPr>
        <p:spPr>
          <a:xfrm>
            <a:off x="107504" y="1268760"/>
            <a:ext cx="900487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people in the group </a:t>
            </a:r>
          </a:p>
          <a:p>
            <a:pPr lvl="1"/>
            <a:r>
              <a:rPr lang="en-GB" sz="2400" dirty="0"/>
              <a:t>You need a mix of people in a project group as software development involves diverse activities such as negotiating with clients, programming, testing and documentation. </a:t>
            </a:r>
            <a:r>
              <a:rPr lang="en-GB" dirty="0"/>
              <a:t> </a:t>
            </a:r>
          </a:p>
          <a:p>
            <a:r>
              <a:rPr lang="en-GB" sz="2800" dirty="0"/>
              <a:t>The group organization </a:t>
            </a:r>
          </a:p>
          <a:p>
            <a:pPr lvl="1"/>
            <a:r>
              <a:rPr lang="en-GB" sz="2400" dirty="0"/>
              <a:t>A group should be organized so that individuals can contribute to the best of their abilities and tasks can be completed as expected.</a:t>
            </a:r>
          </a:p>
          <a:p>
            <a:r>
              <a:rPr lang="en-GB" sz="2800" dirty="0"/>
              <a:t>Technical and managerial communications </a:t>
            </a:r>
          </a:p>
          <a:p>
            <a:pPr lvl="1"/>
            <a:r>
              <a:rPr lang="en-GB" sz="2400" dirty="0"/>
              <a:t>Good communications between group members, and between the software engineering team and other project stakeholders, is essential.</a:t>
            </a:r>
          </a:p>
          <a:p>
            <a:endParaRPr lang="en-US" sz="2800" dirty="0"/>
          </a:p>
        </p:txBody>
      </p:sp>
      <p:sp>
        <p:nvSpPr>
          <p:cNvPr id="7" name="矩形 6">
            <a:extLst>
              <a:ext uri="{FF2B5EF4-FFF2-40B4-BE49-F238E27FC236}">
                <a16:creationId xmlns:a16="http://schemas.microsoft.com/office/drawing/2014/main" id="{9FE85005-F222-41A3-847B-325CD34430AA}"/>
              </a:ext>
            </a:extLst>
          </p:cNvPr>
          <p:cNvSpPr/>
          <p:nvPr/>
        </p:nvSpPr>
        <p:spPr>
          <a:xfrm>
            <a:off x="31626" y="908720"/>
            <a:ext cx="4270143" cy="523220"/>
          </a:xfrm>
          <a:prstGeom prst="rect">
            <a:avLst/>
          </a:prstGeom>
        </p:spPr>
        <p:txBody>
          <a:bodyPr wrap="none">
            <a:spAutoFit/>
          </a:bodyPr>
          <a:lstStyle/>
          <a:p>
            <a:r>
              <a:rPr lang="en-US" altLang="zh-CN" sz="2800" b="1" dirty="0">
                <a:solidFill>
                  <a:srgbClr val="7030A0"/>
                </a:solidFill>
              </a:rPr>
              <a:t>The effectiveness of a team</a:t>
            </a:r>
            <a:endParaRPr lang="zh-CN" altLang="en-US" sz="2800" b="1" dirty="0">
              <a:solidFill>
                <a:srgbClr val="7030A0"/>
              </a:solidFill>
            </a:endParaRPr>
          </a:p>
        </p:txBody>
      </p:sp>
    </p:spTree>
    <p:extLst>
      <p:ext uri="{BB962C8B-B14F-4D97-AF65-F5344CB8AC3E}">
        <p14:creationId xmlns:p14="http://schemas.microsoft.com/office/powerpoint/2010/main" val="1410571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D7B182E-D581-45BC-B631-C7443382566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E15B9D9-5ACD-47C5-A900-A3BAE6193E64}"/>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25</a:t>
            </a:fld>
            <a:endParaRPr lang="zh-CN" altLang="en-US" dirty="0"/>
          </a:p>
        </p:txBody>
      </p:sp>
      <p:sp>
        <p:nvSpPr>
          <p:cNvPr id="4" name="TextBox 5">
            <a:extLst>
              <a:ext uri="{FF2B5EF4-FFF2-40B4-BE49-F238E27FC236}">
                <a16:creationId xmlns:a16="http://schemas.microsoft.com/office/drawing/2014/main" id="{0815654C-EEF6-48EC-9C30-5616E95B711E}"/>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5" name="文本框 4">
            <a:extLst>
              <a:ext uri="{FF2B5EF4-FFF2-40B4-BE49-F238E27FC236}">
                <a16:creationId xmlns:a16="http://schemas.microsoft.com/office/drawing/2014/main" id="{6189E4D7-FFC3-4C78-A450-8412BD0317D9}"/>
              </a:ext>
            </a:extLst>
          </p:cNvPr>
          <p:cNvSpPr txBox="1"/>
          <p:nvPr/>
        </p:nvSpPr>
        <p:spPr>
          <a:xfrm>
            <a:off x="7592428"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p:txBody>
      </p:sp>
      <p:sp>
        <p:nvSpPr>
          <p:cNvPr id="6" name="Content Placeholder 2">
            <a:extLst>
              <a:ext uri="{FF2B5EF4-FFF2-40B4-BE49-F238E27FC236}">
                <a16:creationId xmlns:a16="http://schemas.microsoft.com/office/drawing/2014/main" id="{DC603913-EB3C-496A-BEAB-1E80E4CD1298}"/>
              </a:ext>
            </a:extLst>
          </p:cNvPr>
          <p:cNvSpPr txBox="1">
            <a:spLocks/>
          </p:cNvSpPr>
          <p:nvPr/>
        </p:nvSpPr>
        <p:spPr>
          <a:xfrm>
            <a:off x="107504" y="1484784"/>
            <a:ext cx="88924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A manager or team leader’s job is to create a cohesive group and organize their group so that they can work together effectively. </a:t>
            </a:r>
          </a:p>
          <a:p>
            <a:r>
              <a:rPr lang="en-GB" sz="2800" dirty="0"/>
              <a:t>This involves creating a group with the right balance of technical skills and personalities, and organizing that group so that the members work together effectively. </a:t>
            </a:r>
            <a:endParaRPr lang="en-US" sz="2800" dirty="0"/>
          </a:p>
        </p:txBody>
      </p:sp>
      <p:sp>
        <p:nvSpPr>
          <p:cNvPr id="7" name="矩形 6">
            <a:extLst>
              <a:ext uri="{FF2B5EF4-FFF2-40B4-BE49-F238E27FC236}">
                <a16:creationId xmlns:a16="http://schemas.microsoft.com/office/drawing/2014/main" id="{EB3A26C4-3043-4946-B40D-71D5B0B3C0B3}"/>
              </a:ext>
            </a:extLst>
          </p:cNvPr>
          <p:cNvSpPr/>
          <p:nvPr/>
        </p:nvSpPr>
        <p:spPr>
          <a:xfrm>
            <a:off x="51117" y="971436"/>
            <a:ext cx="3970254" cy="523220"/>
          </a:xfrm>
          <a:prstGeom prst="rect">
            <a:avLst/>
          </a:prstGeom>
        </p:spPr>
        <p:txBody>
          <a:bodyPr wrap="none">
            <a:spAutoFit/>
          </a:bodyPr>
          <a:lstStyle/>
          <a:p>
            <a:r>
              <a:rPr lang="en-US" altLang="zh-CN" sz="2800" b="1" dirty="0">
                <a:solidFill>
                  <a:srgbClr val="7030A0"/>
                </a:solidFill>
              </a:rPr>
              <a:t>Selecting group members</a:t>
            </a:r>
            <a:endParaRPr lang="zh-CN" altLang="en-US" sz="2800" b="1" dirty="0">
              <a:solidFill>
                <a:srgbClr val="7030A0"/>
              </a:solidFill>
            </a:endParaRPr>
          </a:p>
        </p:txBody>
      </p:sp>
    </p:spTree>
    <p:extLst>
      <p:ext uri="{BB962C8B-B14F-4D97-AF65-F5344CB8AC3E}">
        <p14:creationId xmlns:p14="http://schemas.microsoft.com/office/powerpoint/2010/main" val="18430719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D3549D5-A83F-4C3F-93DD-EC8F6260277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45A9425-9E55-46DE-AF46-68DD564E3CCF}"/>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26</a:t>
            </a:fld>
            <a:endParaRPr lang="zh-CN" altLang="en-US" dirty="0"/>
          </a:p>
        </p:txBody>
      </p:sp>
      <p:sp>
        <p:nvSpPr>
          <p:cNvPr id="4" name="Rectangle 3">
            <a:extLst>
              <a:ext uri="{FF2B5EF4-FFF2-40B4-BE49-F238E27FC236}">
                <a16:creationId xmlns:a16="http://schemas.microsoft.com/office/drawing/2014/main" id="{91779C9C-D6F8-4039-AF0E-C9E6959CF0B1}"/>
              </a:ext>
            </a:extLst>
          </p:cNvPr>
          <p:cNvSpPr txBox="1">
            <a:spLocks noChangeArrowheads="1"/>
          </p:cNvSpPr>
          <p:nvPr/>
        </p:nvSpPr>
        <p:spPr>
          <a:xfrm>
            <a:off x="86816" y="1556792"/>
            <a:ext cx="8960024"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May not be possible to appoint the ideal people to work on a project</a:t>
            </a:r>
          </a:p>
          <a:p>
            <a:pPr lvl="1"/>
            <a:r>
              <a:rPr lang="en-GB"/>
              <a:t>Project budget may not allow for the use of highly-paid staff;</a:t>
            </a:r>
          </a:p>
          <a:p>
            <a:pPr lvl="1"/>
            <a:r>
              <a:rPr lang="en-GB"/>
              <a:t>Staff with the appropriate experience may not be available;</a:t>
            </a:r>
          </a:p>
          <a:p>
            <a:pPr lvl="1"/>
            <a:r>
              <a:rPr lang="en-GB"/>
              <a:t>An organisation may wish to develop employee skills on a software project.</a:t>
            </a:r>
          </a:p>
          <a:p>
            <a:r>
              <a:rPr lang="en-GB" sz="2800"/>
              <a:t>Managers have to work within these constraints especially when there are shortages of trained staff.</a:t>
            </a:r>
            <a:endParaRPr lang="en-GB" sz="2800" dirty="0"/>
          </a:p>
        </p:txBody>
      </p:sp>
      <p:sp>
        <p:nvSpPr>
          <p:cNvPr id="6" name="Rectangle 2">
            <a:extLst>
              <a:ext uri="{FF2B5EF4-FFF2-40B4-BE49-F238E27FC236}">
                <a16:creationId xmlns:a16="http://schemas.microsoft.com/office/drawing/2014/main" id="{99AC2D17-2379-443E-82F2-74828731F020}"/>
              </a:ext>
            </a:extLst>
          </p:cNvPr>
          <p:cNvSpPr txBox="1">
            <a:spLocks noChangeArrowheads="1"/>
          </p:cNvSpPr>
          <p:nvPr/>
        </p:nvSpPr>
        <p:spPr>
          <a:xfrm>
            <a:off x="159088" y="985292"/>
            <a:ext cx="7293232" cy="571500"/>
          </a:xfrm>
          <a:prstGeom prst="rect">
            <a:avLst/>
          </a:prstGeom>
          <a:noFill/>
          <a:ln/>
        </p:spPr>
        <p:txBody>
          <a:bodyPr lIns="90840" tIns="44623" rIns="90840" bIns="44623"/>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GB" sz="2800" b="1">
                <a:solidFill>
                  <a:srgbClr val="7030A0"/>
                </a:solidFill>
                <a:latin typeface="+mn-lt"/>
              </a:rPr>
              <a:t>Assembling a team</a:t>
            </a:r>
            <a:endParaRPr lang="en-GB" sz="2800" b="1" dirty="0">
              <a:solidFill>
                <a:srgbClr val="7030A0"/>
              </a:solidFill>
              <a:latin typeface="+mn-lt"/>
            </a:endParaRPr>
          </a:p>
        </p:txBody>
      </p:sp>
      <p:sp>
        <p:nvSpPr>
          <p:cNvPr id="7" name="TextBox 5">
            <a:extLst>
              <a:ext uri="{FF2B5EF4-FFF2-40B4-BE49-F238E27FC236}">
                <a16:creationId xmlns:a16="http://schemas.microsoft.com/office/drawing/2014/main" id="{83A637BA-365C-4B1A-AFC6-B0EDBD6D5128}"/>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8" name="文本框 7">
            <a:extLst>
              <a:ext uri="{FF2B5EF4-FFF2-40B4-BE49-F238E27FC236}">
                <a16:creationId xmlns:a16="http://schemas.microsoft.com/office/drawing/2014/main" id="{69DE01BF-CB64-4D17-B88A-42A50828DC8F}"/>
              </a:ext>
            </a:extLst>
          </p:cNvPr>
          <p:cNvSpPr txBox="1"/>
          <p:nvPr/>
        </p:nvSpPr>
        <p:spPr>
          <a:xfrm>
            <a:off x="7592428"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4</a:t>
            </a:r>
          </a:p>
        </p:txBody>
      </p:sp>
    </p:spTree>
    <p:extLst>
      <p:ext uri="{BB962C8B-B14F-4D97-AF65-F5344CB8AC3E}">
        <p14:creationId xmlns:p14="http://schemas.microsoft.com/office/powerpoint/2010/main" val="1332003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A14DDB2-8711-4173-AD35-E1EA8A4FF35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8E2F3F4-39E7-442E-B9AB-14815409CD6B}"/>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27</a:t>
            </a:fld>
            <a:endParaRPr lang="zh-CN" altLang="en-US" dirty="0"/>
          </a:p>
        </p:txBody>
      </p:sp>
      <p:sp>
        <p:nvSpPr>
          <p:cNvPr id="4" name="Rectangle 3">
            <a:extLst>
              <a:ext uri="{FF2B5EF4-FFF2-40B4-BE49-F238E27FC236}">
                <a16:creationId xmlns:a16="http://schemas.microsoft.com/office/drawing/2014/main" id="{0418BF60-A224-4C34-93DE-191A548A9917}"/>
              </a:ext>
            </a:extLst>
          </p:cNvPr>
          <p:cNvSpPr txBox="1">
            <a:spLocks noChangeArrowheads="1"/>
          </p:cNvSpPr>
          <p:nvPr/>
        </p:nvSpPr>
        <p:spPr>
          <a:xfrm>
            <a:off x="144016" y="1340768"/>
            <a:ext cx="8902824" cy="4505325"/>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Group composed of members who share the </a:t>
            </a:r>
            <a:br>
              <a:rPr lang="en-GB" sz="2800" dirty="0"/>
            </a:br>
            <a:r>
              <a:rPr lang="en-GB" sz="2800" dirty="0"/>
              <a:t>same motivation can be problematic</a:t>
            </a:r>
          </a:p>
          <a:p>
            <a:pPr lvl="1"/>
            <a:r>
              <a:rPr lang="en-GB" sz="2600" dirty="0"/>
              <a:t>Task-oriented - everyone wants to do their own thing;</a:t>
            </a:r>
          </a:p>
          <a:p>
            <a:pPr lvl="1"/>
            <a:r>
              <a:rPr lang="en-GB" sz="2600" dirty="0"/>
              <a:t>Self-oriented - everyone wants to be the boss;</a:t>
            </a:r>
          </a:p>
          <a:p>
            <a:pPr lvl="1"/>
            <a:r>
              <a:rPr lang="en-GB" sz="2600" dirty="0"/>
              <a:t>Interaction-oriented - too much chatting, not enough work.</a:t>
            </a:r>
          </a:p>
          <a:p>
            <a:r>
              <a:rPr lang="en-GB" sz="2800" dirty="0"/>
              <a:t>An effective group has a balance of all types.</a:t>
            </a:r>
          </a:p>
          <a:p>
            <a:r>
              <a:rPr lang="en-GB" sz="2800" dirty="0"/>
              <a:t>This can be difficult to achieve software engineers are often task-oriented.</a:t>
            </a:r>
          </a:p>
          <a:p>
            <a:r>
              <a:rPr lang="en-GB" sz="2800" dirty="0"/>
              <a:t>Interaction-oriented people are very important as they can detect and defuse tensions that arise.</a:t>
            </a:r>
          </a:p>
        </p:txBody>
      </p:sp>
      <p:sp>
        <p:nvSpPr>
          <p:cNvPr id="5" name="矩形 4">
            <a:extLst>
              <a:ext uri="{FF2B5EF4-FFF2-40B4-BE49-F238E27FC236}">
                <a16:creationId xmlns:a16="http://schemas.microsoft.com/office/drawing/2014/main" id="{911BD9A1-2D90-4B4B-AF69-6621286F0512}"/>
              </a:ext>
            </a:extLst>
          </p:cNvPr>
          <p:cNvSpPr/>
          <p:nvPr/>
        </p:nvSpPr>
        <p:spPr>
          <a:xfrm>
            <a:off x="107504" y="908720"/>
            <a:ext cx="3043141" cy="523220"/>
          </a:xfrm>
          <a:prstGeom prst="rect">
            <a:avLst/>
          </a:prstGeom>
        </p:spPr>
        <p:txBody>
          <a:bodyPr wrap="none">
            <a:spAutoFit/>
          </a:bodyPr>
          <a:lstStyle/>
          <a:p>
            <a:r>
              <a:rPr lang="en-GB" altLang="zh-CN" sz="2800" b="1" dirty="0">
                <a:solidFill>
                  <a:srgbClr val="7030A0"/>
                </a:solidFill>
              </a:rPr>
              <a:t>Group composition</a:t>
            </a:r>
            <a:endParaRPr lang="zh-CN" altLang="en-US" sz="2800" b="1" dirty="0">
              <a:solidFill>
                <a:srgbClr val="7030A0"/>
              </a:solidFill>
            </a:endParaRPr>
          </a:p>
        </p:txBody>
      </p:sp>
      <p:sp>
        <p:nvSpPr>
          <p:cNvPr id="6" name="TextBox 5">
            <a:extLst>
              <a:ext uri="{FF2B5EF4-FFF2-40B4-BE49-F238E27FC236}">
                <a16:creationId xmlns:a16="http://schemas.microsoft.com/office/drawing/2014/main" id="{B2325418-96D9-4498-9797-A4B6AE04D133}"/>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7" name="文本框 6">
            <a:extLst>
              <a:ext uri="{FF2B5EF4-FFF2-40B4-BE49-F238E27FC236}">
                <a16:creationId xmlns:a16="http://schemas.microsoft.com/office/drawing/2014/main" id="{A8D06EF8-D25F-42EB-9C4D-72C3697F57C2}"/>
              </a:ext>
            </a:extLst>
          </p:cNvPr>
          <p:cNvSpPr txBox="1"/>
          <p:nvPr/>
        </p:nvSpPr>
        <p:spPr>
          <a:xfrm>
            <a:off x="7592428"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5</a:t>
            </a:r>
          </a:p>
        </p:txBody>
      </p:sp>
    </p:spTree>
    <p:extLst>
      <p:ext uri="{BB962C8B-B14F-4D97-AF65-F5344CB8AC3E}">
        <p14:creationId xmlns:p14="http://schemas.microsoft.com/office/powerpoint/2010/main" val="467111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12133FB-4CF1-41C5-9959-7CF695A9DF99}"/>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7D0AE41-6428-4C75-B0F7-8CF9A8BCA4F4}"/>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28</a:t>
            </a:fld>
            <a:endParaRPr lang="zh-CN" altLang="en-US" dirty="0"/>
          </a:p>
        </p:txBody>
      </p:sp>
      <p:sp>
        <p:nvSpPr>
          <p:cNvPr id="4" name="TextBox 5">
            <a:extLst>
              <a:ext uri="{FF2B5EF4-FFF2-40B4-BE49-F238E27FC236}">
                <a16:creationId xmlns:a16="http://schemas.microsoft.com/office/drawing/2014/main" id="{1CD19FB7-1FFC-4669-947A-9975BE879847}"/>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5" name="文本框 4">
            <a:extLst>
              <a:ext uri="{FF2B5EF4-FFF2-40B4-BE49-F238E27FC236}">
                <a16:creationId xmlns:a16="http://schemas.microsoft.com/office/drawing/2014/main" id="{05A13C4D-3FE5-40B0-9AD7-6E97AE6AA557}"/>
              </a:ext>
            </a:extLst>
          </p:cNvPr>
          <p:cNvSpPr txBox="1"/>
          <p:nvPr/>
        </p:nvSpPr>
        <p:spPr>
          <a:xfrm>
            <a:off x="7592428"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6</a:t>
            </a:r>
          </a:p>
        </p:txBody>
      </p:sp>
      <p:sp>
        <p:nvSpPr>
          <p:cNvPr id="6" name="Content Placeholder 2">
            <a:extLst>
              <a:ext uri="{FF2B5EF4-FFF2-40B4-BE49-F238E27FC236}">
                <a16:creationId xmlns:a16="http://schemas.microsoft.com/office/drawing/2014/main" id="{DB87A660-8CF1-4132-9D13-CB9850791650}"/>
              </a:ext>
            </a:extLst>
          </p:cNvPr>
          <p:cNvSpPr txBox="1">
            <a:spLocks/>
          </p:cNvSpPr>
          <p:nvPr/>
        </p:nvSpPr>
        <p:spPr>
          <a:xfrm>
            <a:off x="72008" y="1484784"/>
            <a:ext cx="889248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way that a group is organized affects the decisions that are made by that group, the ways that information is exchanged and the interactions between the development group and external project stakeholders. </a:t>
            </a:r>
          </a:p>
          <a:p>
            <a:pPr lvl="1">
              <a:lnSpc>
                <a:spcPts val="2200"/>
              </a:lnSpc>
            </a:pPr>
            <a:r>
              <a:rPr lang="en-GB" sz="2400" dirty="0"/>
              <a:t>Key questions include:</a:t>
            </a:r>
          </a:p>
          <a:p>
            <a:pPr lvl="2">
              <a:lnSpc>
                <a:spcPts val="2200"/>
              </a:lnSpc>
            </a:pPr>
            <a:r>
              <a:rPr lang="en-GB" dirty="0"/>
              <a:t>Should the project manager be the technical leader of the group? </a:t>
            </a:r>
          </a:p>
          <a:p>
            <a:pPr lvl="2">
              <a:lnSpc>
                <a:spcPts val="2200"/>
              </a:lnSpc>
            </a:pPr>
            <a:r>
              <a:rPr lang="en-GB" dirty="0"/>
              <a:t>Who will be involved in making critical technical decisions, and how will these be made? </a:t>
            </a:r>
          </a:p>
          <a:p>
            <a:pPr lvl="2">
              <a:lnSpc>
                <a:spcPts val="2200"/>
              </a:lnSpc>
            </a:pPr>
            <a:r>
              <a:rPr lang="en-GB" dirty="0"/>
              <a:t>How will interactions with external stakeholders and senior company management be handled? </a:t>
            </a:r>
          </a:p>
          <a:p>
            <a:pPr lvl="2">
              <a:lnSpc>
                <a:spcPts val="2200"/>
              </a:lnSpc>
            </a:pPr>
            <a:r>
              <a:rPr lang="en-GB" dirty="0"/>
              <a:t>How can groups integrate people who are not co-located? </a:t>
            </a:r>
          </a:p>
          <a:p>
            <a:pPr lvl="2">
              <a:lnSpc>
                <a:spcPts val="2200"/>
              </a:lnSpc>
            </a:pPr>
            <a:r>
              <a:rPr lang="en-GB" dirty="0"/>
              <a:t>How can knowledge be shared across the group? </a:t>
            </a:r>
          </a:p>
        </p:txBody>
      </p:sp>
      <p:sp>
        <p:nvSpPr>
          <p:cNvPr id="7" name="矩形 6">
            <a:extLst>
              <a:ext uri="{FF2B5EF4-FFF2-40B4-BE49-F238E27FC236}">
                <a16:creationId xmlns:a16="http://schemas.microsoft.com/office/drawing/2014/main" id="{160406C9-CC52-479E-BF46-96465170ACD8}"/>
              </a:ext>
            </a:extLst>
          </p:cNvPr>
          <p:cNvSpPr/>
          <p:nvPr/>
        </p:nvSpPr>
        <p:spPr>
          <a:xfrm>
            <a:off x="27434" y="980788"/>
            <a:ext cx="3045834" cy="523220"/>
          </a:xfrm>
          <a:prstGeom prst="rect">
            <a:avLst/>
          </a:prstGeom>
        </p:spPr>
        <p:txBody>
          <a:bodyPr wrap="none">
            <a:spAutoFit/>
          </a:bodyPr>
          <a:lstStyle/>
          <a:p>
            <a:r>
              <a:rPr lang="en-US" altLang="zh-CN" sz="2800" b="1" dirty="0">
                <a:solidFill>
                  <a:srgbClr val="7030A0"/>
                </a:solidFill>
              </a:rPr>
              <a:t>Group organization</a:t>
            </a:r>
            <a:endParaRPr lang="zh-CN" altLang="en-US" sz="2800" b="1" dirty="0">
              <a:solidFill>
                <a:srgbClr val="7030A0"/>
              </a:solidFill>
            </a:endParaRPr>
          </a:p>
        </p:txBody>
      </p:sp>
    </p:spTree>
    <p:extLst>
      <p:ext uri="{BB962C8B-B14F-4D97-AF65-F5344CB8AC3E}">
        <p14:creationId xmlns:p14="http://schemas.microsoft.com/office/powerpoint/2010/main" val="3941665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2ACE305-20A4-4A9A-99B8-A1410B1A358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00FA0D3-ABBD-4E3F-95CF-2D125B491053}"/>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29</a:t>
            </a:fld>
            <a:endParaRPr lang="zh-CN" altLang="en-US" dirty="0"/>
          </a:p>
        </p:txBody>
      </p:sp>
      <p:sp>
        <p:nvSpPr>
          <p:cNvPr id="4" name="Rectangle 3">
            <a:extLst>
              <a:ext uri="{FF2B5EF4-FFF2-40B4-BE49-F238E27FC236}">
                <a16:creationId xmlns:a16="http://schemas.microsoft.com/office/drawing/2014/main" id="{633FED4F-103B-4A34-B219-0BCD46684489}"/>
              </a:ext>
            </a:extLst>
          </p:cNvPr>
          <p:cNvSpPr txBox="1">
            <a:spLocks noChangeArrowheads="1"/>
          </p:cNvSpPr>
          <p:nvPr/>
        </p:nvSpPr>
        <p:spPr>
          <a:xfrm>
            <a:off x="107504" y="984906"/>
            <a:ext cx="8795320"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Small software engineering groups are usually organised informally without a rigid structure.</a:t>
            </a:r>
          </a:p>
          <a:p>
            <a:r>
              <a:rPr lang="en-GB" sz="2800" dirty="0"/>
              <a:t>For large projects, there may be a hierarchical structure where different groups are responsible for different sub-projects.</a:t>
            </a:r>
          </a:p>
          <a:p>
            <a:r>
              <a:rPr lang="en-GB" sz="2800" dirty="0"/>
              <a:t>Agile development is always based around an informal group on the principle that formal structure inhibits information exchange</a:t>
            </a:r>
          </a:p>
        </p:txBody>
      </p:sp>
      <p:sp>
        <p:nvSpPr>
          <p:cNvPr id="5" name="TextBox 5">
            <a:extLst>
              <a:ext uri="{FF2B5EF4-FFF2-40B4-BE49-F238E27FC236}">
                <a16:creationId xmlns:a16="http://schemas.microsoft.com/office/drawing/2014/main" id="{15B5DF08-9822-4F63-BDC8-FFEB61EE659F}"/>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6" name="文本框 5">
            <a:extLst>
              <a:ext uri="{FF2B5EF4-FFF2-40B4-BE49-F238E27FC236}">
                <a16:creationId xmlns:a16="http://schemas.microsoft.com/office/drawing/2014/main" id="{BE1B6AC0-B7C8-4CA1-9052-B4E8E1669C1B}"/>
              </a:ext>
            </a:extLst>
          </p:cNvPr>
          <p:cNvSpPr txBox="1"/>
          <p:nvPr/>
        </p:nvSpPr>
        <p:spPr>
          <a:xfrm>
            <a:off x="7592428"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7</a:t>
            </a:r>
          </a:p>
        </p:txBody>
      </p:sp>
    </p:spTree>
    <p:extLst>
      <p:ext uri="{BB962C8B-B14F-4D97-AF65-F5344CB8AC3E}">
        <p14:creationId xmlns:p14="http://schemas.microsoft.com/office/powerpoint/2010/main" val="863082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13D7A3E-14F0-4DF1-A572-7BD43910525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80280DE-5D9C-46B8-A5CF-D8959505AB91}"/>
              </a:ext>
            </a:extLst>
          </p:cNvPr>
          <p:cNvSpPr>
            <a:spLocks noGrp="1"/>
          </p:cNvSpPr>
          <p:nvPr>
            <p:ph type="sldNum" sz="quarter" idx="12"/>
          </p:nvPr>
        </p:nvSpPr>
        <p:spPr/>
        <p:txBody>
          <a:bodyPr/>
          <a:lstStyle/>
          <a:p>
            <a:r>
              <a:rPr lang="en-US" altLang="zh-CN" dirty="0"/>
              <a:t>SE  Chapter 22-</a:t>
            </a:r>
            <a:fld id="{90959D3B-E7CF-4F7F-B948-302019A1053D}" type="slidenum">
              <a:rPr lang="zh-CN" altLang="en-US" smtClean="0"/>
              <a:pPr/>
              <a:t>3</a:t>
            </a:fld>
            <a:endParaRPr lang="zh-CN" altLang="en-US" dirty="0"/>
          </a:p>
        </p:txBody>
      </p:sp>
      <p:sp>
        <p:nvSpPr>
          <p:cNvPr id="4" name="TextBox 5">
            <a:extLst>
              <a:ext uri="{FF2B5EF4-FFF2-40B4-BE49-F238E27FC236}">
                <a16:creationId xmlns:a16="http://schemas.microsoft.com/office/drawing/2014/main" id="{C95B6CB5-433A-4E01-A37A-F73994E2182F}"/>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project management</a:t>
            </a:r>
          </a:p>
        </p:txBody>
      </p:sp>
      <p:sp>
        <p:nvSpPr>
          <p:cNvPr id="6" name="Rectangle 3">
            <a:extLst>
              <a:ext uri="{FF2B5EF4-FFF2-40B4-BE49-F238E27FC236}">
                <a16:creationId xmlns:a16="http://schemas.microsoft.com/office/drawing/2014/main" id="{3AF2E20A-3775-4283-BFBD-76D687592B7C}"/>
              </a:ext>
            </a:extLst>
          </p:cNvPr>
          <p:cNvSpPr txBox="1">
            <a:spLocks noChangeArrowheads="1"/>
          </p:cNvSpPr>
          <p:nvPr/>
        </p:nvSpPr>
        <p:spPr>
          <a:xfrm>
            <a:off x="90986" y="980729"/>
            <a:ext cx="9053014" cy="64389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2800" b="1" dirty="0">
                <a:solidFill>
                  <a:srgbClr val="7030A0"/>
                </a:solidFill>
              </a:rPr>
              <a:t>Success criteria for software project management</a:t>
            </a:r>
          </a:p>
        </p:txBody>
      </p:sp>
      <p:sp>
        <p:nvSpPr>
          <p:cNvPr id="7" name="Content Placeholder 2">
            <a:extLst>
              <a:ext uri="{FF2B5EF4-FFF2-40B4-BE49-F238E27FC236}">
                <a16:creationId xmlns:a16="http://schemas.microsoft.com/office/drawing/2014/main" id="{99902238-F4EA-4F0A-9ECB-0BEDF9B5C577}"/>
              </a:ext>
            </a:extLst>
          </p:cNvPr>
          <p:cNvSpPr txBox="1">
            <a:spLocks/>
          </p:cNvSpPr>
          <p:nvPr/>
        </p:nvSpPr>
        <p:spPr>
          <a:xfrm>
            <a:off x="107174" y="1590011"/>
            <a:ext cx="8939665" cy="291910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Deliver the software to the customer at the agreed time.</a:t>
            </a:r>
          </a:p>
          <a:p>
            <a:r>
              <a:rPr lang="en-GB" sz="2800" dirty="0"/>
              <a:t>Keep overall costs within budget.</a:t>
            </a:r>
          </a:p>
          <a:p>
            <a:r>
              <a:rPr lang="en-GB" sz="2800" dirty="0"/>
              <a:t>Deliver software that meets the customer’s expectations.</a:t>
            </a:r>
          </a:p>
          <a:p>
            <a:r>
              <a:rPr lang="en-GB" sz="2800" dirty="0"/>
              <a:t>Maintain a coherent and well-functioning development team.</a:t>
            </a:r>
          </a:p>
          <a:p>
            <a:endParaRPr lang="en-US" sz="2800" dirty="0"/>
          </a:p>
        </p:txBody>
      </p:sp>
    </p:spTree>
    <p:extLst>
      <p:ext uri="{BB962C8B-B14F-4D97-AF65-F5344CB8AC3E}">
        <p14:creationId xmlns:p14="http://schemas.microsoft.com/office/powerpoint/2010/main" val="35634960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6A00260-D4D6-4BEC-8139-F5DA2D58BFB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D8FAF94-52DD-4FAD-9069-E2FA8AC5C023}"/>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30</a:t>
            </a:fld>
            <a:endParaRPr lang="zh-CN" altLang="en-US" dirty="0"/>
          </a:p>
        </p:txBody>
      </p:sp>
      <p:sp>
        <p:nvSpPr>
          <p:cNvPr id="4" name="Rectangle 3">
            <a:extLst>
              <a:ext uri="{FF2B5EF4-FFF2-40B4-BE49-F238E27FC236}">
                <a16:creationId xmlns:a16="http://schemas.microsoft.com/office/drawing/2014/main" id="{0930F785-436A-4775-AFB5-0AD946CC5A6B}"/>
              </a:ext>
            </a:extLst>
          </p:cNvPr>
          <p:cNvSpPr txBox="1">
            <a:spLocks noChangeArrowheads="1"/>
          </p:cNvSpPr>
          <p:nvPr/>
        </p:nvSpPr>
        <p:spPr>
          <a:xfrm>
            <a:off x="107504" y="1556792"/>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a:t>The group acts as a whole and comes to a consensus on decisions affecting the system.</a:t>
            </a:r>
          </a:p>
          <a:p>
            <a:r>
              <a:rPr lang="en-GB" sz="2800"/>
              <a:t>The group leader serves as the external interface of the group but does not allocate specific work items.</a:t>
            </a:r>
          </a:p>
          <a:p>
            <a:r>
              <a:rPr lang="en-GB" sz="2800"/>
              <a:t>Rather, work is discussed by the group as a whole and tasks are allocated according to ability and experience.</a:t>
            </a:r>
          </a:p>
          <a:p>
            <a:r>
              <a:rPr lang="en-GB" sz="2800"/>
              <a:t>This approach is successful for groups where all members are experienced and competent.</a:t>
            </a:r>
            <a:endParaRPr lang="en-GB" sz="2800" dirty="0"/>
          </a:p>
        </p:txBody>
      </p:sp>
      <p:sp>
        <p:nvSpPr>
          <p:cNvPr id="5" name="矩形 4">
            <a:extLst>
              <a:ext uri="{FF2B5EF4-FFF2-40B4-BE49-F238E27FC236}">
                <a16:creationId xmlns:a16="http://schemas.microsoft.com/office/drawing/2014/main" id="{17AFC9DE-0F36-49C1-B068-8815B054A3F2}"/>
              </a:ext>
            </a:extLst>
          </p:cNvPr>
          <p:cNvSpPr/>
          <p:nvPr/>
        </p:nvSpPr>
        <p:spPr>
          <a:xfrm>
            <a:off x="107504" y="961564"/>
            <a:ext cx="2551661" cy="523220"/>
          </a:xfrm>
          <a:prstGeom prst="rect">
            <a:avLst/>
          </a:prstGeom>
        </p:spPr>
        <p:txBody>
          <a:bodyPr wrap="none">
            <a:spAutoFit/>
          </a:bodyPr>
          <a:lstStyle/>
          <a:p>
            <a:r>
              <a:rPr lang="en-GB" altLang="zh-CN" sz="2800" b="1" dirty="0">
                <a:solidFill>
                  <a:srgbClr val="7030A0"/>
                </a:solidFill>
              </a:rPr>
              <a:t>Informal groups</a:t>
            </a:r>
            <a:endParaRPr lang="zh-CN" altLang="en-US" sz="2800" b="1" dirty="0">
              <a:solidFill>
                <a:srgbClr val="7030A0"/>
              </a:solidFill>
            </a:endParaRPr>
          </a:p>
        </p:txBody>
      </p:sp>
      <p:sp>
        <p:nvSpPr>
          <p:cNvPr id="6" name="TextBox 5">
            <a:extLst>
              <a:ext uri="{FF2B5EF4-FFF2-40B4-BE49-F238E27FC236}">
                <a16:creationId xmlns:a16="http://schemas.microsoft.com/office/drawing/2014/main" id="{ED26E2E6-4846-4E09-82A4-A72134267F11}"/>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7" name="文本框 6">
            <a:extLst>
              <a:ext uri="{FF2B5EF4-FFF2-40B4-BE49-F238E27FC236}">
                <a16:creationId xmlns:a16="http://schemas.microsoft.com/office/drawing/2014/main" id="{D2A563E1-B8D3-43FD-AF9C-E1A5269B81FD}"/>
              </a:ext>
            </a:extLst>
          </p:cNvPr>
          <p:cNvSpPr txBox="1"/>
          <p:nvPr/>
        </p:nvSpPr>
        <p:spPr>
          <a:xfrm>
            <a:off x="7592428"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8</a:t>
            </a:r>
          </a:p>
        </p:txBody>
      </p:sp>
    </p:spTree>
    <p:extLst>
      <p:ext uri="{BB962C8B-B14F-4D97-AF65-F5344CB8AC3E}">
        <p14:creationId xmlns:p14="http://schemas.microsoft.com/office/powerpoint/2010/main" val="1502866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4BE3935-8565-4244-AA2C-6E4385A3149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FA4D6D2-094D-44D0-90B0-59D0F48A5572}"/>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31</a:t>
            </a:fld>
            <a:endParaRPr lang="zh-CN" altLang="en-US" dirty="0"/>
          </a:p>
        </p:txBody>
      </p:sp>
      <p:sp>
        <p:nvSpPr>
          <p:cNvPr id="4" name="TextBox 5">
            <a:extLst>
              <a:ext uri="{FF2B5EF4-FFF2-40B4-BE49-F238E27FC236}">
                <a16:creationId xmlns:a16="http://schemas.microsoft.com/office/drawing/2014/main" id="{6B991488-5B1B-4154-B8E7-53E9E8C6D153}"/>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5" name="文本框 4">
            <a:extLst>
              <a:ext uri="{FF2B5EF4-FFF2-40B4-BE49-F238E27FC236}">
                <a16:creationId xmlns:a16="http://schemas.microsoft.com/office/drawing/2014/main" id="{27231395-C0DE-494E-9089-6579D0223546}"/>
              </a:ext>
            </a:extLst>
          </p:cNvPr>
          <p:cNvSpPr txBox="1"/>
          <p:nvPr/>
        </p:nvSpPr>
        <p:spPr>
          <a:xfrm>
            <a:off x="7592428"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9</a:t>
            </a:r>
          </a:p>
        </p:txBody>
      </p:sp>
      <p:sp>
        <p:nvSpPr>
          <p:cNvPr id="6" name="矩形 5">
            <a:extLst>
              <a:ext uri="{FF2B5EF4-FFF2-40B4-BE49-F238E27FC236}">
                <a16:creationId xmlns:a16="http://schemas.microsoft.com/office/drawing/2014/main" id="{188320DF-CF16-4C29-9F1D-641D987BDF07}"/>
              </a:ext>
            </a:extLst>
          </p:cNvPr>
          <p:cNvSpPr/>
          <p:nvPr/>
        </p:nvSpPr>
        <p:spPr>
          <a:xfrm>
            <a:off x="35496" y="961564"/>
            <a:ext cx="3658053" cy="523220"/>
          </a:xfrm>
          <a:prstGeom prst="rect">
            <a:avLst/>
          </a:prstGeom>
        </p:spPr>
        <p:txBody>
          <a:bodyPr wrap="none">
            <a:spAutoFit/>
          </a:bodyPr>
          <a:lstStyle/>
          <a:p>
            <a:r>
              <a:rPr lang="en-US" altLang="zh-CN" sz="2800" b="1" dirty="0">
                <a:solidFill>
                  <a:srgbClr val="7030A0"/>
                </a:solidFill>
              </a:rPr>
              <a:t>Group communications</a:t>
            </a:r>
            <a:endParaRPr lang="zh-CN" altLang="en-US" sz="2800" b="1" dirty="0">
              <a:solidFill>
                <a:srgbClr val="7030A0"/>
              </a:solidFill>
            </a:endParaRPr>
          </a:p>
        </p:txBody>
      </p:sp>
      <p:sp>
        <p:nvSpPr>
          <p:cNvPr id="7" name="Rectangle 3">
            <a:extLst>
              <a:ext uri="{FF2B5EF4-FFF2-40B4-BE49-F238E27FC236}">
                <a16:creationId xmlns:a16="http://schemas.microsoft.com/office/drawing/2014/main" id="{FD93D386-EC54-4DF8-BC5C-1B6E384DAE77}"/>
              </a:ext>
            </a:extLst>
          </p:cNvPr>
          <p:cNvSpPr txBox="1">
            <a:spLocks noChangeArrowheads="1"/>
          </p:cNvSpPr>
          <p:nvPr/>
        </p:nvSpPr>
        <p:spPr>
          <a:xfrm>
            <a:off x="35496" y="1412777"/>
            <a:ext cx="8997092" cy="316835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Good communications are essential for effective group working.</a:t>
            </a:r>
          </a:p>
          <a:p>
            <a:r>
              <a:rPr lang="en-GB" sz="2800" dirty="0"/>
              <a:t>Information must be exchanged on the status of work, design decisions and changes to previous decisions.</a:t>
            </a:r>
          </a:p>
          <a:p>
            <a:r>
              <a:rPr lang="en-GB" sz="2800" dirty="0"/>
              <a:t>Good communications also strengthens group cohesion as it promotes understanding.</a:t>
            </a:r>
          </a:p>
        </p:txBody>
      </p:sp>
    </p:spTree>
    <p:extLst>
      <p:ext uri="{BB962C8B-B14F-4D97-AF65-F5344CB8AC3E}">
        <p14:creationId xmlns:p14="http://schemas.microsoft.com/office/powerpoint/2010/main" val="3612736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3EA4CC7-F54E-488E-871F-FC1377B4AC6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39C9D89-C0E5-4315-82A3-C73E06027AB7}"/>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32</a:t>
            </a:fld>
            <a:endParaRPr lang="zh-CN" altLang="en-US" dirty="0"/>
          </a:p>
        </p:txBody>
      </p:sp>
      <p:sp>
        <p:nvSpPr>
          <p:cNvPr id="4" name="TextBox 5">
            <a:extLst>
              <a:ext uri="{FF2B5EF4-FFF2-40B4-BE49-F238E27FC236}">
                <a16:creationId xmlns:a16="http://schemas.microsoft.com/office/drawing/2014/main" id="{E1E49766-F823-4A62-94D7-96BFE2E8119C}"/>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22.3 Teamwork</a:t>
            </a:r>
          </a:p>
        </p:txBody>
      </p:sp>
      <p:sp>
        <p:nvSpPr>
          <p:cNvPr id="5" name="文本框 4">
            <a:extLst>
              <a:ext uri="{FF2B5EF4-FFF2-40B4-BE49-F238E27FC236}">
                <a16:creationId xmlns:a16="http://schemas.microsoft.com/office/drawing/2014/main" id="{C44D1FBC-BDDA-47F0-8C5B-53919A89A308}"/>
              </a:ext>
            </a:extLst>
          </p:cNvPr>
          <p:cNvSpPr txBox="1"/>
          <p:nvPr/>
        </p:nvSpPr>
        <p:spPr>
          <a:xfrm>
            <a:off x="7592428"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10</a:t>
            </a:r>
          </a:p>
          <a:p>
            <a:pPr>
              <a:lnSpc>
                <a:spcPts val="2500"/>
              </a:lnSpc>
            </a:pPr>
            <a:r>
              <a:rPr lang="en-US" altLang="zh-CN" sz="2800" b="1" dirty="0">
                <a:solidFill>
                  <a:srgbClr val="0070C0"/>
                </a:solidFill>
                <a:cs typeface="Times New Roman" panose="02020603050405020304" pitchFamily="18" charset="0"/>
              </a:rPr>
              <a:t>end</a:t>
            </a:r>
          </a:p>
        </p:txBody>
      </p:sp>
      <p:sp>
        <p:nvSpPr>
          <p:cNvPr id="6" name="Rectangle 2">
            <a:extLst>
              <a:ext uri="{FF2B5EF4-FFF2-40B4-BE49-F238E27FC236}">
                <a16:creationId xmlns:a16="http://schemas.microsoft.com/office/drawing/2014/main" id="{23DE9DC6-BE50-4B13-8512-730CC249DD14}"/>
              </a:ext>
            </a:extLst>
          </p:cNvPr>
          <p:cNvSpPr txBox="1">
            <a:spLocks noChangeArrowheads="1"/>
          </p:cNvSpPr>
          <p:nvPr/>
        </p:nvSpPr>
        <p:spPr>
          <a:xfrm>
            <a:off x="82908" y="984906"/>
            <a:ext cx="8949680" cy="5873094"/>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Group size</a:t>
            </a:r>
          </a:p>
          <a:p>
            <a:pPr lvl="1">
              <a:lnSpc>
                <a:spcPct val="90000"/>
              </a:lnSpc>
            </a:pPr>
            <a:r>
              <a:rPr lang="en-GB" sz="2600" dirty="0"/>
              <a:t>The larger the group, the harder it is for people to communicate with other group members.</a:t>
            </a:r>
          </a:p>
          <a:p>
            <a:pPr>
              <a:lnSpc>
                <a:spcPct val="90000"/>
              </a:lnSpc>
            </a:pPr>
            <a:r>
              <a:rPr lang="en-GB" sz="2800" dirty="0"/>
              <a:t>Group structure</a:t>
            </a:r>
          </a:p>
          <a:p>
            <a:pPr lvl="1">
              <a:lnSpc>
                <a:spcPct val="90000"/>
              </a:lnSpc>
            </a:pPr>
            <a:r>
              <a:rPr lang="en-GB" sz="2600" dirty="0"/>
              <a:t>Communication is better in informally structured groups than in hierarchically structured groups.</a:t>
            </a:r>
          </a:p>
          <a:p>
            <a:pPr>
              <a:lnSpc>
                <a:spcPct val="90000"/>
              </a:lnSpc>
            </a:pPr>
            <a:r>
              <a:rPr lang="en-GB" sz="2800" dirty="0"/>
              <a:t>Group composition</a:t>
            </a:r>
          </a:p>
          <a:p>
            <a:pPr lvl="1">
              <a:lnSpc>
                <a:spcPct val="90000"/>
              </a:lnSpc>
            </a:pPr>
            <a:r>
              <a:rPr lang="en-GB" sz="2600" dirty="0"/>
              <a:t>Communication is better when there are different personality types in a group and when groups are mixed rather than single sex.</a:t>
            </a:r>
          </a:p>
          <a:p>
            <a:pPr>
              <a:lnSpc>
                <a:spcPct val="90000"/>
              </a:lnSpc>
            </a:pPr>
            <a:r>
              <a:rPr lang="en-GB" sz="2800" dirty="0"/>
              <a:t>The physical work environment</a:t>
            </a:r>
          </a:p>
          <a:p>
            <a:pPr lvl="1">
              <a:lnSpc>
                <a:spcPct val="90000"/>
              </a:lnSpc>
            </a:pPr>
            <a:r>
              <a:rPr lang="en-GB" sz="2600" dirty="0"/>
              <a:t>Good workplace organisation can help encourage communications.</a:t>
            </a:r>
          </a:p>
        </p:txBody>
      </p:sp>
    </p:spTree>
    <p:extLst>
      <p:ext uri="{BB962C8B-B14F-4D97-AF65-F5344CB8AC3E}">
        <p14:creationId xmlns:p14="http://schemas.microsoft.com/office/powerpoint/2010/main" val="1303325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076CD3A-2995-4E38-B53D-D4845CBC7D2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564A938-2F5C-48AD-8A42-57FA6440F01D}"/>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33</a:t>
            </a:fld>
            <a:endParaRPr lang="zh-CN" altLang="en-US" dirty="0"/>
          </a:p>
        </p:txBody>
      </p:sp>
      <p:sp>
        <p:nvSpPr>
          <p:cNvPr id="4" name="TextBox 5">
            <a:extLst>
              <a:ext uri="{FF2B5EF4-FFF2-40B4-BE49-F238E27FC236}">
                <a16:creationId xmlns:a16="http://schemas.microsoft.com/office/drawing/2014/main" id="{7391F2D5-63C4-4BF8-882C-690531FDA2EE}"/>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Content Placeholder 2">
            <a:extLst>
              <a:ext uri="{FF2B5EF4-FFF2-40B4-BE49-F238E27FC236}">
                <a16:creationId xmlns:a16="http://schemas.microsoft.com/office/drawing/2014/main" id="{CA01C5B6-2479-4758-B591-4A8DE443DB99}"/>
              </a:ext>
            </a:extLst>
          </p:cNvPr>
          <p:cNvSpPr txBox="1">
            <a:spLocks/>
          </p:cNvSpPr>
          <p:nvPr/>
        </p:nvSpPr>
        <p:spPr>
          <a:xfrm>
            <a:off x="30138" y="908720"/>
            <a:ext cx="9016702" cy="544763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Good project management is essential if software engineering projects are to be developed on schedule and within budget.</a:t>
            </a:r>
          </a:p>
          <a:p>
            <a:r>
              <a:rPr lang="en-GB" sz="2800" dirty="0"/>
              <a:t>Software management is distinct from other engineering management. Software is intangible. Projects may be novel or innovative with no body of experience to guide their management. Software processes are not as mature as traditional engineering processes.</a:t>
            </a:r>
          </a:p>
          <a:p>
            <a:r>
              <a:rPr lang="en-GB" sz="2800" dirty="0"/>
              <a:t>Risk management involves identifying and assessing project risks to establish the probability that they will occur and the consequences for the project if that risk does arise. You should make plans to avoid risks.</a:t>
            </a:r>
          </a:p>
          <a:p>
            <a:endParaRPr lang="en-US" sz="2800" dirty="0"/>
          </a:p>
        </p:txBody>
      </p:sp>
    </p:spTree>
    <p:extLst>
      <p:ext uri="{BB962C8B-B14F-4D97-AF65-F5344CB8AC3E}">
        <p14:creationId xmlns:p14="http://schemas.microsoft.com/office/powerpoint/2010/main" val="3113718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12DBE04-0F93-4C6C-A8E1-A6BB56204A0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4C83E1D-371A-4363-ADAA-BF5B0F219A4C}"/>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34</a:t>
            </a:fld>
            <a:endParaRPr lang="zh-CN" altLang="en-US" dirty="0"/>
          </a:p>
        </p:txBody>
      </p:sp>
      <p:sp>
        <p:nvSpPr>
          <p:cNvPr id="4" name="TextBox 5">
            <a:extLst>
              <a:ext uri="{FF2B5EF4-FFF2-40B4-BE49-F238E27FC236}">
                <a16:creationId xmlns:a16="http://schemas.microsoft.com/office/drawing/2014/main" id="{8045CCB7-6158-40A5-9C77-916D1C658067}"/>
              </a:ext>
            </a:extLst>
          </p:cNvPr>
          <p:cNvSpPr txBox="1">
            <a:spLocks noChangeArrowheads="1"/>
          </p:cNvSpPr>
          <p:nvPr/>
        </p:nvSpPr>
        <p:spPr bwMode="auto">
          <a:xfrm>
            <a:off x="0" y="264826"/>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Summary</a:t>
            </a:r>
          </a:p>
        </p:txBody>
      </p:sp>
      <p:sp>
        <p:nvSpPr>
          <p:cNvPr id="5" name="文本框 4">
            <a:extLst>
              <a:ext uri="{FF2B5EF4-FFF2-40B4-BE49-F238E27FC236}">
                <a16:creationId xmlns:a16="http://schemas.microsoft.com/office/drawing/2014/main" id="{AE9A90E4-9A59-4CD2-83B1-D79EB543BCD8}"/>
              </a:ext>
            </a:extLst>
          </p:cNvPr>
          <p:cNvSpPr txBox="1"/>
          <p:nvPr/>
        </p:nvSpPr>
        <p:spPr>
          <a:xfrm>
            <a:off x="7592428"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r>
              <a:rPr lang="en-US" altLang="zh-CN" sz="2800" b="1" dirty="0">
                <a:solidFill>
                  <a:srgbClr val="0070C0"/>
                </a:solidFill>
                <a:cs typeface="Times New Roman" panose="02020603050405020304" pitchFamily="18" charset="0"/>
              </a:rPr>
              <a:t>end</a:t>
            </a:r>
          </a:p>
        </p:txBody>
      </p:sp>
      <p:sp>
        <p:nvSpPr>
          <p:cNvPr id="6" name="Content Placeholder 2">
            <a:extLst>
              <a:ext uri="{FF2B5EF4-FFF2-40B4-BE49-F238E27FC236}">
                <a16:creationId xmlns:a16="http://schemas.microsoft.com/office/drawing/2014/main" id="{F68ED7AB-46BA-4BA4-8D7C-C7173C8AE25E}"/>
              </a:ext>
            </a:extLst>
          </p:cNvPr>
          <p:cNvSpPr txBox="1">
            <a:spLocks/>
          </p:cNvSpPr>
          <p:nvPr/>
        </p:nvSpPr>
        <p:spPr>
          <a:xfrm>
            <a:off x="0" y="980728"/>
            <a:ext cx="9046840" cy="542358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People management involves choosing the right people to work on a project and organizing the team and its working environment.</a:t>
            </a:r>
          </a:p>
          <a:p>
            <a:r>
              <a:rPr lang="en-GB" sz="2800" dirty="0"/>
              <a:t>People are motivated by interaction with other people, the recognition of management and their peers, and by being given opportunities for personal development. </a:t>
            </a:r>
          </a:p>
          <a:p>
            <a:r>
              <a:rPr lang="en-GB" sz="2800" dirty="0"/>
              <a:t>Software development groups should be fairly small and cohesive. </a:t>
            </a:r>
          </a:p>
          <a:p>
            <a:r>
              <a:rPr lang="en-GB" sz="2800" dirty="0"/>
              <a:t>Communications within a group are influenced by factors such as the status of group members, the size of the group, the gender composition of the group, personalities and available communication channels.</a:t>
            </a:r>
          </a:p>
          <a:p>
            <a:endParaRPr lang="en-US" sz="2800" dirty="0"/>
          </a:p>
        </p:txBody>
      </p:sp>
    </p:spTree>
    <p:extLst>
      <p:ext uri="{BB962C8B-B14F-4D97-AF65-F5344CB8AC3E}">
        <p14:creationId xmlns:p14="http://schemas.microsoft.com/office/powerpoint/2010/main" val="195457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CA244CE-3D16-4889-935D-0A2BA448254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B958A3A-2C1E-4823-BA78-175E01E60441}"/>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4</a:t>
            </a:fld>
            <a:endParaRPr lang="zh-CN" altLang="en-US" dirty="0"/>
          </a:p>
        </p:txBody>
      </p:sp>
      <p:sp>
        <p:nvSpPr>
          <p:cNvPr id="4" name="文本框 3">
            <a:extLst>
              <a:ext uri="{FF2B5EF4-FFF2-40B4-BE49-F238E27FC236}">
                <a16:creationId xmlns:a16="http://schemas.microsoft.com/office/drawing/2014/main" id="{E9BC627B-8919-466B-AA27-ACCBF56B45D8}"/>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p:txBody>
      </p:sp>
      <p:sp>
        <p:nvSpPr>
          <p:cNvPr id="5" name="TextBox 5">
            <a:extLst>
              <a:ext uri="{FF2B5EF4-FFF2-40B4-BE49-F238E27FC236}">
                <a16:creationId xmlns:a16="http://schemas.microsoft.com/office/drawing/2014/main" id="{4466F668-1DBD-4447-A0D9-D8473F8FEAFA}"/>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project management</a:t>
            </a:r>
          </a:p>
        </p:txBody>
      </p:sp>
      <p:sp>
        <p:nvSpPr>
          <p:cNvPr id="7" name="Rectangle 2">
            <a:extLst>
              <a:ext uri="{FF2B5EF4-FFF2-40B4-BE49-F238E27FC236}">
                <a16:creationId xmlns:a16="http://schemas.microsoft.com/office/drawing/2014/main" id="{55EE998E-53CC-40EB-BDE0-8DEAA1AB852E}"/>
              </a:ext>
            </a:extLst>
          </p:cNvPr>
          <p:cNvSpPr txBox="1">
            <a:spLocks noChangeArrowheads="1"/>
          </p:cNvSpPr>
          <p:nvPr/>
        </p:nvSpPr>
        <p:spPr>
          <a:xfrm>
            <a:off x="179512" y="1495325"/>
            <a:ext cx="8789146" cy="4525963"/>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 product is intangible.</a:t>
            </a:r>
          </a:p>
          <a:p>
            <a:pPr lvl="1"/>
            <a:r>
              <a:rPr lang="en-GB" dirty="0"/>
              <a:t>Software cannot be seen or touched. </a:t>
            </a:r>
          </a:p>
          <a:p>
            <a:r>
              <a:rPr lang="en-GB" sz="2800" dirty="0"/>
              <a:t>Many software projects are 'one-off' projects.</a:t>
            </a:r>
          </a:p>
          <a:p>
            <a:pPr lvl="1"/>
            <a:r>
              <a:rPr lang="en-GB" dirty="0"/>
              <a:t>Large software projects are usually different in some ways from previous projects. </a:t>
            </a:r>
          </a:p>
          <a:p>
            <a:r>
              <a:rPr lang="en-GB" sz="2800" dirty="0"/>
              <a:t>Software processes are variable and organization specific.</a:t>
            </a:r>
          </a:p>
          <a:p>
            <a:pPr lvl="1"/>
            <a:r>
              <a:rPr lang="en-GB" dirty="0"/>
              <a:t>We still cannot reliably predict when a particular software process is likely to lead to development problems. </a:t>
            </a:r>
          </a:p>
        </p:txBody>
      </p:sp>
      <p:sp>
        <p:nvSpPr>
          <p:cNvPr id="8" name="矩形 7">
            <a:extLst>
              <a:ext uri="{FF2B5EF4-FFF2-40B4-BE49-F238E27FC236}">
                <a16:creationId xmlns:a16="http://schemas.microsoft.com/office/drawing/2014/main" id="{717552F1-E6D9-4261-AD58-F2E5746480DF}"/>
              </a:ext>
            </a:extLst>
          </p:cNvPr>
          <p:cNvSpPr/>
          <p:nvPr/>
        </p:nvSpPr>
        <p:spPr>
          <a:xfrm>
            <a:off x="121565" y="974511"/>
            <a:ext cx="5386539" cy="523220"/>
          </a:xfrm>
          <a:prstGeom prst="rect">
            <a:avLst/>
          </a:prstGeom>
        </p:spPr>
        <p:txBody>
          <a:bodyPr wrap="none">
            <a:spAutoFit/>
          </a:bodyPr>
          <a:lstStyle/>
          <a:p>
            <a:r>
              <a:rPr lang="en-GB" altLang="zh-CN" sz="2800" b="1" dirty="0">
                <a:solidFill>
                  <a:srgbClr val="7030A0"/>
                </a:solidFill>
              </a:rPr>
              <a:t>Software management distinctions</a:t>
            </a:r>
            <a:endParaRPr lang="zh-CN" altLang="en-US" sz="2800" b="1" dirty="0">
              <a:solidFill>
                <a:srgbClr val="7030A0"/>
              </a:solidFill>
            </a:endParaRPr>
          </a:p>
        </p:txBody>
      </p:sp>
    </p:spTree>
    <p:extLst>
      <p:ext uri="{BB962C8B-B14F-4D97-AF65-F5344CB8AC3E}">
        <p14:creationId xmlns:p14="http://schemas.microsoft.com/office/powerpoint/2010/main" val="216031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62E571F-5A94-4232-811D-CC171E327B0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C25C5ED-962C-4C61-865A-A75F7EDB00FF}"/>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5</a:t>
            </a:fld>
            <a:endParaRPr lang="zh-CN" altLang="en-US" dirty="0"/>
          </a:p>
        </p:txBody>
      </p:sp>
      <p:sp>
        <p:nvSpPr>
          <p:cNvPr id="4" name="文本框 3">
            <a:extLst>
              <a:ext uri="{FF2B5EF4-FFF2-40B4-BE49-F238E27FC236}">
                <a16:creationId xmlns:a16="http://schemas.microsoft.com/office/drawing/2014/main" id="{2FF76EC5-0D19-419C-AF1F-D1E40BB697EA}"/>
              </a:ext>
            </a:extLst>
          </p:cNvPr>
          <p:cNvSpPr txBox="1"/>
          <p:nvPr/>
        </p:nvSpPr>
        <p:spPr>
          <a:xfrm>
            <a:off x="7600506" y="188640"/>
            <a:ext cx="1440160" cy="427553"/>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p:txBody>
      </p:sp>
      <p:sp>
        <p:nvSpPr>
          <p:cNvPr id="5" name="TextBox 5">
            <a:extLst>
              <a:ext uri="{FF2B5EF4-FFF2-40B4-BE49-F238E27FC236}">
                <a16:creationId xmlns:a16="http://schemas.microsoft.com/office/drawing/2014/main" id="{2999C52A-9CB7-4EB6-82FC-E21DA54184F0}"/>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project management</a:t>
            </a:r>
          </a:p>
        </p:txBody>
      </p:sp>
      <p:sp>
        <p:nvSpPr>
          <p:cNvPr id="6" name="Content Placeholder 2">
            <a:extLst>
              <a:ext uri="{FF2B5EF4-FFF2-40B4-BE49-F238E27FC236}">
                <a16:creationId xmlns:a16="http://schemas.microsoft.com/office/drawing/2014/main" id="{2FAF8BB9-E367-44AB-8821-C89A87593F54}"/>
              </a:ext>
            </a:extLst>
          </p:cNvPr>
          <p:cNvSpPr txBox="1">
            <a:spLocks/>
          </p:cNvSpPr>
          <p:nvPr/>
        </p:nvSpPr>
        <p:spPr>
          <a:xfrm>
            <a:off x="179512" y="1484784"/>
            <a:ext cx="8964488"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Company size </a:t>
            </a:r>
          </a:p>
          <a:p>
            <a:r>
              <a:rPr lang="en-GB" sz="2800" dirty="0"/>
              <a:t>Software customers </a:t>
            </a:r>
          </a:p>
          <a:p>
            <a:r>
              <a:rPr lang="en-GB" sz="2800" dirty="0"/>
              <a:t>Software size </a:t>
            </a:r>
          </a:p>
          <a:p>
            <a:r>
              <a:rPr lang="en-GB" sz="2800" dirty="0"/>
              <a:t>Software type</a:t>
            </a:r>
          </a:p>
          <a:p>
            <a:r>
              <a:rPr lang="en-GB" sz="2800" dirty="0"/>
              <a:t>Organizational culture </a:t>
            </a:r>
          </a:p>
          <a:p>
            <a:r>
              <a:rPr lang="en-GB" sz="2800" dirty="0"/>
              <a:t>Software development processes  </a:t>
            </a:r>
          </a:p>
          <a:p>
            <a:r>
              <a:rPr lang="en-GB" sz="2800" dirty="0"/>
              <a:t>These factors mean that project managers in different organizations may work in quite different ways. </a:t>
            </a:r>
          </a:p>
          <a:p>
            <a:endParaRPr lang="en-US" sz="2800" dirty="0"/>
          </a:p>
        </p:txBody>
      </p:sp>
      <p:sp>
        <p:nvSpPr>
          <p:cNvPr id="7" name="矩形 6">
            <a:extLst>
              <a:ext uri="{FF2B5EF4-FFF2-40B4-BE49-F238E27FC236}">
                <a16:creationId xmlns:a16="http://schemas.microsoft.com/office/drawing/2014/main" id="{355BF7CA-DE71-4C29-A927-848C4DEF2F2C}"/>
              </a:ext>
            </a:extLst>
          </p:cNvPr>
          <p:cNvSpPr/>
          <p:nvPr/>
        </p:nvSpPr>
        <p:spPr>
          <a:xfrm>
            <a:off x="121565" y="974511"/>
            <a:ext cx="6172780" cy="523220"/>
          </a:xfrm>
          <a:prstGeom prst="rect">
            <a:avLst/>
          </a:prstGeom>
        </p:spPr>
        <p:txBody>
          <a:bodyPr wrap="none">
            <a:spAutoFit/>
          </a:bodyPr>
          <a:lstStyle/>
          <a:p>
            <a:r>
              <a:rPr lang="en-US" altLang="zh-CN" sz="2800" b="1" dirty="0">
                <a:solidFill>
                  <a:srgbClr val="7030A0"/>
                </a:solidFill>
              </a:rPr>
              <a:t>Factors influencing project management</a:t>
            </a:r>
            <a:endParaRPr lang="zh-CN" altLang="en-US" sz="2800" b="1" dirty="0">
              <a:solidFill>
                <a:srgbClr val="7030A0"/>
              </a:solidFill>
            </a:endParaRPr>
          </a:p>
        </p:txBody>
      </p:sp>
    </p:spTree>
    <p:extLst>
      <p:ext uri="{BB962C8B-B14F-4D97-AF65-F5344CB8AC3E}">
        <p14:creationId xmlns:p14="http://schemas.microsoft.com/office/powerpoint/2010/main" val="1484878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69C8CB1-369D-4949-B402-1410661B297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2CAB28A-A7F6-44E9-B8D4-6DE8C1FD8F0E}"/>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6</a:t>
            </a:fld>
            <a:endParaRPr lang="zh-CN" altLang="en-US" dirty="0"/>
          </a:p>
        </p:txBody>
      </p:sp>
      <p:sp>
        <p:nvSpPr>
          <p:cNvPr id="4" name="文本框 3">
            <a:extLst>
              <a:ext uri="{FF2B5EF4-FFF2-40B4-BE49-F238E27FC236}">
                <a16:creationId xmlns:a16="http://schemas.microsoft.com/office/drawing/2014/main" id="{FBE6DFE2-EFBE-4E59-8D96-5A063C535E45}"/>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3</a:t>
            </a:r>
          </a:p>
          <a:p>
            <a:pPr>
              <a:lnSpc>
                <a:spcPts val="2500"/>
              </a:lnSpc>
            </a:pPr>
            <a:r>
              <a:rPr lang="en-US" altLang="zh-CN" sz="2800" b="1" dirty="0">
                <a:solidFill>
                  <a:srgbClr val="0070C0"/>
                </a:solidFill>
                <a:cs typeface="Times New Roman" panose="02020603050405020304" pitchFamily="18" charset="0"/>
              </a:rPr>
              <a:t>end</a:t>
            </a:r>
          </a:p>
        </p:txBody>
      </p:sp>
      <p:sp>
        <p:nvSpPr>
          <p:cNvPr id="5" name="TextBox 5">
            <a:extLst>
              <a:ext uri="{FF2B5EF4-FFF2-40B4-BE49-F238E27FC236}">
                <a16:creationId xmlns:a16="http://schemas.microsoft.com/office/drawing/2014/main" id="{0D894474-BF57-4B87-958F-5CE04E42CD29}"/>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Basic knowledge about project management</a:t>
            </a:r>
          </a:p>
        </p:txBody>
      </p:sp>
      <p:sp>
        <p:nvSpPr>
          <p:cNvPr id="6" name="Rectangle 2">
            <a:extLst>
              <a:ext uri="{FF2B5EF4-FFF2-40B4-BE49-F238E27FC236}">
                <a16:creationId xmlns:a16="http://schemas.microsoft.com/office/drawing/2014/main" id="{48FF59F8-1810-47BE-B933-E9ACC1FD870B}"/>
              </a:ext>
            </a:extLst>
          </p:cNvPr>
          <p:cNvSpPr txBox="1">
            <a:spLocks noChangeArrowheads="1"/>
          </p:cNvSpPr>
          <p:nvPr/>
        </p:nvSpPr>
        <p:spPr>
          <a:xfrm>
            <a:off x="72007" y="1533278"/>
            <a:ext cx="9108505" cy="1684784"/>
          </a:xfrm>
          <a:prstGeom prst="rect">
            <a:avLst/>
          </a:prstGeom>
          <a:noFill/>
          <a:ln/>
        </p:spPr>
        <p:txBody>
          <a:bodyPr lIns="90840" tIns="44623" rIns="90840" bIns="44623"/>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i="1" dirty="0"/>
              <a:t>Project planning </a:t>
            </a:r>
          </a:p>
          <a:p>
            <a:r>
              <a:rPr lang="en-GB" sz="2800" i="1" dirty="0"/>
              <a:t>Risk management</a:t>
            </a:r>
          </a:p>
          <a:p>
            <a:r>
              <a:rPr lang="en-GB" sz="2800" i="1" dirty="0"/>
              <a:t>People management</a:t>
            </a:r>
            <a:r>
              <a:rPr lang="en-GB" sz="2800" dirty="0"/>
              <a:t> </a:t>
            </a:r>
            <a:endParaRPr lang="en-GB" dirty="0"/>
          </a:p>
          <a:p>
            <a:pPr lvl="1"/>
            <a:endParaRPr lang="en-GB" dirty="0"/>
          </a:p>
        </p:txBody>
      </p:sp>
      <p:sp>
        <p:nvSpPr>
          <p:cNvPr id="7" name="矩形 6">
            <a:extLst>
              <a:ext uri="{FF2B5EF4-FFF2-40B4-BE49-F238E27FC236}">
                <a16:creationId xmlns:a16="http://schemas.microsoft.com/office/drawing/2014/main" id="{B16F9E51-F877-4819-B12A-97CB9CFA2316}"/>
              </a:ext>
            </a:extLst>
          </p:cNvPr>
          <p:cNvSpPr/>
          <p:nvPr/>
        </p:nvSpPr>
        <p:spPr>
          <a:xfrm>
            <a:off x="68396" y="958675"/>
            <a:ext cx="5054141" cy="523220"/>
          </a:xfrm>
          <a:prstGeom prst="rect">
            <a:avLst/>
          </a:prstGeom>
        </p:spPr>
        <p:txBody>
          <a:bodyPr wrap="none">
            <a:spAutoFit/>
          </a:bodyPr>
          <a:lstStyle/>
          <a:p>
            <a:r>
              <a:rPr lang="en-GB" altLang="zh-CN" sz="2800" b="1" dirty="0">
                <a:solidFill>
                  <a:srgbClr val="7030A0"/>
                </a:solidFill>
              </a:rPr>
              <a:t>Universal management activities</a:t>
            </a:r>
            <a:endParaRPr lang="zh-CN" altLang="en-US" sz="2800" b="1" dirty="0">
              <a:solidFill>
                <a:srgbClr val="7030A0"/>
              </a:solidFill>
            </a:endParaRPr>
          </a:p>
        </p:txBody>
      </p:sp>
      <p:sp>
        <p:nvSpPr>
          <p:cNvPr id="8" name="Content Placeholder 2">
            <a:extLst>
              <a:ext uri="{FF2B5EF4-FFF2-40B4-BE49-F238E27FC236}">
                <a16:creationId xmlns:a16="http://schemas.microsoft.com/office/drawing/2014/main" id="{B5F71912-F9A8-4FB8-94C2-A7B1CF208EFF}"/>
              </a:ext>
            </a:extLst>
          </p:cNvPr>
          <p:cNvSpPr txBox="1">
            <a:spLocks/>
          </p:cNvSpPr>
          <p:nvPr/>
        </p:nvSpPr>
        <p:spPr>
          <a:xfrm>
            <a:off x="86815" y="3502497"/>
            <a:ext cx="8941523" cy="28068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i="1" dirty="0"/>
              <a:t>Reporting</a:t>
            </a:r>
            <a:r>
              <a:rPr lang="en-GB" sz="2800" dirty="0"/>
              <a:t> </a:t>
            </a:r>
          </a:p>
          <a:p>
            <a:pPr lvl="1"/>
            <a:r>
              <a:rPr lang="en-GB" dirty="0"/>
              <a:t>Project managers are usually responsible for reporting on the progress of a project. </a:t>
            </a:r>
          </a:p>
          <a:p>
            <a:r>
              <a:rPr lang="en-GB" sz="2800" i="1" dirty="0"/>
              <a:t>Proposal writing</a:t>
            </a:r>
            <a:r>
              <a:rPr lang="en-GB" sz="2800" dirty="0"/>
              <a:t> </a:t>
            </a:r>
          </a:p>
          <a:p>
            <a:pPr lvl="1"/>
            <a:r>
              <a:rPr lang="en-GB" dirty="0"/>
              <a:t>The first stage in a software project may involve writing a proposal to win a contract</a:t>
            </a:r>
            <a:r>
              <a:rPr lang="en-US" dirty="0"/>
              <a:t>.</a:t>
            </a:r>
            <a:endParaRPr lang="en-US" sz="2800" dirty="0"/>
          </a:p>
        </p:txBody>
      </p:sp>
      <p:sp>
        <p:nvSpPr>
          <p:cNvPr id="9" name="矩形 8">
            <a:extLst>
              <a:ext uri="{FF2B5EF4-FFF2-40B4-BE49-F238E27FC236}">
                <a16:creationId xmlns:a16="http://schemas.microsoft.com/office/drawing/2014/main" id="{E229C2EF-B2A2-4BCB-98EE-6843840968E2}"/>
              </a:ext>
            </a:extLst>
          </p:cNvPr>
          <p:cNvSpPr/>
          <p:nvPr/>
        </p:nvSpPr>
        <p:spPr>
          <a:xfrm>
            <a:off x="115661" y="3054881"/>
            <a:ext cx="3599896" cy="523220"/>
          </a:xfrm>
          <a:prstGeom prst="rect">
            <a:avLst/>
          </a:prstGeom>
        </p:spPr>
        <p:txBody>
          <a:bodyPr wrap="none">
            <a:spAutoFit/>
          </a:bodyPr>
          <a:lstStyle/>
          <a:p>
            <a:r>
              <a:rPr lang="en-US" altLang="zh-CN" sz="2800" b="1" dirty="0">
                <a:solidFill>
                  <a:srgbClr val="7030A0"/>
                </a:solidFill>
              </a:rPr>
              <a:t>Management activities</a:t>
            </a:r>
            <a:endParaRPr lang="zh-CN" altLang="en-US" sz="2800" b="1" dirty="0">
              <a:solidFill>
                <a:srgbClr val="7030A0"/>
              </a:solidFill>
            </a:endParaRPr>
          </a:p>
        </p:txBody>
      </p:sp>
    </p:spTree>
    <p:extLst>
      <p:ext uri="{BB962C8B-B14F-4D97-AF65-F5344CB8AC3E}">
        <p14:creationId xmlns:p14="http://schemas.microsoft.com/office/powerpoint/2010/main" val="102748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E33882C-5943-47D6-885F-A0D6C9A2FF8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2EEB875-F43F-451A-A906-B9425A8AC5BF}"/>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7</a:t>
            </a:fld>
            <a:endParaRPr lang="zh-CN" altLang="en-US" dirty="0"/>
          </a:p>
        </p:txBody>
      </p:sp>
      <p:sp>
        <p:nvSpPr>
          <p:cNvPr id="4" name="TextBox 5">
            <a:extLst>
              <a:ext uri="{FF2B5EF4-FFF2-40B4-BE49-F238E27FC236}">
                <a16:creationId xmlns:a16="http://schemas.microsoft.com/office/drawing/2014/main" id="{B8D000BF-45A1-4941-92CB-33C753A6A967}"/>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5" name="Content Placeholder 2">
            <a:extLst>
              <a:ext uri="{FF2B5EF4-FFF2-40B4-BE49-F238E27FC236}">
                <a16:creationId xmlns:a16="http://schemas.microsoft.com/office/drawing/2014/main" id="{9CC912F6-2F65-42E7-9D59-A916ADB39E16}"/>
              </a:ext>
            </a:extLst>
          </p:cNvPr>
          <p:cNvSpPr txBox="1">
            <a:spLocks/>
          </p:cNvSpPr>
          <p:nvPr/>
        </p:nvSpPr>
        <p:spPr>
          <a:xfrm>
            <a:off x="107504" y="1600200"/>
            <a:ext cx="8939336"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There are two dimensions of risk classification</a:t>
            </a:r>
          </a:p>
          <a:p>
            <a:pPr lvl="1">
              <a:lnSpc>
                <a:spcPct val="90000"/>
              </a:lnSpc>
            </a:pPr>
            <a:r>
              <a:rPr lang="en-GB" dirty="0"/>
              <a:t>The type of risk (technical, organizational, ..) </a:t>
            </a:r>
          </a:p>
          <a:p>
            <a:pPr lvl="1">
              <a:lnSpc>
                <a:spcPct val="90000"/>
              </a:lnSpc>
            </a:pPr>
            <a:r>
              <a:rPr lang="en-GB" dirty="0"/>
              <a:t>what is affected by the risk:</a:t>
            </a:r>
          </a:p>
          <a:p>
            <a:pPr>
              <a:lnSpc>
                <a:spcPct val="90000"/>
              </a:lnSpc>
            </a:pPr>
            <a:r>
              <a:rPr lang="en-GB" sz="2800" i="1" dirty="0"/>
              <a:t>Project risks </a:t>
            </a:r>
            <a:r>
              <a:rPr lang="en-GB" sz="2800" dirty="0"/>
              <a:t>affect schedule or resources;</a:t>
            </a:r>
          </a:p>
          <a:p>
            <a:pPr>
              <a:lnSpc>
                <a:spcPct val="90000"/>
              </a:lnSpc>
            </a:pPr>
            <a:r>
              <a:rPr lang="en-GB" sz="2800" i="1" dirty="0"/>
              <a:t>Product risks </a:t>
            </a:r>
            <a:r>
              <a:rPr lang="en-GB" sz="2800" dirty="0"/>
              <a:t>affect the quality or performance of the software being developed;</a:t>
            </a:r>
          </a:p>
          <a:p>
            <a:pPr>
              <a:lnSpc>
                <a:spcPct val="90000"/>
              </a:lnSpc>
            </a:pPr>
            <a:r>
              <a:rPr lang="en-GB" sz="2800" i="1" dirty="0"/>
              <a:t>Business risks </a:t>
            </a:r>
            <a:r>
              <a:rPr lang="en-GB" sz="2800" dirty="0"/>
              <a:t>affect the organisation developing or procuring the software.</a:t>
            </a:r>
          </a:p>
          <a:p>
            <a:endParaRPr lang="en-US" sz="2800" dirty="0"/>
          </a:p>
        </p:txBody>
      </p:sp>
      <p:sp>
        <p:nvSpPr>
          <p:cNvPr id="6" name="矩形 5">
            <a:extLst>
              <a:ext uri="{FF2B5EF4-FFF2-40B4-BE49-F238E27FC236}">
                <a16:creationId xmlns:a16="http://schemas.microsoft.com/office/drawing/2014/main" id="{59C71B1E-6EBD-49BB-8C24-64582E48A19A}"/>
              </a:ext>
            </a:extLst>
          </p:cNvPr>
          <p:cNvSpPr/>
          <p:nvPr/>
        </p:nvSpPr>
        <p:spPr>
          <a:xfrm>
            <a:off x="107504" y="961564"/>
            <a:ext cx="2785699" cy="523220"/>
          </a:xfrm>
          <a:prstGeom prst="rect">
            <a:avLst/>
          </a:prstGeom>
        </p:spPr>
        <p:txBody>
          <a:bodyPr wrap="none">
            <a:spAutoFit/>
          </a:bodyPr>
          <a:lstStyle/>
          <a:p>
            <a:r>
              <a:rPr lang="en-US" altLang="zh-CN" sz="2800" b="1" dirty="0">
                <a:solidFill>
                  <a:srgbClr val="7030A0"/>
                </a:solidFill>
              </a:rPr>
              <a:t>Risk classification</a:t>
            </a:r>
            <a:endParaRPr lang="zh-CN" altLang="en-US" sz="2800" b="1" dirty="0">
              <a:solidFill>
                <a:srgbClr val="7030A0"/>
              </a:solidFill>
            </a:endParaRPr>
          </a:p>
        </p:txBody>
      </p:sp>
    </p:spTree>
    <p:extLst>
      <p:ext uri="{BB962C8B-B14F-4D97-AF65-F5344CB8AC3E}">
        <p14:creationId xmlns:p14="http://schemas.microsoft.com/office/powerpoint/2010/main" val="3171287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101A456-64EE-41D5-B6E4-0EACFD0840F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07BA2EE-7F1F-405A-BB36-383931D68E0D}"/>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8</a:t>
            </a:fld>
            <a:endParaRPr lang="zh-CN" altLang="en-US" dirty="0"/>
          </a:p>
        </p:txBody>
      </p:sp>
      <p:graphicFrame>
        <p:nvGraphicFramePr>
          <p:cNvPr id="4" name="Content Placeholder 3">
            <a:extLst>
              <a:ext uri="{FF2B5EF4-FFF2-40B4-BE49-F238E27FC236}">
                <a16:creationId xmlns:a16="http://schemas.microsoft.com/office/drawing/2014/main" id="{D62A3005-4B8B-4A13-8446-5607C98607A4}"/>
              </a:ext>
            </a:extLst>
          </p:cNvPr>
          <p:cNvGraphicFramePr>
            <a:graphicFrameLocks/>
          </p:cNvGraphicFramePr>
          <p:nvPr>
            <p:extLst>
              <p:ext uri="{D42A27DB-BD31-4B8C-83A1-F6EECF244321}">
                <p14:modId xmlns:p14="http://schemas.microsoft.com/office/powerpoint/2010/main" val="2093470649"/>
              </p:ext>
            </p:extLst>
          </p:nvPr>
        </p:nvGraphicFramePr>
        <p:xfrm>
          <a:off x="179512" y="1468968"/>
          <a:ext cx="8789146" cy="476504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4828706">
                  <a:extLst>
                    <a:ext uri="{9D8B030D-6E8A-4147-A177-3AD203B41FA5}">
                      <a16:colId xmlns:a16="http://schemas.microsoft.com/office/drawing/2014/main" val="20002"/>
                    </a:ext>
                  </a:extLst>
                </a:gridCol>
              </a:tblGrid>
              <a:tr h="370840">
                <a:tc>
                  <a:txBody>
                    <a:bodyPr/>
                    <a:lstStyle/>
                    <a:p>
                      <a:pPr algn="just">
                        <a:spcAft>
                          <a:spcPts val="0"/>
                        </a:spcAft>
                      </a:pPr>
                      <a:r>
                        <a:rPr lang="en-GB" sz="1400" b="1" dirty="0">
                          <a:solidFill>
                            <a:srgbClr val="000000"/>
                          </a:solidFill>
                          <a:latin typeface="Arial"/>
                          <a:ea typeface="Times New Roman"/>
                          <a:cs typeface="Arial"/>
                        </a:rPr>
                        <a:t>Risk</a:t>
                      </a:r>
                    </a:p>
                  </a:txBody>
                  <a:tcPr marL="73025" marR="73025" marT="91440" marB="91440"/>
                </a:tc>
                <a:tc>
                  <a:txBody>
                    <a:bodyPr/>
                    <a:lstStyle/>
                    <a:p>
                      <a:pPr algn="just">
                        <a:spcAft>
                          <a:spcPts val="0"/>
                        </a:spcAft>
                      </a:pPr>
                      <a:r>
                        <a:rPr lang="en-GB" sz="1400" b="1">
                          <a:solidFill>
                            <a:srgbClr val="000000"/>
                          </a:solidFill>
                          <a:latin typeface="Arial"/>
                          <a:ea typeface="Times New Roman"/>
                          <a:cs typeface="Arial"/>
                        </a:rPr>
                        <a:t>Affects</a:t>
                      </a:r>
                    </a:p>
                  </a:txBody>
                  <a:tcPr marL="73025" marR="73025" marT="91440" marB="91440"/>
                </a:tc>
                <a:tc>
                  <a:txBody>
                    <a:bodyPr/>
                    <a:lstStyle/>
                    <a:p>
                      <a:pPr algn="just">
                        <a:spcAft>
                          <a:spcPts val="0"/>
                        </a:spcAft>
                      </a:pPr>
                      <a:r>
                        <a:rPr lang="en-GB" sz="1400" b="1" dirty="0">
                          <a:solidFill>
                            <a:srgbClr val="000000"/>
                          </a:solidFill>
                          <a:latin typeface="Arial"/>
                          <a:ea typeface="Times New Roman"/>
                          <a:cs typeface="Arial"/>
                        </a:rPr>
                        <a:t>Description</a:t>
                      </a:r>
                    </a:p>
                  </a:txBody>
                  <a:tcPr marL="73025" marR="73025" marT="91440" marB="91440"/>
                </a:tc>
                <a:extLst>
                  <a:ext uri="{0D108BD9-81ED-4DB2-BD59-A6C34878D82A}">
                    <a16:rowId xmlns:a16="http://schemas.microsoft.com/office/drawing/2014/main" val="10000"/>
                  </a:ext>
                </a:extLst>
              </a:tr>
              <a:tr h="370840">
                <a:tc>
                  <a:txBody>
                    <a:bodyPr/>
                    <a:lstStyle/>
                    <a:p>
                      <a:pPr algn="l">
                        <a:spcAft>
                          <a:spcPts val="0"/>
                        </a:spcAft>
                      </a:pPr>
                      <a:r>
                        <a:rPr lang="en-GB" sz="1400" dirty="0">
                          <a:solidFill>
                            <a:srgbClr val="000000"/>
                          </a:solidFill>
                          <a:latin typeface="Arial"/>
                          <a:ea typeface="Times New Roman"/>
                          <a:cs typeface="Arial"/>
                        </a:rPr>
                        <a:t>Staff turnover</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Experienced staff will leave the project before it is finished.</a:t>
                      </a:r>
                    </a:p>
                  </a:txBody>
                  <a:tcPr marL="73025" marR="73025" marT="0" marB="91440"/>
                </a:tc>
                <a:extLst>
                  <a:ext uri="{0D108BD9-81ED-4DB2-BD59-A6C34878D82A}">
                    <a16:rowId xmlns:a16="http://schemas.microsoft.com/office/drawing/2014/main" val="10001"/>
                  </a:ext>
                </a:extLst>
              </a:tr>
              <a:tr h="370840">
                <a:tc>
                  <a:txBody>
                    <a:bodyPr/>
                    <a:lstStyle/>
                    <a:p>
                      <a:pPr algn="l">
                        <a:spcAft>
                          <a:spcPts val="0"/>
                        </a:spcAft>
                      </a:pPr>
                      <a:r>
                        <a:rPr lang="en-GB" sz="1400">
                          <a:solidFill>
                            <a:srgbClr val="000000"/>
                          </a:solidFill>
                          <a:latin typeface="Arial"/>
                          <a:ea typeface="Times New Roman"/>
                          <a:cs typeface="Arial"/>
                        </a:rPr>
                        <a:t>Management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change of organizational management with different priorities.</a:t>
                      </a:r>
                    </a:p>
                  </a:txBody>
                  <a:tcPr marL="73025" marR="73025" marT="0" marB="91440"/>
                </a:tc>
                <a:extLst>
                  <a:ext uri="{0D108BD9-81ED-4DB2-BD59-A6C34878D82A}">
                    <a16:rowId xmlns:a16="http://schemas.microsoft.com/office/drawing/2014/main" val="10002"/>
                  </a:ext>
                </a:extLst>
              </a:tr>
              <a:tr h="370840">
                <a:tc>
                  <a:txBody>
                    <a:bodyPr/>
                    <a:lstStyle/>
                    <a:p>
                      <a:pPr algn="l">
                        <a:spcAft>
                          <a:spcPts val="0"/>
                        </a:spcAft>
                      </a:pPr>
                      <a:r>
                        <a:rPr lang="en-GB" sz="1400">
                          <a:solidFill>
                            <a:srgbClr val="000000"/>
                          </a:solidFill>
                          <a:latin typeface="Arial"/>
                          <a:ea typeface="Times New Roman"/>
                          <a:cs typeface="Arial"/>
                        </a:rPr>
                        <a:t>Hardware unavailability</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Hardware that is essential for the project will not be delivered on schedule.</a:t>
                      </a:r>
                    </a:p>
                  </a:txBody>
                  <a:tcPr marL="73025" marR="73025" marT="0" marB="91440"/>
                </a:tc>
                <a:extLst>
                  <a:ext uri="{0D108BD9-81ED-4DB2-BD59-A6C34878D82A}">
                    <a16:rowId xmlns:a16="http://schemas.microsoft.com/office/drawing/2014/main" val="10003"/>
                  </a:ext>
                </a:extLst>
              </a:tr>
              <a:tr h="370840">
                <a:tc>
                  <a:txBody>
                    <a:bodyPr/>
                    <a:lstStyle/>
                    <a:p>
                      <a:pPr algn="l">
                        <a:spcAft>
                          <a:spcPts val="0"/>
                        </a:spcAft>
                      </a:pPr>
                      <a:r>
                        <a:rPr lang="en-GB" sz="1400" dirty="0">
                          <a:solidFill>
                            <a:srgbClr val="000000"/>
                          </a:solidFill>
                          <a:latin typeface="Arial"/>
                          <a:ea typeface="Times New Roman"/>
                          <a:cs typeface="Arial"/>
                        </a:rPr>
                        <a:t>Requirements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There will be a larger number of changes to the requirements than anticipated.</a:t>
                      </a:r>
                    </a:p>
                  </a:txBody>
                  <a:tcPr marL="73025" marR="73025" marT="0" marB="91440"/>
                </a:tc>
                <a:extLst>
                  <a:ext uri="{0D108BD9-81ED-4DB2-BD59-A6C34878D82A}">
                    <a16:rowId xmlns:a16="http://schemas.microsoft.com/office/drawing/2014/main" val="10004"/>
                  </a:ext>
                </a:extLst>
              </a:tr>
              <a:tr h="370840">
                <a:tc>
                  <a:txBody>
                    <a:bodyPr/>
                    <a:lstStyle/>
                    <a:p>
                      <a:pPr algn="l">
                        <a:spcAft>
                          <a:spcPts val="0"/>
                        </a:spcAft>
                      </a:pPr>
                      <a:r>
                        <a:rPr lang="en-GB" sz="1400">
                          <a:solidFill>
                            <a:srgbClr val="000000"/>
                          </a:solidFill>
                          <a:latin typeface="Arial"/>
                          <a:ea typeface="Times New Roman"/>
                          <a:cs typeface="Arial"/>
                        </a:rPr>
                        <a:t>Specification delays</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Specifications of essential interfaces are not available on schedule.</a:t>
                      </a:r>
                    </a:p>
                  </a:txBody>
                  <a:tcPr marL="73025" marR="73025" marT="0" marB="91440"/>
                </a:tc>
                <a:extLst>
                  <a:ext uri="{0D108BD9-81ED-4DB2-BD59-A6C34878D82A}">
                    <a16:rowId xmlns:a16="http://schemas.microsoft.com/office/drawing/2014/main" val="10005"/>
                  </a:ext>
                </a:extLst>
              </a:tr>
              <a:tr h="370840">
                <a:tc>
                  <a:txBody>
                    <a:bodyPr/>
                    <a:lstStyle/>
                    <a:p>
                      <a:pPr algn="l">
                        <a:spcAft>
                          <a:spcPts val="0"/>
                        </a:spcAft>
                      </a:pPr>
                      <a:r>
                        <a:rPr lang="en-GB" sz="1400">
                          <a:solidFill>
                            <a:srgbClr val="000000"/>
                          </a:solidFill>
                          <a:latin typeface="Arial"/>
                          <a:ea typeface="Times New Roman"/>
                          <a:cs typeface="Arial"/>
                        </a:rPr>
                        <a:t>Size underestimate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Project and 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size of the system has been underestimated.</a:t>
                      </a:r>
                    </a:p>
                  </a:txBody>
                  <a:tcPr marL="73025" marR="73025" marT="0" marB="91440"/>
                </a:tc>
                <a:extLst>
                  <a:ext uri="{0D108BD9-81ED-4DB2-BD59-A6C34878D82A}">
                    <a16:rowId xmlns:a16="http://schemas.microsoft.com/office/drawing/2014/main" val="10006"/>
                  </a:ext>
                </a:extLst>
              </a:tr>
              <a:tr h="370840">
                <a:tc>
                  <a:txBody>
                    <a:bodyPr/>
                    <a:lstStyle/>
                    <a:p>
                      <a:pPr algn="l">
                        <a:spcAft>
                          <a:spcPts val="0"/>
                        </a:spcAft>
                      </a:pPr>
                      <a:r>
                        <a:rPr lang="en-GB" sz="1400">
                          <a:solidFill>
                            <a:srgbClr val="000000"/>
                          </a:solidFill>
                          <a:latin typeface="Arial"/>
                          <a:ea typeface="Times New Roman"/>
                          <a:cs typeface="Arial"/>
                        </a:rPr>
                        <a:t>CASE tool underperformance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Product</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CASE tools, which support the project, do not perform as anticipated.</a:t>
                      </a:r>
                    </a:p>
                  </a:txBody>
                  <a:tcPr marL="73025" marR="73025" marT="0" marB="91440"/>
                </a:tc>
                <a:extLst>
                  <a:ext uri="{0D108BD9-81ED-4DB2-BD59-A6C34878D82A}">
                    <a16:rowId xmlns:a16="http://schemas.microsoft.com/office/drawing/2014/main" val="10007"/>
                  </a:ext>
                </a:extLst>
              </a:tr>
              <a:tr h="370840">
                <a:tc>
                  <a:txBody>
                    <a:bodyPr/>
                    <a:lstStyle/>
                    <a:p>
                      <a:pPr algn="l">
                        <a:spcAft>
                          <a:spcPts val="0"/>
                        </a:spcAft>
                      </a:pPr>
                      <a:r>
                        <a:rPr lang="en-GB" sz="1400">
                          <a:solidFill>
                            <a:srgbClr val="000000"/>
                          </a:solidFill>
                          <a:latin typeface="Arial"/>
                          <a:ea typeface="Times New Roman"/>
                          <a:cs typeface="Arial"/>
                        </a:rPr>
                        <a:t>Technology change</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a:solidFill>
                            <a:srgbClr val="000000"/>
                          </a:solidFill>
                          <a:latin typeface="Arial"/>
                          <a:ea typeface="Times New Roman"/>
                          <a:cs typeface="Arial"/>
                        </a:rPr>
                        <a:t>The underlying technology on which the system is built is superseded by new technology.</a:t>
                      </a:r>
                    </a:p>
                  </a:txBody>
                  <a:tcPr marL="73025" marR="73025" marT="0" marB="91440"/>
                </a:tc>
                <a:extLst>
                  <a:ext uri="{0D108BD9-81ED-4DB2-BD59-A6C34878D82A}">
                    <a16:rowId xmlns:a16="http://schemas.microsoft.com/office/drawing/2014/main" val="10008"/>
                  </a:ext>
                </a:extLst>
              </a:tr>
              <a:tr h="370840">
                <a:tc>
                  <a:txBody>
                    <a:bodyPr/>
                    <a:lstStyle/>
                    <a:p>
                      <a:pPr algn="l">
                        <a:spcAft>
                          <a:spcPts val="0"/>
                        </a:spcAft>
                      </a:pPr>
                      <a:r>
                        <a:rPr lang="en-GB" sz="1400">
                          <a:solidFill>
                            <a:srgbClr val="000000"/>
                          </a:solidFill>
                          <a:latin typeface="Arial"/>
                          <a:ea typeface="Times New Roman"/>
                          <a:cs typeface="Arial"/>
                        </a:rPr>
                        <a:t>Product competition</a:t>
                      </a:r>
                    </a:p>
                  </a:txBody>
                  <a:tcPr marL="73025" marR="73025" marT="0" marB="91440"/>
                </a:tc>
                <a:tc>
                  <a:txBody>
                    <a:bodyPr/>
                    <a:lstStyle/>
                    <a:p>
                      <a:pPr algn="l">
                        <a:spcAft>
                          <a:spcPts val="0"/>
                        </a:spcAft>
                      </a:pPr>
                      <a:r>
                        <a:rPr lang="en-GB" sz="1400">
                          <a:solidFill>
                            <a:srgbClr val="000000"/>
                          </a:solidFill>
                          <a:latin typeface="Arial"/>
                          <a:ea typeface="Times New Roman"/>
                          <a:cs typeface="Arial"/>
                        </a:rPr>
                        <a:t>Business</a:t>
                      </a:r>
                    </a:p>
                  </a:txBody>
                  <a:tcPr marL="73025" marR="73025" marT="0" marB="91440"/>
                </a:tc>
                <a:tc>
                  <a:txBody>
                    <a:bodyPr/>
                    <a:lstStyle/>
                    <a:p>
                      <a:pPr algn="just">
                        <a:spcAft>
                          <a:spcPts val="0"/>
                        </a:spcAft>
                      </a:pPr>
                      <a:r>
                        <a:rPr lang="en-GB" sz="1400" dirty="0">
                          <a:solidFill>
                            <a:srgbClr val="000000"/>
                          </a:solidFill>
                          <a:latin typeface="Arial"/>
                          <a:ea typeface="Times New Roman"/>
                          <a:cs typeface="Arial"/>
                        </a:rPr>
                        <a:t>A competitive product is marketed before the system is completed.</a:t>
                      </a:r>
                    </a:p>
                  </a:txBody>
                  <a:tcPr marL="73025" marR="73025" marT="0" marB="91440"/>
                </a:tc>
                <a:extLst>
                  <a:ext uri="{0D108BD9-81ED-4DB2-BD59-A6C34878D82A}">
                    <a16:rowId xmlns:a16="http://schemas.microsoft.com/office/drawing/2014/main" val="10009"/>
                  </a:ext>
                </a:extLst>
              </a:tr>
            </a:tbl>
          </a:graphicData>
        </a:graphic>
      </p:graphicFrame>
      <p:sp>
        <p:nvSpPr>
          <p:cNvPr id="5" name="TextBox 5">
            <a:extLst>
              <a:ext uri="{FF2B5EF4-FFF2-40B4-BE49-F238E27FC236}">
                <a16:creationId xmlns:a16="http://schemas.microsoft.com/office/drawing/2014/main" id="{5ACADF62-CFA7-4BAB-BE10-6F777A57B333}"/>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6" name="文本框 5">
            <a:extLst>
              <a:ext uri="{FF2B5EF4-FFF2-40B4-BE49-F238E27FC236}">
                <a16:creationId xmlns:a16="http://schemas.microsoft.com/office/drawing/2014/main" id="{7CEB5AB5-914B-4C5C-9CD3-1453E254E67F}"/>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1</a:t>
            </a:r>
          </a:p>
          <a:p>
            <a:pPr>
              <a:lnSpc>
                <a:spcPts val="2500"/>
              </a:lnSpc>
            </a:pPr>
            <a:endParaRPr lang="en-US" altLang="zh-CN" sz="2800" b="1" dirty="0">
              <a:solidFill>
                <a:srgbClr val="0070C0"/>
              </a:solidFill>
              <a:cs typeface="Times New Roman" panose="02020603050405020304" pitchFamily="18" charset="0"/>
            </a:endParaRPr>
          </a:p>
        </p:txBody>
      </p:sp>
      <p:sp>
        <p:nvSpPr>
          <p:cNvPr id="7" name="矩形 6">
            <a:extLst>
              <a:ext uri="{FF2B5EF4-FFF2-40B4-BE49-F238E27FC236}">
                <a16:creationId xmlns:a16="http://schemas.microsoft.com/office/drawing/2014/main" id="{E3B2139B-89A4-4196-906B-20A241885EF1}"/>
              </a:ext>
            </a:extLst>
          </p:cNvPr>
          <p:cNvSpPr/>
          <p:nvPr/>
        </p:nvSpPr>
        <p:spPr>
          <a:xfrm>
            <a:off x="97160" y="936794"/>
            <a:ext cx="8229600" cy="523220"/>
          </a:xfrm>
          <a:prstGeom prst="rect">
            <a:avLst/>
          </a:prstGeom>
        </p:spPr>
        <p:txBody>
          <a:bodyPr wrap="square">
            <a:spAutoFit/>
          </a:bodyPr>
          <a:lstStyle/>
          <a:p>
            <a:r>
              <a:rPr lang="en-US" altLang="zh-CN" sz="2800" b="1" dirty="0">
                <a:solidFill>
                  <a:srgbClr val="7030A0"/>
                </a:solidFill>
              </a:rPr>
              <a:t>Examples of project, product, and business risks</a:t>
            </a:r>
            <a:r>
              <a:rPr lang="en-GB" altLang="zh-CN" sz="2800" b="1" dirty="0">
                <a:solidFill>
                  <a:srgbClr val="7030A0"/>
                </a:solidFill>
              </a:rPr>
              <a:t> </a:t>
            </a:r>
            <a:endParaRPr lang="zh-CN" altLang="en-US" sz="2800" b="1" dirty="0">
              <a:solidFill>
                <a:srgbClr val="7030A0"/>
              </a:solidFill>
            </a:endParaRPr>
          </a:p>
        </p:txBody>
      </p:sp>
    </p:spTree>
    <p:extLst>
      <p:ext uri="{BB962C8B-B14F-4D97-AF65-F5344CB8AC3E}">
        <p14:creationId xmlns:p14="http://schemas.microsoft.com/office/powerpoint/2010/main" val="2126441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F78449E-DD8E-4130-97B0-4C07ACBC211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20A4C3C-707A-43E4-8E11-68093E1F037A}"/>
              </a:ext>
            </a:extLst>
          </p:cNvPr>
          <p:cNvSpPr>
            <a:spLocks noGrp="1"/>
          </p:cNvSpPr>
          <p:nvPr>
            <p:ph type="sldNum" sz="quarter" idx="12"/>
          </p:nvPr>
        </p:nvSpPr>
        <p:spPr/>
        <p:txBody>
          <a:bodyPr/>
          <a:lstStyle/>
          <a:p>
            <a:r>
              <a:rPr lang="en-US" altLang="zh-CN"/>
              <a:t>SE  Chapter 22-</a:t>
            </a:r>
            <a:fld id="{90959D3B-E7CF-4F7F-B948-302019A1053D}" type="slidenum">
              <a:rPr lang="zh-CN" altLang="en-US" smtClean="0"/>
              <a:pPr/>
              <a:t>9</a:t>
            </a:fld>
            <a:endParaRPr lang="zh-CN" altLang="en-US" dirty="0"/>
          </a:p>
        </p:txBody>
      </p:sp>
      <p:sp>
        <p:nvSpPr>
          <p:cNvPr id="4" name="Rectangle 3">
            <a:extLst>
              <a:ext uri="{FF2B5EF4-FFF2-40B4-BE49-F238E27FC236}">
                <a16:creationId xmlns:a16="http://schemas.microsoft.com/office/drawing/2014/main" id="{1A6B5340-CFB7-4AFD-AAAA-5EEDC9B4AFCA}"/>
              </a:ext>
            </a:extLst>
          </p:cNvPr>
          <p:cNvSpPr txBox="1">
            <a:spLocks noChangeArrowheads="1"/>
          </p:cNvSpPr>
          <p:nvPr/>
        </p:nvSpPr>
        <p:spPr>
          <a:xfrm>
            <a:off x="179512" y="1484784"/>
            <a:ext cx="8640960" cy="4525963"/>
          </a:xfrm>
          <a:prstGeom prst="rect">
            <a:avLst/>
          </a:prstGeom>
        </p:spPr>
        <p:txBody>
          <a:bodyPr lIns="91797" tIns="45898" rIns="91797" bIns="45898"/>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Risk identification</a:t>
            </a:r>
          </a:p>
          <a:p>
            <a:pPr lvl="1">
              <a:lnSpc>
                <a:spcPct val="90000"/>
              </a:lnSpc>
            </a:pPr>
            <a:r>
              <a:rPr lang="en-GB" dirty="0"/>
              <a:t>Identify project, product and business risks;</a:t>
            </a:r>
          </a:p>
          <a:p>
            <a:pPr>
              <a:lnSpc>
                <a:spcPct val="90000"/>
              </a:lnSpc>
            </a:pPr>
            <a:r>
              <a:rPr lang="en-GB" sz="2800" dirty="0"/>
              <a:t>Risk analysis</a:t>
            </a:r>
          </a:p>
          <a:p>
            <a:pPr lvl="1">
              <a:lnSpc>
                <a:spcPct val="90000"/>
              </a:lnSpc>
            </a:pPr>
            <a:r>
              <a:rPr lang="en-GB" dirty="0"/>
              <a:t>Assess the likelihood and consequences of these risks;</a:t>
            </a:r>
          </a:p>
          <a:p>
            <a:pPr>
              <a:lnSpc>
                <a:spcPct val="90000"/>
              </a:lnSpc>
            </a:pPr>
            <a:r>
              <a:rPr lang="en-GB" sz="2800" dirty="0"/>
              <a:t>Risk planning</a:t>
            </a:r>
          </a:p>
          <a:p>
            <a:pPr lvl="1">
              <a:lnSpc>
                <a:spcPct val="90000"/>
              </a:lnSpc>
            </a:pPr>
            <a:r>
              <a:rPr lang="en-GB" dirty="0"/>
              <a:t>Draw up plans to avoid or minimise the effects of the risk;</a:t>
            </a:r>
          </a:p>
          <a:p>
            <a:pPr>
              <a:lnSpc>
                <a:spcPct val="90000"/>
              </a:lnSpc>
            </a:pPr>
            <a:r>
              <a:rPr lang="en-GB" sz="2800" dirty="0"/>
              <a:t>Risk monitoring</a:t>
            </a:r>
          </a:p>
          <a:p>
            <a:pPr lvl="1">
              <a:lnSpc>
                <a:spcPct val="90000"/>
              </a:lnSpc>
            </a:pPr>
            <a:r>
              <a:rPr lang="en-GB" dirty="0"/>
              <a:t>Monitor the risks throughout the project;</a:t>
            </a:r>
          </a:p>
        </p:txBody>
      </p:sp>
      <p:sp>
        <p:nvSpPr>
          <p:cNvPr id="5" name="TextBox 5">
            <a:extLst>
              <a:ext uri="{FF2B5EF4-FFF2-40B4-BE49-F238E27FC236}">
                <a16:creationId xmlns:a16="http://schemas.microsoft.com/office/drawing/2014/main" id="{6CBC9DB2-D88E-4BED-B86C-E9C854A3D3CD}"/>
              </a:ext>
            </a:extLst>
          </p:cNvPr>
          <p:cNvSpPr txBox="1">
            <a:spLocks noChangeArrowheads="1"/>
          </p:cNvSpPr>
          <p:nvPr/>
        </p:nvSpPr>
        <p:spPr bwMode="auto">
          <a:xfrm>
            <a:off x="35495" y="188640"/>
            <a:ext cx="7704857" cy="643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latin typeface="+mn-lt"/>
                <a:ea typeface="Arial Unicode MS" pitchFamily="34" charset="-122"/>
              </a:rPr>
              <a:t>22.1 Risk management</a:t>
            </a:r>
          </a:p>
        </p:txBody>
      </p:sp>
      <p:sp>
        <p:nvSpPr>
          <p:cNvPr id="6" name="文本框 5">
            <a:extLst>
              <a:ext uri="{FF2B5EF4-FFF2-40B4-BE49-F238E27FC236}">
                <a16:creationId xmlns:a16="http://schemas.microsoft.com/office/drawing/2014/main" id="{EDC3BEBD-A332-4D70-9BBE-59AFABBCEB77}"/>
              </a:ext>
            </a:extLst>
          </p:cNvPr>
          <p:cNvSpPr txBox="1"/>
          <p:nvPr/>
        </p:nvSpPr>
        <p:spPr>
          <a:xfrm>
            <a:off x="7600506" y="188640"/>
            <a:ext cx="1440160" cy="748154"/>
          </a:xfrm>
          <a:prstGeom prst="rect">
            <a:avLst/>
          </a:prstGeom>
          <a:noFill/>
        </p:spPr>
        <p:txBody>
          <a:bodyPr wrap="square" rtlCol="0">
            <a:spAutoFit/>
          </a:bodyPr>
          <a:lstStyle/>
          <a:p>
            <a:pPr>
              <a:lnSpc>
                <a:spcPts val="2500"/>
              </a:lnSpc>
            </a:pPr>
            <a:r>
              <a:rPr lang="en-US" altLang="zh-CN" sz="2800" b="1" dirty="0">
                <a:solidFill>
                  <a:srgbClr val="0070C0"/>
                </a:solidFill>
                <a:cs typeface="Times New Roman" panose="02020603050405020304" pitchFamily="18" charset="0"/>
              </a:rPr>
              <a:t>cont. 2</a:t>
            </a:r>
          </a:p>
          <a:p>
            <a:pPr>
              <a:lnSpc>
                <a:spcPts val="2500"/>
              </a:lnSpc>
            </a:pPr>
            <a:endParaRPr lang="en-US" altLang="zh-CN" sz="2800" b="1" dirty="0">
              <a:solidFill>
                <a:srgbClr val="0070C0"/>
              </a:solidFill>
              <a:cs typeface="Times New Roman" panose="02020603050405020304" pitchFamily="18" charset="0"/>
            </a:endParaRPr>
          </a:p>
        </p:txBody>
      </p:sp>
      <p:sp>
        <p:nvSpPr>
          <p:cNvPr id="7" name="矩形 6">
            <a:extLst>
              <a:ext uri="{FF2B5EF4-FFF2-40B4-BE49-F238E27FC236}">
                <a16:creationId xmlns:a16="http://schemas.microsoft.com/office/drawing/2014/main" id="{D5819204-E277-4402-B872-33AEF9FDA0C2}"/>
              </a:ext>
            </a:extLst>
          </p:cNvPr>
          <p:cNvSpPr/>
          <p:nvPr/>
        </p:nvSpPr>
        <p:spPr>
          <a:xfrm>
            <a:off x="80875" y="971436"/>
            <a:ext cx="4613442" cy="523220"/>
          </a:xfrm>
          <a:prstGeom prst="rect">
            <a:avLst/>
          </a:prstGeom>
        </p:spPr>
        <p:txBody>
          <a:bodyPr wrap="none">
            <a:spAutoFit/>
          </a:bodyPr>
          <a:lstStyle/>
          <a:p>
            <a:r>
              <a:rPr lang="en-GB" altLang="zh-CN" sz="2800" b="1" dirty="0">
                <a:solidFill>
                  <a:srgbClr val="7030A0"/>
                </a:solidFill>
              </a:rPr>
              <a:t>The risk management process</a:t>
            </a:r>
            <a:endParaRPr lang="zh-CN" altLang="en-US" sz="2800" b="1" dirty="0">
              <a:solidFill>
                <a:srgbClr val="7030A0"/>
              </a:solidFill>
            </a:endParaRPr>
          </a:p>
        </p:txBody>
      </p:sp>
    </p:spTree>
    <p:extLst>
      <p:ext uri="{BB962C8B-B14F-4D97-AF65-F5344CB8AC3E}">
        <p14:creationId xmlns:p14="http://schemas.microsoft.com/office/powerpoint/2010/main" val="333340904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20703</TotalTime>
  <Words>2970</Words>
  <Application>Microsoft Office PowerPoint</Application>
  <PresentationFormat>全屏显示(4:3)</PresentationFormat>
  <Paragraphs>424</Paragraphs>
  <Slides>34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Arial Unicode MS</vt:lpstr>
      <vt:lpstr>宋体</vt: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zhy</cp:lastModifiedBy>
  <cp:revision>1470</cp:revision>
  <dcterms:created xsi:type="dcterms:W3CDTF">2012-02-25T06:23:32Z</dcterms:created>
  <dcterms:modified xsi:type="dcterms:W3CDTF">2018-11-21T00:33:56Z</dcterms:modified>
</cp:coreProperties>
</file>