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420" r:id="rId2"/>
    <p:sldId id="423" r:id="rId3"/>
    <p:sldId id="601" r:id="rId4"/>
    <p:sldId id="633" r:id="rId5"/>
    <p:sldId id="634" r:id="rId6"/>
    <p:sldId id="635" r:id="rId7"/>
    <p:sldId id="636" r:id="rId8"/>
    <p:sldId id="637" r:id="rId9"/>
    <p:sldId id="639" r:id="rId10"/>
    <p:sldId id="640" r:id="rId11"/>
    <p:sldId id="638" r:id="rId12"/>
    <p:sldId id="642" r:id="rId13"/>
    <p:sldId id="643" r:id="rId14"/>
    <p:sldId id="641" r:id="rId15"/>
    <p:sldId id="644" r:id="rId16"/>
    <p:sldId id="645" r:id="rId17"/>
    <p:sldId id="646" r:id="rId18"/>
    <p:sldId id="647" r:id="rId19"/>
    <p:sldId id="649" r:id="rId20"/>
    <p:sldId id="650" r:id="rId21"/>
    <p:sldId id="651" r:id="rId22"/>
    <p:sldId id="652" r:id="rId23"/>
    <p:sldId id="648" r:id="rId24"/>
    <p:sldId id="653" r:id="rId25"/>
    <p:sldId id="654" r:id="rId26"/>
    <p:sldId id="655" r:id="rId27"/>
    <p:sldId id="656" r:id="rId28"/>
    <p:sldId id="657" r:id="rId29"/>
    <p:sldId id="658" r:id="rId30"/>
    <p:sldId id="659" r:id="rId31"/>
    <p:sldId id="660" r:id="rId32"/>
    <p:sldId id="661" r:id="rId33"/>
    <p:sldId id="663" r:id="rId34"/>
    <p:sldId id="664" r:id="rId35"/>
    <p:sldId id="665" r:id="rId36"/>
    <p:sldId id="666" r:id="rId37"/>
    <p:sldId id="662" r:id="rId38"/>
    <p:sldId id="669" r:id="rId39"/>
    <p:sldId id="670" r:id="rId40"/>
    <p:sldId id="667" r:id="rId41"/>
    <p:sldId id="672" r:id="rId42"/>
    <p:sldId id="668" r:id="rId43"/>
    <p:sldId id="673" r:id="rId44"/>
    <p:sldId id="674" r:id="rId45"/>
    <p:sldId id="675" r:id="rId46"/>
    <p:sldId id="676" r:id="rId47"/>
    <p:sldId id="677" r:id="rId48"/>
    <p:sldId id="678" r:id="rId49"/>
    <p:sldId id="679" r:id="rId50"/>
    <p:sldId id="680" r:id="rId51"/>
    <p:sldId id="681" r:id="rId52"/>
    <p:sldId id="623" r:id="rId53"/>
    <p:sldId id="682" r:id="rId54"/>
    <p:sldId id="632" r:id="rId55"/>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2018/11/21</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2018/11/21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23-</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23-</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23 Project Planning</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t>23.1 Software pricing</a:t>
            </a:r>
            <a:endParaRPr lang="en-GB" altLang="zh-CN" b="1" dirty="0"/>
          </a:p>
          <a:p>
            <a:pPr marL="0" indent="0">
              <a:buNone/>
            </a:pPr>
            <a:r>
              <a:rPr lang="en-GB" altLang="zh-CN" b="1" dirty="0"/>
              <a:t>23.2 </a:t>
            </a:r>
            <a:r>
              <a:rPr lang="en-US" altLang="zh-CN" b="1" dirty="0"/>
              <a:t>Plan-driven development</a:t>
            </a:r>
            <a:endParaRPr lang="en-GB" altLang="zh-CN" b="1" dirty="0"/>
          </a:p>
          <a:p>
            <a:pPr marL="0" indent="0">
              <a:buNone/>
            </a:pPr>
            <a:r>
              <a:rPr lang="en-US" altLang="zh-CN" b="1" dirty="0"/>
              <a:t>23.3 Project scheduling</a:t>
            </a:r>
            <a:endParaRPr lang="en-GB" altLang="zh-CN" b="1" dirty="0"/>
          </a:p>
          <a:p>
            <a:pPr marL="0" indent="0">
              <a:buNone/>
            </a:pPr>
            <a:r>
              <a:rPr lang="en-US" altLang="zh-CN" b="1" dirty="0"/>
              <a:t>23.4 Agile planning</a:t>
            </a:r>
            <a:endParaRPr lang="en-GB" altLang="zh-CN" b="1" dirty="0"/>
          </a:p>
          <a:p>
            <a:pPr marL="0" indent="0">
              <a:buNone/>
            </a:pPr>
            <a:r>
              <a:rPr lang="en-US" altLang="zh-CN" b="1" dirty="0"/>
              <a:t>23.5 Estimation techniques</a:t>
            </a:r>
          </a:p>
          <a:p>
            <a:pPr marL="0" indent="0">
              <a:buNone/>
            </a:pPr>
            <a:r>
              <a:rPr lang="en-US" altLang="zh-CN" b="1" dirty="0"/>
              <a:t>23.6 COCOMO II cost modeling</a:t>
            </a:r>
            <a:r>
              <a:rPr lang="en-GB" altLang="zh-CN" b="1" dirty="0"/>
              <a:t> </a:t>
            </a:r>
          </a:p>
          <a:p>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1349E5-F7ED-4782-B46A-C536E5A3FD1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EBE3AA5-C19A-4514-B8EE-D95FBAF173EB}"/>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2188F12E-2440-45B6-BA90-5C306571F434}"/>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Plan-driven development</a:t>
            </a:r>
          </a:p>
        </p:txBody>
      </p:sp>
      <p:sp>
        <p:nvSpPr>
          <p:cNvPr id="5" name="文本框 4">
            <a:extLst>
              <a:ext uri="{FF2B5EF4-FFF2-40B4-BE49-F238E27FC236}">
                <a16:creationId xmlns:a16="http://schemas.microsoft.com/office/drawing/2014/main" id="{2B1D3DCC-5E76-49E3-B5CF-DE19383D2AB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
        <p:nvSpPr>
          <p:cNvPr id="6" name="Content Placeholder 2">
            <a:extLst>
              <a:ext uri="{FF2B5EF4-FFF2-40B4-BE49-F238E27FC236}">
                <a16:creationId xmlns:a16="http://schemas.microsoft.com/office/drawing/2014/main" id="{31FFFA3F-7B34-4401-A985-61D459176D06}"/>
              </a:ext>
            </a:extLst>
          </p:cNvPr>
          <p:cNvSpPr txBox="1">
            <a:spLocks/>
          </p:cNvSpPr>
          <p:nvPr/>
        </p:nvSpPr>
        <p:spPr>
          <a:xfrm>
            <a:off x="53358" y="864056"/>
            <a:ext cx="8993482" cy="54922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a plan-driven development project, a project plan sets out the resources available to the project, the work breakdown and a schedule for carrying out the work. </a:t>
            </a:r>
          </a:p>
          <a:p>
            <a:r>
              <a:rPr lang="en-US" sz="2800"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Tree>
    <p:extLst>
      <p:ext uri="{BB962C8B-B14F-4D97-AF65-F5344CB8AC3E}">
        <p14:creationId xmlns:p14="http://schemas.microsoft.com/office/powerpoint/2010/main" val="183384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6F8402B-48DB-4866-9ED1-48D7143BF37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BDDD0A6-5EF2-44E8-8F68-37BECC21FC56}"/>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1AFA5FFC-53DC-4472-8350-5369D6635B02}"/>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 driven development</a:t>
            </a:r>
          </a:p>
        </p:txBody>
      </p:sp>
      <p:sp>
        <p:nvSpPr>
          <p:cNvPr id="5" name="文本框 4">
            <a:extLst>
              <a:ext uri="{FF2B5EF4-FFF2-40B4-BE49-F238E27FC236}">
                <a16:creationId xmlns:a16="http://schemas.microsoft.com/office/drawing/2014/main" id="{DBC1F09B-B890-490A-A298-BF000A7FB614}"/>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graphicFrame>
        <p:nvGraphicFramePr>
          <p:cNvPr id="9" name="Content Placeholder 3">
            <a:extLst>
              <a:ext uri="{FF2B5EF4-FFF2-40B4-BE49-F238E27FC236}">
                <a16:creationId xmlns:a16="http://schemas.microsoft.com/office/drawing/2014/main" id="{24B3156F-0F53-4F5E-AC7F-9E2A2E5CD14A}"/>
              </a:ext>
            </a:extLst>
          </p:cNvPr>
          <p:cNvGraphicFramePr>
            <a:graphicFrameLocks/>
          </p:cNvGraphicFramePr>
          <p:nvPr>
            <p:extLst>
              <p:ext uri="{D42A27DB-BD31-4B8C-83A1-F6EECF244321}">
                <p14:modId xmlns:p14="http://schemas.microsoft.com/office/powerpoint/2010/main" val="280958781"/>
              </p:ext>
            </p:extLst>
          </p:nvPr>
        </p:nvGraphicFramePr>
        <p:xfrm>
          <a:off x="179512" y="1484784"/>
          <a:ext cx="8712968" cy="4602480"/>
        </p:xfrm>
        <a:graphic>
          <a:graphicData uri="http://schemas.openxmlformats.org/drawingml/2006/table">
            <a:tbl>
              <a:tblPr firstRow="1" bandRow="1">
                <a:tableStyleId>{5C22544A-7EE6-4342-B048-85BDC9FD1C3A}</a:tableStyleId>
              </a:tblPr>
              <a:tblGrid>
                <a:gridCol w="3278225">
                  <a:extLst>
                    <a:ext uri="{9D8B030D-6E8A-4147-A177-3AD203B41FA5}">
                      <a16:colId xmlns:a16="http://schemas.microsoft.com/office/drawing/2014/main" val="20000"/>
                    </a:ext>
                  </a:extLst>
                </a:gridCol>
                <a:gridCol w="5434743">
                  <a:extLst>
                    <a:ext uri="{9D8B030D-6E8A-4147-A177-3AD203B41FA5}">
                      <a16:colId xmlns:a16="http://schemas.microsoft.com/office/drawing/2014/main" val="20001"/>
                    </a:ext>
                  </a:extLst>
                </a:gridCol>
              </a:tblGrid>
              <a:tr h="370840">
                <a:tc>
                  <a:txBody>
                    <a:bodyPr/>
                    <a:lstStyle/>
                    <a:p>
                      <a:pPr algn="just">
                        <a:spcAft>
                          <a:spcPts val="0"/>
                        </a:spcAft>
                      </a:pPr>
                      <a:r>
                        <a:rPr lang="en-US" sz="2000" b="1" dirty="0">
                          <a:solidFill>
                            <a:srgbClr val="000000"/>
                          </a:solidFill>
                          <a:latin typeface="Arial"/>
                          <a:ea typeface="Times New Roman"/>
                          <a:cs typeface="Arial"/>
                        </a:rPr>
                        <a:t>Plan</a:t>
                      </a:r>
                      <a:endParaRPr lang="en-GB" sz="20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2000" b="1" dirty="0">
                          <a:solidFill>
                            <a:srgbClr val="000000"/>
                          </a:solidFill>
                          <a:latin typeface="Arial"/>
                          <a:ea typeface="Times New Roman"/>
                          <a:cs typeface="Arial"/>
                        </a:rPr>
                        <a:t>Description</a:t>
                      </a:r>
                      <a:endParaRPr lang="en-GB" sz="20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2000" dirty="0">
                          <a:solidFill>
                            <a:srgbClr val="000000"/>
                          </a:solidFill>
                          <a:latin typeface="Arial"/>
                          <a:ea typeface="Times New Roman"/>
                          <a:cs typeface="Arial"/>
                        </a:rPr>
                        <a:t>Configuration management plan</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Describes the configuration management procedures and structures to be used.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2000" dirty="0">
                          <a:solidFill>
                            <a:srgbClr val="000000"/>
                          </a:solidFill>
                          <a:effectLst/>
                          <a:latin typeface="Arial"/>
                          <a:ea typeface="Times New Roman"/>
                          <a:cs typeface="Times New Roman"/>
                        </a:rPr>
                        <a:t>Deployment plan</a:t>
                      </a:r>
                      <a:endParaRPr lang="en-GB" sz="20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20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2000" dirty="0">
                        <a:solidFill>
                          <a:srgbClr val="000000"/>
                        </a:solidFill>
                        <a:effectLst/>
                        <a:latin typeface="Arial"/>
                        <a:ea typeface="Times New Roman"/>
                        <a:cs typeface="Times New Roman"/>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2000" dirty="0">
                          <a:solidFill>
                            <a:srgbClr val="000000"/>
                          </a:solidFill>
                          <a:latin typeface="Arial"/>
                          <a:ea typeface="Times New Roman"/>
                          <a:cs typeface="Arial"/>
                        </a:rPr>
                        <a:t>Maintenance plan</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a:solidFill>
                            <a:srgbClr val="000000"/>
                          </a:solidFill>
                          <a:latin typeface="Arial"/>
                          <a:ea typeface="Times New Roman"/>
                          <a:cs typeface="Arial"/>
                        </a:rPr>
                        <a:t>Predicts the maintenance requirements, costs, and effort.  </a:t>
                      </a:r>
                      <a:endParaRPr lang="en-GB" sz="20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2000" dirty="0">
                          <a:solidFill>
                            <a:srgbClr val="000000"/>
                          </a:solidFill>
                          <a:latin typeface="Arial"/>
                          <a:ea typeface="Times New Roman"/>
                          <a:cs typeface="Arial"/>
                        </a:rPr>
                        <a:t>Quality plan</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Describes the quality procedures and standards that will be used in a project.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2000" dirty="0">
                          <a:solidFill>
                            <a:srgbClr val="000000"/>
                          </a:solidFill>
                          <a:latin typeface="Arial"/>
                          <a:ea typeface="Times New Roman"/>
                          <a:cs typeface="Arial"/>
                        </a:rPr>
                        <a:t>Validation plan </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Describes the approach, resources, and schedule used for system validation.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0C46B2EC-FACE-4FD8-AAA0-44C4ED3B8BC3}"/>
              </a:ext>
            </a:extLst>
          </p:cNvPr>
          <p:cNvSpPr/>
          <p:nvPr/>
        </p:nvSpPr>
        <p:spPr>
          <a:xfrm>
            <a:off x="77984" y="980728"/>
            <a:ext cx="4054636" cy="523220"/>
          </a:xfrm>
          <a:prstGeom prst="rect">
            <a:avLst/>
          </a:prstGeom>
        </p:spPr>
        <p:txBody>
          <a:bodyPr wrap="none">
            <a:spAutoFit/>
          </a:bodyPr>
          <a:lstStyle/>
          <a:p>
            <a:r>
              <a:rPr lang="en-US" altLang="zh-CN" sz="2800" b="1" dirty="0">
                <a:solidFill>
                  <a:srgbClr val="7030A0"/>
                </a:solidFill>
              </a:rPr>
              <a:t>Project plan supplements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4961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30C9EDC-AB67-452B-B9E4-B7C7CB7143E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E4DBD92-951C-49D1-AACA-9026BFA0E830}"/>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37CEEC4B-F922-468F-92F1-1F115563D64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 driven development</a:t>
            </a:r>
          </a:p>
        </p:txBody>
      </p:sp>
      <p:sp>
        <p:nvSpPr>
          <p:cNvPr id="5" name="文本框 4">
            <a:extLst>
              <a:ext uri="{FF2B5EF4-FFF2-40B4-BE49-F238E27FC236}">
                <a16:creationId xmlns:a16="http://schemas.microsoft.com/office/drawing/2014/main" id="{D3D2FE57-8431-4A5B-9699-4D885F67BDE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pic>
        <p:nvPicPr>
          <p:cNvPr id="6" name="Picture 7" descr="23.3 Planning Process.eps">
            <a:extLst>
              <a:ext uri="{FF2B5EF4-FFF2-40B4-BE49-F238E27FC236}">
                <a16:creationId xmlns:a16="http://schemas.microsoft.com/office/drawing/2014/main" id="{2B147DDD-803B-4EF1-89D9-401E14663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05" y="1985281"/>
            <a:ext cx="8926091" cy="3819983"/>
          </a:xfrm>
          <a:prstGeom prst="rect">
            <a:avLst/>
          </a:prstGeom>
        </p:spPr>
      </p:pic>
      <p:sp>
        <p:nvSpPr>
          <p:cNvPr id="7" name="矩形 6">
            <a:extLst>
              <a:ext uri="{FF2B5EF4-FFF2-40B4-BE49-F238E27FC236}">
                <a16:creationId xmlns:a16="http://schemas.microsoft.com/office/drawing/2014/main" id="{D4EB04BB-B756-484A-AD4F-B2426A432E35}"/>
              </a:ext>
            </a:extLst>
          </p:cNvPr>
          <p:cNvSpPr/>
          <p:nvPr/>
        </p:nvSpPr>
        <p:spPr>
          <a:xfrm>
            <a:off x="77984" y="980728"/>
            <a:ext cx="3904530" cy="523220"/>
          </a:xfrm>
          <a:prstGeom prst="rect">
            <a:avLst/>
          </a:prstGeom>
        </p:spPr>
        <p:txBody>
          <a:bodyPr wrap="none">
            <a:spAutoFit/>
          </a:bodyPr>
          <a:lstStyle/>
          <a:p>
            <a:r>
              <a:rPr lang="en-US" altLang="zh-CN" sz="2800" b="1" dirty="0">
                <a:solidFill>
                  <a:srgbClr val="7030A0"/>
                </a:solidFill>
              </a:rPr>
              <a:t>Project planning process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68487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692822D-10A0-4653-BC3E-448A5B9B514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4E8E3B4-94FC-41FE-9C4A-FB2A58EFB4FB}"/>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F819DEB3-C994-4B84-B6C3-EF1D6BBCA27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 driven development</a:t>
            </a:r>
          </a:p>
        </p:txBody>
      </p:sp>
      <p:sp>
        <p:nvSpPr>
          <p:cNvPr id="5" name="文本框 4">
            <a:extLst>
              <a:ext uri="{FF2B5EF4-FFF2-40B4-BE49-F238E27FC236}">
                <a16:creationId xmlns:a16="http://schemas.microsoft.com/office/drawing/2014/main" id="{CBA000D1-C85C-4E2A-A4D7-1D7B62714E24}"/>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sp>
        <p:nvSpPr>
          <p:cNvPr id="6" name="Content Placeholder 2">
            <a:extLst>
              <a:ext uri="{FF2B5EF4-FFF2-40B4-BE49-F238E27FC236}">
                <a16:creationId xmlns:a16="http://schemas.microsoft.com/office/drawing/2014/main" id="{9C8EA23E-4425-4CA1-837D-E4FF42843EBC}"/>
              </a:ext>
            </a:extLst>
          </p:cNvPr>
          <p:cNvSpPr txBox="1">
            <a:spLocks/>
          </p:cNvSpPr>
          <p:nvPr/>
        </p:nvSpPr>
        <p:spPr>
          <a:xfrm>
            <a:off x="179512" y="1484784"/>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You should make realistic rather than optimistic assumptions when you are defining a project plan.</a:t>
            </a:r>
          </a:p>
          <a:p>
            <a:r>
              <a:rPr lang="en-US" sz="2800" dirty="0"/>
              <a:t>Problems of some description always arise during a project, and these lead to project delays. </a:t>
            </a:r>
          </a:p>
          <a:p>
            <a:r>
              <a:rPr lang="en-US" sz="2800" dirty="0"/>
              <a:t>Your initial assumptions and scheduling should therefore take unexpected problems into account. </a:t>
            </a:r>
          </a:p>
          <a:p>
            <a:r>
              <a:rPr lang="en-US" sz="2800" dirty="0"/>
              <a:t>You should include contingency in your plan so that if things go wrong, then your delivery schedule is not seriously disrupted. </a:t>
            </a:r>
          </a:p>
        </p:txBody>
      </p:sp>
      <p:sp>
        <p:nvSpPr>
          <p:cNvPr id="7" name="矩形 6">
            <a:extLst>
              <a:ext uri="{FF2B5EF4-FFF2-40B4-BE49-F238E27FC236}">
                <a16:creationId xmlns:a16="http://schemas.microsoft.com/office/drawing/2014/main" id="{8856DC8C-DDF3-4FEC-855A-722A20D5A942}"/>
              </a:ext>
            </a:extLst>
          </p:cNvPr>
          <p:cNvSpPr/>
          <p:nvPr/>
        </p:nvSpPr>
        <p:spPr>
          <a:xfrm>
            <a:off x="77984" y="980728"/>
            <a:ext cx="3294684" cy="523220"/>
          </a:xfrm>
          <a:prstGeom prst="rect">
            <a:avLst/>
          </a:prstGeom>
        </p:spPr>
        <p:txBody>
          <a:bodyPr wrap="none">
            <a:spAutoFit/>
          </a:bodyPr>
          <a:lstStyle/>
          <a:p>
            <a:r>
              <a:rPr lang="en-US" altLang="zh-CN" sz="2800" b="1" dirty="0">
                <a:solidFill>
                  <a:srgbClr val="7030A0"/>
                </a:solidFill>
              </a:rPr>
              <a:t>Planning assumption</a:t>
            </a:r>
            <a:endParaRPr lang="zh-CN" altLang="en-US" sz="2800" b="1" dirty="0">
              <a:solidFill>
                <a:srgbClr val="7030A0"/>
              </a:solidFill>
            </a:endParaRPr>
          </a:p>
        </p:txBody>
      </p:sp>
    </p:spTree>
    <p:extLst>
      <p:ext uri="{BB962C8B-B14F-4D97-AF65-F5344CB8AC3E}">
        <p14:creationId xmlns:p14="http://schemas.microsoft.com/office/powerpoint/2010/main" val="358434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3574BBA-A7F6-4479-9A77-453928EADEC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A084823-2AEB-41A5-897D-ADA72C177036}"/>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D28FF65E-DCE0-4B1F-A1BA-4175F881F941}"/>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 driven development</a:t>
            </a:r>
          </a:p>
        </p:txBody>
      </p:sp>
      <p:sp>
        <p:nvSpPr>
          <p:cNvPr id="5" name="文本框 4">
            <a:extLst>
              <a:ext uri="{FF2B5EF4-FFF2-40B4-BE49-F238E27FC236}">
                <a16:creationId xmlns:a16="http://schemas.microsoft.com/office/drawing/2014/main" id="{527374CD-6E32-4BB4-9C34-25F249D26FC6}"/>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D9D8CD17-FD44-4CE2-8550-69D30092A3D4}"/>
              </a:ext>
            </a:extLst>
          </p:cNvPr>
          <p:cNvSpPr txBox="1">
            <a:spLocks/>
          </p:cNvSpPr>
          <p:nvPr/>
        </p:nvSpPr>
        <p:spPr>
          <a:xfrm>
            <a:off x="97159" y="1567333"/>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If there are serious problems with the development work that are likely to lead to significant delays, you need to initiate risk mitigation actions to reduce the risks of project failure. </a:t>
            </a:r>
          </a:p>
          <a:p>
            <a:r>
              <a:rPr lang="en-US" sz="2800" dirty="0"/>
              <a:t>In conjunction with these actions, you also have to re-plan the project. </a:t>
            </a:r>
          </a:p>
          <a:p>
            <a:r>
              <a:rPr lang="en-US" sz="2800" dirty="0"/>
              <a:t>This may involve renegotiating the project constraints and deliverables with the customer. A new schedule of when work should be completed also has to be established and agreed with the customer.</a:t>
            </a:r>
            <a:endParaRPr lang="en-GB" sz="2800" dirty="0"/>
          </a:p>
          <a:p>
            <a:endParaRPr lang="en-US" sz="2800" dirty="0"/>
          </a:p>
        </p:txBody>
      </p:sp>
      <p:sp>
        <p:nvSpPr>
          <p:cNvPr id="7" name="矩形 6">
            <a:extLst>
              <a:ext uri="{FF2B5EF4-FFF2-40B4-BE49-F238E27FC236}">
                <a16:creationId xmlns:a16="http://schemas.microsoft.com/office/drawing/2014/main" id="{AD881A4E-7373-48C1-9544-45DEB9452962}"/>
              </a:ext>
            </a:extLst>
          </p:cNvPr>
          <p:cNvSpPr/>
          <p:nvPr/>
        </p:nvSpPr>
        <p:spPr>
          <a:xfrm>
            <a:off x="77984" y="980728"/>
            <a:ext cx="2401748" cy="523220"/>
          </a:xfrm>
          <a:prstGeom prst="rect">
            <a:avLst/>
          </a:prstGeom>
        </p:spPr>
        <p:txBody>
          <a:bodyPr wrap="none">
            <a:spAutoFit/>
          </a:bodyPr>
          <a:lstStyle/>
          <a:p>
            <a:r>
              <a:rPr lang="en-US" altLang="zh-CN" sz="2800" b="1" dirty="0">
                <a:solidFill>
                  <a:srgbClr val="7030A0"/>
                </a:solidFill>
              </a:rPr>
              <a:t>Risk mitigation</a:t>
            </a:r>
            <a:endParaRPr lang="zh-CN" altLang="en-US" sz="2800" b="1" dirty="0">
              <a:solidFill>
                <a:srgbClr val="7030A0"/>
              </a:solidFill>
            </a:endParaRPr>
          </a:p>
        </p:txBody>
      </p:sp>
    </p:spTree>
    <p:extLst>
      <p:ext uri="{BB962C8B-B14F-4D97-AF65-F5344CB8AC3E}">
        <p14:creationId xmlns:p14="http://schemas.microsoft.com/office/powerpoint/2010/main" val="304908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0621084-764D-40FB-90F1-51D4C4BC23D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61F2125-AEA6-4E0A-8393-4EE65F563D2D}"/>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4FC75184-17F5-4E47-B577-440A2F7A8E9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5" name="Rectangle 3">
            <a:extLst>
              <a:ext uri="{FF2B5EF4-FFF2-40B4-BE49-F238E27FC236}">
                <a16:creationId xmlns:a16="http://schemas.microsoft.com/office/drawing/2014/main" id="{CB90A1C3-1665-4C00-8697-B8BCB4C89E4B}"/>
              </a:ext>
            </a:extLst>
          </p:cNvPr>
          <p:cNvSpPr txBox="1">
            <a:spLocks noChangeArrowheads="1"/>
          </p:cNvSpPr>
          <p:nvPr/>
        </p:nvSpPr>
        <p:spPr>
          <a:xfrm>
            <a:off x="158824" y="1556793"/>
            <a:ext cx="8888016" cy="3384376"/>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Split project into tasks and estimate time and resources required to complete each task.</a:t>
            </a:r>
          </a:p>
          <a:p>
            <a:r>
              <a:rPr lang="en-GB" sz="2800" dirty="0"/>
              <a:t>Organize tasks concurrently to make optimal </a:t>
            </a:r>
            <a:br>
              <a:rPr lang="en-GB" sz="2800" dirty="0"/>
            </a:br>
            <a:r>
              <a:rPr lang="en-GB" sz="2800" dirty="0"/>
              <a:t>use of workforce.</a:t>
            </a:r>
          </a:p>
          <a:p>
            <a:r>
              <a:rPr lang="en-GB" sz="2800" dirty="0"/>
              <a:t>Minimize task dependencies to avoid delays </a:t>
            </a:r>
            <a:br>
              <a:rPr lang="en-GB" sz="2800" dirty="0"/>
            </a:br>
            <a:r>
              <a:rPr lang="en-GB" sz="2800" dirty="0"/>
              <a:t>caused by one task waiting for another to complete.</a:t>
            </a:r>
          </a:p>
          <a:p>
            <a:r>
              <a:rPr lang="en-GB" sz="2800" dirty="0"/>
              <a:t>Dependent on project managers intuition and experience.</a:t>
            </a:r>
          </a:p>
        </p:txBody>
      </p:sp>
      <p:sp>
        <p:nvSpPr>
          <p:cNvPr id="6" name="矩形 5">
            <a:extLst>
              <a:ext uri="{FF2B5EF4-FFF2-40B4-BE49-F238E27FC236}">
                <a16:creationId xmlns:a16="http://schemas.microsoft.com/office/drawing/2014/main" id="{CF615AB4-AB4E-43E4-AAA7-E2A426CC4831}"/>
              </a:ext>
            </a:extLst>
          </p:cNvPr>
          <p:cNvSpPr/>
          <p:nvPr/>
        </p:nvSpPr>
        <p:spPr>
          <a:xfrm>
            <a:off x="77984" y="980728"/>
            <a:ext cx="4330481" cy="523220"/>
          </a:xfrm>
          <a:prstGeom prst="rect">
            <a:avLst/>
          </a:prstGeom>
        </p:spPr>
        <p:txBody>
          <a:bodyPr wrap="none">
            <a:spAutoFit/>
          </a:bodyPr>
          <a:lstStyle/>
          <a:p>
            <a:r>
              <a:rPr lang="en-US" altLang="zh-CN" sz="2800" b="1" dirty="0">
                <a:solidFill>
                  <a:srgbClr val="7030A0"/>
                </a:solidFill>
              </a:rPr>
              <a:t>Project scheduling activities</a:t>
            </a:r>
            <a:endParaRPr lang="zh-CN" altLang="en-US" sz="2800" b="1" dirty="0">
              <a:solidFill>
                <a:srgbClr val="7030A0"/>
              </a:solidFill>
            </a:endParaRPr>
          </a:p>
        </p:txBody>
      </p:sp>
    </p:spTree>
    <p:extLst>
      <p:ext uri="{BB962C8B-B14F-4D97-AF65-F5344CB8AC3E}">
        <p14:creationId xmlns:p14="http://schemas.microsoft.com/office/powerpoint/2010/main" val="6504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3B97233-4C63-4A89-ABC0-BF90650968C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3F32BBA-DC74-4084-83B2-EF38273B426B}"/>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16</a:t>
            </a:fld>
            <a:endParaRPr lang="zh-CN" altLang="en-US" dirty="0"/>
          </a:p>
        </p:txBody>
      </p:sp>
      <p:pic>
        <p:nvPicPr>
          <p:cNvPr id="4" name="Picture 7" descr="23.4 Scheduling Process.eps">
            <a:extLst>
              <a:ext uri="{FF2B5EF4-FFF2-40B4-BE49-F238E27FC236}">
                <a16:creationId xmlns:a16="http://schemas.microsoft.com/office/drawing/2014/main" id="{1D3E65B9-656A-4186-97F8-A6081CB0C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204864"/>
            <a:ext cx="8991134" cy="2301225"/>
          </a:xfrm>
          <a:prstGeom prst="rect">
            <a:avLst/>
          </a:prstGeom>
        </p:spPr>
      </p:pic>
      <p:sp>
        <p:nvSpPr>
          <p:cNvPr id="5" name="TextBox 5">
            <a:extLst>
              <a:ext uri="{FF2B5EF4-FFF2-40B4-BE49-F238E27FC236}">
                <a16:creationId xmlns:a16="http://schemas.microsoft.com/office/drawing/2014/main" id="{3B4778C4-5CDE-4FCC-A50E-1B82E842135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6" name="矩形 5">
            <a:extLst>
              <a:ext uri="{FF2B5EF4-FFF2-40B4-BE49-F238E27FC236}">
                <a16:creationId xmlns:a16="http://schemas.microsoft.com/office/drawing/2014/main" id="{840A615A-5748-4266-A6E0-901EB78A6DD8}"/>
              </a:ext>
            </a:extLst>
          </p:cNvPr>
          <p:cNvSpPr/>
          <p:nvPr/>
        </p:nvSpPr>
        <p:spPr>
          <a:xfrm>
            <a:off x="77984" y="980728"/>
            <a:ext cx="4119333" cy="523220"/>
          </a:xfrm>
          <a:prstGeom prst="rect">
            <a:avLst/>
          </a:prstGeom>
        </p:spPr>
        <p:txBody>
          <a:bodyPr wrap="none">
            <a:spAutoFit/>
          </a:bodyPr>
          <a:lstStyle/>
          <a:p>
            <a:r>
              <a:rPr lang="en-US" altLang="zh-CN" sz="2800" b="1" dirty="0">
                <a:solidFill>
                  <a:srgbClr val="7030A0"/>
                </a:solidFill>
              </a:rPr>
              <a:t>Project scheduling process</a:t>
            </a:r>
            <a:endParaRPr lang="zh-CN" altLang="en-US" sz="2800" b="1" dirty="0">
              <a:solidFill>
                <a:srgbClr val="7030A0"/>
              </a:solidFill>
            </a:endParaRPr>
          </a:p>
        </p:txBody>
      </p:sp>
      <p:sp>
        <p:nvSpPr>
          <p:cNvPr id="7" name="文本框 6">
            <a:extLst>
              <a:ext uri="{FF2B5EF4-FFF2-40B4-BE49-F238E27FC236}">
                <a16:creationId xmlns:a16="http://schemas.microsoft.com/office/drawing/2014/main" id="{812AB677-D5D2-45A9-BFF2-FBD36016976B}"/>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Tree>
    <p:extLst>
      <p:ext uri="{BB962C8B-B14F-4D97-AF65-F5344CB8AC3E}">
        <p14:creationId xmlns:p14="http://schemas.microsoft.com/office/powerpoint/2010/main" val="184321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1A02323-E2E8-4853-A42F-DD1C84CF91A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913598A-9027-4B22-A01B-6B6FAAE8B866}"/>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CBBD7523-6D27-4140-86C3-B043C7F5F41C}"/>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5" name="文本框 4">
            <a:extLst>
              <a:ext uri="{FF2B5EF4-FFF2-40B4-BE49-F238E27FC236}">
                <a16:creationId xmlns:a16="http://schemas.microsoft.com/office/drawing/2014/main" id="{B067ABB0-56F7-4DE0-953E-B25B58CD9A1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
        <p:nvSpPr>
          <p:cNvPr id="6" name="Rectangle 3">
            <a:extLst>
              <a:ext uri="{FF2B5EF4-FFF2-40B4-BE49-F238E27FC236}">
                <a16:creationId xmlns:a16="http://schemas.microsoft.com/office/drawing/2014/main" id="{C5D84B28-C575-4A0B-B28C-28C2C94AE42C}"/>
              </a:ext>
            </a:extLst>
          </p:cNvPr>
          <p:cNvSpPr txBox="1">
            <a:spLocks noChangeArrowheads="1"/>
          </p:cNvSpPr>
          <p:nvPr/>
        </p:nvSpPr>
        <p:spPr>
          <a:xfrm>
            <a:off x="35496" y="980728"/>
            <a:ext cx="9011345"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Graphical notations are normally used to illustrate the project schedule.</a:t>
            </a:r>
          </a:p>
          <a:p>
            <a:r>
              <a:rPr lang="en-GB" sz="2800"/>
              <a:t>These show the project breakdown into tasks. Tasks should not be too small. They should take about a week or two.</a:t>
            </a:r>
          </a:p>
          <a:p>
            <a:r>
              <a:rPr lang="en-GB" sz="2800"/>
              <a:t>Calendar-based</a:t>
            </a:r>
          </a:p>
          <a:p>
            <a:pPr lvl="1"/>
            <a:r>
              <a:rPr lang="en-GB"/>
              <a:t>Bar charts are the most commonly used representation for project schedules. They show the schedule as activities or resources against time.</a:t>
            </a:r>
          </a:p>
          <a:p>
            <a:r>
              <a:rPr lang="en-GB" sz="2800"/>
              <a:t>Activity networks</a:t>
            </a:r>
          </a:p>
          <a:p>
            <a:pPr lvl="1"/>
            <a:r>
              <a:rPr lang="en-GB"/>
              <a:t>Show task dependencies</a:t>
            </a:r>
            <a:endParaRPr lang="en-GB" dirty="0"/>
          </a:p>
        </p:txBody>
      </p:sp>
    </p:spTree>
    <p:extLst>
      <p:ext uri="{BB962C8B-B14F-4D97-AF65-F5344CB8AC3E}">
        <p14:creationId xmlns:p14="http://schemas.microsoft.com/office/powerpoint/2010/main" val="234464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7C3F3D6-255C-4D08-82C0-CA5D02491F3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4BA2235-7371-4535-83C6-33C835500843}"/>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18</a:t>
            </a:fld>
            <a:endParaRPr lang="zh-CN" altLang="en-US" dirty="0"/>
          </a:p>
        </p:txBody>
      </p:sp>
      <p:graphicFrame>
        <p:nvGraphicFramePr>
          <p:cNvPr id="4" name="Content Placeholder 3">
            <a:extLst>
              <a:ext uri="{FF2B5EF4-FFF2-40B4-BE49-F238E27FC236}">
                <a16:creationId xmlns:a16="http://schemas.microsoft.com/office/drawing/2014/main" id="{8697304A-3671-45B2-82B4-4FC3BEA72180}"/>
              </a:ext>
            </a:extLst>
          </p:cNvPr>
          <p:cNvGraphicFramePr>
            <a:graphicFrameLocks/>
          </p:cNvGraphicFramePr>
          <p:nvPr>
            <p:extLst>
              <p:ext uri="{D42A27DB-BD31-4B8C-83A1-F6EECF244321}">
                <p14:modId xmlns:p14="http://schemas.microsoft.com/office/powerpoint/2010/main" val="2899098088"/>
              </p:ext>
            </p:extLst>
          </p:nvPr>
        </p:nvGraphicFramePr>
        <p:xfrm>
          <a:off x="374848" y="1352128"/>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5" name="TextBox 5">
            <a:extLst>
              <a:ext uri="{FF2B5EF4-FFF2-40B4-BE49-F238E27FC236}">
                <a16:creationId xmlns:a16="http://schemas.microsoft.com/office/drawing/2014/main" id="{2C5A6CCF-7224-4CCE-B7C9-1C14A5AD793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6" name="文本框 5">
            <a:extLst>
              <a:ext uri="{FF2B5EF4-FFF2-40B4-BE49-F238E27FC236}">
                <a16:creationId xmlns:a16="http://schemas.microsoft.com/office/drawing/2014/main" id="{92904922-F432-4EE4-9ED2-4AD46D725E5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7" name="矩形 6">
            <a:extLst>
              <a:ext uri="{FF2B5EF4-FFF2-40B4-BE49-F238E27FC236}">
                <a16:creationId xmlns:a16="http://schemas.microsoft.com/office/drawing/2014/main" id="{79FDCEAC-7394-4843-95E9-8AA007E77625}"/>
              </a:ext>
            </a:extLst>
          </p:cNvPr>
          <p:cNvSpPr/>
          <p:nvPr/>
        </p:nvSpPr>
        <p:spPr>
          <a:xfrm>
            <a:off x="2195736" y="938005"/>
            <a:ext cx="4769062" cy="461665"/>
          </a:xfrm>
          <a:prstGeom prst="rect">
            <a:avLst/>
          </a:prstGeom>
        </p:spPr>
        <p:txBody>
          <a:bodyPr wrap="none">
            <a:spAutoFit/>
          </a:bodyPr>
          <a:lstStyle/>
          <a:p>
            <a:r>
              <a:rPr lang="en-US" altLang="zh-CN" sz="2400" b="1" dirty="0"/>
              <a:t>Tasks, durations, and dependencies</a:t>
            </a:r>
            <a:r>
              <a:rPr lang="en-GB" altLang="zh-CN" sz="2400" b="1" dirty="0"/>
              <a:t> </a:t>
            </a:r>
            <a:endParaRPr lang="zh-CN" altLang="en-US" sz="2400" b="1" dirty="0"/>
          </a:p>
        </p:txBody>
      </p:sp>
    </p:spTree>
    <p:extLst>
      <p:ext uri="{BB962C8B-B14F-4D97-AF65-F5344CB8AC3E}">
        <p14:creationId xmlns:p14="http://schemas.microsoft.com/office/powerpoint/2010/main" val="339873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3BA84EA-C045-421C-99D5-6CFF1526142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1DE6BE8-533D-44DD-9D0A-137FE8E1481C}"/>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BBF30B56-7075-462D-BFAE-32BC42661177}"/>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5" name="文本框 4">
            <a:extLst>
              <a:ext uri="{FF2B5EF4-FFF2-40B4-BE49-F238E27FC236}">
                <a16:creationId xmlns:a16="http://schemas.microsoft.com/office/drawing/2014/main" id="{E3C80EC9-8F83-47BF-9B64-382853111CF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pic>
        <p:nvPicPr>
          <p:cNvPr id="6" name="Content Placeholder 5" descr="23.6 New-activity-bar-chart.eps">
            <a:extLst>
              <a:ext uri="{FF2B5EF4-FFF2-40B4-BE49-F238E27FC236}">
                <a16:creationId xmlns:a16="http://schemas.microsoft.com/office/drawing/2014/main" id="{D64AEE2F-AFFD-466A-BBA3-104A912DB7EB}"/>
              </a:ext>
            </a:extLst>
          </p:cNvPr>
          <p:cNvPicPr>
            <a:picLocks noChangeAspect="1"/>
          </p:cNvPicPr>
          <p:nvPr/>
        </p:nvPicPr>
        <p:blipFill>
          <a:blip r:embed="rId2"/>
          <a:srcRect l="-2603" r="-1628"/>
          <a:stretch>
            <a:fillRect/>
          </a:stretch>
        </p:blipFill>
        <p:spPr>
          <a:xfrm>
            <a:off x="2195736" y="1092146"/>
            <a:ext cx="6662147" cy="5251527"/>
          </a:xfrm>
          <a:prstGeom prst="rect">
            <a:avLst/>
          </a:prstGeom>
        </p:spPr>
      </p:pic>
      <p:sp>
        <p:nvSpPr>
          <p:cNvPr id="7" name="矩形 6">
            <a:extLst>
              <a:ext uri="{FF2B5EF4-FFF2-40B4-BE49-F238E27FC236}">
                <a16:creationId xmlns:a16="http://schemas.microsoft.com/office/drawing/2014/main" id="{8C878B0A-DDCB-4989-B436-E4E4D3668816}"/>
              </a:ext>
            </a:extLst>
          </p:cNvPr>
          <p:cNvSpPr/>
          <p:nvPr/>
        </p:nvSpPr>
        <p:spPr>
          <a:xfrm>
            <a:off x="35496" y="3327375"/>
            <a:ext cx="2408032" cy="461665"/>
          </a:xfrm>
          <a:prstGeom prst="rect">
            <a:avLst/>
          </a:prstGeom>
        </p:spPr>
        <p:txBody>
          <a:bodyPr wrap="none">
            <a:spAutoFit/>
          </a:bodyPr>
          <a:lstStyle/>
          <a:p>
            <a:r>
              <a:rPr lang="en-US" altLang="zh-CN" sz="2400" b="1" dirty="0"/>
              <a:t>Activity bar-chart</a:t>
            </a:r>
            <a:endParaRPr lang="zh-CN" altLang="en-US" sz="2400" b="1" dirty="0"/>
          </a:p>
        </p:txBody>
      </p:sp>
    </p:spTree>
    <p:extLst>
      <p:ext uri="{BB962C8B-B14F-4D97-AF65-F5344CB8AC3E}">
        <p14:creationId xmlns:p14="http://schemas.microsoft.com/office/powerpoint/2010/main" val="306108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23-</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4832092"/>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fundamentals of software costing and the factors that affect the price of a software system;</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what sections should be included in a project plan that is created within a plan-driven development process;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what is involved in project scheduling and the use of bar charts to present a project schedule;</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Learn agile project planning based on the "planning game";</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cost estimation techniques and how the COCOMO II model can be used for software cost estimation.</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58FF87A-7ED7-425F-AC8B-E6BE911330D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A0D63C8-EAC9-4FC1-8ADC-714DEC00275E}"/>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ABD7EDE3-FCAB-4A0A-B621-8A267E4F981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23.3 Project scheduling</a:t>
            </a:r>
          </a:p>
        </p:txBody>
      </p:sp>
      <p:sp>
        <p:nvSpPr>
          <p:cNvPr id="5" name="文本框 4">
            <a:extLst>
              <a:ext uri="{FF2B5EF4-FFF2-40B4-BE49-F238E27FC236}">
                <a16:creationId xmlns:a16="http://schemas.microsoft.com/office/drawing/2014/main" id="{4A103DED-DF8B-4D3A-B6EB-CE46953BC386}"/>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a:p>
            <a:pPr>
              <a:lnSpc>
                <a:spcPts val="2800"/>
              </a:lnSpc>
            </a:pPr>
            <a:r>
              <a:rPr lang="en-US" altLang="zh-CN" sz="2800" b="1" dirty="0">
                <a:solidFill>
                  <a:srgbClr val="0070C0"/>
                </a:solidFill>
                <a:cs typeface="Times New Roman" panose="02020603050405020304" pitchFamily="18" charset="0"/>
              </a:rPr>
              <a:t>end</a:t>
            </a:r>
          </a:p>
        </p:txBody>
      </p:sp>
      <p:pic>
        <p:nvPicPr>
          <p:cNvPr id="6" name="Picture 7" descr="23.7 Staff alloc chart.eps">
            <a:extLst>
              <a:ext uri="{FF2B5EF4-FFF2-40B4-BE49-F238E27FC236}">
                <a16:creationId xmlns:a16="http://schemas.microsoft.com/office/drawing/2014/main" id="{7862481D-2216-44FC-A23F-C4CD57F78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124744"/>
            <a:ext cx="6912768" cy="5123581"/>
          </a:xfrm>
          <a:prstGeom prst="rect">
            <a:avLst/>
          </a:prstGeom>
        </p:spPr>
      </p:pic>
      <p:sp>
        <p:nvSpPr>
          <p:cNvPr id="7" name="矩形 6">
            <a:extLst>
              <a:ext uri="{FF2B5EF4-FFF2-40B4-BE49-F238E27FC236}">
                <a16:creationId xmlns:a16="http://schemas.microsoft.com/office/drawing/2014/main" id="{F8B443D1-71D2-448C-86D5-E4D4E7375EBC}"/>
              </a:ext>
            </a:extLst>
          </p:cNvPr>
          <p:cNvSpPr/>
          <p:nvPr/>
        </p:nvSpPr>
        <p:spPr>
          <a:xfrm>
            <a:off x="107504" y="2818423"/>
            <a:ext cx="2175852" cy="830997"/>
          </a:xfrm>
          <a:prstGeom prst="rect">
            <a:avLst/>
          </a:prstGeom>
        </p:spPr>
        <p:txBody>
          <a:bodyPr wrap="none">
            <a:spAutoFit/>
          </a:bodyPr>
          <a:lstStyle/>
          <a:p>
            <a:r>
              <a:rPr lang="en-US" altLang="zh-CN" sz="2400" b="1" dirty="0"/>
              <a:t>Staff allocation </a:t>
            </a:r>
          </a:p>
          <a:p>
            <a:r>
              <a:rPr lang="en-US" altLang="zh-CN" sz="2400" b="1" dirty="0"/>
              <a:t>chart</a:t>
            </a:r>
            <a:r>
              <a:rPr lang="en-GB" altLang="zh-CN" sz="2400" b="1" dirty="0"/>
              <a:t> </a:t>
            </a:r>
            <a:endParaRPr lang="zh-CN" altLang="en-US" sz="2400" b="1" dirty="0"/>
          </a:p>
        </p:txBody>
      </p:sp>
    </p:spTree>
    <p:extLst>
      <p:ext uri="{BB962C8B-B14F-4D97-AF65-F5344CB8AC3E}">
        <p14:creationId xmlns:p14="http://schemas.microsoft.com/office/powerpoint/2010/main" val="107322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5C75AF-F301-4265-A6C6-93EF89916C6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9DF8996-AC25-4849-8B1D-E20B29270B0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442D166D-4765-4D8F-B6ED-C26DF06AAEA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Content Placeholder 2">
            <a:extLst>
              <a:ext uri="{FF2B5EF4-FFF2-40B4-BE49-F238E27FC236}">
                <a16:creationId xmlns:a16="http://schemas.microsoft.com/office/drawing/2014/main" id="{C5698C0C-B5A6-4E52-861C-B95C6E69C786}"/>
              </a:ext>
            </a:extLst>
          </p:cNvPr>
          <p:cNvSpPr txBox="1">
            <a:spLocks/>
          </p:cNvSpPr>
          <p:nvPr/>
        </p:nvSpPr>
        <p:spPr>
          <a:xfrm>
            <a:off x="67050" y="980729"/>
            <a:ext cx="8979789" cy="4248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Agile methods of software development are iterative approaches where the software is developed and delivered to customers in increments. </a:t>
            </a:r>
          </a:p>
          <a:p>
            <a:r>
              <a:rPr lang="en-US" sz="2800" dirty="0"/>
              <a:t>Unlike plan-driven approaches, the functionality of these increments is not planned in advance but is decided during the development. </a:t>
            </a:r>
          </a:p>
          <a:p>
            <a:r>
              <a:rPr lang="en-US" sz="2800" dirty="0"/>
              <a:t>The customer’s priorities and requirements change so it makes sense to have a flexible plan that can accommodate these changes. </a:t>
            </a:r>
          </a:p>
        </p:txBody>
      </p:sp>
    </p:spTree>
    <p:extLst>
      <p:ext uri="{BB962C8B-B14F-4D97-AF65-F5344CB8AC3E}">
        <p14:creationId xmlns:p14="http://schemas.microsoft.com/office/powerpoint/2010/main" val="161024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46DA5F6-2DDF-4747-B0E1-3D8EAE23426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1F02FD7-4AE9-4ED7-B373-8D8431C319B2}"/>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22</a:t>
            </a:fld>
            <a:endParaRPr lang="zh-CN" altLang="en-US" dirty="0"/>
          </a:p>
        </p:txBody>
      </p:sp>
      <p:sp>
        <p:nvSpPr>
          <p:cNvPr id="4" name="Content Placeholder 2">
            <a:extLst>
              <a:ext uri="{FF2B5EF4-FFF2-40B4-BE49-F238E27FC236}">
                <a16:creationId xmlns:a16="http://schemas.microsoft.com/office/drawing/2014/main" id="{DDCC48C8-1E95-4357-BE0E-902C6C1CC056}"/>
              </a:ext>
            </a:extLst>
          </p:cNvPr>
          <p:cNvSpPr txBox="1">
            <a:spLocks/>
          </p:cNvSpPr>
          <p:nvPr/>
        </p:nvSpPr>
        <p:spPr>
          <a:xfrm>
            <a:off x="107504" y="991269"/>
            <a:ext cx="879927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Release planning, which looks ahead for several months and decides on the features that should be included in a release of a system.</a:t>
            </a:r>
            <a:endParaRPr lang="en-GB" sz="2800" dirty="0"/>
          </a:p>
          <a:p>
            <a:r>
              <a:rPr lang="en-US" sz="2800" dirty="0"/>
              <a:t>Iteration planning, which has a shorter term outlook, and focuses on planning the next increment of a system. This is typically 2-4 weeks of work for the team.</a:t>
            </a:r>
            <a:endParaRPr lang="en-GB" sz="2800" dirty="0"/>
          </a:p>
          <a:p>
            <a:endParaRPr lang="en-US" sz="2800" dirty="0"/>
          </a:p>
        </p:txBody>
      </p:sp>
      <p:sp>
        <p:nvSpPr>
          <p:cNvPr id="5" name="TextBox 5">
            <a:extLst>
              <a:ext uri="{FF2B5EF4-FFF2-40B4-BE49-F238E27FC236}">
                <a16:creationId xmlns:a16="http://schemas.microsoft.com/office/drawing/2014/main" id="{FCD07B39-56DD-4562-A97C-7C9C3166DD2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6" name="文本框 5">
            <a:extLst>
              <a:ext uri="{FF2B5EF4-FFF2-40B4-BE49-F238E27FC236}">
                <a16:creationId xmlns:a16="http://schemas.microsoft.com/office/drawing/2014/main" id="{9270D6BB-9AAB-4224-8995-118D73BD699C}"/>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Tree>
    <p:extLst>
      <p:ext uri="{BB962C8B-B14F-4D97-AF65-F5344CB8AC3E}">
        <p14:creationId xmlns:p14="http://schemas.microsoft.com/office/powerpoint/2010/main" val="95415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5BEAFDB-AB11-4DD3-9E84-FF69EE22F2C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B9EEA21-4FB9-4C25-A14F-7C6E06CB6BE4}"/>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FD147EB0-562E-4828-8111-9AF0D1B5CA9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A450C9FA-81F1-4F8A-95F4-F94DDE680318}"/>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Content Placeholder 2">
            <a:extLst>
              <a:ext uri="{FF2B5EF4-FFF2-40B4-BE49-F238E27FC236}">
                <a16:creationId xmlns:a16="http://schemas.microsoft.com/office/drawing/2014/main" id="{82712304-C307-44DF-8F92-28A56AA16B0D}"/>
              </a:ext>
            </a:extLst>
          </p:cNvPr>
          <p:cNvSpPr txBox="1">
            <a:spLocks/>
          </p:cNvSpPr>
          <p:nvPr/>
        </p:nvSpPr>
        <p:spPr>
          <a:xfrm>
            <a:off x="86816" y="908720"/>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Planning in Scrum</a:t>
            </a:r>
          </a:p>
          <a:p>
            <a:pPr lvl="1"/>
            <a:r>
              <a:rPr lang="en-US"/>
              <a:t>Covered in Chapter 3</a:t>
            </a:r>
          </a:p>
          <a:p>
            <a:r>
              <a:rPr lang="en-US" sz="2800"/>
              <a:t>Based on managing a project backlog (things to be done) with daily reviews of progress and problems</a:t>
            </a:r>
          </a:p>
          <a:p>
            <a:r>
              <a:rPr lang="en-US" sz="2800"/>
              <a:t>The planning game</a:t>
            </a:r>
          </a:p>
          <a:p>
            <a:pPr lvl="1"/>
            <a:r>
              <a:rPr lang="en-US"/>
              <a:t>Developed originally as part of Extreme Programming (XP)</a:t>
            </a:r>
          </a:p>
          <a:p>
            <a:pPr lvl="1"/>
            <a:r>
              <a:rPr lang="en-US"/>
              <a:t>Dependent on user stories as a measure of progress in the project</a:t>
            </a:r>
            <a:endParaRPr lang="en-US" dirty="0"/>
          </a:p>
        </p:txBody>
      </p:sp>
    </p:spTree>
    <p:extLst>
      <p:ext uri="{BB962C8B-B14F-4D97-AF65-F5344CB8AC3E}">
        <p14:creationId xmlns:p14="http://schemas.microsoft.com/office/powerpoint/2010/main" val="106419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F37680D-82E3-47EE-B616-4CF5FCE2255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573B13E-F538-40DA-8609-630DF1153CA7}"/>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BF75F940-7340-4B5F-BAE0-3D15E029528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9EF32905-B159-4D3C-8C46-02AD410E7239}"/>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sp>
        <p:nvSpPr>
          <p:cNvPr id="6" name="Content Placeholder 2">
            <a:extLst>
              <a:ext uri="{FF2B5EF4-FFF2-40B4-BE49-F238E27FC236}">
                <a16:creationId xmlns:a16="http://schemas.microsoft.com/office/drawing/2014/main" id="{DDCC1D1D-50FD-4C4C-88DC-DD5A99C930F4}"/>
              </a:ext>
            </a:extLst>
          </p:cNvPr>
          <p:cNvSpPr txBox="1">
            <a:spLocks/>
          </p:cNvSpPr>
          <p:nvPr/>
        </p:nvSpPr>
        <p:spPr>
          <a:xfrm>
            <a:off x="107504" y="980728"/>
            <a:ext cx="9001001"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planning game is based on user stories that reflect the features that should be included in the system. </a:t>
            </a:r>
          </a:p>
          <a:p>
            <a:r>
              <a:rPr lang="en-US" sz="2800" dirty="0"/>
              <a:t>The project team read and discuss the stories and rank them in order of the amount of time they think it will take to implement the story.</a:t>
            </a:r>
            <a:r>
              <a:rPr lang="en-GB" sz="2800" dirty="0"/>
              <a:t>  </a:t>
            </a:r>
          </a:p>
          <a:p>
            <a:r>
              <a:rPr lang="en-GB" sz="2800" dirty="0"/>
              <a:t>Stories are assigned ‘effort points’ reflecting their size and difficulty of implementation</a:t>
            </a:r>
          </a:p>
          <a:p>
            <a:r>
              <a:rPr lang="en-GB" sz="2800" dirty="0"/>
              <a:t>The number of effort points implemented per day is measured giving an estimate of the team’s ‘velocity’</a:t>
            </a:r>
          </a:p>
          <a:p>
            <a:r>
              <a:rPr lang="en-GB" sz="2800" dirty="0"/>
              <a:t>This allows the total effort required to implement the system to be estimated</a:t>
            </a:r>
          </a:p>
        </p:txBody>
      </p:sp>
    </p:spTree>
    <p:extLst>
      <p:ext uri="{BB962C8B-B14F-4D97-AF65-F5344CB8AC3E}">
        <p14:creationId xmlns:p14="http://schemas.microsoft.com/office/powerpoint/2010/main" val="2910200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AE27036-52A3-4705-8C8A-97C82A98619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2592C52-E147-4A41-AC68-C335CE97D1A2}"/>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0C60ABAE-0F58-4942-A392-C9FED3907D41}"/>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B9A67BA8-AD4C-4C1D-91AA-EDE59EA04E40}"/>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p:txBody>
      </p:sp>
      <p:pic>
        <p:nvPicPr>
          <p:cNvPr id="6" name="Picture 7" descr="23.8 Planning Game.eps">
            <a:extLst>
              <a:ext uri="{FF2B5EF4-FFF2-40B4-BE49-F238E27FC236}">
                <a16:creationId xmlns:a16="http://schemas.microsoft.com/office/drawing/2014/main" id="{865A18CA-72BC-4551-9FFD-F27E4AA58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801574"/>
            <a:ext cx="8784976" cy="1098122"/>
          </a:xfrm>
          <a:prstGeom prst="rect">
            <a:avLst/>
          </a:prstGeom>
        </p:spPr>
      </p:pic>
      <p:sp>
        <p:nvSpPr>
          <p:cNvPr id="7" name="矩形 6">
            <a:extLst>
              <a:ext uri="{FF2B5EF4-FFF2-40B4-BE49-F238E27FC236}">
                <a16:creationId xmlns:a16="http://schemas.microsoft.com/office/drawing/2014/main" id="{74092988-5126-413C-BF46-E257E5476CC9}"/>
              </a:ext>
            </a:extLst>
          </p:cNvPr>
          <p:cNvSpPr/>
          <p:nvPr/>
        </p:nvSpPr>
        <p:spPr>
          <a:xfrm>
            <a:off x="77984" y="980728"/>
            <a:ext cx="3150478" cy="523220"/>
          </a:xfrm>
          <a:prstGeom prst="rect">
            <a:avLst/>
          </a:prstGeom>
        </p:spPr>
        <p:txBody>
          <a:bodyPr wrap="none">
            <a:spAutoFit/>
          </a:bodyPr>
          <a:lstStyle/>
          <a:p>
            <a:r>
              <a:rPr lang="en-US" altLang="zh-CN" sz="2800" b="1" dirty="0">
                <a:solidFill>
                  <a:srgbClr val="7030A0"/>
                </a:solidFill>
              </a:rPr>
              <a:t>The planning games</a:t>
            </a:r>
            <a:endParaRPr lang="zh-CN" altLang="en-US" sz="2800" b="1" dirty="0">
              <a:solidFill>
                <a:srgbClr val="7030A0"/>
              </a:solidFill>
            </a:endParaRPr>
          </a:p>
        </p:txBody>
      </p:sp>
    </p:spTree>
    <p:extLst>
      <p:ext uri="{BB962C8B-B14F-4D97-AF65-F5344CB8AC3E}">
        <p14:creationId xmlns:p14="http://schemas.microsoft.com/office/powerpoint/2010/main" val="749642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EBC9B0-4006-4E0B-8884-FEDED53C44E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BFE519C-033E-4BDE-8F65-6AA78D797A59}"/>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3379AE84-D475-434F-80E0-652B36C46D7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70F5FB75-D6FC-493F-9235-ED0096A0623D}"/>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cont.6</a:t>
            </a:r>
          </a:p>
        </p:txBody>
      </p:sp>
      <p:sp>
        <p:nvSpPr>
          <p:cNvPr id="6" name="Content Placeholder 2">
            <a:extLst>
              <a:ext uri="{FF2B5EF4-FFF2-40B4-BE49-F238E27FC236}">
                <a16:creationId xmlns:a16="http://schemas.microsoft.com/office/drawing/2014/main" id="{3909C391-4359-4664-BBFC-D6BDD4F129CC}"/>
              </a:ext>
            </a:extLst>
          </p:cNvPr>
          <p:cNvSpPr txBox="1">
            <a:spLocks/>
          </p:cNvSpPr>
          <p:nvPr/>
        </p:nvSpPr>
        <p:spPr>
          <a:xfrm>
            <a:off x="107504" y="1351309"/>
            <a:ext cx="885698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Release planning involves selecting and refining the stories that will reflect the features to be implemented in a release of a system and the order in which the stories should be implemented.</a:t>
            </a:r>
            <a:r>
              <a:rPr lang="en-GB" sz="2800" dirty="0"/>
              <a:t> </a:t>
            </a:r>
          </a:p>
          <a:p>
            <a:r>
              <a:rPr lang="en-US" sz="2800" dirty="0"/>
              <a:t>Stories to be implemented in each iteration are chosen, with the number of stories reflecting the time to deliver an iteration (usually 2 or 3 weeks).</a:t>
            </a:r>
            <a:r>
              <a:rPr lang="en-GB" sz="2800" dirty="0"/>
              <a:t> </a:t>
            </a:r>
            <a:endParaRPr lang="en-US" sz="2800" dirty="0"/>
          </a:p>
          <a:p>
            <a:r>
              <a:rPr lang="en-US" sz="2800" dirty="0"/>
              <a:t>The team’s velocity is used to guide the choice of stories so that they can be delivered within an iteration.</a:t>
            </a:r>
          </a:p>
        </p:txBody>
      </p:sp>
      <p:sp>
        <p:nvSpPr>
          <p:cNvPr id="7" name="矩形 6">
            <a:extLst>
              <a:ext uri="{FF2B5EF4-FFF2-40B4-BE49-F238E27FC236}">
                <a16:creationId xmlns:a16="http://schemas.microsoft.com/office/drawing/2014/main" id="{431F5EDE-98EF-41F1-9680-B152741D3BCE}"/>
              </a:ext>
            </a:extLst>
          </p:cNvPr>
          <p:cNvSpPr/>
          <p:nvPr/>
        </p:nvSpPr>
        <p:spPr>
          <a:xfrm>
            <a:off x="107504" y="934947"/>
            <a:ext cx="4717958" cy="523220"/>
          </a:xfrm>
          <a:prstGeom prst="rect">
            <a:avLst/>
          </a:prstGeom>
        </p:spPr>
        <p:txBody>
          <a:bodyPr wrap="none">
            <a:spAutoFit/>
          </a:bodyPr>
          <a:lstStyle/>
          <a:p>
            <a:r>
              <a:rPr lang="en-US" altLang="zh-CN" sz="2800" b="1" dirty="0">
                <a:solidFill>
                  <a:srgbClr val="7030A0"/>
                </a:solidFill>
              </a:rPr>
              <a:t>Release and iteration planning</a:t>
            </a:r>
            <a:endParaRPr lang="zh-CN" altLang="en-US" sz="2800" b="1" dirty="0">
              <a:solidFill>
                <a:srgbClr val="7030A0"/>
              </a:solidFill>
            </a:endParaRPr>
          </a:p>
        </p:txBody>
      </p:sp>
    </p:spTree>
    <p:extLst>
      <p:ext uri="{BB962C8B-B14F-4D97-AF65-F5344CB8AC3E}">
        <p14:creationId xmlns:p14="http://schemas.microsoft.com/office/powerpoint/2010/main" val="376011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1724EF4-E838-41E4-BE31-9391D1C3310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B1CAC70-7418-4248-B237-B054296D701C}"/>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19A7A8AC-AAC8-4C6B-8A74-5D7D1089AA9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A017CEDE-3BFF-42C2-831E-8E78B1D835A0}"/>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cont.7</a:t>
            </a:r>
          </a:p>
        </p:txBody>
      </p:sp>
      <p:sp>
        <p:nvSpPr>
          <p:cNvPr id="6" name="Content Placeholder 2">
            <a:extLst>
              <a:ext uri="{FF2B5EF4-FFF2-40B4-BE49-F238E27FC236}">
                <a16:creationId xmlns:a16="http://schemas.microsoft.com/office/drawing/2014/main" id="{75E9BEFA-CA41-4AFE-B6F6-3AE9B30F0353}"/>
              </a:ext>
            </a:extLst>
          </p:cNvPr>
          <p:cNvSpPr txBox="1">
            <a:spLocks/>
          </p:cNvSpPr>
          <p:nvPr/>
        </p:nvSpPr>
        <p:spPr>
          <a:xfrm>
            <a:off x="142043" y="1299149"/>
            <a:ext cx="890479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During the task planning stage, the developers break down stories into development tasks. </a:t>
            </a:r>
          </a:p>
          <a:p>
            <a:pPr lvl="1"/>
            <a:r>
              <a:rPr lang="en-US" sz="2400" dirty="0"/>
              <a:t>A development task should take 4–16 hours. </a:t>
            </a:r>
          </a:p>
          <a:p>
            <a:pPr lvl="1"/>
            <a:r>
              <a:rPr lang="en-US" sz="2400" dirty="0"/>
              <a:t>All of the tasks that must be completed to implement all of the stories in that iteration are listed.</a:t>
            </a:r>
            <a:r>
              <a:rPr lang="en-GB" sz="2400" dirty="0"/>
              <a:t> </a:t>
            </a:r>
          </a:p>
          <a:p>
            <a:pPr lvl="1"/>
            <a:r>
              <a:rPr lang="en-US" sz="2400" dirty="0"/>
              <a:t>The individual developers then sign up for the specific tasks that they will implement.</a:t>
            </a:r>
            <a:r>
              <a:rPr lang="en-US" dirty="0"/>
              <a:t> </a:t>
            </a:r>
            <a:endParaRPr lang="en-GB" dirty="0"/>
          </a:p>
          <a:p>
            <a:r>
              <a:rPr lang="en-GB" sz="2800" dirty="0"/>
              <a:t>Benefits of this approach:</a:t>
            </a:r>
          </a:p>
          <a:p>
            <a:pPr lvl="1"/>
            <a:r>
              <a:rPr lang="en-US" sz="2400" dirty="0"/>
              <a:t>The whole team gets an overview of the tasks to be completed in an iteration. </a:t>
            </a:r>
          </a:p>
          <a:p>
            <a:pPr lvl="1"/>
            <a:r>
              <a:rPr lang="en-US" sz="2400" dirty="0"/>
              <a:t>Developers have a sense of ownership in these tasks and this is likely to motivate them to complete the task.</a:t>
            </a:r>
            <a:r>
              <a:rPr lang="en-GB" sz="2400" dirty="0"/>
              <a:t> </a:t>
            </a:r>
            <a:endParaRPr lang="en-US" sz="2400" dirty="0"/>
          </a:p>
        </p:txBody>
      </p:sp>
      <p:sp>
        <p:nvSpPr>
          <p:cNvPr id="7" name="矩形 6">
            <a:extLst>
              <a:ext uri="{FF2B5EF4-FFF2-40B4-BE49-F238E27FC236}">
                <a16:creationId xmlns:a16="http://schemas.microsoft.com/office/drawing/2014/main" id="{988A907F-AED0-456E-BDAF-7F42CCA4768C}"/>
              </a:ext>
            </a:extLst>
          </p:cNvPr>
          <p:cNvSpPr/>
          <p:nvPr/>
        </p:nvSpPr>
        <p:spPr>
          <a:xfrm>
            <a:off x="107504" y="934947"/>
            <a:ext cx="2378600" cy="523220"/>
          </a:xfrm>
          <a:prstGeom prst="rect">
            <a:avLst/>
          </a:prstGeom>
        </p:spPr>
        <p:txBody>
          <a:bodyPr wrap="none">
            <a:spAutoFit/>
          </a:bodyPr>
          <a:lstStyle/>
          <a:p>
            <a:r>
              <a:rPr lang="en-US" altLang="zh-CN" sz="2800" b="1" dirty="0">
                <a:solidFill>
                  <a:srgbClr val="7030A0"/>
                </a:solidFill>
              </a:rPr>
              <a:t>Task allocation</a:t>
            </a:r>
            <a:endParaRPr lang="zh-CN" altLang="en-US" sz="2800" b="1" dirty="0">
              <a:solidFill>
                <a:srgbClr val="7030A0"/>
              </a:solidFill>
            </a:endParaRPr>
          </a:p>
        </p:txBody>
      </p:sp>
    </p:spTree>
    <p:extLst>
      <p:ext uri="{BB962C8B-B14F-4D97-AF65-F5344CB8AC3E}">
        <p14:creationId xmlns:p14="http://schemas.microsoft.com/office/powerpoint/2010/main" val="369811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D127721-C8D6-450D-B6FC-8284E79DCDC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D5DF8E2-51F2-4BC7-AFB0-D3E2CBF37023}"/>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66468BB6-4092-4522-B907-0E7E4DE8EBF7}"/>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23.4 Agile planning</a:t>
            </a:r>
          </a:p>
        </p:txBody>
      </p:sp>
      <p:sp>
        <p:nvSpPr>
          <p:cNvPr id="5" name="文本框 4">
            <a:extLst>
              <a:ext uri="{FF2B5EF4-FFF2-40B4-BE49-F238E27FC236}">
                <a16:creationId xmlns:a16="http://schemas.microsoft.com/office/drawing/2014/main" id="{B6684113-28D9-40BD-94AB-A0003E25478E}"/>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cont.8</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6B21096D-B990-4854-A8E9-EF3DC20D350D}"/>
              </a:ext>
            </a:extLst>
          </p:cNvPr>
          <p:cNvSpPr txBox="1">
            <a:spLocks/>
          </p:cNvSpPr>
          <p:nvPr/>
        </p:nvSpPr>
        <p:spPr>
          <a:xfrm>
            <a:off x="168689" y="1412777"/>
            <a:ext cx="8867807" cy="30963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software increment is always delivered at the end of each project iteration. </a:t>
            </a:r>
          </a:p>
          <a:p>
            <a:r>
              <a:rPr lang="en-US" sz="2800" dirty="0"/>
              <a:t>If the features to be included in the increment cannot be completed in the time allowed, the scope of the work is reduced. </a:t>
            </a:r>
          </a:p>
          <a:p>
            <a:r>
              <a:rPr lang="en-US" sz="2800" dirty="0">
                <a:solidFill>
                  <a:srgbClr val="FF0000"/>
                </a:solidFill>
              </a:rPr>
              <a:t>The delivery schedule is never extended. </a:t>
            </a:r>
          </a:p>
        </p:txBody>
      </p:sp>
      <p:sp>
        <p:nvSpPr>
          <p:cNvPr id="7" name="矩形 6">
            <a:extLst>
              <a:ext uri="{FF2B5EF4-FFF2-40B4-BE49-F238E27FC236}">
                <a16:creationId xmlns:a16="http://schemas.microsoft.com/office/drawing/2014/main" id="{0B05C040-5811-4A0B-9CF7-A178B5E5FCCE}"/>
              </a:ext>
            </a:extLst>
          </p:cNvPr>
          <p:cNvSpPr/>
          <p:nvPr/>
        </p:nvSpPr>
        <p:spPr>
          <a:xfrm>
            <a:off x="107504" y="934947"/>
            <a:ext cx="2811988" cy="523220"/>
          </a:xfrm>
          <a:prstGeom prst="rect">
            <a:avLst/>
          </a:prstGeom>
        </p:spPr>
        <p:txBody>
          <a:bodyPr wrap="none">
            <a:spAutoFit/>
          </a:bodyPr>
          <a:lstStyle/>
          <a:p>
            <a:r>
              <a:rPr lang="en-US" altLang="zh-CN" sz="2800" b="1" dirty="0">
                <a:solidFill>
                  <a:srgbClr val="7030A0"/>
                </a:solidFill>
              </a:rPr>
              <a:t>Software delivery</a:t>
            </a:r>
            <a:endParaRPr lang="zh-CN" altLang="en-US" sz="2800" b="1" dirty="0">
              <a:solidFill>
                <a:srgbClr val="7030A0"/>
              </a:solidFill>
            </a:endParaRPr>
          </a:p>
        </p:txBody>
      </p:sp>
    </p:spTree>
    <p:extLst>
      <p:ext uri="{BB962C8B-B14F-4D97-AF65-F5344CB8AC3E}">
        <p14:creationId xmlns:p14="http://schemas.microsoft.com/office/powerpoint/2010/main" val="75495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F1F6EC6-0E00-43D9-A616-01E72F69215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A5C03F9-38D8-4F60-8FC8-E6BF76EFBC17}"/>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AA761CCB-9CD2-4842-B72F-CB1BF9A0CBF1}"/>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23.5 Estimation techniques</a:t>
            </a:r>
          </a:p>
        </p:txBody>
      </p:sp>
      <p:sp>
        <p:nvSpPr>
          <p:cNvPr id="5" name="Content Placeholder 2">
            <a:extLst>
              <a:ext uri="{FF2B5EF4-FFF2-40B4-BE49-F238E27FC236}">
                <a16:creationId xmlns:a16="http://schemas.microsoft.com/office/drawing/2014/main" id="{C73172ED-F66B-49EF-9A0E-042A463EEAF8}"/>
              </a:ext>
            </a:extLst>
          </p:cNvPr>
          <p:cNvSpPr txBox="1">
            <a:spLocks/>
          </p:cNvSpPr>
          <p:nvPr/>
        </p:nvSpPr>
        <p:spPr>
          <a:xfrm>
            <a:off x="112931" y="908720"/>
            <a:ext cx="899557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There are two types of technique that can be used to </a:t>
            </a:r>
            <a:r>
              <a:rPr lang="en-US" altLang="zh-CN" dirty="0"/>
              <a:t>estimate software efforts and costs</a:t>
            </a:r>
            <a:r>
              <a:rPr lang="en-US" dirty="0"/>
              <a:t>:</a:t>
            </a:r>
            <a:endParaRPr lang="en-GB" dirty="0"/>
          </a:p>
          <a:p>
            <a:pPr lvl="1"/>
            <a:r>
              <a:rPr lang="en-US" b="1" i="1" dirty="0"/>
              <a:t>Experience-based techniques</a:t>
            </a:r>
            <a:r>
              <a:rPr lang="en-US" b="1" dirty="0"/>
              <a:t> </a:t>
            </a:r>
            <a:r>
              <a:rPr lang="en-US" dirty="0"/>
              <a:t>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b="1" i="1" dirty="0"/>
              <a:t>Algorithmic cost modeling</a:t>
            </a:r>
            <a:r>
              <a:rPr lang="en-US" b="1" dirty="0"/>
              <a:t> </a:t>
            </a:r>
            <a:r>
              <a:rPr lang="en-US" dirty="0"/>
              <a:t>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Tree>
    <p:extLst>
      <p:ext uri="{BB962C8B-B14F-4D97-AF65-F5344CB8AC3E}">
        <p14:creationId xmlns:p14="http://schemas.microsoft.com/office/powerpoint/2010/main" val="117024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3D7A3E-14F0-4DF1-A572-7BD43910525D}"/>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F80280DE-5D9C-46B8-A5CF-D8959505AB91}"/>
              </a:ext>
            </a:extLst>
          </p:cNvPr>
          <p:cNvSpPr>
            <a:spLocks noGrp="1"/>
          </p:cNvSpPr>
          <p:nvPr>
            <p:ph type="sldNum" sz="quarter" idx="12"/>
          </p:nvPr>
        </p:nvSpPr>
        <p:spPr/>
        <p:txBody>
          <a:bodyPr/>
          <a:lstStyle/>
          <a:p>
            <a:r>
              <a:rPr lang="en-US" altLang="zh-CN" dirty="0"/>
              <a:t>SE  Chapter 23-</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C95B6CB5-433A-4E01-A37A-F73994E2182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planning</a:t>
            </a:r>
          </a:p>
        </p:txBody>
      </p:sp>
      <p:sp>
        <p:nvSpPr>
          <p:cNvPr id="6" name="Rectangle 3">
            <a:extLst>
              <a:ext uri="{FF2B5EF4-FFF2-40B4-BE49-F238E27FC236}">
                <a16:creationId xmlns:a16="http://schemas.microsoft.com/office/drawing/2014/main" id="{3AF2E20A-3775-4283-BFBD-76D687592B7C}"/>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What is project plan?</a:t>
            </a:r>
          </a:p>
        </p:txBody>
      </p:sp>
      <p:sp>
        <p:nvSpPr>
          <p:cNvPr id="9" name="Content Placeholder 2">
            <a:extLst>
              <a:ext uri="{FF2B5EF4-FFF2-40B4-BE49-F238E27FC236}">
                <a16:creationId xmlns:a16="http://schemas.microsoft.com/office/drawing/2014/main" id="{F57EEFC5-43EB-41A2-8D23-3FA056A4A772}"/>
              </a:ext>
            </a:extLst>
          </p:cNvPr>
          <p:cNvSpPr txBox="1">
            <a:spLocks/>
          </p:cNvSpPr>
          <p:nvPr/>
        </p:nvSpPr>
        <p:spPr>
          <a:xfrm>
            <a:off x="179512" y="1600201"/>
            <a:ext cx="8867328" cy="37730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The project plan, which is created at the start of a project, is used to communicate how the work will be done to the project team and customers, and to help assess progress on the project. </a:t>
            </a:r>
            <a:endParaRPr lang="en-US" sz="2800" dirty="0"/>
          </a:p>
          <a:p>
            <a:r>
              <a:rPr lang="en-US" sz="2800" dirty="0"/>
              <a:t>Project planning involves breaking down the work into parts and assign these to project team members, anticipate problems that might arise and prepare tentative solutions to those problems. </a:t>
            </a:r>
          </a:p>
        </p:txBody>
      </p:sp>
    </p:spTree>
    <p:extLst>
      <p:ext uri="{BB962C8B-B14F-4D97-AF65-F5344CB8AC3E}">
        <p14:creationId xmlns:p14="http://schemas.microsoft.com/office/powerpoint/2010/main" val="3563496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A0D7508-90F6-4828-8116-FFE1B836177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1B2E4D7-B9A7-4002-A5ED-E61130C1C18B}"/>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BD30C35E-C97C-4F93-9972-A892972FA00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23.5 Estimation techniques</a:t>
            </a:r>
          </a:p>
        </p:txBody>
      </p:sp>
      <p:sp>
        <p:nvSpPr>
          <p:cNvPr id="5" name="文本框 4">
            <a:extLst>
              <a:ext uri="{FF2B5EF4-FFF2-40B4-BE49-F238E27FC236}">
                <a16:creationId xmlns:a16="http://schemas.microsoft.com/office/drawing/2014/main" id="{F0DE4111-5A4D-4643-AEA1-631D35B58B1D}"/>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pic>
        <p:nvPicPr>
          <p:cNvPr id="6" name="Content Placeholder 3" descr="23.9 Estimate-refinement.eps">
            <a:extLst>
              <a:ext uri="{FF2B5EF4-FFF2-40B4-BE49-F238E27FC236}">
                <a16:creationId xmlns:a16="http://schemas.microsoft.com/office/drawing/2014/main" id="{23B5FC22-FDE8-462B-B80E-08A00821DAE2}"/>
              </a:ext>
            </a:extLst>
          </p:cNvPr>
          <p:cNvPicPr>
            <a:picLocks noChangeAspect="1"/>
          </p:cNvPicPr>
          <p:nvPr/>
        </p:nvPicPr>
        <p:blipFill>
          <a:blip r:embed="rId2"/>
          <a:srcRect t="4781" b="4781"/>
          <a:stretch>
            <a:fillRect/>
          </a:stretch>
        </p:blipFill>
        <p:spPr>
          <a:xfrm>
            <a:off x="251520" y="1615788"/>
            <a:ext cx="8363272" cy="4599477"/>
          </a:xfrm>
          <a:prstGeom prst="rect">
            <a:avLst/>
          </a:prstGeom>
        </p:spPr>
      </p:pic>
      <p:sp>
        <p:nvSpPr>
          <p:cNvPr id="7" name="矩形 6">
            <a:extLst>
              <a:ext uri="{FF2B5EF4-FFF2-40B4-BE49-F238E27FC236}">
                <a16:creationId xmlns:a16="http://schemas.microsoft.com/office/drawing/2014/main" id="{F26C7989-818E-43A7-9D26-DDA1252A75DF}"/>
              </a:ext>
            </a:extLst>
          </p:cNvPr>
          <p:cNvSpPr/>
          <p:nvPr/>
        </p:nvSpPr>
        <p:spPr>
          <a:xfrm>
            <a:off x="67057" y="951484"/>
            <a:ext cx="3359253" cy="523220"/>
          </a:xfrm>
          <a:prstGeom prst="rect">
            <a:avLst/>
          </a:prstGeom>
        </p:spPr>
        <p:txBody>
          <a:bodyPr wrap="none">
            <a:spAutoFit/>
          </a:bodyPr>
          <a:lstStyle/>
          <a:p>
            <a:r>
              <a:rPr lang="en-US" altLang="zh-CN" sz="2800" b="1" dirty="0">
                <a:solidFill>
                  <a:srgbClr val="7030A0"/>
                </a:solidFill>
              </a:rPr>
              <a:t>Estimate uncertainty</a:t>
            </a:r>
            <a:r>
              <a:rPr lang="en-GB" altLang="zh-CN" sz="2800" b="1" dirty="0">
                <a:solidFill>
                  <a:srgbClr val="7030A0"/>
                </a:solidFill>
              </a:rPr>
              <a:t> </a:t>
            </a:r>
            <a:endParaRPr lang="zh-CN" altLang="en-US" sz="2800" b="1" dirty="0">
              <a:solidFill>
                <a:srgbClr val="7030A0"/>
              </a:solidFill>
            </a:endParaRPr>
          </a:p>
        </p:txBody>
      </p:sp>
      <p:sp>
        <p:nvSpPr>
          <p:cNvPr id="8" name="文本框 7">
            <a:extLst>
              <a:ext uri="{FF2B5EF4-FFF2-40B4-BE49-F238E27FC236}">
                <a16:creationId xmlns:a16="http://schemas.microsoft.com/office/drawing/2014/main" id="{6955E24E-57F7-4B25-8B83-B04A2AC76782}"/>
              </a:ext>
            </a:extLst>
          </p:cNvPr>
          <p:cNvSpPr txBox="1"/>
          <p:nvPr/>
        </p:nvSpPr>
        <p:spPr>
          <a:xfrm>
            <a:off x="3862264" y="1810421"/>
            <a:ext cx="5184576" cy="523220"/>
          </a:xfrm>
          <a:prstGeom prst="rect">
            <a:avLst/>
          </a:prstGeom>
          <a:noFill/>
        </p:spPr>
        <p:txBody>
          <a:bodyPr wrap="square" rtlCol="0">
            <a:spAutoFit/>
          </a:bodyPr>
          <a:lstStyle/>
          <a:p>
            <a:r>
              <a:rPr lang="en-US" altLang="zh-CN" sz="2800" b="1" dirty="0">
                <a:cs typeface="Times New Roman" panose="02020603050405020304" pitchFamily="18" charset="0"/>
              </a:rPr>
              <a:t>x represents x month of effort</a:t>
            </a: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236758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B2A7A41-B9CD-49D1-91B0-BDD6E282E28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03F976E-CDEC-4E5A-AACB-EE2C0121AEBA}"/>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518609A7-A7AD-48DB-8440-3C30672F2B2C}"/>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23.5 Estimation techniques</a:t>
            </a:r>
          </a:p>
        </p:txBody>
      </p:sp>
      <p:sp>
        <p:nvSpPr>
          <p:cNvPr id="5" name="文本框 4">
            <a:extLst>
              <a:ext uri="{FF2B5EF4-FFF2-40B4-BE49-F238E27FC236}">
                <a16:creationId xmlns:a16="http://schemas.microsoft.com/office/drawing/2014/main" id="{96004077-EB13-47DF-97DB-F51EA0097EC9}"/>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
        <p:nvSpPr>
          <p:cNvPr id="6" name="Content Placeholder 2">
            <a:extLst>
              <a:ext uri="{FF2B5EF4-FFF2-40B4-BE49-F238E27FC236}">
                <a16:creationId xmlns:a16="http://schemas.microsoft.com/office/drawing/2014/main" id="{6F8B9761-440B-42C9-8D70-6B3AF65CB302}"/>
              </a:ext>
            </a:extLst>
          </p:cNvPr>
          <p:cNvSpPr txBox="1">
            <a:spLocks/>
          </p:cNvSpPr>
          <p:nvPr/>
        </p:nvSpPr>
        <p:spPr>
          <a:xfrm>
            <a:off x="107504" y="1351309"/>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Experience-based techniques rely on judgments based on experience of past projects and the effort expended in these projects on software development activities. </a:t>
            </a:r>
          </a:p>
          <a:p>
            <a:r>
              <a:rPr lang="en-US" sz="2800" dirty="0"/>
              <a:t>Typically, you identify the deliverables to be produced in a project and the different software components or systems that are to be developed. </a:t>
            </a:r>
          </a:p>
          <a:p>
            <a:r>
              <a:rPr lang="en-US" sz="2800" dirty="0"/>
              <a:t>You document these in a spreadsheet, estimate them individually and compute the total effort required. </a:t>
            </a:r>
          </a:p>
          <a:p>
            <a:r>
              <a:rPr lang="en-US" sz="2800" dirty="0"/>
              <a:t>It usually helps to get a group of people involved in the effort estimation and to ask each member of the group to explain their estimate. </a:t>
            </a:r>
          </a:p>
        </p:txBody>
      </p:sp>
      <p:sp>
        <p:nvSpPr>
          <p:cNvPr id="7" name="矩形 6">
            <a:extLst>
              <a:ext uri="{FF2B5EF4-FFF2-40B4-BE49-F238E27FC236}">
                <a16:creationId xmlns:a16="http://schemas.microsoft.com/office/drawing/2014/main" id="{BC4C8356-9D67-4D11-8773-AABEB0385DE2}"/>
              </a:ext>
            </a:extLst>
          </p:cNvPr>
          <p:cNvSpPr/>
          <p:nvPr/>
        </p:nvSpPr>
        <p:spPr>
          <a:xfrm>
            <a:off x="100595" y="908720"/>
            <a:ext cx="4622227" cy="523220"/>
          </a:xfrm>
          <a:prstGeom prst="rect">
            <a:avLst/>
          </a:prstGeom>
        </p:spPr>
        <p:txBody>
          <a:bodyPr wrap="none">
            <a:spAutoFit/>
          </a:bodyPr>
          <a:lstStyle/>
          <a:p>
            <a:r>
              <a:rPr lang="en-US" altLang="zh-CN" sz="2800" b="1" dirty="0">
                <a:solidFill>
                  <a:srgbClr val="7030A0"/>
                </a:solidFill>
              </a:rPr>
              <a:t>Experience-based approaches</a:t>
            </a:r>
            <a:endParaRPr lang="zh-CN" altLang="en-US" sz="2800" b="1" dirty="0">
              <a:solidFill>
                <a:srgbClr val="7030A0"/>
              </a:solidFill>
            </a:endParaRPr>
          </a:p>
        </p:txBody>
      </p:sp>
    </p:spTree>
    <p:extLst>
      <p:ext uri="{BB962C8B-B14F-4D97-AF65-F5344CB8AC3E}">
        <p14:creationId xmlns:p14="http://schemas.microsoft.com/office/powerpoint/2010/main" val="1172845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AE3940-3867-48F2-90CE-8A61B4E55C3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57600C9-A231-4A8C-BBE4-0B3546E45572}"/>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22717DD0-E161-4E1F-8AED-A2ABA1CEE00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23.5 Estimation techniques</a:t>
            </a:r>
          </a:p>
        </p:txBody>
      </p:sp>
      <p:sp>
        <p:nvSpPr>
          <p:cNvPr id="5" name="文本框 4">
            <a:extLst>
              <a:ext uri="{FF2B5EF4-FFF2-40B4-BE49-F238E27FC236}">
                <a16:creationId xmlns:a16="http://schemas.microsoft.com/office/drawing/2014/main" id="{074E9721-ECDD-4E03-8D0C-349D6994D0E9}"/>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Rectangle 3">
            <a:extLst>
              <a:ext uri="{FF2B5EF4-FFF2-40B4-BE49-F238E27FC236}">
                <a16:creationId xmlns:a16="http://schemas.microsoft.com/office/drawing/2014/main" id="{BA7F8139-6E05-4CB5-8A9C-A43587ADD9AD}"/>
              </a:ext>
            </a:extLst>
          </p:cNvPr>
          <p:cNvSpPr txBox="1">
            <a:spLocks noChangeArrowheads="1"/>
          </p:cNvSpPr>
          <p:nvPr/>
        </p:nvSpPr>
        <p:spPr>
          <a:xfrm>
            <a:off x="194827" y="1340768"/>
            <a:ext cx="8913677"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Cost is estimated as a mathematical function of </a:t>
            </a:r>
            <a:br>
              <a:rPr lang="en-GB" sz="2800" dirty="0"/>
            </a:br>
            <a:r>
              <a:rPr lang="en-GB" sz="2800" dirty="0"/>
              <a:t>product, project and process attributes whose </a:t>
            </a:r>
            <a:br>
              <a:rPr lang="en-GB" sz="2800" dirty="0"/>
            </a:br>
            <a:r>
              <a:rPr lang="en-GB" sz="2800" dirty="0"/>
              <a:t>values are estimated by project managers:</a:t>
            </a:r>
          </a:p>
          <a:p>
            <a:pPr lvl="1" algn="just">
              <a:lnSpc>
                <a:spcPct val="90000"/>
              </a:lnSpc>
              <a:spcBef>
                <a:spcPts val="600"/>
              </a:spcBef>
              <a:spcAft>
                <a:spcPts val="600"/>
              </a:spcAft>
            </a:pPr>
            <a:r>
              <a:rPr lang="en-GB" dirty="0">
                <a:solidFill>
                  <a:srgbClr val="FF0000"/>
                </a:solidFill>
                <a:latin typeface="Helvetica" charset="0"/>
              </a:rPr>
              <a:t>Effort</a:t>
            </a:r>
            <a:r>
              <a:rPr lang="en-GB" dirty="0">
                <a:solidFill>
                  <a:srgbClr val="FF0000"/>
                </a:solidFill>
              </a:rPr>
              <a:t> = </a:t>
            </a:r>
            <a:r>
              <a:rPr lang="en-GB" dirty="0">
                <a:solidFill>
                  <a:srgbClr val="FF0000"/>
                </a:solidFill>
                <a:latin typeface="Helvetica" charset="0"/>
              </a:rPr>
              <a:t>A </a:t>
            </a:r>
            <a:r>
              <a:rPr lang="en-GB" dirty="0">
                <a:solidFill>
                  <a:srgbClr val="FF0000"/>
                </a:solidFill>
              </a:rPr>
              <a:t> </a:t>
            </a:r>
            <a:r>
              <a:rPr lang="en-GB" dirty="0">
                <a:solidFill>
                  <a:srgbClr val="FF0000"/>
                </a:solidFill>
                <a:latin typeface="Symbol" charset="2"/>
              </a:rPr>
              <a:t>´</a:t>
            </a:r>
            <a:r>
              <a:rPr lang="en-GB" dirty="0">
                <a:solidFill>
                  <a:srgbClr val="FF0000"/>
                </a:solidFill>
              </a:rPr>
              <a:t> </a:t>
            </a:r>
            <a:r>
              <a:rPr lang="en-GB" dirty="0" err="1">
                <a:solidFill>
                  <a:srgbClr val="FF0000"/>
                </a:solidFill>
                <a:latin typeface="Helvetica" charset="0"/>
              </a:rPr>
              <a:t>Size</a:t>
            </a:r>
            <a:r>
              <a:rPr lang="en-GB" baseline="30000" dirty="0" err="1">
                <a:solidFill>
                  <a:srgbClr val="FF0000"/>
                </a:solidFill>
                <a:latin typeface="Helvetica" charset="0"/>
              </a:rPr>
              <a:t>B</a:t>
            </a:r>
            <a:r>
              <a:rPr lang="en-GB" baseline="30000" dirty="0">
                <a:solidFill>
                  <a:srgbClr val="FF0000"/>
                </a:solidFill>
              </a:rPr>
              <a:t>  </a:t>
            </a:r>
            <a:r>
              <a:rPr lang="en-GB" dirty="0">
                <a:solidFill>
                  <a:srgbClr val="FF0000"/>
                </a:solidFill>
                <a:latin typeface="Symbol" charset="2"/>
              </a:rPr>
              <a:t>´</a:t>
            </a:r>
            <a:r>
              <a:rPr lang="en-GB" dirty="0">
                <a:solidFill>
                  <a:srgbClr val="FF0000"/>
                </a:solidFill>
              </a:rPr>
              <a:t> </a:t>
            </a:r>
            <a:r>
              <a:rPr lang="en-GB" dirty="0">
                <a:solidFill>
                  <a:srgbClr val="FF0000"/>
                </a:solidFill>
                <a:latin typeface="Helvetica" charset="0"/>
              </a:rPr>
              <a:t>M</a:t>
            </a:r>
          </a:p>
          <a:p>
            <a:pPr lvl="1" algn="just">
              <a:lnSpc>
                <a:spcPct val="90000"/>
              </a:lnSpc>
              <a:spcBef>
                <a:spcPts val="600"/>
              </a:spcBef>
              <a:spcAft>
                <a:spcPts val="600"/>
              </a:spcAft>
            </a:pPr>
            <a:r>
              <a:rPr lang="en-GB" dirty="0"/>
              <a:t>A is an organisation-dependent constant, B reflects the disproportionate effort for large projects and M is a multiplier reflecting product, process and people attributes.</a:t>
            </a:r>
          </a:p>
          <a:p>
            <a:pPr>
              <a:lnSpc>
                <a:spcPct val="90000"/>
              </a:lnSpc>
            </a:pPr>
            <a:r>
              <a:rPr lang="en-GB" sz="2800" dirty="0"/>
              <a:t>The most commonly used product attribute for cost </a:t>
            </a:r>
            <a:br>
              <a:rPr lang="en-GB" sz="2800" dirty="0"/>
            </a:br>
            <a:r>
              <a:rPr lang="en-GB" sz="2800" dirty="0"/>
              <a:t>estimation is code size.</a:t>
            </a:r>
          </a:p>
          <a:p>
            <a:pPr>
              <a:lnSpc>
                <a:spcPct val="90000"/>
              </a:lnSpc>
            </a:pPr>
            <a:r>
              <a:rPr lang="en-GB" sz="2800" dirty="0"/>
              <a:t>Most models are similar but they use different values for A, B and M.</a:t>
            </a:r>
          </a:p>
        </p:txBody>
      </p:sp>
      <p:sp>
        <p:nvSpPr>
          <p:cNvPr id="7" name="矩形 6">
            <a:extLst>
              <a:ext uri="{FF2B5EF4-FFF2-40B4-BE49-F238E27FC236}">
                <a16:creationId xmlns:a16="http://schemas.microsoft.com/office/drawing/2014/main" id="{E86A37C0-84E2-4E90-B45D-BCCEB4A4552C}"/>
              </a:ext>
            </a:extLst>
          </p:cNvPr>
          <p:cNvSpPr/>
          <p:nvPr/>
        </p:nvSpPr>
        <p:spPr>
          <a:xfrm>
            <a:off x="100595" y="908720"/>
            <a:ext cx="3927998" cy="523220"/>
          </a:xfrm>
          <a:prstGeom prst="rect">
            <a:avLst/>
          </a:prstGeom>
        </p:spPr>
        <p:txBody>
          <a:bodyPr wrap="none">
            <a:spAutoFit/>
          </a:bodyPr>
          <a:lstStyle/>
          <a:p>
            <a:r>
              <a:rPr lang="en-US" altLang="zh-CN" sz="2800" b="1" dirty="0">
                <a:solidFill>
                  <a:srgbClr val="7030A0"/>
                </a:solidFill>
              </a:rPr>
              <a:t>Algorithm cost modeling</a:t>
            </a:r>
            <a:endParaRPr lang="zh-CN" altLang="en-US" sz="2800" b="1" dirty="0">
              <a:solidFill>
                <a:srgbClr val="7030A0"/>
              </a:solidFill>
            </a:endParaRPr>
          </a:p>
        </p:txBody>
      </p:sp>
    </p:spTree>
    <p:extLst>
      <p:ext uri="{BB962C8B-B14F-4D97-AF65-F5344CB8AC3E}">
        <p14:creationId xmlns:p14="http://schemas.microsoft.com/office/powerpoint/2010/main" val="3071407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47C4D10-C8C8-4A7C-8C40-E8C3FB3C63B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5E24595-7834-41E8-A910-E59FAC77219C}"/>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33</a:t>
            </a:fld>
            <a:endParaRPr lang="zh-CN" altLang="en-US" dirty="0"/>
          </a:p>
        </p:txBody>
      </p:sp>
      <p:sp>
        <p:nvSpPr>
          <p:cNvPr id="4" name="Rectangle 3">
            <a:extLst>
              <a:ext uri="{FF2B5EF4-FFF2-40B4-BE49-F238E27FC236}">
                <a16:creationId xmlns:a16="http://schemas.microsoft.com/office/drawing/2014/main" id="{DA20E071-6ED4-4959-8FDD-67D35B9D0125}"/>
              </a:ext>
            </a:extLst>
          </p:cNvPr>
          <p:cNvSpPr txBox="1">
            <a:spLocks noChangeArrowheads="1"/>
          </p:cNvSpPr>
          <p:nvPr/>
        </p:nvSpPr>
        <p:spPr>
          <a:xfrm>
            <a:off x="107504" y="1412776"/>
            <a:ext cx="8867328" cy="47918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The size of a software system can only be known accurately when it is finished.</a:t>
            </a:r>
          </a:p>
          <a:p>
            <a:pPr>
              <a:lnSpc>
                <a:spcPct val="90000"/>
              </a:lnSpc>
            </a:pPr>
            <a:r>
              <a:rPr lang="en-GB" sz="2800" dirty="0"/>
              <a:t>Several factors influence the final size</a:t>
            </a:r>
          </a:p>
          <a:p>
            <a:pPr lvl="1">
              <a:lnSpc>
                <a:spcPct val="90000"/>
              </a:lnSpc>
            </a:pPr>
            <a:r>
              <a:rPr lang="en-GB" dirty="0"/>
              <a:t>Use of reused systems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sz="2800" dirty="0"/>
              <a:t>As the development process progresses then the size estimate becomes more accurate.</a:t>
            </a:r>
          </a:p>
          <a:p>
            <a:pPr>
              <a:lnSpc>
                <a:spcPct val="90000"/>
              </a:lnSpc>
            </a:pPr>
            <a:r>
              <a:rPr lang="en-GB" sz="2800" dirty="0"/>
              <a:t>The estimates of the factors contributing to B and M are subjective and vary according to the judgment of the estimator.</a:t>
            </a:r>
          </a:p>
        </p:txBody>
      </p:sp>
      <p:sp>
        <p:nvSpPr>
          <p:cNvPr id="5" name="TextBox 5">
            <a:extLst>
              <a:ext uri="{FF2B5EF4-FFF2-40B4-BE49-F238E27FC236}">
                <a16:creationId xmlns:a16="http://schemas.microsoft.com/office/drawing/2014/main" id="{19542A31-1CF3-4060-A034-8DDE9ABA2B4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23.5 Estimation techniques</a:t>
            </a:r>
          </a:p>
        </p:txBody>
      </p:sp>
      <p:sp>
        <p:nvSpPr>
          <p:cNvPr id="6" name="文本框 5">
            <a:extLst>
              <a:ext uri="{FF2B5EF4-FFF2-40B4-BE49-F238E27FC236}">
                <a16:creationId xmlns:a16="http://schemas.microsoft.com/office/drawing/2014/main" id="{175C8279-F7C8-4D68-BF14-D0A1E3AB891F}"/>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a:p>
            <a:pPr>
              <a:lnSpc>
                <a:spcPts val="2800"/>
              </a:lnSpc>
            </a:pPr>
            <a:r>
              <a:rPr lang="en-US" altLang="zh-CN" sz="2800" b="1" dirty="0">
                <a:solidFill>
                  <a:srgbClr val="0070C0"/>
                </a:solidFill>
                <a:cs typeface="Times New Roman" panose="02020603050405020304" pitchFamily="18" charset="0"/>
              </a:rPr>
              <a:t>end</a:t>
            </a:r>
          </a:p>
        </p:txBody>
      </p:sp>
      <p:sp>
        <p:nvSpPr>
          <p:cNvPr id="7" name="矩形 6">
            <a:extLst>
              <a:ext uri="{FF2B5EF4-FFF2-40B4-BE49-F238E27FC236}">
                <a16:creationId xmlns:a16="http://schemas.microsoft.com/office/drawing/2014/main" id="{94F35518-F9E4-4939-9CFC-B66946491026}"/>
              </a:ext>
            </a:extLst>
          </p:cNvPr>
          <p:cNvSpPr/>
          <p:nvPr/>
        </p:nvSpPr>
        <p:spPr>
          <a:xfrm>
            <a:off x="70017" y="921463"/>
            <a:ext cx="3147785" cy="523220"/>
          </a:xfrm>
          <a:prstGeom prst="rect">
            <a:avLst/>
          </a:prstGeom>
        </p:spPr>
        <p:txBody>
          <a:bodyPr wrap="none">
            <a:spAutoFit/>
          </a:bodyPr>
          <a:lstStyle/>
          <a:p>
            <a:r>
              <a:rPr lang="en-GB" altLang="zh-CN" sz="2800" b="1" dirty="0">
                <a:solidFill>
                  <a:srgbClr val="7030A0"/>
                </a:solidFill>
              </a:rPr>
              <a:t>Estimation accuracy</a:t>
            </a:r>
            <a:endParaRPr lang="zh-CN" altLang="en-US" sz="2800" b="1" dirty="0">
              <a:solidFill>
                <a:srgbClr val="7030A0"/>
              </a:solidFill>
            </a:endParaRPr>
          </a:p>
        </p:txBody>
      </p:sp>
    </p:spTree>
    <p:extLst>
      <p:ext uri="{BB962C8B-B14F-4D97-AF65-F5344CB8AC3E}">
        <p14:creationId xmlns:p14="http://schemas.microsoft.com/office/powerpoint/2010/main" val="99266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1E0D21C-82BC-49AD-9819-9CE6900BFBE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628FD05-D1FA-44F9-B428-EB25FBEDACD8}"/>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CB29C472-38E4-4A35-A34D-DB8A93F1E6A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Rectangle 3">
            <a:extLst>
              <a:ext uri="{FF2B5EF4-FFF2-40B4-BE49-F238E27FC236}">
                <a16:creationId xmlns:a16="http://schemas.microsoft.com/office/drawing/2014/main" id="{FC40E578-122E-4D01-BFE8-1E447219D821}"/>
              </a:ext>
            </a:extLst>
          </p:cNvPr>
          <p:cNvSpPr txBox="1">
            <a:spLocks noChangeArrowheads="1"/>
          </p:cNvSpPr>
          <p:nvPr/>
        </p:nvSpPr>
        <p:spPr>
          <a:xfrm>
            <a:off x="107504" y="919261"/>
            <a:ext cx="893933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FF0000"/>
                </a:solidFill>
              </a:rPr>
              <a:t>Co</a:t>
            </a:r>
            <a:r>
              <a:rPr lang="en-US" altLang="zh-CN" sz="2800" dirty="0"/>
              <a:t>nstructive </a:t>
            </a:r>
            <a:r>
              <a:rPr lang="en-US" altLang="zh-CN" sz="2800" b="1" dirty="0">
                <a:solidFill>
                  <a:srgbClr val="FF0000"/>
                </a:solidFill>
              </a:rPr>
              <a:t>Co</a:t>
            </a:r>
            <a:r>
              <a:rPr lang="en-US" altLang="zh-CN" sz="2800" dirty="0"/>
              <a:t>st </a:t>
            </a:r>
            <a:r>
              <a:rPr lang="en-US" altLang="zh-CN" sz="2800" b="1" dirty="0">
                <a:solidFill>
                  <a:srgbClr val="FF0000"/>
                </a:solidFill>
              </a:rPr>
              <a:t>Mo</a:t>
            </a:r>
            <a:r>
              <a:rPr lang="en-US" altLang="zh-CN" sz="2800" dirty="0"/>
              <a:t>del</a:t>
            </a:r>
            <a:endParaRPr lang="en-GB" sz="2800" dirty="0"/>
          </a:p>
          <a:p>
            <a:r>
              <a:rPr lang="en-GB" sz="2800" dirty="0"/>
              <a:t>An empirical model based on project experience.</a:t>
            </a:r>
          </a:p>
          <a:p>
            <a:r>
              <a:rPr lang="en-GB" sz="2800" dirty="0"/>
              <a:t>Well-documented, ‘independent’ model which is not tied to a specific software vendor.</a:t>
            </a:r>
          </a:p>
          <a:p>
            <a:r>
              <a:rPr lang="en-GB" sz="2800" dirty="0"/>
              <a:t>Long history from initial version published in 1981 (COCOMO-81) through various instantiations to COCOMO 2.</a:t>
            </a:r>
          </a:p>
          <a:p>
            <a:r>
              <a:rPr lang="en-GB" sz="2800" dirty="0"/>
              <a:t>COCOMO 2 takes into account different approaches to software development, reuse, etc. </a:t>
            </a:r>
          </a:p>
        </p:txBody>
      </p:sp>
    </p:spTree>
    <p:extLst>
      <p:ext uri="{BB962C8B-B14F-4D97-AF65-F5344CB8AC3E}">
        <p14:creationId xmlns:p14="http://schemas.microsoft.com/office/powerpoint/2010/main" val="3105535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0A4C005-9980-421E-886F-22A7196C65C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61AF3EE-D987-4F90-9236-76C11A5CB8D0}"/>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35</a:t>
            </a:fld>
            <a:endParaRPr lang="zh-CN" altLang="en-US" dirty="0"/>
          </a:p>
        </p:txBody>
      </p:sp>
      <p:sp>
        <p:nvSpPr>
          <p:cNvPr id="4" name="Rectangle 3">
            <a:extLst>
              <a:ext uri="{FF2B5EF4-FFF2-40B4-BE49-F238E27FC236}">
                <a16:creationId xmlns:a16="http://schemas.microsoft.com/office/drawing/2014/main" id="{EAD0873E-96E7-4DDD-A925-D2F633C51D03}"/>
              </a:ext>
            </a:extLst>
          </p:cNvPr>
          <p:cNvSpPr txBox="1">
            <a:spLocks noChangeArrowheads="1"/>
          </p:cNvSpPr>
          <p:nvPr/>
        </p:nvSpPr>
        <p:spPr>
          <a:xfrm>
            <a:off x="107504" y="980728"/>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a:t>COCOMO 2 incorporates a range of sub-models that produce increasingly detailed software estimates.</a:t>
            </a:r>
          </a:p>
          <a:p>
            <a:pPr>
              <a:lnSpc>
                <a:spcPct val="90000"/>
              </a:lnSpc>
            </a:pPr>
            <a:r>
              <a:rPr lang="en-US" sz="2800"/>
              <a:t>The sub-models in COCOMO 2 are:</a:t>
            </a:r>
          </a:p>
          <a:p>
            <a:pPr lvl="1">
              <a:lnSpc>
                <a:spcPct val="90000"/>
              </a:lnSpc>
            </a:pPr>
            <a:r>
              <a:rPr lang="en-US">
                <a:solidFill>
                  <a:schemeClr val="accent1"/>
                </a:solidFill>
              </a:rPr>
              <a:t>Application composition model</a:t>
            </a:r>
            <a:r>
              <a:rPr lang="en-US"/>
              <a:t>. Used when software is composed from existing parts.</a:t>
            </a:r>
          </a:p>
          <a:p>
            <a:pPr lvl="1">
              <a:lnSpc>
                <a:spcPct val="90000"/>
              </a:lnSpc>
            </a:pPr>
            <a:r>
              <a:rPr lang="en-US">
                <a:solidFill>
                  <a:schemeClr val="accent1"/>
                </a:solidFill>
              </a:rPr>
              <a:t>Early design model</a:t>
            </a:r>
            <a:r>
              <a:rPr lang="en-US"/>
              <a:t>. Used when requirements are available but design has not yet started.</a:t>
            </a:r>
          </a:p>
          <a:p>
            <a:pPr lvl="1">
              <a:lnSpc>
                <a:spcPct val="90000"/>
              </a:lnSpc>
            </a:pPr>
            <a:r>
              <a:rPr lang="en-US">
                <a:solidFill>
                  <a:schemeClr val="accent1"/>
                </a:solidFill>
              </a:rPr>
              <a:t>Reuse model</a:t>
            </a:r>
            <a:r>
              <a:rPr lang="en-US"/>
              <a:t>. Used to compute the effort of integrating reusable components.</a:t>
            </a:r>
          </a:p>
          <a:p>
            <a:pPr lvl="1">
              <a:lnSpc>
                <a:spcPct val="90000"/>
              </a:lnSpc>
            </a:pPr>
            <a:r>
              <a:rPr lang="en-US">
                <a:solidFill>
                  <a:schemeClr val="accent1"/>
                </a:solidFill>
              </a:rPr>
              <a:t>Post-architecture model</a:t>
            </a:r>
            <a:r>
              <a:rPr lang="en-US"/>
              <a:t>. Used once the system architecture has been designed and more information about the system is available.</a:t>
            </a:r>
            <a:endParaRPr lang="en-US" dirty="0"/>
          </a:p>
        </p:txBody>
      </p:sp>
      <p:sp>
        <p:nvSpPr>
          <p:cNvPr id="5" name="TextBox 5">
            <a:extLst>
              <a:ext uri="{FF2B5EF4-FFF2-40B4-BE49-F238E27FC236}">
                <a16:creationId xmlns:a16="http://schemas.microsoft.com/office/drawing/2014/main" id="{9EB2E0FD-2714-47B3-B129-A08BE1879B5A}"/>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6" name="文本框 5">
            <a:extLst>
              <a:ext uri="{FF2B5EF4-FFF2-40B4-BE49-F238E27FC236}">
                <a16:creationId xmlns:a16="http://schemas.microsoft.com/office/drawing/2014/main" id="{03FF9F39-3906-4C71-8345-4759FC9C170A}"/>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Tree>
    <p:extLst>
      <p:ext uri="{BB962C8B-B14F-4D97-AF65-F5344CB8AC3E}">
        <p14:creationId xmlns:p14="http://schemas.microsoft.com/office/powerpoint/2010/main" val="919399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1F702B1-C621-4267-8A4D-B1F77829D1F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21B5020-4955-4B0C-9702-9A9ADCDE6601}"/>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36</a:t>
            </a:fld>
            <a:endParaRPr lang="zh-CN" altLang="en-US" dirty="0"/>
          </a:p>
        </p:txBody>
      </p:sp>
      <p:sp>
        <p:nvSpPr>
          <p:cNvPr id="4" name="TextBox 5">
            <a:extLst>
              <a:ext uri="{FF2B5EF4-FFF2-40B4-BE49-F238E27FC236}">
                <a16:creationId xmlns:a16="http://schemas.microsoft.com/office/drawing/2014/main" id="{24CE3FED-7F22-43DB-BC25-2454E51C5F1A}"/>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E83F1017-BF13-4F26-97B6-5232572487BC}"/>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pic>
        <p:nvPicPr>
          <p:cNvPr id="6" name="Picture 7" descr="23.10 COCOMO models.eps">
            <a:extLst>
              <a:ext uri="{FF2B5EF4-FFF2-40B4-BE49-F238E27FC236}">
                <a16:creationId xmlns:a16="http://schemas.microsoft.com/office/drawing/2014/main" id="{52E04CA9-0376-441A-BF5D-B0327A10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77" y="1011142"/>
            <a:ext cx="8886221" cy="5220365"/>
          </a:xfrm>
          <a:prstGeom prst="rect">
            <a:avLst/>
          </a:prstGeom>
        </p:spPr>
      </p:pic>
    </p:spTree>
    <p:extLst>
      <p:ext uri="{BB962C8B-B14F-4D97-AF65-F5344CB8AC3E}">
        <p14:creationId xmlns:p14="http://schemas.microsoft.com/office/powerpoint/2010/main" val="397163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5536D66-D28C-45A7-B9D8-65A1F8D95C9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57C89A3-30E4-4C9C-AF96-8648952CBDC3}"/>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37</a:t>
            </a:fld>
            <a:endParaRPr lang="zh-CN" altLang="en-US" dirty="0"/>
          </a:p>
        </p:txBody>
      </p:sp>
      <p:sp>
        <p:nvSpPr>
          <p:cNvPr id="4" name="TextBox 5">
            <a:extLst>
              <a:ext uri="{FF2B5EF4-FFF2-40B4-BE49-F238E27FC236}">
                <a16:creationId xmlns:a16="http://schemas.microsoft.com/office/drawing/2014/main" id="{AEDC5AD1-C117-4EAF-8FCF-3E2A99FA058F}"/>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6A970FF2-802E-42DF-B224-E0087D8CF8A7}"/>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Rectangle 3">
            <a:extLst>
              <a:ext uri="{FF2B5EF4-FFF2-40B4-BE49-F238E27FC236}">
                <a16:creationId xmlns:a16="http://schemas.microsoft.com/office/drawing/2014/main" id="{F91B7634-CEA5-43A2-A550-910CA8A78EC6}"/>
              </a:ext>
            </a:extLst>
          </p:cNvPr>
          <p:cNvSpPr txBox="1">
            <a:spLocks noChangeArrowheads="1"/>
          </p:cNvSpPr>
          <p:nvPr/>
        </p:nvSpPr>
        <p:spPr>
          <a:xfrm>
            <a:off x="86816" y="1412776"/>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Supports prototyping projects and projects where there is extensive reuse.</a:t>
            </a:r>
          </a:p>
          <a:p>
            <a:r>
              <a:rPr lang="en-GB" sz="2800" dirty="0"/>
              <a:t>Based on standard estimates of developer productivity in application (object) points/month.</a:t>
            </a:r>
          </a:p>
          <a:p>
            <a:r>
              <a:rPr lang="en-GB" sz="2800" dirty="0"/>
              <a:t>Takes software tool use into account.</a:t>
            </a:r>
          </a:p>
          <a:p>
            <a:r>
              <a:rPr lang="en-GB" sz="2800" dirty="0"/>
              <a:t>Formula is</a:t>
            </a:r>
          </a:p>
          <a:p>
            <a:pPr lvl="1" algn="just">
              <a:spcBef>
                <a:spcPts val="600"/>
              </a:spcBef>
              <a:spcAft>
                <a:spcPts val="600"/>
              </a:spcAft>
            </a:pPr>
            <a:r>
              <a:rPr lang="en-GB" dirty="0">
                <a:latin typeface="Helvetica" charset="0"/>
              </a:rPr>
              <a:t>PM</a:t>
            </a:r>
            <a:r>
              <a:rPr lang="en-GB" dirty="0"/>
              <a:t> = </a:t>
            </a:r>
            <a:r>
              <a:rPr lang="en-GB" dirty="0">
                <a:latin typeface="Helvetica" charset="0"/>
              </a:rPr>
              <a:t>( NAP</a:t>
            </a:r>
            <a:r>
              <a:rPr lang="en-GB" dirty="0"/>
              <a:t> </a:t>
            </a:r>
            <a:r>
              <a:rPr lang="en-GB" dirty="0">
                <a:latin typeface="Symbol" charset="2"/>
              </a:rPr>
              <a:t>´</a:t>
            </a:r>
            <a:r>
              <a:rPr lang="en-GB" dirty="0"/>
              <a:t> </a:t>
            </a:r>
            <a:r>
              <a:rPr lang="en-GB" dirty="0">
                <a:latin typeface="Helvetica" charset="0"/>
              </a:rPr>
              <a:t>(1 - %reuse/100 ) ) / PROD</a:t>
            </a:r>
            <a:endParaRPr lang="en-GB" dirty="0"/>
          </a:p>
          <a:p>
            <a:pPr lvl="1" algn="just"/>
            <a:r>
              <a:rPr lang="en-GB" dirty="0">
                <a:latin typeface="Helvetica" charset="0"/>
              </a:rPr>
              <a:t>PM</a:t>
            </a:r>
            <a:r>
              <a:rPr lang="en-GB" dirty="0"/>
              <a:t> is the effort in person-months, </a:t>
            </a:r>
            <a:r>
              <a:rPr lang="en-GB" dirty="0">
                <a:latin typeface="Helvetica" charset="0"/>
              </a:rPr>
              <a:t>NAP</a:t>
            </a:r>
            <a:r>
              <a:rPr lang="en-GB" dirty="0"/>
              <a:t> is the number of application points and </a:t>
            </a:r>
            <a:r>
              <a:rPr lang="en-GB" dirty="0">
                <a:latin typeface="Helvetica" charset="0"/>
              </a:rPr>
              <a:t>PROD</a:t>
            </a:r>
            <a:r>
              <a:rPr lang="en-GB" dirty="0"/>
              <a:t> is the productivity.</a:t>
            </a:r>
          </a:p>
        </p:txBody>
      </p:sp>
      <p:sp>
        <p:nvSpPr>
          <p:cNvPr id="7" name="矩形 6">
            <a:extLst>
              <a:ext uri="{FF2B5EF4-FFF2-40B4-BE49-F238E27FC236}">
                <a16:creationId xmlns:a16="http://schemas.microsoft.com/office/drawing/2014/main" id="{A4609776-7E9F-4BFD-83FA-C8683CA7D111}"/>
              </a:ext>
            </a:extLst>
          </p:cNvPr>
          <p:cNvSpPr/>
          <p:nvPr/>
        </p:nvSpPr>
        <p:spPr>
          <a:xfrm>
            <a:off x="60179" y="908720"/>
            <a:ext cx="4840621" cy="523220"/>
          </a:xfrm>
          <a:prstGeom prst="rect">
            <a:avLst/>
          </a:prstGeom>
        </p:spPr>
        <p:txBody>
          <a:bodyPr wrap="none">
            <a:spAutoFit/>
          </a:bodyPr>
          <a:lstStyle/>
          <a:p>
            <a:r>
              <a:rPr lang="en-GB" altLang="zh-CN" sz="2800" b="1" dirty="0">
                <a:solidFill>
                  <a:srgbClr val="7030A0"/>
                </a:solidFill>
              </a:rPr>
              <a:t>Application composition model</a:t>
            </a:r>
            <a:endParaRPr lang="zh-CN" altLang="en-US" sz="2800" b="1" dirty="0">
              <a:solidFill>
                <a:srgbClr val="7030A0"/>
              </a:solidFill>
            </a:endParaRPr>
          </a:p>
        </p:txBody>
      </p:sp>
    </p:spTree>
    <p:extLst>
      <p:ext uri="{BB962C8B-B14F-4D97-AF65-F5344CB8AC3E}">
        <p14:creationId xmlns:p14="http://schemas.microsoft.com/office/powerpoint/2010/main" val="1046984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B35F37-42C0-41F1-9D0B-08BD3BE3EA0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DDB4EC1-935E-4B8F-9E28-3D677989876E}"/>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38</a:t>
            </a:fld>
            <a:endParaRPr lang="zh-CN" altLang="en-US" dirty="0"/>
          </a:p>
        </p:txBody>
      </p:sp>
      <p:sp>
        <p:nvSpPr>
          <p:cNvPr id="4" name="TextBox 5">
            <a:extLst>
              <a:ext uri="{FF2B5EF4-FFF2-40B4-BE49-F238E27FC236}">
                <a16:creationId xmlns:a16="http://schemas.microsoft.com/office/drawing/2014/main" id="{1A1C523A-5B59-4368-B754-096CD9872BFE}"/>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93A1F36D-050D-4632-AB2B-F046CA781117}"/>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graphicFrame>
        <p:nvGraphicFramePr>
          <p:cNvPr id="6" name="Content Placeholder 3">
            <a:extLst>
              <a:ext uri="{FF2B5EF4-FFF2-40B4-BE49-F238E27FC236}">
                <a16:creationId xmlns:a16="http://schemas.microsoft.com/office/drawing/2014/main" id="{61B1D001-F1D8-464D-853E-D3A95C1D34C0}"/>
              </a:ext>
            </a:extLst>
          </p:cNvPr>
          <p:cNvGraphicFramePr>
            <a:graphicFrameLocks/>
          </p:cNvGraphicFramePr>
          <p:nvPr>
            <p:extLst>
              <p:ext uri="{D42A27DB-BD31-4B8C-83A1-F6EECF244321}">
                <p14:modId xmlns:p14="http://schemas.microsoft.com/office/powerpoint/2010/main" val="327532752"/>
              </p:ext>
            </p:extLst>
          </p:nvPr>
        </p:nvGraphicFramePr>
        <p:xfrm>
          <a:off x="231781" y="1574610"/>
          <a:ext cx="8795322" cy="3657600"/>
        </p:xfrm>
        <a:graphic>
          <a:graphicData uri="http://schemas.openxmlformats.org/drawingml/2006/table">
            <a:tbl>
              <a:tblPr firstRow="1" bandRow="1">
                <a:tableStyleId>{5C22544A-7EE6-4342-B048-85BDC9FD1C3A}</a:tableStyleId>
              </a:tblPr>
              <a:tblGrid>
                <a:gridCol w="1963955">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09570">
                  <a:extLst>
                    <a:ext uri="{9D8B030D-6E8A-4147-A177-3AD203B41FA5}">
                      <a16:colId xmlns:a16="http://schemas.microsoft.com/office/drawing/2014/main" val="20002"/>
                    </a:ext>
                  </a:extLst>
                </a:gridCol>
                <a:gridCol w="1465887">
                  <a:extLst>
                    <a:ext uri="{9D8B030D-6E8A-4147-A177-3AD203B41FA5}">
                      <a16:colId xmlns:a16="http://schemas.microsoft.com/office/drawing/2014/main" val="20003"/>
                    </a:ext>
                  </a:extLst>
                </a:gridCol>
                <a:gridCol w="1465887">
                  <a:extLst>
                    <a:ext uri="{9D8B030D-6E8A-4147-A177-3AD203B41FA5}">
                      <a16:colId xmlns:a16="http://schemas.microsoft.com/office/drawing/2014/main" val="20004"/>
                    </a:ext>
                  </a:extLst>
                </a:gridCol>
                <a:gridCol w="1465887">
                  <a:extLst>
                    <a:ext uri="{9D8B030D-6E8A-4147-A177-3AD203B41FA5}">
                      <a16:colId xmlns:a16="http://schemas.microsoft.com/office/drawing/2014/main" val="20005"/>
                    </a:ext>
                  </a:extLst>
                </a:gridCol>
              </a:tblGrid>
              <a:tr h="939820">
                <a:tc>
                  <a:txBody>
                    <a:bodyPr/>
                    <a:lstStyle/>
                    <a:p>
                      <a:pPr algn="l">
                        <a:spcAft>
                          <a:spcPts val="0"/>
                        </a:spcAft>
                      </a:pPr>
                      <a:r>
                        <a:rPr lang="en-US" sz="2400" dirty="0">
                          <a:solidFill>
                            <a:srgbClr val="000000"/>
                          </a:solidFill>
                          <a:latin typeface="Arial"/>
                          <a:ea typeface="Times New Roman"/>
                          <a:cs typeface="Arial"/>
                        </a:rPr>
                        <a:t>Developer’s experience and capability</a:t>
                      </a:r>
                      <a:endParaRPr lang="en-GB" sz="2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2400">
                          <a:solidFill>
                            <a:srgbClr val="000000"/>
                          </a:solidFill>
                          <a:latin typeface="Arial"/>
                          <a:ea typeface="Times New Roman"/>
                          <a:cs typeface="Arial"/>
                        </a:rPr>
                        <a:t>Very low</a:t>
                      </a:r>
                      <a:endParaRPr lang="en-GB" sz="2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2400">
                          <a:solidFill>
                            <a:srgbClr val="000000"/>
                          </a:solidFill>
                          <a:latin typeface="Arial"/>
                          <a:ea typeface="Times New Roman"/>
                          <a:cs typeface="Arial"/>
                        </a:rPr>
                        <a:t>Low</a:t>
                      </a:r>
                      <a:endParaRPr lang="en-GB" sz="2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2400">
                          <a:solidFill>
                            <a:srgbClr val="000000"/>
                          </a:solidFill>
                          <a:latin typeface="Arial"/>
                          <a:ea typeface="Times New Roman"/>
                          <a:cs typeface="Arial"/>
                        </a:rPr>
                        <a:t>Nominal</a:t>
                      </a:r>
                      <a:endParaRPr lang="en-GB" sz="2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2400">
                          <a:solidFill>
                            <a:srgbClr val="000000"/>
                          </a:solidFill>
                          <a:latin typeface="Arial"/>
                          <a:ea typeface="Times New Roman"/>
                          <a:cs typeface="Arial"/>
                        </a:rPr>
                        <a:t>High</a:t>
                      </a:r>
                      <a:endParaRPr lang="en-GB" sz="2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2400">
                          <a:solidFill>
                            <a:srgbClr val="000000"/>
                          </a:solidFill>
                          <a:latin typeface="Arial"/>
                          <a:ea typeface="Times New Roman"/>
                          <a:cs typeface="Arial"/>
                        </a:rPr>
                        <a:t>Very high</a:t>
                      </a:r>
                      <a:endParaRPr lang="en-GB" sz="2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591739">
                <a:tc>
                  <a:txBody>
                    <a:bodyPr/>
                    <a:lstStyle/>
                    <a:p>
                      <a:pPr algn="l">
                        <a:spcAft>
                          <a:spcPts val="0"/>
                        </a:spcAft>
                      </a:pPr>
                      <a:r>
                        <a:rPr lang="en-US" sz="2400" dirty="0">
                          <a:solidFill>
                            <a:srgbClr val="000000"/>
                          </a:solidFill>
                          <a:latin typeface="Arial"/>
                          <a:ea typeface="Times New Roman"/>
                          <a:cs typeface="Arial"/>
                        </a:rPr>
                        <a:t>ICASE maturity and capability</a:t>
                      </a:r>
                      <a:endParaRPr lang="en-GB" sz="2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dirty="0">
                          <a:solidFill>
                            <a:srgbClr val="000000"/>
                          </a:solidFill>
                          <a:latin typeface="Arial"/>
                          <a:ea typeface="Times New Roman"/>
                          <a:cs typeface="Arial"/>
                        </a:rPr>
                        <a:t>Very low</a:t>
                      </a:r>
                      <a:endParaRPr lang="en-GB" sz="2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dirty="0">
                          <a:solidFill>
                            <a:srgbClr val="000000"/>
                          </a:solidFill>
                          <a:latin typeface="Arial"/>
                          <a:ea typeface="Times New Roman"/>
                          <a:cs typeface="Arial"/>
                        </a:rPr>
                        <a:t>Low</a:t>
                      </a:r>
                      <a:endParaRPr lang="en-GB" sz="2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dirty="0">
                          <a:solidFill>
                            <a:srgbClr val="000000"/>
                          </a:solidFill>
                          <a:latin typeface="Arial"/>
                          <a:ea typeface="Times New Roman"/>
                          <a:cs typeface="Arial"/>
                        </a:rPr>
                        <a:t>Nominal</a:t>
                      </a:r>
                      <a:endParaRPr lang="en-GB" sz="2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High</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Very high</a:t>
                      </a:r>
                      <a:endParaRPr lang="en-GB" sz="2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591739">
                <a:tc>
                  <a:txBody>
                    <a:bodyPr/>
                    <a:lstStyle/>
                    <a:p>
                      <a:pPr algn="l">
                        <a:spcAft>
                          <a:spcPts val="0"/>
                        </a:spcAft>
                      </a:pPr>
                      <a:r>
                        <a:rPr lang="en-US" sz="2400">
                          <a:solidFill>
                            <a:srgbClr val="000000"/>
                          </a:solidFill>
                          <a:latin typeface="Arial"/>
                          <a:ea typeface="Times New Roman"/>
                          <a:cs typeface="Arial"/>
                        </a:rPr>
                        <a:t>PROD (NAP/month)</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4</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7</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13</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a:solidFill>
                            <a:srgbClr val="000000"/>
                          </a:solidFill>
                          <a:latin typeface="Arial"/>
                          <a:ea typeface="Times New Roman"/>
                          <a:cs typeface="Arial"/>
                        </a:rPr>
                        <a:t>25</a:t>
                      </a:r>
                      <a:endParaRPr lang="en-GB" sz="2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2400" dirty="0">
                          <a:solidFill>
                            <a:srgbClr val="000000"/>
                          </a:solidFill>
                          <a:latin typeface="Arial"/>
                          <a:ea typeface="Times New Roman"/>
                          <a:cs typeface="Arial"/>
                        </a:rPr>
                        <a:t>50</a:t>
                      </a:r>
                      <a:endParaRPr lang="en-GB" sz="2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
        <p:nvSpPr>
          <p:cNvPr id="7" name="矩形 6">
            <a:extLst>
              <a:ext uri="{FF2B5EF4-FFF2-40B4-BE49-F238E27FC236}">
                <a16:creationId xmlns:a16="http://schemas.microsoft.com/office/drawing/2014/main" id="{C34F5287-243B-4D9A-90FA-FFB40CEBC093}"/>
              </a:ext>
            </a:extLst>
          </p:cNvPr>
          <p:cNvSpPr/>
          <p:nvPr/>
        </p:nvSpPr>
        <p:spPr>
          <a:xfrm>
            <a:off x="2312002" y="1097508"/>
            <a:ext cx="4674357" cy="523220"/>
          </a:xfrm>
          <a:prstGeom prst="rect">
            <a:avLst/>
          </a:prstGeom>
        </p:spPr>
        <p:txBody>
          <a:bodyPr wrap="none">
            <a:spAutoFit/>
          </a:bodyPr>
          <a:lstStyle/>
          <a:p>
            <a:r>
              <a:rPr lang="en-US" altLang="zh-CN" sz="2800" b="1" dirty="0">
                <a:solidFill>
                  <a:srgbClr val="7030A0"/>
                </a:solidFill>
              </a:rPr>
              <a:t>Application-point productivity</a:t>
            </a:r>
            <a:endParaRPr lang="zh-CN" altLang="en-US" sz="2800" b="1" dirty="0">
              <a:solidFill>
                <a:srgbClr val="7030A0"/>
              </a:solidFill>
            </a:endParaRPr>
          </a:p>
        </p:txBody>
      </p:sp>
    </p:spTree>
    <p:extLst>
      <p:ext uri="{BB962C8B-B14F-4D97-AF65-F5344CB8AC3E}">
        <p14:creationId xmlns:p14="http://schemas.microsoft.com/office/powerpoint/2010/main" val="3578968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14C8CC0-FD90-4438-A058-3FEDB120ED8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EB82CDF-2C98-4B2C-ADF4-2039A8EE03BB}"/>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6AE1185D-8D1C-4B9B-9E22-217D607011AB}"/>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6719BA37-6C40-4DF5-B2D0-25587D78F2C9}"/>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p:txBody>
      </p:sp>
      <p:sp>
        <p:nvSpPr>
          <p:cNvPr id="6" name="Rectangle 3">
            <a:extLst>
              <a:ext uri="{FF2B5EF4-FFF2-40B4-BE49-F238E27FC236}">
                <a16:creationId xmlns:a16="http://schemas.microsoft.com/office/drawing/2014/main" id="{E52ABC30-0231-41A1-8016-68A101D44BDC}"/>
              </a:ext>
            </a:extLst>
          </p:cNvPr>
          <p:cNvSpPr txBox="1">
            <a:spLocks noChangeArrowheads="1"/>
          </p:cNvSpPr>
          <p:nvPr/>
        </p:nvSpPr>
        <p:spPr>
          <a:xfrm>
            <a:off x="79870" y="1445254"/>
            <a:ext cx="8966969"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a:t>Estimates can be made after the requirements have been agreed.</a:t>
            </a:r>
          </a:p>
          <a:p>
            <a:pPr>
              <a:lnSpc>
                <a:spcPct val="90000"/>
              </a:lnSpc>
            </a:pPr>
            <a:r>
              <a:rPr lang="en-GB" sz="2800"/>
              <a:t>Based on a standard formula for algorithmic models</a:t>
            </a:r>
          </a:p>
          <a:p>
            <a:pPr algn="just">
              <a:lnSpc>
                <a:spcPct val="90000"/>
              </a:lnSpc>
            </a:pPr>
            <a:r>
              <a:rPr lang="en-GB" sz="2800">
                <a:latin typeface="Helvetica" charset="0"/>
              </a:rPr>
              <a:t>PM</a:t>
            </a:r>
            <a:r>
              <a:rPr lang="en-GB" sz="2800"/>
              <a:t> = </a:t>
            </a:r>
            <a:r>
              <a:rPr lang="en-GB" sz="2800">
                <a:latin typeface="Helvetica" charset="0"/>
              </a:rPr>
              <a:t>A</a:t>
            </a:r>
            <a:r>
              <a:rPr lang="en-GB" sz="2800"/>
              <a:t> </a:t>
            </a:r>
            <a:r>
              <a:rPr lang="en-GB" sz="2800">
                <a:latin typeface="Symbol" charset="2"/>
              </a:rPr>
              <a:t>´</a:t>
            </a:r>
            <a:r>
              <a:rPr lang="en-GB" sz="2800"/>
              <a:t> </a:t>
            </a:r>
            <a:r>
              <a:rPr lang="en-GB" sz="2800">
                <a:latin typeface="Helvetica" charset="0"/>
              </a:rPr>
              <a:t>Size</a:t>
            </a:r>
            <a:r>
              <a:rPr lang="en-GB" sz="2800" baseline="30000">
                <a:latin typeface="Helvetica" charset="0"/>
              </a:rPr>
              <a:t>B</a:t>
            </a:r>
            <a:r>
              <a:rPr lang="en-GB" sz="2800" baseline="30000"/>
              <a:t> </a:t>
            </a:r>
            <a:r>
              <a:rPr lang="en-GB" sz="2800">
                <a:latin typeface="Symbol" charset="2"/>
              </a:rPr>
              <a:t>´</a:t>
            </a:r>
            <a:r>
              <a:rPr lang="en-GB" sz="2800"/>
              <a:t> </a:t>
            </a:r>
            <a:r>
              <a:rPr lang="en-GB" sz="2800">
                <a:latin typeface="Helvetica" charset="0"/>
              </a:rPr>
              <a:t>M</a:t>
            </a:r>
            <a:r>
              <a:rPr lang="en-GB" sz="2800"/>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a:t>
            </a:r>
          </a:p>
          <a:p>
            <a:pPr lvl="1" algn="just">
              <a:lnSpc>
                <a:spcPct val="90000"/>
              </a:lnSpc>
            </a:pPr>
            <a:r>
              <a:rPr lang="en-GB"/>
              <a:t>Size in KLOC,</a:t>
            </a:r>
          </a:p>
          <a:p>
            <a:pPr lvl="1" algn="just">
              <a:lnSpc>
                <a:spcPct val="90000"/>
              </a:lnSpc>
            </a:pPr>
            <a:r>
              <a:rPr lang="en-GB"/>
              <a:t>B varies from 1.1 to 1.24 depending on novelty of the project, development flexibility, risk management approaches and the process maturity.</a:t>
            </a:r>
            <a:endParaRPr lang="en-GB" dirty="0"/>
          </a:p>
        </p:txBody>
      </p:sp>
      <p:sp>
        <p:nvSpPr>
          <p:cNvPr id="7" name="矩形 6">
            <a:extLst>
              <a:ext uri="{FF2B5EF4-FFF2-40B4-BE49-F238E27FC236}">
                <a16:creationId xmlns:a16="http://schemas.microsoft.com/office/drawing/2014/main" id="{165AB8D0-73C9-41B1-A252-080F89D6E302}"/>
              </a:ext>
            </a:extLst>
          </p:cNvPr>
          <p:cNvSpPr/>
          <p:nvPr/>
        </p:nvSpPr>
        <p:spPr>
          <a:xfrm>
            <a:off x="64094" y="954228"/>
            <a:ext cx="2994794" cy="523220"/>
          </a:xfrm>
          <a:prstGeom prst="rect">
            <a:avLst/>
          </a:prstGeom>
        </p:spPr>
        <p:txBody>
          <a:bodyPr wrap="none">
            <a:spAutoFit/>
          </a:bodyPr>
          <a:lstStyle/>
          <a:p>
            <a:r>
              <a:rPr lang="en-GB" altLang="zh-CN" sz="2800" b="1" dirty="0">
                <a:solidFill>
                  <a:srgbClr val="7030A0"/>
                </a:solidFill>
              </a:rPr>
              <a:t>Early design model</a:t>
            </a:r>
            <a:endParaRPr lang="zh-CN" altLang="en-US" sz="2800" b="1" dirty="0">
              <a:solidFill>
                <a:srgbClr val="7030A0"/>
              </a:solidFill>
            </a:endParaRPr>
          </a:p>
        </p:txBody>
      </p:sp>
    </p:spTree>
    <p:extLst>
      <p:ext uri="{BB962C8B-B14F-4D97-AF65-F5344CB8AC3E}">
        <p14:creationId xmlns:p14="http://schemas.microsoft.com/office/powerpoint/2010/main" val="88443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F18C069-363D-488B-A89B-798E04C7D49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EB023E2-B2B3-4D2E-8E1E-EE9CB4687F0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4A7C9102-8001-48EC-A371-A8E165A7CB9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planning</a:t>
            </a:r>
          </a:p>
        </p:txBody>
      </p:sp>
      <p:sp>
        <p:nvSpPr>
          <p:cNvPr id="5" name="Rectangle 3">
            <a:extLst>
              <a:ext uri="{FF2B5EF4-FFF2-40B4-BE49-F238E27FC236}">
                <a16:creationId xmlns:a16="http://schemas.microsoft.com/office/drawing/2014/main" id="{3FCE1B5F-8469-47AE-A4BC-53D43B5FAE7F}"/>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Planning stages</a:t>
            </a:r>
          </a:p>
        </p:txBody>
      </p:sp>
      <p:sp>
        <p:nvSpPr>
          <p:cNvPr id="8" name="Content Placeholder 2">
            <a:extLst>
              <a:ext uri="{FF2B5EF4-FFF2-40B4-BE49-F238E27FC236}">
                <a16:creationId xmlns:a16="http://schemas.microsoft.com/office/drawing/2014/main" id="{989AC8EF-48DF-4D2D-8D0B-52C84F1BF06A}"/>
              </a:ext>
            </a:extLst>
          </p:cNvPr>
          <p:cNvSpPr txBox="1">
            <a:spLocks/>
          </p:cNvSpPr>
          <p:nvPr/>
        </p:nvSpPr>
        <p:spPr>
          <a:xfrm>
            <a:off x="179512" y="1484785"/>
            <a:ext cx="8867328" cy="4248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FF0000"/>
                </a:solidFill>
              </a:rPr>
              <a:t>proposal stage</a:t>
            </a:r>
            <a:r>
              <a:rPr lang="en-US" sz="2800" dirty="0"/>
              <a:t>, when you are bidding for a contract to develop or provide a software system. </a:t>
            </a:r>
          </a:p>
          <a:p>
            <a:r>
              <a:rPr lang="en-US" sz="2800" dirty="0">
                <a:solidFill>
                  <a:srgbClr val="FF0000"/>
                </a:solidFill>
              </a:rPr>
              <a:t>project startup phase</a:t>
            </a:r>
            <a:r>
              <a:rPr lang="en-US" sz="2800" dirty="0"/>
              <a:t>, when you have to plan who will work on the project, how the project will be broken down into increments, how resources will be allocated across your company, etc. </a:t>
            </a:r>
          </a:p>
          <a:p>
            <a:r>
              <a:rPr lang="en-US" sz="2800" dirty="0">
                <a:solidFill>
                  <a:srgbClr val="FF0000"/>
                </a:solidFill>
              </a:rPr>
              <a:t>Periodically throughout the project (development planning)</a:t>
            </a:r>
            <a:r>
              <a:rPr lang="en-US" sz="2800" dirty="0"/>
              <a:t>, when you modify your plan in the light of experience gained and information from monitoring the progress of the work. </a:t>
            </a:r>
          </a:p>
        </p:txBody>
      </p:sp>
      <p:sp>
        <p:nvSpPr>
          <p:cNvPr id="9" name="文本框 8">
            <a:extLst>
              <a:ext uri="{FF2B5EF4-FFF2-40B4-BE49-F238E27FC236}">
                <a16:creationId xmlns:a16="http://schemas.microsoft.com/office/drawing/2014/main" id="{81F5A7E5-71D4-486B-BD6A-51053D4DD4C3}"/>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a:p>
            <a:pPr>
              <a:lnSpc>
                <a:spcPts val="2800"/>
              </a:lnSpc>
            </a:pPr>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08577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B6A822-5DD2-4936-AB07-D964C785844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3BAC592-6B79-4863-9863-4CA27D1B73B7}"/>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40</a:t>
            </a:fld>
            <a:endParaRPr lang="zh-CN" altLang="en-US" dirty="0"/>
          </a:p>
        </p:txBody>
      </p:sp>
      <p:sp>
        <p:nvSpPr>
          <p:cNvPr id="4" name="TextBox 5">
            <a:extLst>
              <a:ext uri="{FF2B5EF4-FFF2-40B4-BE49-F238E27FC236}">
                <a16:creationId xmlns:a16="http://schemas.microsoft.com/office/drawing/2014/main" id="{B59B66AA-1328-425B-A9C2-A1A83833BA1D}"/>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024F6F55-9073-4C2A-9661-B34EA674B50D}"/>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cont.6</a:t>
            </a:r>
          </a:p>
        </p:txBody>
      </p:sp>
      <p:sp>
        <p:nvSpPr>
          <p:cNvPr id="6" name="Rectangle 3">
            <a:extLst>
              <a:ext uri="{FF2B5EF4-FFF2-40B4-BE49-F238E27FC236}">
                <a16:creationId xmlns:a16="http://schemas.microsoft.com/office/drawing/2014/main" id="{7957BACA-34CC-41D9-8489-2E1F5EDED586}"/>
              </a:ext>
            </a:extLst>
          </p:cNvPr>
          <p:cNvSpPr txBox="1">
            <a:spLocks noChangeArrowheads="1"/>
          </p:cNvSpPr>
          <p:nvPr/>
        </p:nvSpPr>
        <p:spPr>
          <a:xfrm>
            <a:off x="49386" y="980728"/>
            <a:ext cx="8997454" cy="46085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Multipliers reflect the capability of the developers, the non-functional requirements, the familiarity with the development platform, etc.</a:t>
            </a:r>
          </a:p>
          <a:p>
            <a:pPr lvl="1">
              <a:lnSpc>
                <a:spcPct val="90000"/>
              </a:lnSpc>
            </a:pPr>
            <a:r>
              <a:rPr lang="en-GB" dirty="0"/>
              <a:t>RCPX - product reliability and complexity;</a:t>
            </a:r>
          </a:p>
          <a:p>
            <a:pPr lvl="1">
              <a:lnSpc>
                <a:spcPct val="90000"/>
              </a:lnSpc>
            </a:pPr>
            <a:r>
              <a:rPr lang="en-GB" dirty="0"/>
              <a:t>RUSE - the reuse required;</a:t>
            </a:r>
          </a:p>
          <a:p>
            <a:pPr lvl="1">
              <a:lnSpc>
                <a:spcPct val="90000"/>
              </a:lnSpc>
            </a:pPr>
            <a:r>
              <a:rPr lang="en-GB" dirty="0"/>
              <a:t>PDIF - platform difficulty;</a:t>
            </a:r>
          </a:p>
          <a:p>
            <a:pPr lvl="1">
              <a:lnSpc>
                <a:spcPct val="90000"/>
              </a:lnSpc>
            </a:pPr>
            <a:r>
              <a:rPr lang="en-GB" dirty="0"/>
              <a:t>PREX - personnel experience;</a:t>
            </a:r>
          </a:p>
          <a:p>
            <a:pPr lvl="1">
              <a:lnSpc>
                <a:spcPct val="90000"/>
              </a:lnSpc>
            </a:pPr>
            <a:r>
              <a:rPr lang="en-GB" dirty="0"/>
              <a:t>PERS - personnel capability;</a:t>
            </a:r>
          </a:p>
          <a:p>
            <a:pPr lvl="1">
              <a:lnSpc>
                <a:spcPct val="90000"/>
              </a:lnSpc>
            </a:pPr>
            <a:r>
              <a:rPr lang="en-GB" dirty="0"/>
              <a:t>SCED - required schedule;</a:t>
            </a:r>
          </a:p>
          <a:p>
            <a:pPr lvl="1">
              <a:lnSpc>
                <a:spcPct val="90000"/>
              </a:lnSpc>
            </a:pPr>
            <a:r>
              <a:rPr lang="en-GB" dirty="0"/>
              <a:t>FCIL - the team support facilities.</a:t>
            </a:r>
          </a:p>
        </p:txBody>
      </p:sp>
    </p:spTree>
    <p:extLst>
      <p:ext uri="{BB962C8B-B14F-4D97-AF65-F5344CB8AC3E}">
        <p14:creationId xmlns:p14="http://schemas.microsoft.com/office/powerpoint/2010/main" val="244501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E5FEECD-2F88-414C-A93A-D7A752D2F68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3665824-4E0C-44C0-BF55-960FDB6357B8}"/>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41</a:t>
            </a:fld>
            <a:endParaRPr lang="zh-CN" altLang="en-US" dirty="0"/>
          </a:p>
        </p:txBody>
      </p:sp>
      <p:sp>
        <p:nvSpPr>
          <p:cNvPr id="4" name="TextBox 5">
            <a:extLst>
              <a:ext uri="{FF2B5EF4-FFF2-40B4-BE49-F238E27FC236}">
                <a16:creationId xmlns:a16="http://schemas.microsoft.com/office/drawing/2014/main" id="{1E24D4BE-F146-4F20-9C4E-8C67AEDD810F}"/>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85E9D423-B109-40C3-88FF-3545370A5321}"/>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cont.7</a:t>
            </a:r>
          </a:p>
        </p:txBody>
      </p:sp>
      <p:sp>
        <p:nvSpPr>
          <p:cNvPr id="8" name="Rectangle 3">
            <a:extLst>
              <a:ext uri="{FF2B5EF4-FFF2-40B4-BE49-F238E27FC236}">
                <a16:creationId xmlns:a16="http://schemas.microsoft.com/office/drawing/2014/main" id="{665D5B94-B3E0-44F8-9DCB-85A0EB7F8341}"/>
              </a:ext>
            </a:extLst>
          </p:cNvPr>
          <p:cNvSpPr txBox="1">
            <a:spLocks noChangeArrowheads="1"/>
          </p:cNvSpPr>
          <p:nvPr/>
        </p:nvSpPr>
        <p:spPr>
          <a:xfrm>
            <a:off x="107504" y="1423317"/>
            <a:ext cx="884808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a:t>Takes into account black-box code that is reused without change and code that has to be adapted to integrate it with new code.</a:t>
            </a:r>
          </a:p>
          <a:p>
            <a:pPr>
              <a:lnSpc>
                <a:spcPct val="90000"/>
              </a:lnSpc>
            </a:pPr>
            <a:r>
              <a:rPr lang="en-US" sz="2800"/>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endParaRPr lang="en-US" dirty="0"/>
          </a:p>
        </p:txBody>
      </p:sp>
      <p:sp>
        <p:nvSpPr>
          <p:cNvPr id="9" name="矩形 8">
            <a:extLst>
              <a:ext uri="{FF2B5EF4-FFF2-40B4-BE49-F238E27FC236}">
                <a16:creationId xmlns:a16="http://schemas.microsoft.com/office/drawing/2014/main" id="{F9C36E3A-A91B-49AF-AE89-08F1DF51119C}"/>
              </a:ext>
            </a:extLst>
          </p:cNvPr>
          <p:cNvSpPr/>
          <p:nvPr/>
        </p:nvSpPr>
        <p:spPr>
          <a:xfrm>
            <a:off x="73965" y="908720"/>
            <a:ext cx="2666884" cy="523220"/>
          </a:xfrm>
          <a:prstGeom prst="rect">
            <a:avLst/>
          </a:prstGeom>
        </p:spPr>
        <p:txBody>
          <a:bodyPr wrap="none">
            <a:spAutoFit/>
          </a:bodyPr>
          <a:lstStyle/>
          <a:p>
            <a:r>
              <a:rPr lang="en-US" altLang="zh-CN" sz="2800" b="1" dirty="0">
                <a:solidFill>
                  <a:srgbClr val="7030A0"/>
                </a:solidFill>
              </a:rPr>
              <a:t>The reuse model</a:t>
            </a:r>
            <a:endParaRPr lang="zh-CN" altLang="en-US" sz="2800" b="1" dirty="0">
              <a:solidFill>
                <a:srgbClr val="7030A0"/>
              </a:solidFill>
            </a:endParaRPr>
          </a:p>
        </p:txBody>
      </p:sp>
    </p:spTree>
    <p:extLst>
      <p:ext uri="{BB962C8B-B14F-4D97-AF65-F5344CB8AC3E}">
        <p14:creationId xmlns:p14="http://schemas.microsoft.com/office/powerpoint/2010/main" val="1133386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138774F-809F-4A3D-992B-4BC8480C6FD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5C85324-3D17-4A13-905A-4182ABF79B48}"/>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42</a:t>
            </a:fld>
            <a:endParaRPr lang="zh-CN" altLang="en-US" dirty="0"/>
          </a:p>
        </p:txBody>
      </p:sp>
      <p:sp>
        <p:nvSpPr>
          <p:cNvPr id="4" name="TextBox 5">
            <a:extLst>
              <a:ext uri="{FF2B5EF4-FFF2-40B4-BE49-F238E27FC236}">
                <a16:creationId xmlns:a16="http://schemas.microsoft.com/office/drawing/2014/main" id="{1E1371CC-A82A-426A-AADD-ED20F3C022D5}"/>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6137569B-52C2-42EB-8077-72DB9A399FA9}"/>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cont.8</a:t>
            </a:r>
          </a:p>
        </p:txBody>
      </p:sp>
      <p:sp>
        <p:nvSpPr>
          <p:cNvPr id="6" name="Rectangle 3">
            <a:extLst>
              <a:ext uri="{FF2B5EF4-FFF2-40B4-BE49-F238E27FC236}">
                <a16:creationId xmlns:a16="http://schemas.microsoft.com/office/drawing/2014/main" id="{E5098C2E-6DAE-4B10-AB6C-4970A27EB2B5}"/>
              </a:ext>
            </a:extLst>
          </p:cNvPr>
          <p:cNvSpPr txBox="1">
            <a:spLocks noChangeArrowheads="1"/>
          </p:cNvSpPr>
          <p:nvPr/>
        </p:nvSpPr>
        <p:spPr>
          <a:xfrm>
            <a:off x="107504" y="1465969"/>
            <a:ext cx="886287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For generated code:</a:t>
            </a:r>
          </a:p>
          <a:p>
            <a:r>
              <a:rPr lang="en-US" sz="2800"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sz="2800" dirty="0"/>
          </a:p>
        </p:txBody>
      </p:sp>
      <p:sp>
        <p:nvSpPr>
          <p:cNvPr id="8" name="矩形 7">
            <a:extLst>
              <a:ext uri="{FF2B5EF4-FFF2-40B4-BE49-F238E27FC236}">
                <a16:creationId xmlns:a16="http://schemas.microsoft.com/office/drawing/2014/main" id="{4A1D5EBF-AEFC-4CDF-969E-436F6892B386}"/>
              </a:ext>
            </a:extLst>
          </p:cNvPr>
          <p:cNvSpPr/>
          <p:nvPr/>
        </p:nvSpPr>
        <p:spPr>
          <a:xfrm>
            <a:off x="43379" y="908720"/>
            <a:ext cx="3896259" cy="523220"/>
          </a:xfrm>
          <a:prstGeom prst="rect">
            <a:avLst/>
          </a:prstGeom>
        </p:spPr>
        <p:txBody>
          <a:bodyPr wrap="none">
            <a:spAutoFit/>
          </a:bodyPr>
          <a:lstStyle/>
          <a:p>
            <a:r>
              <a:rPr lang="en-US" altLang="zh-CN" sz="2800" b="1" dirty="0">
                <a:solidFill>
                  <a:srgbClr val="7030A0"/>
                </a:solidFill>
              </a:rPr>
              <a:t>Reuse model estimates 1</a:t>
            </a:r>
            <a:endParaRPr lang="zh-CN" altLang="en-US" sz="2800" b="1" dirty="0">
              <a:solidFill>
                <a:srgbClr val="7030A0"/>
              </a:solidFill>
            </a:endParaRPr>
          </a:p>
        </p:txBody>
      </p:sp>
    </p:spTree>
    <p:extLst>
      <p:ext uri="{BB962C8B-B14F-4D97-AF65-F5344CB8AC3E}">
        <p14:creationId xmlns:p14="http://schemas.microsoft.com/office/powerpoint/2010/main" val="2905849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ABA1E8B-F719-45A9-9C90-5D4F85EB374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59FD8F6-982B-4F2B-A530-6F6684A5F4F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43</a:t>
            </a:fld>
            <a:endParaRPr lang="zh-CN" altLang="en-US" dirty="0"/>
          </a:p>
        </p:txBody>
      </p:sp>
      <p:sp>
        <p:nvSpPr>
          <p:cNvPr id="4" name="TextBox 5">
            <a:extLst>
              <a:ext uri="{FF2B5EF4-FFF2-40B4-BE49-F238E27FC236}">
                <a16:creationId xmlns:a16="http://schemas.microsoft.com/office/drawing/2014/main" id="{5912DD24-238B-4614-B5CD-B6F2DCB5ECCA}"/>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79AD659B-6659-4F7F-9F84-4C3147771100}"/>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cont.9</a:t>
            </a:r>
          </a:p>
        </p:txBody>
      </p:sp>
      <p:sp>
        <p:nvSpPr>
          <p:cNvPr id="6" name="Rectangle 3">
            <a:extLst>
              <a:ext uri="{FF2B5EF4-FFF2-40B4-BE49-F238E27FC236}">
                <a16:creationId xmlns:a16="http://schemas.microsoft.com/office/drawing/2014/main" id="{F3BCAD05-3BCC-4B2A-A7DC-087361E34CA1}"/>
              </a:ext>
            </a:extLst>
          </p:cNvPr>
          <p:cNvSpPr txBox="1">
            <a:spLocks noChangeArrowheads="1"/>
          </p:cNvSpPr>
          <p:nvPr/>
        </p:nvSpPr>
        <p:spPr>
          <a:xfrm>
            <a:off x="43370" y="1335646"/>
            <a:ext cx="900347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When code has to be understood and integrated:</a:t>
            </a:r>
          </a:p>
          <a:p>
            <a:r>
              <a:rPr lang="en-US" sz="2800"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7" name="矩形 6">
            <a:extLst>
              <a:ext uri="{FF2B5EF4-FFF2-40B4-BE49-F238E27FC236}">
                <a16:creationId xmlns:a16="http://schemas.microsoft.com/office/drawing/2014/main" id="{FA9AAFA1-24E7-4872-8246-49BF29D13433}"/>
              </a:ext>
            </a:extLst>
          </p:cNvPr>
          <p:cNvSpPr/>
          <p:nvPr/>
        </p:nvSpPr>
        <p:spPr>
          <a:xfrm>
            <a:off x="43379" y="908720"/>
            <a:ext cx="3896259" cy="523220"/>
          </a:xfrm>
          <a:prstGeom prst="rect">
            <a:avLst/>
          </a:prstGeom>
        </p:spPr>
        <p:txBody>
          <a:bodyPr wrap="none">
            <a:spAutoFit/>
          </a:bodyPr>
          <a:lstStyle/>
          <a:p>
            <a:r>
              <a:rPr lang="en-US" altLang="zh-CN" sz="2800" b="1" dirty="0">
                <a:solidFill>
                  <a:srgbClr val="7030A0"/>
                </a:solidFill>
              </a:rPr>
              <a:t>Reuse model estimates 2</a:t>
            </a:r>
            <a:endParaRPr lang="zh-CN" altLang="en-US" sz="2800" b="1" dirty="0">
              <a:solidFill>
                <a:srgbClr val="7030A0"/>
              </a:solidFill>
            </a:endParaRPr>
          </a:p>
        </p:txBody>
      </p:sp>
    </p:spTree>
    <p:extLst>
      <p:ext uri="{BB962C8B-B14F-4D97-AF65-F5344CB8AC3E}">
        <p14:creationId xmlns:p14="http://schemas.microsoft.com/office/powerpoint/2010/main" val="2754897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BA64820-1AB7-4745-ACB7-58D4FFDF8AD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48D56FF-98D6-49F4-B427-61780799BA76}"/>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44</a:t>
            </a:fld>
            <a:endParaRPr lang="zh-CN" altLang="en-US" dirty="0"/>
          </a:p>
        </p:txBody>
      </p:sp>
      <p:sp>
        <p:nvSpPr>
          <p:cNvPr id="4" name="TextBox 5">
            <a:extLst>
              <a:ext uri="{FF2B5EF4-FFF2-40B4-BE49-F238E27FC236}">
                <a16:creationId xmlns:a16="http://schemas.microsoft.com/office/drawing/2014/main" id="{E43D36CA-857A-4BD6-8B65-FEF9F0776A51}"/>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CE652D51-6C8A-4A89-997E-CD62BABCAFF7}"/>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cont.10</a:t>
            </a:r>
          </a:p>
        </p:txBody>
      </p:sp>
      <p:sp>
        <p:nvSpPr>
          <p:cNvPr id="6" name="Rectangle 3">
            <a:extLst>
              <a:ext uri="{FF2B5EF4-FFF2-40B4-BE49-F238E27FC236}">
                <a16:creationId xmlns:a16="http://schemas.microsoft.com/office/drawing/2014/main" id="{9338CA51-7B28-4470-90DF-25CDC31CBB81}"/>
              </a:ext>
            </a:extLst>
          </p:cNvPr>
          <p:cNvSpPr txBox="1">
            <a:spLocks noChangeArrowheads="1"/>
          </p:cNvSpPr>
          <p:nvPr/>
        </p:nvSpPr>
        <p:spPr>
          <a:xfrm>
            <a:off x="102087" y="1412776"/>
            <a:ext cx="9006417" cy="4359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Uses the same formula as the early design model but with 17 rather than 7 associated multipliers.</a:t>
            </a:r>
          </a:p>
          <a:p>
            <a:r>
              <a:rPr lang="en-GB" sz="2800" dirty="0"/>
              <a:t>The code size is estimated as:</a:t>
            </a:r>
          </a:p>
          <a:p>
            <a:pPr lvl="1"/>
            <a:r>
              <a:rPr lang="en-GB" dirty="0"/>
              <a:t>Number of lines of new code to be developed;</a:t>
            </a:r>
          </a:p>
          <a:p>
            <a:pPr lvl="1"/>
            <a:r>
              <a:rPr lang="en-GB" dirty="0"/>
              <a:t>Estimate of equivalent number of lines of new code computed using the reuse model;</a:t>
            </a:r>
          </a:p>
          <a:p>
            <a:pPr lvl="1"/>
            <a:r>
              <a:rPr lang="en-GB" dirty="0"/>
              <a:t>An estimate of the number of lines of code that have to be modified according to requirements changes.</a:t>
            </a:r>
          </a:p>
        </p:txBody>
      </p:sp>
      <p:sp>
        <p:nvSpPr>
          <p:cNvPr id="7" name="矩形 6">
            <a:extLst>
              <a:ext uri="{FF2B5EF4-FFF2-40B4-BE49-F238E27FC236}">
                <a16:creationId xmlns:a16="http://schemas.microsoft.com/office/drawing/2014/main" id="{71A073A1-6081-4865-91CF-7BF39BC89C39}"/>
              </a:ext>
            </a:extLst>
          </p:cNvPr>
          <p:cNvSpPr/>
          <p:nvPr/>
        </p:nvSpPr>
        <p:spPr>
          <a:xfrm>
            <a:off x="106853" y="961564"/>
            <a:ext cx="3529043" cy="523220"/>
          </a:xfrm>
          <a:prstGeom prst="rect">
            <a:avLst/>
          </a:prstGeom>
        </p:spPr>
        <p:txBody>
          <a:bodyPr wrap="none">
            <a:spAutoFit/>
          </a:bodyPr>
          <a:lstStyle/>
          <a:p>
            <a:r>
              <a:rPr lang="en-GB" altLang="zh-CN" sz="2800" b="1" dirty="0">
                <a:solidFill>
                  <a:srgbClr val="7030A0"/>
                </a:solidFill>
              </a:rPr>
              <a:t>Post-architecture level</a:t>
            </a:r>
            <a:endParaRPr lang="zh-CN" altLang="en-US" sz="2800" b="1" dirty="0">
              <a:solidFill>
                <a:srgbClr val="7030A0"/>
              </a:solidFill>
            </a:endParaRPr>
          </a:p>
        </p:txBody>
      </p:sp>
    </p:spTree>
    <p:extLst>
      <p:ext uri="{BB962C8B-B14F-4D97-AF65-F5344CB8AC3E}">
        <p14:creationId xmlns:p14="http://schemas.microsoft.com/office/powerpoint/2010/main" val="3422139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FD722A-9948-4404-BD40-E15E265218F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37312EF-AD3F-4888-A5D7-CABC2DB1634E}"/>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45</a:t>
            </a:fld>
            <a:endParaRPr lang="zh-CN" altLang="en-US" dirty="0"/>
          </a:p>
        </p:txBody>
      </p:sp>
      <p:sp>
        <p:nvSpPr>
          <p:cNvPr id="4" name="Rectangle 2">
            <a:extLst>
              <a:ext uri="{FF2B5EF4-FFF2-40B4-BE49-F238E27FC236}">
                <a16:creationId xmlns:a16="http://schemas.microsoft.com/office/drawing/2014/main" id="{ABF3CA62-2075-44CF-86AB-590204F7574D}"/>
              </a:ext>
            </a:extLst>
          </p:cNvPr>
          <p:cNvSpPr txBox="1">
            <a:spLocks noChangeArrowheads="1"/>
          </p:cNvSpPr>
          <p:nvPr/>
        </p:nvSpPr>
        <p:spPr>
          <a:xfrm>
            <a:off x="107504" y="980728"/>
            <a:ext cx="893933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This depends on 5 scale factors (see next slide). Their sum/100 is added to 1.01</a:t>
            </a:r>
          </a:p>
          <a:p>
            <a:pPr>
              <a:lnSpc>
                <a:spcPct val="90000"/>
              </a:lnSpc>
            </a:pPr>
            <a:r>
              <a:rPr lang="en-GB" sz="2800" dirty="0"/>
              <a:t>A company takes on a project in a new domain. The client has not defined the process to be used and has not allowed time for risk analysis. The company has a CMM level 2 rating.</a:t>
            </a:r>
          </a:p>
          <a:p>
            <a:pPr lvl="1">
              <a:lnSpc>
                <a:spcPct val="90000"/>
              </a:lnSpc>
            </a:pPr>
            <a:r>
              <a:rPr lang="en-GB" sz="2400" dirty="0" err="1"/>
              <a:t>Precedenteness</a:t>
            </a:r>
            <a:r>
              <a:rPr lang="en-GB" sz="2400" dirty="0"/>
              <a:t> - new project (4)</a:t>
            </a:r>
          </a:p>
          <a:p>
            <a:pPr lvl="1">
              <a:lnSpc>
                <a:spcPct val="90000"/>
              </a:lnSpc>
            </a:pPr>
            <a:r>
              <a:rPr lang="en-GB" sz="2400" dirty="0"/>
              <a:t>Development flexibility - no client involvement - Very high (1)</a:t>
            </a:r>
          </a:p>
          <a:p>
            <a:pPr lvl="1">
              <a:lnSpc>
                <a:spcPct val="90000"/>
              </a:lnSpc>
            </a:pPr>
            <a:r>
              <a:rPr lang="en-GB" sz="2400" dirty="0"/>
              <a:t>Architecture/risk resolution - No risk analysis - V. Low .(5)</a:t>
            </a:r>
          </a:p>
          <a:p>
            <a:pPr lvl="1">
              <a:lnSpc>
                <a:spcPct val="90000"/>
              </a:lnSpc>
            </a:pPr>
            <a:r>
              <a:rPr lang="en-GB" sz="2400" dirty="0"/>
              <a:t>Team cohesion - new team - nominal (3)</a:t>
            </a:r>
          </a:p>
          <a:p>
            <a:pPr lvl="1">
              <a:lnSpc>
                <a:spcPct val="90000"/>
              </a:lnSpc>
            </a:pPr>
            <a:r>
              <a:rPr lang="en-GB" sz="2400" dirty="0"/>
              <a:t>Process maturity - some control - nominal (3)</a:t>
            </a:r>
          </a:p>
          <a:p>
            <a:pPr>
              <a:lnSpc>
                <a:spcPct val="90000"/>
              </a:lnSpc>
            </a:pPr>
            <a:r>
              <a:rPr lang="en-GB" sz="2800" dirty="0"/>
              <a:t>Scale factor is therefore 1.17.</a:t>
            </a:r>
          </a:p>
          <a:p>
            <a:pPr lvl="1">
              <a:lnSpc>
                <a:spcPct val="90000"/>
              </a:lnSpc>
            </a:pPr>
            <a:endParaRPr lang="en-GB" dirty="0"/>
          </a:p>
        </p:txBody>
      </p:sp>
      <p:sp>
        <p:nvSpPr>
          <p:cNvPr id="5" name="TextBox 5">
            <a:extLst>
              <a:ext uri="{FF2B5EF4-FFF2-40B4-BE49-F238E27FC236}">
                <a16:creationId xmlns:a16="http://schemas.microsoft.com/office/drawing/2014/main" id="{F5C665D0-3B11-4502-AD7C-AB08584A0A90}"/>
              </a:ext>
            </a:extLst>
          </p:cNvPr>
          <p:cNvSpPr txBox="1">
            <a:spLocks noChangeArrowheads="1"/>
          </p:cNvSpPr>
          <p:nvPr/>
        </p:nvSpPr>
        <p:spPr bwMode="auto">
          <a:xfrm>
            <a:off x="40423"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6" name="文本框 5">
            <a:extLst>
              <a:ext uri="{FF2B5EF4-FFF2-40B4-BE49-F238E27FC236}">
                <a16:creationId xmlns:a16="http://schemas.microsoft.com/office/drawing/2014/main" id="{73E8DD80-512D-4B9C-8758-650559EACD1E}"/>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cont.11</a:t>
            </a:r>
          </a:p>
        </p:txBody>
      </p:sp>
    </p:spTree>
    <p:extLst>
      <p:ext uri="{BB962C8B-B14F-4D97-AF65-F5344CB8AC3E}">
        <p14:creationId xmlns:p14="http://schemas.microsoft.com/office/powerpoint/2010/main" val="3451074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451CB91-8700-403B-BD8E-E32E742DB1B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B49EECE-D4F2-4D06-8CEA-28A8B22BA09A}"/>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46</a:t>
            </a:fld>
            <a:endParaRPr lang="zh-CN" altLang="en-US" dirty="0"/>
          </a:p>
        </p:txBody>
      </p:sp>
      <p:sp>
        <p:nvSpPr>
          <p:cNvPr id="4" name="TextBox 5">
            <a:extLst>
              <a:ext uri="{FF2B5EF4-FFF2-40B4-BE49-F238E27FC236}">
                <a16:creationId xmlns:a16="http://schemas.microsoft.com/office/drawing/2014/main" id="{DE2D018A-6F8A-49A8-80B3-73379821BBF6}"/>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17A6D4BB-A031-4A0D-8031-34E360C5F799}"/>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cont.12</a:t>
            </a:r>
          </a:p>
        </p:txBody>
      </p:sp>
      <p:graphicFrame>
        <p:nvGraphicFramePr>
          <p:cNvPr id="10" name="Content Placeholder 3">
            <a:extLst>
              <a:ext uri="{FF2B5EF4-FFF2-40B4-BE49-F238E27FC236}">
                <a16:creationId xmlns:a16="http://schemas.microsoft.com/office/drawing/2014/main" id="{4DFAC063-0C20-48A0-ACF1-D6691D0E2091}"/>
              </a:ext>
            </a:extLst>
          </p:cNvPr>
          <p:cNvGraphicFramePr>
            <a:graphicFrameLocks/>
          </p:cNvGraphicFramePr>
          <p:nvPr>
            <p:extLst>
              <p:ext uri="{D42A27DB-BD31-4B8C-83A1-F6EECF244321}">
                <p14:modId xmlns:p14="http://schemas.microsoft.com/office/powerpoint/2010/main" val="1108756568"/>
              </p:ext>
            </p:extLst>
          </p:nvPr>
        </p:nvGraphicFramePr>
        <p:xfrm>
          <a:off x="323528" y="1114129"/>
          <a:ext cx="8229600" cy="527304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Scale factor</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600" b="1" dirty="0">
                          <a:solidFill>
                            <a:srgbClr val="000000"/>
                          </a:solidFill>
                          <a:latin typeface="Arial"/>
                          <a:ea typeface="Times New Roman"/>
                          <a:cs typeface="Arial"/>
                        </a:rPr>
                        <a:t>Explanation</a:t>
                      </a:r>
                      <a:endParaRPr lang="en-GB" sz="16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Architecture/risk resolution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Development flexibility</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600" dirty="0" err="1">
                          <a:solidFill>
                            <a:srgbClr val="000000"/>
                          </a:solidFill>
                          <a:latin typeface="Arial"/>
                          <a:ea typeface="Times New Roman"/>
                          <a:cs typeface="Arial"/>
                        </a:rPr>
                        <a:t>Precedentedness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600" dirty="0">
                          <a:solidFill>
                            <a:srgbClr val="000000"/>
                          </a:solidFill>
                          <a:latin typeface="Arial"/>
                          <a:ea typeface="Times New Roman"/>
                          <a:cs typeface="Arial"/>
                        </a:rPr>
                        <a:t>Process maturity</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600" dirty="0">
                          <a:solidFill>
                            <a:srgbClr val="000000"/>
                          </a:solidFill>
                          <a:latin typeface="Arial"/>
                          <a:ea typeface="Times New Roman"/>
                          <a:cs typeface="Arial"/>
                        </a:rPr>
                        <a:t>Team cohesion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577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0D91349-952B-4DE6-A717-D77EB542E6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B6B258E-18E4-4313-8A92-EBF3DFA19A27}"/>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47</a:t>
            </a:fld>
            <a:endParaRPr lang="zh-CN" altLang="en-US" dirty="0"/>
          </a:p>
        </p:txBody>
      </p:sp>
      <p:sp>
        <p:nvSpPr>
          <p:cNvPr id="4" name="TextBox 5">
            <a:extLst>
              <a:ext uri="{FF2B5EF4-FFF2-40B4-BE49-F238E27FC236}">
                <a16:creationId xmlns:a16="http://schemas.microsoft.com/office/drawing/2014/main" id="{34FB05DF-FA41-401C-B16E-0999F592D5B4}"/>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6F6FB866-29AE-48F3-97E5-E41D247EEF08}"/>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cont.13</a:t>
            </a:r>
          </a:p>
        </p:txBody>
      </p:sp>
      <p:sp>
        <p:nvSpPr>
          <p:cNvPr id="6" name="Rectangle 2">
            <a:extLst>
              <a:ext uri="{FF2B5EF4-FFF2-40B4-BE49-F238E27FC236}">
                <a16:creationId xmlns:a16="http://schemas.microsoft.com/office/drawing/2014/main" id="{53877623-15B0-4615-B8A2-352B2E84FDCE}"/>
              </a:ext>
            </a:extLst>
          </p:cNvPr>
          <p:cNvSpPr txBox="1">
            <a:spLocks noChangeArrowheads="1"/>
          </p:cNvSpPr>
          <p:nvPr/>
        </p:nvSpPr>
        <p:spPr>
          <a:xfrm>
            <a:off x="107504" y="1340768"/>
            <a:ext cx="8948201"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Product attributes </a:t>
            </a:r>
          </a:p>
          <a:p>
            <a:pPr lvl="1">
              <a:lnSpc>
                <a:spcPct val="90000"/>
              </a:lnSpc>
            </a:pPr>
            <a:r>
              <a:rPr lang="en-GB" sz="2400" dirty="0"/>
              <a:t>Concerned with required characteristics of the software product being developed.</a:t>
            </a:r>
          </a:p>
          <a:p>
            <a:pPr algn="just">
              <a:lnSpc>
                <a:spcPct val="90000"/>
              </a:lnSpc>
              <a:spcAft>
                <a:spcPts val="600"/>
              </a:spcAft>
            </a:pPr>
            <a:r>
              <a:rPr lang="en-GB" sz="2800" dirty="0"/>
              <a:t>Computer attributes </a:t>
            </a:r>
          </a:p>
          <a:p>
            <a:pPr lvl="1" algn="just">
              <a:lnSpc>
                <a:spcPct val="90000"/>
              </a:lnSpc>
              <a:spcAft>
                <a:spcPts val="600"/>
              </a:spcAft>
            </a:pPr>
            <a:r>
              <a:rPr lang="en-GB" sz="2400" dirty="0"/>
              <a:t>Constraints imposed on the software by the hardware platform.</a:t>
            </a:r>
          </a:p>
          <a:p>
            <a:pPr algn="just">
              <a:lnSpc>
                <a:spcPct val="90000"/>
              </a:lnSpc>
              <a:spcAft>
                <a:spcPts val="600"/>
              </a:spcAft>
            </a:pPr>
            <a:r>
              <a:rPr lang="en-GB" sz="2800" dirty="0"/>
              <a:t>Personnel attributes </a:t>
            </a:r>
          </a:p>
          <a:p>
            <a:pPr lvl="1" algn="just">
              <a:lnSpc>
                <a:spcPct val="90000"/>
              </a:lnSpc>
              <a:spcAft>
                <a:spcPts val="600"/>
              </a:spcAft>
            </a:pPr>
            <a:r>
              <a:rPr lang="en-GB" sz="2400" dirty="0"/>
              <a:t>Multipliers that take the experience and capabilities of the people working on the project into account. </a:t>
            </a:r>
          </a:p>
          <a:p>
            <a:pPr algn="just">
              <a:lnSpc>
                <a:spcPct val="90000"/>
              </a:lnSpc>
            </a:pPr>
            <a:r>
              <a:rPr lang="en-GB" sz="2800" dirty="0"/>
              <a:t>Project attributes </a:t>
            </a:r>
          </a:p>
          <a:p>
            <a:pPr lvl="1" algn="just">
              <a:lnSpc>
                <a:spcPct val="90000"/>
              </a:lnSpc>
            </a:pPr>
            <a:r>
              <a:rPr lang="en-GB" sz="2400" dirty="0"/>
              <a:t>Concerned with the particular characteristics of the software development project.</a:t>
            </a:r>
          </a:p>
          <a:p>
            <a:pPr>
              <a:lnSpc>
                <a:spcPct val="90000"/>
              </a:lnSpc>
            </a:pPr>
            <a:endParaRPr lang="en-GB" sz="2800" dirty="0"/>
          </a:p>
        </p:txBody>
      </p:sp>
      <p:sp>
        <p:nvSpPr>
          <p:cNvPr id="7" name="矩形 6">
            <a:extLst>
              <a:ext uri="{FF2B5EF4-FFF2-40B4-BE49-F238E27FC236}">
                <a16:creationId xmlns:a16="http://schemas.microsoft.com/office/drawing/2014/main" id="{8EFCC6FF-DDBE-49EE-8907-66DBC6908B7C}"/>
              </a:ext>
            </a:extLst>
          </p:cNvPr>
          <p:cNvSpPr/>
          <p:nvPr/>
        </p:nvSpPr>
        <p:spPr>
          <a:xfrm>
            <a:off x="40423" y="916007"/>
            <a:ext cx="1808957" cy="523220"/>
          </a:xfrm>
          <a:prstGeom prst="rect">
            <a:avLst/>
          </a:prstGeom>
        </p:spPr>
        <p:txBody>
          <a:bodyPr wrap="none">
            <a:spAutoFit/>
          </a:bodyPr>
          <a:lstStyle/>
          <a:p>
            <a:r>
              <a:rPr lang="en-GB" altLang="zh-CN" sz="2800" b="1" dirty="0">
                <a:solidFill>
                  <a:srgbClr val="7030A0"/>
                </a:solidFill>
              </a:rPr>
              <a:t>Multipliers</a:t>
            </a:r>
            <a:endParaRPr lang="zh-CN" altLang="en-US" sz="2800" b="1" dirty="0">
              <a:solidFill>
                <a:srgbClr val="7030A0"/>
              </a:solidFill>
            </a:endParaRPr>
          </a:p>
        </p:txBody>
      </p:sp>
    </p:spTree>
    <p:extLst>
      <p:ext uri="{BB962C8B-B14F-4D97-AF65-F5344CB8AC3E}">
        <p14:creationId xmlns:p14="http://schemas.microsoft.com/office/powerpoint/2010/main" val="2178336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786078C-966D-449F-B568-1EDEB3B0059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9306C1B-38E7-4F40-9DD2-AD0472077FD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48</a:t>
            </a:fld>
            <a:endParaRPr lang="zh-CN" altLang="en-US" dirty="0"/>
          </a:p>
        </p:txBody>
      </p:sp>
      <p:sp>
        <p:nvSpPr>
          <p:cNvPr id="4" name="TextBox 5">
            <a:extLst>
              <a:ext uri="{FF2B5EF4-FFF2-40B4-BE49-F238E27FC236}">
                <a16:creationId xmlns:a16="http://schemas.microsoft.com/office/drawing/2014/main" id="{E3541E21-1007-443F-93F2-B32A965E4BC7}"/>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4332F7F1-DE46-4EB1-890C-5E9EC1211348}"/>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cont.14</a:t>
            </a:r>
          </a:p>
        </p:txBody>
      </p:sp>
      <p:graphicFrame>
        <p:nvGraphicFramePr>
          <p:cNvPr id="6" name="Content Placeholder 3">
            <a:extLst>
              <a:ext uri="{FF2B5EF4-FFF2-40B4-BE49-F238E27FC236}">
                <a16:creationId xmlns:a16="http://schemas.microsoft.com/office/drawing/2014/main" id="{B4158111-1B37-4B83-8C5D-0D60E609917C}"/>
              </a:ext>
            </a:extLst>
          </p:cNvPr>
          <p:cNvGraphicFramePr>
            <a:graphicFrameLocks/>
          </p:cNvGraphicFramePr>
          <p:nvPr>
            <p:extLst>
              <p:ext uri="{D42A27DB-BD31-4B8C-83A1-F6EECF244321}">
                <p14:modId xmlns:p14="http://schemas.microsoft.com/office/powerpoint/2010/main" val="4242529742"/>
              </p:ext>
            </p:extLst>
          </p:nvPr>
        </p:nvGraphicFramePr>
        <p:xfrm>
          <a:off x="1236335" y="1485399"/>
          <a:ext cx="6508945" cy="4849491"/>
        </p:xfrm>
        <a:graphic>
          <a:graphicData uri="http://schemas.openxmlformats.org/drawingml/2006/table">
            <a:tbl>
              <a:tblPr firstRow="1" bandRow="1">
                <a:tableStyleId>{5C22544A-7EE6-4342-B048-85BDC9FD1C3A}</a:tableStyleId>
              </a:tblPr>
              <a:tblGrid>
                <a:gridCol w="2616136">
                  <a:extLst>
                    <a:ext uri="{9D8B030D-6E8A-4147-A177-3AD203B41FA5}">
                      <a16:colId xmlns:a16="http://schemas.microsoft.com/office/drawing/2014/main" val="20000"/>
                    </a:ext>
                  </a:extLst>
                </a:gridCol>
                <a:gridCol w="3892809">
                  <a:extLst>
                    <a:ext uri="{9D8B030D-6E8A-4147-A177-3AD203B41FA5}">
                      <a16:colId xmlns:a16="http://schemas.microsoft.com/office/drawing/2014/main" val="20001"/>
                    </a:ext>
                  </a:extLst>
                </a:gridCol>
              </a:tblGrid>
              <a:tr h="504056">
                <a:tc>
                  <a:txBody>
                    <a:bodyPr/>
                    <a:lstStyle/>
                    <a:p>
                      <a:pPr algn="l">
                        <a:spcAft>
                          <a:spcPts val="300"/>
                        </a:spcAft>
                      </a:pPr>
                      <a:r>
                        <a:rPr lang="en-US" sz="1800" dirty="0">
                          <a:solidFill>
                            <a:srgbClr val="000000"/>
                          </a:solidFill>
                          <a:latin typeface="Arial"/>
                          <a:ea typeface="Times New Roman"/>
                          <a:cs typeface="Arial"/>
                        </a:rPr>
                        <a:t>Exponent value</a:t>
                      </a:r>
                      <a:endParaRPr lang="en-GB" sz="18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800">
                          <a:solidFill>
                            <a:srgbClr val="000000"/>
                          </a:solidFill>
                          <a:latin typeface="Arial"/>
                          <a:ea typeface="Times New Roman"/>
                          <a:cs typeface="Arial"/>
                        </a:rPr>
                        <a:t>1.17</a:t>
                      </a:r>
                      <a:endParaRPr lang="en-GB" sz="18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710928">
                <a:tc>
                  <a:txBody>
                    <a:bodyPr/>
                    <a:lstStyle/>
                    <a:p>
                      <a:pPr algn="l">
                        <a:spcAft>
                          <a:spcPts val="300"/>
                        </a:spcAft>
                      </a:pPr>
                      <a:r>
                        <a:rPr lang="en-US" sz="1800" dirty="0">
                          <a:solidFill>
                            <a:srgbClr val="000000"/>
                          </a:solidFill>
                          <a:latin typeface="Arial"/>
                          <a:ea typeface="Times New Roman"/>
                          <a:cs typeface="Arial"/>
                        </a:rPr>
                        <a:t>System size (including factors for reuse and requirements volatility)</a:t>
                      </a:r>
                      <a:endParaRPr lang="en-GB" sz="1800" dirty="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dirty="0">
                          <a:solidFill>
                            <a:srgbClr val="000000"/>
                          </a:solidFill>
                          <a:latin typeface="Arial"/>
                          <a:ea typeface="Times New Roman"/>
                          <a:cs typeface="Arial"/>
                        </a:rPr>
                        <a:t>128 KLOC</a:t>
                      </a:r>
                      <a:endParaRPr lang="en-GB" sz="18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575513">
                <a:tc>
                  <a:txBody>
                    <a:bodyPr/>
                    <a:lstStyle/>
                    <a:p>
                      <a:pPr algn="l">
                        <a:spcAft>
                          <a:spcPts val="300"/>
                        </a:spcAft>
                      </a:pPr>
                      <a:r>
                        <a:rPr lang="en-US" sz="1800" b="1">
                          <a:solidFill>
                            <a:srgbClr val="000000"/>
                          </a:solidFill>
                          <a:latin typeface="Arial"/>
                          <a:ea typeface="Times New Roman"/>
                          <a:cs typeface="Arial"/>
                        </a:rPr>
                        <a:t>Initial COCOMO estimate without cost drivers</a:t>
                      </a:r>
                      <a:endParaRPr lang="en-GB" sz="18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800" b="1">
                          <a:solidFill>
                            <a:srgbClr val="000000"/>
                          </a:solidFill>
                          <a:latin typeface="Arial"/>
                          <a:ea typeface="Times New Roman"/>
                          <a:cs typeface="Arial"/>
                        </a:rPr>
                        <a:t>730 person-months</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411887">
                <a:tc>
                  <a:txBody>
                    <a:bodyPr/>
                    <a:lstStyle/>
                    <a:p>
                      <a:pPr algn="l">
                        <a:spcAft>
                          <a:spcPts val="300"/>
                        </a:spcAft>
                      </a:pPr>
                      <a:r>
                        <a:rPr lang="en-US" sz="1800">
                          <a:solidFill>
                            <a:srgbClr val="000000"/>
                          </a:solidFill>
                          <a:latin typeface="Arial"/>
                          <a:ea typeface="Times New Roman"/>
                          <a:cs typeface="Arial"/>
                        </a:rPr>
                        <a:t>Reliability</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Very high, multiplier = 1.39</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411887">
                <a:tc>
                  <a:txBody>
                    <a:bodyPr/>
                    <a:lstStyle/>
                    <a:p>
                      <a:pPr algn="l">
                        <a:spcAft>
                          <a:spcPts val="300"/>
                        </a:spcAft>
                      </a:pPr>
                      <a:r>
                        <a:rPr lang="en-US" sz="1800">
                          <a:solidFill>
                            <a:srgbClr val="000000"/>
                          </a:solidFill>
                          <a:latin typeface="Arial"/>
                          <a:ea typeface="Times New Roman"/>
                          <a:cs typeface="Arial"/>
                        </a:rPr>
                        <a:t>Complexity</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Very high, multiplier = 1.3</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411887">
                <a:tc>
                  <a:txBody>
                    <a:bodyPr/>
                    <a:lstStyle/>
                    <a:p>
                      <a:pPr algn="l">
                        <a:spcAft>
                          <a:spcPts val="300"/>
                        </a:spcAft>
                      </a:pPr>
                      <a:r>
                        <a:rPr lang="en-US" sz="1800">
                          <a:solidFill>
                            <a:srgbClr val="000000"/>
                          </a:solidFill>
                          <a:latin typeface="Arial"/>
                          <a:ea typeface="Times New Roman"/>
                          <a:cs typeface="Arial"/>
                        </a:rPr>
                        <a:t>Memory constraint</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High, multiplier = 1.21</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411887">
                <a:tc>
                  <a:txBody>
                    <a:bodyPr/>
                    <a:lstStyle/>
                    <a:p>
                      <a:pPr algn="l">
                        <a:spcAft>
                          <a:spcPts val="300"/>
                        </a:spcAft>
                      </a:pPr>
                      <a:r>
                        <a:rPr lang="en-US" sz="1800">
                          <a:solidFill>
                            <a:srgbClr val="000000"/>
                          </a:solidFill>
                          <a:latin typeface="Arial"/>
                          <a:ea typeface="Times New Roman"/>
                          <a:cs typeface="Arial"/>
                        </a:rPr>
                        <a:t>Tool use</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Low, multiplier = 1.12</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411887">
                <a:tc>
                  <a:txBody>
                    <a:bodyPr/>
                    <a:lstStyle/>
                    <a:p>
                      <a:pPr algn="l">
                        <a:spcAft>
                          <a:spcPts val="300"/>
                        </a:spcAft>
                      </a:pPr>
                      <a:r>
                        <a:rPr lang="en-US" sz="1800">
                          <a:solidFill>
                            <a:srgbClr val="000000"/>
                          </a:solidFill>
                          <a:latin typeface="Arial"/>
                          <a:ea typeface="Times New Roman"/>
                          <a:cs typeface="Arial"/>
                        </a:rPr>
                        <a:t>Schedule</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Accelerated, multiplier = 1.29</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473952">
                <a:tc>
                  <a:txBody>
                    <a:bodyPr/>
                    <a:lstStyle/>
                    <a:p>
                      <a:pPr algn="l">
                        <a:spcAft>
                          <a:spcPts val="300"/>
                        </a:spcAft>
                      </a:pPr>
                      <a:r>
                        <a:rPr lang="en-US" sz="1800" b="1">
                          <a:solidFill>
                            <a:srgbClr val="000000"/>
                          </a:solidFill>
                          <a:latin typeface="Arial"/>
                          <a:ea typeface="Times New Roman"/>
                          <a:cs typeface="Arial"/>
                        </a:rPr>
                        <a:t>Adjusted COCOMO estimate</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b="1" dirty="0">
                          <a:solidFill>
                            <a:srgbClr val="000000"/>
                          </a:solidFill>
                          <a:latin typeface="Arial"/>
                          <a:ea typeface="Times New Roman"/>
                          <a:cs typeface="Arial"/>
                        </a:rPr>
                        <a:t>2,306 person-months</a:t>
                      </a:r>
                      <a:endParaRPr lang="en-GB" sz="18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
        <p:nvSpPr>
          <p:cNvPr id="7" name="矩形 6">
            <a:extLst>
              <a:ext uri="{FF2B5EF4-FFF2-40B4-BE49-F238E27FC236}">
                <a16:creationId xmlns:a16="http://schemas.microsoft.com/office/drawing/2014/main" id="{D65FB0CA-3388-474D-B7C1-AB7FEFF03B90}"/>
              </a:ext>
            </a:extLst>
          </p:cNvPr>
          <p:cNvSpPr/>
          <p:nvPr/>
        </p:nvSpPr>
        <p:spPr>
          <a:xfrm>
            <a:off x="1100525" y="985105"/>
            <a:ext cx="6855851" cy="523220"/>
          </a:xfrm>
          <a:prstGeom prst="rect">
            <a:avLst/>
          </a:prstGeom>
        </p:spPr>
        <p:txBody>
          <a:bodyPr wrap="none">
            <a:spAutoFit/>
          </a:bodyPr>
          <a:lstStyle/>
          <a:p>
            <a:r>
              <a:rPr lang="en-US" altLang="zh-CN" sz="2800" b="1" dirty="0">
                <a:solidFill>
                  <a:srgbClr val="7030A0"/>
                </a:solidFill>
              </a:rPr>
              <a:t>The effect of cost drivers on effort estimates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505023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CF84D12-0262-4F64-80DB-3305CC926EF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F9BFE95-A22E-408E-A418-678D1DF4CD7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49</a:t>
            </a:fld>
            <a:endParaRPr lang="zh-CN" altLang="en-US" dirty="0"/>
          </a:p>
        </p:txBody>
      </p:sp>
      <p:sp>
        <p:nvSpPr>
          <p:cNvPr id="4" name="TextBox 5">
            <a:extLst>
              <a:ext uri="{FF2B5EF4-FFF2-40B4-BE49-F238E27FC236}">
                <a16:creationId xmlns:a16="http://schemas.microsoft.com/office/drawing/2014/main" id="{077A1C8A-6F73-4264-BF53-EEF789D3AD4E}"/>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5" name="文本框 4">
            <a:extLst>
              <a:ext uri="{FF2B5EF4-FFF2-40B4-BE49-F238E27FC236}">
                <a16:creationId xmlns:a16="http://schemas.microsoft.com/office/drawing/2014/main" id="{31A46372-F5D3-4447-BEA6-C9D919783652}"/>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cont.15</a:t>
            </a:r>
          </a:p>
        </p:txBody>
      </p:sp>
      <p:graphicFrame>
        <p:nvGraphicFramePr>
          <p:cNvPr id="6" name="Content Placeholder 3">
            <a:extLst>
              <a:ext uri="{FF2B5EF4-FFF2-40B4-BE49-F238E27FC236}">
                <a16:creationId xmlns:a16="http://schemas.microsoft.com/office/drawing/2014/main" id="{60EAEC42-222C-48E5-8864-F93989299FED}"/>
              </a:ext>
            </a:extLst>
          </p:cNvPr>
          <p:cNvGraphicFramePr>
            <a:graphicFrameLocks/>
          </p:cNvGraphicFramePr>
          <p:nvPr>
            <p:extLst>
              <p:ext uri="{D42A27DB-BD31-4B8C-83A1-F6EECF244321}">
                <p14:modId xmlns:p14="http://schemas.microsoft.com/office/powerpoint/2010/main" val="1981147453"/>
              </p:ext>
            </p:extLst>
          </p:nvPr>
        </p:nvGraphicFramePr>
        <p:xfrm>
          <a:off x="1331640" y="1268760"/>
          <a:ext cx="6048672" cy="3268374"/>
        </p:xfrm>
        <a:graphic>
          <a:graphicData uri="http://schemas.openxmlformats.org/drawingml/2006/table">
            <a:tbl>
              <a:tblPr firstRow="1" bandRow="1">
                <a:tableStyleId>{5C22544A-7EE6-4342-B048-85BDC9FD1C3A}</a:tableStyleId>
              </a:tblPr>
              <a:tblGrid>
                <a:gridCol w="2431139">
                  <a:extLst>
                    <a:ext uri="{9D8B030D-6E8A-4147-A177-3AD203B41FA5}">
                      <a16:colId xmlns:a16="http://schemas.microsoft.com/office/drawing/2014/main" val="20000"/>
                    </a:ext>
                  </a:extLst>
                </a:gridCol>
                <a:gridCol w="3617533">
                  <a:extLst>
                    <a:ext uri="{9D8B030D-6E8A-4147-A177-3AD203B41FA5}">
                      <a16:colId xmlns:a16="http://schemas.microsoft.com/office/drawing/2014/main" val="20001"/>
                    </a:ext>
                  </a:extLst>
                </a:gridCol>
              </a:tblGrid>
              <a:tr h="438049">
                <a:tc>
                  <a:txBody>
                    <a:bodyPr/>
                    <a:lstStyle/>
                    <a:p>
                      <a:pPr algn="l">
                        <a:spcAft>
                          <a:spcPts val="300"/>
                        </a:spcAft>
                      </a:pPr>
                      <a:r>
                        <a:rPr lang="en-US" sz="1800" dirty="0">
                          <a:solidFill>
                            <a:srgbClr val="000000"/>
                          </a:solidFill>
                          <a:latin typeface="Arial"/>
                          <a:ea typeface="Times New Roman"/>
                          <a:cs typeface="Arial"/>
                        </a:rPr>
                        <a:t>Exponent value</a:t>
                      </a:r>
                      <a:endParaRPr lang="en-GB" sz="18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800">
                          <a:solidFill>
                            <a:srgbClr val="000000"/>
                          </a:solidFill>
                          <a:latin typeface="Arial"/>
                          <a:ea typeface="Times New Roman"/>
                          <a:cs typeface="Arial"/>
                        </a:rPr>
                        <a:t>1.17</a:t>
                      </a:r>
                      <a:endParaRPr lang="en-GB" sz="18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438049">
                <a:tc>
                  <a:txBody>
                    <a:bodyPr/>
                    <a:lstStyle/>
                    <a:p>
                      <a:pPr algn="l">
                        <a:spcAft>
                          <a:spcPts val="300"/>
                        </a:spcAft>
                      </a:pPr>
                      <a:r>
                        <a:rPr lang="en-US" sz="1800" dirty="0">
                          <a:solidFill>
                            <a:srgbClr val="000000"/>
                          </a:solidFill>
                          <a:latin typeface="Arial"/>
                          <a:ea typeface="Times New Roman"/>
                          <a:cs typeface="Arial"/>
                        </a:rPr>
                        <a:t>Reliability</a:t>
                      </a:r>
                      <a:endParaRPr lang="en-GB" sz="18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800">
                          <a:solidFill>
                            <a:srgbClr val="000000"/>
                          </a:solidFill>
                          <a:latin typeface="Arial"/>
                          <a:ea typeface="Times New Roman"/>
                          <a:cs typeface="Arial"/>
                        </a:rPr>
                        <a:t>Very low, multiplier = 0.75</a:t>
                      </a:r>
                      <a:endParaRPr lang="en-GB" sz="18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438049">
                <a:tc>
                  <a:txBody>
                    <a:bodyPr/>
                    <a:lstStyle/>
                    <a:p>
                      <a:pPr algn="l">
                        <a:spcAft>
                          <a:spcPts val="300"/>
                        </a:spcAft>
                      </a:pPr>
                      <a:r>
                        <a:rPr lang="en-US" sz="1800">
                          <a:solidFill>
                            <a:srgbClr val="000000"/>
                          </a:solidFill>
                          <a:latin typeface="Arial"/>
                          <a:ea typeface="Times New Roman"/>
                          <a:cs typeface="Arial"/>
                        </a:rPr>
                        <a:t>Complexity</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Very low, multiplier = 0.75</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438049">
                <a:tc>
                  <a:txBody>
                    <a:bodyPr/>
                    <a:lstStyle/>
                    <a:p>
                      <a:pPr algn="l">
                        <a:spcAft>
                          <a:spcPts val="300"/>
                        </a:spcAft>
                      </a:pPr>
                      <a:r>
                        <a:rPr lang="en-US" sz="1800">
                          <a:solidFill>
                            <a:srgbClr val="000000"/>
                          </a:solidFill>
                          <a:latin typeface="Arial"/>
                          <a:ea typeface="Times New Roman"/>
                          <a:cs typeface="Arial"/>
                        </a:rPr>
                        <a:t>Memory constraint</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None, multiplier = 1</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438049">
                <a:tc>
                  <a:txBody>
                    <a:bodyPr/>
                    <a:lstStyle/>
                    <a:p>
                      <a:pPr algn="l">
                        <a:spcAft>
                          <a:spcPts val="300"/>
                        </a:spcAft>
                      </a:pPr>
                      <a:r>
                        <a:rPr lang="en-US" sz="1800">
                          <a:solidFill>
                            <a:srgbClr val="000000"/>
                          </a:solidFill>
                          <a:latin typeface="Arial"/>
                          <a:ea typeface="Times New Roman"/>
                          <a:cs typeface="Arial"/>
                        </a:rPr>
                        <a:t>Tool use</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Very high, multiplier = 0.72</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438049">
                <a:tc>
                  <a:txBody>
                    <a:bodyPr/>
                    <a:lstStyle/>
                    <a:p>
                      <a:pPr algn="l">
                        <a:spcAft>
                          <a:spcPts val="300"/>
                        </a:spcAft>
                      </a:pPr>
                      <a:r>
                        <a:rPr lang="en-US" sz="1800">
                          <a:solidFill>
                            <a:srgbClr val="000000"/>
                          </a:solidFill>
                          <a:latin typeface="Arial"/>
                          <a:ea typeface="Times New Roman"/>
                          <a:cs typeface="Arial"/>
                        </a:rPr>
                        <a:t>Schedule</a:t>
                      </a:r>
                      <a:endParaRPr lang="en-GB" sz="1800">
                        <a:solidFill>
                          <a:srgbClr val="000000"/>
                        </a:solidFill>
                        <a:latin typeface="Arial"/>
                        <a:ea typeface="Times New Roman"/>
                        <a:cs typeface="Arial"/>
                      </a:endParaRPr>
                    </a:p>
                  </a:txBody>
                  <a:tcPr marL="54610" marR="54610" marT="0" marB="0"/>
                </a:tc>
                <a:tc>
                  <a:txBody>
                    <a:bodyPr/>
                    <a:lstStyle/>
                    <a:p>
                      <a:pPr algn="just">
                        <a:spcAft>
                          <a:spcPts val="300"/>
                        </a:spcAft>
                      </a:pPr>
                      <a:r>
                        <a:rPr lang="en-US" sz="1800">
                          <a:solidFill>
                            <a:srgbClr val="000000"/>
                          </a:solidFill>
                          <a:latin typeface="Arial"/>
                          <a:ea typeface="Times New Roman"/>
                          <a:cs typeface="Arial"/>
                        </a:rPr>
                        <a:t>Normal, multiplier = 1</a:t>
                      </a:r>
                      <a:endParaRPr lang="en-GB" sz="18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612068">
                <a:tc>
                  <a:txBody>
                    <a:bodyPr/>
                    <a:lstStyle/>
                    <a:p>
                      <a:pPr algn="l">
                        <a:spcAft>
                          <a:spcPts val="300"/>
                        </a:spcAft>
                      </a:pPr>
                      <a:r>
                        <a:rPr lang="en-US" sz="1800" b="1" dirty="0">
                          <a:solidFill>
                            <a:srgbClr val="000000"/>
                          </a:solidFill>
                          <a:latin typeface="Arial"/>
                          <a:ea typeface="Times New Roman"/>
                          <a:cs typeface="Arial"/>
                        </a:rPr>
                        <a:t>Adjusted COCOMO estimate</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800" b="1" dirty="0">
                          <a:solidFill>
                            <a:srgbClr val="000000"/>
                          </a:solidFill>
                          <a:latin typeface="Arial"/>
                          <a:ea typeface="Times New Roman"/>
                          <a:cs typeface="Arial"/>
                        </a:rPr>
                        <a:t>295 person-months</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15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340DA4-85D6-4C53-B236-AABBFC286CA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881787D-6C40-4806-A101-491BAEA2CE47}"/>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5</a:t>
            </a:fld>
            <a:endParaRPr lang="zh-CN" altLang="en-US" dirty="0"/>
          </a:p>
        </p:txBody>
      </p:sp>
      <p:sp>
        <p:nvSpPr>
          <p:cNvPr id="4" name="TextBox 5">
            <a:extLst>
              <a:ext uri="{FF2B5EF4-FFF2-40B4-BE49-F238E27FC236}">
                <a16:creationId xmlns:a16="http://schemas.microsoft.com/office/drawing/2014/main" id="{2E2E6D5C-E14D-4A3A-A18A-9A97ECED32F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23.1 Software pricing</a:t>
            </a:r>
          </a:p>
        </p:txBody>
      </p:sp>
      <p:sp>
        <p:nvSpPr>
          <p:cNvPr id="5" name="Rectangle 3">
            <a:extLst>
              <a:ext uri="{FF2B5EF4-FFF2-40B4-BE49-F238E27FC236}">
                <a16:creationId xmlns:a16="http://schemas.microsoft.com/office/drawing/2014/main" id="{4090400F-F37C-4633-92DC-EC0E167908F9}"/>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Factors affect software pricing</a:t>
            </a:r>
          </a:p>
        </p:txBody>
      </p:sp>
      <p:graphicFrame>
        <p:nvGraphicFramePr>
          <p:cNvPr id="6" name="Content Placeholder 3">
            <a:extLst>
              <a:ext uri="{FF2B5EF4-FFF2-40B4-BE49-F238E27FC236}">
                <a16:creationId xmlns:a16="http://schemas.microsoft.com/office/drawing/2014/main" id="{15C55AB2-B4E5-4AD0-91C3-DF427487CF7B}"/>
              </a:ext>
            </a:extLst>
          </p:cNvPr>
          <p:cNvGraphicFramePr>
            <a:graphicFrameLocks/>
          </p:cNvGraphicFramePr>
          <p:nvPr>
            <p:extLst>
              <p:ext uri="{D42A27DB-BD31-4B8C-83A1-F6EECF244321}">
                <p14:modId xmlns:p14="http://schemas.microsoft.com/office/powerpoint/2010/main" val="1983133163"/>
              </p:ext>
            </p:extLst>
          </p:nvPr>
        </p:nvGraphicFramePr>
        <p:xfrm>
          <a:off x="179512" y="1564618"/>
          <a:ext cx="8712968" cy="4724400"/>
        </p:xfrm>
        <a:graphic>
          <a:graphicData uri="http://schemas.openxmlformats.org/drawingml/2006/table">
            <a:tbl>
              <a:tblPr firstRow="1" bandRow="1">
                <a:tableStyleId>{5C22544A-7EE6-4342-B048-85BDC9FD1C3A}</a:tableStyleId>
              </a:tblPr>
              <a:tblGrid>
                <a:gridCol w="2562965">
                  <a:extLst>
                    <a:ext uri="{9D8B030D-6E8A-4147-A177-3AD203B41FA5}">
                      <a16:colId xmlns:a16="http://schemas.microsoft.com/office/drawing/2014/main" val="20000"/>
                    </a:ext>
                  </a:extLst>
                </a:gridCol>
                <a:gridCol w="6150003">
                  <a:extLst>
                    <a:ext uri="{9D8B030D-6E8A-4147-A177-3AD203B41FA5}">
                      <a16:colId xmlns:a16="http://schemas.microsoft.com/office/drawing/2014/main" val="20001"/>
                    </a:ext>
                  </a:extLst>
                </a:gridCol>
              </a:tblGrid>
              <a:tr h="370840">
                <a:tc>
                  <a:txBody>
                    <a:bodyPr/>
                    <a:lstStyle/>
                    <a:p>
                      <a:pPr algn="just">
                        <a:spcAft>
                          <a:spcPts val="0"/>
                        </a:spcAft>
                      </a:pPr>
                      <a:r>
                        <a:rPr lang="en-US" sz="2000" b="1" dirty="0">
                          <a:solidFill>
                            <a:srgbClr val="000000"/>
                          </a:solidFill>
                          <a:latin typeface="Arial"/>
                          <a:ea typeface="Times New Roman"/>
                          <a:cs typeface="Arial"/>
                        </a:rPr>
                        <a:t>Factor</a:t>
                      </a:r>
                      <a:endParaRPr lang="en-GB" sz="20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2000" b="1" dirty="0">
                          <a:solidFill>
                            <a:srgbClr val="000000"/>
                          </a:solidFill>
                          <a:latin typeface="Arial"/>
                          <a:ea typeface="Times New Roman"/>
                          <a:cs typeface="Arial"/>
                        </a:rPr>
                        <a:t>Description</a:t>
                      </a:r>
                      <a:endParaRPr lang="en-GB" sz="20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2000" dirty="0">
                          <a:solidFill>
                            <a:srgbClr val="000000"/>
                          </a:solidFill>
                          <a:latin typeface="Arial"/>
                          <a:ea typeface="Times New Roman"/>
                          <a:cs typeface="Arial"/>
                        </a:rPr>
                        <a:t>Contractual terms</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2000" dirty="0">
                          <a:solidFill>
                            <a:srgbClr val="000000"/>
                          </a:solidFill>
                          <a:latin typeface="Arial"/>
                          <a:ea typeface="Times New Roman"/>
                          <a:cs typeface="Arial"/>
                        </a:rPr>
                        <a:t>Cost estimate uncertainty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If an organization is unsure of its cost estimate, it may increase its price by a contingency over and above its normal profit.</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2000" dirty="0">
                          <a:solidFill>
                            <a:srgbClr val="000000"/>
                          </a:solidFill>
                          <a:latin typeface="Arial"/>
                          <a:ea typeface="Times New Roman"/>
                          <a:cs typeface="Arial"/>
                        </a:rPr>
                        <a:t>Financial health</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6401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C346DB7-923B-4E9F-A253-6F5B99F569A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32BADCF-F3D1-4742-A2E6-C82892395651}"/>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50</a:t>
            </a:fld>
            <a:endParaRPr lang="zh-CN" altLang="en-US" dirty="0"/>
          </a:p>
        </p:txBody>
      </p:sp>
      <p:sp>
        <p:nvSpPr>
          <p:cNvPr id="4" name="矩形 3">
            <a:extLst>
              <a:ext uri="{FF2B5EF4-FFF2-40B4-BE49-F238E27FC236}">
                <a16:creationId xmlns:a16="http://schemas.microsoft.com/office/drawing/2014/main" id="{BF7C5F56-CE84-48BF-8BD2-642739428D2E}"/>
              </a:ext>
            </a:extLst>
          </p:cNvPr>
          <p:cNvSpPr/>
          <p:nvPr/>
        </p:nvSpPr>
        <p:spPr>
          <a:xfrm>
            <a:off x="60379" y="908720"/>
            <a:ext cx="4439613" cy="523220"/>
          </a:xfrm>
          <a:prstGeom prst="rect">
            <a:avLst/>
          </a:prstGeom>
        </p:spPr>
        <p:txBody>
          <a:bodyPr wrap="none">
            <a:spAutoFit/>
          </a:bodyPr>
          <a:lstStyle/>
          <a:p>
            <a:r>
              <a:rPr lang="en-GB" altLang="zh-CN" sz="2800" b="1" dirty="0">
                <a:solidFill>
                  <a:srgbClr val="7030A0"/>
                </a:solidFill>
              </a:rPr>
              <a:t>Project duration and staffing</a:t>
            </a:r>
            <a:endParaRPr lang="zh-CN" altLang="en-US" sz="2800" b="1" dirty="0">
              <a:solidFill>
                <a:srgbClr val="7030A0"/>
              </a:solidFill>
            </a:endParaRPr>
          </a:p>
        </p:txBody>
      </p:sp>
      <p:sp>
        <p:nvSpPr>
          <p:cNvPr id="5" name="TextBox 5">
            <a:extLst>
              <a:ext uri="{FF2B5EF4-FFF2-40B4-BE49-F238E27FC236}">
                <a16:creationId xmlns:a16="http://schemas.microsoft.com/office/drawing/2014/main" id="{FE8A34EF-8844-4806-9244-0F7D998DF6D2}"/>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6" name="文本框 5">
            <a:extLst>
              <a:ext uri="{FF2B5EF4-FFF2-40B4-BE49-F238E27FC236}">
                <a16:creationId xmlns:a16="http://schemas.microsoft.com/office/drawing/2014/main" id="{11E4BACB-E7A3-41D5-9085-06BD9B35EDB9}"/>
              </a:ext>
            </a:extLst>
          </p:cNvPr>
          <p:cNvSpPr txBox="1"/>
          <p:nvPr/>
        </p:nvSpPr>
        <p:spPr>
          <a:xfrm>
            <a:off x="7745280"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cont.16</a:t>
            </a:r>
          </a:p>
        </p:txBody>
      </p:sp>
      <p:sp>
        <p:nvSpPr>
          <p:cNvPr id="7" name="Rectangle 3">
            <a:extLst>
              <a:ext uri="{FF2B5EF4-FFF2-40B4-BE49-F238E27FC236}">
                <a16:creationId xmlns:a16="http://schemas.microsoft.com/office/drawing/2014/main" id="{3D28858C-3700-4601-9FAA-FAD560AA3277}"/>
              </a:ext>
            </a:extLst>
          </p:cNvPr>
          <p:cNvSpPr txBox="1">
            <a:spLocks noChangeArrowheads="1"/>
          </p:cNvSpPr>
          <p:nvPr/>
        </p:nvSpPr>
        <p:spPr>
          <a:xfrm>
            <a:off x="60378" y="1371961"/>
            <a:ext cx="9083621"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As well as effort estimation, managers must estimate the calendar time required to complete a project and when staff will be required.</a:t>
            </a:r>
          </a:p>
          <a:p>
            <a:pPr>
              <a:lnSpc>
                <a:spcPct val="90000"/>
              </a:lnSpc>
            </a:pPr>
            <a:r>
              <a:rPr lang="en-GB" sz="2800" dirty="0"/>
              <a:t>Calendar time can be estimated using a COCOMO 2 formula</a:t>
            </a:r>
          </a:p>
          <a:p>
            <a:pPr lvl="1" algn="just">
              <a:lnSpc>
                <a:spcPct val="90000"/>
              </a:lnSpc>
              <a:spcBef>
                <a:spcPts val="600"/>
              </a:spcBef>
              <a:spcAft>
                <a:spcPts val="600"/>
              </a:spcAft>
            </a:pPr>
            <a:r>
              <a:rPr lang="en-GB" dirty="0"/>
              <a:t>TDEV = 3 </a:t>
            </a:r>
            <a:r>
              <a:rPr lang="en-GB" dirty="0">
                <a:sym typeface="Symbol" panose="05050102010706020507" pitchFamily="18" charset="2"/>
              </a:rPr>
              <a:t></a:t>
            </a:r>
            <a:r>
              <a:rPr lang="en-GB" dirty="0"/>
              <a:t> (PM)</a:t>
            </a:r>
            <a:r>
              <a:rPr lang="en-GB" baseline="30000" dirty="0"/>
              <a:t>(0.33+0.2*(B-1.01))</a:t>
            </a:r>
          </a:p>
          <a:p>
            <a:pPr lvl="1">
              <a:lnSpc>
                <a:spcPct val="90000"/>
              </a:lnSpc>
            </a:pPr>
            <a:r>
              <a:rPr lang="en-GB" dirty="0"/>
              <a:t>PM is the effort computation and B is the exponent computed as discussed above (B is 1 for the early prototyping model). This computation predicts the nominal schedule for the project.</a:t>
            </a:r>
          </a:p>
          <a:p>
            <a:pPr>
              <a:lnSpc>
                <a:spcPct val="90000"/>
              </a:lnSpc>
            </a:pPr>
            <a:r>
              <a:rPr lang="en-GB" sz="2800" dirty="0"/>
              <a:t>The time required is independent of the number of people working on the project.</a:t>
            </a:r>
          </a:p>
        </p:txBody>
      </p:sp>
    </p:spTree>
    <p:extLst>
      <p:ext uri="{BB962C8B-B14F-4D97-AF65-F5344CB8AC3E}">
        <p14:creationId xmlns:p14="http://schemas.microsoft.com/office/powerpoint/2010/main" val="2866662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38360D2-D114-47F5-B917-D8EFCE3179E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A1B4ADA-2810-471D-9EBC-AC041BDA8512}"/>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51</a:t>
            </a:fld>
            <a:endParaRPr lang="zh-CN" altLang="en-US" dirty="0"/>
          </a:p>
        </p:txBody>
      </p:sp>
      <p:sp>
        <p:nvSpPr>
          <p:cNvPr id="4" name="Rectangle 3">
            <a:extLst>
              <a:ext uri="{FF2B5EF4-FFF2-40B4-BE49-F238E27FC236}">
                <a16:creationId xmlns:a16="http://schemas.microsoft.com/office/drawing/2014/main" id="{AFBF57AF-A6C1-4668-A3F6-31A1ED83D260}"/>
              </a:ext>
            </a:extLst>
          </p:cNvPr>
          <p:cNvSpPr txBox="1">
            <a:spLocks noChangeArrowheads="1"/>
          </p:cNvSpPr>
          <p:nvPr/>
        </p:nvSpPr>
        <p:spPr>
          <a:xfrm>
            <a:off x="107504" y="1351309"/>
            <a:ext cx="893933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Staff required can’t be computed by diving the development time by the required schedule.</a:t>
            </a:r>
          </a:p>
          <a:p>
            <a:pPr>
              <a:lnSpc>
                <a:spcPct val="90000"/>
              </a:lnSpc>
            </a:pPr>
            <a:r>
              <a:rPr lang="en-GB" sz="2800" dirty="0"/>
              <a:t>The number of people working on a project varies depending on the phase of the project.</a:t>
            </a:r>
          </a:p>
          <a:p>
            <a:pPr>
              <a:lnSpc>
                <a:spcPct val="90000"/>
              </a:lnSpc>
            </a:pPr>
            <a:r>
              <a:rPr lang="en-GB" sz="2800" dirty="0"/>
              <a:t>The more people who work on the project, the more total effort is usually required.</a:t>
            </a:r>
          </a:p>
          <a:p>
            <a:pPr>
              <a:lnSpc>
                <a:spcPct val="90000"/>
              </a:lnSpc>
            </a:pPr>
            <a:r>
              <a:rPr lang="en-GB" sz="2800" dirty="0"/>
              <a:t>A very rapid build-up of people often correlates with schedule slippage.</a:t>
            </a:r>
          </a:p>
        </p:txBody>
      </p:sp>
      <p:sp>
        <p:nvSpPr>
          <p:cNvPr id="5" name="矩形 4">
            <a:extLst>
              <a:ext uri="{FF2B5EF4-FFF2-40B4-BE49-F238E27FC236}">
                <a16:creationId xmlns:a16="http://schemas.microsoft.com/office/drawing/2014/main" id="{7D912003-316C-4BB5-A61A-520F410012E3}"/>
              </a:ext>
            </a:extLst>
          </p:cNvPr>
          <p:cNvSpPr/>
          <p:nvPr/>
        </p:nvSpPr>
        <p:spPr>
          <a:xfrm>
            <a:off x="88760" y="908720"/>
            <a:ext cx="3425105" cy="523220"/>
          </a:xfrm>
          <a:prstGeom prst="rect">
            <a:avLst/>
          </a:prstGeom>
        </p:spPr>
        <p:txBody>
          <a:bodyPr wrap="none">
            <a:spAutoFit/>
          </a:bodyPr>
          <a:lstStyle/>
          <a:p>
            <a:r>
              <a:rPr lang="en-GB" altLang="zh-CN" sz="2800" b="1" dirty="0">
                <a:solidFill>
                  <a:srgbClr val="7030A0"/>
                </a:solidFill>
              </a:rPr>
              <a:t>Staffing requirements</a:t>
            </a:r>
            <a:endParaRPr lang="zh-CN" altLang="en-US" sz="2800" b="1" dirty="0">
              <a:solidFill>
                <a:srgbClr val="7030A0"/>
              </a:solidFill>
            </a:endParaRPr>
          </a:p>
        </p:txBody>
      </p:sp>
      <p:sp>
        <p:nvSpPr>
          <p:cNvPr id="6" name="TextBox 5">
            <a:extLst>
              <a:ext uri="{FF2B5EF4-FFF2-40B4-BE49-F238E27FC236}">
                <a16:creationId xmlns:a16="http://schemas.microsoft.com/office/drawing/2014/main" id="{DCC1D18C-2E33-454A-BFD5-D222376F9541}"/>
              </a:ext>
            </a:extLst>
          </p:cNvPr>
          <p:cNvSpPr txBox="1">
            <a:spLocks noChangeArrowheads="1"/>
          </p:cNvSpPr>
          <p:nvPr/>
        </p:nvSpPr>
        <p:spPr bwMode="auto">
          <a:xfrm>
            <a:off x="40423" y="148884"/>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23.6 COCOMO II cost modeling </a:t>
            </a:r>
          </a:p>
        </p:txBody>
      </p:sp>
      <p:sp>
        <p:nvSpPr>
          <p:cNvPr id="7" name="文本框 6">
            <a:extLst>
              <a:ext uri="{FF2B5EF4-FFF2-40B4-BE49-F238E27FC236}">
                <a16:creationId xmlns:a16="http://schemas.microsoft.com/office/drawing/2014/main" id="{B52AF435-FD0E-436A-AC5A-7990CB051F33}"/>
              </a:ext>
            </a:extLst>
          </p:cNvPr>
          <p:cNvSpPr txBox="1"/>
          <p:nvPr/>
        </p:nvSpPr>
        <p:spPr>
          <a:xfrm>
            <a:off x="7745280"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cont.17</a:t>
            </a:r>
          </a:p>
          <a:p>
            <a:pPr>
              <a:lnSpc>
                <a:spcPts val="28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1536223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076CD3A-2995-4E38-B53D-D4845CBC7D2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564A938-2F5C-48AD-8A42-57FA6440F01D}"/>
              </a:ext>
            </a:extLst>
          </p:cNvPr>
          <p:cNvSpPr>
            <a:spLocks noGrp="1"/>
          </p:cNvSpPr>
          <p:nvPr>
            <p:ph type="sldNum" sz="quarter" idx="12"/>
          </p:nvPr>
        </p:nvSpPr>
        <p:spPr/>
        <p:txBody>
          <a:bodyPr/>
          <a:lstStyle/>
          <a:p>
            <a:r>
              <a:rPr lang="en-US" altLang="zh-CN" dirty="0"/>
              <a:t>SE  Chapter 23-</a:t>
            </a:r>
            <a:fld id="{90959D3B-E7CF-4F7F-B948-302019A1053D}" type="slidenum">
              <a:rPr lang="zh-CN" altLang="en-US" smtClean="0"/>
              <a:pPr/>
              <a:t>52</a:t>
            </a:fld>
            <a:endParaRPr lang="zh-CN" altLang="en-US" dirty="0"/>
          </a:p>
        </p:txBody>
      </p:sp>
      <p:sp>
        <p:nvSpPr>
          <p:cNvPr id="4" name="TextBox 5">
            <a:extLst>
              <a:ext uri="{FF2B5EF4-FFF2-40B4-BE49-F238E27FC236}">
                <a16:creationId xmlns:a16="http://schemas.microsoft.com/office/drawing/2014/main" id="{7391F2D5-63C4-4BF8-882C-690531FDA2EE}"/>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Content Placeholder 2">
            <a:extLst>
              <a:ext uri="{FF2B5EF4-FFF2-40B4-BE49-F238E27FC236}">
                <a16:creationId xmlns:a16="http://schemas.microsoft.com/office/drawing/2014/main" id="{CA01C5B6-2479-4758-B591-4A8DE443DB99}"/>
              </a:ext>
            </a:extLst>
          </p:cNvPr>
          <p:cNvSpPr txBox="1">
            <a:spLocks/>
          </p:cNvSpPr>
          <p:nvPr/>
        </p:nvSpPr>
        <p:spPr>
          <a:xfrm>
            <a:off x="30138" y="908720"/>
            <a:ext cx="9016702" cy="54476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altLang="zh-CN" sz="2800" dirty="0"/>
          </a:p>
          <a:p>
            <a:r>
              <a:rPr lang="en-US" altLang="zh-CN" sz="2800" dirty="0"/>
              <a:t>Software is often priced to gain a contract and the functionality of the system is then adjusted to meet the estimated price.</a:t>
            </a:r>
            <a:endParaRPr lang="en-GB" altLang="zh-CN" sz="2800" dirty="0"/>
          </a:p>
          <a:p>
            <a:r>
              <a:rPr lang="en-US" altLang="zh-CN" sz="2800" dirty="0"/>
              <a:t>Plan-driven development is organized around a complete project plan that defines the project activities, the planned effort, the activity schedule and who is responsible for each activity.</a:t>
            </a:r>
            <a:endParaRPr lang="en-GB" altLang="zh-CN" sz="2800" dirty="0"/>
          </a:p>
          <a:p>
            <a:endParaRPr lang="en-GB" altLang="zh-CN" sz="2800" dirty="0"/>
          </a:p>
          <a:p>
            <a:endParaRPr lang="en-US" sz="2800" dirty="0"/>
          </a:p>
        </p:txBody>
      </p:sp>
    </p:spTree>
    <p:extLst>
      <p:ext uri="{BB962C8B-B14F-4D97-AF65-F5344CB8AC3E}">
        <p14:creationId xmlns:p14="http://schemas.microsoft.com/office/powerpoint/2010/main" val="3113718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BFD7807-5FF2-432A-A3BD-B3DCB63CD8A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1B85827-3870-4373-A208-0E02CC638ACC}"/>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53</a:t>
            </a:fld>
            <a:endParaRPr lang="zh-CN" altLang="en-US" dirty="0"/>
          </a:p>
        </p:txBody>
      </p:sp>
      <p:sp>
        <p:nvSpPr>
          <p:cNvPr id="5" name="Content Placeholder 2">
            <a:extLst>
              <a:ext uri="{FF2B5EF4-FFF2-40B4-BE49-F238E27FC236}">
                <a16:creationId xmlns:a16="http://schemas.microsoft.com/office/drawing/2014/main" id="{6109EA37-7D88-4F5B-9DA7-E36978153A79}"/>
              </a:ext>
            </a:extLst>
          </p:cNvPr>
          <p:cNvSpPr txBox="1">
            <a:spLocks/>
          </p:cNvSpPr>
          <p:nvPr/>
        </p:nvSpPr>
        <p:spPr>
          <a:xfrm>
            <a:off x="107504" y="980728"/>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Project scheduling involves the creation of various graphical representations of part of the project plan. Bar charts, which show the activity duration and staffing timelines, are the most commonly used schedule representations.</a:t>
            </a:r>
            <a:endParaRPr lang="en-GB" sz="2800" dirty="0"/>
          </a:p>
          <a:p>
            <a:r>
              <a:rPr lang="en-US" sz="2800" dirty="0"/>
              <a:t>A project milestone is a predictable outcome of an activity or set of activities. At each milestone, a formal report of progress should be presented to management. A deliverable is a work product that is delivered to the project customer.</a:t>
            </a:r>
            <a:endParaRPr lang="en-GB" sz="2800" dirty="0"/>
          </a:p>
          <a:p>
            <a:endParaRPr lang="en-US" sz="2800" dirty="0"/>
          </a:p>
        </p:txBody>
      </p:sp>
      <p:sp>
        <p:nvSpPr>
          <p:cNvPr id="6" name="TextBox 5">
            <a:extLst>
              <a:ext uri="{FF2B5EF4-FFF2-40B4-BE49-F238E27FC236}">
                <a16:creationId xmlns:a16="http://schemas.microsoft.com/office/drawing/2014/main" id="{D44DF5E5-1DAF-419D-9688-C1DE3CA84935}"/>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7" name="文本框 6">
            <a:extLst>
              <a:ext uri="{FF2B5EF4-FFF2-40B4-BE49-F238E27FC236}">
                <a16:creationId xmlns:a16="http://schemas.microsoft.com/office/drawing/2014/main" id="{A345A1E4-B53D-4D62-B08C-7255CF6C1220}"/>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276951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12DBE04-0F93-4C6C-A8E1-A6BB56204A0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4C83E1D-371A-4363-ADAA-BF5B0F219A4C}"/>
              </a:ext>
            </a:extLst>
          </p:cNvPr>
          <p:cNvSpPr>
            <a:spLocks noGrp="1"/>
          </p:cNvSpPr>
          <p:nvPr>
            <p:ph type="sldNum" sz="quarter" idx="12"/>
          </p:nvPr>
        </p:nvSpPr>
        <p:spPr/>
        <p:txBody>
          <a:bodyPr/>
          <a:lstStyle/>
          <a:p>
            <a:r>
              <a:rPr lang="en-US" altLang="zh-CN" dirty="0"/>
              <a:t>SE  Chapter 23-</a:t>
            </a:r>
            <a:fld id="{90959D3B-E7CF-4F7F-B948-302019A1053D}" type="slidenum">
              <a:rPr lang="zh-CN" altLang="en-US" smtClean="0"/>
              <a:pPr/>
              <a:t>54</a:t>
            </a:fld>
            <a:endParaRPr lang="zh-CN" altLang="en-US" dirty="0"/>
          </a:p>
        </p:txBody>
      </p:sp>
      <p:sp>
        <p:nvSpPr>
          <p:cNvPr id="4" name="TextBox 5">
            <a:extLst>
              <a:ext uri="{FF2B5EF4-FFF2-40B4-BE49-F238E27FC236}">
                <a16:creationId xmlns:a16="http://schemas.microsoft.com/office/drawing/2014/main" id="{8045CCB7-6158-40A5-9C77-916D1C658067}"/>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AE9A90E4-9A59-4CD2-83B1-D79EB543BCD8}"/>
              </a:ext>
            </a:extLst>
          </p:cNvPr>
          <p:cNvSpPr txBox="1"/>
          <p:nvPr/>
        </p:nvSpPr>
        <p:spPr>
          <a:xfrm>
            <a:off x="7592428"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F68ED7AB-46BA-4BA4-8D7C-C7173C8AE25E}"/>
              </a:ext>
            </a:extLst>
          </p:cNvPr>
          <p:cNvSpPr txBox="1">
            <a:spLocks/>
          </p:cNvSpPr>
          <p:nvPr/>
        </p:nvSpPr>
        <p:spPr>
          <a:xfrm>
            <a:off x="0" y="980727"/>
            <a:ext cx="9046840" cy="536744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The agile planning game involves the whole team in project planning. The plan is developed incrementally and, if problems arise, it is adjusted so that software functionality is reduced instead of delaying the delivery of an increment.</a:t>
            </a:r>
            <a:endParaRPr lang="en-GB" altLang="zh-CN" sz="2800" dirty="0"/>
          </a:p>
          <a:p>
            <a:r>
              <a:rPr lang="en-US" altLang="zh-CN" sz="2800" dirty="0"/>
              <a:t>Estimation techniques for software may be experience-based, where managers judge the effort required, or algorithmic, where the effort required is computed from other estimated project parameters.</a:t>
            </a:r>
            <a:endParaRPr lang="en-GB" altLang="zh-CN" sz="2800" dirty="0"/>
          </a:p>
          <a:p>
            <a:r>
              <a:rPr lang="en-US" altLang="zh-CN" sz="2800" dirty="0"/>
              <a:t>The COCOMO II costing model is a mature algorithmic cost model that takes project, product, hardware and personnel attributes into account.</a:t>
            </a:r>
            <a:endParaRPr lang="en-GB" altLang="zh-CN" sz="2800" dirty="0"/>
          </a:p>
          <a:p>
            <a:endParaRPr lang="en-US" sz="2800" dirty="0"/>
          </a:p>
        </p:txBody>
      </p:sp>
    </p:spTree>
    <p:extLst>
      <p:ext uri="{BB962C8B-B14F-4D97-AF65-F5344CB8AC3E}">
        <p14:creationId xmlns:p14="http://schemas.microsoft.com/office/powerpoint/2010/main" val="195457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10C529-D2A1-40F7-BC7E-1560A39774D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9AD4E05-D3EE-439B-9F0F-25EF050CE989}"/>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84708A7C-D59C-4A67-99E0-3FCBE1EF364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23.1 Software pricing</a:t>
            </a:r>
          </a:p>
        </p:txBody>
      </p:sp>
      <p:sp>
        <p:nvSpPr>
          <p:cNvPr id="5" name="文本框 4">
            <a:extLst>
              <a:ext uri="{FF2B5EF4-FFF2-40B4-BE49-F238E27FC236}">
                <a16:creationId xmlns:a16="http://schemas.microsoft.com/office/drawing/2014/main" id="{4B8E58FF-E703-4D48-B543-8FE40206DEE3}"/>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graphicFrame>
        <p:nvGraphicFramePr>
          <p:cNvPr id="6" name="Content Placeholder 3">
            <a:extLst>
              <a:ext uri="{FF2B5EF4-FFF2-40B4-BE49-F238E27FC236}">
                <a16:creationId xmlns:a16="http://schemas.microsoft.com/office/drawing/2014/main" id="{F6EAAFA8-43F8-418F-B0DA-AF48F5B34367}"/>
              </a:ext>
            </a:extLst>
          </p:cNvPr>
          <p:cNvGraphicFramePr>
            <a:graphicFrameLocks/>
          </p:cNvGraphicFramePr>
          <p:nvPr>
            <p:extLst>
              <p:ext uri="{D42A27DB-BD31-4B8C-83A1-F6EECF244321}">
                <p14:modId xmlns:p14="http://schemas.microsoft.com/office/powerpoint/2010/main" val="3999241073"/>
              </p:ext>
            </p:extLst>
          </p:nvPr>
        </p:nvGraphicFramePr>
        <p:xfrm>
          <a:off x="183976" y="1150600"/>
          <a:ext cx="8708504" cy="4150608"/>
        </p:xfrm>
        <a:graphic>
          <a:graphicData uri="http://schemas.openxmlformats.org/drawingml/2006/table">
            <a:tbl>
              <a:tblPr firstRow="1" bandRow="1">
                <a:tableStyleId>{5C22544A-7EE6-4342-B048-85BDC9FD1C3A}</a:tableStyleId>
              </a:tblPr>
              <a:tblGrid>
                <a:gridCol w="2621502">
                  <a:extLst>
                    <a:ext uri="{9D8B030D-6E8A-4147-A177-3AD203B41FA5}">
                      <a16:colId xmlns:a16="http://schemas.microsoft.com/office/drawing/2014/main" val="20000"/>
                    </a:ext>
                  </a:extLst>
                </a:gridCol>
                <a:gridCol w="6087002">
                  <a:extLst>
                    <a:ext uri="{9D8B030D-6E8A-4147-A177-3AD203B41FA5}">
                      <a16:colId xmlns:a16="http://schemas.microsoft.com/office/drawing/2014/main" val="20001"/>
                    </a:ext>
                  </a:extLst>
                </a:gridCol>
              </a:tblGrid>
              <a:tr h="544342">
                <a:tc>
                  <a:txBody>
                    <a:bodyPr/>
                    <a:lstStyle/>
                    <a:p>
                      <a:pPr algn="just">
                        <a:spcAft>
                          <a:spcPts val="0"/>
                        </a:spcAft>
                      </a:pPr>
                      <a:r>
                        <a:rPr lang="en-US" sz="2000" b="1" dirty="0">
                          <a:solidFill>
                            <a:srgbClr val="000000"/>
                          </a:solidFill>
                          <a:latin typeface="Arial"/>
                          <a:ea typeface="Times New Roman"/>
                          <a:cs typeface="Arial"/>
                        </a:rPr>
                        <a:t>Factor</a:t>
                      </a:r>
                      <a:endParaRPr lang="en-GB" sz="20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2000" b="1" dirty="0">
                          <a:solidFill>
                            <a:srgbClr val="000000"/>
                          </a:solidFill>
                          <a:latin typeface="Arial"/>
                          <a:ea typeface="Times New Roman"/>
                          <a:cs typeface="Arial"/>
                        </a:rPr>
                        <a:t>Description</a:t>
                      </a:r>
                      <a:endParaRPr lang="en-GB" sz="20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2143346">
                <a:tc>
                  <a:txBody>
                    <a:bodyPr/>
                    <a:lstStyle/>
                    <a:p>
                      <a:pPr algn="l">
                        <a:spcAft>
                          <a:spcPts val="0"/>
                        </a:spcAft>
                      </a:pPr>
                      <a:r>
                        <a:rPr lang="en-US" sz="2000" dirty="0">
                          <a:solidFill>
                            <a:srgbClr val="000000"/>
                          </a:solidFill>
                          <a:latin typeface="Arial"/>
                          <a:ea typeface="Times New Roman"/>
                          <a:cs typeface="Arial"/>
                        </a:rPr>
                        <a:t>Market opportunity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462920">
                <a:tc>
                  <a:txBody>
                    <a:bodyPr/>
                    <a:lstStyle/>
                    <a:p>
                      <a:pPr algn="l">
                        <a:spcAft>
                          <a:spcPts val="0"/>
                        </a:spcAft>
                      </a:pPr>
                      <a:r>
                        <a:rPr lang="en-US" sz="2000" dirty="0">
                          <a:solidFill>
                            <a:srgbClr val="000000"/>
                          </a:solidFill>
                          <a:latin typeface="Arial"/>
                          <a:ea typeface="Times New Roman"/>
                          <a:cs typeface="Arial"/>
                        </a:rPr>
                        <a:t>Requirements volatility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20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570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748262-1062-4180-8634-EDE957CE211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C03FFA5-AEC2-43FD-993C-3EA6BA023520}"/>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F67FE274-3B96-41CC-B7C5-A5C92F7745D4}"/>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23.1 Software pricing</a:t>
            </a:r>
          </a:p>
        </p:txBody>
      </p:sp>
      <p:sp>
        <p:nvSpPr>
          <p:cNvPr id="5" name="文本框 4">
            <a:extLst>
              <a:ext uri="{FF2B5EF4-FFF2-40B4-BE49-F238E27FC236}">
                <a16:creationId xmlns:a16="http://schemas.microsoft.com/office/drawing/2014/main" id="{56FC3F70-4EE5-4384-98C6-2CFFD3E6BB95}"/>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Content Placeholder 2">
            <a:extLst>
              <a:ext uri="{FF2B5EF4-FFF2-40B4-BE49-F238E27FC236}">
                <a16:creationId xmlns:a16="http://schemas.microsoft.com/office/drawing/2014/main" id="{83B77862-9D34-440E-A525-94C256FA47E4}"/>
              </a:ext>
            </a:extLst>
          </p:cNvPr>
          <p:cNvSpPr txBox="1">
            <a:spLocks/>
          </p:cNvSpPr>
          <p:nvPr/>
        </p:nvSpPr>
        <p:spPr>
          <a:xfrm>
            <a:off x="107504" y="980728"/>
            <a:ext cx="897327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Under pricing</a:t>
            </a:r>
          </a:p>
          <a:p>
            <a:pPr lvl="1"/>
            <a:r>
              <a:rPr lang="en-US" dirty="0"/>
              <a:t>A company may underprice a system in order to gain a contract that allows them to retain staff for future opportunities</a:t>
            </a:r>
          </a:p>
          <a:p>
            <a:pPr lvl="1"/>
            <a:r>
              <a:rPr lang="en-US" dirty="0"/>
              <a:t>A company may underprice a system to gain access to a new market area</a:t>
            </a:r>
          </a:p>
          <a:p>
            <a:r>
              <a:rPr lang="en-US" sz="2800" dirty="0"/>
              <a:t>Increased pricing</a:t>
            </a:r>
          </a:p>
          <a:p>
            <a:pPr lvl="1"/>
            <a:r>
              <a:rPr lang="en-US" dirty="0"/>
              <a:t>The price may be increased when a buyer wishes a fixed-price contract and so the seller increases the price to allow for unexpected risks</a:t>
            </a:r>
          </a:p>
        </p:txBody>
      </p:sp>
    </p:spTree>
    <p:extLst>
      <p:ext uri="{BB962C8B-B14F-4D97-AF65-F5344CB8AC3E}">
        <p14:creationId xmlns:p14="http://schemas.microsoft.com/office/powerpoint/2010/main" val="385983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D98D173-E478-41B1-9640-D5565BC19D34}"/>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12FF990E-3DC3-48B6-9B52-04EA8C5F6F2F}"/>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8</a:t>
            </a:fld>
            <a:endParaRPr lang="zh-CN" altLang="en-US" dirty="0"/>
          </a:p>
        </p:txBody>
      </p:sp>
      <p:sp>
        <p:nvSpPr>
          <p:cNvPr id="4" name="Content Placeholder 2">
            <a:extLst>
              <a:ext uri="{FF2B5EF4-FFF2-40B4-BE49-F238E27FC236}">
                <a16:creationId xmlns:a16="http://schemas.microsoft.com/office/drawing/2014/main" id="{F205E468-7877-4471-8EF7-5975AA4F0693}"/>
              </a:ext>
            </a:extLst>
          </p:cNvPr>
          <p:cNvSpPr txBox="1">
            <a:spLocks/>
          </p:cNvSpPr>
          <p:nvPr/>
        </p:nvSpPr>
        <p:spPr>
          <a:xfrm>
            <a:off x="179512" y="980729"/>
            <a:ext cx="8867328"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software is priced according to what the software developer believes the buyer is willing to pay</a:t>
            </a:r>
          </a:p>
          <a:p>
            <a:r>
              <a:rPr lang="en-US" sz="2800" dirty="0"/>
              <a:t>If this is less tha</a:t>
            </a:r>
            <a:r>
              <a:rPr lang="en-US" altLang="zh-CN" sz="2800" dirty="0"/>
              <a:t>n</a:t>
            </a:r>
            <a:r>
              <a:rPr lang="en-US" sz="2800" dirty="0"/>
              <a:t> the development costs, the software functionality may be reduced accordingly with a view to extra functionality being added in a later release</a:t>
            </a:r>
          </a:p>
          <a:p>
            <a:r>
              <a:rPr lang="en-US" sz="2800" dirty="0"/>
              <a:t>Additional costs may be added as the requirements change and these may be priced at a higher level to make up the shortfall in the original price</a:t>
            </a:r>
          </a:p>
        </p:txBody>
      </p:sp>
      <p:sp>
        <p:nvSpPr>
          <p:cNvPr id="5" name="TextBox 5">
            <a:extLst>
              <a:ext uri="{FF2B5EF4-FFF2-40B4-BE49-F238E27FC236}">
                <a16:creationId xmlns:a16="http://schemas.microsoft.com/office/drawing/2014/main" id="{F9830466-0B75-4A93-A7C6-E699AA59353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23.1 Software pricing</a:t>
            </a:r>
          </a:p>
        </p:txBody>
      </p:sp>
      <p:sp>
        <p:nvSpPr>
          <p:cNvPr id="6" name="文本框 5">
            <a:extLst>
              <a:ext uri="{FF2B5EF4-FFF2-40B4-BE49-F238E27FC236}">
                <a16:creationId xmlns:a16="http://schemas.microsoft.com/office/drawing/2014/main" id="{ADFBE0DD-6764-4CAA-AE53-EB789517C7E9}"/>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a:p>
            <a:pPr>
              <a:lnSpc>
                <a:spcPts val="28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398179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826AD75-75B4-4017-B8EC-CAF8EDD7905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6EAE874-0649-46E8-9D2D-347756381D70}"/>
              </a:ext>
            </a:extLst>
          </p:cNvPr>
          <p:cNvSpPr>
            <a:spLocks noGrp="1"/>
          </p:cNvSpPr>
          <p:nvPr>
            <p:ph type="sldNum" sz="quarter" idx="12"/>
          </p:nvPr>
        </p:nvSpPr>
        <p:spPr/>
        <p:txBody>
          <a:bodyPr/>
          <a:lstStyle/>
          <a:p>
            <a:r>
              <a:rPr lang="en-US" altLang="zh-CN"/>
              <a:t>SE  Chapter 23-</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0782503D-F264-4841-ABE1-D5FD0A9F98A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23.2 Plan-driven development</a:t>
            </a:r>
          </a:p>
        </p:txBody>
      </p:sp>
      <p:sp>
        <p:nvSpPr>
          <p:cNvPr id="5" name="Rectangle 3">
            <a:extLst>
              <a:ext uri="{FF2B5EF4-FFF2-40B4-BE49-F238E27FC236}">
                <a16:creationId xmlns:a16="http://schemas.microsoft.com/office/drawing/2014/main" id="{A3D7FC0D-839D-405C-B93C-07F75AFA840A}"/>
              </a:ext>
            </a:extLst>
          </p:cNvPr>
          <p:cNvSpPr txBox="1">
            <a:spLocks noChangeArrowheads="1"/>
          </p:cNvSpPr>
          <p:nvPr/>
        </p:nvSpPr>
        <p:spPr>
          <a:xfrm>
            <a:off x="90986" y="980729"/>
            <a:ext cx="8945510"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What is plan-driven development?</a:t>
            </a:r>
          </a:p>
        </p:txBody>
      </p:sp>
      <p:sp>
        <p:nvSpPr>
          <p:cNvPr id="6" name="Content Placeholder 2">
            <a:extLst>
              <a:ext uri="{FF2B5EF4-FFF2-40B4-BE49-F238E27FC236}">
                <a16:creationId xmlns:a16="http://schemas.microsoft.com/office/drawing/2014/main" id="{9E8C6FD4-2712-4018-B695-94336286ADEF}"/>
              </a:ext>
            </a:extLst>
          </p:cNvPr>
          <p:cNvSpPr txBox="1">
            <a:spLocks/>
          </p:cNvSpPr>
          <p:nvPr/>
        </p:nvSpPr>
        <p:spPr>
          <a:xfrm>
            <a:off x="107504" y="1556792"/>
            <a:ext cx="8867328" cy="40074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Plan-driven or plan-based development is an approach to software engineering where the development process is planned in detail. </a:t>
            </a:r>
          </a:p>
          <a:p>
            <a:r>
              <a:rPr lang="en-US" sz="2800" dirty="0"/>
              <a:t>A project plan is created that records the work to be done, who will do it, the development schedule and the work products. </a:t>
            </a:r>
          </a:p>
          <a:p>
            <a:r>
              <a:rPr lang="en-US" sz="2800" dirty="0"/>
              <a:t>Managers use the plan to support project decision making and as a way of measuring progress. </a:t>
            </a:r>
          </a:p>
        </p:txBody>
      </p:sp>
    </p:spTree>
    <p:extLst>
      <p:ext uri="{BB962C8B-B14F-4D97-AF65-F5344CB8AC3E}">
        <p14:creationId xmlns:p14="http://schemas.microsoft.com/office/powerpoint/2010/main" val="33839269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20864</TotalTime>
  <Words>4547</Words>
  <Application>Microsoft Office PowerPoint</Application>
  <PresentationFormat>全屏显示(4:3)</PresentationFormat>
  <Paragraphs>570</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 Unicode MS</vt:lpstr>
      <vt:lpstr>宋体</vt:lpstr>
      <vt:lpstr>Arial</vt:lpstr>
      <vt:lpstr>Arial Black</vt:lpstr>
      <vt:lpstr>Calibri</vt:lpstr>
      <vt:lpstr>Helvetica</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1490</cp:revision>
  <dcterms:created xsi:type="dcterms:W3CDTF">2012-02-25T06:23:32Z</dcterms:created>
  <dcterms:modified xsi:type="dcterms:W3CDTF">2018-11-21T14:46:27Z</dcterms:modified>
</cp:coreProperties>
</file>