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20" r:id="rId2"/>
    <p:sldId id="423" r:id="rId3"/>
    <p:sldId id="601" r:id="rId4"/>
    <p:sldId id="633" r:id="rId5"/>
    <p:sldId id="634" r:id="rId6"/>
    <p:sldId id="635" r:id="rId7"/>
    <p:sldId id="636" r:id="rId8"/>
    <p:sldId id="637" r:id="rId9"/>
    <p:sldId id="638" r:id="rId10"/>
    <p:sldId id="639" r:id="rId11"/>
    <p:sldId id="640" r:id="rId12"/>
    <p:sldId id="641" r:id="rId13"/>
    <p:sldId id="642" r:id="rId14"/>
    <p:sldId id="643" r:id="rId15"/>
    <p:sldId id="644" r:id="rId16"/>
    <p:sldId id="646" r:id="rId17"/>
    <p:sldId id="647" r:id="rId18"/>
    <p:sldId id="648" r:id="rId19"/>
    <p:sldId id="649" r:id="rId20"/>
    <p:sldId id="650" r:id="rId21"/>
    <p:sldId id="645" r:id="rId22"/>
    <p:sldId id="651" r:id="rId23"/>
    <p:sldId id="652" r:id="rId24"/>
    <p:sldId id="653" r:id="rId25"/>
    <p:sldId id="654" r:id="rId26"/>
    <p:sldId id="655" r:id="rId27"/>
    <p:sldId id="656" r:id="rId28"/>
    <p:sldId id="657" r:id="rId29"/>
    <p:sldId id="659" r:id="rId30"/>
    <p:sldId id="658" r:id="rId31"/>
    <p:sldId id="660" r:id="rId32"/>
    <p:sldId id="661" r:id="rId33"/>
    <p:sldId id="662" r:id="rId34"/>
    <p:sldId id="663" r:id="rId35"/>
    <p:sldId id="664" r:id="rId36"/>
    <p:sldId id="665" r:id="rId37"/>
    <p:sldId id="666" r:id="rId38"/>
    <p:sldId id="667" r:id="rId39"/>
    <p:sldId id="668" r:id="rId40"/>
    <p:sldId id="669" r:id="rId41"/>
    <p:sldId id="670" r:id="rId42"/>
    <p:sldId id="632" r:id="rId43"/>
    <p:sldId id="671" r:id="rId44"/>
    <p:sldId id="672" r:id="rId45"/>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059" y="48"/>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2024/11/27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2024/11/27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24-</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24-</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24 Quality management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8723312"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b="1" dirty="0"/>
              <a:t>24.1 Software quality</a:t>
            </a:r>
            <a:endParaRPr lang="en-GB" altLang="zh-CN" b="1" dirty="0"/>
          </a:p>
          <a:p>
            <a:pPr marL="0" indent="0">
              <a:buNone/>
            </a:pPr>
            <a:r>
              <a:rPr lang="en-GB" altLang="zh-CN" b="1" dirty="0"/>
              <a:t>24.2 </a:t>
            </a:r>
            <a:r>
              <a:rPr lang="en-US" altLang="zh-CN" b="1" dirty="0"/>
              <a:t>Software standard</a:t>
            </a:r>
            <a:endParaRPr lang="en-GB" altLang="zh-CN" b="1" dirty="0"/>
          </a:p>
          <a:p>
            <a:pPr marL="0" indent="0">
              <a:buNone/>
            </a:pPr>
            <a:r>
              <a:rPr lang="en-US" altLang="zh-CN" b="1" dirty="0"/>
              <a:t>24.3 Reviews and inspections</a:t>
            </a:r>
            <a:endParaRPr lang="en-GB" altLang="zh-CN" b="1" dirty="0"/>
          </a:p>
          <a:p>
            <a:pPr marL="0" indent="0">
              <a:buNone/>
            </a:pPr>
            <a:r>
              <a:rPr lang="en-US" altLang="zh-CN" b="1" dirty="0"/>
              <a:t>24.4 Quality management and agile development</a:t>
            </a:r>
            <a:endParaRPr lang="en-GB" altLang="zh-CN" b="1" dirty="0"/>
          </a:p>
          <a:p>
            <a:pPr marL="0" indent="0">
              <a:buNone/>
            </a:pPr>
            <a:r>
              <a:rPr lang="en-US" altLang="zh-CN" b="1" dirty="0"/>
              <a:t>24.5 Software measurement</a:t>
            </a:r>
          </a:p>
          <a:p>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CD7A6A7-0D00-4EBD-ACC6-E6482AACB84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C1A48A5-5C44-4037-AE27-1FFBF50ED9EB}"/>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D257CFD1-7158-4E84-984F-02C30F689AAA}"/>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5" name="Rectangle 2">
            <a:extLst>
              <a:ext uri="{FF2B5EF4-FFF2-40B4-BE49-F238E27FC236}">
                <a16:creationId xmlns:a16="http://schemas.microsoft.com/office/drawing/2014/main" id="{4410C637-1FFF-438A-A183-F3674A010479}"/>
              </a:ext>
            </a:extLst>
          </p:cNvPr>
          <p:cNvSpPr txBox="1">
            <a:spLocks noChangeArrowheads="1"/>
          </p:cNvSpPr>
          <p:nvPr/>
        </p:nvSpPr>
        <p:spPr>
          <a:xfrm>
            <a:off x="86816" y="1412776"/>
            <a:ext cx="8960024" cy="544522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Standards define the required attributes of a product or process. They play an important role in quality management.</a:t>
            </a:r>
          </a:p>
          <a:p>
            <a:r>
              <a:rPr lang="en-GB" sz="2800" dirty="0"/>
              <a:t>Standards may be </a:t>
            </a:r>
            <a:r>
              <a:rPr lang="en-GB" sz="2800" dirty="0">
                <a:solidFill>
                  <a:srgbClr val="FF0000"/>
                </a:solidFill>
              </a:rPr>
              <a:t>international</a:t>
            </a:r>
            <a:r>
              <a:rPr lang="en-GB" sz="2800" dirty="0"/>
              <a:t>, </a:t>
            </a:r>
            <a:r>
              <a:rPr lang="en-GB" sz="2800" dirty="0">
                <a:solidFill>
                  <a:srgbClr val="FF0000"/>
                </a:solidFill>
              </a:rPr>
              <a:t>national</a:t>
            </a:r>
            <a:r>
              <a:rPr lang="en-GB" sz="2800" dirty="0"/>
              <a:t>, </a:t>
            </a:r>
            <a:r>
              <a:rPr lang="en-GB" sz="2800" dirty="0">
                <a:solidFill>
                  <a:srgbClr val="FF0000"/>
                </a:solidFill>
              </a:rPr>
              <a:t>organizational </a:t>
            </a:r>
            <a:r>
              <a:rPr lang="en-GB" sz="2800" dirty="0"/>
              <a:t>or </a:t>
            </a:r>
            <a:r>
              <a:rPr lang="en-GB" sz="2800" dirty="0">
                <a:solidFill>
                  <a:srgbClr val="FF0000"/>
                </a:solidFill>
              </a:rPr>
              <a:t>project</a:t>
            </a:r>
            <a:r>
              <a:rPr lang="en-GB" sz="2800" dirty="0"/>
              <a:t> standards.</a:t>
            </a:r>
          </a:p>
          <a:p>
            <a:r>
              <a:rPr lang="en-GB" altLang="zh-CN" sz="2800" dirty="0"/>
              <a:t>Encapsulation of best practice- avoids repetition of past mistakes.</a:t>
            </a:r>
          </a:p>
          <a:p>
            <a:r>
              <a:rPr lang="en-GB" altLang="zh-CN" sz="2800" dirty="0"/>
              <a:t>They are a framework for defining what quality means in a particular setting i.e. that organization’s view of quality.</a:t>
            </a:r>
          </a:p>
          <a:p>
            <a:r>
              <a:rPr lang="en-GB" altLang="zh-CN" sz="2800" dirty="0"/>
              <a:t>They provide continuity - new staff can understand the organisation by understanding the standards that are used.</a:t>
            </a:r>
          </a:p>
          <a:p>
            <a:endParaRPr lang="en-GB" sz="2800" dirty="0"/>
          </a:p>
        </p:txBody>
      </p:sp>
      <p:sp>
        <p:nvSpPr>
          <p:cNvPr id="6" name="矩形 5">
            <a:extLst>
              <a:ext uri="{FF2B5EF4-FFF2-40B4-BE49-F238E27FC236}">
                <a16:creationId xmlns:a16="http://schemas.microsoft.com/office/drawing/2014/main" id="{15C80949-0A55-4665-B1C2-2DC29BB3DB43}"/>
              </a:ext>
            </a:extLst>
          </p:cNvPr>
          <p:cNvSpPr/>
          <p:nvPr/>
        </p:nvSpPr>
        <p:spPr>
          <a:xfrm>
            <a:off x="93910" y="908720"/>
            <a:ext cx="4677947" cy="523220"/>
          </a:xfrm>
          <a:prstGeom prst="rect">
            <a:avLst/>
          </a:prstGeom>
        </p:spPr>
        <p:txBody>
          <a:bodyPr wrap="none">
            <a:spAutoFit/>
          </a:bodyPr>
          <a:lstStyle/>
          <a:p>
            <a:r>
              <a:rPr lang="en-US" altLang="zh-CN" sz="2800" b="1" dirty="0">
                <a:solidFill>
                  <a:srgbClr val="7030A0"/>
                </a:solidFill>
              </a:rPr>
              <a:t>What are software standards?</a:t>
            </a:r>
            <a:endParaRPr lang="zh-CN" altLang="en-US" sz="2800" b="1" dirty="0">
              <a:solidFill>
                <a:srgbClr val="7030A0"/>
              </a:solidFill>
            </a:endParaRPr>
          </a:p>
        </p:txBody>
      </p:sp>
    </p:spTree>
    <p:extLst>
      <p:ext uri="{BB962C8B-B14F-4D97-AF65-F5344CB8AC3E}">
        <p14:creationId xmlns:p14="http://schemas.microsoft.com/office/powerpoint/2010/main" val="202094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41BB15C-39E8-44FD-8BEA-FA9EED40B3D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0DF7BAD-708D-4F6F-B915-5304E3C2FDCE}"/>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1C2ABE8F-5DA5-4FFC-920A-D03435F9872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5" name="文本框 4">
            <a:extLst>
              <a:ext uri="{FF2B5EF4-FFF2-40B4-BE49-F238E27FC236}">
                <a16:creationId xmlns:a16="http://schemas.microsoft.com/office/drawing/2014/main" id="{5390DAAD-FA76-4A15-85BD-12FF21D1AFB6}"/>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graphicFrame>
        <p:nvGraphicFramePr>
          <p:cNvPr id="8" name="Content Placeholder 3">
            <a:extLst>
              <a:ext uri="{FF2B5EF4-FFF2-40B4-BE49-F238E27FC236}">
                <a16:creationId xmlns:a16="http://schemas.microsoft.com/office/drawing/2014/main" id="{898C70B6-37E8-4236-9A2E-804A25349424}"/>
              </a:ext>
            </a:extLst>
          </p:cNvPr>
          <p:cNvGraphicFramePr>
            <a:graphicFrameLocks/>
          </p:cNvGraphicFramePr>
          <p:nvPr>
            <p:extLst>
              <p:ext uri="{D42A27DB-BD31-4B8C-83A1-F6EECF244321}">
                <p14:modId xmlns:p14="http://schemas.microsoft.com/office/powerpoint/2010/main" val="3351318924"/>
              </p:ext>
            </p:extLst>
          </p:nvPr>
        </p:nvGraphicFramePr>
        <p:xfrm>
          <a:off x="179512" y="1484784"/>
          <a:ext cx="8712968" cy="3384376"/>
        </p:xfrm>
        <a:graphic>
          <a:graphicData uri="http://schemas.openxmlformats.org/drawingml/2006/table">
            <a:tbl>
              <a:tblPr firstRow="1" bandRow="1">
                <a:tableStyleId>{5C22544A-7EE6-4342-B048-85BDC9FD1C3A}</a:tableStyleId>
              </a:tblPr>
              <a:tblGrid>
                <a:gridCol w="4356484">
                  <a:extLst>
                    <a:ext uri="{9D8B030D-6E8A-4147-A177-3AD203B41FA5}">
                      <a16:colId xmlns:a16="http://schemas.microsoft.com/office/drawing/2014/main" val="20000"/>
                    </a:ext>
                  </a:extLst>
                </a:gridCol>
                <a:gridCol w="4356484">
                  <a:extLst>
                    <a:ext uri="{9D8B030D-6E8A-4147-A177-3AD203B41FA5}">
                      <a16:colId xmlns:a16="http://schemas.microsoft.com/office/drawing/2014/main" val="20001"/>
                    </a:ext>
                  </a:extLst>
                </a:gridCol>
              </a:tblGrid>
              <a:tr h="436887">
                <a:tc>
                  <a:txBody>
                    <a:bodyPr/>
                    <a:lstStyle/>
                    <a:p>
                      <a:pPr indent="347345" algn="just">
                        <a:spcBef>
                          <a:spcPts val="300"/>
                        </a:spcBef>
                        <a:spcAft>
                          <a:spcPts val="300"/>
                        </a:spcAft>
                        <a:tabLst>
                          <a:tab pos="342900" algn="l"/>
                          <a:tab pos="685800" algn="l"/>
                          <a:tab pos="1028700" algn="l"/>
                        </a:tabLst>
                      </a:pPr>
                      <a:r>
                        <a:rPr lang="en-GB" sz="20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20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436887">
                <a:tc>
                  <a:txBody>
                    <a:bodyPr/>
                    <a:lstStyle/>
                    <a:p>
                      <a:pPr indent="347345" algn="l">
                        <a:spcAft>
                          <a:spcPts val="300"/>
                        </a:spcAft>
                        <a:tabLst>
                          <a:tab pos="342900" algn="l"/>
                          <a:tab pos="685800" algn="l"/>
                          <a:tab pos="1028700" algn="l"/>
                        </a:tabLst>
                      </a:pPr>
                      <a:r>
                        <a:rPr lang="en-GB" sz="20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763054">
                <a:tc>
                  <a:txBody>
                    <a:bodyPr/>
                    <a:lstStyle/>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436887">
                <a:tc>
                  <a:txBody>
                    <a:bodyPr/>
                    <a:lstStyle/>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436887">
                <a:tc>
                  <a:txBody>
                    <a:bodyPr/>
                    <a:lstStyle/>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436887">
                <a:tc>
                  <a:txBody>
                    <a:bodyPr/>
                    <a:lstStyle/>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20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436887">
                <a:tc>
                  <a:txBody>
                    <a:bodyPr/>
                    <a:lstStyle/>
                    <a:p>
                      <a:pPr indent="347345" algn="l">
                        <a:spcAft>
                          <a:spcPts val="300"/>
                        </a:spcAft>
                        <a:tabLst>
                          <a:tab pos="342900" algn="l"/>
                          <a:tab pos="685800" algn="l"/>
                          <a:tab pos="1028700" algn="l"/>
                        </a:tabLst>
                      </a:pPr>
                      <a:r>
                        <a:rPr lang="en-GB" sz="20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20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9" name="矩形 8">
            <a:extLst>
              <a:ext uri="{FF2B5EF4-FFF2-40B4-BE49-F238E27FC236}">
                <a16:creationId xmlns:a16="http://schemas.microsoft.com/office/drawing/2014/main" id="{CE875DA1-E3C2-452B-956B-70F17448B791}"/>
              </a:ext>
            </a:extLst>
          </p:cNvPr>
          <p:cNvSpPr/>
          <p:nvPr/>
        </p:nvSpPr>
        <p:spPr>
          <a:xfrm>
            <a:off x="93910" y="908720"/>
            <a:ext cx="4745402" cy="523220"/>
          </a:xfrm>
          <a:prstGeom prst="rect">
            <a:avLst/>
          </a:prstGeom>
        </p:spPr>
        <p:txBody>
          <a:bodyPr wrap="none">
            <a:spAutoFit/>
          </a:bodyPr>
          <a:lstStyle/>
          <a:p>
            <a:r>
              <a:rPr lang="en-US" altLang="zh-CN" sz="2800" b="1" dirty="0">
                <a:solidFill>
                  <a:srgbClr val="7030A0"/>
                </a:solidFill>
              </a:rPr>
              <a:t>Product and process standards</a:t>
            </a:r>
            <a:endParaRPr lang="zh-CN" altLang="en-US" sz="2800" b="1" dirty="0">
              <a:solidFill>
                <a:srgbClr val="7030A0"/>
              </a:solidFill>
            </a:endParaRPr>
          </a:p>
        </p:txBody>
      </p:sp>
    </p:spTree>
    <p:extLst>
      <p:ext uri="{BB962C8B-B14F-4D97-AF65-F5344CB8AC3E}">
        <p14:creationId xmlns:p14="http://schemas.microsoft.com/office/powerpoint/2010/main" val="28273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DB05E3E-22F3-4C94-AF05-69D045BFCD6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0AD7176-9243-4B3F-BF70-6E34AD79A1AE}"/>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12</a:t>
            </a:fld>
            <a:endParaRPr lang="zh-CN" altLang="en-US" dirty="0"/>
          </a:p>
        </p:txBody>
      </p:sp>
      <p:sp>
        <p:nvSpPr>
          <p:cNvPr id="4" name="Rectangle 3">
            <a:extLst>
              <a:ext uri="{FF2B5EF4-FFF2-40B4-BE49-F238E27FC236}">
                <a16:creationId xmlns:a16="http://schemas.microsoft.com/office/drawing/2014/main" id="{3083AE78-BD0C-487E-9CCF-8067F4D6D4B9}"/>
              </a:ext>
            </a:extLst>
          </p:cNvPr>
          <p:cNvSpPr txBox="1">
            <a:spLocks noChangeArrowheads="1"/>
          </p:cNvSpPr>
          <p:nvPr/>
        </p:nvSpPr>
        <p:spPr>
          <a:xfrm>
            <a:off x="107504" y="1556793"/>
            <a:ext cx="8939336" cy="302433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They may not be seen as relevant and up-to-date by software engineers.</a:t>
            </a:r>
          </a:p>
          <a:p>
            <a:r>
              <a:rPr lang="en-GB" sz="2800" dirty="0"/>
              <a:t>They often involve too much bureaucratic form filling.</a:t>
            </a:r>
          </a:p>
          <a:p>
            <a:r>
              <a:rPr lang="en-GB" sz="2800" dirty="0"/>
              <a:t>If they are unsupported by software tools, tedious form filling work is often involved to maintain the documentation associated with the standards.</a:t>
            </a:r>
          </a:p>
        </p:txBody>
      </p:sp>
      <p:sp>
        <p:nvSpPr>
          <p:cNvPr id="5" name="TextBox 5">
            <a:extLst>
              <a:ext uri="{FF2B5EF4-FFF2-40B4-BE49-F238E27FC236}">
                <a16:creationId xmlns:a16="http://schemas.microsoft.com/office/drawing/2014/main" id="{C10F8651-517E-473E-A9DD-8D08FB9D217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6" name="文本框 5">
            <a:extLst>
              <a:ext uri="{FF2B5EF4-FFF2-40B4-BE49-F238E27FC236}">
                <a16:creationId xmlns:a16="http://schemas.microsoft.com/office/drawing/2014/main" id="{F5DFB232-68A6-4C55-8B21-816C8E567BA2}"/>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
        <p:nvSpPr>
          <p:cNvPr id="7" name="矩形 6">
            <a:extLst>
              <a:ext uri="{FF2B5EF4-FFF2-40B4-BE49-F238E27FC236}">
                <a16:creationId xmlns:a16="http://schemas.microsoft.com/office/drawing/2014/main" id="{4F964D63-7C11-40C0-A8EA-143546021092}"/>
              </a:ext>
            </a:extLst>
          </p:cNvPr>
          <p:cNvSpPr/>
          <p:nvPr/>
        </p:nvSpPr>
        <p:spPr>
          <a:xfrm>
            <a:off x="109409" y="980728"/>
            <a:ext cx="3884140" cy="523220"/>
          </a:xfrm>
          <a:prstGeom prst="rect">
            <a:avLst/>
          </a:prstGeom>
        </p:spPr>
        <p:txBody>
          <a:bodyPr wrap="none">
            <a:spAutoFit/>
          </a:bodyPr>
          <a:lstStyle/>
          <a:p>
            <a:r>
              <a:rPr lang="en-GB" altLang="zh-CN" sz="2800" b="1" dirty="0">
                <a:solidFill>
                  <a:srgbClr val="7030A0"/>
                </a:solidFill>
              </a:rPr>
              <a:t>Problems with standards</a:t>
            </a:r>
            <a:endParaRPr lang="zh-CN" altLang="en-US" sz="2800" b="1" dirty="0">
              <a:solidFill>
                <a:srgbClr val="7030A0"/>
              </a:solidFill>
            </a:endParaRPr>
          </a:p>
        </p:txBody>
      </p:sp>
    </p:spTree>
    <p:extLst>
      <p:ext uri="{BB962C8B-B14F-4D97-AF65-F5344CB8AC3E}">
        <p14:creationId xmlns:p14="http://schemas.microsoft.com/office/powerpoint/2010/main" val="52838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E8BC4A1-1296-4314-8F49-FE7EB7CC657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DE6EC62-D0A1-46F5-82EE-0E7ABDC02146}"/>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D56E9DD0-92B8-4770-9481-05B961B8CCE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5" name="文本框 4">
            <a:extLst>
              <a:ext uri="{FF2B5EF4-FFF2-40B4-BE49-F238E27FC236}">
                <a16:creationId xmlns:a16="http://schemas.microsoft.com/office/drawing/2014/main" id="{EEC415D1-3021-446B-A171-A2FB87A76305}"/>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Rectangle 3">
            <a:extLst>
              <a:ext uri="{FF2B5EF4-FFF2-40B4-BE49-F238E27FC236}">
                <a16:creationId xmlns:a16="http://schemas.microsoft.com/office/drawing/2014/main" id="{1BECD0FB-6F8A-471E-882E-E92802695CD3}"/>
              </a:ext>
            </a:extLst>
          </p:cNvPr>
          <p:cNvSpPr txBox="1">
            <a:spLocks noChangeArrowheads="1"/>
          </p:cNvSpPr>
          <p:nvPr/>
        </p:nvSpPr>
        <p:spPr>
          <a:xfrm>
            <a:off x="194828" y="1581770"/>
            <a:ext cx="8852012" cy="451152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ISO 9001, the most general international standards, applies to organizations that design, develop and maintain products, including software. </a:t>
            </a:r>
            <a:endParaRPr lang="en-GB" sz="2800" dirty="0"/>
          </a:p>
          <a:p>
            <a:r>
              <a:rPr lang="en-US" sz="2800"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sz="2800" dirty="0"/>
          </a:p>
        </p:txBody>
      </p:sp>
      <p:sp>
        <p:nvSpPr>
          <p:cNvPr id="7" name="矩形 6">
            <a:extLst>
              <a:ext uri="{FF2B5EF4-FFF2-40B4-BE49-F238E27FC236}">
                <a16:creationId xmlns:a16="http://schemas.microsoft.com/office/drawing/2014/main" id="{FEB8C47A-83E4-4CC8-B748-F763330858D5}"/>
              </a:ext>
            </a:extLst>
          </p:cNvPr>
          <p:cNvSpPr/>
          <p:nvPr/>
        </p:nvSpPr>
        <p:spPr>
          <a:xfrm>
            <a:off x="109408" y="980728"/>
            <a:ext cx="5686727" cy="523220"/>
          </a:xfrm>
          <a:prstGeom prst="rect">
            <a:avLst/>
          </a:prstGeom>
        </p:spPr>
        <p:txBody>
          <a:bodyPr wrap="square">
            <a:spAutoFit/>
          </a:bodyPr>
          <a:lstStyle/>
          <a:p>
            <a:r>
              <a:rPr lang="en-GB" altLang="zh-CN" sz="2800" b="1" dirty="0">
                <a:solidFill>
                  <a:srgbClr val="7030A0"/>
                </a:solidFill>
              </a:rPr>
              <a:t>ISO 9001 standards framework</a:t>
            </a:r>
            <a:endParaRPr lang="zh-CN" altLang="en-US" sz="2800" b="1" dirty="0">
              <a:solidFill>
                <a:srgbClr val="7030A0"/>
              </a:solidFill>
            </a:endParaRPr>
          </a:p>
        </p:txBody>
      </p:sp>
    </p:spTree>
    <p:extLst>
      <p:ext uri="{BB962C8B-B14F-4D97-AF65-F5344CB8AC3E}">
        <p14:creationId xmlns:p14="http://schemas.microsoft.com/office/powerpoint/2010/main" val="233280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2A703E5-DAF1-4C97-8430-63B70D70521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11852FD-E167-4988-8C51-7F30DDEE444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14</a:t>
            </a:fld>
            <a:endParaRPr lang="zh-CN" altLang="en-US" dirty="0"/>
          </a:p>
        </p:txBody>
      </p:sp>
      <p:pic>
        <p:nvPicPr>
          <p:cNvPr id="4" name="Picture 7" descr="24.5 ISO9001-processes.eps">
            <a:extLst>
              <a:ext uri="{FF2B5EF4-FFF2-40B4-BE49-F238E27FC236}">
                <a16:creationId xmlns:a16="http://schemas.microsoft.com/office/drawing/2014/main" id="{DE605AC2-D9C2-44B6-A95D-07266A74F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700808"/>
            <a:ext cx="8640961" cy="4464496"/>
          </a:xfrm>
          <a:prstGeom prst="rect">
            <a:avLst/>
          </a:prstGeom>
        </p:spPr>
      </p:pic>
      <p:sp>
        <p:nvSpPr>
          <p:cNvPr id="5" name="TextBox 5">
            <a:extLst>
              <a:ext uri="{FF2B5EF4-FFF2-40B4-BE49-F238E27FC236}">
                <a16:creationId xmlns:a16="http://schemas.microsoft.com/office/drawing/2014/main" id="{1B1896DA-1E3C-40B2-96AB-D812B4C0F1A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6" name="文本框 5">
            <a:extLst>
              <a:ext uri="{FF2B5EF4-FFF2-40B4-BE49-F238E27FC236}">
                <a16:creationId xmlns:a16="http://schemas.microsoft.com/office/drawing/2014/main" id="{E43CA255-A3FF-4E9D-BD43-3A096BB6AF45}"/>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sp>
        <p:nvSpPr>
          <p:cNvPr id="7" name="矩形 6">
            <a:extLst>
              <a:ext uri="{FF2B5EF4-FFF2-40B4-BE49-F238E27FC236}">
                <a16:creationId xmlns:a16="http://schemas.microsoft.com/office/drawing/2014/main" id="{C2C6FE40-F247-437E-8C49-94E604236032}"/>
              </a:ext>
            </a:extLst>
          </p:cNvPr>
          <p:cNvSpPr/>
          <p:nvPr/>
        </p:nvSpPr>
        <p:spPr>
          <a:xfrm>
            <a:off x="35495" y="976521"/>
            <a:ext cx="3847015" cy="523220"/>
          </a:xfrm>
          <a:prstGeom prst="rect">
            <a:avLst/>
          </a:prstGeom>
        </p:spPr>
        <p:txBody>
          <a:bodyPr wrap="none">
            <a:spAutoFit/>
          </a:bodyPr>
          <a:lstStyle/>
          <a:p>
            <a:r>
              <a:rPr lang="en-US" altLang="zh-CN" sz="2800" b="1" dirty="0">
                <a:solidFill>
                  <a:srgbClr val="7030A0"/>
                </a:solidFill>
              </a:rPr>
              <a:t>ISO 9001 core processes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169575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FC641EB-8C90-4F09-97FA-EB45BD328B7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34E6C26-5080-4F92-BD64-81399133CC3B}"/>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681E6A33-9DFC-4A84-AE9C-08D7265C519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5" name="文本框 4">
            <a:extLst>
              <a:ext uri="{FF2B5EF4-FFF2-40B4-BE49-F238E27FC236}">
                <a16:creationId xmlns:a16="http://schemas.microsoft.com/office/drawing/2014/main" id="{90543054-0B5C-4069-A6BA-1E0B44E9F9EF}"/>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p:txBody>
      </p:sp>
      <p:pic>
        <p:nvPicPr>
          <p:cNvPr id="6" name="Picture 7" descr="24.6 IS0-9001 QM.eps">
            <a:extLst>
              <a:ext uri="{FF2B5EF4-FFF2-40B4-BE49-F238E27FC236}">
                <a16:creationId xmlns:a16="http://schemas.microsoft.com/office/drawing/2014/main" id="{C2F651A7-69D5-47AA-83E7-177EAAE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78" y="1499741"/>
            <a:ext cx="8084036" cy="4840740"/>
          </a:xfrm>
          <a:prstGeom prst="rect">
            <a:avLst/>
          </a:prstGeom>
        </p:spPr>
      </p:pic>
      <p:sp>
        <p:nvSpPr>
          <p:cNvPr id="7" name="矩形 6">
            <a:extLst>
              <a:ext uri="{FF2B5EF4-FFF2-40B4-BE49-F238E27FC236}">
                <a16:creationId xmlns:a16="http://schemas.microsoft.com/office/drawing/2014/main" id="{611251DF-8D30-478A-A730-3C9ABEF0DB94}"/>
              </a:ext>
            </a:extLst>
          </p:cNvPr>
          <p:cNvSpPr/>
          <p:nvPr/>
        </p:nvSpPr>
        <p:spPr>
          <a:xfrm>
            <a:off x="35495" y="908720"/>
            <a:ext cx="5321521" cy="523220"/>
          </a:xfrm>
          <a:prstGeom prst="rect">
            <a:avLst/>
          </a:prstGeom>
        </p:spPr>
        <p:txBody>
          <a:bodyPr wrap="none">
            <a:spAutoFit/>
          </a:bodyPr>
          <a:lstStyle/>
          <a:p>
            <a:r>
              <a:rPr lang="en-US" altLang="zh-CN" sz="2800" b="1" dirty="0">
                <a:solidFill>
                  <a:srgbClr val="7030A0"/>
                </a:solidFill>
              </a:rPr>
              <a:t>ISO 9001 and</a:t>
            </a:r>
            <a:r>
              <a:rPr lang="zh-CN" altLang="en-US" sz="2800" b="1" dirty="0">
                <a:solidFill>
                  <a:srgbClr val="7030A0"/>
                </a:solidFill>
              </a:rPr>
              <a:t> </a:t>
            </a:r>
            <a:r>
              <a:rPr lang="en-US" altLang="zh-CN" sz="2800" b="1" dirty="0">
                <a:solidFill>
                  <a:srgbClr val="7030A0"/>
                </a:solidFill>
              </a:rPr>
              <a:t>quality</a:t>
            </a:r>
            <a:r>
              <a:rPr lang="zh-CN" altLang="en-US" sz="2800" b="1" dirty="0">
                <a:solidFill>
                  <a:srgbClr val="7030A0"/>
                </a:solidFill>
              </a:rPr>
              <a:t> </a:t>
            </a:r>
            <a:r>
              <a:rPr lang="en-US" altLang="zh-CN" sz="2800" b="1" dirty="0">
                <a:solidFill>
                  <a:srgbClr val="7030A0"/>
                </a:solidFill>
              </a:rPr>
              <a:t>management</a:t>
            </a:r>
            <a:endParaRPr lang="zh-CN" altLang="en-US" sz="2800" b="1" dirty="0">
              <a:solidFill>
                <a:srgbClr val="7030A0"/>
              </a:solidFill>
            </a:endParaRPr>
          </a:p>
        </p:txBody>
      </p:sp>
    </p:spTree>
    <p:extLst>
      <p:ext uri="{BB962C8B-B14F-4D97-AF65-F5344CB8AC3E}">
        <p14:creationId xmlns:p14="http://schemas.microsoft.com/office/powerpoint/2010/main" val="310300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87F0CE3-DC44-4281-90CF-A2EC5C967F1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58B1172-4EFC-4524-818E-DA4888B88576}"/>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16</a:t>
            </a:fld>
            <a:endParaRPr lang="zh-CN" altLang="en-US" dirty="0"/>
          </a:p>
        </p:txBody>
      </p:sp>
      <p:sp>
        <p:nvSpPr>
          <p:cNvPr id="4" name="Rectangle 3">
            <a:extLst>
              <a:ext uri="{FF2B5EF4-FFF2-40B4-BE49-F238E27FC236}">
                <a16:creationId xmlns:a16="http://schemas.microsoft.com/office/drawing/2014/main" id="{A6FD6173-A141-432F-8FE4-EF83998CD11B}"/>
              </a:ext>
            </a:extLst>
          </p:cNvPr>
          <p:cNvSpPr txBox="1">
            <a:spLocks noChangeArrowheads="1"/>
          </p:cNvSpPr>
          <p:nvPr/>
        </p:nvSpPr>
        <p:spPr>
          <a:xfrm>
            <a:off x="107504" y="1484785"/>
            <a:ext cx="8826579" cy="367240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Quality standards and procedures should be documented in an organisational quality manual.</a:t>
            </a:r>
          </a:p>
          <a:p>
            <a:r>
              <a:rPr lang="en-GB" sz="2800" dirty="0"/>
              <a:t>An external body may certify that an organisation’s quality manual conforms to ISO 9000 standards.</a:t>
            </a:r>
          </a:p>
          <a:p>
            <a:r>
              <a:rPr lang="en-GB" sz="2800" dirty="0"/>
              <a:t>Some customers require suppliers to be ISO 9000 certified although the need for flexibility here is increasingly recognised.</a:t>
            </a:r>
          </a:p>
        </p:txBody>
      </p:sp>
      <p:sp>
        <p:nvSpPr>
          <p:cNvPr id="5" name="TextBox 5">
            <a:extLst>
              <a:ext uri="{FF2B5EF4-FFF2-40B4-BE49-F238E27FC236}">
                <a16:creationId xmlns:a16="http://schemas.microsoft.com/office/drawing/2014/main" id="{7C47542B-C9BB-4301-8841-F52295FE7D07}"/>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24.2 Software standards</a:t>
            </a:r>
          </a:p>
        </p:txBody>
      </p:sp>
      <p:sp>
        <p:nvSpPr>
          <p:cNvPr id="6" name="文本框 5">
            <a:extLst>
              <a:ext uri="{FF2B5EF4-FFF2-40B4-BE49-F238E27FC236}">
                <a16:creationId xmlns:a16="http://schemas.microsoft.com/office/drawing/2014/main" id="{FC10A549-3D96-4BFC-955A-9AD74EB86ED7}"/>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cont.6</a:t>
            </a:r>
          </a:p>
          <a:p>
            <a:pPr>
              <a:lnSpc>
                <a:spcPts val="2800"/>
              </a:lnSpc>
            </a:pPr>
            <a:r>
              <a:rPr lang="en-US" altLang="zh-CN" sz="2800" b="1" dirty="0">
                <a:solidFill>
                  <a:srgbClr val="0070C0"/>
                </a:solidFill>
                <a:cs typeface="Times New Roman" panose="02020603050405020304" pitchFamily="18" charset="0"/>
              </a:rPr>
              <a:t>end</a:t>
            </a:r>
          </a:p>
        </p:txBody>
      </p:sp>
      <p:sp>
        <p:nvSpPr>
          <p:cNvPr id="7" name="矩形 6">
            <a:extLst>
              <a:ext uri="{FF2B5EF4-FFF2-40B4-BE49-F238E27FC236}">
                <a16:creationId xmlns:a16="http://schemas.microsoft.com/office/drawing/2014/main" id="{D7A3948B-1A80-4922-BB90-008A0C145EB1}"/>
              </a:ext>
            </a:extLst>
          </p:cNvPr>
          <p:cNvSpPr/>
          <p:nvPr/>
        </p:nvSpPr>
        <p:spPr>
          <a:xfrm>
            <a:off x="39304" y="999326"/>
            <a:ext cx="3383619" cy="523220"/>
          </a:xfrm>
          <a:prstGeom prst="rect">
            <a:avLst/>
          </a:prstGeom>
        </p:spPr>
        <p:txBody>
          <a:bodyPr wrap="none">
            <a:spAutoFit/>
          </a:bodyPr>
          <a:lstStyle/>
          <a:p>
            <a:r>
              <a:rPr lang="en-GB" altLang="zh-CN" sz="2800" b="1" dirty="0">
                <a:solidFill>
                  <a:srgbClr val="7030A0"/>
                </a:solidFill>
              </a:rPr>
              <a:t>ISO 9001 certification</a:t>
            </a:r>
            <a:endParaRPr lang="zh-CN" altLang="en-US" sz="2800" b="1" dirty="0">
              <a:solidFill>
                <a:srgbClr val="7030A0"/>
              </a:solidFill>
            </a:endParaRPr>
          </a:p>
        </p:txBody>
      </p:sp>
    </p:spTree>
    <p:extLst>
      <p:ext uri="{BB962C8B-B14F-4D97-AF65-F5344CB8AC3E}">
        <p14:creationId xmlns:p14="http://schemas.microsoft.com/office/powerpoint/2010/main" val="157344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D6B7CD9-B741-4A1E-85F3-5D1D9DD90B1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5916667-6DCA-4720-9D9D-FE2BEDCBDB59}"/>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239D596D-7BE8-4238-B8F0-56D715832FE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6" name="Rectangle 2">
            <a:extLst>
              <a:ext uri="{FF2B5EF4-FFF2-40B4-BE49-F238E27FC236}">
                <a16:creationId xmlns:a16="http://schemas.microsoft.com/office/drawing/2014/main" id="{36A4A6CE-EEF4-4506-A076-02E07D9135AF}"/>
              </a:ext>
            </a:extLst>
          </p:cNvPr>
          <p:cNvSpPr txBox="1">
            <a:spLocks noChangeArrowheads="1"/>
          </p:cNvSpPr>
          <p:nvPr/>
        </p:nvSpPr>
        <p:spPr>
          <a:xfrm>
            <a:off x="97159" y="1600200"/>
            <a:ext cx="8949681"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 group of people carefully examine part or all </a:t>
            </a:r>
            <a:br>
              <a:rPr lang="en-GB" sz="2800" dirty="0"/>
            </a:br>
            <a:r>
              <a:rPr lang="en-GB" sz="2800" dirty="0"/>
              <a:t>of a software system and its associated </a:t>
            </a:r>
            <a:br>
              <a:rPr lang="en-GB" sz="2800" dirty="0"/>
            </a:br>
            <a:r>
              <a:rPr lang="en-GB" sz="2800" dirty="0"/>
              <a:t>documentation.</a:t>
            </a:r>
          </a:p>
          <a:p>
            <a:r>
              <a:rPr lang="en-GB" sz="2800" dirty="0"/>
              <a:t>Code, designs, specifications, test plans, </a:t>
            </a:r>
            <a:br>
              <a:rPr lang="en-GB" sz="2800" dirty="0"/>
            </a:br>
            <a:r>
              <a:rPr lang="en-GB" sz="2800" dirty="0"/>
              <a:t>standards, etc. can all be reviewed.</a:t>
            </a:r>
          </a:p>
          <a:p>
            <a:r>
              <a:rPr lang="en-GB" sz="2800" dirty="0"/>
              <a:t>Software or documents may be 'signed off' at a </a:t>
            </a:r>
            <a:br>
              <a:rPr lang="en-GB" sz="2800" dirty="0"/>
            </a:br>
            <a:r>
              <a:rPr lang="en-GB" sz="2800" dirty="0"/>
              <a:t>review which signifies that progress to the next </a:t>
            </a:r>
            <a:br>
              <a:rPr lang="en-GB" sz="2800" dirty="0"/>
            </a:br>
            <a:r>
              <a:rPr lang="en-GB" sz="2800" dirty="0"/>
              <a:t>development stage has been approved by </a:t>
            </a:r>
            <a:br>
              <a:rPr lang="en-GB" sz="2800" dirty="0"/>
            </a:br>
            <a:r>
              <a:rPr lang="en-GB" sz="2800" dirty="0"/>
              <a:t>management.</a:t>
            </a:r>
          </a:p>
        </p:txBody>
      </p:sp>
      <p:sp>
        <p:nvSpPr>
          <p:cNvPr id="7" name="矩形 6">
            <a:extLst>
              <a:ext uri="{FF2B5EF4-FFF2-40B4-BE49-F238E27FC236}">
                <a16:creationId xmlns:a16="http://schemas.microsoft.com/office/drawing/2014/main" id="{4B558949-B80D-456A-A67D-5A73616E8F28}"/>
              </a:ext>
            </a:extLst>
          </p:cNvPr>
          <p:cNvSpPr/>
          <p:nvPr/>
        </p:nvSpPr>
        <p:spPr>
          <a:xfrm>
            <a:off x="39304" y="999326"/>
            <a:ext cx="2504019" cy="523220"/>
          </a:xfrm>
          <a:prstGeom prst="rect">
            <a:avLst/>
          </a:prstGeom>
        </p:spPr>
        <p:txBody>
          <a:bodyPr wrap="none">
            <a:spAutoFit/>
          </a:bodyPr>
          <a:lstStyle/>
          <a:p>
            <a:r>
              <a:rPr lang="en-GB" altLang="zh-CN" sz="2800" b="1" dirty="0">
                <a:solidFill>
                  <a:srgbClr val="7030A0"/>
                </a:solidFill>
              </a:rPr>
              <a:t>Quality reviews</a:t>
            </a:r>
            <a:endParaRPr lang="zh-CN" altLang="en-US" sz="2800" b="1" dirty="0">
              <a:solidFill>
                <a:srgbClr val="7030A0"/>
              </a:solidFill>
            </a:endParaRPr>
          </a:p>
        </p:txBody>
      </p:sp>
    </p:spTree>
    <p:extLst>
      <p:ext uri="{BB962C8B-B14F-4D97-AF65-F5344CB8AC3E}">
        <p14:creationId xmlns:p14="http://schemas.microsoft.com/office/powerpoint/2010/main" val="63398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8B27DA2-BB2B-4899-9411-4C0DC3E24CE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2E4133F-500F-4392-93E5-9A0B08918BE7}"/>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18</a:t>
            </a:fld>
            <a:endParaRPr lang="zh-CN" altLang="en-US" dirty="0"/>
          </a:p>
        </p:txBody>
      </p:sp>
      <p:pic>
        <p:nvPicPr>
          <p:cNvPr id="4" name="Picture 7" descr="24.7 Review process.eps">
            <a:extLst>
              <a:ext uri="{FF2B5EF4-FFF2-40B4-BE49-F238E27FC236}">
                <a16:creationId xmlns:a16="http://schemas.microsoft.com/office/drawing/2014/main" id="{F1292B7A-A71E-4614-AA9F-9C17E75DC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348880"/>
            <a:ext cx="8871882" cy="2520280"/>
          </a:xfrm>
          <a:prstGeom prst="rect">
            <a:avLst/>
          </a:prstGeom>
        </p:spPr>
      </p:pic>
      <p:sp>
        <p:nvSpPr>
          <p:cNvPr id="5" name="矩形 4">
            <a:extLst>
              <a:ext uri="{FF2B5EF4-FFF2-40B4-BE49-F238E27FC236}">
                <a16:creationId xmlns:a16="http://schemas.microsoft.com/office/drawing/2014/main" id="{BADC7922-443C-4F06-A074-7C3BE0442EFE}"/>
              </a:ext>
            </a:extLst>
          </p:cNvPr>
          <p:cNvSpPr/>
          <p:nvPr/>
        </p:nvSpPr>
        <p:spPr>
          <a:xfrm>
            <a:off x="39304" y="999326"/>
            <a:ext cx="4436920" cy="523220"/>
          </a:xfrm>
          <a:prstGeom prst="rect">
            <a:avLst/>
          </a:prstGeom>
        </p:spPr>
        <p:txBody>
          <a:bodyPr wrap="none">
            <a:spAutoFit/>
          </a:bodyPr>
          <a:lstStyle/>
          <a:p>
            <a:r>
              <a:rPr lang="en-US" altLang="zh-CN" sz="2800" b="1" dirty="0">
                <a:solidFill>
                  <a:srgbClr val="7030A0"/>
                </a:solidFill>
              </a:rPr>
              <a:t>The software</a:t>
            </a:r>
            <a:r>
              <a:rPr lang="en-GB" altLang="zh-CN" sz="2800" b="1" dirty="0">
                <a:solidFill>
                  <a:srgbClr val="7030A0"/>
                </a:solidFill>
              </a:rPr>
              <a:t> review process</a:t>
            </a:r>
            <a:endParaRPr lang="zh-CN" altLang="en-US" sz="2800" b="1" dirty="0">
              <a:solidFill>
                <a:srgbClr val="7030A0"/>
              </a:solidFill>
            </a:endParaRPr>
          </a:p>
        </p:txBody>
      </p:sp>
      <p:sp>
        <p:nvSpPr>
          <p:cNvPr id="6" name="TextBox 5">
            <a:extLst>
              <a:ext uri="{FF2B5EF4-FFF2-40B4-BE49-F238E27FC236}">
                <a16:creationId xmlns:a16="http://schemas.microsoft.com/office/drawing/2014/main" id="{0EAFFB98-5BF2-4177-9464-C87A87AFD978}"/>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7" name="文本框 6">
            <a:extLst>
              <a:ext uri="{FF2B5EF4-FFF2-40B4-BE49-F238E27FC236}">
                <a16:creationId xmlns:a16="http://schemas.microsoft.com/office/drawing/2014/main" id="{75A177E5-401E-4720-952F-1F95AB7124B2}"/>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Tree>
    <p:extLst>
      <p:ext uri="{BB962C8B-B14F-4D97-AF65-F5344CB8AC3E}">
        <p14:creationId xmlns:p14="http://schemas.microsoft.com/office/powerpoint/2010/main" val="603635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AE3C09C-3D14-4EAB-B480-53904258577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B7EB7E8-1658-4D98-9F9C-EFBFDA61DB20}"/>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A5019AD2-0B92-4676-BB96-F52907F415DC}"/>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5" name="文本框 4">
            <a:extLst>
              <a:ext uri="{FF2B5EF4-FFF2-40B4-BE49-F238E27FC236}">
                <a16:creationId xmlns:a16="http://schemas.microsoft.com/office/drawing/2014/main" id="{8AAF5825-F0FC-4D0C-9135-D45F29B884F8}"/>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
        <p:nvSpPr>
          <p:cNvPr id="6" name="Content Placeholder 2">
            <a:extLst>
              <a:ext uri="{FF2B5EF4-FFF2-40B4-BE49-F238E27FC236}">
                <a16:creationId xmlns:a16="http://schemas.microsoft.com/office/drawing/2014/main" id="{65428C61-4FA7-409B-A55B-C09F81DF0CA1}"/>
              </a:ext>
            </a:extLst>
          </p:cNvPr>
          <p:cNvSpPr txBox="1">
            <a:spLocks/>
          </p:cNvSpPr>
          <p:nvPr/>
        </p:nvSpPr>
        <p:spPr>
          <a:xfrm>
            <a:off x="107504" y="1556792"/>
            <a:ext cx="887767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processes suggested for reviews assume that the review team has a face-to-face meeting to discuss the software or documents that they are reviewing. </a:t>
            </a:r>
          </a:p>
          <a:p>
            <a:r>
              <a:rPr lang="en-US" sz="2800" dirty="0"/>
              <a:t>However, project teams are now often distributed, sometimes across countries or continents, so it is impractical for team members to meet face to face.</a:t>
            </a:r>
          </a:p>
          <a:p>
            <a:r>
              <a:rPr lang="en-US" sz="2800" dirty="0"/>
              <a:t>Remote reviewing can be supported using shared documents where each review team member can annotate the document with their comments. </a:t>
            </a:r>
          </a:p>
        </p:txBody>
      </p:sp>
      <p:sp>
        <p:nvSpPr>
          <p:cNvPr id="7" name="矩形 6">
            <a:extLst>
              <a:ext uri="{FF2B5EF4-FFF2-40B4-BE49-F238E27FC236}">
                <a16:creationId xmlns:a16="http://schemas.microsoft.com/office/drawing/2014/main" id="{15051CE2-8B2F-4304-95E1-9FE14B9A0654}"/>
              </a:ext>
            </a:extLst>
          </p:cNvPr>
          <p:cNvSpPr/>
          <p:nvPr/>
        </p:nvSpPr>
        <p:spPr>
          <a:xfrm>
            <a:off x="39304" y="999326"/>
            <a:ext cx="3088731" cy="523220"/>
          </a:xfrm>
          <a:prstGeom prst="rect">
            <a:avLst/>
          </a:prstGeom>
        </p:spPr>
        <p:txBody>
          <a:bodyPr wrap="none">
            <a:spAutoFit/>
          </a:bodyPr>
          <a:lstStyle/>
          <a:p>
            <a:r>
              <a:rPr lang="en-US" altLang="zh-CN" sz="2800" b="1" dirty="0">
                <a:solidFill>
                  <a:srgbClr val="7030A0"/>
                </a:solidFill>
              </a:rPr>
              <a:t>Distributed reviews</a:t>
            </a:r>
            <a:endParaRPr lang="zh-CN" altLang="en-US" sz="2800" b="1" dirty="0">
              <a:solidFill>
                <a:srgbClr val="7030A0"/>
              </a:solidFill>
            </a:endParaRPr>
          </a:p>
        </p:txBody>
      </p:sp>
    </p:spTree>
    <p:extLst>
      <p:ext uri="{BB962C8B-B14F-4D97-AF65-F5344CB8AC3E}">
        <p14:creationId xmlns:p14="http://schemas.microsoft.com/office/powerpoint/2010/main" val="423852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24-</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4832092"/>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the quality management process and know why quality planning is important;</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how standards are used in quality assurance;</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how reviews and inspections are used as a mechanism for software quality assurance;</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how quality management in agile methods is bases on the development of a team quality culture;</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how measurement may be helpful in assessing some software attributes, the notations of software analytics, and the limitations of software measurement.</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34E4626-B98B-4253-B0BA-B02A2F9A2F9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7B14343-8AF7-4EEE-8608-B9134136B89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A6088F54-468C-46D2-BE35-9ADCC1A4B4E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5" name="文本框 4">
            <a:extLst>
              <a:ext uri="{FF2B5EF4-FFF2-40B4-BE49-F238E27FC236}">
                <a16:creationId xmlns:a16="http://schemas.microsoft.com/office/drawing/2014/main" id="{5B8FDF97-ED5B-451D-B792-722C8A9226D1}"/>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矩形 5">
            <a:extLst>
              <a:ext uri="{FF2B5EF4-FFF2-40B4-BE49-F238E27FC236}">
                <a16:creationId xmlns:a16="http://schemas.microsoft.com/office/drawing/2014/main" id="{86BB6E15-4B21-44A1-BB47-B8BE7CA4B25D}"/>
              </a:ext>
            </a:extLst>
          </p:cNvPr>
          <p:cNvSpPr/>
          <p:nvPr/>
        </p:nvSpPr>
        <p:spPr>
          <a:xfrm>
            <a:off x="39304" y="999326"/>
            <a:ext cx="3221331" cy="523220"/>
          </a:xfrm>
          <a:prstGeom prst="rect">
            <a:avLst/>
          </a:prstGeom>
        </p:spPr>
        <p:txBody>
          <a:bodyPr wrap="none">
            <a:spAutoFit/>
          </a:bodyPr>
          <a:lstStyle/>
          <a:p>
            <a:r>
              <a:rPr lang="en-US" altLang="zh-CN" sz="2800" b="1" dirty="0">
                <a:solidFill>
                  <a:srgbClr val="7030A0"/>
                </a:solidFill>
              </a:rPr>
              <a:t>Program inspections</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AE7E6E49-733C-4A74-AF0C-9F39357DEF8C}"/>
              </a:ext>
            </a:extLst>
          </p:cNvPr>
          <p:cNvSpPr txBox="1">
            <a:spLocks noChangeArrowheads="1"/>
          </p:cNvSpPr>
          <p:nvPr/>
        </p:nvSpPr>
        <p:spPr>
          <a:xfrm>
            <a:off x="35495" y="1556792"/>
            <a:ext cx="910850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These are peer reviews where engineers examine the source of a system with the aim of discovering anomalies and defects.</a:t>
            </a:r>
          </a:p>
          <a:p>
            <a:r>
              <a:rPr lang="en-GB" sz="2800"/>
              <a:t>Inspections do not require execution of a system so may be used before implementation.</a:t>
            </a:r>
          </a:p>
          <a:p>
            <a:r>
              <a:rPr lang="en-GB" sz="2800"/>
              <a:t>They may be applied to any representation of the system (requirements, design,configuration data, test data, etc.).</a:t>
            </a:r>
          </a:p>
          <a:p>
            <a:r>
              <a:rPr lang="en-GB" sz="2800"/>
              <a:t>They have been shown to be an effective technique for discovering program errors.</a:t>
            </a:r>
            <a:endParaRPr lang="en-GB" sz="2800" dirty="0"/>
          </a:p>
        </p:txBody>
      </p:sp>
    </p:spTree>
    <p:extLst>
      <p:ext uri="{BB962C8B-B14F-4D97-AF65-F5344CB8AC3E}">
        <p14:creationId xmlns:p14="http://schemas.microsoft.com/office/powerpoint/2010/main" val="2732671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4221367-1F8B-4F75-9199-27D4E48D3C4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B6F0631-8CCF-46CD-A943-6BB78DA798E5}"/>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EE3CB405-0865-4E1E-8968-CB91B3A6944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5" name="文本框 4">
            <a:extLst>
              <a:ext uri="{FF2B5EF4-FFF2-40B4-BE49-F238E27FC236}">
                <a16:creationId xmlns:a16="http://schemas.microsoft.com/office/drawing/2014/main" id="{26D3FE7C-0F09-478B-9009-63A9D0F3EA12}"/>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sp>
        <p:nvSpPr>
          <p:cNvPr id="6" name="Rectangle 3">
            <a:extLst>
              <a:ext uri="{FF2B5EF4-FFF2-40B4-BE49-F238E27FC236}">
                <a16:creationId xmlns:a16="http://schemas.microsoft.com/office/drawing/2014/main" id="{4416701C-103A-48EC-A1CB-C238F375AC20}"/>
              </a:ext>
            </a:extLst>
          </p:cNvPr>
          <p:cNvSpPr txBox="1">
            <a:spLocks noChangeArrowheads="1"/>
          </p:cNvSpPr>
          <p:nvPr/>
        </p:nvSpPr>
        <p:spPr>
          <a:xfrm>
            <a:off x="107504" y="1484784"/>
            <a:ext cx="903649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Checklist of common errors should be used to </a:t>
            </a:r>
            <a:br>
              <a:rPr lang="en-GB" sz="2800" dirty="0"/>
            </a:br>
            <a:r>
              <a:rPr lang="en-GB" sz="2800" dirty="0"/>
              <a:t>drive the inspection.</a:t>
            </a:r>
          </a:p>
          <a:p>
            <a:r>
              <a:rPr lang="en-GB" sz="2800" dirty="0"/>
              <a:t>Error checklists are programming language </a:t>
            </a:r>
            <a:br>
              <a:rPr lang="en-GB" sz="2800" dirty="0"/>
            </a:br>
            <a:r>
              <a:rPr lang="en-GB" sz="2800" dirty="0"/>
              <a:t>dependent and reflect the characteristic errors that are likely to arise in the language.</a:t>
            </a:r>
          </a:p>
          <a:p>
            <a:r>
              <a:rPr lang="en-GB" sz="2800" dirty="0"/>
              <a:t>In general, the 'weaker' the type checking, the larger the checklist.</a:t>
            </a:r>
          </a:p>
          <a:p>
            <a:r>
              <a:rPr lang="en-GB" sz="2800" dirty="0"/>
              <a:t>Examples: Initialisation, Constant naming, loop </a:t>
            </a:r>
            <a:br>
              <a:rPr lang="en-GB" sz="2800" dirty="0"/>
            </a:br>
            <a:r>
              <a:rPr lang="en-GB" sz="2800" dirty="0"/>
              <a:t>termination, array bounds, etc.</a:t>
            </a:r>
          </a:p>
        </p:txBody>
      </p:sp>
      <p:sp>
        <p:nvSpPr>
          <p:cNvPr id="7" name="矩形 6">
            <a:extLst>
              <a:ext uri="{FF2B5EF4-FFF2-40B4-BE49-F238E27FC236}">
                <a16:creationId xmlns:a16="http://schemas.microsoft.com/office/drawing/2014/main" id="{0CFD73D4-2CB3-4AFD-9FF1-E321368A17C7}"/>
              </a:ext>
            </a:extLst>
          </p:cNvPr>
          <p:cNvSpPr/>
          <p:nvPr/>
        </p:nvSpPr>
        <p:spPr>
          <a:xfrm>
            <a:off x="83619" y="980788"/>
            <a:ext cx="3250377" cy="523220"/>
          </a:xfrm>
          <a:prstGeom prst="rect">
            <a:avLst/>
          </a:prstGeom>
        </p:spPr>
        <p:txBody>
          <a:bodyPr wrap="none">
            <a:spAutoFit/>
          </a:bodyPr>
          <a:lstStyle/>
          <a:p>
            <a:r>
              <a:rPr lang="en-GB" altLang="zh-CN" sz="2800" b="1" dirty="0">
                <a:solidFill>
                  <a:srgbClr val="7030A0"/>
                </a:solidFill>
              </a:rPr>
              <a:t>Inspection checklists</a:t>
            </a:r>
            <a:endParaRPr lang="zh-CN" altLang="en-US" sz="2800" b="1" dirty="0">
              <a:solidFill>
                <a:srgbClr val="7030A0"/>
              </a:solidFill>
            </a:endParaRPr>
          </a:p>
        </p:txBody>
      </p:sp>
    </p:spTree>
    <p:extLst>
      <p:ext uri="{BB962C8B-B14F-4D97-AF65-F5344CB8AC3E}">
        <p14:creationId xmlns:p14="http://schemas.microsoft.com/office/powerpoint/2010/main" val="304892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A61027D-9398-4363-A5F7-DDE69EAF17B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28CCCCD-BF95-4140-9647-CDB3C15B05C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9E3C0270-7AE5-45EC-9DAF-D11F4E09724C}"/>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5" name="文本框 4">
            <a:extLst>
              <a:ext uri="{FF2B5EF4-FFF2-40B4-BE49-F238E27FC236}">
                <a16:creationId xmlns:a16="http://schemas.microsoft.com/office/drawing/2014/main" id="{D78BC80F-1BF6-4136-BC99-372B34BC186D}"/>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p:txBody>
      </p:sp>
      <p:graphicFrame>
        <p:nvGraphicFramePr>
          <p:cNvPr id="6" name="Content Placeholder 3">
            <a:extLst>
              <a:ext uri="{FF2B5EF4-FFF2-40B4-BE49-F238E27FC236}">
                <a16:creationId xmlns:a16="http://schemas.microsoft.com/office/drawing/2014/main" id="{911448CE-A2F7-4382-95C6-2ABB80AEE023}"/>
              </a:ext>
            </a:extLst>
          </p:cNvPr>
          <p:cNvGraphicFramePr>
            <a:graphicFrameLocks/>
          </p:cNvGraphicFramePr>
          <p:nvPr>
            <p:extLst>
              <p:ext uri="{D42A27DB-BD31-4B8C-83A1-F6EECF244321}">
                <p14:modId xmlns:p14="http://schemas.microsoft.com/office/powerpoint/2010/main" val="4019553483"/>
              </p:ext>
            </p:extLst>
          </p:nvPr>
        </p:nvGraphicFramePr>
        <p:xfrm>
          <a:off x="144016" y="1590640"/>
          <a:ext cx="8892480" cy="4358640"/>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val="20000"/>
                    </a:ext>
                  </a:extLst>
                </a:gridCol>
                <a:gridCol w="6948264">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program variables initialized before their values are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constants been named?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Should the upper bound of arrays be equal to the size of the array or Size -1?</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If character strings are used, is a delimiter explicitly assigned?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Is there any possibility of buffer overflow? </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7" name="矩形 6">
            <a:extLst>
              <a:ext uri="{FF2B5EF4-FFF2-40B4-BE49-F238E27FC236}">
                <a16:creationId xmlns:a16="http://schemas.microsoft.com/office/drawing/2014/main" id="{2CA37DD4-39D8-4AD7-B995-40D3F8208F8B}"/>
              </a:ext>
            </a:extLst>
          </p:cNvPr>
          <p:cNvSpPr/>
          <p:nvPr/>
        </p:nvSpPr>
        <p:spPr>
          <a:xfrm>
            <a:off x="83619" y="980788"/>
            <a:ext cx="4075924" cy="523220"/>
          </a:xfrm>
          <a:prstGeom prst="rect">
            <a:avLst/>
          </a:prstGeom>
        </p:spPr>
        <p:txBody>
          <a:bodyPr wrap="none">
            <a:spAutoFit/>
          </a:bodyPr>
          <a:lstStyle/>
          <a:p>
            <a:r>
              <a:rPr lang="en-US" altLang="zh-CN" sz="2800" b="1" dirty="0">
                <a:solidFill>
                  <a:srgbClr val="7030A0"/>
                </a:solidFill>
              </a:rPr>
              <a:t>An </a:t>
            </a:r>
            <a:r>
              <a:rPr lang="en-GB" altLang="zh-CN" sz="2800" b="1" dirty="0">
                <a:solidFill>
                  <a:srgbClr val="7030A0"/>
                </a:solidFill>
              </a:rPr>
              <a:t>inspection checklist (a)</a:t>
            </a:r>
            <a:endParaRPr lang="zh-CN" altLang="en-US" sz="2800" b="1" dirty="0">
              <a:solidFill>
                <a:srgbClr val="7030A0"/>
              </a:solidFill>
            </a:endParaRPr>
          </a:p>
        </p:txBody>
      </p:sp>
    </p:spTree>
    <p:extLst>
      <p:ext uri="{BB962C8B-B14F-4D97-AF65-F5344CB8AC3E}">
        <p14:creationId xmlns:p14="http://schemas.microsoft.com/office/powerpoint/2010/main" val="635634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3CDA81B-EA8A-496E-A880-A65D1CB33FA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2EF40DC-01C9-4192-B6E6-B7DF737FD975}"/>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D53747A5-02A2-4F71-B1E1-623261564C4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24.3 Review and inspections</a:t>
            </a:r>
          </a:p>
        </p:txBody>
      </p:sp>
      <p:sp>
        <p:nvSpPr>
          <p:cNvPr id="5" name="文本框 4">
            <a:extLst>
              <a:ext uri="{FF2B5EF4-FFF2-40B4-BE49-F238E27FC236}">
                <a16:creationId xmlns:a16="http://schemas.microsoft.com/office/drawing/2014/main" id="{3539CFB0-081E-4D96-9D58-56AA530FF78F}"/>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cont.6</a:t>
            </a:r>
          </a:p>
          <a:p>
            <a:pPr>
              <a:lnSpc>
                <a:spcPts val="2800"/>
              </a:lnSpc>
            </a:pPr>
            <a:r>
              <a:rPr lang="en-US" altLang="zh-CN" sz="2800" b="1" dirty="0">
                <a:solidFill>
                  <a:srgbClr val="0070C0"/>
                </a:solidFill>
                <a:cs typeface="Times New Roman" panose="02020603050405020304" pitchFamily="18" charset="0"/>
              </a:rPr>
              <a:t>end</a:t>
            </a:r>
          </a:p>
        </p:txBody>
      </p:sp>
      <p:sp>
        <p:nvSpPr>
          <p:cNvPr id="6" name="矩形 5">
            <a:extLst>
              <a:ext uri="{FF2B5EF4-FFF2-40B4-BE49-F238E27FC236}">
                <a16:creationId xmlns:a16="http://schemas.microsoft.com/office/drawing/2014/main" id="{34AEC9D3-2038-4A56-B328-9E9DE03F09A2}"/>
              </a:ext>
            </a:extLst>
          </p:cNvPr>
          <p:cNvSpPr/>
          <p:nvPr/>
        </p:nvSpPr>
        <p:spPr>
          <a:xfrm>
            <a:off x="83619" y="980788"/>
            <a:ext cx="4075924" cy="523220"/>
          </a:xfrm>
          <a:prstGeom prst="rect">
            <a:avLst/>
          </a:prstGeom>
        </p:spPr>
        <p:txBody>
          <a:bodyPr wrap="none">
            <a:spAutoFit/>
          </a:bodyPr>
          <a:lstStyle/>
          <a:p>
            <a:r>
              <a:rPr lang="en-US" altLang="zh-CN" sz="2800" b="1" dirty="0">
                <a:solidFill>
                  <a:srgbClr val="7030A0"/>
                </a:solidFill>
              </a:rPr>
              <a:t>An </a:t>
            </a:r>
            <a:r>
              <a:rPr lang="en-GB" altLang="zh-CN" sz="2800" b="1" dirty="0">
                <a:solidFill>
                  <a:srgbClr val="7030A0"/>
                </a:solidFill>
              </a:rPr>
              <a:t>inspection checklist (b)</a:t>
            </a:r>
            <a:endParaRPr lang="zh-CN" altLang="en-US" sz="2800" b="1" dirty="0">
              <a:solidFill>
                <a:srgbClr val="7030A0"/>
              </a:solidFill>
            </a:endParaRPr>
          </a:p>
        </p:txBody>
      </p:sp>
      <p:graphicFrame>
        <p:nvGraphicFramePr>
          <p:cNvPr id="7" name="Content Placeholder 3">
            <a:extLst>
              <a:ext uri="{FF2B5EF4-FFF2-40B4-BE49-F238E27FC236}">
                <a16:creationId xmlns:a16="http://schemas.microsoft.com/office/drawing/2014/main" id="{4C65D14B-C052-4818-A5B9-7395B87D59AD}"/>
              </a:ext>
            </a:extLst>
          </p:cNvPr>
          <p:cNvGraphicFramePr>
            <a:graphicFrameLocks/>
          </p:cNvGraphicFramePr>
          <p:nvPr>
            <p:extLst>
              <p:ext uri="{D42A27DB-BD31-4B8C-83A1-F6EECF244321}">
                <p14:modId xmlns:p14="http://schemas.microsoft.com/office/powerpoint/2010/main" val="2258712681"/>
              </p:ext>
            </p:extLst>
          </p:nvPr>
        </p:nvGraphicFramePr>
        <p:xfrm>
          <a:off x="179512" y="1520032"/>
          <a:ext cx="8784976" cy="4164844"/>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20000"/>
                    </a:ext>
                  </a:extLst>
                </a:gridCol>
                <a:gridCol w="6192688">
                  <a:extLst>
                    <a:ext uri="{9D8B030D-6E8A-4147-A177-3AD203B41FA5}">
                      <a16:colId xmlns:a16="http://schemas.microsoft.com/office/drawing/2014/main" val="20001"/>
                    </a:ext>
                  </a:extLst>
                </a:gridCol>
              </a:tblGrid>
              <a:tr h="489982">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1784933">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224954">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664975">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8421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F7BF7C2-3C9A-4628-9C1A-4595EFD2693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770F952-FC09-4DAB-A222-AD504F00256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D0389730-F4C9-4DEE-9AE1-6411E76DCDBF}"/>
              </a:ext>
            </a:extLst>
          </p:cNvPr>
          <p:cNvSpPr txBox="1">
            <a:spLocks noChangeArrowheads="1"/>
          </p:cNvSpPr>
          <p:nvPr/>
        </p:nvSpPr>
        <p:spPr bwMode="auto">
          <a:xfrm>
            <a:off x="35495" y="188640"/>
            <a:ext cx="85689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5" name="Content Placeholder 2">
            <a:extLst>
              <a:ext uri="{FF2B5EF4-FFF2-40B4-BE49-F238E27FC236}">
                <a16:creationId xmlns:a16="http://schemas.microsoft.com/office/drawing/2014/main" id="{36550A29-618C-4CE7-9125-122F9FCB343C}"/>
              </a:ext>
            </a:extLst>
          </p:cNvPr>
          <p:cNvSpPr txBox="1">
            <a:spLocks/>
          </p:cNvSpPr>
          <p:nvPr/>
        </p:nvSpPr>
        <p:spPr>
          <a:xfrm>
            <a:off x="35494" y="980728"/>
            <a:ext cx="910850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Quality management in agile development is informal rather than document-based. </a:t>
            </a:r>
          </a:p>
          <a:p>
            <a:r>
              <a:rPr lang="en-GB" sz="2800"/>
              <a:t>It relies on establishing a quality culture, where all team members feel responsible for software quality and take actions to ensure that quality is maintained.  </a:t>
            </a:r>
          </a:p>
          <a:p>
            <a:r>
              <a:rPr lang="en-GB" sz="2800"/>
              <a:t>The agile community is fundamentally opposed to what it sees as the bureaucratic overheads of standards-based approaches and quality processes as embodied in ISO 9001. </a:t>
            </a:r>
            <a:endParaRPr lang="en-US" sz="2800" dirty="0"/>
          </a:p>
        </p:txBody>
      </p:sp>
    </p:spTree>
    <p:extLst>
      <p:ext uri="{BB962C8B-B14F-4D97-AF65-F5344CB8AC3E}">
        <p14:creationId xmlns:p14="http://schemas.microsoft.com/office/powerpoint/2010/main" val="1981846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3F2E185-36E0-440A-A868-C10B899B825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6549330-DAC8-4674-A9A6-9991B70C012C}"/>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B4096E07-288A-4C91-ABD5-8BF6B6C05CA7}"/>
              </a:ext>
            </a:extLst>
          </p:cNvPr>
          <p:cNvSpPr txBox="1">
            <a:spLocks noChangeArrowheads="1"/>
          </p:cNvSpPr>
          <p:nvPr/>
        </p:nvSpPr>
        <p:spPr bwMode="auto">
          <a:xfrm>
            <a:off x="35495" y="188640"/>
            <a:ext cx="85689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5" name="文本框 4">
            <a:extLst>
              <a:ext uri="{FF2B5EF4-FFF2-40B4-BE49-F238E27FC236}">
                <a16:creationId xmlns:a16="http://schemas.microsoft.com/office/drawing/2014/main" id="{F80B479F-3898-4132-8BA3-37C241C5CF24}"/>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
        <p:nvSpPr>
          <p:cNvPr id="6" name="Content Placeholder 2">
            <a:extLst>
              <a:ext uri="{FF2B5EF4-FFF2-40B4-BE49-F238E27FC236}">
                <a16:creationId xmlns:a16="http://schemas.microsoft.com/office/drawing/2014/main" id="{A1099AA8-587E-4D40-BA2C-40059A934F3E}"/>
              </a:ext>
            </a:extLst>
          </p:cNvPr>
          <p:cNvSpPr txBox="1">
            <a:spLocks/>
          </p:cNvSpPr>
          <p:nvPr/>
        </p:nvSpPr>
        <p:spPr>
          <a:xfrm>
            <a:off x="107504" y="1567333"/>
            <a:ext cx="89270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i="1" dirty="0"/>
              <a:t>Check before check-in</a:t>
            </a:r>
            <a:r>
              <a:rPr lang="en-US" sz="2800" dirty="0"/>
              <a:t>  </a:t>
            </a:r>
          </a:p>
          <a:p>
            <a:pPr lvl="1"/>
            <a:r>
              <a:rPr lang="en-US" dirty="0"/>
              <a:t>Programmers are responsible for organizing their own code reviews with other team members before the code is checked in to the build system.</a:t>
            </a:r>
            <a:endParaRPr lang="en-GB" dirty="0"/>
          </a:p>
          <a:p>
            <a:r>
              <a:rPr lang="en-US" sz="2800" i="1" dirty="0"/>
              <a:t>Never break the build</a:t>
            </a:r>
            <a:r>
              <a:rPr lang="en-US" sz="2800" dirty="0"/>
              <a:t> </a:t>
            </a:r>
          </a:p>
          <a:p>
            <a:pPr lvl="1"/>
            <a:r>
              <a:rPr lang="en-US" dirty="0"/>
              <a:t>Team members should not check in code that causes the system to fail. Developers have to test their code changes against the whole system and be confident that these work as expected. </a:t>
            </a:r>
          </a:p>
          <a:p>
            <a:pPr marL="0" indent="0">
              <a:buNone/>
            </a:pPr>
            <a:endParaRPr lang="en-GB" dirty="0"/>
          </a:p>
          <a:p>
            <a:endParaRPr lang="en-US" sz="2800" dirty="0"/>
          </a:p>
        </p:txBody>
      </p:sp>
      <p:sp>
        <p:nvSpPr>
          <p:cNvPr id="7" name="矩形 6">
            <a:extLst>
              <a:ext uri="{FF2B5EF4-FFF2-40B4-BE49-F238E27FC236}">
                <a16:creationId xmlns:a16="http://schemas.microsoft.com/office/drawing/2014/main" id="{C3D7E45A-F6E3-4736-BC08-8E4CE2B1C489}"/>
              </a:ext>
            </a:extLst>
          </p:cNvPr>
          <p:cNvSpPr/>
          <p:nvPr/>
        </p:nvSpPr>
        <p:spPr>
          <a:xfrm>
            <a:off x="37400" y="989820"/>
            <a:ext cx="3315908" cy="523220"/>
          </a:xfrm>
          <a:prstGeom prst="rect">
            <a:avLst/>
          </a:prstGeom>
        </p:spPr>
        <p:txBody>
          <a:bodyPr wrap="none">
            <a:spAutoFit/>
          </a:bodyPr>
          <a:lstStyle/>
          <a:p>
            <a:r>
              <a:rPr lang="en-US" altLang="zh-CN" sz="2800" b="1" dirty="0">
                <a:solidFill>
                  <a:srgbClr val="7030A0"/>
                </a:solidFill>
              </a:rPr>
              <a:t>Shared good practice</a:t>
            </a:r>
            <a:endParaRPr lang="zh-CN" altLang="en-US" sz="2800" b="1" dirty="0">
              <a:solidFill>
                <a:srgbClr val="7030A0"/>
              </a:solidFill>
            </a:endParaRPr>
          </a:p>
        </p:txBody>
      </p:sp>
    </p:spTree>
    <p:extLst>
      <p:ext uri="{BB962C8B-B14F-4D97-AF65-F5344CB8AC3E}">
        <p14:creationId xmlns:p14="http://schemas.microsoft.com/office/powerpoint/2010/main" val="1094997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952F9A-931E-4C5C-9358-0B12B11831A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42CA2B0-433B-47CB-8EF7-540B04B28F9E}"/>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95029910-7B46-4B1B-ADE9-1C28765BF161}"/>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5" name="文本框 4">
            <a:extLst>
              <a:ext uri="{FF2B5EF4-FFF2-40B4-BE49-F238E27FC236}">
                <a16:creationId xmlns:a16="http://schemas.microsoft.com/office/drawing/2014/main" id="{DA730118-58E7-4C6B-BA2A-E1B8FE03EB4A}"/>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
        <p:nvSpPr>
          <p:cNvPr id="6" name="Content Placeholder 2">
            <a:extLst>
              <a:ext uri="{FF2B5EF4-FFF2-40B4-BE49-F238E27FC236}">
                <a16:creationId xmlns:a16="http://schemas.microsoft.com/office/drawing/2014/main" id="{A99CBDCB-A7BE-490F-A841-00757E406F6A}"/>
              </a:ext>
            </a:extLst>
          </p:cNvPr>
          <p:cNvSpPr txBox="1">
            <a:spLocks/>
          </p:cNvSpPr>
          <p:nvPr/>
        </p:nvSpPr>
        <p:spPr>
          <a:xfrm>
            <a:off x="57166" y="980728"/>
            <a:ext cx="898967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i="1" dirty="0"/>
              <a:t>Fix problems when you see them</a:t>
            </a:r>
            <a:r>
              <a:rPr lang="en-GB" sz="2800" dirty="0"/>
              <a:t> </a:t>
            </a:r>
          </a:p>
          <a:p>
            <a:pPr lvl="1"/>
            <a:r>
              <a:rPr lang="en-GB" dirty="0"/>
              <a:t>If a programmer discovers problems or obscurities in code developed by someone else, they can fix these directly rather than referring them back to the original developer. </a:t>
            </a:r>
          </a:p>
          <a:p>
            <a:endParaRPr lang="en-US" sz="2800" dirty="0"/>
          </a:p>
        </p:txBody>
      </p:sp>
    </p:spTree>
    <p:extLst>
      <p:ext uri="{BB962C8B-B14F-4D97-AF65-F5344CB8AC3E}">
        <p14:creationId xmlns:p14="http://schemas.microsoft.com/office/powerpoint/2010/main" val="1527002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57295E0-D336-47A2-8B8B-68439B91A0A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E60634C-D096-4F6F-9A09-9523F79D946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2960EF00-5A6C-4913-AE0C-E73611326869}"/>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5" name="文本框 4">
            <a:extLst>
              <a:ext uri="{FF2B5EF4-FFF2-40B4-BE49-F238E27FC236}">
                <a16:creationId xmlns:a16="http://schemas.microsoft.com/office/drawing/2014/main" id="{EF0282BA-8AD5-4C2B-A9F6-F0076959AC96}"/>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Content Placeholder 6">
            <a:extLst>
              <a:ext uri="{FF2B5EF4-FFF2-40B4-BE49-F238E27FC236}">
                <a16:creationId xmlns:a16="http://schemas.microsoft.com/office/drawing/2014/main" id="{C935FBEA-A580-41F5-9B1D-85E8C6221F59}"/>
              </a:ext>
            </a:extLst>
          </p:cNvPr>
          <p:cNvSpPr txBox="1">
            <a:spLocks/>
          </p:cNvSpPr>
          <p:nvPr/>
        </p:nvSpPr>
        <p:spPr>
          <a:xfrm>
            <a:off x="179511" y="1600200"/>
            <a:ext cx="892899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review process in agile software development is usually informal. </a:t>
            </a:r>
          </a:p>
          <a:p>
            <a:r>
              <a:rPr lang="en-US" sz="2800" dirty="0"/>
              <a:t>In Scrum, there is a review meeting after each iteration of the software has been completed (a sprint review), where quality issues and problems may be discussed. </a:t>
            </a:r>
          </a:p>
          <a:p>
            <a:r>
              <a:rPr lang="en-US" sz="2800" dirty="0"/>
              <a:t>In Extreme Programming, pair programming ensures that code is constantly being examined and reviewed by another team member. </a:t>
            </a:r>
          </a:p>
        </p:txBody>
      </p:sp>
      <p:sp>
        <p:nvSpPr>
          <p:cNvPr id="7" name="矩形 6">
            <a:extLst>
              <a:ext uri="{FF2B5EF4-FFF2-40B4-BE49-F238E27FC236}">
                <a16:creationId xmlns:a16="http://schemas.microsoft.com/office/drawing/2014/main" id="{B21851BD-6E73-454B-BFB1-4A3EF28D318C}"/>
              </a:ext>
            </a:extLst>
          </p:cNvPr>
          <p:cNvSpPr/>
          <p:nvPr/>
        </p:nvSpPr>
        <p:spPr>
          <a:xfrm>
            <a:off x="37400" y="989820"/>
            <a:ext cx="4795480" cy="523220"/>
          </a:xfrm>
          <a:prstGeom prst="rect">
            <a:avLst/>
          </a:prstGeom>
        </p:spPr>
        <p:txBody>
          <a:bodyPr wrap="none">
            <a:spAutoFit/>
          </a:bodyPr>
          <a:lstStyle/>
          <a:p>
            <a:r>
              <a:rPr lang="en-US" altLang="zh-CN" sz="2800" b="1" dirty="0">
                <a:solidFill>
                  <a:srgbClr val="7030A0"/>
                </a:solidFill>
              </a:rPr>
              <a:t>The reviews and agile methods</a:t>
            </a:r>
            <a:endParaRPr lang="zh-CN" altLang="en-US" sz="2800" b="1" dirty="0">
              <a:solidFill>
                <a:srgbClr val="7030A0"/>
              </a:solidFill>
            </a:endParaRPr>
          </a:p>
        </p:txBody>
      </p:sp>
    </p:spTree>
    <p:extLst>
      <p:ext uri="{BB962C8B-B14F-4D97-AF65-F5344CB8AC3E}">
        <p14:creationId xmlns:p14="http://schemas.microsoft.com/office/powerpoint/2010/main" val="411732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ACDF705-F077-4113-9523-1E892E27CC0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F301786-430D-4695-88E5-7B9C06EE5175}"/>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798663FF-EDAA-41DE-84C8-D3FC32667C30}"/>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5" name="文本框 4">
            <a:extLst>
              <a:ext uri="{FF2B5EF4-FFF2-40B4-BE49-F238E27FC236}">
                <a16:creationId xmlns:a16="http://schemas.microsoft.com/office/drawing/2014/main" id="{0042A288-57F3-4258-A831-6D0E85A0F762}"/>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a:p>
            <a:pPr>
              <a:lnSpc>
                <a:spcPts val="28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53421B3F-D472-4DB4-BAB4-6569310B7B86}"/>
              </a:ext>
            </a:extLst>
          </p:cNvPr>
          <p:cNvSpPr txBox="1">
            <a:spLocks/>
          </p:cNvSpPr>
          <p:nvPr/>
        </p:nvSpPr>
        <p:spPr>
          <a:xfrm>
            <a:off x="86816" y="1484784"/>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This is an approach where 2 people are responsible for code development and work together to achieve this. </a:t>
            </a:r>
          </a:p>
          <a:p>
            <a:r>
              <a:rPr lang="en-US" sz="2800"/>
              <a:t>Code developed by an individual is therefore constantly being examined and reviewed by another team member. </a:t>
            </a:r>
          </a:p>
          <a:p>
            <a:r>
              <a:rPr lang="en-US" sz="2800"/>
              <a:t>Pair programming leads to a deep knowledge of a program, as both programmers have to understand the program in detail to continue development. </a:t>
            </a:r>
          </a:p>
          <a:p>
            <a:r>
              <a:rPr lang="en-US" sz="2800"/>
              <a:t>This depth of knowledge is difficult to achieve in inspection processes and pair programming can find bugs that would not be discovered in formal inspections. </a:t>
            </a:r>
            <a:endParaRPr lang="en-US" sz="2800" dirty="0"/>
          </a:p>
        </p:txBody>
      </p:sp>
      <p:sp>
        <p:nvSpPr>
          <p:cNvPr id="7" name="矩形 6">
            <a:extLst>
              <a:ext uri="{FF2B5EF4-FFF2-40B4-BE49-F238E27FC236}">
                <a16:creationId xmlns:a16="http://schemas.microsoft.com/office/drawing/2014/main" id="{401E963C-11DE-4F0A-BCAD-6B0A910652CF}"/>
              </a:ext>
            </a:extLst>
          </p:cNvPr>
          <p:cNvSpPr/>
          <p:nvPr/>
        </p:nvSpPr>
        <p:spPr>
          <a:xfrm>
            <a:off x="37400" y="989820"/>
            <a:ext cx="2855269" cy="523220"/>
          </a:xfrm>
          <a:prstGeom prst="rect">
            <a:avLst/>
          </a:prstGeom>
        </p:spPr>
        <p:txBody>
          <a:bodyPr wrap="none">
            <a:spAutoFit/>
          </a:bodyPr>
          <a:lstStyle/>
          <a:p>
            <a:r>
              <a:rPr lang="en-US" altLang="zh-CN" sz="2800" b="1" dirty="0">
                <a:solidFill>
                  <a:srgbClr val="7030A0"/>
                </a:solidFill>
              </a:rPr>
              <a:t>Pair programming</a:t>
            </a:r>
            <a:endParaRPr lang="zh-CN" altLang="en-US" sz="2800" b="1" dirty="0">
              <a:solidFill>
                <a:srgbClr val="7030A0"/>
              </a:solidFill>
            </a:endParaRPr>
          </a:p>
        </p:txBody>
      </p:sp>
    </p:spTree>
    <p:extLst>
      <p:ext uri="{BB962C8B-B14F-4D97-AF65-F5344CB8AC3E}">
        <p14:creationId xmlns:p14="http://schemas.microsoft.com/office/powerpoint/2010/main" val="3932002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F35D4D1-3189-430D-815E-080B444A657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D5E45D5-09E6-4B1D-A05F-FCEF6E080782}"/>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29</a:t>
            </a:fld>
            <a:endParaRPr lang="zh-CN" altLang="en-US" dirty="0"/>
          </a:p>
        </p:txBody>
      </p:sp>
      <p:sp>
        <p:nvSpPr>
          <p:cNvPr id="4" name="Content Placeholder 2">
            <a:extLst>
              <a:ext uri="{FF2B5EF4-FFF2-40B4-BE49-F238E27FC236}">
                <a16:creationId xmlns:a16="http://schemas.microsoft.com/office/drawing/2014/main" id="{F141F7BF-32B1-47D3-839B-786E801F6259}"/>
              </a:ext>
            </a:extLst>
          </p:cNvPr>
          <p:cNvSpPr txBox="1">
            <a:spLocks/>
          </p:cNvSpPr>
          <p:nvPr/>
        </p:nvSpPr>
        <p:spPr>
          <a:xfrm>
            <a:off x="107504" y="980728"/>
            <a:ext cx="903649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i="1"/>
              <a:t>Mutual misunderstandings</a:t>
            </a:r>
            <a:r>
              <a:rPr lang="en-US" sz="2800"/>
              <a:t> </a:t>
            </a:r>
          </a:p>
          <a:p>
            <a:pPr lvl="1"/>
            <a:r>
              <a:rPr lang="en-US"/>
              <a:t>Both members of a pair may make the same mistake in understanding the system requirements. Discussions may reinforce these errors.</a:t>
            </a:r>
            <a:endParaRPr lang="en-GB"/>
          </a:p>
          <a:p>
            <a:r>
              <a:rPr lang="en-US" sz="2800" i="1"/>
              <a:t>Pair reputation</a:t>
            </a:r>
            <a:r>
              <a:rPr lang="en-US" sz="2800"/>
              <a:t> </a:t>
            </a:r>
          </a:p>
          <a:p>
            <a:pPr lvl="1"/>
            <a:r>
              <a:rPr lang="en-US"/>
              <a:t>Pairs may be reluctant to look for errors because they do not want to slow down the progress of the project. </a:t>
            </a:r>
            <a:endParaRPr lang="en-GB"/>
          </a:p>
          <a:p>
            <a:r>
              <a:rPr lang="en-US" sz="2800" i="1"/>
              <a:t>Working relationships</a:t>
            </a:r>
            <a:r>
              <a:rPr lang="en-US" sz="2800"/>
              <a:t> </a:t>
            </a:r>
          </a:p>
          <a:p>
            <a:pPr lvl="1"/>
            <a:r>
              <a:rPr lang="en-US"/>
              <a:t>The pair’s ability to discover defects is likely to be compromised by their close working relationship that often leads to reluctance to criticize work partners.</a:t>
            </a:r>
            <a:endParaRPr lang="en-GB"/>
          </a:p>
          <a:p>
            <a:endParaRPr lang="en-US" sz="2800" dirty="0"/>
          </a:p>
        </p:txBody>
      </p:sp>
      <p:sp>
        <p:nvSpPr>
          <p:cNvPr id="5" name="TextBox 5">
            <a:extLst>
              <a:ext uri="{FF2B5EF4-FFF2-40B4-BE49-F238E27FC236}">
                <a16:creationId xmlns:a16="http://schemas.microsoft.com/office/drawing/2014/main" id="{18736D8D-130C-4360-8A97-165596BA0411}"/>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24.4 QM and agile development</a:t>
            </a:r>
          </a:p>
        </p:txBody>
      </p:sp>
      <p:sp>
        <p:nvSpPr>
          <p:cNvPr id="6" name="文本框 5">
            <a:extLst>
              <a:ext uri="{FF2B5EF4-FFF2-40B4-BE49-F238E27FC236}">
                <a16:creationId xmlns:a16="http://schemas.microsoft.com/office/drawing/2014/main" id="{94485F93-914F-481C-B6C3-76E318F6F9CB}"/>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a:p>
            <a:pPr>
              <a:lnSpc>
                <a:spcPts val="28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388027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3D7A3E-14F0-4DF1-A572-7BD43910525D}"/>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F80280DE-5D9C-46B8-A5CF-D8959505AB91}"/>
              </a:ext>
            </a:extLst>
          </p:cNvPr>
          <p:cNvSpPr>
            <a:spLocks noGrp="1"/>
          </p:cNvSpPr>
          <p:nvPr>
            <p:ph type="sldNum" sz="quarter" idx="12"/>
          </p:nvPr>
        </p:nvSpPr>
        <p:spPr/>
        <p:txBody>
          <a:bodyPr/>
          <a:lstStyle/>
          <a:p>
            <a:r>
              <a:rPr lang="en-US" altLang="zh-CN" dirty="0"/>
              <a:t>SE  Chapter 24-</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C95B6CB5-433A-4E01-A37A-F73994E2182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quality management</a:t>
            </a:r>
          </a:p>
        </p:txBody>
      </p:sp>
      <p:sp>
        <p:nvSpPr>
          <p:cNvPr id="6" name="Rectangle 3">
            <a:extLst>
              <a:ext uri="{FF2B5EF4-FFF2-40B4-BE49-F238E27FC236}">
                <a16:creationId xmlns:a16="http://schemas.microsoft.com/office/drawing/2014/main" id="{3AF2E20A-3775-4283-BFBD-76D687592B7C}"/>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Quality management activities</a:t>
            </a:r>
          </a:p>
        </p:txBody>
      </p:sp>
      <p:sp>
        <p:nvSpPr>
          <p:cNvPr id="7" name="Rectangle 3">
            <a:extLst>
              <a:ext uri="{FF2B5EF4-FFF2-40B4-BE49-F238E27FC236}">
                <a16:creationId xmlns:a16="http://schemas.microsoft.com/office/drawing/2014/main" id="{1156ED10-2ED2-4D88-8693-28B022726D67}"/>
              </a:ext>
            </a:extLst>
          </p:cNvPr>
          <p:cNvSpPr txBox="1">
            <a:spLocks noChangeArrowheads="1"/>
          </p:cNvSpPr>
          <p:nvPr/>
        </p:nvSpPr>
        <p:spPr>
          <a:xfrm>
            <a:off x="116236" y="1423317"/>
            <a:ext cx="893060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Quality management provides an independent check on the software development process. </a:t>
            </a:r>
            <a:endParaRPr lang="en-GB" sz="2800" dirty="0"/>
          </a:p>
          <a:p>
            <a:r>
              <a:rPr lang="en-US" sz="2800" dirty="0"/>
              <a:t>The quality management process checks the project deliverables to ensure that they are consistent with organizational standards and goals </a:t>
            </a:r>
          </a:p>
          <a:p>
            <a:r>
              <a:rPr lang="en-US" sz="2800" dirty="0"/>
              <a:t>The quality team should be independent from the development team so that they can take an objective view of the software. This allows them to report on software quality without being influenced by software development issues.</a:t>
            </a:r>
            <a:r>
              <a:rPr lang="en-GB" sz="2800" dirty="0"/>
              <a:t> </a:t>
            </a:r>
          </a:p>
        </p:txBody>
      </p:sp>
    </p:spTree>
    <p:extLst>
      <p:ext uri="{BB962C8B-B14F-4D97-AF65-F5344CB8AC3E}">
        <p14:creationId xmlns:p14="http://schemas.microsoft.com/office/powerpoint/2010/main" val="3563496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3F6A4D-1DCF-4C1A-86BB-179C38A0E40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08E59D6-95B9-4C9D-AE57-DA77CFC79DE5}"/>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9185A7C9-5AB9-4348-9C8C-EBC505DAF938}"/>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6" name="Rectangle 3">
            <a:extLst>
              <a:ext uri="{FF2B5EF4-FFF2-40B4-BE49-F238E27FC236}">
                <a16:creationId xmlns:a16="http://schemas.microsoft.com/office/drawing/2014/main" id="{1A455E81-5EFD-4E22-8D63-4F73315F5B15}"/>
              </a:ext>
            </a:extLst>
          </p:cNvPr>
          <p:cNvSpPr txBox="1">
            <a:spLocks noChangeArrowheads="1"/>
          </p:cNvSpPr>
          <p:nvPr/>
        </p:nvSpPr>
        <p:spPr>
          <a:xfrm>
            <a:off x="35495" y="1600200"/>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Software measurement is concerned with deriving a numeric value for an attribute of a software product or process.</a:t>
            </a:r>
          </a:p>
          <a:p>
            <a:r>
              <a:rPr lang="en-GB" sz="2800"/>
              <a:t>This allows for objective comparisons between techniques and processes.</a:t>
            </a:r>
          </a:p>
          <a:p>
            <a:r>
              <a:rPr lang="en-GB" sz="2800"/>
              <a:t>Although some companies have introduced measurement programmes, most organisations still don’t make systematic use of software measurement.</a:t>
            </a:r>
          </a:p>
          <a:p>
            <a:r>
              <a:rPr lang="en-GB" sz="2800"/>
              <a:t>There are few established standards in this area.</a:t>
            </a:r>
            <a:endParaRPr lang="en-GB" sz="2800" dirty="0"/>
          </a:p>
        </p:txBody>
      </p:sp>
      <p:sp>
        <p:nvSpPr>
          <p:cNvPr id="7" name="矩形 6">
            <a:extLst>
              <a:ext uri="{FF2B5EF4-FFF2-40B4-BE49-F238E27FC236}">
                <a16:creationId xmlns:a16="http://schemas.microsoft.com/office/drawing/2014/main" id="{9960AB17-28EC-4A10-AC54-76AE0146D6BA}"/>
              </a:ext>
            </a:extLst>
          </p:cNvPr>
          <p:cNvSpPr/>
          <p:nvPr/>
        </p:nvSpPr>
        <p:spPr>
          <a:xfrm>
            <a:off x="37400" y="989820"/>
            <a:ext cx="5044010" cy="523220"/>
          </a:xfrm>
          <a:prstGeom prst="rect">
            <a:avLst/>
          </a:prstGeom>
        </p:spPr>
        <p:txBody>
          <a:bodyPr wrap="none">
            <a:spAutoFit/>
          </a:bodyPr>
          <a:lstStyle/>
          <a:p>
            <a:r>
              <a:rPr lang="en-US" altLang="zh-CN" sz="2800" b="1" dirty="0">
                <a:solidFill>
                  <a:srgbClr val="7030A0"/>
                </a:solidFill>
              </a:rPr>
              <a:t>What is software measurement?</a:t>
            </a:r>
            <a:endParaRPr lang="zh-CN" altLang="en-US" sz="2800" b="1" dirty="0">
              <a:solidFill>
                <a:srgbClr val="7030A0"/>
              </a:solidFill>
            </a:endParaRPr>
          </a:p>
        </p:txBody>
      </p:sp>
    </p:spTree>
    <p:extLst>
      <p:ext uri="{BB962C8B-B14F-4D97-AF65-F5344CB8AC3E}">
        <p14:creationId xmlns:p14="http://schemas.microsoft.com/office/powerpoint/2010/main" val="1450270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0CE2D6-CE93-4618-8353-78FC01587FE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C233B7C-E423-4284-9929-11CD8030A7CD}"/>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45D6386C-CBB8-4C7D-A189-8B99CBE16A5A}"/>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AC0D5DF3-38DA-4928-963D-86DC139262C3}"/>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
        <p:nvSpPr>
          <p:cNvPr id="7" name="矩形 6">
            <a:extLst>
              <a:ext uri="{FF2B5EF4-FFF2-40B4-BE49-F238E27FC236}">
                <a16:creationId xmlns:a16="http://schemas.microsoft.com/office/drawing/2014/main" id="{A2498190-7D32-49C5-AD3E-ADB854210ADD}"/>
              </a:ext>
            </a:extLst>
          </p:cNvPr>
          <p:cNvSpPr/>
          <p:nvPr/>
        </p:nvSpPr>
        <p:spPr>
          <a:xfrm>
            <a:off x="37400" y="989820"/>
            <a:ext cx="2577244" cy="523220"/>
          </a:xfrm>
          <a:prstGeom prst="rect">
            <a:avLst/>
          </a:prstGeom>
        </p:spPr>
        <p:txBody>
          <a:bodyPr wrap="none">
            <a:spAutoFit/>
          </a:bodyPr>
          <a:lstStyle/>
          <a:p>
            <a:r>
              <a:rPr lang="en-US" altLang="zh-CN" sz="2800" b="1" dirty="0">
                <a:solidFill>
                  <a:srgbClr val="7030A0"/>
                </a:solidFill>
              </a:rPr>
              <a:t>Software metric</a:t>
            </a:r>
            <a:endParaRPr lang="zh-CN" altLang="en-US" sz="2800" b="1" dirty="0">
              <a:solidFill>
                <a:srgbClr val="7030A0"/>
              </a:solidFill>
            </a:endParaRPr>
          </a:p>
        </p:txBody>
      </p:sp>
      <p:graphicFrame>
        <p:nvGraphicFramePr>
          <p:cNvPr id="8" name="Content Placeholder 3">
            <a:extLst>
              <a:ext uri="{FF2B5EF4-FFF2-40B4-BE49-F238E27FC236}">
                <a16:creationId xmlns:a16="http://schemas.microsoft.com/office/drawing/2014/main" id="{397A0168-5CF3-4C1B-8E00-D552BFF77881}"/>
              </a:ext>
            </a:extLst>
          </p:cNvPr>
          <p:cNvGraphicFramePr>
            <a:graphicFrameLocks/>
          </p:cNvGraphicFramePr>
          <p:nvPr>
            <p:extLst>
              <p:ext uri="{D42A27DB-BD31-4B8C-83A1-F6EECF244321}">
                <p14:modId xmlns:p14="http://schemas.microsoft.com/office/powerpoint/2010/main" val="1774010214"/>
              </p:ext>
            </p:extLst>
          </p:nvPr>
        </p:nvGraphicFramePr>
        <p:xfrm>
          <a:off x="179512" y="1482569"/>
          <a:ext cx="8640960" cy="4754880"/>
        </p:xfrm>
        <a:graphic>
          <a:graphicData uri="http://schemas.openxmlformats.org/drawingml/2006/table">
            <a:tbl>
              <a:tblPr firstRow="1" bandRow="1">
                <a:tableStyleId>{5C22544A-7EE6-4342-B048-85BDC9FD1C3A}</a:tableStyleId>
              </a:tblPr>
              <a:tblGrid>
                <a:gridCol w="2499222">
                  <a:extLst>
                    <a:ext uri="{9D8B030D-6E8A-4147-A177-3AD203B41FA5}">
                      <a16:colId xmlns:a16="http://schemas.microsoft.com/office/drawing/2014/main" val="20000"/>
                    </a:ext>
                  </a:extLst>
                </a:gridCol>
                <a:gridCol w="6141738">
                  <a:extLst>
                    <a:ext uri="{9D8B030D-6E8A-4147-A177-3AD203B41FA5}">
                      <a16:colId xmlns:a16="http://schemas.microsoft.com/office/drawing/2014/main" val="20001"/>
                    </a:ext>
                  </a:extLst>
                </a:gridCol>
              </a:tblGrid>
              <a:tr h="370840">
                <a:tc>
                  <a:txBody>
                    <a:bodyPr/>
                    <a:lstStyle/>
                    <a:p>
                      <a:pPr algn="just">
                        <a:spcAft>
                          <a:spcPts val="0"/>
                        </a:spcAft>
                      </a:pPr>
                      <a:r>
                        <a:rPr lang="en-US" sz="1800" b="1" dirty="0">
                          <a:solidFill>
                            <a:srgbClr val="000000"/>
                          </a:solidFill>
                          <a:latin typeface="Arial"/>
                          <a:ea typeface="Times New Roman"/>
                          <a:cs typeface="Arial"/>
                        </a:rPr>
                        <a:t>Software metric</a:t>
                      </a:r>
                      <a:endParaRPr lang="en-GB" sz="18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800" b="1" dirty="0">
                          <a:solidFill>
                            <a:srgbClr val="000000"/>
                          </a:solidFill>
                          <a:latin typeface="Arial"/>
                          <a:ea typeface="Times New Roman"/>
                          <a:cs typeface="Arial"/>
                        </a:rPr>
                        <a:t>Description</a:t>
                      </a:r>
                      <a:endParaRPr lang="en-GB" sz="18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800" dirty="0">
                          <a:solidFill>
                            <a:srgbClr val="000000"/>
                          </a:solidFill>
                          <a:latin typeface="Arial"/>
                          <a:ea typeface="Times New Roman"/>
                          <a:cs typeface="Arial"/>
                        </a:rPr>
                        <a:t>Fan-in/Fan-out</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800">
                          <a:solidFill>
                            <a:srgbClr val="000000"/>
                          </a:solidFill>
                          <a:latin typeface="Arial"/>
                          <a:ea typeface="Times New Roman"/>
                          <a:cs typeface="Arial"/>
                        </a:rPr>
                        <a:t>Length of code</a:t>
                      </a:r>
                      <a:endParaRPr lang="en-GB" sz="18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7108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A24CDB2-4D5D-4561-A5AD-25AD1627D5C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26D3659-C0BE-4D91-BC1E-E9B3BEBB7793}"/>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A30C5F10-CD8A-4EE9-B0E5-61A8E3664499}"/>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79079361-9FC1-4413-B58B-51302323D2F4}"/>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graphicFrame>
        <p:nvGraphicFramePr>
          <p:cNvPr id="6" name="Content Placeholder 3">
            <a:extLst>
              <a:ext uri="{FF2B5EF4-FFF2-40B4-BE49-F238E27FC236}">
                <a16:creationId xmlns:a16="http://schemas.microsoft.com/office/drawing/2014/main" id="{A929F59C-6687-4FAF-9E13-733AB8292046}"/>
              </a:ext>
            </a:extLst>
          </p:cNvPr>
          <p:cNvGraphicFramePr>
            <a:graphicFrameLocks/>
          </p:cNvGraphicFramePr>
          <p:nvPr>
            <p:extLst>
              <p:ext uri="{D42A27DB-BD31-4B8C-83A1-F6EECF244321}">
                <p14:modId xmlns:p14="http://schemas.microsoft.com/office/powerpoint/2010/main" val="1719096520"/>
              </p:ext>
            </p:extLst>
          </p:nvPr>
        </p:nvGraphicFramePr>
        <p:xfrm>
          <a:off x="179512" y="1025232"/>
          <a:ext cx="8712968" cy="5212080"/>
        </p:xfrm>
        <a:graphic>
          <a:graphicData uri="http://schemas.openxmlformats.org/drawingml/2006/table">
            <a:tbl>
              <a:tblPr firstRow="1" bandRow="1">
                <a:tableStyleId>{5C22544A-7EE6-4342-B048-85BDC9FD1C3A}</a:tableStyleId>
              </a:tblPr>
              <a:tblGrid>
                <a:gridCol w="2520049">
                  <a:extLst>
                    <a:ext uri="{9D8B030D-6E8A-4147-A177-3AD203B41FA5}">
                      <a16:colId xmlns:a16="http://schemas.microsoft.com/office/drawing/2014/main" val="20000"/>
                    </a:ext>
                  </a:extLst>
                </a:gridCol>
                <a:gridCol w="6192919">
                  <a:extLst>
                    <a:ext uri="{9D8B030D-6E8A-4147-A177-3AD203B41FA5}">
                      <a16:colId xmlns:a16="http://schemas.microsoft.com/office/drawing/2014/main" val="20001"/>
                    </a:ext>
                  </a:extLst>
                </a:gridCol>
              </a:tblGrid>
              <a:tr h="370840">
                <a:tc>
                  <a:txBody>
                    <a:bodyPr/>
                    <a:lstStyle/>
                    <a:p>
                      <a:pPr algn="just">
                        <a:spcAft>
                          <a:spcPts val="0"/>
                        </a:spcAft>
                      </a:pPr>
                      <a:r>
                        <a:rPr lang="en-US" sz="1800" b="1" dirty="0">
                          <a:solidFill>
                            <a:srgbClr val="000000"/>
                          </a:solidFill>
                          <a:latin typeface="Arial"/>
                          <a:ea typeface="Times New Roman"/>
                          <a:cs typeface="Arial"/>
                        </a:rPr>
                        <a:t>Software metric</a:t>
                      </a:r>
                      <a:endParaRPr lang="en-GB" sz="18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800" b="1" dirty="0">
                          <a:solidFill>
                            <a:srgbClr val="000000"/>
                          </a:solidFill>
                          <a:latin typeface="Arial"/>
                          <a:ea typeface="Times New Roman"/>
                          <a:cs typeface="Arial"/>
                        </a:rPr>
                        <a:t>Description</a:t>
                      </a:r>
                      <a:endParaRPr lang="en-GB" sz="18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800" dirty="0" err="1">
                          <a:solidFill>
                            <a:srgbClr val="000000"/>
                          </a:solidFill>
                          <a:latin typeface="Arial"/>
                          <a:ea typeface="Times New Roman"/>
                          <a:cs typeface="Arial"/>
                        </a:rPr>
                        <a:t>Cyclomatic</a:t>
                      </a:r>
                      <a:r>
                        <a:rPr lang="en-US" sz="1800" dirty="0">
                          <a:solidFill>
                            <a:srgbClr val="000000"/>
                          </a:solidFill>
                          <a:latin typeface="Arial"/>
                          <a:ea typeface="Times New Roman"/>
                          <a:cs typeface="Arial"/>
                        </a:rPr>
                        <a:t> complexity</a:t>
                      </a:r>
                      <a:endParaRPr lang="en-GB" sz="18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800">
                          <a:solidFill>
                            <a:srgbClr val="000000"/>
                          </a:solidFill>
                          <a:latin typeface="Arial"/>
                          <a:ea typeface="Times New Roman"/>
                          <a:cs typeface="Arial"/>
                        </a:rPr>
                        <a:t>Length of identifiers</a:t>
                      </a:r>
                      <a:endParaRPr lang="en-GB" sz="18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800">
                          <a:solidFill>
                            <a:srgbClr val="000000"/>
                          </a:solidFill>
                          <a:latin typeface="Arial"/>
                          <a:ea typeface="Times New Roman"/>
                          <a:cs typeface="Arial"/>
                        </a:rPr>
                        <a:t>Depth of conditional nesting</a:t>
                      </a:r>
                      <a:endParaRPr lang="en-GB" sz="18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8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800">
                          <a:solidFill>
                            <a:srgbClr val="000000"/>
                          </a:solidFill>
                          <a:latin typeface="Arial"/>
                          <a:ea typeface="Times New Roman"/>
                          <a:cs typeface="Arial"/>
                        </a:rPr>
                        <a:t>Fog index</a:t>
                      </a:r>
                      <a:endParaRPr lang="en-GB" sz="18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8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8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4847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18C1DB-1C81-402C-96B0-869238A7652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7983D99-7D75-4584-9451-BB1D66EA67CF}"/>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7C1940AA-4171-42F6-9349-D2A229CBE1A2}"/>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E1CEE4E6-E50A-4B9D-A169-EF7EFEDDF55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p:txBody>
      </p:sp>
      <p:sp>
        <p:nvSpPr>
          <p:cNvPr id="6" name="矩形 5">
            <a:extLst>
              <a:ext uri="{FF2B5EF4-FFF2-40B4-BE49-F238E27FC236}">
                <a16:creationId xmlns:a16="http://schemas.microsoft.com/office/drawing/2014/main" id="{3C464F6D-D619-4990-80C6-3ECF87783268}"/>
              </a:ext>
            </a:extLst>
          </p:cNvPr>
          <p:cNvSpPr/>
          <p:nvPr/>
        </p:nvSpPr>
        <p:spPr>
          <a:xfrm>
            <a:off x="37400" y="989820"/>
            <a:ext cx="4544770" cy="523220"/>
          </a:xfrm>
          <a:prstGeom prst="rect">
            <a:avLst/>
          </a:prstGeom>
        </p:spPr>
        <p:txBody>
          <a:bodyPr wrap="none">
            <a:spAutoFit/>
          </a:bodyPr>
          <a:lstStyle/>
          <a:p>
            <a:r>
              <a:rPr lang="en-US" altLang="zh-CN" sz="2800" b="1" dirty="0">
                <a:solidFill>
                  <a:srgbClr val="7030A0"/>
                </a:solidFill>
              </a:rPr>
              <a:t>Object-oriented metrics suite</a:t>
            </a:r>
            <a:endParaRPr lang="zh-CN" altLang="en-US" sz="2800" b="1" dirty="0">
              <a:solidFill>
                <a:srgbClr val="7030A0"/>
              </a:solidFill>
            </a:endParaRPr>
          </a:p>
        </p:txBody>
      </p:sp>
      <p:graphicFrame>
        <p:nvGraphicFramePr>
          <p:cNvPr id="7" name="Content Placeholder 3">
            <a:extLst>
              <a:ext uri="{FF2B5EF4-FFF2-40B4-BE49-F238E27FC236}">
                <a16:creationId xmlns:a16="http://schemas.microsoft.com/office/drawing/2014/main" id="{C10A3BB5-C0D0-4D6B-AFDE-669B1ADD4CED}"/>
              </a:ext>
            </a:extLst>
          </p:cNvPr>
          <p:cNvGraphicFramePr>
            <a:graphicFrameLocks/>
          </p:cNvGraphicFramePr>
          <p:nvPr>
            <p:extLst>
              <p:ext uri="{D42A27DB-BD31-4B8C-83A1-F6EECF244321}">
                <p14:modId xmlns:p14="http://schemas.microsoft.com/office/powerpoint/2010/main" val="1177790528"/>
              </p:ext>
            </p:extLst>
          </p:nvPr>
        </p:nvGraphicFramePr>
        <p:xfrm>
          <a:off x="107504" y="1513040"/>
          <a:ext cx="8939336" cy="4846320"/>
        </p:xfrm>
        <a:graphic>
          <a:graphicData uri="http://schemas.openxmlformats.org/drawingml/2006/table">
            <a:tbl>
              <a:tblPr firstRow="1" bandRow="1">
                <a:tableStyleId>{5C22544A-7EE6-4342-B048-85BDC9FD1C3A}</a:tableStyleId>
              </a:tblPr>
              <a:tblGrid>
                <a:gridCol w="1881029">
                  <a:extLst>
                    <a:ext uri="{9D8B030D-6E8A-4147-A177-3AD203B41FA5}">
                      <a16:colId xmlns:a16="http://schemas.microsoft.com/office/drawing/2014/main" val="20000"/>
                    </a:ext>
                  </a:extLst>
                </a:gridCol>
                <a:gridCol w="7058307">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Object-oriented metric</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Weighted methods per class (WMC)</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a:t>
                      </a:r>
                      <a:r>
                        <a:rPr lang="en-US" sz="1600" dirty="0" err="1">
                          <a:solidFill>
                            <a:srgbClr val="000000"/>
                          </a:solidFill>
                          <a:latin typeface="Arial"/>
                          <a:ea typeface="Times New Roman"/>
                          <a:cs typeface="Arial"/>
                        </a:rPr>
                        <a:t>superclasses</a:t>
                      </a:r>
                      <a:r>
                        <a:rPr lang="en-US" sz="1600" dirty="0">
                          <a:solidFill>
                            <a:srgbClr val="000000"/>
                          </a:solidFill>
                          <a:latin typeface="Arial"/>
                          <a:ea typeface="Times New Roman"/>
                          <a:cs typeface="Arial"/>
                        </a:rPr>
                        <a:t> in an inheritance tree.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Depth of inheritance tree (DIT)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600" dirty="0">
                          <a:solidFill>
                            <a:srgbClr val="000000"/>
                          </a:solidFill>
                          <a:latin typeface="Arial"/>
                          <a:ea typeface="Times New Roman"/>
                          <a:cs typeface="Arial"/>
                        </a:rPr>
                        <a:t>Number of children (NOC)</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89379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1201AAB-110B-4C2D-A9D2-FEBB16F6A5D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23B6F3A-6FEC-4176-A055-D3E5F9CCCFEE}"/>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31CAA3C2-B686-4C2E-915E-667525B9ED6A}"/>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F1449F9C-1389-4DDF-9599-6B9E0A046E63}"/>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cont.4</a:t>
            </a:r>
          </a:p>
        </p:txBody>
      </p:sp>
      <p:graphicFrame>
        <p:nvGraphicFramePr>
          <p:cNvPr id="8" name="Content Placeholder 3">
            <a:extLst>
              <a:ext uri="{FF2B5EF4-FFF2-40B4-BE49-F238E27FC236}">
                <a16:creationId xmlns:a16="http://schemas.microsoft.com/office/drawing/2014/main" id="{E4D29AAB-8CF5-4464-9EC8-1C5080950E99}"/>
              </a:ext>
            </a:extLst>
          </p:cNvPr>
          <p:cNvGraphicFramePr>
            <a:graphicFrameLocks/>
          </p:cNvGraphicFramePr>
          <p:nvPr>
            <p:extLst>
              <p:ext uri="{D42A27DB-BD31-4B8C-83A1-F6EECF244321}">
                <p14:modId xmlns:p14="http://schemas.microsoft.com/office/powerpoint/2010/main" val="4210850557"/>
              </p:ext>
            </p:extLst>
          </p:nvPr>
        </p:nvGraphicFramePr>
        <p:xfrm>
          <a:off x="179512" y="1196752"/>
          <a:ext cx="8712968" cy="4846320"/>
        </p:xfrm>
        <a:graphic>
          <a:graphicData uri="http://schemas.openxmlformats.org/drawingml/2006/table">
            <a:tbl>
              <a:tblPr firstRow="1" bandRow="1">
                <a:tableStyleId>{5C22544A-7EE6-4342-B048-85BDC9FD1C3A}</a:tableStyleId>
              </a:tblPr>
              <a:tblGrid>
                <a:gridCol w="1833396">
                  <a:extLst>
                    <a:ext uri="{9D8B030D-6E8A-4147-A177-3AD203B41FA5}">
                      <a16:colId xmlns:a16="http://schemas.microsoft.com/office/drawing/2014/main" val="20000"/>
                    </a:ext>
                  </a:extLst>
                </a:gridCol>
                <a:gridCol w="6879572">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Object-oriented metric</a:t>
                      </a:r>
                      <a:endParaRPr lang="en-GB" sz="16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Coupling between object classes (CBO)</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Response for a class (RFC)</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a:t>
                      </a:r>
                      <a:r>
                        <a:rPr lang="en-US" sz="1600">
                          <a:solidFill>
                            <a:srgbClr val="000000"/>
                          </a:solidFill>
                          <a:latin typeface="Arial"/>
                          <a:ea typeface="Times New Roman"/>
                          <a:cs typeface="Arial"/>
                        </a:rPr>
                        <a:t>The higher the value for RFC, the more complex a class and hence the more likely it is that it will include errors.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600">
                          <a:solidFill>
                            <a:srgbClr val="000000"/>
                          </a:solidFill>
                          <a:latin typeface="Arial"/>
                          <a:ea typeface="Times New Roman"/>
                          <a:cs typeface="Arial"/>
                        </a:rPr>
                        <a:t>Lack of cohesion in methods (LCOM)</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9281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BA05E4E-5077-4D91-A80D-346EB159EDB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8A263C7-28AB-49D4-82AF-D7D1F0F164A4}"/>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35</a:t>
            </a:fld>
            <a:endParaRPr lang="zh-CN" altLang="en-US" dirty="0"/>
          </a:p>
        </p:txBody>
      </p:sp>
      <p:sp>
        <p:nvSpPr>
          <p:cNvPr id="4" name="TextBox 5">
            <a:extLst>
              <a:ext uri="{FF2B5EF4-FFF2-40B4-BE49-F238E27FC236}">
                <a16:creationId xmlns:a16="http://schemas.microsoft.com/office/drawing/2014/main" id="{CE2B876E-B617-4BC2-A0C4-DCB5B16696F5}"/>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4316D0BA-02B1-4382-8AC1-5BE34419A49C}"/>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cont.5</a:t>
            </a:r>
          </a:p>
        </p:txBody>
      </p:sp>
      <p:sp>
        <p:nvSpPr>
          <p:cNvPr id="6" name="Content Placeholder 2">
            <a:extLst>
              <a:ext uri="{FF2B5EF4-FFF2-40B4-BE49-F238E27FC236}">
                <a16:creationId xmlns:a16="http://schemas.microsoft.com/office/drawing/2014/main" id="{4660EBFD-EF66-4BE2-AF79-16016CBE98CF}"/>
              </a:ext>
            </a:extLst>
          </p:cNvPr>
          <p:cNvSpPr txBox="1">
            <a:spLocks/>
          </p:cNvSpPr>
          <p:nvPr/>
        </p:nvSpPr>
        <p:spPr>
          <a:xfrm>
            <a:off x="97160" y="1412776"/>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System component can be analyzed separately using a range of metrics. </a:t>
            </a:r>
          </a:p>
          <a:p>
            <a:r>
              <a:rPr lang="en-US" sz="2800" dirty="0"/>
              <a:t>The values of these metrics may then compared for different components and, perhaps, with historical measurement data collected on previous projects.</a:t>
            </a:r>
          </a:p>
          <a:p>
            <a:r>
              <a:rPr lang="en-US" sz="2800" dirty="0"/>
              <a:t>Anomalous measurements, which deviate significantly from the norm, may imply that there are problems with the quality of these components. </a:t>
            </a:r>
          </a:p>
        </p:txBody>
      </p:sp>
      <p:sp>
        <p:nvSpPr>
          <p:cNvPr id="7" name="矩形 6">
            <a:extLst>
              <a:ext uri="{FF2B5EF4-FFF2-40B4-BE49-F238E27FC236}">
                <a16:creationId xmlns:a16="http://schemas.microsoft.com/office/drawing/2014/main" id="{FC56760B-2729-45AE-91A8-A380786ACF7B}"/>
              </a:ext>
            </a:extLst>
          </p:cNvPr>
          <p:cNvSpPr/>
          <p:nvPr/>
        </p:nvSpPr>
        <p:spPr>
          <a:xfrm>
            <a:off x="118514" y="908720"/>
            <a:ext cx="4579267" cy="523220"/>
          </a:xfrm>
          <a:prstGeom prst="rect">
            <a:avLst/>
          </a:prstGeom>
        </p:spPr>
        <p:txBody>
          <a:bodyPr wrap="none">
            <a:spAutoFit/>
          </a:bodyPr>
          <a:lstStyle/>
          <a:p>
            <a:r>
              <a:rPr lang="en-US" altLang="zh-CN" sz="2800" b="1" dirty="0">
                <a:solidFill>
                  <a:srgbClr val="7030A0"/>
                </a:solidFill>
              </a:rPr>
              <a:t>Software component analysis</a:t>
            </a:r>
            <a:endParaRPr lang="zh-CN" altLang="en-US" sz="2800" b="1" dirty="0">
              <a:solidFill>
                <a:srgbClr val="7030A0"/>
              </a:solidFill>
            </a:endParaRPr>
          </a:p>
        </p:txBody>
      </p:sp>
    </p:spTree>
    <p:extLst>
      <p:ext uri="{BB962C8B-B14F-4D97-AF65-F5344CB8AC3E}">
        <p14:creationId xmlns:p14="http://schemas.microsoft.com/office/powerpoint/2010/main" val="2625298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D42B67-7FA7-4FFB-87C5-992F9164A8E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48AD7C5-819D-42F6-B5E7-ECD834349513}"/>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36</a:t>
            </a:fld>
            <a:endParaRPr lang="zh-CN" altLang="en-US" dirty="0"/>
          </a:p>
        </p:txBody>
      </p:sp>
      <p:pic>
        <p:nvPicPr>
          <p:cNvPr id="4" name="Picture 7" descr="24.11 Product Measurement.eps">
            <a:extLst>
              <a:ext uri="{FF2B5EF4-FFF2-40B4-BE49-F238E27FC236}">
                <a16:creationId xmlns:a16="http://schemas.microsoft.com/office/drawing/2014/main" id="{16EE7965-890D-43AA-8E8B-99D05FB2A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918780"/>
            <a:ext cx="8719410" cy="3310420"/>
          </a:xfrm>
          <a:prstGeom prst="rect">
            <a:avLst/>
          </a:prstGeom>
        </p:spPr>
      </p:pic>
      <p:sp>
        <p:nvSpPr>
          <p:cNvPr id="5" name="TextBox 5">
            <a:extLst>
              <a:ext uri="{FF2B5EF4-FFF2-40B4-BE49-F238E27FC236}">
                <a16:creationId xmlns:a16="http://schemas.microsoft.com/office/drawing/2014/main" id="{65700BCF-A34C-4982-8F17-F14CE06D3D5C}"/>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6" name="文本框 5">
            <a:extLst>
              <a:ext uri="{FF2B5EF4-FFF2-40B4-BE49-F238E27FC236}">
                <a16:creationId xmlns:a16="http://schemas.microsoft.com/office/drawing/2014/main" id="{E78FEBF2-A3BC-4280-BBE5-EBC4DFB37427}"/>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cont.6</a:t>
            </a:r>
          </a:p>
        </p:txBody>
      </p:sp>
      <p:sp>
        <p:nvSpPr>
          <p:cNvPr id="7" name="矩形 6">
            <a:extLst>
              <a:ext uri="{FF2B5EF4-FFF2-40B4-BE49-F238E27FC236}">
                <a16:creationId xmlns:a16="http://schemas.microsoft.com/office/drawing/2014/main" id="{5DEF6703-5D84-41B6-BBCE-DEF33C27EBEF}"/>
              </a:ext>
            </a:extLst>
          </p:cNvPr>
          <p:cNvSpPr/>
          <p:nvPr/>
        </p:nvSpPr>
        <p:spPr>
          <a:xfrm>
            <a:off x="98713" y="908720"/>
            <a:ext cx="5823967" cy="523220"/>
          </a:xfrm>
          <a:prstGeom prst="rect">
            <a:avLst/>
          </a:prstGeom>
        </p:spPr>
        <p:txBody>
          <a:bodyPr wrap="none">
            <a:spAutoFit/>
          </a:bodyPr>
          <a:lstStyle/>
          <a:p>
            <a:r>
              <a:rPr lang="en-US" altLang="zh-CN" sz="2800" b="1" dirty="0">
                <a:solidFill>
                  <a:srgbClr val="7030A0"/>
                </a:solidFill>
              </a:rPr>
              <a:t>The process of product measurement</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414593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629651-CB28-4A1C-9CE1-7B6E9E8F87C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21F0E8E-773F-4788-B4D7-74E3DCC144A1}"/>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37</a:t>
            </a:fld>
            <a:endParaRPr lang="zh-CN" altLang="en-US" dirty="0"/>
          </a:p>
        </p:txBody>
      </p:sp>
      <p:sp>
        <p:nvSpPr>
          <p:cNvPr id="4" name="TextBox 5">
            <a:extLst>
              <a:ext uri="{FF2B5EF4-FFF2-40B4-BE49-F238E27FC236}">
                <a16:creationId xmlns:a16="http://schemas.microsoft.com/office/drawing/2014/main" id="{A2F45E14-FB78-46ED-89E8-62D8A2A26E95}"/>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F95D5473-0581-4E69-A582-9994E627F89D}"/>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cont.7</a:t>
            </a:r>
          </a:p>
        </p:txBody>
      </p:sp>
      <p:sp>
        <p:nvSpPr>
          <p:cNvPr id="6" name="Content Placeholder 2">
            <a:extLst>
              <a:ext uri="{FF2B5EF4-FFF2-40B4-BE49-F238E27FC236}">
                <a16:creationId xmlns:a16="http://schemas.microsoft.com/office/drawing/2014/main" id="{203CCCD6-AA90-4D74-BF2C-D73F7CBFD14B}"/>
              </a:ext>
            </a:extLst>
          </p:cNvPr>
          <p:cNvSpPr txBox="1">
            <a:spLocks/>
          </p:cNvSpPr>
          <p:nvPr/>
        </p:nvSpPr>
        <p:spPr>
          <a:xfrm>
            <a:off x="107504" y="1484784"/>
            <a:ext cx="8928992"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When you collect quantitative data about software and software processes, you have to analyze that data to understand its meaning. </a:t>
            </a:r>
          </a:p>
          <a:p>
            <a:r>
              <a:rPr lang="en-US" sz="2800" dirty="0"/>
              <a:t>It is easy to misinterpret data and to make inferences that are incorrect. </a:t>
            </a:r>
          </a:p>
          <a:p>
            <a:r>
              <a:rPr lang="en-US" sz="2800" dirty="0"/>
              <a:t>You cannot simply look at the data on its own. You must also consider the context where the data is collected.</a:t>
            </a:r>
            <a:r>
              <a:rPr lang="en-GB" sz="2800" dirty="0"/>
              <a:t> </a:t>
            </a:r>
            <a:endParaRPr lang="en-US" sz="2800" dirty="0"/>
          </a:p>
        </p:txBody>
      </p:sp>
      <p:sp>
        <p:nvSpPr>
          <p:cNvPr id="8" name="矩形 7">
            <a:extLst>
              <a:ext uri="{FF2B5EF4-FFF2-40B4-BE49-F238E27FC236}">
                <a16:creationId xmlns:a16="http://schemas.microsoft.com/office/drawing/2014/main" id="{5DA82144-9BED-4A31-9F51-E475D9CEFA50}"/>
              </a:ext>
            </a:extLst>
          </p:cNvPr>
          <p:cNvSpPr/>
          <p:nvPr/>
        </p:nvSpPr>
        <p:spPr>
          <a:xfrm>
            <a:off x="107504" y="961564"/>
            <a:ext cx="3944350" cy="523220"/>
          </a:xfrm>
          <a:prstGeom prst="rect">
            <a:avLst/>
          </a:prstGeom>
        </p:spPr>
        <p:txBody>
          <a:bodyPr wrap="none">
            <a:spAutoFit/>
          </a:bodyPr>
          <a:lstStyle/>
          <a:p>
            <a:r>
              <a:rPr lang="en-US" altLang="zh-CN" sz="2800" b="1" dirty="0">
                <a:solidFill>
                  <a:srgbClr val="7030A0"/>
                </a:solidFill>
              </a:rPr>
              <a:t>Measurement ambiguity</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346380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2C98517-2526-413D-AE15-A33FC13D8CF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73839A4-B472-4724-B41B-EF4E370F5C91}"/>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38</a:t>
            </a:fld>
            <a:endParaRPr lang="zh-CN" altLang="en-US" dirty="0"/>
          </a:p>
        </p:txBody>
      </p:sp>
      <p:sp>
        <p:nvSpPr>
          <p:cNvPr id="4" name="TextBox 5">
            <a:extLst>
              <a:ext uri="{FF2B5EF4-FFF2-40B4-BE49-F238E27FC236}">
                <a16:creationId xmlns:a16="http://schemas.microsoft.com/office/drawing/2014/main" id="{A934DFD3-BAC9-42B7-AD8D-D1005CE6AEFB}"/>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8E002FE5-0195-4CAF-AAEF-3E3225CD576C}"/>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cont.8</a:t>
            </a:r>
          </a:p>
        </p:txBody>
      </p:sp>
      <p:sp>
        <p:nvSpPr>
          <p:cNvPr id="6" name="Rectangle 3">
            <a:extLst>
              <a:ext uri="{FF2B5EF4-FFF2-40B4-BE49-F238E27FC236}">
                <a16:creationId xmlns:a16="http://schemas.microsoft.com/office/drawing/2014/main" id="{74B6D7DD-AEAD-477D-AB87-2DC95C34B59F}"/>
              </a:ext>
            </a:extLst>
          </p:cNvPr>
          <p:cNvSpPr txBox="1">
            <a:spLocks noChangeArrowheads="1"/>
          </p:cNvSpPr>
          <p:nvPr/>
        </p:nvSpPr>
        <p:spPr>
          <a:xfrm>
            <a:off x="35495" y="1484784"/>
            <a:ext cx="9011345"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highlight>
                  <a:srgbClr val="FFFF00"/>
                </a:highlight>
              </a:rPr>
              <a:t>Reducing the number of faults in a program leads to an increased number of help desk calls</a:t>
            </a:r>
          </a:p>
          <a:p>
            <a:pPr lvl="1"/>
            <a:r>
              <a:rPr lang="en-GB" dirty="0"/>
              <a:t>The program is now thought of as more reliable and so has a wider more diverse market. The percentage of users who call the help desk may have decreased but the total may increase;</a:t>
            </a:r>
          </a:p>
          <a:p>
            <a:pPr lvl="1"/>
            <a:r>
              <a:rPr lang="en-GB" dirty="0"/>
              <a:t>A more reliable system is used in a different way from a system where users work around the faults. This leads to more help desk calls.</a:t>
            </a:r>
          </a:p>
        </p:txBody>
      </p:sp>
      <p:sp>
        <p:nvSpPr>
          <p:cNvPr id="7" name="矩形 6">
            <a:extLst>
              <a:ext uri="{FF2B5EF4-FFF2-40B4-BE49-F238E27FC236}">
                <a16:creationId xmlns:a16="http://schemas.microsoft.com/office/drawing/2014/main" id="{B0725472-F82B-4828-A6E3-3FD7564D358E}"/>
              </a:ext>
            </a:extLst>
          </p:cNvPr>
          <p:cNvSpPr/>
          <p:nvPr/>
        </p:nvSpPr>
        <p:spPr>
          <a:xfrm>
            <a:off x="35495" y="952800"/>
            <a:ext cx="3705502" cy="523220"/>
          </a:xfrm>
          <a:prstGeom prst="rect">
            <a:avLst/>
          </a:prstGeom>
        </p:spPr>
        <p:txBody>
          <a:bodyPr wrap="none">
            <a:spAutoFit/>
          </a:bodyPr>
          <a:lstStyle/>
          <a:p>
            <a:r>
              <a:rPr lang="en-GB" altLang="zh-CN" sz="2800" b="1" dirty="0">
                <a:solidFill>
                  <a:srgbClr val="7030A0"/>
                </a:solidFill>
              </a:rPr>
              <a:t>Measurement surprises</a:t>
            </a:r>
            <a:endParaRPr lang="zh-CN" altLang="en-US" sz="2800" b="1" dirty="0">
              <a:solidFill>
                <a:srgbClr val="7030A0"/>
              </a:solidFill>
            </a:endParaRPr>
          </a:p>
        </p:txBody>
      </p:sp>
    </p:spTree>
    <p:extLst>
      <p:ext uri="{BB962C8B-B14F-4D97-AF65-F5344CB8AC3E}">
        <p14:creationId xmlns:p14="http://schemas.microsoft.com/office/powerpoint/2010/main" val="309957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7DE6704-B25B-43BB-91AA-D733870C8CF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E3329D1-E1F9-41FA-B422-6AD8DE785613}"/>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D1FCAF1E-8DD8-486C-846E-D04423E1F974}"/>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5" name="文本框 4">
            <a:extLst>
              <a:ext uri="{FF2B5EF4-FFF2-40B4-BE49-F238E27FC236}">
                <a16:creationId xmlns:a16="http://schemas.microsoft.com/office/drawing/2014/main" id="{DFE26871-7863-45F5-95A6-574EE340E91B}"/>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cont.9</a:t>
            </a:r>
          </a:p>
        </p:txBody>
      </p:sp>
      <p:sp>
        <p:nvSpPr>
          <p:cNvPr id="6" name="Content Placeholder 2">
            <a:extLst>
              <a:ext uri="{FF2B5EF4-FFF2-40B4-BE49-F238E27FC236}">
                <a16:creationId xmlns:a16="http://schemas.microsoft.com/office/drawing/2014/main" id="{CC9303E9-B6F9-40B1-9BB4-40E5175B569C}"/>
              </a:ext>
            </a:extLst>
          </p:cNvPr>
          <p:cNvSpPr txBox="1">
            <a:spLocks/>
          </p:cNvSpPr>
          <p:nvPr/>
        </p:nvSpPr>
        <p:spPr>
          <a:xfrm>
            <a:off x="107504" y="1484784"/>
            <a:ext cx="878497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i="1" dirty="0"/>
              <a:t>Software analytics is analytics on software data for managers and software engineers with the aim of empowering software development individuals and teams to gain and share insight from their data to make better decisions.</a:t>
            </a:r>
            <a:endParaRPr lang="en-GB" sz="2800" dirty="0"/>
          </a:p>
          <a:p>
            <a:endParaRPr lang="en-US" sz="2800" dirty="0"/>
          </a:p>
        </p:txBody>
      </p:sp>
      <p:sp>
        <p:nvSpPr>
          <p:cNvPr id="7" name="矩形 6">
            <a:extLst>
              <a:ext uri="{FF2B5EF4-FFF2-40B4-BE49-F238E27FC236}">
                <a16:creationId xmlns:a16="http://schemas.microsoft.com/office/drawing/2014/main" id="{801F84FA-EA0A-4CF9-8EDA-9D5B3E6CD63B}"/>
              </a:ext>
            </a:extLst>
          </p:cNvPr>
          <p:cNvSpPr/>
          <p:nvPr/>
        </p:nvSpPr>
        <p:spPr>
          <a:xfrm>
            <a:off x="35495" y="952800"/>
            <a:ext cx="2929263" cy="523220"/>
          </a:xfrm>
          <a:prstGeom prst="rect">
            <a:avLst/>
          </a:prstGeom>
        </p:spPr>
        <p:txBody>
          <a:bodyPr wrap="none">
            <a:spAutoFit/>
          </a:bodyPr>
          <a:lstStyle/>
          <a:p>
            <a:r>
              <a:rPr lang="en-GB" altLang="zh-CN" sz="2800" b="1" dirty="0">
                <a:solidFill>
                  <a:srgbClr val="7030A0"/>
                </a:solidFill>
              </a:rPr>
              <a:t>Software analytics</a:t>
            </a:r>
            <a:endParaRPr lang="zh-CN" altLang="en-US" sz="2800" b="1" dirty="0">
              <a:solidFill>
                <a:srgbClr val="7030A0"/>
              </a:solidFill>
            </a:endParaRPr>
          </a:p>
        </p:txBody>
      </p:sp>
    </p:spTree>
    <p:extLst>
      <p:ext uri="{BB962C8B-B14F-4D97-AF65-F5344CB8AC3E}">
        <p14:creationId xmlns:p14="http://schemas.microsoft.com/office/powerpoint/2010/main" val="256119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F18C069-363D-488B-A89B-798E04C7D49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EB023E2-B2B3-4D2E-8E1E-EE9CB4687F0F}"/>
              </a:ext>
            </a:extLst>
          </p:cNvPr>
          <p:cNvSpPr>
            <a:spLocks noGrp="1"/>
          </p:cNvSpPr>
          <p:nvPr>
            <p:ph type="sldNum" sz="quarter" idx="12"/>
          </p:nvPr>
        </p:nvSpPr>
        <p:spPr/>
        <p:txBody>
          <a:bodyPr/>
          <a:lstStyle/>
          <a:p>
            <a:r>
              <a:rPr lang="en-US" altLang="zh-CN" dirty="0"/>
              <a:t>SE  Chapter 24-</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4A7C9102-8001-48EC-A371-A8E165A7CB9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a:t>
            </a:r>
            <a:r>
              <a:rPr lang="en-US" altLang="zh-CN" sz="3200" b="1" dirty="0">
                <a:solidFill>
                  <a:srgbClr val="C00000"/>
                </a:solidFill>
                <a:ea typeface="Arial Unicode MS" pitchFamily="34" charset="-122"/>
              </a:rPr>
              <a:t>quality management</a:t>
            </a:r>
            <a:endParaRPr lang="en-US" altLang="zh-CN" sz="3200" b="1" dirty="0">
              <a:solidFill>
                <a:srgbClr val="C00000"/>
              </a:solidFill>
              <a:latin typeface="+mn-lt"/>
              <a:ea typeface="Arial Unicode MS" pitchFamily="34" charset="-122"/>
            </a:endParaRPr>
          </a:p>
        </p:txBody>
      </p:sp>
      <p:sp>
        <p:nvSpPr>
          <p:cNvPr id="9" name="文本框 8">
            <a:extLst>
              <a:ext uri="{FF2B5EF4-FFF2-40B4-BE49-F238E27FC236}">
                <a16:creationId xmlns:a16="http://schemas.microsoft.com/office/drawing/2014/main" id="{81F5A7E5-71D4-486B-BD6A-51053D4DD4C3}"/>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pic>
        <p:nvPicPr>
          <p:cNvPr id="10" name="Content Placeholder 3" descr="24.1 QMandDevelopment.eps">
            <a:extLst>
              <a:ext uri="{FF2B5EF4-FFF2-40B4-BE49-F238E27FC236}">
                <a16:creationId xmlns:a16="http://schemas.microsoft.com/office/drawing/2014/main" id="{B77F2BF3-00FD-45D5-8C87-480E572B932E}"/>
              </a:ext>
            </a:extLst>
          </p:cNvPr>
          <p:cNvPicPr>
            <a:picLocks noChangeAspect="1"/>
          </p:cNvPicPr>
          <p:nvPr/>
        </p:nvPicPr>
        <p:blipFill>
          <a:blip r:embed="rId2"/>
          <a:srcRect t="-29272" b="-29272"/>
          <a:stretch>
            <a:fillRect/>
          </a:stretch>
        </p:blipFill>
        <p:spPr>
          <a:xfrm>
            <a:off x="183851" y="1196752"/>
            <a:ext cx="8776297" cy="4826625"/>
          </a:xfrm>
          <a:prstGeom prst="rect">
            <a:avLst/>
          </a:prstGeom>
        </p:spPr>
      </p:pic>
    </p:spTree>
    <p:extLst>
      <p:ext uri="{BB962C8B-B14F-4D97-AF65-F5344CB8AC3E}">
        <p14:creationId xmlns:p14="http://schemas.microsoft.com/office/powerpoint/2010/main" val="208577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3678769-FEE7-4778-AA25-E3AA0AF7F8E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4CA5C3E-ADAA-4736-BAED-209AFED4B40F}"/>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40</a:t>
            </a:fld>
            <a:endParaRPr lang="zh-CN" altLang="en-US" dirty="0"/>
          </a:p>
        </p:txBody>
      </p:sp>
      <p:sp>
        <p:nvSpPr>
          <p:cNvPr id="4" name="Content Placeholder 2">
            <a:extLst>
              <a:ext uri="{FF2B5EF4-FFF2-40B4-BE49-F238E27FC236}">
                <a16:creationId xmlns:a16="http://schemas.microsoft.com/office/drawing/2014/main" id="{D0F98CFD-53E4-4AE3-9F20-FE13B791ADA5}"/>
              </a:ext>
            </a:extLst>
          </p:cNvPr>
          <p:cNvSpPr txBox="1">
            <a:spLocks/>
          </p:cNvSpPr>
          <p:nvPr/>
        </p:nvSpPr>
        <p:spPr>
          <a:xfrm>
            <a:off x="107504" y="980728"/>
            <a:ext cx="8892480" cy="539551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automated collection of user data by software product companies when their product is used. </a:t>
            </a:r>
          </a:p>
          <a:p>
            <a:pPr lvl="1"/>
            <a:r>
              <a:rPr lang="en-GB" dirty="0"/>
              <a:t>If the software fails, information about the failure and the state of the system can be sent over the Internet from the user’s computer to servers run by the product developer. </a:t>
            </a:r>
          </a:p>
          <a:p>
            <a:r>
              <a:rPr lang="en-GB" sz="2800" dirty="0"/>
              <a:t>The use of open source software available on platforms such as </a:t>
            </a:r>
            <a:r>
              <a:rPr lang="en-GB" sz="2800" dirty="0" err="1"/>
              <a:t>Sourceforge</a:t>
            </a:r>
            <a:r>
              <a:rPr lang="en-GB" sz="2800" dirty="0"/>
              <a:t> and GitHub and open source repositories of software engineering data.  </a:t>
            </a:r>
          </a:p>
          <a:p>
            <a:pPr lvl="1"/>
            <a:r>
              <a:rPr lang="en-GB" dirty="0"/>
              <a:t>The source code of open source software is available for automated analysis and this can sometimes be linked with data in the open source repository. </a:t>
            </a:r>
            <a:endParaRPr lang="en-US" dirty="0"/>
          </a:p>
        </p:txBody>
      </p:sp>
      <p:sp>
        <p:nvSpPr>
          <p:cNvPr id="5" name="TextBox 5">
            <a:extLst>
              <a:ext uri="{FF2B5EF4-FFF2-40B4-BE49-F238E27FC236}">
                <a16:creationId xmlns:a16="http://schemas.microsoft.com/office/drawing/2014/main" id="{3D1E8C65-4656-40CD-BBF2-16DD8627E0AB}"/>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6" name="文本框 5">
            <a:extLst>
              <a:ext uri="{FF2B5EF4-FFF2-40B4-BE49-F238E27FC236}">
                <a16:creationId xmlns:a16="http://schemas.microsoft.com/office/drawing/2014/main" id="{B550F9C3-2316-4934-AA94-1E964663733D}"/>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cont.10</a:t>
            </a:r>
          </a:p>
        </p:txBody>
      </p:sp>
    </p:spTree>
    <p:extLst>
      <p:ext uri="{BB962C8B-B14F-4D97-AF65-F5344CB8AC3E}">
        <p14:creationId xmlns:p14="http://schemas.microsoft.com/office/powerpoint/2010/main" val="40000165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687A038-01D9-4680-BB3A-D18BF6F4FC9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CA19BC8-86D6-4C43-A209-7F576D9CDBB0}"/>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41</a:t>
            </a:fld>
            <a:endParaRPr lang="zh-CN" altLang="en-US" dirty="0"/>
          </a:p>
        </p:txBody>
      </p:sp>
      <p:sp>
        <p:nvSpPr>
          <p:cNvPr id="4" name="Content Placeholder 2">
            <a:extLst>
              <a:ext uri="{FF2B5EF4-FFF2-40B4-BE49-F238E27FC236}">
                <a16:creationId xmlns:a16="http://schemas.microsoft.com/office/drawing/2014/main" id="{B5DD7A8C-59E8-4CBB-8827-4AD84DCE5BD4}"/>
              </a:ext>
            </a:extLst>
          </p:cNvPr>
          <p:cNvSpPr txBox="1">
            <a:spLocks/>
          </p:cNvSpPr>
          <p:nvPr/>
        </p:nvSpPr>
        <p:spPr>
          <a:xfrm>
            <a:off x="26202" y="980728"/>
            <a:ext cx="911779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Software analytics is still immature and it is too early to say what effect it will have. </a:t>
            </a:r>
          </a:p>
          <a:p>
            <a:r>
              <a:rPr lang="en-US" sz="2800"/>
              <a:t>Not only are there general problems of ‘big data’ processing, our knowledge depends on collected data from large companies. </a:t>
            </a:r>
          </a:p>
          <a:p>
            <a:pPr lvl="1"/>
            <a:r>
              <a:rPr lang="en-US"/>
              <a:t>This is primarily from software products and it is unclear if the tools and techniques that are appropriate for products can also be used with custom software. </a:t>
            </a:r>
          </a:p>
          <a:p>
            <a:r>
              <a:rPr lang="en-US" sz="2800"/>
              <a:t>Small companies are unlikely to invest in the data collection systems that are required for automated analysis so may not be able to use software analytics.</a:t>
            </a:r>
            <a:endParaRPr lang="en-GB" sz="2800"/>
          </a:p>
          <a:p>
            <a:endParaRPr lang="en-US" sz="2800" dirty="0"/>
          </a:p>
        </p:txBody>
      </p:sp>
      <p:sp>
        <p:nvSpPr>
          <p:cNvPr id="5" name="TextBox 5">
            <a:extLst>
              <a:ext uri="{FF2B5EF4-FFF2-40B4-BE49-F238E27FC236}">
                <a16:creationId xmlns:a16="http://schemas.microsoft.com/office/drawing/2014/main" id="{FA45C724-D68F-4375-A5F0-3E5A71FE1F85}"/>
              </a:ext>
            </a:extLst>
          </p:cNvPr>
          <p:cNvSpPr txBox="1">
            <a:spLocks noChangeArrowheads="1"/>
          </p:cNvSpPr>
          <p:nvPr/>
        </p:nvSpPr>
        <p:spPr bwMode="auto">
          <a:xfrm>
            <a:off x="35495" y="188640"/>
            <a:ext cx="6768753"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24.5 Software measurement</a:t>
            </a:r>
          </a:p>
        </p:txBody>
      </p:sp>
      <p:sp>
        <p:nvSpPr>
          <p:cNvPr id="6" name="文本框 5">
            <a:extLst>
              <a:ext uri="{FF2B5EF4-FFF2-40B4-BE49-F238E27FC236}">
                <a16:creationId xmlns:a16="http://schemas.microsoft.com/office/drawing/2014/main" id="{7F0A2041-0E12-4DB4-9080-8FCD149EDE09}"/>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cont.10</a:t>
            </a:r>
          </a:p>
          <a:p>
            <a:pPr>
              <a:lnSpc>
                <a:spcPts val="28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1149729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12DBE04-0F93-4C6C-A8E1-A6BB56204A0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4C83E1D-371A-4363-ADAA-BF5B0F219A4C}"/>
              </a:ext>
            </a:extLst>
          </p:cNvPr>
          <p:cNvSpPr>
            <a:spLocks noGrp="1"/>
          </p:cNvSpPr>
          <p:nvPr>
            <p:ph type="sldNum" sz="quarter" idx="12"/>
          </p:nvPr>
        </p:nvSpPr>
        <p:spPr/>
        <p:txBody>
          <a:bodyPr/>
          <a:lstStyle/>
          <a:p>
            <a:r>
              <a:rPr lang="en-US" altLang="zh-CN" dirty="0"/>
              <a:t>SE  Chapter 24-</a:t>
            </a:r>
            <a:fld id="{90959D3B-E7CF-4F7F-B948-302019A1053D}" type="slidenum">
              <a:rPr lang="zh-CN" altLang="en-US" smtClean="0"/>
              <a:pPr/>
              <a:t>42</a:t>
            </a:fld>
            <a:endParaRPr lang="zh-CN" altLang="en-US" dirty="0"/>
          </a:p>
        </p:txBody>
      </p:sp>
      <p:sp>
        <p:nvSpPr>
          <p:cNvPr id="4" name="TextBox 5">
            <a:extLst>
              <a:ext uri="{FF2B5EF4-FFF2-40B4-BE49-F238E27FC236}">
                <a16:creationId xmlns:a16="http://schemas.microsoft.com/office/drawing/2014/main" id="{8045CCB7-6158-40A5-9C77-916D1C658067}"/>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7" name="Content Placeholder 2">
            <a:extLst>
              <a:ext uri="{FF2B5EF4-FFF2-40B4-BE49-F238E27FC236}">
                <a16:creationId xmlns:a16="http://schemas.microsoft.com/office/drawing/2014/main" id="{9C64C472-96CB-4B0F-A80E-EBB87513DECC}"/>
              </a:ext>
            </a:extLst>
          </p:cNvPr>
          <p:cNvSpPr txBox="1">
            <a:spLocks/>
          </p:cNvSpPr>
          <p:nvPr/>
        </p:nvSpPr>
        <p:spPr>
          <a:xfrm>
            <a:off x="0" y="910198"/>
            <a:ext cx="9144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pPr marL="0" indent="0">
              <a:buNone/>
            </a:pPr>
            <a:endParaRPr lang="en-US" dirty="0"/>
          </a:p>
        </p:txBody>
      </p:sp>
    </p:spTree>
    <p:extLst>
      <p:ext uri="{BB962C8B-B14F-4D97-AF65-F5344CB8AC3E}">
        <p14:creationId xmlns:p14="http://schemas.microsoft.com/office/powerpoint/2010/main" val="1954574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447C8B-04E5-4629-8F3D-97FBC25DB56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55DD251-01E0-4E17-91B1-02EE04CA2087}"/>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43</a:t>
            </a:fld>
            <a:endParaRPr lang="zh-CN" altLang="en-US" dirty="0"/>
          </a:p>
        </p:txBody>
      </p:sp>
      <p:sp>
        <p:nvSpPr>
          <p:cNvPr id="4" name="TextBox 5">
            <a:extLst>
              <a:ext uri="{FF2B5EF4-FFF2-40B4-BE49-F238E27FC236}">
                <a16:creationId xmlns:a16="http://schemas.microsoft.com/office/drawing/2014/main" id="{8D1C75B5-3A6D-469A-ACA1-3C05EEE91569}"/>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BF6D56D1-8ECA-4915-95A6-4ACFB2F33BEA}"/>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
        <p:nvSpPr>
          <p:cNvPr id="6" name="Content Placeholder 2">
            <a:extLst>
              <a:ext uri="{FF2B5EF4-FFF2-40B4-BE49-F238E27FC236}">
                <a16:creationId xmlns:a16="http://schemas.microsoft.com/office/drawing/2014/main" id="{C56CC13F-6C60-4D78-A24C-48DA6E4C2A5A}"/>
              </a:ext>
            </a:extLst>
          </p:cNvPr>
          <p:cNvSpPr txBox="1">
            <a:spLocks/>
          </p:cNvSpPr>
          <p:nvPr/>
        </p:nvSpPr>
        <p:spPr>
          <a:xfrm>
            <a:off x="86815" y="941195"/>
            <a:ext cx="902168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Reviews of the software process deliverables involve a team of people who check that quality standards are being followed. Reviews are the most widely used technique for assessing quality.</a:t>
            </a:r>
          </a:p>
          <a:p>
            <a:r>
              <a:rPr lang="en-US" altLang="zh-CN" sz="2800" dirty="0"/>
              <a:t>In a program inspection or peer review, a small team systematically checks the code. They read the code in detail and look for possible errors and omissions. The problems detected are discussed at a code review meeting.</a:t>
            </a:r>
            <a:endParaRPr lang="en-GB" altLang="zh-CN" sz="2800" dirty="0"/>
          </a:p>
          <a:p>
            <a:r>
              <a:rPr lang="en-US" altLang="zh-CN" sz="2800" dirty="0"/>
              <a:t>Agile quality management relies on establishing a quality culture where the development team works together to improve software quality.</a:t>
            </a:r>
            <a:endParaRPr lang="en-GB" altLang="zh-CN" sz="2800" dirty="0"/>
          </a:p>
          <a:p>
            <a:pPr marL="0" indent="0">
              <a:buNone/>
            </a:pPr>
            <a:endParaRPr lang="en-US" sz="2800" dirty="0"/>
          </a:p>
        </p:txBody>
      </p:sp>
    </p:spTree>
    <p:extLst>
      <p:ext uri="{BB962C8B-B14F-4D97-AF65-F5344CB8AC3E}">
        <p14:creationId xmlns:p14="http://schemas.microsoft.com/office/powerpoint/2010/main" val="316513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B7AD7A-8579-444D-B4F3-9BCB2DE6C23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12F3907-E794-4CBA-9492-B22AF2700C42}"/>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44</a:t>
            </a:fld>
            <a:endParaRPr lang="zh-CN" altLang="en-US" dirty="0"/>
          </a:p>
        </p:txBody>
      </p:sp>
      <p:sp>
        <p:nvSpPr>
          <p:cNvPr id="4" name="TextBox 5">
            <a:extLst>
              <a:ext uri="{FF2B5EF4-FFF2-40B4-BE49-F238E27FC236}">
                <a16:creationId xmlns:a16="http://schemas.microsoft.com/office/drawing/2014/main" id="{1AEE8D37-4EC6-45A2-BF12-689F18C5597B}"/>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0AF90C75-F42D-489B-BC06-55BC705A0DAD}"/>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a:p>
            <a:pPr>
              <a:lnSpc>
                <a:spcPts val="2800"/>
              </a:lnSpc>
            </a:pPr>
            <a:r>
              <a:rPr lang="en-US" altLang="zh-CN" sz="2800" b="1">
                <a:solidFill>
                  <a:srgbClr val="0070C0"/>
                </a:solidFill>
                <a:cs typeface="Times New Roman" panose="02020603050405020304" pitchFamily="18" charset="0"/>
              </a:rPr>
              <a:t>end</a:t>
            </a: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1B44E69F-ED3C-48DD-A11E-372B2A969847}"/>
              </a:ext>
            </a:extLst>
          </p:cNvPr>
          <p:cNvSpPr txBox="1">
            <a:spLocks/>
          </p:cNvSpPr>
          <p:nvPr/>
        </p:nvSpPr>
        <p:spPr>
          <a:xfrm>
            <a:off x="29782" y="915681"/>
            <a:ext cx="901705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Software measurement can be used to gather quantitative data about software and the software process.</a:t>
            </a:r>
          </a:p>
          <a:p>
            <a:r>
              <a:rPr lang="en-US" altLang="zh-CN" sz="2800" dirty="0"/>
              <a:t>You may be able to use the values of the software metrics that are collected to make inferences about product and process quality.</a:t>
            </a:r>
          </a:p>
          <a:p>
            <a:r>
              <a:rPr lang="en-US" altLang="zh-CN" sz="2800" dirty="0"/>
              <a:t>Product quality metrics are particularly useful for highlighting anomalous components that may have quality problems. These components should then be analyzed in more detail.</a:t>
            </a:r>
            <a:endParaRPr lang="en-GB" altLang="zh-CN" sz="2800" dirty="0"/>
          </a:p>
          <a:p>
            <a:r>
              <a:rPr lang="en-US" altLang="zh-CN" sz="2800" dirty="0"/>
              <a:t>Software analytics is the automated analysis of large volumes of software product and process data project managers and developers.</a:t>
            </a:r>
            <a:r>
              <a:rPr lang="en-US" sz="2800" dirty="0"/>
              <a:t> </a:t>
            </a:r>
          </a:p>
        </p:txBody>
      </p:sp>
    </p:spTree>
    <p:extLst>
      <p:ext uri="{BB962C8B-B14F-4D97-AF65-F5344CB8AC3E}">
        <p14:creationId xmlns:p14="http://schemas.microsoft.com/office/powerpoint/2010/main" val="387318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E6DD7C7-A90A-4A39-9DC5-20B10F3244F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3E5AF6A-3A76-4B31-A358-B88DE79E9EB6}"/>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5</a:t>
            </a:fld>
            <a:endParaRPr lang="zh-CN" altLang="en-US" dirty="0"/>
          </a:p>
        </p:txBody>
      </p:sp>
      <p:sp>
        <p:nvSpPr>
          <p:cNvPr id="4" name="Rectangle 3">
            <a:extLst>
              <a:ext uri="{FF2B5EF4-FFF2-40B4-BE49-F238E27FC236}">
                <a16:creationId xmlns:a16="http://schemas.microsoft.com/office/drawing/2014/main" id="{2797F806-149F-4BC3-9DC6-90185422C127}"/>
              </a:ext>
            </a:extLst>
          </p:cNvPr>
          <p:cNvSpPr txBox="1">
            <a:spLocks noChangeArrowheads="1"/>
          </p:cNvSpPr>
          <p:nvPr/>
        </p:nvSpPr>
        <p:spPr>
          <a:xfrm>
            <a:off x="97160" y="991269"/>
            <a:ext cx="89496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Scope of quality management</a:t>
            </a:r>
          </a:p>
          <a:p>
            <a:r>
              <a:rPr lang="en-US" sz="2800" dirty="0"/>
              <a:t>Quality management is particularly important for </a:t>
            </a:r>
            <a:r>
              <a:rPr lang="en-US" sz="2800" dirty="0">
                <a:solidFill>
                  <a:srgbClr val="FF0000"/>
                </a:solidFill>
              </a:rPr>
              <a:t>large, complex systems</a:t>
            </a:r>
            <a:r>
              <a:rPr lang="en-US" sz="2800" dirty="0"/>
              <a:t>. The quality documentation is a record of progress and supports continuity of development as the development team changes.</a:t>
            </a:r>
          </a:p>
          <a:p>
            <a:r>
              <a:rPr lang="en-US" sz="2800" dirty="0"/>
              <a:t>For smaller systems, quality management needs less documentation and should focus on establishing a quality culture.</a:t>
            </a:r>
          </a:p>
          <a:p>
            <a:r>
              <a:rPr lang="en-US" sz="2800" dirty="0"/>
              <a:t>Techniques have to evolve when agile development is used.</a:t>
            </a:r>
          </a:p>
        </p:txBody>
      </p:sp>
      <p:sp>
        <p:nvSpPr>
          <p:cNvPr id="5" name="TextBox 5">
            <a:extLst>
              <a:ext uri="{FF2B5EF4-FFF2-40B4-BE49-F238E27FC236}">
                <a16:creationId xmlns:a16="http://schemas.microsoft.com/office/drawing/2014/main" id="{BC26CC2A-60A5-4FA6-9F8C-3D3C539BE855}"/>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a:t>
            </a:r>
            <a:r>
              <a:rPr lang="en-US" altLang="zh-CN" sz="3200" b="1" dirty="0">
                <a:solidFill>
                  <a:srgbClr val="C00000"/>
                </a:solidFill>
                <a:ea typeface="Arial Unicode MS" pitchFamily="34" charset="-122"/>
              </a:rPr>
              <a:t>quality management</a:t>
            </a:r>
            <a:endParaRPr lang="en-US" altLang="zh-CN" sz="3200" b="1" dirty="0">
              <a:solidFill>
                <a:srgbClr val="C00000"/>
              </a:solidFill>
              <a:latin typeface="+mn-lt"/>
              <a:ea typeface="Arial Unicode MS" pitchFamily="34" charset="-122"/>
            </a:endParaRPr>
          </a:p>
        </p:txBody>
      </p:sp>
      <p:sp>
        <p:nvSpPr>
          <p:cNvPr id="6" name="文本框 5">
            <a:extLst>
              <a:ext uri="{FF2B5EF4-FFF2-40B4-BE49-F238E27FC236}">
                <a16:creationId xmlns:a16="http://schemas.microsoft.com/office/drawing/2014/main" id="{59A62DE4-6100-496A-A1B3-1D7B804D792A}"/>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a:p>
            <a:pPr>
              <a:lnSpc>
                <a:spcPts val="28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211979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D5BBFA-E0D5-4614-BB75-B762DDF6A8F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DFE148F-22FC-430A-BA11-EF1E2DC055AB}"/>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4AED8550-690E-41AF-879D-B312BF24C7A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24.1 Software quality</a:t>
            </a:r>
          </a:p>
        </p:txBody>
      </p:sp>
      <p:graphicFrame>
        <p:nvGraphicFramePr>
          <p:cNvPr id="5" name="Content Placeholder 3">
            <a:extLst>
              <a:ext uri="{FF2B5EF4-FFF2-40B4-BE49-F238E27FC236}">
                <a16:creationId xmlns:a16="http://schemas.microsoft.com/office/drawing/2014/main" id="{A3FA373D-553D-4CAD-8BCC-7F9BA6D529AD}"/>
              </a:ext>
            </a:extLst>
          </p:cNvPr>
          <p:cNvGraphicFramePr>
            <a:graphicFrameLocks/>
          </p:cNvGraphicFramePr>
          <p:nvPr>
            <p:extLst>
              <p:ext uri="{D42A27DB-BD31-4B8C-83A1-F6EECF244321}">
                <p14:modId xmlns:p14="http://schemas.microsoft.com/office/powerpoint/2010/main" val="1612685809"/>
              </p:ext>
            </p:extLst>
          </p:nvPr>
        </p:nvGraphicFramePr>
        <p:xfrm>
          <a:off x="205680" y="1685931"/>
          <a:ext cx="8686800" cy="2794990"/>
        </p:xfrm>
        <a:graphic>
          <a:graphicData uri="http://schemas.openxmlformats.org/drawingml/2006/table">
            <a:tbl>
              <a:tblPr firstRow="1" bandRow="1">
                <a:tableStyleId>{BC89EF96-8CEA-46FF-86C4-4CE0E7609802}</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58998">
                <a:tc>
                  <a:txBody>
                    <a:bodyPr/>
                    <a:lstStyle/>
                    <a:p>
                      <a:pPr indent="347345" algn="just">
                        <a:spcBef>
                          <a:spcPts val="300"/>
                        </a:spcBef>
                        <a:spcAft>
                          <a:spcPts val="0"/>
                        </a:spcAft>
                        <a:tabLst>
                          <a:tab pos="342900" algn="l"/>
                          <a:tab pos="685800" algn="l"/>
                          <a:tab pos="1028700" algn="l"/>
                        </a:tabLst>
                      </a:pPr>
                      <a:r>
                        <a:rPr lang="en-GB" sz="2800" b="0" dirty="0">
                          <a:latin typeface="Arial"/>
                          <a:cs typeface="Arial"/>
                        </a:rPr>
                        <a:t>Safety</a:t>
                      </a:r>
                      <a:endParaRPr lang="en-GB" sz="28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800" b="0" dirty="0" err="1">
                          <a:latin typeface="Arial"/>
                          <a:cs typeface="Arial"/>
                        </a:rPr>
                        <a:t>Understandability</a:t>
                      </a:r>
                      <a:endParaRPr lang="en-GB" sz="28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800" b="0" dirty="0">
                          <a:latin typeface="Arial"/>
                          <a:cs typeface="Arial"/>
                        </a:rPr>
                        <a:t>Portability</a:t>
                      </a:r>
                      <a:endParaRPr lang="en-GB" sz="28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558998">
                <a:tc>
                  <a:txBody>
                    <a:bodyPr/>
                    <a:lstStyle/>
                    <a:p>
                      <a:pPr indent="347345" algn="just">
                        <a:spcBef>
                          <a:spcPts val="300"/>
                        </a:spcBef>
                        <a:spcAft>
                          <a:spcPts val="0"/>
                        </a:spcAft>
                        <a:tabLst>
                          <a:tab pos="342900" algn="l"/>
                          <a:tab pos="685800" algn="l"/>
                          <a:tab pos="1028700" algn="l"/>
                        </a:tabLst>
                      </a:pPr>
                      <a:r>
                        <a:rPr lang="en-GB" sz="2800" dirty="0">
                          <a:latin typeface="Arial"/>
                          <a:cs typeface="Arial"/>
                        </a:rPr>
                        <a:t>Security</a:t>
                      </a:r>
                      <a:endParaRPr lang="en-GB" sz="28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800" dirty="0">
                          <a:latin typeface="Arial"/>
                          <a:cs typeface="Arial"/>
                        </a:rPr>
                        <a:t>Testability</a:t>
                      </a:r>
                      <a:endParaRPr lang="en-GB" sz="28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800" dirty="0">
                          <a:latin typeface="Arial"/>
                          <a:cs typeface="Arial"/>
                        </a:rPr>
                        <a:t>Usability</a:t>
                      </a:r>
                      <a:endParaRPr lang="en-GB" sz="28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558998">
                <a:tc>
                  <a:txBody>
                    <a:bodyPr/>
                    <a:lstStyle/>
                    <a:p>
                      <a:pPr indent="347345" algn="just">
                        <a:spcBef>
                          <a:spcPts val="300"/>
                        </a:spcBef>
                        <a:spcAft>
                          <a:spcPts val="0"/>
                        </a:spcAft>
                        <a:tabLst>
                          <a:tab pos="342900" algn="l"/>
                          <a:tab pos="685800" algn="l"/>
                          <a:tab pos="1028700" algn="l"/>
                        </a:tabLst>
                      </a:pPr>
                      <a:r>
                        <a:rPr lang="en-GB" sz="2800">
                          <a:latin typeface="Arial"/>
                          <a:cs typeface="Arial"/>
                        </a:rPr>
                        <a:t>Reliability</a:t>
                      </a:r>
                      <a:endParaRPr lang="en-GB" sz="28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800">
                          <a:latin typeface="Arial"/>
                          <a:cs typeface="Arial"/>
                        </a:rPr>
                        <a:t>Adaptability</a:t>
                      </a:r>
                      <a:endParaRPr lang="en-GB" sz="28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800">
                          <a:latin typeface="Arial"/>
                          <a:cs typeface="Arial"/>
                        </a:rPr>
                        <a:t>Reusability</a:t>
                      </a:r>
                      <a:endParaRPr lang="en-GB" sz="28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558998">
                <a:tc>
                  <a:txBody>
                    <a:bodyPr/>
                    <a:lstStyle/>
                    <a:p>
                      <a:pPr indent="347345" algn="just">
                        <a:spcBef>
                          <a:spcPts val="300"/>
                        </a:spcBef>
                        <a:spcAft>
                          <a:spcPts val="0"/>
                        </a:spcAft>
                        <a:tabLst>
                          <a:tab pos="342900" algn="l"/>
                          <a:tab pos="685800" algn="l"/>
                          <a:tab pos="1028700" algn="l"/>
                        </a:tabLst>
                      </a:pPr>
                      <a:r>
                        <a:rPr lang="en-GB" sz="2800">
                          <a:latin typeface="Arial"/>
                          <a:cs typeface="Arial"/>
                        </a:rPr>
                        <a:t>Resilience</a:t>
                      </a:r>
                      <a:endParaRPr lang="en-GB" sz="28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2800" dirty="0">
                          <a:latin typeface="Arial"/>
                          <a:cs typeface="Arial"/>
                        </a:rPr>
                        <a:t>Modularity</a:t>
                      </a:r>
                      <a:endParaRPr lang="en-GB" sz="28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2800">
                          <a:latin typeface="Arial"/>
                          <a:cs typeface="Arial"/>
                        </a:rPr>
                        <a:t>Efficiency</a:t>
                      </a:r>
                      <a:endParaRPr lang="en-GB" sz="28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558998">
                <a:tc>
                  <a:txBody>
                    <a:bodyPr/>
                    <a:lstStyle/>
                    <a:p>
                      <a:pPr indent="347345" algn="just">
                        <a:spcBef>
                          <a:spcPts val="300"/>
                        </a:spcBef>
                        <a:spcAft>
                          <a:spcPts val="300"/>
                        </a:spcAft>
                        <a:tabLst>
                          <a:tab pos="342900" algn="l"/>
                          <a:tab pos="685800" algn="l"/>
                          <a:tab pos="1028700" algn="l"/>
                        </a:tabLst>
                      </a:pPr>
                      <a:r>
                        <a:rPr lang="en-GB" sz="2800">
                          <a:latin typeface="Arial"/>
                          <a:cs typeface="Arial"/>
                        </a:rPr>
                        <a:t>Robustness</a:t>
                      </a:r>
                      <a:endParaRPr lang="en-GB" sz="28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2800">
                          <a:latin typeface="Arial"/>
                          <a:cs typeface="Arial"/>
                        </a:rPr>
                        <a:t>Complexity</a:t>
                      </a:r>
                      <a:endParaRPr lang="en-GB" sz="28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2800" dirty="0" err="1">
                          <a:latin typeface="Arial"/>
                          <a:cs typeface="Arial"/>
                        </a:rPr>
                        <a:t>Learnability</a:t>
                      </a:r>
                      <a:endParaRPr lang="en-GB" sz="28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Rectangle 3">
            <a:extLst>
              <a:ext uri="{FF2B5EF4-FFF2-40B4-BE49-F238E27FC236}">
                <a16:creationId xmlns:a16="http://schemas.microsoft.com/office/drawing/2014/main" id="{78525E54-81DA-44D6-8F8C-E991522CA0BD}"/>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Software quality attributes</a:t>
            </a:r>
          </a:p>
        </p:txBody>
      </p:sp>
    </p:spTree>
    <p:extLst>
      <p:ext uri="{BB962C8B-B14F-4D97-AF65-F5344CB8AC3E}">
        <p14:creationId xmlns:p14="http://schemas.microsoft.com/office/powerpoint/2010/main" val="4161104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9815354-6B2F-47B3-82BD-52F7BD28F39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5202069-9390-42E6-915E-9EE976A3A4CB}"/>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7</a:t>
            </a:fld>
            <a:endParaRPr lang="zh-CN" altLang="en-US" dirty="0"/>
          </a:p>
        </p:txBody>
      </p:sp>
      <p:sp>
        <p:nvSpPr>
          <p:cNvPr id="4" name="Content Placeholder 2">
            <a:extLst>
              <a:ext uri="{FF2B5EF4-FFF2-40B4-BE49-F238E27FC236}">
                <a16:creationId xmlns:a16="http://schemas.microsoft.com/office/drawing/2014/main" id="{0E62FC42-08D6-477C-B6DC-23AA90B90899}"/>
              </a:ext>
            </a:extLst>
          </p:cNvPr>
          <p:cNvSpPr txBox="1">
            <a:spLocks/>
          </p:cNvSpPr>
          <p:nvPr/>
        </p:nvSpPr>
        <p:spPr>
          <a:xfrm>
            <a:off x="107504" y="1495325"/>
            <a:ext cx="88110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It is not possible for any system to be optimized for all of these attributes – for example, improving robustness may lead to loss of performance. </a:t>
            </a:r>
          </a:p>
          <a:p>
            <a:r>
              <a:rPr lang="en-US" sz="2800" dirty="0"/>
              <a:t>The quality plan should therefore define the most important quality attributes for the software that is being developed.</a:t>
            </a:r>
            <a:r>
              <a:rPr lang="en-GB" sz="2800" dirty="0"/>
              <a:t> </a:t>
            </a:r>
          </a:p>
          <a:p>
            <a:r>
              <a:rPr lang="en-US" sz="2800" dirty="0"/>
              <a:t>The plan should also include a definition of the quality assessment process, an agreed way of assessing whether some quality, such as maintainability or robustness, is present in the product.</a:t>
            </a:r>
            <a:r>
              <a:rPr lang="en-GB" sz="2800" dirty="0"/>
              <a:t> </a:t>
            </a:r>
          </a:p>
        </p:txBody>
      </p:sp>
      <p:sp>
        <p:nvSpPr>
          <p:cNvPr id="5" name="TextBox 5">
            <a:extLst>
              <a:ext uri="{FF2B5EF4-FFF2-40B4-BE49-F238E27FC236}">
                <a16:creationId xmlns:a16="http://schemas.microsoft.com/office/drawing/2014/main" id="{2184EB2E-7A33-4053-8C7E-9ABD9A57EEFC}"/>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24.1 Software quality</a:t>
            </a:r>
          </a:p>
        </p:txBody>
      </p:sp>
      <p:sp>
        <p:nvSpPr>
          <p:cNvPr id="6" name="文本框 5">
            <a:extLst>
              <a:ext uri="{FF2B5EF4-FFF2-40B4-BE49-F238E27FC236}">
                <a16:creationId xmlns:a16="http://schemas.microsoft.com/office/drawing/2014/main" id="{6D6F8F2B-CAB1-45DC-8538-D32C2BC0ED80}"/>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cont.1</a:t>
            </a:r>
          </a:p>
        </p:txBody>
      </p:sp>
      <p:sp>
        <p:nvSpPr>
          <p:cNvPr id="7" name="Rectangle 3">
            <a:extLst>
              <a:ext uri="{FF2B5EF4-FFF2-40B4-BE49-F238E27FC236}">
                <a16:creationId xmlns:a16="http://schemas.microsoft.com/office/drawing/2014/main" id="{CD212C70-54ED-4B0D-A8E8-847D55B3C354}"/>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Quality conflicts</a:t>
            </a:r>
          </a:p>
        </p:txBody>
      </p:sp>
    </p:spTree>
    <p:extLst>
      <p:ext uri="{BB962C8B-B14F-4D97-AF65-F5344CB8AC3E}">
        <p14:creationId xmlns:p14="http://schemas.microsoft.com/office/powerpoint/2010/main" val="65587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665AD7F-C4AF-4E65-950A-A2C436CECE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85B1E98-8CE7-4FED-835F-CF69E15B0218}"/>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8</a:t>
            </a:fld>
            <a:endParaRPr lang="zh-CN" altLang="en-US" dirty="0"/>
          </a:p>
        </p:txBody>
      </p:sp>
      <p:pic>
        <p:nvPicPr>
          <p:cNvPr id="4" name="Picture 7" descr="24.3 Process quality.eps">
            <a:extLst>
              <a:ext uri="{FF2B5EF4-FFF2-40B4-BE49-F238E27FC236}">
                <a16:creationId xmlns:a16="http://schemas.microsoft.com/office/drawing/2014/main" id="{F11BF249-DFAB-4B81-A545-1D8DD90CA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10" y="1628800"/>
            <a:ext cx="8827007" cy="2736304"/>
          </a:xfrm>
          <a:prstGeom prst="rect">
            <a:avLst/>
          </a:prstGeom>
        </p:spPr>
      </p:pic>
      <p:sp>
        <p:nvSpPr>
          <p:cNvPr id="5" name="矩形 4">
            <a:extLst>
              <a:ext uri="{FF2B5EF4-FFF2-40B4-BE49-F238E27FC236}">
                <a16:creationId xmlns:a16="http://schemas.microsoft.com/office/drawing/2014/main" id="{48878E86-E0C0-4ED3-BF9D-731182EC0F09}"/>
              </a:ext>
            </a:extLst>
          </p:cNvPr>
          <p:cNvSpPr/>
          <p:nvPr/>
        </p:nvSpPr>
        <p:spPr>
          <a:xfrm>
            <a:off x="93910" y="980728"/>
            <a:ext cx="3503331" cy="523220"/>
          </a:xfrm>
          <a:prstGeom prst="rect">
            <a:avLst/>
          </a:prstGeom>
        </p:spPr>
        <p:txBody>
          <a:bodyPr wrap="none">
            <a:spAutoFit/>
          </a:bodyPr>
          <a:lstStyle/>
          <a:p>
            <a:r>
              <a:rPr lang="en-US" altLang="zh-CN" sz="2800" b="1" dirty="0">
                <a:solidFill>
                  <a:srgbClr val="7030A0"/>
                </a:solidFill>
              </a:rPr>
              <a:t>Process-based quality</a:t>
            </a:r>
            <a:r>
              <a:rPr lang="en-GB" altLang="zh-CN" sz="2800" b="1" dirty="0">
                <a:solidFill>
                  <a:srgbClr val="7030A0"/>
                </a:solidFill>
              </a:rPr>
              <a:t> </a:t>
            </a:r>
            <a:endParaRPr lang="zh-CN" altLang="en-US" sz="2800" b="1" dirty="0">
              <a:solidFill>
                <a:srgbClr val="7030A0"/>
              </a:solidFill>
            </a:endParaRPr>
          </a:p>
        </p:txBody>
      </p:sp>
      <p:sp>
        <p:nvSpPr>
          <p:cNvPr id="7" name="Rectangle 2">
            <a:extLst>
              <a:ext uri="{FF2B5EF4-FFF2-40B4-BE49-F238E27FC236}">
                <a16:creationId xmlns:a16="http://schemas.microsoft.com/office/drawing/2014/main" id="{A422CFEF-4E77-45A8-BC85-B45A425A2604}"/>
              </a:ext>
            </a:extLst>
          </p:cNvPr>
          <p:cNvSpPr txBox="1">
            <a:spLocks noChangeArrowheads="1"/>
          </p:cNvSpPr>
          <p:nvPr/>
        </p:nvSpPr>
        <p:spPr>
          <a:xfrm>
            <a:off x="179511" y="4365104"/>
            <a:ext cx="8827007" cy="18978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quality of a developed product is influenced by the quality of the production process.</a:t>
            </a:r>
          </a:p>
          <a:p>
            <a:pPr lvl="1"/>
            <a:r>
              <a:rPr lang="en-GB" dirty="0"/>
              <a:t>The application of individual skills and experience is particularly important in software development;</a:t>
            </a:r>
          </a:p>
        </p:txBody>
      </p:sp>
      <p:sp>
        <p:nvSpPr>
          <p:cNvPr id="8" name="TextBox 5">
            <a:extLst>
              <a:ext uri="{FF2B5EF4-FFF2-40B4-BE49-F238E27FC236}">
                <a16:creationId xmlns:a16="http://schemas.microsoft.com/office/drawing/2014/main" id="{6AE402A5-00AB-4715-8BE3-97168AA4E3E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24.1 Software quality</a:t>
            </a:r>
          </a:p>
        </p:txBody>
      </p:sp>
      <p:sp>
        <p:nvSpPr>
          <p:cNvPr id="9" name="文本框 8">
            <a:extLst>
              <a:ext uri="{FF2B5EF4-FFF2-40B4-BE49-F238E27FC236}">
                <a16:creationId xmlns:a16="http://schemas.microsoft.com/office/drawing/2014/main" id="{E0CCBADE-B934-4AFC-B4EE-1CA6BC176613}"/>
              </a:ext>
            </a:extLst>
          </p:cNvPr>
          <p:cNvSpPr txBox="1"/>
          <p:nvPr/>
        </p:nvSpPr>
        <p:spPr>
          <a:xfrm>
            <a:off x="7740352" y="188640"/>
            <a:ext cx="1368153" cy="456407"/>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cont.2</a:t>
            </a:r>
          </a:p>
        </p:txBody>
      </p:sp>
    </p:spTree>
    <p:extLst>
      <p:ext uri="{BB962C8B-B14F-4D97-AF65-F5344CB8AC3E}">
        <p14:creationId xmlns:p14="http://schemas.microsoft.com/office/powerpoint/2010/main" val="275023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E104314-4A31-40A1-B1EC-A8F623B2871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3A026B6-0D7F-4DD1-AA17-FE740F089DDC}"/>
              </a:ext>
            </a:extLst>
          </p:cNvPr>
          <p:cNvSpPr>
            <a:spLocks noGrp="1"/>
          </p:cNvSpPr>
          <p:nvPr>
            <p:ph type="sldNum" sz="quarter" idx="12"/>
          </p:nvPr>
        </p:nvSpPr>
        <p:spPr/>
        <p:txBody>
          <a:bodyPr/>
          <a:lstStyle/>
          <a:p>
            <a:r>
              <a:rPr lang="en-US" altLang="zh-CN"/>
              <a:t>SE  Chapter 24-</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B595BCF0-D1F8-4A02-AB37-1165FEB59AF6}"/>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24.1 Software quality</a:t>
            </a:r>
          </a:p>
        </p:txBody>
      </p:sp>
      <p:sp>
        <p:nvSpPr>
          <p:cNvPr id="5" name="文本框 4">
            <a:extLst>
              <a:ext uri="{FF2B5EF4-FFF2-40B4-BE49-F238E27FC236}">
                <a16:creationId xmlns:a16="http://schemas.microsoft.com/office/drawing/2014/main" id="{03171AC2-8E8F-4855-ADD6-788D301DF103}"/>
              </a:ext>
            </a:extLst>
          </p:cNvPr>
          <p:cNvSpPr txBox="1"/>
          <p:nvPr/>
        </p:nvSpPr>
        <p:spPr>
          <a:xfrm>
            <a:off x="7740352" y="188640"/>
            <a:ext cx="1368153" cy="815480"/>
          </a:xfrm>
          <a:prstGeom prst="rect">
            <a:avLst/>
          </a:prstGeom>
          <a:noFill/>
        </p:spPr>
        <p:txBody>
          <a:bodyPr wrap="square" rtlCol="0">
            <a:spAutoFit/>
          </a:bodyPr>
          <a:lstStyle/>
          <a:p>
            <a:pPr>
              <a:lnSpc>
                <a:spcPts val="2800"/>
              </a:lnSpc>
            </a:pPr>
            <a:r>
              <a:rPr lang="en-US" altLang="zh-CN" sz="2800" b="1" dirty="0">
                <a:solidFill>
                  <a:srgbClr val="0070C0"/>
                </a:solidFill>
                <a:cs typeface="Times New Roman" panose="02020603050405020304" pitchFamily="18" charset="0"/>
              </a:rPr>
              <a:t>cont.3</a:t>
            </a:r>
          </a:p>
          <a:p>
            <a:pPr>
              <a:lnSpc>
                <a:spcPts val="28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0E89DE51-B6EF-410E-BB48-230D23BAE8BB}"/>
              </a:ext>
            </a:extLst>
          </p:cNvPr>
          <p:cNvSpPr txBox="1">
            <a:spLocks/>
          </p:cNvSpPr>
          <p:nvPr/>
        </p:nvSpPr>
        <p:spPr>
          <a:xfrm>
            <a:off x="107504" y="1484784"/>
            <a:ext cx="88924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Quality managers should aim to develop a ‘quality culture’ where everyone responsible for software development is committed to achieving a high level of product quality. </a:t>
            </a:r>
          </a:p>
          <a:p>
            <a:r>
              <a:rPr lang="en-US" sz="2800" dirty="0"/>
              <a:t>They should encourage teams to take responsibility for the quality of their work and to develop new approaches to quality improvement. </a:t>
            </a:r>
          </a:p>
          <a:p>
            <a:r>
              <a:rPr lang="en-US" sz="2800" dirty="0"/>
              <a:t>They should support people who are interested in the intangible aspects of quality and encourage professional behavior in all team members.</a:t>
            </a:r>
            <a:endParaRPr lang="en-GB" sz="2800" dirty="0"/>
          </a:p>
          <a:p>
            <a:endParaRPr lang="en-US" sz="2800" dirty="0"/>
          </a:p>
        </p:txBody>
      </p:sp>
      <p:sp>
        <p:nvSpPr>
          <p:cNvPr id="7" name="矩形 6">
            <a:extLst>
              <a:ext uri="{FF2B5EF4-FFF2-40B4-BE49-F238E27FC236}">
                <a16:creationId xmlns:a16="http://schemas.microsoft.com/office/drawing/2014/main" id="{671D5A48-8130-43CD-B34D-F390156C5E77}"/>
              </a:ext>
            </a:extLst>
          </p:cNvPr>
          <p:cNvSpPr/>
          <p:nvPr/>
        </p:nvSpPr>
        <p:spPr>
          <a:xfrm>
            <a:off x="93910" y="980728"/>
            <a:ext cx="2490554" cy="523220"/>
          </a:xfrm>
          <a:prstGeom prst="rect">
            <a:avLst/>
          </a:prstGeom>
        </p:spPr>
        <p:txBody>
          <a:bodyPr wrap="none">
            <a:spAutoFit/>
          </a:bodyPr>
          <a:lstStyle/>
          <a:p>
            <a:r>
              <a:rPr lang="en-US" altLang="zh-CN" sz="2800" b="1" dirty="0">
                <a:solidFill>
                  <a:srgbClr val="7030A0"/>
                </a:solidFill>
              </a:rPr>
              <a:t>Quality</a:t>
            </a:r>
            <a:r>
              <a:rPr lang="en-GB" altLang="zh-CN" sz="2800" b="1" dirty="0">
                <a:solidFill>
                  <a:srgbClr val="7030A0"/>
                </a:solidFill>
              </a:rPr>
              <a:t>  culture</a:t>
            </a:r>
            <a:endParaRPr lang="zh-CN" altLang="en-US" sz="2800" b="1" dirty="0">
              <a:solidFill>
                <a:srgbClr val="7030A0"/>
              </a:solidFill>
            </a:endParaRPr>
          </a:p>
        </p:txBody>
      </p:sp>
    </p:spTree>
    <p:extLst>
      <p:ext uri="{BB962C8B-B14F-4D97-AF65-F5344CB8AC3E}">
        <p14:creationId xmlns:p14="http://schemas.microsoft.com/office/powerpoint/2010/main" val="9431336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21071</TotalTime>
  <Words>4048</Words>
  <Application>Microsoft Office PowerPoint</Application>
  <PresentationFormat>全屏显示(4:3)</PresentationFormat>
  <Paragraphs>404</Paragraphs>
  <Slides>44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Arial Unicode MS</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力榕 郭</cp:lastModifiedBy>
  <cp:revision>1516</cp:revision>
  <dcterms:created xsi:type="dcterms:W3CDTF">2012-02-25T06:23:32Z</dcterms:created>
  <dcterms:modified xsi:type="dcterms:W3CDTF">2024-11-27T07:33:54Z</dcterms:modified>
</cp:coreProperties>
</file>