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420" r:id="rId2"/>
    <p:sldId id="423" r:id="rId3"/>
    <p:sldId id="601" r:id="rId4"/>
    <p:sldId id="673" r:id="rId5"/>
    <p:sldId id="674" r:id="rId6"/>
    <p:sldId id="675" r:id="rId7"/>
    <p:sldId id="676" r:id="rId8"/>
    <p:sldId id="677" r:id="rId9"/>
    <p:sldId id="678" r:id="rId10"/>
    <p:sldId id="679" r:id="rId11"/>
    <p:sldId id="680" r:id="rId12"/>
    <p:sldId id="681" r:id="rId13"/>
    <p:sldId id="682" r:id="rId14"/>
    <p:sldId id="683" r:id="rId15"/>
    <p:sldId id="684" r:id="rId16"/>
    <p:sldId id="685" r:id="rId17"/>
    <p:sldId id="686" r:id="rId18"/>
    <p:sldId id="687" r:id="rId19"/>
    <p:sldId id="688" r:id="rId20"/>
    <p:sldId id="689" r:id="rId21"/>
    <p:sldId id="690" r:id="rId22"/>
    <p:sldId id="691" r:id="rId23"/>
    <p:sldId id="692" r:id="rId24"/>
    <p:sldId id="693" r:id="rId25"/>
    <p:sldId id="694" r:id="rId26"/>
    <p:sldId id="695" r:id="rId27"/>
    <p:sldId id="696" r:id="rId28"/>
    <p:sldId id="697" r:id="rId29"/>
    <p:sldId id="698" r:id="rId30"/>
    <p:sldId id="699" r:id="rId31"/>
    <p:sldId id="700" r:id="rId32"/>
    <p:sldId id="701" r:id="rId33"/>
    <p:sldId id="702" r:id="rId34"/>
    <p:sldId id="703" r:id="rId35"/>
    <p:sldId id="704" r:id="rId36"/>
    <p:sldId id="705" r:id="rId37"/>
    <p:sldId id="706" r:id="rId38"/>
    <p:sldId id="707" r:id="rId39"/>
    <p:sldId id="708" r:id="rId40"/>
    <p:sldId id="709" r:id="rId41"/>
    <p:sldId id="710" r:id="rId42"/>
    <p:sldId id="711" r:id="rId43"/>
    <p:sldId id="712" r:id="rId44"/>
    <p:sldId id="713" r:id="rId45"/>
    <p:sldId id="714" r:id="rId46"/>
    <p:sldId id="715" r:id="rId47"/>
    <p:sldId id="716" r:id="rId48"/>
    <p:sldId id="672" r:id="rId49"/>
    <p:sldId id="717" r:id="rId5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8" y="85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3032"/>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2024/12/3</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2024/12/3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E2FD95C-CC98-4314-AB8F-974F4A215013}" type="slidenum">
              <a:rPr lang="zh-CN" altLang="en-US" smtClean="0"/>
              <a:pPr/>
              <a:t>15</a:t>
            </a:fld>
            <a:endParaRPr lang="zh-CN" altLang="en-US"/>
          </a:p>
        </p:txBody>
      </p:sp>
    </p:spTree>
    <p:extLst>
      <p:ext uri="{BB962C8B-B14F-4D97-AF65-F5344CB8AC3E}">
        <p14:creationId xmlns:p14="http://schemas.microsoft.com/office/powerpoint/2010/main" val="65384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25-</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25-</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25 Configuration management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8723312"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t>25.1 Version management</a:t>
            </a:r>
            <a:endParaRPr lang="en-GB" altLang="zh-CN" b="1" dirty="0"/>
          </a:p>
          <a:p>
            <a:pPr marL="0" indent="0">
              <a:buNone/>
            </a:pPr>
            <a:r>
              <a:rPr lang="en-GB" altLang="zh-CN" b="1" dirty="0"/>
              <a:t>25.2 </a:t>
            </a:r>
            <a:r>
              <a:rPr lang="en-US" altLang="zh-CN" b="1" dirty="0"/>
              <a:t>System building</a:t>
            </a:r>
            <a:endParaRPr lang="en-GB" altLang="zh-CN" b="1" dirty="0"/>
          </a:p>
          <a:p>
            <a:pPr marL="0" indent="0">
              <a:buNone/>
            </a:pPr>
            <a:r>
              <a:rPr lang="en-US" altLang="zh-CN" b="1" dirty="0"/>
              <a:t>25.3 Change management</a:t>
            </a:r>
            <a:endParaRPr lang="en-GB" altLang="zh-CN" b="1" dirty="0"/>
          </a:p>
          <a:p>
            <a:pPr marL="0" indent="0">
              <a:buNone/>
            </a:pPr>
            <a:r>
              <a:rPr lang="en-US" altLang="zh-CN" b="1" dirty="0"/>
              <a:t>25.4 Release development</a:t>
            </a:r>
            <a:endParaRPr lang="en-GB" altLang="zh-CN" b="1" dirty="0"/>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EAA2001-C1A2-4161-9FEF-9819FB1E15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8895DE8-1541-447B-BD65-87110E16F674}"/>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10</a:t>
            </a:fld>
            <a:endParaRPr lang="zh-CN" altLang="en-US" dirty="0"/>
          </a:p>
        </p:txBody>
      </p:sp>
      <p:sp>
        <p:nvSpPr>
          <p:cNvPr id="4" name="TextBox 5">
            <a:extLst>
              <a:ext uri="{FF2B5EF4-FFF2-40B4-BE49-F238E27FC236}">
                <a16:creationId xmlns:a16="http://schemas.microsoft.com/office/drawing/2014/main" id="{938A2426-8AEC-4212-902E-0B8FC5E6D8C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5" name="文本框 4">
            <a:extLst>
              <a:ext uri="{FF2B5EF4-FFF2-40B4-BE49-F238E27FC236}">
                <a16:creationId xmlns:a16="http://schemas.microsoft.com/office/drawing/2014/main" id="{E2A2C798-5F54-4462-8115-A6B27CD5E799}"/>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7</a:t>
            </a:r>
          </a:p>
          <a:p>
            <a:pPr>
              <a:lnSpc>
                <a:spcPts val="2800"/>
              </a:lnSpc>
            </a:pPr>
            <a:r>
              <a:rPr lang="en-US" altLang="zh-CN" sz="2800" b="1" dirty="0">
                <a:solidFill>
                  <a:srgbClr val="0070C0"/>
                </a:solidFill>
                <a:cs typeface="Times New Roman" panose="02020603050405020304" pitchFamily="18" charset="0"/>
              </a:rPr>
              <a:t>end</a:t>
            </a:r>
          </a:p>
        </p:txBody>
      </p:sp>
      <p:graphicFrame>
        <p:nvGraphicFramePr>
          <p:cNvPr id="6" name="Content Placeholder 3">
            <a:extLst>
              <a:ext uri="{FF2B5EF4-FFF2-40B4-BE49-F238E27FC236}">
                <a16:creationId xmlns:a16="http://schemas.microsoft.com/office/drawing/2014/main" id="{D834230F-FC71-449E-9A27-CE5C710499ED}"/>
              </a:ext>
            </a:extLst>
          </p:cNvPr>
          <p:cNvGraphicFramePr>
            <a:graphicFrameLocks/>
          </p:cNvGraphicFramePr>
          <p:nvPr>
            <p:extLst>
              <p:ext uri="{D42A27DB-BD31-4B8C-83A1-F6EECF244321}">
                <p14:modId xmlns:p14="http://schemas.microsoft.com/office/powerpoint/2010/main" val="165832116"/>
              </p:ext>
            </p:extLst>
          </p:nvPr>
        </p:nvGraphicFramePr>
        <p:xfrm>
          <a:off x="171316" y="1081896"/>
          <a:ext cx="8721164" cy="4219312"/>
        </p:xfrm>
        <a:graphic>
          <a:graphicData uri="http://schemas.openxmlformats.org/drawingml/2006/table">
            <a:tbl>
              <a:tblPr firstRow="1" bandRow="1">
                <a:tableStyleId>{5C22544A-7EE6-4342-B048-85BDC9FD1C3A}</a:tableStyleId>
              </a:tblPr>
              <a:tblGrid>
                <a:gridCol w="1978307">
                  <a:extLst>
                    <a:ext uri="{9D8B030D-6E8A-4147-A177-3AD203B41FA5}">
                      <a16:colId xmlns:a16="http://schemas.microsoft.com/office/drawing/2014/main" val="20000"/>
                    </a:ext>
                  </a:extLst>
                </a:gridCol>
                <a:gridCol w="6742857">
                  <a:extLst>
                    <a:ext uri="{9D8B030D-6E8A-4147-A177-3AD203B41FA5}">
                      <a16:colId xmlns:a16="http://schemas.microsoft.com/office/drawing/2014/main" val="20001"/>
                    </a:ext>
                  </a:extLst>
                </a:gridCol>
              </a:tblGrid>
              <a:tr h="438136">
                <a:tc>
                  <a:txBody>
                    <a:bodyPr/>
                    <a:lstStyle/>
                    <a:p>
                      <a:pPr algn="just">
                        <a:spcAft>
                          <a:spcPts val="200"/>
                        </a:spcAft>
                      </a:pPr>
                      <a:r>
                        <a:rPr lang="en-GB" sz="1600" b="1" dirty="0">
                          <a:solidFill>
                            <a:srgbClr val="000000"/>
                          </a:solidFill>
                          <a:latin typeface="Arial"/>
                          <a:ea typeface="Times New Roman"/>
                          <a:cs typeface="Arial"/>
                        </a:rPr>
                        <a:t>CM terminology</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810252">
                <a:tc>
                  <a:txBody>
                    <a:bodyPr/>
                    <a:lstStyle/>
                    <a:p>
                      <a:pPr algn="l">
                        <a:spcAft>
                          <a:spcPts val="200"/>
                        </a:spcAft>
                      </a:pPr>
                      <a:r>
                        <a:rPr lang="en-GB" sz="1600" dirty="0">
                          <a:solidFill>
                            <a:srgbClr val="000000"/>
                          </a:solidFill>
                          <a:latin typeface="Arial"/>
                          <a:ea typeface="Times New Roman"/>
                          <a:cs typeface="Arial"/>
                        </a:rPr>
                        <a:t>Merging</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The creation of a new version of a software component by merging separate versions in different </a:t>
                      </a:r>
                      <a:r>
                        <a:rPr lang="en-GB" sz="1600" dirty="0" err="1">
                          <a:solidFill>
                            <a:srgbClr val="000000"/>
                          </a:solidFill>
                          <a:latin typeface="Arial"/>
                          <a:ea typeface="Times New Roman"/>
                          <a:cs typeface="Arial"/>
                        </a:rPr>
                        <a:t>codelines</a:t>
                      </a:r>
                      <a:r>
                        <a:rPr lang="en-GB" sz="1600" dirty="0">
                          <a:solidFill>
                            <a:srgbClr val="000000"/>
                          </a:solidFill>
                          <a:latin typeface="Arial"/>
                          <a:ea typeface="Times New Roman"/>
                          <a:cs typeface="Arial"/>
                        </a:rPr>
                        <a:t>. These </a:t>
                      </a:r>
                      <a:r>
                        <a:rPr lang="en-GB" sz="1600" dirty="0" err="1">
                          <a:solidFill>
                            <a:srgbClr val="000000"/>
                          </a:solidFill>
                          <a:latin typeface="Arial"/>
                          <a:ea typeface="Times New Roman"/>
                          <a:cs typeface="Arial"/>
                        </a:rPr>
                        <a:t>codelines</a:t>
                      </a:r>
                      <a:r>
                        <a:rPr lang="en-GB" sz="1600" dirty="0">
                          <a:solidFill>
                            <a:srgbClr val="000000"/>
                          </a:solidFill>
                          <a:latin typeface="Arial"/>
                          <a:ea typeface="Times New Roman"/>
                          <a:cs typeface="Arial"/>
                        </a:rPr>
                        <a:t> may have been created by a previous branch of one of the </a:t>
                      </a:r>
                      <a:r>
                        <a:rPr lang="en-GB" sz="1600" dirty="0" err="1">
                          <a:solidFill>
                            <a:srgbClr val="000000"/>
                          </a:solidFill>
                          <a:latin typeface="Arial"/>
                          <a:ea typeface="Times New Roman"/>
                          <a:cs typeface="Arial"/>
                        </a:rPr>
                        <a:t>codelines</a:t>
                      </a:r>
                      <a:r>
                        <a:rPr lang="en-GB" sz="1600" dirty="0">
                          <a:solidFill>
                            <a:srgbClr val="000000"/>
                          </a:solidFill>
                          <a:latin typeface="Arial"/>
                          <a:ea typeface="Times New Roman"/>
                          <a:cs typeface="Arial"/>
                        </a:rPr>
                        <a:t> involved.</a:t>
                      </a:r>
                    </a:p>
                  </a:txBody>
                  <a:tcPr marL="68580" marR="68580" marT="0" marB="0"/>
                </a:tc>
                <a:extLst>
                  <a:ext uri="{0D108BD9-81ED-4DB2-BD59-A6C34878D82A}">
                    <a16:rowId xmlns:a16="http://schemas.microsoft.com/office/drawing/2014/main" val="10001"/>
                  </a:ext>
                </a:extLst>
              </a:tr>
              <a:tr h="540168">
                <a:tc>
                  <a:txBody>
                    <a:bodyPr/>
                    <a:lstStyle/>
                    <a:p>
                      <a:pPr algn="l">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540168">
                <a:tc>
                  <a:txBody>
                    <a:bodyPr/>
                    <a:lstStyle/>
                    <a:p>
                      <a:pPr algn="l">
                        <a:spcAft>
                          <a:spcPts val="200"/>
                        </a:spcAft>
                      </a:pPr>
                      <a:r>
                        <a:rPr lang="en-GB" sz="1600" dirty="0">
                          <a:solidFill>
                            <a:srgbClr val="000000"/>
                          </a:solidFill>
                          <a:latin typeface="Arial"/>
                          <a:ea typeface="Times New Roman"/>
                          <a:cs typeface="Arial"/>
                        </a:rPr>
                        <a:t>Repository</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 shared database of versions of software components and meta-information about changes to these components.</a:t>
                      </a:r>
                    </a:p>
                  </a:txBody>
                  <a:tcPr marL="68580" marR="68580" marT="0" marB="0"/>
                </a:tc>
                <a:extLst>
                  <a:ext uri="{0D108BD9-81ED-4DB2-BD59-A6C34878D82A}">
                    <a16:rowId xmlns:a16="http://schemas.microsoft.com/office/drawing/2014/main" val="10003"/>
                  </a:ext>
                </a:extLst>
              </a:tr>
              <a:tr h="810252">
                <a:tc>
                  <a:txBody>
                    <a:bodyPr/>
                    <a:lstStyle/>
                    <a:p>
                      <a:pPr algn="l">
                        <a:spcAft>
                          <a:spcPts val="200"/>
                        </a:spcAft>
                      </a:pPr>
                      <a:r>
                        <a:rPr lang="en-GB" sz="1600" dirty="0">
                          <a:solidFill>
                            <a:srgbClr val="000000"/>
                          </a:solidFill>
                          <a:latin typeface="Arial"/>
                          <a:ea typeface="Times New Roman"/>
                          <a:cs typeface="Arial"/>
                        </a:rPr>
                        <a:t>System building</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4"/>
                  </a:ext>
                </a:extLst>
              </a:tr>
              <a:tr h="540168">
                <a:tc>
                  <a:txBody>
                    <a:bodyPr/>
                    <a:lstStyle/>
                    <a:p>
                      <a:pPr algn="l">
                        <a:spcAft>
                          <a:spcPts val="200"/>
                        </a:spcAft>
                      </a:pPr>
                      <a:r>
                        <a:rPr lang="en-GB" sz="1600" dirty="0">
                          <a:solidFill>
                            <a:srgbClr val="000000"/>
                          </a:solidFill>
                          <a:latin typeface="Arial"/>
                          <a:ea typeface="Times New Roman"/>
                          <a:cs typeface="Arial"/>
                        </a:rPr>
                        <a:t>Version</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An instance of a configuration item that differs, in some way, from other instances of that item. Versions always have a unique identifier.</a:t>
                      </a:r>
                    </a:p>
                  </a:txBody>
                  <a:tcPr marL="68580" marR="68580" marT="0" marB="0"/>
                </a:tc>
                <a:extLst>
                  <a:ext uri="{0D108BD9-81ED-4DB2-BD59-A6C34878D82A}">
                    <a16:rowId xmlns:a16="http://schemas.microsoft.com/office/drawing/2014/main" val="10005"/>
                  </a:ext>
                </a:extLst>
              </a:tr>
              <a:tr h="540168">
                <a:tc>
                  <a:txBody>
                    <a:bodyPr/>
                    <a:lstStyle/>
                    <a:p>
                      <a:pPr algn="l">
                        <a:spcAft>
                          <a:spcPts val="200"/>
                        </a:spcAft>
                      </a:pPr>
                      <a:r>
                        <a:rPr lang="en-GB" sz="1600" dirty="0">
                          <a:solidFill>
                            <a:srgbClr val="000000"/>
                          </a:solidFill>
                          <a:latin typeface="Arial"/>
                          <a:ea typeface="Times New Roman"/>
                          <a:cs typeface="Arial"/>
                        </a:rPr>
                        <a:t>Workspace</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4144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BDD9D45-D02C-43B7-B0D0-6BE11A6A57D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2B5A9BA-E479-4CB5-8BB8-E15ADCB77387}"/>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11</a:t>
            </a:fld>
            <a:endParaRPr lang="zh-CN" altLang="en-US" dirty="0"/>
          </a:p>
        </p:txBody>
      </p:sp>
      <p:sp>
        <p:nvSpPr>
          <p:cNvPr id="4" name="TextBox 5">
            <a:extLst>
              <a:ext uri="{FF2B5EF4-FFF2-40B4-BE49-F238E27FC236}">
                <a16:creationId xmlns:a16="http://schemas.microsoft.com/office/drawing/2014/main" id="{90EE592E-4BAF-4411-B194-23C9440245C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Rectangle 3">
            <a:extLst>
              <a:ext uri="{FF2B5EF4-FFF2-40B4-BE49-F238E27FC236}">
                <a16:creationId xmlns:a16="http://schemas.microsoft.com/office/drawing/2014/main" id="{ECAC1DBE-46F1-4FD8-AC16-D296B03EBF18}"/>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What is version management?</a:t>
            </a:r>
          </a:p>
        </p:txBody>
      </p:sp>
      <p:sp>
        <p:nvSpPr>
          <p:cNvPr id="6" name="Content Placeholder 2">
            <a:extLst>
              <a:ext uri="{FF2B5EF4-FFF2-40B4-BE49-F238E27FC236}">
                <a16:creationId xmlns:a16="http://schemas.microsoft.com/office/drawing/2014/main" id="{D4FCA782-BFB2-403F-88DA-9B05CA834E89}"/>
              </a:ext>
            </a:extLst>
          </p:cNvPr>
          <p:cNvSpPr txBox="1">
            <a:spLocks/>
          </p:cNvSpPr>
          <p:nvPr/>
        </p:nvSpPr>
        <p:spPr>
          <a:xfrm>
            <a:off x="90986" y="1423317"/>
            <a:ext cx="895585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Version management (VM) is the process of keeping track of different versions of software components or configuration items and the systems in which these components are used. </a:t>
            </a:r>
          </a:p>
          <a:p>
            <a:r>
              <a:rPr lang="en-US" sz="2800"/>
              <a:t>It also involves ensuring that changes made by different developers to these versions do not interfere with each other. </a:t>
            </a:r>
          </a:p>
          <a:p>
            <a:r>
              <a:rPr lang="en-US" sz="2800"/>
              <a:t>Therefore version management can be thought of as the process of managing codelines and baselines. </a:t>
            </a:r>
            <a:endParaRPr lang="en-GB" sz="2800"/>
          </a:p>
          <a:p>
            <a:endParaRPr lang="en-US" sz="2800" dirty="0"/>
          </a:p>
        </p:txBody>
      </p:sp>
    </p:spTree>
    <p:extLst>
      <p:ext uri="{BB962C8B-B14F-4D97-AF65-F5344CB8AC3E}">
        <p14:creationId xmlns:p14="http://schemas.microsoft.com/office/powerpoint/2010/main" val="180542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6627381-3EF5-4D17-B29E-C5F0EC44A3D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A1552BF-F537-4C91-82B0-ADDA3C6BB239}"/>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0B14FF77-1220-4C8D-AE5E-B1AC340358E1}"/>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Content Placeholder 2">
            <a:extLst>
              <a:ext uri="{FF2B5EF4-FFF2-40B4-BE49-F238E27FC236}">
                <a16:creationId xmlns:a16="http://schemas.microsoft.com/office/drawing/2014/main" id="{CA941F08-9ACC-46A4-A282-6E0BAB3CB906}"/>
              </a:ext>
            </a:extLst>
          </p:cNvPr>
          <p:cNvSpPr txBox="1">
            <a:spLocks/>
          </p:cNvSpPr>
          <p:nvPr/>
        </p:nvSpPr>
        <p:spPr>
          <a:xfrm>
            <a:off x="126351" y="1495325"/>
            <a:ext cx="89101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a:t>
            </a:r>
            <a:r>
              <a:rPr lang="en-US" sz="2800" dirty="0" err="1"/>
              <a:t>codeline</a:t>
            </a:r>
            <a:r>
              <a:rPr lang="en-US" sz="2800" dirty="0"/>
              <a:t> is a sequence of versions of  source code with later versions in the sequence derived from earlier versions. </a:t>
            </a:r>
          </a:p>
          <a:p>
            <a:r>
              <a:rPr lang="en-US" sz="2800" dirty="0" err="1"/>
              <a:t>Codelines</a:t>
            </a:r>
            <a:r>
              <a:rPr lang="en-US" sz="2800" dirty="0"/>
              <a:t> normally apply to components of systems so that there are different versions of each component.</a:t>
            </a:r>
          </a:p>
          <a:p>
            <a:r>
              <a:rPr lang="en-US" sz="2800" dirty="0"/>
              <a:t> A baseline is a definition of a specific system. </a:t>
            </a:r>
          </a:p>
          <a:p>
            <a:r>
              <a:rPr lang="en-US" sz="2800" dirty="0"/>
              <a:t>The baseline therefore specifies the component versions that are included in the system plus a specification of the libraries used, configuration files, etc. </a:t>
            </a:r>
          </a:p>
        </p:txBody>
      </p:sp>
      <p:sp>
        <p:nvSpPr>
          <p:cNvPr id="6" name="Rectangle 3">
            <a:extLst>
              <a:ext uri="{FF2B5EF4-FFF2-40B4-BE49-F238E27FC236}">
                <a16:creationId xmlns:a16="http://schemas.microsoft.com/office/drawing/2014/main" id="{E369792B-330C-4440-9281-FE49A1AE6950}"/>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err="1">
                <a:solidFill>
                  <a:srgbClr val="7030A0"/>
                </a:solidFill>
              </a:rPr>
              <a:t>Codeline</a:t>
            </a:r>
            <a:r>
              <a:rPr lang="en-US" altLang="zh-CN" sz="2800" b="1" dirty="0">
                <a:solidFill>
                  <a:srgbClr val="7030A0"/>
                </a:solidFill>
              </a:rPr>
              <a:t> and baseline</a:t>
            </a:r>
          </a:p>
        </p:txBody>
      </p:sp>
      <p:sp>
        <p:nvSpPr>
          <p:cNvPr id="7" name="文本框 6">
            <a:extLst>
              <a:ext uri="{FF2B5EF4-FFF2-40B4-BE49-F238E27FC236}">
                <a16:creationId xmlns:a16="http://schemas.microsoft.com/office/drawing/2014/main" id="{435B325E-BEE2-427C-AFD2-F97717CF2F3C}"/>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a:t>
            </a:r>
          </a:p>
        </p:txBody>
      </p:sp>
    </p:spTree>
    <p:extLst>
      <p:ext uri="{BB962C8B-B14F-4D97-AF65-F5344CB8AC3E}">
        <p14:creationId xmlns:p14="http://schemas.microsoft.com/office/powerpoint/2010/main" val="1760600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878BA11-4A8E-423B-A441-B092BAFEAB1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FE4DDDD-A68A-487D-B828-D4D0E9AFFDE0}"/>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5590D6F4-D69F-40CC-8CC9-64E390D51D4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Content Placeholder 2">
            <a:extLst>
              <a:ext uri="{FF2B5EF4-FFF2-40B4-BE49-F238E27FC236}">
                <a16:creationId xmlns:a16="http://schemas.microsoft.com/office/drawing/2014/main" id="{BBE3BE08-738E-4701-8B19-4AB65800D0D1}"/>
              </a:ext>
            </a:extLst>
          </p:cNvPr>
          <p:cNvSpPr txBox="1">
            <a:spLocks/>
          </p:cNvSpPr>
          <p:nvPr/>
        </p:nvSpPr>
        <p:spPr>
          <a:xfrm>
            <a:off x="86816" y="908720"/>
            <a:ext cx="896002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Baselines may be specified using a configuration language, which allows you to define what components are included in a version of a particular system. </a:t>
            </a:r>
            <a:endParaRPr lang="en-GB" sz="2800"/>
          </a:p>
          <a:p>
            <a:r>
              <a:rPr lang="en-US" sz="2800"/>
              <a:t>Baselines are important because you often have to recreate a specific version of a complete system. </a:t>
            </a:r>
          </a:p>
          <a:p>
            <a:pPr lvl="1"/>
            <a:r>
              <a:rPr lang="en-US"/>
              <a:t>For example, a product line may be instantiated so that there are individual system versions for different customers. You may have to recreate the version delivered to a specific customer if, for example, that customer reports bugs in their system that have to be repaired. </a:t>
            </a:r>
            <a:endParaRPr lang="en-US" dirty="0"/>
          </a:p>
        </p:txBody>
      </p:sp>
      <p:sp>
        <p:nvSpPr>
          <p:cNvPr id="6" name="文本框 5">
            <a:extLst>
              <a:ext uri="{FF2B5EF4-FFF2-40B4-BE49-F238E27FC236}">
                <a16:creationId xmlns:a16="http://schemas.microsoft.com/office/drawing/2014/main" id="{38FD50B5-5722-4369-836A-80A59DCDA9BC}"/>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2</a:t>
            </a:r>
          </a:p>
        </p:txBody>
      </p:sp>
    </p:spTree>
    <p:extLst>
      <p:ext uri="{BB962C8B-B14F-4D97-AF65-F5344CB8AC3E}">
        <p14:creationId xmlns:p14="http://schemas.microsoft.com/office/powerpoint/2010/main" val="328366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B58D311-E041-4B82-A399-9C3EAD03520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73FAA56-A45F-4DB1-9290-4EFCE2B48B2A}"/>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DAB94FFA-8499-4D66-A620-A2CED4ADA7AE}"/>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0660BDF6-9C4A-440D-8764-3B8CBDC98A11}"/>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3</a:t>
            </a:r>
          </a:p>
        </p:txBody>
      </p:sp>
      <p:pic>
        <p:nvPicPr>
          <p:cNvPr id="6" name="Picture 7" descr="25.4 Code and Baselines (25.6).eps">
            <a:extLst>
              <a:ext uri="{FF2B5EF4-FFF2-40B4-BE49-F238E27FC236}">
                <a16:creationId xmlns:a16="http://schemas.microsoft.com/office/drawing/2014/main" id="{746AC247-7726-4480-9085-F7DB45835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20" y="1556792"/>
            <a:ext cx="8299960" cy="4414872"/>
          </a:xfrm>
          <a:prstGeom prst="rect">
            <a:avLst/>
          </a:prstGeom>
        </p:spPr>
      </p:pic>
      <p:sp>
        <p:nvSpPr>
          <p:cNvPr id="7" name="文本框 6">
            <a:extLst>
              <a:ext uri="{FF2B5EF4-FFF2-40B4-BE49-F238E27FC236}">
                <a16:creationId xmlns:a16="http://schemas.microsoft.com/office/drawing/2014/main" id="{8C35C916-AF13-4621-BAB3-613EC74FC181}"/>
              </a:ext>
            </a:extLst>
          </p:cNvPr>
          <p:cNvSpPr txBox="1"/>
          <p:nvPr/>
        </p:nvSpPr>
        <p:spPr>
          <a:xfrm>
            <a:off x="35495" y="980728"/>
            <a:ext cx="712879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Example of </a:t>
            </a:r>
            <a:r>
              <a:rPr lang="en-US" altLang="zh-CN" sz="2800" b="1" dirty="0" err="1">
                <a:solidFill>
                  <a:srgbClr val="7030A0"/>
                </a:solidFill>
                <a:cs typeface="Times New Roman" panose="02020603050405020304" pitchFamily="18" charset="0"/>
              </a:rPr>
              <a:t>codelines</a:t>
            </a:r>
            <a:r>
              <a:rPr lang="en-US" altLang="zh-CN" sz="2800" b="1" dirty="0">
                <a:solidFill>
                  <a:srgbClr val="7030A0"/>
                </a:solidFill>
                <a:cs typeface="Times New Roman" panose="02020603050405020304" pitchFamily="18" charset="0"/>
              </a:rPr>
              <a:t> and baselines</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101552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DBCA903-8F65-4180-ABEC-A0D0B664B10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9DE6430-C483-4823-84A6-2206CF80C0C3}"/>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82D4336D-EDE8-42F8-B6F7-25E1CECA2F9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9DDAF3DD-3566-416E-B7EC-B5BD72DD4504}"/>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4</a:t>
            </a:r>
          </a:p>
        </p:txBody>
      </p:sp>
      <p:sp>
        <p:nvSpPr>
          <p:cNvPr id="6" name="文本框 5">
            <a:extLst>
              <a:ext uri="{FF2B5EF4-FFF2-40B4-BE49-F238E27FC236}">
                <a16:creationId xmlns:a16="http://schemas.microsoft.com/office/drawing/2014/main" id="{A5E2770E-883D-45B4-811F-B02CAED9E429}"/>
              </a:ext>
            </a:extLst>
          </p:cNvPr>
          <p:cNvSpPr txBox="1"/>
          <p:nvPr/>
        </p:nvSpPr>
        <p:spPr>
          <a:xfrm>
            <a:off x="35495" y="980728"/>
            <a:ext cx="712879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Version Control (VC) systems</a:t>
            </a:r>
            <a:endParaRPr lang="zh-CN" altLang="en-US" sz="2800" b="1" dirty="0">
              <a:solidFill>
                <a:srgbClr val="7030A0"/>
              </a:solidFill>
              <a:cs typeface="Times New Roman" panose="02020603050405020304" pitchFamily="18" charset="0"/>
            </a:endParaRPr>
          </a:p>
        </p:txBody>
      </p:sp>
      <p:sp>
        <p:nvSpPr>
          <p:cNvPr id="7" name="矩形 6">
            <a:extLst>
              <a:ext uri="{FF2B5EF4-FFF2-40B4-BE49-F238E27FC236}">
                <a16:creationId xmlns:a16="http://schemas.microsoft.com/office/drawing/2014/main" id="{21595507-DA2C-4436-83E4-AFC0A402AFCA}"/>
              </a:ext>
            </a:extLst>
          </p:cNvPr>
          <p:cNvSpPr/>
          <p:nvPr/>
        </p:nvSpPr>
        <p:spPr>
          <a:xfrm>
            <a:off x="35495" y="1503948"/>
            <a:ext cx="9011345" cy="4401205"/>
          </a:xfrm>
          <a:prstGeom prst="rect">
            <a:avLst/>
          </a:prstGeom>
        </p:spPr>
        <p:txBody>
          <a:bodyPr wrap="square">
            <a:spAutoFit/>
          </a:bodyPr>
          <a:lstStyle/>
          <a:p>
            <a:pPr lvl="1"/>
            <a:r>
              <a:rPr lang="en-US" altLang="zh-CN" sz="2800" dirty="0"/>
              <a:t>    VC systems identify, store and control access to the different versions of components.</a:t>
            </a:r>
          </a:p>
          <a:p>
            <a:pPr lvl="1"/>
            <a:r>
              <a:rPr lang="en-US" altLang="zh-CN" sz="2800" dirty="0"/>
              <a:t>There are two types of VC systems:</a:t>
            </a:r>
          </a:p>
          <a:p>
            <a:pPr lvl="1"/>
            <a:r>
              <a:rPr lang="en-US" altLang="zh-CN" sz="2800" dirty="0"/>
              <a:t>- </a:t>
            </a:r>
            <a:r>
              <a:rPr lang="en-US" altLang="zh-CN" sz="2800" dirty="0">
                <a:solidFill>
                  <a:srgbClr val="FF0000"/>
                </a:solidFill>
              </a:rPr>
              <a:t>Centralized systems</a:t>
            </a:r>
            <a:r>
              <a:rPr lang="en-US" altLang="zh-CN" sz="2800" dirty="0"/>
              <a:t>, where there is a single master repository that maintains all versions of the software components that are being developed. </a:t>
            </a:r>
            <a:r>
              <a:rPr lang="en-US" altLang="zh-CN" sz="2800" b="1" dirty="0">
                <a:solidFill>
                  <a:schemeClr val="accent6">
                    <a:lumMod val="75000"/>
                  </a:schemeClr>
                </a:solidFill>
              </a:rPr>
              <a:t>Subversion</a:t>
            </a:r>
            <a:r>
              <a:rPr lang="en-US" altLang="zh-CN" sz="2800" dirty="0"/>
              <a:t> is a widely used example of a centralized VC system.</a:t>
            </a:r>
          </a:p>
          <a:p>
            <a:pPr lvl="1"/>
            <a:r>
              <a:rPr lang="en-US" altLang="zh-CN" sz="2800" dirty="0"/>
              <a:t>- </a:t>
            </a:r>
            <a:r>
              <a:rPr lang="en-US" altLang="zh-CN" sz="2800" dirty="0">
                <a:solidFill>
                  <a:srgbClr val="FF0000"/>
                </a:solidFill>
              </a:rPr>
              <a:t>Distributed systems</a:t>
            </a:r>
            <a:r>
              <a:rPr lang="en-US" altLang="zh-CN" sz="2800" dirty="0"/>
              <a:t>, where multiple versions of the component repository exist at the same time. </a:t>
            </a:r>
            <a:r>
              <a:rPr lang="en-US" altLang="zh-CN" sz="2800" b="1" dirty="0">
                <a:solidFill>
                  <a:schemeClr val="accent6">
                    <a:lumMod val="75000"/>
                  </a:schemeClr>
                </a:solidFill>
              </a:rPr>
              <a:t>Git</a:t>
            </a:r>
            <a:r>
              <a:rPr lang="en-US" altLang="zh-CN" sz="2800" dirty="0"/>
              <a:t> is a widely-used example of a distributed VC system</a:t>
            </a:r>
            <a:r>
              <a:rPr lang="en-GB" altLang="zh-CN" sz="2800" dirty="0"/>
              <a:t>. </a:t>
            </a:r>
            <a:endParaRPr lang="en-US" altLang="zh-CN" sz="2800" dirty="0"/>
          </a:p>
        </p:txBody>
      </p:sp>
    </p:spTree>
    <p:extLst>
      <p:ext uri="{BB962C8B-B14F-4D97-AF65-F5344CB8AC3E}">
        <p14:creationId xmlns:p14="http://schemas.microsoft.com/office/powerpoint/2010/main" val="306069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AA7D46A-CA19-49EA-9483-9DC1AFF5072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83A2E9F-41BF-4135-9B01-8B0826826130}"/>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16</a:t>
            </a:fld>
            <a:endParaRPr lang="zh-CN" altLang="en-US" dirty="0"/>
          </a:p>
        </p:txBody>
      </p:sp>
      <p:sp>
        <p:nvSpPr>
          <p:cNvPr id="4" name="TextBox 5">
            <a:extLst>
              <a:ext uri="{FF2B5EF4-FFF2-40B4-BE49-F238E27FC236}">
                <a16:creationId xmlns:a16="http://schemas.microsoft.com/office/drawing/2014/main" id="{1727180C-0B02-4C7D-A762-A78D03D4BCE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93EF287D-BC83-4B35-93FB-C094AEA5869F}"/>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5</a:t>
            </a:r>
          </a:p>
        </p:txBody>
      </p:sp>
      <p:sp>
        <p:nvSpPr>
          <p:cNvPr id="6" name="Content Placeholder 2">
            <a:extLst>
              <a:ext uri="{FF2B5EF4-FFF2-40B4-BE49-F238E27FC236}">
                <a16:creationId xmlns:a16="http://schemas.microsoft.com/office/drawing/2014/main" id="{DC215493-9161-4979-9A32-94DBDFE5DC97}"/>
              </a:ext>
            </a:extLst>
          </p:cNvPr>
          <p:cNvSpPr txBox="1">
            <a:spLocks/>
          </p:cNvSpPr>
          <p:nvPr/>
        </p:nvSpPr>
        <p:spPr>
          <a:xfrm>
            <a:off x="158824" y="1484784"/>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Version and release identification</a:t>
            </a:r>
            <a:r>
              <a:rPr lang="en-GB" sz="2800" dirty="0"/>
              <a:t> </a:t>
            </a:r>
          </a:p>
          <a:p>
            <a:r>
              <a:rPr lang="en-US" sz="2800" dirty="0"/>
              <a:t>Change history recording </a:t>
            </a:r>
          </a:p>
          <a:p>
            <a:r>
              <a:rPr lang="en-US" sz="2800" dirty="0"/>
              <a:t>Support for independent development </a:t>
            </a:r>
          </a:p>
          <a:p>
            <a:r>
              <a:rPr lang="en-US" sz="2800" dirty="0"/>
              <a:t>Project support</a:t>
            </a:r>
          </a:p>
          <a:p>
            <a:r>
              <a:rPr lang="en-US" sz="2800" dirty="0"/>
              <a:t>Storage management</a:t>
            </a:r>
          </a:p>
        </p:txBody>
      </p:sp>
      <p:sp>
        <p:nvSpPr>
          <p:cNvPr id="7" name="文本框 6">
            <a:extLst>
              <a:ext uri="{FF2B5EF4-FFF2-40B4-BE49-F238E27FC236}">
                <a16:creationId xmlns:a16="http://schemas.microsoft.com/office/drawing/2014/main" id="{0205E09C-744E-4FCB-9E47-BBC36A750858}"/>
              </a:ext>
            </a:extLst>
          </p:cNvPr>
          <p:cNvSpPr txBox="1"/>
          <p:nvPr/>
        </p:nvSpPr>
        <p:spPr>
          <a:xfrm>
            <a:off x="107503" y="980728"/>
            <a:ext cx="712879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Key features of VC systems</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1137387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4224425-8A8A-4387-AED0-BBA684F30D5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376E69F-9EEC-431D-9E9B-26B4089D0F84}"/>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EB229145-C07A-44BF-8DD6-8C062D5E8DB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0D0C47D7-6AD4-4A39-877D-DB26FAC1A76E}"/>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6</a:t>
            </a:r>
          </a:p>
        </p:txBody>
      </p:sp>
      <p:sp>
        <p:nvSpPr>
          <p:cNvPr id="6" name="Content Placeholder 2">
            <a:extLst>
              <a:ext uri="{FF2B5EF4-FFF2-40B4-BE49-F238E27FC236}">
                <a16:creationId xmlns:a16="http://schemas.microsoft.com/office/drawing/2014/main" id="{53304128-DD9B-442E-BD95-B8973D0790B0}"/>
              </a:ext>
            </a:extLst>
          </p:cNvPr>
          <p:cNvSpPr txBox="1">
            <a:spLocks/>
          </p:cNvSpPr>
          <p:nvPr/>
        </p:nvSpPr>
        <p:spPr>
          <a:xfrm>
            <a:off x="35494" y="1340768"/>
            <a:ext cx="90113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To support independent development without interference, version control systems use the concept of a project repository and a private workspace. </a:t>
            </a:r>
          </a:p>
          <a:p>
            <a:r>
              <a:rPr lang="en-US" sz="2800" dirty="0"/>
              <a:t>The project repository maintains the ‘master’ version of all components. It is used to create baselines for system building. </a:t>
            </a:r>
          </a:p>
          <a:p>
            <a:r>
              <a:rPr lang="en-US" sz="2800" dirty="0"/>
              <a:t>When modifying components, developers copy (</a:t>
            </a:r>
            <a:r>
              <a:rPr lang="en-US" sz="2800" b="1" dirty="0">
                <a:solidFill>
                  <a:srgbClr val="FF0000"/>
                </a:solidFill>
              </a:rPr>
              <a:t>check-out</a:t>
            </a:r>
            <a:r>
              <a:rPr lang="en-US" sz="2800" dirty="0"/>
              <a:t>) these from the repository into their workspace and work on these copies. </a:t>
            </a:r>
          </a:p>
          <a:p>
            <a:r>
              <a:rPr lang="en-US" sz="2800" dirty="0"/>
              <a:t>When they have finished their changes, the changed components are returned (</a:t>
            </a:r>
            <a:r>
              <a:rPr lang="en-US" sz="2800" b="1" dirty="0">
                <a:solidFill>
                  <a:srgbClr val="FF0000"/>
                </a:solidFill>
              </a:rPr>
              <a:t>checked-in</a:t>
            </a:r>
            <a:r>
              <a:rPr lang="en-US" sz="2800" dirty="0"/>
              <a:t>) to the repository. </a:t>
            </a:r>
          </a:p>
        </p:txBody>
      </p:sp>
      <p:sp>
        <p:nvSpPr>
          <p:cNvPr id="7" name="文本框 6">
            <a:extLst>
              <a:ext uri="{FF2B5EF4-FFF2-40B4-BE49-F238E27FC236}">
                <a16:creationId xmlns:a16="http://schemas.microsoft.com/office/drawing/2014/main" id="{F0EA9EB7-1F7B-49D0-93B5-37D9E0BC0EE8}"/>
              </a:ext>
            </a:extLst>
          </p:cNvPr>
          <p:cNvSpPr txBox="1"/>
          <p:nvPr/>
        </p:nvSpPr>
        <p:spPr>
          <a:xfrm>
            <a:off x="35494" y="908720"/>
            <a:ext cx="9011345"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Public repository and private workspaces</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391088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8AECDD1-803B-4F0A-8C4C-4D5EAB6CE9A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A877203-F96F-4FF6-B6A7-DC83D83FCCC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B6F8FA08-F57A-47A0-8735-3C727CB6B41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131C68D8-4680-41BF-8BFF-1EFB4262CE25}"/>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7</a:t>
            </a:r>
          </a:p>
        </p:txBody>
      </p:sp>
      <p:sp>
        <p:nvSpPr>
          <p:cNvPr id="6" name="Content Placeholder 2">
            <a:extLst>
              <a:ext uri="{FF2B5EF4-FFF2-40B4-BE49-F238E27FC236}">
                <a16:creationId xmlns:a16="http://schemas.microsoft.com/office/drawing/2014/main" id="{BD2BFA8B-9A72-4BD4-BCC7-EA2B8230EC6B}"/>
              </a:ext>
            </a:extLst>
          </p:cNvPr>
          <p:cNvSpPr txBox="1">
            <a:spLocks/>
          </p:cNvSpPr>
          <p:nvPr/>
        </p:nvSpPr>
        <p:spPr>
          <a:xfrm>
            <a:off x="107502" y="1351309"/>
            <a:ext cx="907301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Developers check out components or directories of components from the project repository into their private workspace and work on these copies in their private workspace. </a:t>
            </a:r>
          </a:p>
          <a:p>
            <a:r>
              <a:rPr lang="en-US" sz="2800"/>
              <a:t>When their changes are complete, they check-in the components back to the repository. </a:t>
            </a:r>
          </a:p>
          <a:p>
            <a:r>
              <a:rPr lang="en-US" sz="2800"/>
              <a:t>If several people are working on a component at the same time, each check it out from the repository. If a component has been checked out, the VC system warns other users wanting to check out that component that it has been checked out by someone else. </a:t>
            </a:r>
            <a:endParaRPr lang="en-US" sz="2800" dirty="0"/>
          </a:p>
        </p:txBody>
      </p:sp>
      <p:sp>
        <p:nvSpPr>
          <p:cNvPr id="7" name="文本框 6">
            <a:extLst>
              <a:ext uri="{FF2B5EF4-FFF2-40B4-BE49-F238E27FC236}">
                <a16:creationId xmlns:a16="http://schemas.microsoft.com/office/drawing/2014/main" id="{411A1029-8D10-474B-B163-689E2B91137D}"/>
              </a:ext>
            </a:extLst>
          </p:cNvPr>
          <p:cNvSpPr txBox="1"/>
          <p:nvPr/>
        </p:nvSpPr>
        <p:spPr>
          <a:xfrm>
            <a:off x="35494" y="908720"/>
            <a:ext cx="9011345"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Centralized VC</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209152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125E173-C1D3-438B-8BD4-FE9914711F0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164AA94-D95F-4A29-BABE-454F73233393}"/>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9F8AB3A3-DAE4-4825-A9CA-B4F23DD026F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887C4B19-442C-45C1-AAA4-F195AF0C9AB7}"/>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8</a:t>
            </a:r>
          </a:p>
        </p:txBody>
      </p:sp>
      <p:pic>
        <p:nvPicPr>
          <p:cNvPr id="6" name="Picture 6" descr="25.5 Check InOut.eps">
            <a:extLst>
              <a:ext uri="{FF2B5EF4-FFF2-40B4-BE49-F238E27FC236}">
                <a16:creationId xmlns:a16="http://schemas.microsoft.com/office/drawing/2014/main" id="{7C470025-A647-4E7B-B459-BDD86F8AA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445" y="1681831"/>
            <a:ext cx="6335091" cy="4471829"/>
          </a:xfrm>
          <a:prstGeom prst="rect">
            <a:avLst/>
          </a:prstGeom>
        </p:spPr>
      </p:pic>
      <p:sp>
        <p:nvSpPr>
          <p:cNvPr id="7" name="矩形 6">
            <a:extLst>
              <a:ext uri="{FF2B5EF4-FFF2-40B4-BE49-F238E27FC236}">
                <a16:creationId xmlns:a16="http://schemas.microsoft.com/office/drawing/2014/main" id="{2009C189-A298-4F1E-900C-89FFCF020ABD}"/>
              </a:ext>
            </a:extLst>
          </p:cNvPr>
          <p:cNvSpPr/>
          <p:nvPr/>
        </p:nvSpPr>
        <p:spPr>
          <a:xfrm>
            <a:off x="2164513" y="966434"/>
            <a:ext cx="4814972" cy="523220"/>
          </a:xfrm>
          <a:prstGeom prst="rect">
            <a:avLst/>
          </a:prstGeom>
        </p:spPr>
        <p:txBody>
          <a:bodyPr wrap="none">
            <a:spAutoFit/>
          </a:bodyPr>
          <a:lstStyle/>
          <a:p>
            <a:r>
              <a:rPr lang="en-US" altLang="zh-CN" sz="2800" b="1" dirty="0"/>
              <a:t>Repository Check-in/Check-out</a:t>
            </a:r>
            <a:endParaRPr lang="zh-CN" altLang="en-US" sz="2800" b="1" dirty="0"/>
          </a:p>
        </p:txBody>
      </p:sp>
    </p:spTree>
    <p:extLst>
      <p:ext uri="{BB962C8B-B14F-4D97-AF65-F5344CB8AC3E}">
        <p14:creationId xmlns:p14="http://schemas.microsoft.com/office/powerpoint/2010/main" val="8586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25-</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07504" y="1196752"/>
            <a:ext cx="8954953" cy="4401205"/>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the essential functionality that should be provided by a version control system, and how this is realized in centralized an distributed systems;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challenges of system building and the benefits of continuous integration and system building;</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why software change management is important and the essential activities in the change management;</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basic of software release management and how it differs from version management.</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071A176-DC56-4520-B5DA-09A7819A4B8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5AD0348-7F7A-4209-B314-EA0F76FDD856}"/>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20</a:t>
            </a:fld>
            <a:endParaRPr lang="zh-CN" altLang="en-US" dirty="0"/>
          </a:p>
        </p:txBody>
      </p:sp>
      <p:sp>
        <p:nvSpPr>
          <p:cNvPr id="4" name="Content Placeholder 2">
            <a:extLst>
              <a:ext uri="{FF2B5EF4-FFF2-40B4-BE49-F238E27FC236}">
                <a16:creationId xmlns:a16="http://schemas.microsoft.com/office/drawing/2014/main" id="{DC773598-6C76-454F-884D-AC28B1610C13}"/>
              </a:ext>
            </a:extLst>
          </p:cNvPr>
          <p:cNvSpPr txBox="1">
            <a:spLocks/>
          </p:cNvSpPr>
          <p:nvPr/>
        </p:nvSpPr>
        <p:spPr>
          <a:xfrm>
            <a:off x="107504" y="1340768"/>
            <a:ext cx="8939336" cy="501558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a:t>
            </a:r>
            <a:r>
              <a:rPr lang="en-US" sz="2800" dirty="0">
                <a:solidFill>
                  <a:srgbClr val="FF0000"/>
                </a:solidFill>
              </a:rPr>
              <a:t>master</a:t>
            </a:r>
            <a:r>
              <a:rPr lang="en-US" sz="2800" dirty="0"/>
              <a:t>’ repository is created on a server that maintains the code produced by the development team.</a:t>
            </a:r>
          </a:p>
          <a:p>
            <a:r>
              <a:rPr lang="en-US" sz="2800" dirty="0"/>
              <a:t>Instead of checking out the files that they need, a developer creates a clone of the project repository that is downloaded and installed on their computer. </a:t>
            </a:r>
            <a:endParaRPr lang="en-GB" sz="2800" dirty="0"/>
          </a:p>
          <a:p>
            <a:r>
              <a:rPr lang="en-US" sz="2800" dirty="0"/>
              <a:t>Developers work on the files required and maintain the new versions on their private repository on their own computer. </a:t>
            </a:r>
          </a:p>
          <a:p>
            <a:r>
              <a:rPr lang="en-US" sz="2800" dirty="0"/>
              <a:t>When changes are done, they ‘</a:t>
            </a:r>
            <a:r>
              <a:rPr lang="en-US" sz="2800" dirty="0">
                <a:solidFill>
                  <a:srgbClr val="FF0000"/>
                </a:solidFill>
              </a:rPr>
              <a:t>commit</a:t>
            </a:r>
            <a:r>
              <a:rPr lang="en-US" sz="2800" dirty="0"/>
              <a:t>’ these changes and update their private server repository.  They may then ‘</a:t>
            </a:r>
            <a:r>
              <a:rPr lang="en-US" sz="2800" dirty="0">
                <a:solidFill>
                  <a:srgbClr val="FF0000"/>
                </a:solidFill>
              </a:rPr>
              <a:t>push</a:t>
            </a:r>
            <a:r>
              <a:rPr lang="en-US" sz="2800" dirty="0"/>
              <a:t>’ these changes to the project repository. </a:t>
            </a:r>
          </a:p>
        </p:txBody>
      </p:sp>
      <p:sp>
        <p:nvSpPr>
          <p:cNvPr id="5" name="文本框 4">
            <a:extLst>
              <a:ext uri="{FF2B5EF4-FFF2-40B4-BE49-F238E27FC236}">
                <a16:creationId xmlns:a16="http://schemas.microsoft.com/office/drawing/2014/main" id="{A1C13331-89F4-436E-A4B7-FFB0D4765ED0}"/>
              </a:ext>
            </a:extLst>
          </p:cNvPr>
          <p:cNvSpPr txBox="1"/>
          <p:nvPr/>
        </p:nvSpPr>
        <p:spPr>
          <a:xfrm>
            <a:off x="35494" y="908720"/>
            <a:ext cx="9011345"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Distributed VC</a:t>
            </a:r>
            <a:endParaRPr lang="zh-CN" altLang="en-US" sz="2800" b="1" dirty="0">
              <a:solidFill>
                <a:srgbClr val="7030A0"/>
              </a:solidFill>
              <a:cs typeface="Times New Roman" panose="02020603050405020304" pitchFamily="18" charset="0"/>
            </a:endParaRPr>
          </a:p>
        </p:txBody>
      </p:sp>
      <p:sp>
        <p:nvSpPr>
          <p:cNvPr id="6" name="TextBox 5">
            <a:extLst>
              <a:ext uri="{FF2B5EF4-FFF2-40B4-BE49-F238E27FC236}">
                <a16:creationId xmlns:a16="http://schemas.microsoft.com/office/drawing/2014/main" id="{7295365D-5997-4DC9-836D-5496E8955B38}"/>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7" name="文本框 6">
            <a:extLst>
              <a:ext uri="{FF2B5EF4-FFF2-40B4-BE49-F238E27FC236}">
                <a16:creationId xmlns:a16="http://schemas.microsoft.com/office/drawing/2014/main" id="{E2E142B1-691F-4910-996D-54742937B467}"/>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9</a:t>
            </a:r>
          </a:p>
        </p:txBody>
      </p:sp>
    </p:spTree>
    <p:extLst>
      <p:ext uri="{BB962C8B-B14F-4D97-AF65-F5344CB8AC3E}">
        <p14:creationId xmlns:p14="http://schemas.microsoft.com/office/powerpoint/2010/main" val="3531929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A3829DF-D0A2-4C5D-A42F-50110A598DB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BE1E57D-DE09-40DD-A56B-2B99A1363A27}"/>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7A01BCA9-1CA1-4B58-B399-702A9F14E93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E9832B77-FA1F-40BC-9435-98616EE1D49C}"/>
              </a:ext>
            </a:extLst>
          </p:cNvPr>
          <p:cNvSpPr txBox="1"/>
          <p:nvPr/>
        </p:nvSpPr>
        <p:spPr>
          <a:xfrm>
            <a:off x="7524328" y="188640"/>
            <a:ext cx="1584177"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10</a:t>
            </a:r>
          </a:p>
        </p:txBody>
      </p:sp>
      <p:pic>
        <p:nvPicPr>
          <p:cNvPr id="6" name="Picture 6" descr="25.6 Repository Clone.eps">
            <a:extLst>
              <a:ext uri="{FF2B5EF4-FFF2-40B4-BE49-F238E27FC236}">
                <a16:creationId xmlns:a16="http://schemas.microsoft.com/office/drawing/2014/main" id="{335E8571-4B33-401D-9BB0-7291A7BF8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912" y="116632"/>
            <a:ext cx="4564568" cy="6291701"/>
          </a:xfrm>
          <a:prstGeom prst="rect">
            <a:avLst/>
          </a:prstGeom>
        </p:spPr>
      </p:pic>
      <p:sp>
        <p:nvSpPr>
          <p:cNvPr id="8" name="文本框 7">
            <a:extLst>
              <a:ext uri="{FF2B5EF4-FFF2-40B4-BE49-F238E27FC236}">
                <a16:creationId xmlns:a16="http://schemas.microsoft.com/office/drawing/2014/main" id="{83CA36DA-F48D-40CF-96EC-C22B6FC069FB}"/>
              </a:ext>
            </a:extLst>
          </p:cNvPr>
          <p:cNvSpPr txBox="1"/>
          <p:nvPr/>
        </p:nvSpPr>
        <p:spPr>
          <a:xfrm>
            <a:off x="1331640" y="2995488"/>
            <a:ext cx="2736304" cy="523220"/>
          </a:xfrm>
          <a:prstGeom prst="rect">
            <a:avLst/>
          </a:prstGeom>
          <a:noFill/>
        </p:spPr>
        <p:txBody>
          <a:bodyPr wrap="square" rtlCol="0">
            <a:spAutoFit/>
          </a:bodyPr>
          <a:lstStyle/>
          <a:p>
            <a:r>
              <a:rPr lang="en-US" altLang="zh-CN" sz="2800" b="1" dirty="0">
                <a:cs typeface="Times New Roman" panose="02020603050405020304" pitchFamily="18" charset="0"/>
              </a:rPr>
              <a:t>Repository clone</a:t>
            </a:r>
            <a:endParaRPr lang="zh-CN" altLang="en-US" sz="2800" b="1" dirty="0">
              <a:cs typeface="Times New Roman" panose="02020603050405020304" pitchFamily="18" charset="0"/>
            </a:endParaRPr>
          </a:p>
        </p:txBody>
      </p:sp>
    </p:spTree>
    <p:extLst>
      <p:ext uri="{BB962C8B-B14F-4D97-AF65-F5344CB8AC3E}">
        <p14:creationId xmlns:p14="http://schemas.microsoft.com/office/powerpoint/2010/main" val="3493535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970E01-2703-43D4-A65A-75549D25B72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9BF15CD-42E8-432E-8F22-47B81B8A9F4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367C1302-E338-410C-AEA4-35FADC3DE85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4FE617FC-1474-481C-9F27-66ED93DD946F}"/>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11</a:t>
            </a:r>
          </a:p>
        </p:txBody>
      </p:sp>
      <p:sp>
        <p:nvSpPr>
          <p:cNvPr id="6" name="Content Placeholder 2">
            <a:extLst>
              <a:ext uri="{FF2B5EF4-FFF2-40B4-BE49-F238E27FC236}">
                <a16:creationId xmlns:a16="http://schemas.microsoft.com/office/drawing/2014/main" id="{8337B169-1B15-4097-A861-7EC8B43FCE70}"/>
              </a:ext>
            </a:extLst>
          </p:cNvPr>
          <p:cNvSpPr txBox="1">
            <a:spLocks/>
          </p:cNvSpPr>
          <p:nvPr/>
        </p:nvSpPr>
        <p:spPr>
          <a:xfrm>
            <a:off x="122820" y="1340768"/>
            <a:ext cx="89240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It provides a backup mechanism for the repository.</a:t>
            </a:r>
            <a:r>
              <a:rPr lang="en-GB" sz="2800"/>
              <a:t> </a:t>
            </a:r>
          </a:p>
          <a:p>
            <a:pPr lvl="1"/>
            <a:r>
              <a:rPr lang="en-US"/>
              <a:t>If the repository is corrupted, work can continue and the project repository can be restored from local copies.</a:t>
            </a:r>
            <a:r>
              <a:rPr lang="en-GB"/>
              <a:t> </a:t>
            </a:r>
          </a:p>
          <a:p>
            <a:r>
              <a:rPr lang="en-GB" sz="2800"/>
              <a:t>It allows for off-line working so that developers can commit changes if they do not have a network connection. </a:t>
            </a:r>
          </a:p>
          <a:p>
            <a:r>
              <a:rPr lang="en-GB" sz="2800"/>
              <a:t>Project support is the default way of working. </a:t>
            </a:r>
          </a:p>
          <a:p>
            <a:pPr lvl="1"/>
            <a:r>
              <a:rPr lang="en-GB"/>
              <a:t>Developers can compile and test the entire system on their local machines and test the changes that they have made. </a:t>
            </a:r>
            <a:endParaRPr lang="en-US" dirty="0"/>
          </a:p>
        </p:txBody>
      </p:sp>
      <p:sp>
        <p:nvSpPr>
          <p:cNvPr id="7" name="文本框 6">
            <a:extLst>
              <a:ext uri="{FF2B5EF4-FFF2-40B4-BE49-F238E27FC236}">
                <a16:creationId xmlns:a16="http://schemas.microsoft.com/office/drawing/2014/main" id="{FF4473CD-10A8-4487-839F-3D01FAE7A955}"/>
              </a:ext>
            </a:extLst>
          </p:cNvPr>
          <p:cNvSpPr txBox="1"/>
          <p:nvPr/>
        </p:nvSpPr>
        <p:spPr>
          <a:xfrm>
            <a:off x="35494" y="908720"/>
            <a:ext cx="9011345"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Benefits of distributed VC</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632780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0A3C836-9D24-4C4E-8CB0-FBCC0835E1D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8E962B2-25FF-49CF-8C1A-FDED85E69030}"/>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A0B0B22D-A76F-4A0E-9480-88D3E73071DE}"/>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B3EFE16C-1CE2-4B10-8216-E186FF1246DF}"/>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12</a:t>
            </a:r>
          </a:p>
        </p:txBody>
      </p:sp>
      <p:sp>
        <p:nvSpPr>
          <p:cNvPr id="6" name="Content Placeholder 2">
            <a:extLst>
              <a:ext uri="{FF2B5EF4-FFF2-40B4-BE49-F238E27FC236}">
                <a16:creationId xmlns:a16="http://schemas.microsoft.com/office/drawing/2014/main" id="{A32DF1CB-2A03-465F-BF5D-A3DBD7E9C4E4}"/>
              </a:ext>
            </a:extLst>
          </p:cNvPr>
          <p:cNvSpPr txBox="1">
            <a:spLocks/>
          </p:cNvSpPr>
          <p:nvPr/>
        </p:nvSpPr>
        <p:spPr>
          <a:xfrm>
            <a:off x="107504" y="908720"/>
            <a:ext cx="876326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Distributed version control is essential for open source development.</a:t>
            </a:r>
          </a:p>
          <a:p>
            <a:pPr lvl="1"/>
            <a:r>
              <a:rPr lang="en-US"/>
              <a:t> Several people may be working simultaneously on the same system without any central coordination. </a:t>
            </a:r>
          </a:p>
          <a:p>
            <a:r>
              <a:rPr lang="en-US" sz="2800"/>
              <a:t>As well as a private repository on their own computer, developers also maintain a public server repository to which they push new versions of components that they have changed. </a:t>
            </a:r>
          </a:p>
          <a:p>
            <a:pPr lvl="1"/>
            <a:r>
              <a:rPr lang="en-US"/>
              <a:t>It is then up to the open-source system ‘manager’ to decide when to pull these changes into the definitive system. </a:t>
            </a:r>
            <a:endParaRPr lang="en-US" dirty="0"/>
          </a:p>
        </p:txBody>
      </p:sp>
    </p:spTree>
    <p:extLst>
      <p:ext uri="{BB962C8B-B14F-4D97-AF65-F5344CB8AC3E}">
        <p14:creationId xmlns:p14="http://schemas.microsoft.com/office/powerpoint/2010/main" val="3135037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5D354E9-EA78-44F5-95D7-4DA5B58EEBF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48ABBFC-BB60-43E0-9ACF-D82E656D1EFA}"/>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221F5D21-B8FB-411C-8A47-512BE1DCFC8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7693D258-A1F5-4020-A647-253DA790855A}"/>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13</a:t>
            </a:r>
          </a:p>
        </p:txBody>
      </p:sp>
      <p:pic>
        <p:nvPicPr>
          <p:cNvPr id="6" name="Picture 6" descr="25.7 Open Source Development.eps">
            <a:extLst>
              <a:ext uri="{FF2B5EF4-FFF2-40B4-BE49-F238E27FC236}">
                <a16:creationId xmlns:a16="http://schemas.microsoft.com/office/drawing/2014/main" id="{931670E6-CE5F-47A3-B390-2E63BB910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61" y="1561877"/>
            <a:ext cx="8008077" cy="4680520"/>
          </a:xfrm>
          <a:prstGeom prst="rect">
            <a:avLst/>
          </a:prstGeom>
        </p:spPr>
      </p:pic>
      <p:sp>
        <p:nvSpPr>
          <p:cNvPr id="7" name="文本框 6">
            <a:extLst>
              <a:ext uri="{FF2B5EF4-FFF2-40B4-BE49-F238E27FC236}">
                <a16:creationId xmlns:a16="http://schemas.microsoft.com/office/drawing/2014/main" id="{5AEDA0CB-670B-44A4-910E-EDA7D7F88898}"/>
              </a:ext>
            </a:extLst>
          </p:cNvPr>
          <p:cNvSpPr txBox="1"/>
          <p:nvPr/>
        </p:nvSpPr>
        <p:spPr>
          <a:xfrm>
            <a:off x="35494" y="908720"/>
            <a:ext cx="9011345"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Open source development</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182042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4E7CB8B-310A-42DD-993D-2E0767E0274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6235A67-E017-462C-B464-8AECC0DE2611}"/>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9604D70B-EF0E-4B5C-86BB-EC7A98DAD01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A64CFD14-2A37-400E-B00E-AC0CEEA7E5E5}"/>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14</a:t>
            </a:r>
          </a:p>
        </p:txBody>
      </p:sp>
      <p:sp>
        <p:nvSpPr>
          <p:cNvPr id="8" name="Content Placeholder 2">
            <a:extLst>
              <a:ext uri="{FF2B5EF4-FFF2-40B4-BE49-F238E27FC236}">
                <a16:creationId xmlns:a16="http://schemas.microsoft.com/office/drawing/2014/main" id="{E41E28CB-B577-4220-8601-D519779BCBD7}"/>
              </a:ext>
            </a:extLst>
          </p:cNvPr>
          <p:cNvSpPr txBox="1">
            <a:spLocks/>
          </p:cNvSpPr>
          <p:nvPr/>
        </p:nvSpPr>
        <p:spPr>
          <a:xfrm>
            <a:off x="107504" y="1423317"/>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Rather than a linear sequence of versions that reflect changes to the component over time, there may be several independent sequences. </a:t>
            </a:r>
          </a:p>
          <a:p>
            <a:r>
              <a:rPr lang="en-US" sz="2800" dirty="0"/>
              <a:t>At some stage, it may be necessary to merge </a:t>
            </a:r>
            <a:r>
              <a:rPr lang="en-US" sz="2800" dirty="0" err="1"/>
              <a:t>codeline</a:t>
            </a:r>
            <a:r>
              <a:rPr lang="en-US" sz="2800" dirty="0"/>
              <a:t> branches to create a new version of a component that includes all changes that have been made. </a:t>
            </a:r>
          </a:p>
        </p:txBody>
      </p:sp>
      <p:sp>
        <p:nvSpPr>
          <p:cNvPr id="9" name="矩形 8">
            <a:extLst>
              <a:ext uri="{FF2B5EF4-FFF2-40B4-BE49-F238E27FC236}">
                <a16:creationId xmlns:a16="http://schemas.microsoft.com/office/drawing/2014/main" id="{D6A64907-196E-4404-9412-7D2E3CFAC102}"/>
              </a:ext>
            </a:extLst>
          </p:cNvPr>
          <p:cNvSpPr/>
          <p:nvPr/>
        </p:nvSpPr>
        <p:spPr>
          <a:xfrm>
            <a:off x="93709" y="961564"/>
            <a:ext cx="3614195" cy="523220"/>
          </a:xfrm>
          <a:prstGeom prst="rect">
            <a:avLst/>
          </a:prstGeom>
        </p:spPr>
        <p:txBody>
          <a:bodyPr wrap="none">
            <a:spAutoFit/>
          </a:bodyPr>
          <a:lstStyle/>
          <a:p>
            <a:r>
              <a:rPr lang="en-US" altLang="zh-CN" sz="2800" b="1" dirty="0">
                <a:solidFill>
                  <a:srgbClr val="7030A0"/>
                </a:solidFill>
              </a:rPr>
              <a:t>Branching and merging</a:t>
            </a:r>
            <a:endParaRPr lang="zh-CN" altLang="en-US" sz="2800" b="1" dirty="0">
              <a:solidFill>
                <a:srgbClr val="7030A0"/>
              </a:solidFill>
            </a:endParaRPr>
          </a:p>
        </p:txBody>
      </p:sp>
    </p:spTree>
    <p:extLst>
      <p:ext uri="{BB962C8B-B14F-4D97-AF65-F5344CB8AC3E}">
        <p14:creationId xmlns:p14="http://schemas.microsoft.com/office/powerpoint/2010/main" val="176500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10C7DA4-61DA-4858-B040-E3B7ECF2A0C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40F0FC8-E23A-4F04-AC7C-E91D46BDE0B5}"/>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A907EE6A-F62C-4307-BB83-1CFC81D820D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AAFD9F8E-360D-4598-A3D8-184044C48D51}"/>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15</a:t>
            </a:r>
          </a:p>
        </p:txBody>
      </p:sp>
      <p:pic>
        <p:nvPicPr>
          <p:cNvPr id="6" name="Picture 6" descr="25.8 Branching Merging (25.9).eps">
            <a:extLst>
              <a:ext uri="{FF2B5EF4-FFF2-40B4-BE49-F238E27FC236}">
                <a16:creationId xmlns:a16="http://schemas.microsoft.com/office/drawing/2014/main" id="{9F9FF5BF-1737-4453-9303-90A0B1431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1841644"/>
            <a:ext cx="8741670" cy="4032448"/>
          </a:xfrm>
          <a:prstGeom prst="rect">
            <a:avLst/>
          </a:prstGeom>
        </p:spPr>
      </p:pic>
      <p:sp>
        <p:nvSpPr>
          <p:cNvPr id="7" name="矩形 6">
            <a:extLst>
              <a:ext uri="{FF2B5EF4-FFF2-40B4-BE49-F238E27FC236}">
                <a16:creationId xmlns:a16="http://schemas.microsoft.com/office/drawing/2014/main" id="{D3D381C4-7AC8-437B-A547-51A92E683355}"/>
              </a:ext>
            </a:extLst>
          </p:cNvPr>
          <p:cNvSpPr/>
          <p:nvPr/>
        </p:nvSpPr>
        <p:spPr>
          <a:xfrm>
            <a:off x="93709" y="961564"/>
            <a:ext cx="5349413" cy="523220"/>
          </a:xfrm>
          <a:prstGeom prst="rect">
            <a:avLst/>
          </a:prstGeom>
        </p:spPr>
        <p:txBody>
          <a:bodyPr wrap="none">
            <a:spAutoFit/>
          </a:bodyPr>
          <a:lstStyle/>
          <a:p>
            <a:r>
              <a:rPr lang="en-US" altLang="zh-CN" sz="2800" b="1" dirty="0">
                <a:solidFill>
                  <a:srgbClr val="7030A0"/>
                </a:solidFill>
              </a:rPr>
              <a:t>Example of branching and merging</a:t>
            </a:r>
            <a:endParaRPr lang="zh-CN" altLang="en-US" sz="2800" b="1" dirty="0">
              <a:solidFill>
                <a:srgbClr val="7030A0"/>
              </a:solidFill>
            </a:endParaRPr>
          </a:p>
        </p:txBody>
      </p:sp>
    </p:spTree>
    <p:extLst>
      <p:ext uri="{BB962C8B-B14F-4D97-AF65-F5344CB8AC3E}">
        <p14:creationId xmlns:p14="http://schemas.microsoft.com/office/powerpoint/2010/main" val="1265650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4E019AB-1701-4B55-8912-FD5369321DE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A49C3B4-0381-4FFF-BA97-33599D5B01FE}"/>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94A8623B-4179-4ED1-8262-DA96F44E4F8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5174F939-E90D-4410-88CD-2F55CFD21CAC}"/>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16</a:t>
            </a:r>
          </a:p>
        </p:txBody>
      </p:sp>
      <p:sp>
        <p:nvSpPr>
          <p:cNvPr id="6" name="Content Placeholder 2">
            <a:extLst>
              <a:ext uri="{FF2B5EF4-FFF2-40B4-BE49-F238E27FC236}">
                <a16:creationId xmlns:a16="http://schemas.microsoft.com/office/drawing/2014/main" id="{9304719F-7AA1-4BCB-BD88-30520E363BB7}"/>
              </a:ext>
            </a:extLst>
          </p:cNvPr>
          <p:cNvSpPr txBox="1">
            <a:spLocks/>
          </p:cNvSpPr>
          <p:nvPr/>
        </p:nvSpPr>
        <p:spPr>
          <a:xfrm>
            <a:off x="107503" y="1340768"/>
            <a:ext cx="9001001"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When version control systems were first developed, storage management was one of their most important functions.  </a:t>
            </a:r>
          </a:p>
          <a:p>
            <a:r>
              <a:rPr lang="en-US" sz="2800" dirty="0"/>
              <a:t>Disk space was expensive and it was important to minimize the disk space used by the different copies of components. </a:t>
            </a:r>
          </a:p>
          <a:p>
            <a:r>
              <a:rPr lang="en-US" sz="2800" dirty="0"/>
              <a:t>Instead of keeping a complete copy of each version, the system stores a list of differences (</a:t>
            </a:r>
            <a:r>
              <a:rPr lang="en-US" sz="2800" b="1" dirty="0">
                <a:solidFill>
                  <a:srgbClr val="FF0000"/>
                </a:solidFill>
              </a:rPr>
              <a:t>deltas</a:t>
            </a:r>
            <a:r>
              <a:rPr lang="en-US" sz="2800" dirty="0"/>
              <a:t>) between one version and another. </a:t>
            </a:r>
          </a:p>
          <a:p>
            <a:pPr lvl="1"/>
            <a:r>
              <a:rPr lang="en-US" dirty="0"/>
              <a:t>By applying these to a master version (usually the most recent version), a target version can be recreated. </a:t>
            </a:r>
          </a:p>
        </p:txBody>
      </p:sp>
      <p:sp>
        <p:nvSpPr>
          <p:cNvPr id="7" name="矩形 6">
            <a:extLst>
              <a:ext uri="{FF2B5EF4-FFF2-40B4-BE49-F238E27FC236}">
                <a16:creationId xmlns:a16="http://schemas.microsoft.com/office/drawing/2014/main" id="{31D95405-7988-40F7-9DF8-36AF1773CB5A}"/>
              </a:ext>
            </a:extLst>
          </p:cNvPr>
          <p:cNvSpPr/>
          <p:nvPr/>
        </p:nvSpPr>
        <p:spPr>
          <a:xfrm>
            <a:off x="93709" y="908720"/>
            <a:ext cx="3369833" cy="523220"/>
          </a:xfrm>
          <a:prstGeom prst="rect">
            <a:avLst/>
          </a:prstGeom>
        </p:spPr>
        <p:txBody>
          <a:bodyPr wrap="none">
            <a:spAutoFit/>
          </a:bodyPr>
          <a:lstStyle/>
          <a:p>
            <a:r>
              <a:rPr lang="en-US" altLang="zh-CN" sz="2800" b="1" dirty="0">
                <a:solidFill>
                  <a:srgbClr val="7030A0"/>
                </a:solidFill>
              </a:rPr>
              <a:t>Storage management</a:t>
            </a:r>
            <a:endParaRPr lang="zh-CN" altLang="en-US" sz="2800" b="1" dirty="0">
              <a:solidFill>
                <a:srgbClr val="7030A0"/>
              </a:solidFill>
            </a:endParaRPr>
          </a:p>
        </p:txBody>
      </p:sp>
    </p:spTree>
    <p:extLst>
      <p:ext uri="{BB962C8B-B14F-4D97-AF65-F5344CB8AC3E}">
        <p14:creationId xmlns:p14="http://schemas.microsoft.com/office/powerpoint/2010/main" val="3059190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9834EB5-E591-4708-ACBB-EFFBBA2E3F0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26C6905-7CC0-422E-A86F-A95FBF4A18C4}"/>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BD7007E2-82EE-4080-ABFC-F50284524AE8}"/>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66EC5754-4661-408C-81B0-2562DAAC5B18}"/>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17</a:t>
            </a:r>
          </a:p>
        </p:txBody>
      </p:sp>
      <p:pic>
        <p:nvPicPr>
          <p:cNvPr id="6" name="Content Placeholder 3" descr="25.7 CodelineDeltas.eps">
            <a:extLst>
              <a:ext uri="{FF2B5EF4-FFF2-40B4-BE49-F238E27FC236}">
                <a16:creationId xmlns:a16="http://schemas.microsoft.com/office/drawing/2014/main" id="{903CB978-95FF-4161-98D6-965371382427}"/>
              </a:ext>
            </a:extLst>
          </p:cNvPr>
          <p:cNvPicPr>
            <a:picLocks noChangeAspect="1"/>
          </p:cNvPicPr>
          <p:nvPr/>
        </p:nvPicPr>
        <p:blipFill>
          <a:blip r:embed="rId2"/>
          <a:srcRect t="-26411" b="-26411"/>
          <a:stretch>
            <a:fillRect/>
          </a:stretch>
        </p:blipFill>
        <p:spPr>
          <a:xfrm>
            <a:off x="467543" y="1340768"/>
            <a:ext cx="8379699" cy="4608512"/>
          </a:xfrm>
          <a:prstGeom prst="rect">
            <a:avLst/>
          </a:prstGeom>
        </p:spPr>
      </p:pic>
      <p:sp>
        <p:nvSpPr>
          <p:cNvPr id="7" name="矩形 6">
            <a:extLst>
              <a:ext uri="{FF2B5EF4-FFF2-40B4-BE49-F238E27FC236}">
                <a16:creationId xmlns:a16="http://schemas.microsoft.com/office/drawing/2014/main" id="{7B42C765-AF93-4347-A714-1C1C65AE947D}"/>
              </a:ext>
            </a:extLst>
          </p:cNvPr>
          <p:cNvSpPr/>
          <p:nvPr/>
        </p:nvSpPr>
        <p:spPr>
          <a:xfrm>
            <a:off x="1907704" y="1116787"/>
            <a:ext cx="5304337" cy="523220"/>
          </a:xfrm>
          <a:prstGeom prst="rect">
            <a:avLst/>
          </a:prstGeom>
        </p:spPr>
        <p:txBody>
          <a:bodyPr wrap="none">
            <a:spAutoFit/>
          </a:bodyPr>
          <a:lstStyle/>
          <a:p>
            <a:r>
              <a:rPr lang="en-US" altLang="zh-CN" sz="2800" b="1" dirty="0"/>
              <a:t>Storage management using deltas</a:t>
            </a:r>
            <a:r>
              <a:rPr lang="en-GB" altLang="zh-CN" sz="2800" b="1" dirty="0"/>
              <a:t> </a:t>
            </a:r>
            <a:endParaRPr lang="zh-CN" altLang="en-US" sz="2800" b="1" dirty="0"/>
          </a:p>
        </p:txBody>
      </p:sp>
    </p:spTree>
    <p:extLst>
      <p:ext uri="{BB962C8B-B14F-4D97-AF65-F5344CB8AC3E}">
        <p14:creationId xmlns:p14="http://schemas.microsoft.com/office/powerpoint/2010/main" val="2560967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F3E34D7-D0AB-499F-84DC-24C55719FC2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CDB0C58-6DDA-43E4-865B-7F9BB53E8F61}"/>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92BC0C6C-C0BE-44FF-AA5B-394E4893C0A4}"/>
              </a:ext>
            </a:extLst>
          </p:cNvPr>
          <p:cNvSpPr txBox="1">
            <a:spLocks noChangeArrowheads="1"/>
          </p:cNvSpPr>
          <p:nvPr/>
        </p:nvSpPr>
        <p:spPr bwMode="auto">
          <a:xfrm>
            <a:off x="-103897" y="23813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25.1 Version management</a:t>
            </a:r>
          </a:p>
        </p:txBody>
      </p:sp>
      <p:sp>
        <p:nvSpPr>
          <p:cNvPr id="5" name="文本框 4">
            <a:extLst>
              <a:ext uri="{FF2B5EF4-FFF2-40B4-BE49-F238E27FC236}">
                <a16:creationId xmlns:a16="http://schemas.microsoft.com/office/drawing/2014/main" id="{2C2536C9-BBBC-4B1C-A67D-0E601D05BE8A}"/>
              </a:ext>
            </a:extLst>
          </p:cNvPr>
          <p:cNvSpPr txBox="1"/>
          <p:nvPr/>
        </p:nvSpPr>
        <p:spPr>
          <a:xfrm>
            <a:off x="7596336" y="188640"/>
            <a:ext cx="1512169"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18</a:t>
            </a:r>
          </a:p>
          <a:p>
            <a:pPr>
              <a:lnSpc>
                <a:spcPts val="28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510F2053-AA14-4975-B22A-01A655F9D9CC}"/>
              </a:ext>
            </a:extLst>
          </p:cNvPr>
          <p:cNvSpPr txBox="1">
            <a:spLocks/>
          </p:cNvSpPr>
          <p:nvPr/>
        </p:nvSpPr>
        <p:spPr>
          <a:xfrm>
            <a:off x="107504" y="1412776"/>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As disk storage is now relatively cheap, Git uses an alternative, faster approach. </a:t>
            </a:r>
          </a:p>
          <a:p>
            <a:r>
              <a:rPr lang="en-US" sz="2800" dirty="0"/>
              <a:t>Git does not use deltas but applies a standard compression algorithm to stored files and their associated meta-information. </a:t>
            </a:r>
          </a:p>
          <a:p>
            <a:r>
              <a:rPr lang="en-US" sz="2800" dirty="0"/>
              <a:t>It does not store duplicate copies of files.  Retrieving a file simply involves decompressing it, with no need to apply a chain of operations. </a:t>
            </a:r>
          </a:p>
          <a:p>
            <a:r>
              <a:rPr lang="en-US" sz="2800" dirty="0"/>
              <a:t>Git also uses the notion of </a:t>
            </a:r>
            <a:r>
              <a:rPr lang="en-US" sz="2800" dirty="0" err="1"/>
              <a:t>packfiles</a:t>
            </a:r>
            <a:r>
              <a:rPr lang="en-US" sz="2800" dirty="0"/>
              <a:t> where several smaller files are combined into an indexed single file. </a:t>
            </a:r>
          </a:p>
        </p:txBody>
      </p:sp>
      <p:sp>
        <p:nvSpPr>
          <p:cNvPr id="7" name="矩形 6">
            <a:extLst>
              <a:ext uri="{FF2B5EF4-FFF2-40B4-BE49-F238E27FC236}">
                <a16:creationId xmlns:a16="http://schemas.microsoft.com/office/drawing/2014/main" id="{54AD4FFF-C777-4409-A19F-ADFE4AA5CB11}"/>
              </a:ext>
            </a:extLst>
          </p:cNvPr>
          <p:cNvSpPr/>
          <p:nvPr/>
        </p:nvSpPr>
        <p:spPr>
          <a:xfrm>
            <a:off x="93709" y="961564"/>
            <a:ext cx="2200411" cy="523220"/>
          </a:xfrm>
          <a:prstGeom prst="rect">
            <a:avLst/>
          </a:prstGeom>
        </p:spPr>
        <p:txBody>
          <a:bodyPr wrap="none">
            <a:spAutoFit/>
          </a:bodyPr>
          <a:lstStyle/>
          <a:p>
            <a:r>
              <a:rPr lang="en-US" altLang="zh-CN" sz="2800" b="1" dirty="0">
                <a:solidFill>
                  <a:srgbClr val="7030A0"/>
                </a:solidFill>
              </a:rPr>
              <a:t>Storage in </a:t>
            </a:r>
            <a:r>
              <a:rPr lang="en-US" altLang="zh-CN" sz="2800" b="1" dirty="0">
                <a:solidFill>
                  <a:schemeClr val="accent6">
                    <a:lumMod val="75000"/>
                  </a:schemeClr>
                </a:solidFill>
              </a:rPr>
              <a:t>Git</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2884792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3D7A3E-14F0-4DF1-A572-7BD43910525D}"/>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F80280DE-5D9C-46B8-A5CF-D8959505AB91}"/>
              </a:ext>
            </a:extLst>
          </p:cNvPr>
          <p:cNvSpPr>
            <a:spLocks noGrp="1"/>
          </p:cNvSpPr>
          <p:nvPr>
            <p:ph type="sldNum" sz="quarter" idx="12"/>
          </p:nvPr>
        </p:nvSpPr>
        <p:spPr/>
        <p:txBody>
          <a:bodyPr/>
          <a:lstStyle/>
          <a:p>
            <a:r>
              <a:rPr lang="en-US" altLang="zh-CN" dirty="0"/>
              <a:t>SE  Chapter 25-</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C95B6CB5-433A-4E01-A37A-F73994E2182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6" name="Rectangle 3">
            <a:extLst>
              <a:ext uri="{FF2B5EF4-FFF2-40B4-BE49-F238E27FC236}">
                <a16:creationId xmlns:a16="http://schemas.microsoft.com/office/drawing/2014/main" id="{3AF2E20A-3775-4283-BFBD-76D687592B7C}"/>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What is configuration management?</a:t>
            </a:r>
          </a:p>
        </p:txBody>
      </p:sp>
      <p:sp>
        <p:nvSpPr>
          <p:cNvPr id="7" name="Rectangle 3">
            <a:extLst>
              <a:ext uri="{FF2B5EF4-FFF2-40B4-BE49-F238E27FC236}">
                <a16:creationId xmlns:a16="http://schemas.microsoft.com/office/drawing/2014/main" id="{1156ED10-2ED2-4D88-8693-28B022726D67}"/>
              </a:ext>
            </a:extLst>
          </p:cNvPr>
          <p:cNvSpPr txBox="1">
            <a:spLocks noChangeArrowheads="1"/>
          </p:cNvSpPr>
          <p:nvPr/>
        </p:nvSpPr>
        <p:spPr>
          <a:xfrm>
            <a:off x="116236" y="1423317"/>
            <a:ext cx="893060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Software systems are constantly changing during development and use.</a:t>
            </a:r>
          </a:p>
          <a:p>
            <a:r>
              <a:rPr lang="en-US" altLang="zh-CN" sz="2800" dirty="0"/>
              <a:t>Configuration management (CM) is concerned with the policies, processes and tools for managing changing software systems. </a:t>
            </a:r>
          </a:p>
          <a:p>
            <a:r>
              <a:rPr lang="en-US" altLang="zh-CN" sz="2800" dirty="0"/>
              <a:t>You need CM because it is easy to lose track of what changes and component versions have been incorporated into each system version. </a:t>
            </a:r>
          </a:p>
          <a:p>
            <a:r>
              <a:rPr lang="en-US" altLang="zh-CN" sz="2800" dirty="0"/>
              <a:t>CM is essential for team projects to control changes made by different developers.</a:t>
            </a:r>
          </a:p>
        </p:txBody>
      </p:sp>
    </p:spTree>
    <p:extLst>
      <p:ext uri="{BB962C8B-B14F-4D97-AF65-F5344CB8AC3E}">
        <p14:creationId xmlns:p14="http://schemas.microsoft.com/office/powerpoint/2010/main" val="3563496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8EFDED3-6CBE-43D5-B66A-BE7F1B8ADFE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B1D0FBB-C4FA-40B8-A2C9-FA974C4C2875}"/>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0810481C-10F6-4CFB-857D-D92EC1AAADC4}"/>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Content Placeholder 2">
            <a:extLst>
              <a:ext uri="{FF2B5EF4-FFF2-40B4-BE49-F238E27FC236}">
                <a16:creationId xmlns:a16="http://schemas.microsoft.com/office/drawing/2014/main" id="{38EB78AB-2F7B-419D-8E3A-BA089140E1AA}"/>
              </a:ext>
            </a:extLst>
          </p:cNvPr>
          <p:cNvSpPr txBox="1">
            <a:spLocks/>
          </p:cNvSpPr>
          <p:nvPr/>
        </p:nvSpPr>
        <p:spPr>
          <a:xfrm>
            <a:off x="179512" y="1423317"/>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System building is the process of creating a complete, executable system by compiling and linking the system components, external libraries, configuration files, etc.</a:t>
            </a:r>
          </a:p>
          <a:p>
            <a:r>
              <a:rPr lang="en-US" sz="2800" dirty="0"/>
              <a:t>System building tools and version management tools must communicate as the build process involves checking out component versions from the repository managed by the version management system. </a:t>
            </a:r>
          </a:p>
          <a:p>
            <a:r>
              <a:rPr lang="en-US" sz="2800" dirty="0"/>
              <a:t>The configuration description used to identify a baseline is also used by the system building tool.</a:t>
            </a:r>
            <a:r>
              <a:rPr lang="en-GB" sz="2800" dirty="0"/>
              <a:t> </a:t>
            </a:r>
            <a:endParaRPr lang="en-US" sz="2800" dirty="0"/>
          </a:p>
        </p:txBody>
      </p:sp>
      <p:sp>
        <p:nvSpPr>
          <p:cNvPr id="6" name="矩形 5">
            <a:extLst>
              <a:ext uri="{FF2B5EF4-FFF2-40B4-BE49-F238E27FC236}">
                <a16:creationId xmlns:a16="http://schemas.microsoft.com/office/drawing/2014/main" id="{825C3AA0-FB15-43EF-9108-34DDBBCC5CA6}"/>
              </a:ext>
            </a:extLst>
          </p:cNvPr>
          <p:cNvSpPr/>
          <p:nvPr/>
        </p:nvSpPr>
        <p:spPr>
          <a:xfrm>
            <a:off x="93709" y="961564"/>
            <a:ext cx="3885744" cy="523220"/>
          </a:xfrm>
          <a:prstGeom prst="rect">
            <a:avLst/>
          </a:prstGeom>
        </p:spPr>
        <p:txBody>
          <a:bodyPr wrap="none">
            <a:spAutoFit/>
          </a:bodyPr>
          <a:lstStyle/>
          <a:p>
            <a:r>
              <a:rPr lang="en-US" altLang="zh-CN" sz="2800" b="1" dirty="0">
                <a:solidFill>
                  <a:srgbClr val="7030A0"/>
                </a:solidFill>
              </a:rPr>
              <a:t>What is system building?</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3670048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3AC3104-EE20-4803-BD47-517C0F38C03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3FE0883-1B0E-4286-AB86-EB69A68B12FB}"/>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3BC0C172-CEEF-4669-84F9-6224C55C3EB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EF63CC5E-E1F6-4505-B184-1003B4478761}"/>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a:t>
            </a:r>
          </a:p>
        </p:txBody>
      </p:sp>
      <p:pic>
        <p:nvPicPr>
          <p:cNvPr id="6" name="Content Placeholder 3" descr="25.11 SystemBuilding.eps">
            <a:extLst>
              <a:ext uri="{FF2B5EF4-FFF2-40B4-BE49-F238E27FC236}">
                <a16:creationId xmlns:a16="http://schemas.microsoft.com/office/drawing/2014/main" id="{9B71FE8D-2458-4F94-B372-BD154B23E770}"/>
              </a:ext>
            </a:extLst>
          </p:cNvPr>
          <p:cNvPicPr>
            <a:picLocks noChangeAspect="1"/>
          </p:cNvPicPr>
          <p:nvPr/>
        </p:nvPicPr>
        <p:blipFill>
          <a:blip r:embed="rId2"/>
          <a:srcRect t="-7679" b="-7679"/>
          <a:stretch>
            <a:fillRect/>
          </a:stretch>
        </p:blipFill>
        <p:spPr>
          <a:xfrm>
            <a:off x="647563" y="1579445"/>
            <a:ext cx="7704857" cy="4237374"/>
          </a:xfrm>
          <a:prstGeom prst="rect">
            <a:avLst/>
          </a:prstGeom>
        </p:spPr>
      </p:pic>
      <p:sp>
        <p:nvSpPr>
          <p:cNvPr id="7" name="矩形 6">
            <a:extLst>
              <a:ext uri="{FF2B5EF4-FFF2-40B4-BE49-F238E27FC236}">
                <a16:creationId xmlns:a16="http://schemas.microsoft.com/office/drawing/2014/main" id="{8C5192B5-A89B-4761-8B0B-FBA6BBFE4B22}"/>
              </a:ext>
            </a:extLst>
          </p:cNvPr>
          <p:cNvSpPr/>
          <p:nvPr/>
        </p:nvSpPr>
        <p:spPr>
          <a:xfrm>
            <a:off x="93709" y="961564"/>
            <a:ext cx="6557949" cy="523220"/>
          </a:xfrm>
          <a:prstGeom prst="rect">
            <a:avLst/>
          </a:prstGeom>
        </p:spPr>
        <p:txBody>
          <a:bodyPr wrap="none">
            <a:spAutoFit/>
          </a:bodyPr>
          <a:lstStyle/>
          <a:p>
            <a:r>
              <a:rPr lang="en-US" altLang="zh-CN" sz="2800" b="1" dirty="0">
                <a:solidFill>
                  <a:srgbClr val="7030A0"/>
                </a:solidFill>
              </a:rPr>
              <a:t>System building (platforms, files and work)</a:t>
            </a:r>
            <a:endParaRPr lang="zh-CN" altLang="en-US" sz="2800" b="1" dirty="0">
              <a:solidFill>
                <a:schemeClr val="accent6">
                  <a:lumMod val="75000"/>
                </a:schemeClr>
              </a:solidFill>
            </a:endParaRPr>
          </a:p>
        </p:txBody>
      </p:sp>
    </p:spTree>
    <p:extLst>
      <p:ext uri="{BB962C8B-B14F-4D97-AF65-F5344CB8AC3E}">
        <p14:creationId xmlns:p14="http://schemas.microsoft.com/office/powerpoint/2010/main" val="4099108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AECF238-5413-456A-A2E5-7CBEB1ABD83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202804E-930B-465F-A3AC-A0BC07B4488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A76D3834-FE4C-4958-8087-1BB5BADC70C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37F99C31-E1F1-43FB-8E74-EF585AEA6AA7}"/>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2</a:t>
            </a:r>
          </a:p>
        </p:txBody>
      </p:sp>
      <p:sp>
        <p:nvSpPr>
          <p:cNvPr id="6" name="Content Placeholder 2">
            <a:extLst>
              <a:ext uri="{FF2B5EF4-FFF2-40B4-BE49-F238E27FC236}">
                <a16:creationId xmlns:a16="http://schemas.microsoft.com/office/drawing/2014/main" id="{D51FD29C-CA2E-43B2-9A83-D51B9C3073D1}"/>
              </a:ext>
            </a:extLst>
          </p:cNvPr>
          <p:cNvSpPr txBox="1">
            <a:spLocks/>
          </p:cNvSpPr>
          <p:nvPr/>
        </p:nvSpPr>
        <p:spPr>
          <a:xfrm>
            <a:off x="107504" y="1484784"/>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Build script generation</a:t>
            </a:r>
            <a:endParaRPr lang="en-GB" sz="2800" dirty="0"/>
          </a:p>
          <a:p>
            <a:r>
              <a:rPr lang="en-US" sz="2800" dirty="0"/>
              <a:t>Version management system integration</a:t>
            </a:r>
            <a:endParaRPr lang="en-GB" sz="2800" dirty="0"/>
          </a:p>
          <a:p>
            <a:r>
              <a:rPr lang="en-US" sz="2800" dirty="0"/>
              <a:t>Minimal re-compilation</a:t>
            </a:r>
            <a:endParaRPr lang="en-GB" sz="2800" dirty="0"/>
          </a:p>
          <a:p>
            <a:r>
              <a:rPr lang="en-US" sz="2800" dirty="0"/>
              <a:t>Executable system creation</a:t>
            </a:r>
            <a:endParaRPr lang="en-GB" sz="2800" dirty="0"/>
          </a:p>
          <a:p>
            <a:r>
              <a:rPr lang="en-US" sz="2800" dirty="0"/>
              <a:t>Test automation</a:t>
            </a:r>
            <a:endParaRPr lang="en-GB" sz="2800" dirty="0"/>
          </a:p>
          <a:p>
            <a:r>
              <a:rPr lang="en-US" sz="2800" dirty="0"/>
              <a:t>Reporting</a:t>
            </a:r>
            <a:endParaRPr lang="en-GB" sz="2800" dirty="0"/>
          </a:p>
          <a:p>
            <a:r>
              <a:rPr lang="en-US" sz="2800" dirty="0"/>
              <a:t>Documentation generation</a:t>
            </a:r>
            <a:endParaRPr lang="en-GB" sz="2800" dirty="0"/>
          </a:p>
          <a:p>
            <a:endParaRPr lang="en-US" sz="2800" dirty="0"/>
          </a:p>
        </p:txBody>
      </p:sp>
      <p:sp>
        <p:nvSpPr>
          <p:cNvPr id="7" name="矩形 6">
            <a:extLst>
              <a:ext uri="{FF2B5EF4-FFF2-40B4-BE49-F238E27FC236}">
                <a16:creationId xmlns:a16="http://schemas.microsoft.com/office/drawing/2014/main" id="{65C8C3A1-0C7D-40CE-BBDD-95B0BDCABCB9}"/>
              </a:ext>
            </a:extLst>
          </p:cNvPr>
          <p:cNvSpPr/>
          <p:nvPr/>
        </p:nvSpPr>
        <p:spPr>
          <a:xfrm>
            <a:off x="35887" y="927756"/>
            <a:ext cx="4044569" cy="523220"/>
          </a:xfrm>
          <a:prstGeom prst="rect">
            <a:avLst/>
          </a:prstGeom>
        </p:spPr>
        <p:txBody>
          <a:bodyPr wrap="none">
            <a:spAutoFit/>
          </a:bodyPr>
          <a:lstStyle/>
          <a:p>
            <a:r>
              <a:rPr lang="en-US" altLang="zh-CN" sz="2800" b="1" dirty="0">
                <a:solidFill>
                  <a:srgbClr val="7030A0"/>
                </a:solidFill>
              </a:rPr>
              <a:t>Build system functionality</a:t>
            </a:r>
            <a:endParaRPr lang="zh-CN" altLang="en-US" sz="2800" b="1" dirty="0">
              <a:solidFill>
                <a:srgbClr val="7030A0"/>
              </a:solidFill>
            </a:endParaRPr>
          </a:p>
        </p:txBody>
      </p:sp>
    </p:spTree>
    <p:extLst>
      <p:ext uri="{BB962C8B-B14F-4D97-AF65-F5344CB8AC3E}">
        <p14:creationId xmlns:p14="http://schemas.microsoft.com/office/powerpoint/2010/main" val="28899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0AEF38-3C5F-47FC-99C5-6E064CE6C77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994106F-20BB-4A56-A487-0813CD17070B}"/>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531E8127-DD3C-409C-B427-884046FED34A}"/>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E87B52F1-F5F2-4DDE-9723-B943DF989A18}"/>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3</a:t>
            </a:r>
          </a:p>
        </p:txBody>
      </p:sp>
      <p:pic>
        <p:nvPicPr>
          <p:cNvPr id="6" name="Content Placeholder 3" descr="25.10 Build Environment.eps">
            <a:extLst>
              <a:ext uri="{FF2B5EF4-FFF2-40B4-BE49-F238E27FC236}">
                <a16:creationId xmlns:a16="http://schemas.microsoft.com/office/drawing/2014/main" id="{AA84902A-E796-4790-A02B-8F88CBC55811}"/>
              </a:ext>
            </a:extLst>
          </p:cNvPr>
          <p:cNvPicPr>
            <a:picLocks noChangeAspect="1"/>
          </p:cNvPicPr>
          <p:nvPr/>
        </p:nvPicPr>
        <p:blipFill>
          <a:blip r:embed="rId2"/>
          <a:srcRect t="-5771" b="-5771"/>
          <a:stretch>
            <a:fillRect/>
          </a:stretch>
        </p:blipFill>
        <p:spPr>
          <a:xfrm>
            <a:off x="251520" y="1582887"/>
            <a:ext cx="8352928" cy="4593789"/>
          </a:xfrm>
          <a:prstGeom prst="rect">
            <a:avLst/>
          </a:prstGeom>
        </p:spPr>
      </p:pic>
      <p:sp>
        <p:nvSpPr>
          <p:cNvPr id="7" name="矩形 6">
            <a:extLst>
              <a:ext uri="{FF2B5EF4-FFF2-40B4-BE49-F238E27FC236}">
                <a16:creationId xmlns:a16="http://schemas.microsoft.com/office/drawing/2014/main" id="{8AD3645C-4CF1-40FD-B0B9-0CEB2BBEA51B}"/>
              </a:ext>
            </a:extLst>
          </p:cNvPr>
          <p:cNvSpPr/>
          <p:nvPr/>
        </p:nvSpPr>
        <p:spPr>
          <a:xfrm>
            <a:off x="1295126" y="1053031"/>
            <a:ext cx="6445226" cy="523220"/>
          </a:xfrm>
          <a:prstGeom prst="rect">
            <a:avLst/>
          </a:prstGeom>
        </p:spPr>
        <p:txBody>
          <a:bodyPr wrap="none">
            <a:spAutoFit/>
          </a:bodyPr>
          <a:lstStyle/>
          <a:p>
            <a:r>
              <a:rPr lang="en-US" altLang="zh-CN" sz="2800" b="1" dirty="0"/>
              <a:t>Development, build, and target platforms</a:t>
            </a:r>
            <a:r>
              <a:rPr lang="en-GB" altLang="zh-CN" sz="2800" b="1" dirty="0"/>
              <a:t> </a:t>
            </a:r>
            <a:endParaRPr lang="zh-CN" altLang="en-US" sz="2800" b="1" dirty="0"/>
          </a:p>
        </p:txBody>
      </p:sp>
    </p:spTree>
    <p:extLst>
      <p:ext uri="{BB962C8B-B14F-4D97-AF65-F5344CB8AC3E}">
        <p14:creationId xmlns:p14="http://schemas.microsoft.com/office/powerpoint/2010/main" val="708783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29ACAE5-AF45-429A-9049-B1E8E0A10DF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A5DADC4-EECC-41AB-A5F0-F94CDD85B6A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34</a:t>
            </a:fld>
            <a:endParaRPr lang="zh-CN" altLang="en-US" dirty="0"/>
          </a:p>
        </p:txBody>
      </p:sp>
      <p:sp>
        <p:nvSpPr>
          <p:cNvPr id="4" name="TextBox 5">
            <a:extLst>
              <a:ext uri="{FF2B5EF4-FFF2-40B4-BE49-F238E27FC236}">
                <a16:creationId xmlns:a16="http://schemas.microsoft.com/office/drawing/2014/main" id="{0F7BE7FC-A588-4031-A080-3EDEBA68F518}"/>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E9F326DF-245B-4B4F-A7AE-718162A65279}"/>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4</a:t>
            </a:r>
          </a:p>
        </p:txBody>
      </p:sp>
      <p:sp>
        <p:nvSpPr>
          <p:cNvPr id="6" name="Content Placeholder 2">
            <a:extLst>
              <a:ext uri="{FF2B5EF4-FFF2-40B4-BE49-F238E27FC236}">
                <a16:creationId xmlns:a16="http://schemas.microsoft.com/office/drawing/2014/main" id="{DE7D6AB0-C9F3-4354-86D8-BCECAC4B5F13}"/>
              </a:ext>
            </a:extLst>
          </p:cNvPr>
          <p:cNvSpPr txBox="1">
            <a:spLocks/>
          </p:cNvSpPr>
          <p:nvPr/>
        </p:nvSpPr>
        <p:spPr>
          <a:xfrm>
            <a:off x="107999" y="1340768"/>
            <a:ext cx="9000505" cy="49685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Once the system has passed its tests, check it into the build system but do not commit it as a new system baseline.</a:t>
            </a:r>
            <a:endParaRPr lang="en-GB" sz="2800" dirty="0"/>
          </a:p>
          <a:p>
            <a:r>
              <a:rPr lang="en-US" sz="2800" dirty="0"/>
              <a:t>Build the system on the build server and run the tests. You need to do this in case others have modified components since you checked out the system. If this is the case, check out the components that have failed and edit these so that tests pass on your private workspace.</a:t>
            </a:r>
            <a:endParaRPr lang="en-GB" sz="2800" dirty="0"/>
          </a:p>
          <a:p>
            <a:r>
              <a:rPr lang="en-US" sz="2800" dirty="0"/>
              <a:t>If the system passes its tests on the build system, then commit the changes you have made as a new baseline in the system mainline.</a:t>
            </a:r>
            <a:endParaRPr lang="en-GB" sz="2800" dirty="0"/>
          </a:p>
          <a:p>
            <a:endParaRPr lang="en-US" sz="2800" dirty="0"/>
          </a:p>
        </p:txBody>
      </p:sp>
      <p:sp>
        <p:nvSpPr>
          <p:cNvPr id="7" name="矩形 6">
            <a:extLst>
              <a:ext uri="{FF2B5EF4-FFF2-40B4-BE49-F238E27FC236}">
                <a16:creationId xmlns:a16="http://schemas.microsoft.com/office/drawing/2014/main" id="{8B292045-E24B-4545-A5B8-56EA4DA8C028}"/>
              </a:ext>
            </a:extLst>
          </p:cNvPr>
          <p:cNvSpPr/>
          <p:nvPr/>
        </p:nvSpPr>
        <p:spPr>
          <a:xfrm>
            <a:off x="35887" y="927756"/>
            <a:ext cx="4044569" cy="523220"/>
          </a:xfrm>
          <a:prstGeom prst="rect">
            <a:avLst/>
          </a:prstGeom>
        </p:spPr>
        <p:txBody>
          <a:bodyPr wrap="square">
            <a:spAutoFit/>
          </a:bodyPr>
          <a:lstStyle/>
          <a:p>
            <a:r>
              <a:rPr lang="en-US" altLang="zh-CN" sz="2800" b="1" dirty="0">
                <a:solidFill>
                  <a:srgbClr val="7030A0"/>
                </a:solidFill>
              </a:rPr>
              <a:t>Agile building</a:t>
            </a:r>
            <a:endParaRPr lang="zh-CN" altLang="en-US" sz="2800" b="1" dirty="0">
              <a:solidFill>
                <a:srgbClr val="7030A0"/>
              </a:solidFill>
            </a:endParaRPr>
          </a:p>
        </p:txBody>
      </p:sp>
    </p:spTree>
    <p:extLst>
      <p:ext uri="{BB962C8B-B14F-4D97-AF65-F5344CB8AC3E}">
        <p14:creationId xmlns:p14="http://schemas.microsoft.com/office/powerpoint/2010/main" val="431475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442C209-7C39-41CF-B45C-945313ACCB6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F038930-9D29-4A2D-8E16-33077A9652F0}"/>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35</a:t>
            </a:fld>
            <a:endParaRPr lang="zh-CN" altLang="en-US" dirty="0"/>
          </a:p>
        </p:txBody>
      </p:sp>
      <p:sp>
        <p:nvSpPr>
          <p:cNvPr id="4" name="TextBox 5">
            <a:extLst>
              <a:ext uri="{FF2B5EF4-FFF2-40B4-BE49-F238E27FC236}">
                <a16:creationId xmlns:a16="http://schemas.microsoft.com/office/drawing/2014/main" id="{3B1FFB07-A1E8-4F1C-895B-D0FBADC1390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E141CB11-C54F-4957-A927-7255F89280EA}"/>
              </a:ext>
            </a:extLst>
          </p:cNvPr>
          <p:cNvSpPr txBox="1"/>
          <p:nvPr/>
        </p:nvSpPr>
        <p:spPr>
          <a:xfrm>
            <a:off x="7596336" y="188640"/>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5</a:t>
            </a:r>
          </a:p>
        </p:txBody>
      </p:sp>
      <p:pic>
        <p:nvPicPr>
          <p:cNvPr id="6" name="Content Placeholder 3" descr="25.12 ContinIntegration.eps">
            <a:extLst>
              <a:ext uri="{FF2B5EF4-FFF2-40B4-BE49-F238E27FC236}">
                <a16:creationId xmlns:a16="http://schemas.microsoft.com/office/drawing/2014/main" id="{1E97878D-680C-4166-A8B8-EC8BF21A0D8D}"/>
              </a:ext>
            </a:extLst>
          </p:cNvPr>
          <p:cNvPicPr>
            <a:picLocks noChangeAspect="1"/>
          </p:cNvPicPr>
          <p:nvPr/>
        </p:nvPicPr>
        <p:blipFill>
          <a:blip r:embed="rId2"/>
          <a:srcRect t="-3630" b="-3630"/>
          <a:stretch>
            <a:fillRect/>
          </a:stretch>
        </p:blipFill>
        <p:spPr>
          <a:xfrm>
            <a:off x="179512" y="1412776"/>
            <a:ext cx="8648038" cy="4756087"/>
          </a:xfrm>
          <a:prstGeom prst="rect">
            <a:avLst/>
          </a:prstGeom>
        </p:spPr>
      </p:pic>
      <p:sp>
        <p:nvSpPr>
          <p:cNvPr id="7" name="矩形 6">
            <a:extLst>
              <a:ext uri="{FF2B5EF4-FFF2-40B4-BE49-F238E27FC236}">
                <a16:creationId xmlns:a16="http://schemas.microsoft.com/office/drawing/2014/main" id="{EC3FACB0-1E72-4DE3-ACFB-64F2894C2341}"/>
              </a:ext>
            </a:extLst>
          </p:cNvPr>
          <p:cNvSpPr/>
          <p:nvPr/>
        </p:nvSpPr>
        <p:spPr>
          <a:xfrm>
            <a:off x="35887" y="927756"/>
            <a:ext cx="4044569" cy="523220"/>
          </a:xfrm>
          <a:prstGeom prst="rect">
            <a:avLst/>
          </a:prstGeom>
        </p:spPr>
        <p:txBody>
          <a:bodyPr wrap="square">
            <a:spAutoFit/>
          </a:bodyPr>
          <a:lstStyle/>
          <a:p>
            <a:r>
              <a:rPr lang="en-US" altLang="zh-CN" sz="2800" b="1" dirty="0">
                <a:solidFill>
                  <a:srgbClr val="7030A0"/>
                </a:solidFill>
              </a:rPr>
              <a:t>Continuous integration</a:t>
            </a:r>
            <a:endParaRPr lang="zh-CN" altLang="en-US" sz="2800" b="1" dirty="0">
              <a:solidFill>
                <a:srgbClr val="7030A0"/>
              </a:solidFill>
            </a:endParaRPr>
          </a:p>
        </p:txBody>
      </p:sp>
    </p:spTree>
    <p:extLst>
      <p:ext uri="{BB962C8B-B14F-4D97-AF65-F5344CB8AC3E}">
        <p14:creationId xmlns:p14="http://schemas.microsoft.com/office/powerpoint/2010/main" val="447497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161DBD1-BBE4-44EE-A630-0152B408D2B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D6DEDB6-B167-4692-A363-4329C177FBC0}"/>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36</a:t>
            </a:fld>
            <a:endParaRPr lang="zh-CN" altLang="en-US" dirty="0"/>
          </a:p>
        </p:txBody>
      </p:sp>
      <p:sp>
        <p:nvSpPr>
          <p:cNvPr id="4" name="TextBox 5">
            <a:extLst>
              <a:ext uri="{FF2B5EF4-FFF2-40B4-BE49-F238E27FC236}">
                <a16:creationId xmlns:a16="http://schemas.microsoft.com/office/drawing/2014/main" id="{DAB9BAF5-1614-4F14-88BD-417CE360C781}"/>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CFFCD295-C693-421D-9A07-FB241BB163FD}"/>
              </a:ext>
            </a:extLst>
          </p:cNvPr>
          <p:cNvSpPr txBox="1"/>
          <p:nvPr/>
        </p:nvSpPr>
        <p:spPr>
          <a:xfrm>
            <a:off x="7596336" y="136525"/>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6</a:t>
            </a:r>
          </a:p>
        </p:txBody>
      </p:sp>
      <p:sp>
        <p:nvSpPr>
          <p:cNvPr id="6" name="矩形 5">
            <a:extLst>
              <a:ext uri="{FF2B5EF4-FFF2-40B4-BE49-F238E27FC236}">
                <a16:creationId xmlns:a16="http://schemas.microsoft.com/office/drawing/2014/main" id="{665D69D1-DE29-4323-BB4D-0ACF7F7E77F3}"/>
              </a:ext>
            </a:extLst>
          </p:cNvPr>
          <p:cNvSpPr/>
          <p:nvPr/>
        </p:nvSpPr>
        <p:spPr>
          <a:xfrm>
            <a:off x="35887" y="927756"/>
            <a:ext cx="4044569" cy="523220"/>
          </a:xfrm>
          <a:prstGeom prst="rect">
            <a:avLst/>
          </a:prstGeom>
        </p:spPr>
        <p:txBody>
          <a:bodyPr wrap="square">
            <a:spAutoFit/>
          </a:bodyPr>
          <a:lstStyle/>
          <a:p>
            <a:r>
              <a:rPr lang="en-US" altLang="zh-CN" sz="2800" b="1" dirty="0">
                <a:solidFill>
                  <a:srgbClr val="7030A0"/>
                </a:solidFill>
              </a:rPr>
              <a:t>Daily building</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D3252A55-4876-4DF2-A99C-90EFFE4DF2D4}"/>
              </a:ext>
            </a:extLst>
          </p:cNvPr>
          <p:cNvSpPr txBox="1">
            <a:spLocks/>
          </p:cNvSpPr>
          <p:nvPr/>
        </p:nvSpPr>
        <p:spPr>
          <a:xfrm>
            <a:off x="62214" y="1344820"/>
            <a:ext cx="898462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development organization sets a delivery time (say 2 p.m.) for system components. </a:t>
            </a:r>
          </a:p>
          <a:p>
            <a:pPr lvl="1"/>
            <a:r>
              <a:rPr lang="en-US" sz="2400" dirty="0"/>
              <a:t>If developers have new versions of the components that they are writing, they must deliver them by that time. </a:t>
            </a:r>
            <a:endParaRPr lang="en-GB" sz="2400" dirty="0"/>
          </a:p>
          <a:p>
            <a:pPr lvl="1"/>
            <a:r>
              <a:rPr lang="en-US" sz="2400" dirty="0"/>
              <a:t>A new version of the system is built from these components by compiling and linking them to form a complete system.</a:t>
            </a:r>
            <a:endParaRPr lang="en-GB" sz="2400" dirty="0"/>
          </a:p>
          <a:p>
            <a:pPr lvl="1"/>
            <a:r>
              <a:rPr lang="en-US" sz="2400" dirty="0"/>
              <a:t>This system is then delivered to the testing team, which carries out a set of predefined system tests</a:t>
            </a:r>
            <a:endParaRPr lang="en-GB" sz="2400" dirty="0"/>
          </a:p>
          <a:p>
            <a:pPr lvl="1"/>
            <a:r>
              <a:rPr lang="en-US" sz="2400" dirty="0"/>
              <a:t>Faults that are discovered during system testing are documented and returned to the system developers. They repair these faults in a subsequent version of the component.</a:t>
            </a:r>
            <a:endParaRPr lang="en-GB" sz="2400" dirty="0"/>
          </a:p>
        </p:txBody>
      </p:sp>
    </p:spTree>
    <p:extLst>
      <p:ext uri="{BB962C8B-B14F-4D97-AF65-F5344CB8AC3E}">
        <p14:creationId xmlns:p14="http://schemas.microsoft.com/office/powerpoint/2010/main" val="125651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236401C-DD3F-402B-B872-33A8F0F6562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594BF80-E68A-46F5-8CB4-8D036EEDB086}"/>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37</a:t>
            </a:fld>
            <a:endParaRPr lang="zh-CN" altLang="en-US" dirty="0"/>
          </a:p>
        </p:txBody>
      </p:sp>
      <p:sp>
        <p:nvSpPr>
          <p:cNvPr id="4" name="TextBox 5">
            <a:extLst>
              <a:ext uri="{FF2B5EF4-FFF2-40B4-BE49-F238E27FC236}">
                <a16:creationId xmlns:a16="http://schemas.microsoft.com/office/drawing/2014/main" id="{8D0A2216-02FD-41FE-8DDD-40ABEFD02FBA}"/>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67729CC2-AFE8-44B8-A71D-9B45FF49EF09}"/>
              </a:ext>
            </a:extLst>
          </p:cNvPr>
          <p:cNvSpPr txBox="1"/>
          <p:nvPr/>
        </p:nvSpPr>
        <p:spPr>
          <a:xfrm>
            <a:off x="7596336" y="136525"/>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7</a:t>
            </a:r>
          </a:p>
        </p:txBody>
      </p:sp>
      <p:sp>
        <p:nvSpPr>
          <p:cNvPr id="6" name="Content Placeholder 2">
            <a:extLst>
              <a:ext uri="{FF2B5EF4-FFF2-40B4-BE49-F238E27FC236}">
                <a16:creationId xmlns:a16="http://schemas.microsoft.com/office/drawing/2014/main" id="{842207BE-7212-4096-BE1B-26BDDF6DC31D}"/>
              </a:ext>
            </a:extLst>
          </p:cNvPr>
          <p:cNvSpPr txBox="1">
            <a:spLocks/>
          </p:cNvSpPr>
          <p:nvPr/>
        </p:nvSpPr>
        <p:spPr>
          <a:xfrm>
            <a:off x="179512" y="1412776"/>
            <a:ext cx="886576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Tools to support system building are usually designed to minimize the amount of compilation that is required.</a:t>
            </a:r>
          </a:p>
          <a:p>
            <a:r>
              <a:rPr lang="en-US" sz="2800" dirty="0"/>
              <a:t>They do this by checking if a compiled version of a component is available. If so, there is no need to recompile that component. </a:t>
            </a:r>
            <a:endParaRPr lang="en-GB" sz="2800" dirty="0"/>
          </a:p>
          <a:p>
            <a:r>
              <a:rPr lang="en-US" sz="2800" dirty="0"/>
              <a:t>A unique signature identifies each source and object code version and is changed when the source code is edited. </a:t>
            </a:r>
          </a:p>
          <a:p>
            <a:r>
              <a:rPr lang="en-US" sz="2800" dirty="0"/>
              <a:t>By comparing the signatures on the source and object code files, it is possible to decide if the source code was used to generate the object code component.</a:t>
            </a:r>
            <a:endParaRPr lang="en-GB" sz="2800" dirty="0"/>
          </a:p>
          <a:p>
            <a:endParaRPr lang="en-US" sz="2800" dirty="0"/>
          </a:p>
        </p:txBody>
      </p:sp>
      <p:sp>
        <p:nvSpPr>
          <p:cNvPr id="7" name="矩形 6">
            <a:extLst>
              <a:ext uri="{FF2B5EF4-FFF2-40B4-BE49-F238E27FC236}">
                <a16:creationId xmlns:a16="http://schemas.microsoft.com/office/drawing/2014/main" id="{3BF4FEED-62F4-4EF4-B0EC-55E722DE47D2}"/>
              </a:ext>
            </a:extLst>
          </p:cNvPr>
          <p:cNvSpPr/>
          <p:nvPr/>
        </p:nvSpPr>
        <p:spPr>
          <a:xfrm>
            <a:off x="120881" y="971436"/>
            <a:ext cx="4001929" cy="523220"/>
          </a:xfrm>
          <a:prstGeom prst="rect">
            <a:avLst/>
          </a:prstGeom>
        </p:spPr>
        <p:txBody>
          <a:bodyPr wrap="none">
            <a:spAutoFit/>
          </a:bodyPr>
          <a:lstStyle/>
          <a:p>
            <a:r>
              <a:rPr lang="en-US" altLang="zh-CN" sz="2800" b="1" dirty="0">
                <a:solidFill>
                  <a:srgbClr val="7030A0"/>
                </a:solidFill>
              </a:rPr>
              <a:t>Minimizing recompilation</a:t>
            </a:r>
            <a:endParaRPr lang="zh-CN" altLang="en-US" sz="2800" b="1" dirty="0">
              <a:solidFill>
                <a:srgbClr val="7030A0"/>
              </a:solidFill>
            </a:endParaRPr>
          </a:p>
        </p:txBody>
      </p:sp>
    </p:spTree>
    <p:extLst>
      <p:ext uri="{BB962C8B-B14F-4D97-AF65-F5344CB8AC3E}">
        <p14:creationId xmlns:p14="http://schemas.microsoft.com/office/powerpoint/2010/main" val="3290790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9980A2C-F831-4B12-B6CC-2632E94E8E3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FE94724-26BD-4D9B-AF17-93C06C7B01D6}"/>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38</a:t>
            </a:fld>
            <a:endParaRPr lang="zh-CN" altLang="en-US" dirty="0"/>
          </a:p>
        </p:txBody>
      </p:sp>
      <p:sp>
        <p:nvSpPr>
          <p:cNvPr id="4" name="TextBox 5">
            <a:extLst>
              <a:ext uri="{FF2B5EF4-FFF2-40B4-BE49-F238E27FC236}">
                <a16:creationId xmlns:a16="http://schemas.microsoft.com/office/drawing/2014/main" id="{587E6B88-8370-4043-9A8D-5E4629E91701}"/>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A1A152AF-7663-49DC-92CD-65245C5E7F5B}"/>
              </a:ext>
            </a:extLst>
          </p:cNvPr>
          <p:cNvSpPr txBox="1"/>
          <p:nvPr/>
        </p:nvSpPr>
        <p:spPr>
          <a:xfrm>
            <a:off x="7596336" y="136525"/>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8</a:t>
            </a:r>
          </a:p>
        </p:txBody>
      </p:sp>
      <p:sp>
        <p:nvSpPr>
          <p:cNvPr id="6" name="Content Placeholder 2">
            <a:extLst>
              <a:ext uri="{FF2B5EF4-FFF2-40B4-BE49-F238E27FC236}">
                <a16:creationId xmlns:a16="http://schemas.microsoft.com/office/drawing/2014/main" id="{0A064251-C991-4FAB-BED5-92FBDDA9C5D1}"/>
              </a:ext>
            </a:extLst>
          </p:cNvPr>
          <p:cNvSpPr txBox="1">
            <a:spLocks/>
          </p:cNvSpPr>
          <p:nvPr/>
        </p:nvSpPr>
        <p:spPr>
          <a:xfrm>
            <a:off x="107504" y="1279301"/>
            <a:ext cx="891673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Modification timestamps </a:t>
            </a:r>
          </a:p>
          <a:p>
            <a:pPr lvl="1"/>
            <a:r>
              <a:rPr lang="en-US" sz="2400" dirty="0"/>
              <a:t>The signature on the source code file is the time and date when that file was modified. If the source code file of a component has been modified after the related object code file, then the system assumes that recompilation to create a new object code file is necessary. </a:t>
            </a:r>
          </a:p>
          <a:p>
            <a:r>
              <a:rPr lang="en-US" sz="2800" dirty="0"/>
              <a:t>Source code checksums </a:t>
            </a:r>
          </a:p>
          <a:p>
            <a:pPr lvl="1"/>
            <a:r>
              <a:rPr lang="en-US" sz="2400" dirty="0"/>
              <a:t>The signature on the source code file is a checksum calculated from data in the file. A checksum function calculates a unique number using the source text as input. If you change the source code (even by 1 character), this will generate a different checksum. You can therefore be confident that source code files with different checksums are actually different.</a:t>
            </a:r>
            <a:r>
              <a:rPr lang="en-GB" sz="2400" dirty="0"/>
              <a:t> </a:t>
            </a:r>
          </a:p>
          <a:p>
            <a:endParaRPr lang="en-US" sz="2800" dirty="0"/>
          </a:p>
        </p:txBody>
      </p:sp>
      <p:sp>
        <p:nvSpPr>
          <p:cNvPr id="7" name="矩形 6">
            <a:extLst>
              <a:ext uri="{FF2B5EF4-FFF2-40B4-BE49-F238E27FC236}">
                <a16:creationId xmlns:a16="http://schemas.microsoft.com/office/drawing/2014/main" id="{CEEBE90D-1838-413E-82F6-B3DF8FDF6F92}"/>
              </a:ext>
            </a:extLst>
          </p:cNvPr>
          <p:cNvSpPr/>
          <p:nvPr/>
        </p:nvSpPr>
        <p:spPr>
          <a:xfrm>
            <a:off x="120881" y="908720"/>
            <a:ext cx="2775953" cy="523220"/>
          </a:xfrm>
          <a:prstGeom prst="rect">
            <a:avLst/>
          </a:prstGeom>
        </p:spPr>
        <p:txBody>
          <a:bodyPr wrap="none">
            <a:spAutoFit/>
          </a:bodyPr>
          <a:lstStyle/>
          <a:p>
            <a:r>
              <a:rPr lang="en-US" altLang="zh-CN" sz="2800" b="1" dirty="0">
                <a:solidFill>
                  <a:srgbClr val="7030A0"/>
                </a:solidFill>
              </a:rPr>
              <a:t>File identification</a:t>
            </a:r>
            <a:endParaRPr lang="zh-CN" altLang="en-US" sz="2800" b="1" dirty="0">
              <a:solidFill>
                <a:srgbClr val="7030A0"/>
              </a:solidFill>
            </a:endParaRPr>
          </a:p>
        </p:txBody>
      </p:sp>
    </p:spTree>
    <p:extLst>
      <p:ext uri="{BB962C8B-B14F-4D97-AF65-F5344CB8AC3E}">
        <p14:creationId xmlns:p14="http://schemas.microsoft.com/office/powerpoint/2010/main" val="2637522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1C548B-9F85-4254-8AE2-FE9F6B19D56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F0F27B3-95A3-4EB3-A6B5-802588B86F97}"/>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39</a:t>
            </a:fld>
            <a:endParaRPr lang="zh-CN" altLang="en-US" dirty="0"/>
          </a:p>
        </p:txBody>
      </p:sp>
      <p:sp>
        <p:nvSpPr>
          <p:cNvPr id="4" name="TextBox 5">
            <a:extLst>
              <a:ext uri="{FF2B5EF4-FFF2-40B4-BE49-F238E27FC236}">
                <a16:creationId xmlns:a16="http://schemas.microsoft.com/office/drawing/2014/main" id="{509CF9AB-1B35-477A-B097-6ADD8C6C574F}"/>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25.2 System building</a:t>
            </a:r>
          </a:p>
        </p:txBody>
      </p:sp>
      <p:sp>
        <p:nvSpPr>
          <p:cNvPr id="5" name="文本框 4">
            <a:extLst>
              <a:ext uri="{FF2B5EF4-FFF2-40B4-BE49-F238E27FC236}">
                <a16:creationId xmlns:a16="http://schemas.microsoft.com/office/drawing/2014/main" id="{8F60FCD3-784E-4450-83F7-3483C706B6F4}"/>
              </a:ext>
            </a:extLst>
          </p:cNvPr>
          <p:cNvSpPr txBox="1"/>
          <p:nvPr/>
        </p:nvSpPr>
        <p:spPr>
          <a:xfrm>
            <a:off x="7596336" y="136525"/>
            <a:ext cx="1512169"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9</a:t>
            </a:r>
          </a:p>
          <a:p>
            <a:pPr>
              <a:lnSpc>
                <a:spcPts val="2800"/>
              </a:lnSpc>
            </a:pPr>
            <a:r>
              <a:rPr lang="en-US" altLang="zh-CN" sz="2800" b="1" dirty="0">
                <a:solidFill>
                  <a:srgbClr val="0070C0"/>
                </a:solidFill>
                <a:cs typeface="Times New Roman" panose="02020603050405020304" pitchFamily="18" charset="0"/>
              </a:rPr>
              <a:t>end</a:t>
            </a:r>
          </a:p>
        </p:txBody>
      </p:sp>
      <p:pic>
        <p:nvPicPr>
          <p:cNvPr id="6" name="Picture 6" descr="25.13 Source-object identification.eps">
            <a:extLst>
              <a:ext uri="{FF2B5EF4-FFF2-40B4-BE49-F238E27FC236}">
                <a16:creationId xmlns:a16="http://schemas.microsoft.com/office/drawing/2014/main" id="{75831F9D-44CB-45B9-AF57-F4E3C5BC8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96" y="1484784"/>
            <a:ext cx="9059184" cy="3803184"/>
          </a:xfrm>
          <a:prstGeom prst="rect">
            <a:avLst/>
          </a:prstGeom>
        </p:spPr>
      </p:pic>
      <p:sp>
        <p:nvSpPr>
          <p:cNvPr id="7" name="矩形 6">
            <a:extLst>
              <a:ext uri="{FF2B5EF4-FFF2-40B4-BE49-F238E27FC236}">
                <a16:creationId xmlns:a16="http://schemas.microsoft.com/office/drawing/2014/main" id="{55F23CE8-51F8-4BCB-BCCA-E03C9762EB3F}"/>
              </a:ext>
            </a:extLst>
          </p:cNvPr>
          <p:cNvSpPr/>
          <p:nvPr/>
        </p:nvSpPr>
        <p:spPr>
          <a:xfrm>
            <a:off x="2411760" y="961564"/>
            <a:ext cx="4760855" cy="523220"/>
          </a:xfrm>
          <a:prstGeom prst="rect">
            <a:avLst/>
          </a:prstGeom>
        </p:spPr>
        <p:txBody>
          <a:bodyPr wrap="none">
            <a:spAutoFit/>
          </a:bodyPr>
          <a:lstStyle/>
          <a:p>
            <a:r>
              <a:rPr lang="en-US" altLang="zh-CN" sz="2800" b="1" dirty="0">
                <a:solidFill>
                  <a:srgbClr val="7030A0"/>
                </a:solidFill>
              </a:rPr>
              <a:t>Linking source and object code</a:t>
            </a:r>
            <a:endParaRPr lang="zh-CN" altLang="en-US" sz="2800" b="1" dirty="0">
              <a:solidFill>
                <a:srgbClr val="7030A0"/>
              </a:solidFill>
            </a:endParaRPr>
          </a:p>
        </p:txBody>
      </p:sp>
    </p:spTree>
    <p:extLst>
      <p:ext uri="{BB962C8B-B14F-4D97-AF65-F5344CB8AC3E}">
        <p14:creationId xmlns:p14="http://schemas.microsoft.com/office/powerpoint/2010/main" val="245736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051500E-3D69-4B87-84FE-674D8595EA7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39E2A68-1DDC-4F21-AB8B-E8E5D37E7BF5}"/>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1C514C19-94A3-4625-821A-11EB1A3C88A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5" name="文本框 4">
            <a:extLst>
              <a:ext uri="{FF2B5EF4-FFF2-40B4-BE49-F238E27FC236}">
                <a16:creationId xmlns:a16="http://schemas.microsoft.com/office/drawing/2014/main" id="{E72E979C-B94A-4ED9-B7CB-7D5F7332E6EF}"/>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a:t>
            </a:r>
          </a:p>
        </p:txBody>
      </p:sp>
      <p:pic>
        <p:nvPicPr>
          <p:cNvPr id="6" name="Content Placeholder 3" descr="25.1 CM_activities.eps">
            <a:extLst>
              <a:ext uri="{FF2B5EF4-FFF2-40B4-BE49-F238E27FC236}">
                <a16:creationId xmlns:a16="http://schemas.microsoft.com/office/drawing/2014/main" id="{C0E203D8-A284-4826-9C1D-535089AF63F6}"/>
              </a:ext>
            </a:extLst>
          </p:cNvPr>
          <p:cNvPicPr>
            <a:picLocks noChangeAspect="1"/>
          </p:cNvPicPr>
          <p:nvPr/>
        </p:nvPicPr>
        <p:blipFill>
          <a:blip r:embed="rId2"/>
          <a:srcRect t="-9548" b="-9548"/>
          <a:stretch>
            <a:fillRect/>
          </a:stretch>
        </p:blipFill>
        <p:spPr>
          <a:xfrm>
            <a:off x="247925" y="1113077"/>
            <a:ext cx="8648149" cy="4756149"/>
          </a:xfrm>
          <a:prstGeom prst="rect">
            <a:avLst/>
          </a:prstGeom>
        </p:spPr>
      </p:pic>
      <p:sp>
        <p:nvSpPr>
          <p:cNvPr id="7" name="Rectangle 3">
            <a:extLst>
              <a:ext uri="{FF2B5EF4-FFF2-40B4-BE49-F238E27FC236}">
                <a16:creationId xmlns:a16="http://schemas.microsoft.com/office/drawing/2014/main" id="{9AF281E4-7CAE-4097-9215-90A5CC9C397A}"/>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CM activities</a:t>
            </a:r>
          </a:p>
        </p:txBody>
      </p:sp>
    </p:spTree>
    <p:extLst>
      <p:ext uri="{BB962C8B-B14F-4D97-AF65-F5344CB8AC3E}">
        <p14:creationId xmlns:p14="http://schemas.microsoft.com/office/powerpoint/2010/main" val="302171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1C1B6E9-CBB9-44EA-9A3F-95CF6821B18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F15BA37-69CF-4E0B-8BA4-D6C3A6321B1B}"/>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40</a:t>
            </a:fld>
            <a:endParaRPr lang="zh-CN" altLang="en-US" dirty="0"/>
          </a:p>
        </p:txBody>
      </p:sp>
      <p:sp>
        <p:nvSpPr>
          <p:cNvPr id="4" name="TextBox 5">
            <a:extLst>
              <a:ext uri="{FF2B5EF4-FFF2-40B4-BE49-F238E27FC236}">
                <a16:creationId xmlns:a16="http://schemas.microsoft.com/office/drawing/2014/main" id="{445948AE-63A5-414E-B615-E198C222079E}"/>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25.3 Change management</a:t>
            </a:r>
          </a:p>
        </p:txBody>
      </p:sp>
      <p:pic>
        <p:nvPicPr>
          <p:cNvPr id="6" name="Content Placeholder 3" descr="25.3 ChangReqProc.eps">
            <a:extLst>
              <a:ext uri="{FF2B5EF4-FFF2-40B4-BE49-F238E27FC236}">
                <a16:creationId xmlns:a16="http://schemas.microsoft.com/office/drawing/2014/main" id="{B92D1198-9A4B-4A0F-9835-E64612EAC99A}"/>
              </a:ext>
            </a:extLst>
          </p:cNvPr>
          <p:cNvPicPr>
            <a:picLocks noChangeAspect="1"/>
          </p:cNvPicPr>
          <p:nvPr/>
        </p:nvPicPr>
        <p:blipFill>
          <a:blip r:embed="rId2"/>
          <a:srcRect l="-3834" r="-11067"/>
          <a:stretch>
            <a:fillRect/>
          </a:stretch>
        </p:blipFill>
        <p:spPr>
          <a:xfrm>
            <a:off x="-159021" y="728000"/>
            <a:ext cx="8093887" cy="6125440"/>
          </a:xfrm>
          <a:prstGeom prst="rect">
            <a:avLst/>
          </a:prstGeom>
        </p:spPr>
      </p:pic>
      <p:sp>
        <p:nvSpPr>
          <p:cNvPr id="7" name="Title 1">
            <a:extLst>
              <a:ext uri="{FF2B5EF4-FFF2-40B4-BE49-F238E27FC236}">
                <a16:creationId xmlns:a16="http://schemas.microsoft.com/office/drawing/2014/main" id="{15A4AB17-CB47-4063-89F4-ACD27A943298}"/>
              </a:ext>
            </a:extLst>
          </p:cNvPr>
          <p:cNvSpPr txBox="1">
            <a:spLocks/>
          </p:cNvSpPr>
          <p:nvPr/>
        </p:nvSpPr>
        <p:spPr>
          <a:xfrm>
            <a:off x="7092280" y="3717032"/>
            <a:ext cx="2045102"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t>The change management process</a:t>
            </a:r>
            <a:r>
              <a:rPr lang="en-GB" sz="2400" b="1" dirty="0"/>
              <a:t> </a:t>
            </a:r>
            <a:r>
              <a:rPr lang="en-US" sz="2400" b="1" dirty="0"/>
              <a:t>  </a:t>
            </a:r>
          </a:p>
        </p:txBody>
      </p:sp>
    </p:spTree>
    <p:extLst>
      <p:ext uri="{BB962C8B-B14F-4D97-AF65-F5344CB8AC3E}">
        <p14:creationId xmlns:p14="http://schemas.microsoft.com/office/powerpoint/2010/main" val="1433868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69C9E17-B12E-4C89-B789-7ACE100605F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4FB445F-11F9-4879-90D0-0ABA90A00DB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41</a:t>
            </a:fld>
            <a:endParaRPr lang="zh-CN" altLang="en-US" dirty="0"/>
          </a:p>
        </p:txBody>
      </p:sp>
      <p:sp>
        <p:nvSpPr>
          <p:cNvPr id="4" name="Content Placeholder 2">
            <a:extLst>
              <a:ext uri="{FF2B5EF4-FFF2-40B4-BE49-F238E27FC236}">
                <a16:creationId xmlns:a16="http://schemas.microsoft.com/office/drawing/2014/main" id="{A98E2580-DCFA-4DC4-B23B-4332390B0A19}"/>
              </a:ext>
            </a:extLst>
          </p:cNvPr>
          <p:cNvSpPr txBox="1">
            <a:spLocks/>
          </p:cNvSpPr>
          <p:nvPr/>
        </p:nvSpPr>
        <p:spPr>
          <a:xfrm>
            <a:off x="179512" y="1412776"/>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consequences of not making the change </a:t>
            </a:r>
            <a:endParaRPr lang="en-GB" sz="2800" dirty="0"/>
          </a:p>
          <a:p>
            <a:r>
              <a:rPr lang="en-US" sz="2800" dirty="0"/>
              <a:t>The benefits of the change </a:t>
            </a:r>
            <a:endParaRPr lang="en-GB" sz="2800" dirty="0"/>
          </a:p>
          <a:p>
            <a:r>
              <a:rPr lang="en-US" sz="2800" dirty="0"/>
              <a:t>The number of users affected by the change</a:t>
            </a:r>
            <a:endParaRPr lang="en-GB" sz="2800" dirty="0"/>
          </a:p>
          <a:p>
            <a:r>
              <a:rPr lang="en-US" sz="2800" dirty="0"/>
              <a:t>The costs of making the change</a:t>
            </a:r>
            <a:endParaRPr lang="en-GB" sz="2800" dirty="0"/>
          </a:p>
          <a:p>
            <a:r>
              <a:rPr lang="en-US" sz="2800" dirty="0"/>
              <a:t>The product release cycle</a:t>
            </a:r>
            <a:endParaRPr lang="en-GB" sz="2800" dirty="0"/>
          </a:p>
          <a:p>
            <a:endParaRPr lang="en-US" sz="2800" dirty="0"/>
          </a:p>
        </p:txBody>
      </p:sp>
      <p:sp>
        <p:nvSpPr>
          <p:cNvPr id="5" name="TextBox 5">
            <a:extLst>
              <a:ext uri="{FF2B5EF4-FFF2-40B4-BE49-F238E27FC236}">
                <a16:creationId xmlns:a16="http://schemas.microsoft.com/office/drawing/2014/main" id="{D15749C3-FEAE-482A-B533-AF0E84556BF0}"/>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25.3 Change management</a:t>
            </a:r>
          </a:p>
        </p:txBody>
      </p:sp>
      <p:sp>
        <p:nvSpPr>
          <p:cNvPr id="6" name="文本框 5">
            <a:extLst>
              <a:ext uri="{FF2B5EF4-FFF2-40B4-BE49-F238E27FC236}">
                <a16:creationId xmlns:a16="http://schemas.microsoft.com/office/drawing/2014/main" id="{553AFB14-0B1E-4084-B4FB-CBACBFFF1C2C}"/>
              </a:ext>
            </a:extLst>
          </p:cNvPr>
          <p:cNvSpPr txBox="1"/>
          <p:nvPr/>
        </p:nvSpPr>
        <p:spPr>
          <a:xfrm>
            <a:off x="7596336" y="136525"/>
            <a:ext cx="1512169"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a:t>
            </a:r>
          </a:p>
          <a:p>
            <a:pPr>
              <a:lnSpc>
                <a:spcPts val="2800"/>
              </a:lnSpc>
            </a:pPr>
            <a:r>
              <a:rPr lang="en-US" altLang="zh-CN" sz="2800" b="1" dirty="0">
                <a:solidFill>
                  <a:srgbClr val="0070C0"/>
                </a:solidFill>
                <a:cs typeface="Times New Roman" panose="02020603050405020304" pitchFamily="18" charset="0"/>
              </a:rPr>
              <a:t>end</a:t>
            </a:r>
          </a:p>
        </p:txBody>
      </p:sp>
      <p:sp>
        <p:nvSpPr>
          <p:cNvPr id="7" name="矩形 6">
            <a:extLst>
              <a:ext uri="{FF2B5EF4-FFF2-40B4-BE49-F238E27FC236}">
                <a16:creationId xmlns:a16="http://schemas.microsoft.com/office/drawing/2014/main" id="{D46C8B75-D8C7-413F-9884-50C70CC84C68}"/>
              </a:ext>
            </a:extLst>
          </p:cNvPr>
          <p:cNvSpPr/>
          <p:nvPr/>
        </p:nvSpPr>
        <p:spPr>
          <a:xfrm>
            <a:off x="99177" y="908720"/>
            <a:ext cx="4012830" cy="523220"/>
          </a:xfrm>
          <a:prstGeom prst="rect">
            <a:avLst/>
          </a:prstGeom>
        </p:spPr>
        <p:txBody>
          <a:bodyPr wrap="none">
            <a:spAutoFit/>
          </a:bodyPr>
          <a:lstStyle/>
          <a:p>
            <a:r>
              <a:rPr lang="en-US" altLang="zh-CN" sz="2800" b="1" dirty="0">
                <a:solidFill>
                  <a:srgbClr val="7030A0"/>
                </a:solidFill>
              </a:rPr>
              <a:t>Factors in change analysis</a:t>
            </a:r>
            <a:endParaRPr lang="zh-CN" altLang="en-US" sz="2800" b="1" dirty="0">
              <a:solidFill>
                <a:srgbClr val="7030A0"/>
              </a:solidFill>
            </a:endParaRPr>
          </a:p>
        </p:txBody>
      </p:sp>
    </p:spTree>
    <p:extLst>
      <p:ext uri="{BB962C8B-B14F-4D97-AF65-F5344CB8AC3E}">
        <p14:creationId xmlns:p14="http://schemas.microsoft.com/office/powerpoint/2010/main" val="3877239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6BC3F4B-DA4E-4020-ACF4-8D48EEC67E6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0EB4280-5EB1-42F4-A49F-571CC5BECF09}"/>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42</a:t>
            </a:fld>
            <a:endParaRPr lang="zh-CN" altLang="en-US" dirty="0"/>
          </a:p>
        </p:txBody>
      </p:sp>
      <p:sp>
        <p:nvSpPr>
          <p:cNvPr id="4" name="TextBox 5">
            <a:extLst>
              <a:ext uri="{FF2B5EF4-FFF2-40B4-BE49-F238E27FC236}">
                <a16:creationId xmlns:a16="http://schemas.microsoft.com/office/drawing/2014/main" id="{2EE026C6-7CA5-4AAC-9EC9-A257903745F4}"/>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25.4 Release management</a:t>
            </a:r>
          </a:p>
        </p:txBody>
      </p:sp>
      <p:sp>
        <p:nvSpPr>
          <p:cNvPr id="6" name="Content Placeholder 2">
            <a:extLst>
              <a:ext uri="{FF2B5EF4-FFF2-40B4-BE49-F238E27FC236}">
                <a16:creationId xmlns:a16="http://schemas.microsoft.com/office/drawing/2014/main" id="{54042196-DC08-487C-9C54-CC259A3B64DF}"/>
              </a:ext>
            </a:extLst>
          </p:cNvPr>
          <p:cNvSpPr txBox="1">
            <a:spLocks/>
          </p:cNvSpPr>
          <p:nvPr/>
        </p:nvSpPr>
        <p:spPr>
          <a:xfrm>
            <a:off x="107504" y="908720"/>
            <a:ext cx="9036496" cy="51125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system release is a version of a software system that is distributed to customers.</a:t>
            </a:r>
          </a:p>
          <a:p>
            <a:r>
              <a:rPr lang="en-US" sz="2800" dirty="0"/>
              <a:t>For mass market software, it is usually possible to identify two types of release: </a:t>
            </a:r>
            <a:r>
              <a:rPr lang="en-US" sz="2800" dirty="0">
                <a:solidFill>
                  <a:srgbClr val="FF0000"/>
                </a:solidFill>
              </a:rPr>
              <a:t>major releases </a:t>
            </a:r>
            <a:r>
              <a:rPr lang="en-US" sz="2800" dirty="0"/>
              <a:t>which deliver significant new functionality, and </a:t>
            </a:r>
            <a:r>
              <a:rPr lang="en-US" sz="2800" dirty="0">
                <a:solidFill>
                  <a:srgbClr val="FF0000"/>
                </a:solidFill>
              </a:rPr>
              <a:t>minor relea</a:t>
            </a:r>
            <a:r>
              <a:rPr lang="en-US" sz="2800" dirty="0"/>
              <a:t>ses, which repair bugs and fix customer problems that have been reported. </a:t>
            </a:r>
          </a:p>
          <a:p>
            <a:r>
              <a:rPr lang="en-US" sz="2800" dirty="0"/>
              <a:t>For custom software or software product lines, releases of the system may have to be produced for each customer and individual customers may be running several different releases of the system at the same time. </a:t>
            </a:r>
          </a:p>
        </p:txBody>
      </p:sp>
    </p:spTree>
    <p:extLst>
      <p:ext uri="{BB962C8B-B14F-4D97-AF65-F5344CB8AC3E}">
        <p14:creationId xmlns:p14="http://schemas.microsoft.com/office/powerpoint/2010/main" val="2355185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875DA2D-0DE9-44A5-A945-99AAA9DA65D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1BABABC-D09B-423B-83A4-35011F22564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43</a:t>
            </a:fld>
            <a:endParaRPr lang="zh-CN" altLang="en-US" dirty="0"/>
          </a:p>
        </p:txBody>
      </p:sp>
      <p:sp>
        <p:nvSpPr>
          <p:cNvPr id="4" name="TextBox 5">
            <a:extLst>
              <a:ext uri="{FF2B5EF4-FFF2-40B4-BE49-F238E27FC236}">
                <a16:creationId xmlns:a16="http://schemas.microsoft.com/office/drawing/2014/main" id="{BEE81DAA-6F1F-4192-94E1-FD60139118D4}"/>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25.4 Release management</a:t>
            </a:r>
          </a:p>
        </p:txBody>
      </p:sp>
      <p:sp>
        <p:nvSpPr>
          <p:cNvPr id="5" name="Content Placeholder 2">
            <a:extLst>
              <a:ext uri="{FF2B5EF4-FFF2-40B4-BE49-F238E27FC236}">
                <a16:creationId xmlns:a16="http://schemas.microsoft.com/office/drawing/2014/main" id="{A51C1D10-99FB-4BD2-B11B-107980FD14BA}"/>
              </a:ext>
            </a:extLst>
          </p:cNvPr>
          <p:cNvSpPr txBox="1">
            <a:spLocks/>
          </p:cNvSpPr>
          <p:nvPr/>
        </p:nvSpPr>
        <p:spPr>
          <a:xfrm>
            <a:off x="218168" y="1349029"/>
            <a:ext cx="892583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As well as the executable code of the system, a release may also include:</a:t>
            </a:r>
            <a:endParaRPr lang="en-GB" sz="2800" dirty="0"/>
          </a:p>
          <a:p>
            <a:pPr lvl="1"/>
            <a:r>
              <a:rPr lang="en-US" sz="2400" b="1" dirty="0">
                <a:solidFill>
                  <a:srgbClr val="FF0000"/>
                </a:solidFill>
              </a:rPr>
              <a:t>configuration files </a:t>
            </a:r>
            <a:r>
              <a:rPr lang="en-US" sz="2400" dirty="0"/>
              <a:t>defining how the release should be configured for particular installations;</a:t>
            </a:r>
            <a:endParaRPr lang="en-GB" sz="2400" dirty="0"/>
          </a:p>
          <a:p>
            <a:pPr lvl="1"/>
            <a:r>
              <a:rPr lang="en-US" sz="2400" b="1" dirty="0">
                <a:solidFill>
                  <a:srgbClr val="FF0000"/>
                </a:solidFill>
              </a:rPr>
              <a:t>data files</a:t>
            </a:r>
            <a:r>
              <a:rPr lang="en-US" sz="2400" dirty="0"/>
              <a:t>, such as files of error messages, that are needed for successful system operation;</a:t>
            </a:r>
            <a:endParaRPr lang="en-GB" sz="2400" dirty="0"/>
          </a:p>
          <a:p>
            <a:pPr lvl="1"/>
            <a:r>
              <a:rPr lang="en-US" sz="2400" b="1" dirty="0">
                <a:solidFill>
                  <a:srgbClr val="FF0000"/>
                </a:solidFill>
              </a:rPr>
              <a:t>an installation program </a:t>
            </a:r>
            <a:r>
              <a:rPr lang="en-US" sz="2400" dirty="0"/>
              <a:t>that is used to help install the system on target hardware;</a:t>
            </a:r>
            <a:endParaRPr lang="en-GB" sz="2400" dirty="0"/>
          </a:p>
          <a:p>
            <a:pPr lvl="1"/>
            <a:r>
              <a:rPr lang="en-US" sz="2400" b="1" dirty="0">
                <a:solidFill>
                  <a:srgbClr val="FF0000"/>
                </a:solidFill>
              </a:rPr>
              <a:t>electronic and paper documentation </a:t>
            </a:r>
            <a:r>
              <a:rPr lang="en-US" sz="2400" dirty="0"/>
              <a:t>describing the system;</a:t>
            </a:r>
            <a:endParaRPr lang="en-GB" sz="2400" dirty="0"/>
          </a:p>
          <a:p>
            <a:pPr lvl="1"/>
            <a:r>
              <a:rPr lang="en-US" sz="2400" b="1" dirty="0">
                <a:solidFill>
                  <a:srgbClr val="FF0000"/>
                </a:solidFill>
              </a:rPr>
              <a:t>packaging and associated publicity</a:t>
            </a:r>
            <a:r>
              <a:rPr lang="en-US" sz="2400" b="1" i="1" dirty="0">
                <a:solidFill>
                  <a:srgbClr val="FF0000"/>
                </a:solidFill>
              </a:rPr>
              <a:t> </a:t>
            </a:r>
            <a:r>
              <a:rPr lang="en-US" sz="2400" dirty="0"/>
              <a:t>that have been designed for that release.</a:t>
            </a:r>
            <a:endParaRPr lang="en-GB" sz="2400" dirty="0"/>
          </a:p>
          <a:p>
            <a:endParaRPr lang="en-US" sz="2800" dirty="0"/>
          </a:p>
        </p:txBody>
      </p:sp>
      <p:sp>
        <p:nvSpPr>
          <p:cNvPr id="6" name="矩形 5">
            <a:extLst>
              <a:ext uri="{FF2B5EF4-FFF2-40B4-BE49-F238E27FC236}">
                <a16:creationId xmlns:a16="http://schemas.microsoft.com/office/drawing/2014/main" id="{E9DA57C2-B09B-4DDC-A8D6-4E9EB87C243C}"/>
              </a:ext>
            </a:extLst>
          </p:cNvPr>
          <p:cNvSpPr/>
          <p:nvPr/>
        </p:nvSpPr>
        <p:spPr>
          <a:xfrm>
            <a:off x="107504" y="908720"/>
            <a:ext cx="3263329" cy="523220"/>
          </a:xfrm>
          <a:prstGeom prst="rect">
            <a:avLst/>
          </a:prstGeom>
        </p:spPr>
        <p:txBody>
          <a:bodyPr wrap="none">
            <a:spAutoFit/>
          </a:bodyPr>
          <a:lstStyle/>
          <a:p>
            <a:r>
              <a:rPr lang="en-US" altLang="zh-CN" sz="2800" b="1" dirty="0">
                <a:solidFill>
                  <a:srgbClr val="7030A0"/>
                </a:solidFill>
              </a:rPr>
              <a:t>Release components</a:t>
            </a:r>
            <a:endParaRPr lang="zh-CN" altLang="en-US" sz="2800" b="1" dirty="0">
              <a:solidFill>
                <a:srgbClr val="7030A0"/>
              </a:solidFill>
            </a:endParaRPr>
          </a:p>
        </p:txBody>
      </p:sp>
      <p:sp>
        <p:nvSpPr>
          <p:cNvPr id="7" name="文本框 6">
            <a:extLst>
              <a:ext uri="{FF2B5EF4-FFF2-40B4-BE49-F238E27FC236}">
                <a16:creationId xmlns:a16="http://schemas.microsoft.com/office/drawing/2014/main" id="{738B636D-2085-4EFE-BFC9-E3B594F0ED64}"/>
              </a:ext>
            </a:extLst>
          </p:cNvPr>
          <p:cNvSpPr txBox="1"/>
          <p:nvPr/>
        </p:nvSpPr>
        <p:spPr>
          <a:xfrm>
            <a:off x="7596336" y="136525"/>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1</a:t>
            </a:r>
          </a:p>
        </p:txBody>
      </p:sp>
    </p:spTree>
    <p:extLst>
      <p:ext uri="{BB962C8B-B14F-4D97-AF65-F5344CB8AC3E}">
        <p14:creationId xmlns:p14="http://schemas.microsoft.com/office/powerpoint/2010/main" val="3994913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8DB1EE7-1232-4CC5-A19B-0760289A8BC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8CE3F98-7008-4A20-A6A1-A562EDBAE11D}"/>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44</a:t>
            </a:fld>
            <a:endParaRPr lang="zh-CN" altLang="en-US" dirty="0"/>
          </a:p>
        </p:txBody>
      </p:sp>
      <p:sp>
        <p:nvSpPr>
          <p:cNvPr id="4" name="Content Placeholder 2">
            <a:extLst>
              <a:ext uri="{FF2B5EF4-FFF2-40B4-BE49-F238E27FC236}">
                <a16:creationId xmlns:a16="http://schemas.microsoft.com/office/drawing/2014/main" id="{30197B65-30EC-4BE9-B6CA-94FFC18D3337}"/>
              </a:ext>
            </a:extLst>
          </p:cNvPr>
          <p:cNvSpPr txBox="1">
            <a:spLocks/>
          </p:cNvSpPr>
          <p:nvPr/>
        </p:nvSpPr>
        <p:spPr>
          <a:xfrm>
            <a:off x="144016" y="1340768"/>
            <a:ext cx="903649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the event of a problem, it may be necessary to reproduce exactly the software that has been delivered to a particular customer. </a:t>
            </a:r>
            <a:endParaRPr lang="en-GB" sz="2800" dirty="0"/>
          </a:p>
          <a:p>
            <a:r>
              <a:rPr lang="en-US" sz="2800" dirty="0"/>
              <a:t>When a system release is produced, it must be documented to ensure that it can be re-created exactly in the future. </a:t>
            </a:r>
          </a:p>
          <a:p>
            <a:r>
              <a:rPr lang="en-US" sz="2800" dirty="0"/>
              <a:t>This is particularly important for customized, long-lifetime embedded systems, such as those that control complex machines.</a:t>
            </a:r>
            <a:endParaRPr lang="en-GB" dirty="0"/>
          </a:p>
          <a:p>
            <a:endParaRPr lang="en-US" sz="2800" dirty="0"/>
          </a:p>
        </p:txBody>
      </p:sp>
      <p:sp>
        <p:nvSpPr>
          <p:cNvPr id="5" name="TextBox 5">
            <a:extLst>
              <a:ext uri="{FF2B5EF4-FFF2-40B4-BE49-F238E27FC236}">
                <a16:creationId xmlns:a16="http://schemas.microsoft.com/office/drawing/2014/main" id="{742CE6B9-CF97-4CB4-A338-1E3AB42CB81F}"/>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25.4 Release management</a:t>
            </a:r>
          </a:p>
        </p:txBody>
      </p:sp>
      <p:sp>
        <p:nvSpPr>
          <p:cNvPr id="6" name="文本框 5">
            <a:extLst>
              <a:ext uri="{FF2B5EF4-FFF2-40B4-BE49-F238E27FC236}">
                <a16:creationId xmlns:a16="http://schemas.microsoft.com/office/drawing/2014/main" id="{F0C8C289-7FE6-4195-9E0D-974FA3CA731D}"/>
              </a:ext>
            </a:extLst>
          </p:cNvPr>
          <p:cNvSpPr txBox="1"/>
          <p:nvPr/>
        </p:nvSpPr>
        <p:spPr>
          <a:xfrm>
            <a:off x="7596336" y="136525"/>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2</a:t>
            </a:r>
          </a:p>
        </p:txBody>
      </p:sp>
      <p:sp>
        <p:nvSpPr>
          <p:cNvPr id="7" name="矩形 6">
            <a:extLst>
              <a:ext uri="{FF2B5EF4-FFF2-40B4-BE49-F238E27FC236}">
                <a16:creationId xmlns:a16="http://schemas.microsoft.com/office/drawing/2014/main" id="{D6D1DD81-8A26-4D4C-9EB9-31F1AC7A960C}"/>
              </a:ext>
            </a:extLst>
          </p:cNvPr>
          <p:cNvSpPr/>
          <p:nvPr/>
        </p:nvSpPr>
        <p:spPr>
          <a:xfrm>
            <a:off x="107504" y="908720"/>
            <a:ext cx="2612895" cy="523220"/>
          </a:xfrm>
          <a:prstGeom prst="rect">
            <a:avLst/>
          </a:prstGeom>
        </p:spPr>
        <p:txBody>
          <a:bodyPr wrap="none">
            <a:spAutoFit/>
          </a:bodyPr>
          <a:lstStyle/>
          <a:p>
            <a:r>
              <a:rPr lang="en-US" altLang="zh-CN" sz="2800" b="1" dirty="0">
                <a:solidFill>
                  <a:srgbClr val="7030A0"/>
                </a:solidFill>
              </a:rPr>
              <a:t>Release tracking</a:t>
            </a:r>
            <a:endParaRPr lang="zh-CN" altLang="en-US" sz="2800" b="1" dirty="0">
              <a:solidFill>
                <a:srgbClr val="7030A0"/>
              </a:solidFill>
            </a:endParaRPr>
          </a:p>
        </p:txBody>
      </p:sp>
    </p:spTree>
    <p:extLst>
      <p:ext uri="{BB962C8B-B14F-4D97-AF65-F5344CB8AC3E}">
        <p14:creationId xmlns:p14="http://schemas.microsoft.com/office/powerpoint/2010/main" val="3048134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E13125-BA8A-4ECA-88D6-7DA39910DDE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1EB4393-FAEE-4D39-9FAE-FC2758C871DC}"/>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45</a:t>
            </a:fld>
            <a:endParaRPr lang="zh-CN" altLang="en-US" dirty="0"/>
          </a:p>
        </p:txBody>
      </p:sp>
      <p:sp>
        <p:nvSpPr>
          <p:cNvPr id="4" name="Content Placeholder 2">
            <a:extLst>
              <a:ext uri="{FF2B5EF4-FFF2-40B4-BE49-F238E27FC236}">
                <a16:creationId xmlns:a16="http://schemas.microsoft.com/office/drawing/2014/main" id="{7328BE13-A81D-4FB3-8DA7-67ED96E06D03}"/>
              </a:ext>
            </a:extLst>
          </p:cNvPr>
          <p:cNvSpPr txBox="1">
            <a:spLocks/>
          </p:cNvSpPr>
          <p:nvPr/>
        </p:nvSpPr>
        <p:spPr>
          <a:xfrm>
            <a:off x="107504" y="1412776"/>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To document a release, you have to record the specific versions of the source code components that were used to create the executable code. </a:t>
            </a:r>
          </a:p>
          <a:p>
            <a:r>
              <a:rPr lang="en-US" sz="2800" dirty="0"/>
              <a:t>You must keep copies of the source code files, corresponding executables and all data and configuration files. </a:t>
            </a:r>
          </a:p>
          <a:p>
            <a:r>
              <a:rPr lang="en-US" sz="2800" dirty="0"/>
              <a:t>You should also record the versions of the operating system, libraries, compilers and other tools used to build the software. </a:t>
            </a:r>
          </a:p>
        </p:txBody>
      </p:sp>
      <p:sp>
        <p:nvSpPr>
          <p:cNvPr id="5" name="矩形 4">
            <a:extLst>
              <a:ext uri="{FF2B5EF4-FFF2-40B4-BE49-F238E27FC236}">
                <a16:creationId xmlns:a16="http://schemas.microsoft.com/office/drawing/2014/main" id="{5E4AF7AB-6CAD-4A65-9C18-0EE4A18FDBF9}"/>
              </a:ext>
            </a:extLst>
          </p:cNvPr>
          <p:cNvSpPr/>
          <p:nvPr/>
        </p:nvSpPr>
        <p:spPr>
          <a:xfrm>
            <a:off x="82081" y="908720"/>
            <a:ext cx="3362587" cy="523220"/>
          </a:xfrm>
          <a:prstGeom prst="rect">
            <a:avLst/>
          </a:prstGeom>
        </p:spPr>
        <p:txBody>
          <a:bodyPr wrap="none">
            <a:spAutoFit/>
          </a:bodyPr>
          <a:lstStyle/>
          <a:p>
            <a:r>
              <a:rPr lang="en-US" altLang="zh-CN" sz="2800" b="1" dirty="0">
                <a:solidFill>
                  <a:srgbClr val="7030A0"/>
                </a:solidFill>
              </a:rPr>
              <a:t>Release reproduction</a:t>
            </a:r>
            <a:endParaRPr lang="zh-CN" altLang="en-US" sz="2800" b="1" dirty="0">
              <a:solidFill>
                <a:srgbClr val="7030A0"/>
              </a:solidFill>
            </a:endParaRPr>
          </a:p>
        </p:txBody>
      </p:sp>
      <p:sp>
        <p:nvSpPr>
          <p:cNvPr id="6" name="TextBox 5">
            <a:extLst>
              <a:ext uri="{FF2B5EF4-FFF2-40B4-BE49-F238E27FC236}">
                <a16:creationId xmlns:a16="http://schemas.microsoft.com/office/drawing/2014/main" id="{A3B6983A-3017-41AF-9A91-6A97294F36BB}"/>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25.4 Release management</a:t>
            </a:r>
          </a:p>
        </p:txBody>
      </p:sp>
      <p:sp>
        <p:nvSpPr>
          <p:cNvPr id="7" name="文本框 6">
            <a:extLst>
              <a:ext uri="{FF2B5EF4-FFF2-40B4-BE49-F238E27FC236}">
                <a16:creationId xmlns:a16="http://schemas.microsoft.com/office/drawing/2014/main" id="{E6D57E72-E623-426E-9FF4-80589BD0BEB4}"/>
              </a:ext>
            </a:extLst>
          </p:cNvPr>
          <p:cNvSpPr txBox="1"/>
          <p:nvPr/>
        </p:nvSpPr>
        <p:spPr>
          <a:xfrm>
            <a:off x="7596336" y="136525"/>
            <a:ext cx="1512169"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3</a:t>
            </a:r>
          </a:p>
        </p:txBody>
      </p:sp>
    </p:spTree>
    <p:extLst>
      <p:ext uri="{BB962C8B-B14F-4D97-AF65-F5344CB8AC3E}">
        <p14:creationId xmlns:p14="http://schemas.microsoft.com/office/powerpoint/2010/main" val="758030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74AADA2-1956-4490-8000-CC50074D18F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4104F78-C777-49EE-AE41-DFDD67C82B24}"/>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46</a:t>
            </a:fld>
            <a:endParaRPr lang="zh-CN" altLang="en-US" dirty="0"/>
          </a:p>
        </p:txBody>
      </p:sp>
      <p:sp>
        <p:nvSpPr>
          <p:cNvPr id="4" name="TextBox 5">
            <a:extLst>
              <a:ext uri="{FF2B5EF4-FFF2-40B4-BE49-F238E27FC236}">
                <a16:creationId xmlns:a16="http://schemas.microsoft.com/office/drawing/2014/main" id="{13E9BCA7-4CA9-41EF-A461-ECB256A3ADAC}"/>
              </a:ext>
            </a:extLst>
          </p:cNvPr>
          <p:cNvSpPr txBox="1">
            <a:spLocks noChangeArrowheads="1"/>
          </p:cNvSpPr>
          <p:nvPr/>
        </p:nvSpPr>
        <p:spPr bwMode="auto">
          <a:xfrm>
            <a:off x="35495" y="136525"/>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25.4 Release management</a:t>
            </a:r>
          </a:p>
        </p:txBody>
      </p:sp>
      <p:sp>
        <p:nvSpPr>
          <p:cNvPr id="5" name="文本框 4">
            <a:extLst>
              <a:ext uri="{FF2B5EF4-FFF2-40B4-BE49-F238E27FC236}">
                <a16:creationId xmlns:a16="http://schemas.microsoft.com/office/drawing/2014/main" id="{3AF3B8F1-5E6E-4B9E-B112-8D6AAEAA66BF}"/>
              </a:ext>
            </a:extLst>
          </p:cNvPr>
          <p:cNvSpPr txBox="1"/>
          <p:nvPr/>
        </p:nvSpPr>
        <p:spPr>
          <a:xfrm>
            <a:off x="7596336" y="136525"/>
            <a:ext cx="1512169"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4</a:t>
            </a:r>
          </a:p>
          <a:p>
            <a:pPr>
              <a:lnSpc>
                <a:spcPts val="28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0E1EA608-CB13-4924-96C8-2821443646BD}"/>
              </a:ext>
            </a:extLst>
          </p:cNvPr>
          <p:cNvSpPr txBox="1">
            <a:spLocks/>
          </p:cNvSpPr>
          <p:nvPr/>
        </p:nvSpPr>
        <p:spPr>
          <a:xfrm>
            <a:off x="107504" y="1423317"/>
            <a:ext cx="8950581" cy="344584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Delivering software as a service (</a:t>
            </a:r>
            <a:r>
              <a:rPr lang="en-US" sz="2800" b="1" dirty="0">
                <a:solidFill>
                  <a:srgbClr val="7030A0"/>
                </a:solidFill>
              </a:rPr>
              <a:t>SaaS</a:t>
            </a:r>
            <a:r>
              <a:rPr lang="en-US" sz="2800" dirty="0"/>
              <a:t>) reduces the problems of release management. </a:t>
            </a:r>
          </a:p>
          <a:p>
            <a:r>
              <a:rPr lang="en-US" sz="2800" dirty="0"/>
              <a:t>It simplifies both release management and system installation for customers. </a:t>
            </a:r>
          </a:p>
          <a:p>
            <a:r>
              <a:rPr lang="en-US" sz="2800" dirty="0"/>
              <a:t>The software developer is responsible for replacing the existing release of a system with a new release and this is made available to all customers at the same time. </a:t>
            </a:r>
          </a:p>
        </p:txBody>
      </p:sp>
      <p:sp>
        <p:nvSpPr>
          <p:cNvPr id="7" name="矩形 6">
            <a:extLst>
              <a:ext uri="{FF2B5EF4-FFF2-40B4-BE49-F238E27FC236}">
                <a16:creationId xmlns:a16="http://schemas.microsoft.com/office/drawing/2014/main" id="{24D019AD-6B99-4EBB-910A-05709D6EFAC8}"/>
              </a:ext>
            </a:extLst>
          </p:cNvPr>
          <p:cNvSpPr/>
          <p:nvPr/>
        </p:nvSpPr>
        <p:spPr>
          <a:xfrm>
            <a:off x="82081" y="908720"/>
            <a:ext cx="3321807" cy="523220"/>
          </a:xfrm>
          <a:prstGeom prst="rect">
            <a:avLst/>
          </a:prstGeom>
        </p:spPr>
        <p:txBody>
          <a:bodyPr wrap="none">
            <a:spAutoFit/>
          </a:bodyPr>
          <a:lstStyle/>
          <a:p>
            <a:r>
              <a:rPr lang="en-US" altLang="zh-CN" sz="2800" b="1" dirty="0">
                <a:solidFill>
                  <a:srgbClr val="7030A0"/>
                </a:solidFill>
              </a:rPr>
              <a:t>Software as a service</a:t>
            </a:r>
            <a:endParaRPr lang="zh-CN" altLang="en-US" sz="2800" b="1" dirty="0">
              <a:solidFill>
                <a:srgbClr val="7030A0"/>
              </a:solidFill>
            </a:endParaRPr>
          </a:p>
        </p:txBody>
      </p:sp>
    </p:spTree>
    <p:extLst>
      <p:ext uri="{BB962C8B-B14F-4D97-AF65-F5344CB8AC3E}">
        <p14:creationId xmlns:p14="http://schemas.microsoft.com/office/powerpoint/2010/main" val="3686140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361DB49-B52A-4C0C-BEFA-43023429F5C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D158B73-7CA4-41A1-96C0-A4DECAD5574C}"/>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47</a:t>
            </a:fld>
            <a:endParaRPr lang="zh-CN" altLang="en-US" dirty="0"/>
          </a:p>
        </p:txBody>
      </p:sp>
      <p:sp>
        <p:nvSpPr>
          <p:cNvPr id="4" name="TextBox 5">
            <a:extLst>
              <a:ext uri="{FF2B5EF4-FFF2-40B4-BE49-F238E27FC236}">
                <a16:creationId xmlns:a16="http://schemas.microsoft.com/office/drawing/2014/main" id="{44A8C12C-E515-4D68-B78D-463289C595AE}"/>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Content Placeholder 2">
            <a:extLst>
              <a:ext uri="{FF2B5EF4-FFF2-40B4-BE49-F238E27FC236}">
                <a16:creationId xmlns:a16="http://schemas.microsoft.com/office/drawing/2014/main" id="{88DC6E56-699D-41AD-AF72-1347F894D256}"/>
              </a:ext>
            </a:extLst>
          </p:cNvPr>
          <p:cNvSpPr txBox="1">
            <a:spLocks/>
          </p:cNvSpPr>
          <p:nvPr/>
        </p:nvSpPr>
        <p:spPr>
          <a:xfrm>
            <a:off x="35496" y="991269"/>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Configuration management is the management of an evolving software system. When maintaining a system, a CM team is put in place to ensure that changes are incorporated into the system in a controlled way and that records are maintained with details of the changes that have been implemented.</a:t>
            </a:r>
            <a:endParaRPr lang="en-GB" sz="2800" dirty="0"/>
          </a:p>
          <a:p>
            <a:r>
              <a:rPr lang="en-US" sz="2800" dirty="0"/>
              <a:t>The main configuration management processes are concerned with version management, system building, change management,  and release management. </a:t>
            </a:r>
            <a:endParaRPr lang="en-GB" sz="2800" dirty="0"/>
          </a:p>
          <a:p>
            <a:r>
              <a:rPr lang="en-US" sz="2800" dirty="0"/>
              <a:t>Version management involves keeping track of the different versions of software components as changes are made to them. </a:t>
            </a:r>
            <a:endParaRPr lang="en-GB" sz="2800" dirty="0"/>
          </a:p>
          <a:p>
            <a:endParaRPr lang="en-GB" sz="2800" dirty="0"/>
          </a:p>
          <a:p>
            <a:endParaRPr lang="en-US" sz="2800" dirty="0"/>
          </a:p>
        </p:txBody>
      </p:sp>
    </p:spTree>
    <p:extLst>
      <p:ext uri="{BB962C8B-B14F-4D97-AF65-F5344CB8AC3E}">
        <p14:creationId xmlns:p14="http://schemas.microsoft.com/office/powerpoint/2010/main" val="4113990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2B7AD7A-8579-444D-B4F3-9BCB2DE6C23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12F3907-E794-4CBA-9492-B22AF2700C42}"/>
              </a:ext>
            </a:extLst>
          </p:cNvPr>
          <p:cNvSpPr>
            <a:spLocks noGrp="1"/>
          </p:cNvSpPr>
          <p:nvPr>
            <p:ph type="sldNum" sz="quarter" idx="12"/>
          </p:nvPr>
        </p:nvSpPr>
        <p:spPr/>
        <p:txBody>
          <a:bodyPr/>
          <a:lstStyle/>
          <a:p>
            <a:r>
              <a:rPr lang="en-US" altLang="zh-CN" dirty="0"/>
              <a:t>SE  Chapter 25-</a:t>
            </a:r>
            <a:fld id="{90959D3B-E7CF-4F7F-B948-302019A1053D}" type="slidenum">
              <a:rPr lang="zh-CN" altLang="en-US" smtClean="0"/>
              <a:pPr/>
              <a:t>48</a:t>
            </a:fld>
            <a:endParaRPr lang="zh-CN" altLang="en-US" dirty="0"/>
          </a:p>
        </p:txBody>
      </p:sp>
      <p:sp>
        <p:nvSpPr>
          <p:cNvPr id="4" name="TextBox 5">
            <a:extLst>
              <a:ext uri="{FF2B5EF4-FFF2-40B4-BE49-F238E27FC236}">
                <a16:creationId xmlns:a16="http://schemas.microsoft.com/office/drawing/2014/main" id="{1AEE8D37-4EC6-45A2-BF12-689F18C5597B}"/>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0AF90C75-F42D-489B-BC06-55BC705A0DAD}"/>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a:p>
            <a:pPr>
              <a:lnSpc>
                <a:spcPts val="2800"/>
              </a:lnSpc>
            </a:pPr>
            <a:endParaRPr lang="en-US" altLang="zh-CN" sz="2800" b="1" dirty="0">
              <a:solidFill>
                <a:srgbClr val="0070C0"/>
              </a:solidFill>
              <a:cs typeface="Times New Roman" panose="02020603050405020304" pitchFamily="18" charset="0"/>
            </a:endParaRPr>
          </a:p>
        </p:txBody>
      </p:sp>
      <p:sp>
        <p:nvSpPr>
          <p:cNvPr id="7" name="Content Placeholder 2">
            <a:extLst>
              <a:ext uri="{FF2B5EF4-FFF2-40B4-BE49-F238E27FC236}">
                <a16:creationId xmlns:a16="http://schemas.microsoft.com/office/drawing/2014/main" id="{663AC695-771A-408D-82E7-576F227CEA5A}"/>
              </a:ext>
            </a:extLst>
          </p:cNvPr>
          <p:cNvSpPr txBox="1">
            <a:spLocks/>
          </p:cNvSpPr>
          <p:nvPr/>
        </p:nvSpPr>
        <p:spPr>
          <a:xfrm>
            <a:off x="86816" y="908720"/>
            <a:ext cx="905718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System building is the process of assembling system components into an executable program to run on a target computer system.  </a:t>
            </a:r>
            <a:endParaRPr lang="en-GB" sz="2800" dirty="0"/>
          </a:p>
          <a:p>
            <a:r>
              <a:rPr lang="en-US" sz="2800" dirty="0"/>
              <a:t>Software should be frequently rebuilt and tested immediately after a new version has been built. This makes it easier to detect bugs and problems that have been introduced since the last build.</a:t>
            </a:r>
          </a:p>
          <a:p>
            <a:r>
              <a:rPr lang="en-US" sz="2800" dirty="0"/>
              <a:t>Change management involves assessing proposals for changes from system customers and other stakeholders and deciding if it is cost-effective to implement these in a new version of a system.</a:t>
            </a:r>
            <a:endParaRPr lang="en-GB" sz="2800" dirty="0"/>
          </a:p>
        </p:txBody>
      </p:sp>
    </p:spTree>
    <p:extLst>
      <p:ext uri="{BB962C8B-B14F-4D97-AF65-F5344CB8AC3E}">
        <p14:creationId xmlns:p14="http://schemas.microsoft.com/office/powerpoint/2010/main" val="3873188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1ECB993-100A-4E1E-8921-39547A2ED6B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DC2980B-B7F1-4301-9D2D-547B739672EF}"/>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49</a:t>
            </a:fld>
            <a:endParaRPr lang="zh-CN" altLang="en-US" dirty="0"/>
          </a:p>
        </p:txBody>
      </p:sp>
      <p:sp>
        <p:nvSpPr>
          <p:cNvPr id="4" name="TextBox 5">
            <a:extLst>
              <a:ext uri="{FF2B5EF4-FFF2-40B4-BE49-F238E27FC236}">
                <a16:creationId xmlns:a16="http://schemas.microsoft.com/office/drawing/2014/main" id="{95D9C0FD-1311-4A24-AE31-D2E21BD61490}"/>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68D6D259-E8CF-4EBB-8AA5-B47D38614F94}"/>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a:p>
            <a:pPr>
              <a:lnSpc>
                <a:spcPts val="28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8F50D24E-F863-41A3-8865-AE04B2FB6D9E}"/>
              </a:ext>
            </a:extLst>
          </p:cNvPr>
          <p:cNvSpPr txBox="1">
            <a:spLocks/>
          </p:cNvSpPr>
          <p:nvPr/>
        </p:nvSpPr>
        <p:spPr>
          <a:xfrm>
            <a:off x="35496" y="932240"/>
            <a:ext cx="901134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System releases include executable code, data files, configuration files and documentation. Release management involves making decisions on system release dates, preparing all information for distribution and documenting each system release.</a:t>
            </a:r>
            <a:endParaRPr lang="en-GB" sz="2800" dirty="0"/>
          </a:p>
        </p:txBody>
      </p:sp>
    </p:spTree>
    <p:extLst>
      <p:ext uri="{BB962C8B-B14F-4D97-AF65-F5344CB8AC3E}">
        <p14:creationId xmlns:p14="http://schemas.microsoft.com/office/powerpoint/2010/main" val="19481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F4CFE45-3D6B-43D4-BBA8-68C04EF3EF9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12A4E1A-D44B-4EE5-85BF-ED41C0B23AB0}"/>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5</a:t>
            </a:fld>
            <a:endParaRPr lang="zh-CN" altLang="en-US" dirty="0"/>
          </a:p>
        </p:txBody>
      </p:sp>
      <p:sp>
        <p:nvSpPr>
          <p:cNvPr id="4" name="TextBox 5">
            <a:extLst>
              <a:ext uri="{FF2B5EF4-FFF2-40B4-BE49-F238E27FC236}">
                <a16:creationId xmlns:a16="http://schemas.microsoft.com/office/drawing/2014/main" id="{FB2FED2B-D039-4FD4-AC91-5FB89B6E720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5" name="文本框 4">
            <a:extLst>
              <a:ext uri="{FF2B5EF4-FFF2-40B4-BE49-F238E27FC236}">
                <a16:creationId xmlns:a16="http://schemas.microsoft.com/office/drawing/2014/main" id="{3409A0F5-E08E-4235-8BD6-B0DF65164EC1}"/>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2</a:t>
            </a:r>
          </a:p>
        </p:txBody>
      </p:sp>
      <p:sp>
        <p:nvSpPr>
          <p:cNvPr id="6" name="Content Placeholder 2">
            <a:extLst>
              <a:ext uri="{FF2B5EF4-FFF2-40B4-BE49-F238E27FC236}">
                <a16:creationId xmlns:a16="http://schemas.microsoft.com/office/drawing/2014/main" id="{5DDCA3F6-7D20-426B-8BD3-6C009A47B4B9}"/>
              </a:ext>
            </a:extLst>
          </p:cNvPr>
          <p:cNvSpPr txBox="1">
            <a:spLocks/>
          </p:cNvSpPr>
          <p:nvPr/>
        </p:nvSpPr>
        <p:spPr>
          <a:xfrm>
            <a:off x="35494" y="1435150"/>
            <a:ext cx="90113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Agile development, where components and systems are changed several times per day, is impossible without using CM tools. </a:t>
            </a:r>
          </a:p>
          <a:p>
            <a:r>
              <a:rPr lang="en-US" sz="2800"/>
              <a:t>The definitive versions of components are held in a shared project repository and developers copy these into their own workspace. </a:t>
            </a:r>
          </a:p>
          <a:p>
            <a:r>
              <a:rPr lang="en-US" sz="2800"/>
              <a:t>They make changes to the code then use system building tools to create a new system on their own computer for testing. Once they are happy with the changes made, they return the modified components to the project repository. </a:t>
            </a:r>
            <a:endParaRPr lang="en-US" sz="2800" dirty="0"/>
          </a:p>
        </p:txBody>
      </p:sp>
      <p:sp>
        <p:nvSpPr>
          <p:cNvPr id="7" name="Rectangle 3">
            <a:extLst>
              <a:ext uri="{FF2B5EF4-FFF2-40B4-BE49-F238E27FC236}">
                <a16:creationId xmlns:a16="http://schemas.microsoft.com/office/drawing/2014/main" id="{F6604AE0-866B-49F9-9894-72AD2595FF94}"/>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CM and agile development</a:t>
            </a:r>
          </a:p>
        </p:txBody>
      </p:sp>
    </p:spTree>
    <p:extLst>
      <p:ext uri="{BB962C8B-B14F-4D97-AF65-F5344CB8AC3E}">
        <p14:creationId xmlns:p14="http://schemas.microsoft.com/office/powerpoint/2010/main" val="3519673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D2A3498-CE55-4F32-9651-288A65A117C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2BB2BBE-7D70-47CD-B7AF-C04E936CACD6}"/>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6</a:t>
            </a:fld>
            <a:endParaRPr lang="zh-CN" altLang="en-US" dirty="0"/>
          </a:p>
        </p:txBody>
      </p:sp>
      <p:sp>
        <p:nvSpPr>
          <p:cNvPr id="4" name="TextBox 5">
            <a:extLst>
              <a:ext uri="{FF2B5EF4-FFF2-40B4-BE49-F238E27FC236}">
                <a16:creationId xmlns:a16="http://schemas.microsoft.com/office/drawing/2014/main" id="{95B80E3F-7AD0-4AEC-A280-0608192E7D8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5" name="文本框 4">
            <a:extLst>
              <a:ext uri="{FF2B5EF4-FFF2-40B4-BE49-F238E27FC236}">
                <a16:creationId xmlns:a16="http://schemas.microsoft.com/office/drawing/2014/main" id="{FC6B41C7-BB64-4C31-BC69-CFE84F3792C6}"/>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3</a:t>
            </a:r>
          </a:p>
        </p:txBody>
      </p:sp>
      <p:sp>
        <p:nvSpPr>
          <p:cNvPr id="6" name="Content Placeholder 2">
            <a:extLst>
              <a:ext uri="{FF2B5EF4-FFF2-40B4-BE49-F238E27FC236}">
                <a16:creationId xmlns:a16="http://schemas.microsoft.com/office/drawing/2014/main" id="{2D65C362-5218-4B5B-AA11-443101233B15}"/>
              </a:ext>
            </a:extLst>
          </p:cNvPr>
          <p:cNvSpPr txBox="1">
            <a:spLocks/>
          </p:cNvSpPr>
          <p:nvPr/>
        </p:nvSpPr>
        <p:spPr>
          <a:xfrm>
            <a:off x="35495" y="1484784"/>
            <a:ext cx="907300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a:t>
            </a:r>
            <a:r>
              <a:rPr lang="en-US" sz="2800" dirty="0">
                <a:solidFill>
                  <a:srgbClr val="FF0000"/>
                </a:solidFill>
              </a:rPr>
              <a:t>development phase </a:t>
            </a:r>
            <a:r>
              <a:rPr lang="en-US" sz="2800" dirty="0"/>
              <a:t>where the development team is responsible for managing the software configuration and new functionality is being added to the software. </a:t>
            </a:r>
          </a:p>
          <a:p>
            <a:r>
              <a:rPr lang="en-GB" sz="2800" dirty="0"/>
              <a:t>A </a:t>
            </a:r>
            <a:r>
              <a:rPr lang="en-GB" sz="2800" dirty="0">
                <a:solidFill>
                  <a:srgbClr val="FF0000"/>
                </a:solidFill>
              </a:rPr>
              <a:t>system testing phase </a:t>
            </a:r>
            <a:r>
              <a:rPr lang="en-GB" sz="2800" dirty="0"/>
              <a:t>where a version of the system is released internally for testing. </a:t>
            </a:r>
          </a:p>
          <a:p>
            <a:pPr lvl="1"/>
            <a:r>
              <a:rPr lang="en-GB" dirty="0"/>
              <a:t>No new system functionality is added. Changes made are bug fixes, performance improvements and security vulnerability repairs. </a:t>
            </a:r>
          </a:p>
          <a:p>
            <a:r>
              <a:rPr lang="en-GB" sz="2800" dirty="0"/>
              <a:t>A </a:t>
            </a:r>
            <a:r>
              <a:rPr lang="en-GB" sz="2800" dirty="0">
                <a:solidFill>
                  <a:srgbClr val="FF0000"/>
                </a:solidFill>
              </a:rPr>
              <a:t>release phase </a:t>
            </a:r>
            <a:r>
              <a:rPr lang="en-GB" sz="2800" dirty="0"/>
              <a:t>where the software is released to customers for use. </a:t>
            </a:r>
          </a:p>
        </p:txBody>
      </p:sp>
      <p:sp>
        <p:nvSpPr>
          <p:cNvPr id="7" name="Rectangle 3">
            <a:extLst>
              <a:ext uri="{FF2B5EF4-FFF2-40B4-BE49-F238E27FC236}">
                <a16:creationId xmlns:a16="http://schemas.microsoft.com/office/drawing/2014/main" id="{2EB78250-4F08-4221-9328-88047E83BFB1}"/>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Development phases</a:t>
            </a:r>
          </a:p>
        </p:txBody>
      </p:sp>
    </p:spTree>
    <p:extLst>
      <p:ext uri="{BB962C8B-B14F-4D97-AF65-F5344CB8AC3E}">
        <p14:creationId xmlns:p14="http://schemas.microsoft.com/office/powerpoint/2010/main" val="169991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F970EF1-F3CB-45F5-8D20-14E4D946D83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19D6B68-E325-4EDA-B1C8-552E089BEB41}"/>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7</a:t>
            </a:fld>
            <a:endParaRPr lang="zh-CN" altLang="en-US" dirty="0"/>
          </a:p>
        </p:txBody>
      </p:sp>
      <p:sp>
        <p:nvSpPr>
          <p:cNvPr id="4" name="TextBox 5">
            <a:extLst>
              <a:ext uri="{FF2B5EF4-FFF2-40B4-BE49-F238E27FC236}">
                <a16:creationId xmlns:a16="http://schemas.microsoft.com/office/drawing/2014/main" id="{069E5A51-DD14-407E-8574-2F691B02D3B1}"/>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5" name="文本框 4">
            <a:extLst>
              <a:ext uri="{FF2B5EF4-FFF2-40B4-BE49-F238E27FC236}">
                <a16:creationId xmlns:a16="http://schemas.microsoft.com/office/drawing/2014/main" id="{C6305525-5990-400B-8654-0444C7AEC1B1}"/>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4</a:t>
            </a:r>
          </a:p>
        </p:txBody>
      </p:sp>
      <p:sp>
        <p:nvSpPr>
          <p:cNvPr id="6" name="Content Placeholder 2">
            <a:extLst>
              <a:ext uri="{FF2B5EF4-FFF2-40B4-BE49-F238E27FC236}">
                <a16:creationId xmlns:a16="http://schemas.microsoft.com/office/drawing/2014/main" id="{E25F72E6-2872-465A-811B-2A1DFE088299}"/>
              </a:ext>
            </a:extLst>
          </p:cNvPr>
          <p:cNvSpPr txBox="1">
            <a:spLocks/>
          </p:cNvSpPr>
          <p:nvPr/>
        </p:nvSpPr>
        <p:spPr>
          <a:xfrm>
            <a:off x="97159" y="1556792"/>
            <a:ext cx="90113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For large systems, there is never just one ‘working’ version of a system. </a:t>
            </a:r>
          </a:p>
          <a:p>
            <a:r>
              <a:rPr lang="en-US" sz="2800" dirty="0"/>
              <a:t>There are always several versions of the system at different stages of development. </a:t>
            </a:r>
          </a:p>
          <a:p>
            <a:r>
              <a:rPr lang="en-US" sz="2800" dirty="0"/>
              <a:t>There may be several teams involved in the development of different system versions. </a:t>
            </a:r>
          </a:p>
        </p:txBody>
      </p:sp>
      <p:sp>
        <p:nvSpPr>
          <p:cNvPr id="7" name="Rectangle 3">
            <a:extLst>
              <a:ext uri="{FF2B5EF4-FFF2-40B4-BE49-F238E27FC236}">
                <a16:creationId xmlns:a16="http://schemas.microsoft.com/office/drawing/2014/main" id="{90A73A54-8605-4EDE-883F-5A750A884A22}"/>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Multi-version systems</a:t>
            </a:r>
          </a:p>
        </p:txBody>
      </p:sp>
    </p:spTree>
    <p:extLst>
      <p:ext uri="{BB962C8B-B14F-4D97-AF65-F5344CB8AC3E}">
        <p14:creationId xmlns:p14="http://schemas.microsoft.com/office/powerpoint/2010/main" val="112497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8777627-EC92-4A65-A0E2-DBD0A37C728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30F4231-C9F7-4241-969E-6A70AB771C15}"/>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8</a:t>
            </a:fld>
            <a:endParaRPr lang="zh-CN" altLang="en-US" dirty="0"/>
          </a:p>
        </p:txBody>
      </p:sp>
      <p:sp>
        <p:nvSpPr>
          <p:cNvPr id="4" name="TextBox 5">
            <a:extLst>
              <a:ext uri="{FF2B5EF4-FFF2-40B4-BE49-F238E27FC236}">
                <a16:creationId xmlns:a16="http://schemas.microsoft.com/office/drawing/2014/main" id="{6036BD60-7046-4FE9-A85C-650C5E464D6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5" name="文本框 4">
            <a:extLst>
              <a:ext uri="{FF2B5EF4-FFF2-40B4-BE49-F238E27FC236}">
                <a16:creationId xmlns:a16="http://schemas.microsoft.com/office/drawing/2014/main" id="{5412CF18-7F72-43A9-A385-FA429270007B}"/>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5</a:t>
            </a:r>
          </a:p>
        </p:txBody>
      </p:sp>
      <p:pic>
        <p:nvPicPr>
          <p:cNvPr id="6" name="Picture 5" descr="25.2 Version streams.eps">
            <a:extLst>
              <a:ext uri="{FF2B5EF4-FFF2-40B4-BE49-F238E27FC236}">
                <a16:creationId xmlns:a16="http://schemas.microsoft.com/office/drawing/2014/main" id="{116B008B-AD48-42F0-949A-E1DD8A952F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549" y="1124743"/>
            <a:ext cx="8702931" cy="5044119"/>
          </a:xfrm>
          <a:prstGeom prst="rect">
            <a:avLst/>
          </a:prstGeom>
        </p:spPr>
      </p:pic>
    </p:spTree>
    <p:extLst>
      <p:ext uri="{BB962C8B-B14F-4D97-AF65-F5344CB8AC3E}">
        <p14:creationId xmlns:p14="http://schemas.microsoft.com/office/powerpoint/2010/main" val="4057726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CB3DE32-2E97-4F24-B17D-63C0B311B01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BD6CF8E-814D-437E-83A3-1271B736B71C}"/>
              </a:ext>
            </a:extLst>
          </p:cNvPr>
          <p:cNvSpPr>
            <a:spLocks noGrp="1"/>
          </p:cNvSpPr>
          <p:nvPr>
            <p:ph type="sldNum" sz="quarter" idx="12"/>
          </p:nvPr>
        </p:nvSpPr>
        <p:spPr/>
        <p:txBody>
          <a:bodyPr/>
          <a:lstStyle/>
          <a:p>
            <a:r>
              <a:rPr lang="en-US" altLang="zh-CN"/>
              <a:t>SE  Chapter 25-</a:t>
            </a:r>
            <a:fld id="{90959D3B-E7CF-4F7F-B948-302019A1053D}" type="slidenum">
              <a:rPr lang="zh-CN" altLang="en-US" smtClean="0"/>
              <a:pPr/>
              <a:t>9</a:t>
            </a:fld>
            <a:endParaRPr lang="zh-CN" altLang="en-US" dirty="0"/>
          </a:p>
        </p:txBody>
      </p:sp>
      <p:graphicFrame>
        <p:nvGraphicFramePr>
          <p:cNvPr id="4" name="Content Placeholder 3">
            <a:extLst>
              <a:ext uri="{FF2B5EF4-FFF2-40B4-BE49-F238E27FC236}">
                <a16:creationId xmlns:a16="http://schemas.microsoft.com/office/drawing/2014/main" id="{9E7795D7-0B71-417C-B7AB-157BD60BB185}"/>
              </a:ext>
            </a:extLst>
          </p:cNvPr>
          <p:cNvGraphicFramePr>
            <a:graphicFrameLocks/>
          </p:cNvGraphicFramePr>
          <p:nvPr>
            <p:extLst>
              <p:ext uri="{D42A27DB-BD31-4B8C-83A1-F6EECF244321}">
                <p14:modId xmlns:p14="http://schemas.microsoft.com/office/powerpoint/2010/main" val="3749046175"/>
              </p:ext>
            </p:extLst>
          </p:nvPr>
        </p:nvGraphicFramePr>
        <p:xfrm>
          <a:off x="179512" y="1059481"/>
          <a:ext cx="8712968" cy="5249839"/>
        </p:xfrm>
        <a:graphic>
          <a:graphicData uri="http://schemas.openxmlformats.org/drawingml/2006/table">
            <a:tbl>
              <a:tblPr firstRow="1" bandRow="1">
                <a:tableStyleId>{5C22544A-7EE6-4342-B048-85BDC9FD1C3A}</a:tableStyleId>
              </a:tblPr>
              <a:tblGrid>
                <a:gridCol w="2139768">
                  <a:extLst>
                    <a:ext uri="{9D8B030D-6E8A-4147-A177-3AD203B41FA5}">
                      <a16:colId xmlns:a16="http://schemas.microsoft.com/office/drawing/2014/main" val="20000"/>
                    </a:ext>
                  </a:extLst>
                </a:gridCol>
                <a:gridCol w="6573200">
                  <a:extLst>
                    <a:ext uri="{9D8B030D-6E8A-4147-A177-3AD203B41FA5}">
                      <a16:colId xmlns:a16="http://schemas.microsoft.com/office/drawing/2014/main" val="20001"/>
                    </a:ext>
                  </a:extLst>
                </a:gridCol>
              </a:tblGrid>
              <a:tr h="379444">
                <a:tc>
                  <a:txBody>
                    <a:bodyPr/>
                    <a:lstStyle/>
                    <a:p>
                      <a:pPr algn="just">
                        <a:spcAft>
                          <a:spcPts val="200"/>
                        </a:spcAft>
                      </a:pPr>
                      <a:r>
                        <a:rPr lang="en-US" altLang="zh-CN" sz="1600" b="1" dirty="0">
                          <a:solidFill>
                            <a:srgbClr val="000000"/>
                          </a:solidFill>
                          <a:latin typeface="Arial"/>
                          <a:ea typeface="Times New Roman"/>
                          <a:cs typeface="Arial"/>
                        </a:rPr>
                        <a:t>CM  terminology</a:t>
                      </a:r>
                      <a:endParaRPr lang="en-GB" sz="1600" b="1" dirty="0">
                        <a:solidFill>
                          <a:srgbClr val="000000"/>
                        </a:solidFill>
                        <a:latin typeface="Arial"/>
                        <a:ea typeface="Times New Roman"/>
                        <a:cs typeface="Arial"/>
                      </a:endParaRPr>
                    </a:p>
                  </a:txBody>
                  <a:tcPr marL="68580" marR="68580" marT="0" marB="0"/>
                </a:tc>
                <a:tc>
                  <a:txBody>
                    <a:bodyPr/>
                    <a:lstStyle/>
                    <a:p>
                      <a:pPr algn="just">
                        <a:spcAft>
                          <a:spcPts val="200"/>
                        </a:spcAft>
                      </a:pPr>
                      <a:r>
                        <a:rPr lang="en-GB" sz="1600" b="1">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1247486">
                <a:tc>
                  <a:txBody>
                    <a:bodyPr/>
                    <a:lstStyle/>
                    <a:p>
                      <a:pPr algn="l">
                        <a:spcAft>
                          <a:spcPts val="200"/>
                        </a:spcAft>
                      </a:pPr>
                      <a:r>
                        <a:rPr lang="en-GB" sz="1600" dirty="0">
                          <a:solidFill>
                            <a:srgbClr val="000000"/>
                          </a:solidFill>
                          <a:latin typeface="Arial"/>
                          <a:ea typeface="Times New Roman"/>
                          <a:cs typeface="Arial"/>
                        </a:rPr>
                        <a:t>Baseline</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is always possible to recreate a baseline from its constituent components. </a:t>
                      </a:r>
                    </a:p>
                  </a:txBody>
                  <a:tcPr marL="68580" marR="68580" marT="0" marB="0"/>
                </a:tc>
                <a:extLst>
                  <a:ext uri="{0D108BD9-81ED-4DB2-BD59-A6C34878D82A}">
                    <a16:rowId xmlns:a16="http://schemas.microsoft.com/office/drawing/2014/main" val="10001"/>
                  </a:ext>
                </a:extLst>
              </a:tr>
              <a:tr h="748492">
                <a:tc>
                  <a:txBody>
                    <a:bodyPr/>
                    <a:lstStyle/>
                    <a:p>
                      <a:pPr algn="l">
                        <a:spcAft>
                          <a:spcPts val="200"/>
                        </a:spcAft>
                      </a:pPr>
                      <a:r>
                        <a:rPr lang="en-GB" sz="1600" dirty="0">
                          <a:solidFill>
                            <a:srgbClr val="000000"/>
                          </a:solidFill>
                          <a:latin typeface="Arial"/>
                          <a:ea typeface="Times New Roman"/>
                          <a:cs typeface="Arial"/>
                        </a:rPr>
                        <a:t>Branching</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2"/>
                  </a:ext>
                </a:extLst>
              </a:tr>
              <a:tr h="498995">
                <a:tc>
                  <a:txBody>
                    <a:bodyPr/>
                    <a:lstStyle/>
                    <a:p>
                      <a:pPr algn="l">
                        <a:spcAft>
                          <a:spcPts val="200"/>
                        </a:spcAft>
                      </a:pPr>
                      <a:r>
                        <a:rPr lang="en-GB" sz="1600" dirty="0">
                          <a:solidFill>
                            <a:srgbClr val="000000"/>
                          </a:solidFill>
                          <a:latin typeface="Arial"/>
                          <a:ea typeface="Times New Roman"/>
                          <a:cs typeface="Arial"/>
                        </a:rPr>
                        <a:t>Codeline </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3"/>
                  </a:ext>
                </a:extLst>
              </a:tr>
              <a:tr h="997989">
                <a:tc>
                  <a:txBody>
                    <a:bodyPr/>
                    <a:lstStyle/>
                    <a:p>
                      <a:pPr algn="l">
                        <a:spcAft>
                          <a:spcPts val="200"/>
                        </a:spcAft>
                      </a:pPr>
                      <a:r>
                        <a:rPr lang="en-GB" sz="1600" dirty="0">
                          <a:solidFill>
                            <a:srgbClr val="000000"/>
                          </a:solidFill>
                          <a:latin typeface="Arial"/>
                          <a:ea typeface="Times New Roman"/>
                          <a:cs typeface="Arial"/>
                        </a:rPr>
                        <a:t>Configuration (version) control</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4"/>
                  </a:ext>
                </a:extLst>
              </a:tr>
              <a:tr h="997989">
                <a:tc>
                  <a:txBody>
                    <a:bodyPr/>
                    <a:lstStyle/>
                    <a:p>
                      <a:pPr algn="l">
                        <a:spcAft>
                          <a:spcPts val="200"/>
                        </a:spcAft>
                      </a:pPr>
                      <a:r>
                        <a:rPr lang="en-GB" sz="1600" dirty="0">
                          <a:solidFill>
                            <a:srgbClr val="000000"/>
                          </a:solidFill>
                          <a:latin typeface="Arial"/>
                          <a:ea typeface="Times New Roman"/>
                          <a:cs typeface="Arial"/>
                        </a:rPr>
                        <a:t>Configuration item or software configuration item (SCI)</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5"/>
                  </a:ext>
                </a:extLst>
              </a:tr>
              <a:tr h="379444">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l">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6"/>
                  </a:ext>
                </a:extLst>
              </a:tr>
            </a:tbl>
          </a:graphicData>
        </a:graphic>
      </p:graphicFrame>
      <p:sp>
        <p:nvSpPr>
          <p:cNvPr id="5" name="TextBox 5">
            <a:extLst>
              <a:ext uri="{FF2B5EF4-FFF2-40B4-BE49-F238E27FC236}">
                <a16:creationId xmlns:a16="http://schemas.microsoft.com/office/drawing/2014/main" id="{C93B2A11-64A7-428C-AFB9-1B8848E2404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CM</a:t>
            </a:r>
          </a:p>
        </p:txBody>
      </p:sp>
      <p:sp>
        <p:nvSpPr>
          <p:cNvPr id="6" name="文本框 5">
            <a:extLst>
              <a:ext uri="{FF2B5EF4-FFF2-40B4-BE49-F238E27FC236}">
                <a16:creationId xmlns:a16="http://schemas.microsoft.com/office/drawing/2014/main" id="{CFDD2944-BEA0-4CF5-869A-044B26640889}"/>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 6</a:t>
            </a:r>
          </a:p>
        </p:txBody>
      </p:sp>
    </p:spTree>
    <p:extLst>
      <p:ext uri="{BB962C8B-B14F-4D97-AF65-F5344CB8AC3E}">
        <p14:creationId xmlns:p14="http://schemas.microsoft.com/office/powerpoint/2010/main" val="3182426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21372</TotalTime>
  <Words>3891</Words>
  <Application>Microsoft Office PowerPoint</Application>
  <PresentationFormat>全屏显示(4:3)</PresentationFormat>
  <Paragraphs>389</Paragraphs>
  <Slides>49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力榕 郭</cp:lastModifiedBy>
  <cp:revision>1543</cp:revision>
  <dcterms:created xsi:type="dcterms:W3CDTF">2012-02-25T06:23:32Z</dcterms:created>
  <dcterms:modified xsi:type="dcterms:W3CDTF">2024-12-03T06:56:42Z</dcterms:modified>
</cp:coreProperties>
</file>