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Roboto"/>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d3a6afc79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d3a6afc79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dcb8fc6d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dcb8fc6d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dcb8fc6d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dcb8fc6d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dcb8fc6dd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dcb8fc6dd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e28f4cc7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e28f4cc7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e28f4cc7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e28f4cc7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6f4d72b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6f4d72b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a6f4d72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a6f4d72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e28f4cc7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e28f4cc7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e28f4cc7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e28f4cc7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d3a6afc79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d3a6afc79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e28f4cc7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e28f4cc7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e28f4cc7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e28f4cc7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a6f4d72b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a6f4d72b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a6f4d72b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a6f4d72b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a6f4d72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a6f4d72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a6f4d72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a6f4d72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a6f4d72b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a6f4d72b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a6f4d72b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a6f4d72b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dcb8fc6d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dcb8fc6d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e28f4cc7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e28f4cc7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e5a7258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e5a7258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e28f4cc7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e28f4cc7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e28f4cc7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e28f4cc7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e28f4cc7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e28f4cc7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e28f4cc7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e28f4cc7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e28f4cc7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e28f4cc7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e28f4cc7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e28f4cc7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e28f4cc7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e28f4cc7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28f4cc7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28f4cc7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e28f4cc7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e28f4cc7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e28f4cc7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be28f4cc7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d6d1ec8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d6d1ec8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d6d1ec8c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d6d1ec8c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5a7258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5a7258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d3a6afc7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d3a6afc7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d3a6afc79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d3a6afc79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a6f4d72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a6f4d72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dab20a39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dab20a39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spring.io/spring/docs/current/spring-framework-reference/core.html#beans-introdu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pring.io/blog/2019/03/14/lazy-initialization-in-spring-boot-2-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journaldev.com/14476/spring-mvc-example" TargetMode="Externa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howtodoinjava.com/design-patterns/creational/singleton-design-pattern-in-java/" TargetMode="Externa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Spring Boot</a:t>
            </a:r>
            <a:endParaRPr/>
          </a:p>
        </p:txBody>
      </p:sp>
      <p:pic>
        <p:nvPicPr>
          <p:cNvPr id="87" name="Google Shape;87;p13"/>
          <p:cNvPicPr preferRelativeResize="0"/>
          <p:nvPr/>
        </p:nvPicPr>
        <p:blipFill>
          <a:blip r:embed="rId3">
            <a:alphaModFix/>
          </a:blip>
          <a:stretch>
            <a:fillRect/>
          </a:stretch>
        </p:blipFill>
        <p:spPr>
          <a:xfrm>
            <a:off x="4048923" y="1425625"/>
            <a:ext cx="694425" cy="694425"/>
          </a:xfrm>
          <a:prstGeom prst="rect">
            <a:avLst/>
          </a:prstGeom>
          <a:noFill/>
          <a:ln>
            <a:noFill/>
          </a:ln>
        </p:spPr>
      </p:pic>
      <p:sp>
        <p:nvSpPr>
          <p:cNvPr id="88" name="Google Shape;88;p13"/>
          <p:cNvSpPr txBox="1"/>
          <p:nvPr/>
        </p:nvSpPr>
        <p:spPr>
          <a:xfrm>
            <a:off x="5548825" y="4318875"/>
            <a:ext cx="339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 types in Spring Boot</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749300" rtl="0" algn="l">
              <a:lnSpc>
                <a:spcPct val="218181"/>
              </a:lnSpc>
              <a:spcBef>
                <a:spcPts val="3200"/>
              </a:spcBef>
              <a:spcAft>
                <a:spcPts val="0"/>
              </a:spcAft>
              <a:buClr>
                <a:srgbClr val="292929"/>
              </a:buClr>
              <a:buSzPts val="1600"/>
              <a:buFont typeface="Georgia"/>
              <a:buChar char="●"/>
            </a:pPr>
            <a:r>
              <a:rPr lang="en-GB" sz="1600">
                <a:solidFill>
                  <a:srgbClr val="292929"/>
                </a:solidFill>
                <a:highlight>
                  <a:srgbClr val="FFFFFF"/>
                </a:highlight>
                <a:latin typeface="Georgia"/>
                <a:ea typeface="Georgia"/>
                <a:cs typeface="Georgia"/>
                <a:sym typeface="Georgia"/>
              </a:rPr>
              <a:t>Constructor Injection</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Char char="●"/>
            </a:pPr>
            <a:r>
              <a:rPr lang="en-GB" sz="1600">
                <a:solidFill>
                  <a:srgbClr val="292929"/>
                </a:solidFill>
                <a:highlight>
                  <a:srgbClr val="FFFFFF"/>
                </a:highlight>
                <a:latin typeface="Georgia"/>
                <a:ea typeface="Georgia"/>
                <a:cs typeface="Georgia"/>
                <a:sym typeface="Georgia"/>
              </a:rPr>
              <a:t>Setter Injection</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Char char="●"/>
            </a:pPr>
            <a:r>
              <a:rPr lang="en-GB" sz="1600">
                <a:solidFill>
                  <a:srgbClr val="292929"/>
                </a:solidFill>
                <a:highlight>
                  <a:srgbClr val="FFFFFF"/>
                </a:highlight>
                <a:latin typeface="Georgia"/>
                <a:ea typeface="Georgia"/>
                <a:cs typeface="Georgia"/>
                <a:sym typeface="Georgia"/>
              </a:rPr>
              <a:t>Filed Injection</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3600"/>
              </a:spcBef>
              <a:spcAft>
                <a:spcPts val="0"/>
              </a:spcAft>
              <a:buNone/>
            </a:pPr>
            <a:r>
              <a:rPr lang="en-GB" sz="2550">
                <a:highlight>
                  <a:srgbClr val="FFFFFF"/>
                </a:highlight>
              </a:rPr>
              <a:t>Constructor-Based Dependency Injection</a:t>
            </a:r>
            <a:endParaRPr sz="2550">
              <a:highlight>
                <a:srgbClr val="FFFFFF"/>
              </a:highlight>
            </a:endParaRPr>
          </a:p>
          <a:p>
            <a:pPr indent="0" lvl="0" marL="0" rtl="0" algn="l">
              <a:spcBef>
                <a:spcPts val="2200"/>
              </a:spcBef>
              <a:spcAft>
                <a:spcPts val="0"/>
              </a:spcAft>
              <a:buNone/>
            </a:pPr>
            <a:r>
              <a:t/>
            </a:r>
            <a:endParaRPr/>
          </a:p>
        </p:txBody>
      </p:sp>
      <p:sp>
        <p:nvSpPr>
          <p:cNvPr id="149" name="Google Shape;149;p23"/>
          <p:cNvSpPr txBox="1"/>
          <p:nvPr>
            <p:ph idx="1" type="body"/>
          </p:nvPr>
        </p:nvSpPr>
        <p:spPr>
          <a:xfrm>
            <a:off x="4302975" y="1853850"/>
            <a:ext cx="4664100" cy="3154200"/>
          </a:xfrm>
          <a:prstGeom prst="rect">
            <a:avLst/>
          </a:prstGeom>
        </p:spPr>
        <p:txBody>
          <a:bodyPr anchorCtr="0" anchor="t" bIns="91425" lIns="91425" spcFirstLastPara="1" rIns="91425" wrap="square" tIns="91425">
            <a:normAutofit fontScale="47500"/>
          </a:bodyPr>
          <a:lstStyle/>
          <a:p>
            <a:pPr indent="0" lvl="0" marL="0" rtl="0" algn="l">
              <a:lnSpc>
                <a:spcPct val="123529"/>
              </a:lnSpc>
              <a:spcBef>
                <a:spcPts val="2900"/>
              </a:spcBef>
              <a:spcAft>
                <a:spcPts val="0"/>
              </a:spcAft>
              <a:buNone/>
            </a:pPr>
            <a:r>
              <a:rPr b="1" lang="en-GB" sz="1650">
                <a:solidFill>
                  <a:schemeClr val="dk2"/>
                </a:solidFill>
                <a:highlight>
                  <a:srgbClr val="FFFFFF"/>
                </a:highlight>
                <a:latin typeface="Arial"/>
                <a:ea typeface="Arial"/>
                <a:cs typeface="Arial"/>
                <a:sym typeface="Arial"/>
              </a:rPr>
              <a:t>Advantages </a:t>
            </a:r>
            <a:endParaRPr b="1" sz="1650">
              <a:solidFill>
                <a:schemeClr val="dk2"/>
              </a:solidFill>
              <a:highlight>
                <a:srgbClr val="FFFFFF"/>
              </a:highlight>
              <a:latin typeface="Arial"/>
              <a:ea typeface="Arial"/>
              <a:cs typeface="Arial"/>
              <a:sym typeface="Arial"/>
            </a:endParaRPr>
          </a:p>
          <a:p>
            <a:pPr indent="-276860" lvl="0" marL="749300" rtl="0" algn="l">
              <a:lnSpc>
                <a:spcPct val="218181"/>
              </a:lnSpc>
              <a:spcBef>
                <a:spcPts val="140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Constructed object is immutable and returned to the client in a fully initialized state.</a:t>
            </a:r>
            <a:endParaRPr sz="1600">
              <a:solidFill>
                <a:schemeClr val="dk2"/>
              </a:solidFill>
              <a:highlight>
                <a:srgbClr val="FFFFFF"/>
              </a:highlight>
              <a:latin typeface="Georgia"/>
              <a:ea typeface="Georgia"/>
              <a:cs typeface="Georgia"/>
              <a:sym typeface="Georgia"/>
            </a:endParaRPr>
          </a:p>
          <a:p>
            <a:pPr indent="-276860" lvl="0" marL="749300" rtl="0" algn="l">
              <a:lnSpc>
                <a:spcPct val="218181"/>
              </a:lnSpc>
              <a:spcBef>
                <a:spcPts val="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An issue with a growing amount of dependencies is immediately visible with this approach. More dependencies bigger the constructor.</a:t>
            </a:r>
            <a:endParaRPr sz="1600">
              <a:solidFill>
                <a:schemeClr val="dk2"/>
              </a:solidFill>
              <a:highlight>
                <a:srgbClr val="FFFFFF"/>
              </a:highlight>
              <a:latin typeface="Georgia"/>
              <a:ea typeface="Georgia"/>
              <a:cs typeface="Georgia"/>
              <a:sym typeface="Georgia"/>
            </a:endParaRPr>
          </a:p>
          <a:p>
            <a:pPr indent="-276860" lvl="0" marL="749300" rtl="0" algn="l">
              <a:lnSpc>
                <a:spcPct val="218181"/>
              </a:lnSpc>
              <a:spcBef>
                <a:spcPts val="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Can be combined with setter injection or field injection, constructor parameters indicate required dependencies, others — optional.</a:t>
            </a:r>
            <a:endParaRPr sz="1600">
              <a:solidFill>
                <a:schemeClr val="dk2"/>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b="1" lang="en-GB" sz="1650">
                <a:solidFill>
                  <a:schemeClr val="dk2"/>
                </a:solidFill>
                <a:highlight>
                  <a:srgbClr val="FFFFFF"/>
                </a:highlight>
                <a:latin typeface="Arial"/>
                <a:ea typeface="Arial"/>
                <a:cs typeface="Arial"/>
                <a:sym typeface="Arial"/>
              </a:rPr>
              <a:t>Disadvantages</a:t>
            </a:r>
            <a:endParaRPr b="1" sz="1650">
              <a:solidFill>
                <a:schemeClr val="dk2"/>
              </a:solidFill>
              <a:highlight>
                <a:srgbClr val="FFFFFF"/>
              </a:highlight>
              <a:latin typeface="Arial"/>
              <a:ea typeface="Arial"/>
              <a:cs typeface="Arial"/>
              <a:sym typeface="Arial"/>
            </a:endParaRPr>
          </a:p>
          <a:p>
            <a:pPr indent="-276860" lvl="0" marL="749300" rtl="0" algn="l">
              <a:lnSpc>
                <a:spcPct val="218181"/>
              </a:lnSpc>
              <a:spcBef>
                <a:spcPts val="140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No possibility to change object’s dependencies later — inflexibility.</a:t>
            </a:r>
            <a:endParaRPr sz="1600">
              <a:solidFill>
                <a:schemeClr val="dk2"/>
              </a:solidFill>
              <a:highlight>
                <a:srgbClr val="FFFFFF"/>
              </a:highlight>
              <a:latin typeface="Georgia"/>
              <a:ea typeface="Georgia"/>
              <a:cs typeface="Georgia"/>
              <a:sym typeface="Georgia"/>
            </a:endParaRPr>
          </a:p>
          <a:p>
            <a:pPr indent="-276860" lvl="0" marL="749300" rtl="0" algn="l">
              <a:lnSpc>
                <a:spcPct val="218181"/>
              </a:lnSpc>
              <a:spcBef>
                <a:spcPts val="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Higher chance to have circular dependencies, so-called chicken-and-egg scenario.</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pic>
        <p:nvPicPr>
          <p:cNvPr id="150" name="Google Shape;150;p23"/>
          <p:cNvPicPr preferRelativeResize="0"/>
          <p:nvPr/>
        </p:nvPicPr>
        <p:blipFill rotWithShape="1">
          <a:blip r:embed="rId3">
            <a:alphaModFix/>
          </a:blip>
          <a:srcRect b="0" l="0" r="3034" t="0"/>
          <a:stretch/>
        </p:blipFill>
        <p:spPr>
          <a:xfrm>
            <a:off x="432750" y="1886138"/>
            <a:ext cx="3870225" cy="308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3600"/>
              </a:spcBef>
              <a:spcAft>
                <a:spcPts val="0"/>
              </a:spcAft>
              <a:buNone/>
            </a:pPr>
            <a:r>
              <a:rPr lang="en-GB" sz="2550">
                <a:highlight>
                  <a:srgbClr val="FFFFFF"/>
                </a:highlight>
              </a:rPr>
              <a:t>Setter-Based Dependency Injection</a:t>
            </a:r>
            <a:endParaRPr sz="2550">
              <a:highlight>
                <a:srgbClr val="FFFFFF"/>
              </a:highlight>
            </a:endParaRPr>
          </a:p>
          <a:p>
            <a:pPr indent="0" lvl="0" marL="0" rtl="0" algn="l">
              <a:spcBef>
                <a:spcPts val="2200"/>
              </a:spcBef>
              <a:spcAft>
                <a:spcPts val="0"/>
              </a:spcAft>
              <a:buNone/>
            </a:pPr>
            <a:r>
              <a:t/>
            </a:r>
            <a:endParaRPr/>
          </a:p>
        </p:txBody>
      </p:sp>
      <p:sp>
        <p:nvSpPr>
          <p:cNvPr id="156" name="Google Shape;156;p24"/>
          <p:cNvSpPr txBox="1"/>
          <p:nvPr>
            <p:ph idx="1" type="body"/>
          </p:nvPr>
        </p:nvSpPr>
        <p:spPr>
          <a:xfrm>
            <a:off x="4302975" y="1853850"/>
            <a:ext cx="4782600" cy="3027300"/>
          </a:xfrm>
          <a:prstGeom prst="rect">
            <a:avLst/>
          </a:prstGeom>
        </p:spPr>
        <p:txBody>
          <a:bodyPr anchorCtr="0" anchor="t" bIns="91425" lIns="91425" spcFirstLastPara="1" rIns="91425" wrap="square" tIns="91425">
            <a:normAutofit fontScale="47500"/>
          </a:bodyPr>
          <a:lstStyle/>
          <a:p>
            <a:pPr indent="0" lvl="0" marL="0" rtl="0" algn="l">
              <a:lnSpc>
                <a:spcPct val="123529"/>
              </a:lnSpc>
              <a:spcBef>
                <a:spcPts val="2900"/>
              </a:spcBef>
              <a:spcAft>
                <a:spcPts val="0"/>
              </a:spcAft>
              <a:buNone/>
            </a:pPr>
            <a:r>
              <a:rPr b="1" lang="en-GB" sz="1650">
                <a:solidFill>
                  <a:schemeClr val="dk2"/>
                </a:solidFill>
                <a:highlight>
                  <a:srgbClr val="FFFFFF"/>
                </a:highlight>
                <a:latin typeface="Arial"/>
                <a:ea typeface="Arial"/>
                <a:cs typeface="Arial"/>
                <a:sym typeface="Arial"/>
              </a:rPr>
              <a:t>Advantages</a:t>
            </a:r>
            <a:endParaRPr b="1" sz="1650">
              <a:solidFill>
                <a:schemeClr val="dk2"/>
              </a:solidFill>
              <a:highlight>
                <a:srgbClr val="FFFFFF"/>
              </a:highlight>
              <a:latin typeface="Arial"/>
              <a:ea typeface="Arial"/>
              <a:cs typeface="Arial"/>
              <a:sym typeface="Arial"/>
            </a:endParaRPr>
          </a:p>
          <a:p>
            <a:pPr indent="-276860" lvl="0" marL="749300" rtl="0" algn="l">
              <a:lnSpc>
                <a:spcPct val="218181"/>
              </a:lnSpc>
              <a:spcBef>
                <a:spcPts val="140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Flexibility in dependency resolution or object reconfiguration, it can be done anytime. Plus, this freedom solves the circular dependency issue of constructor injection.</a:t>
            </a:r>
            <a:endParaRPr sz="1600">
              <a:solidFill>
                <a:schemeClr val="dk2"/>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b="1" lang="en-GB" sz="1650">
                <a:solidFill>
                  <a:schemeClr val="dk2"/>
                </a:solidFill>
                <a:highlight>
                  <a:srgbClr val="FFFFFF"/>
                </a:highlight>
                <a:latin typeface="Arial"/>
                <a:ea typeface="Arial"/>
                <a:cs typeface="Arial"/>
                <a:sym typeface="Arial"/>
              </a:rPr>
              <a:t>Disadvantages</a:t>
            </a:r>
            <a:endParaRPr b="1" sz="1650">
              <a:solidFill>
                <a:schemeClr val="dk2"/>
              </a:solidFill>
              <a:highlight>
                <a:srgbClr val="FFFFFF"/>
              </a:highlight>
              <a:latin typeface="Arial"/>
              <a:ea typeface="Arial"/>
              <a:cs typeface="Arial"/>
              <a:sym typeface="Arial"/>
            </a:endParaRPr>
          </a:p>
          <a:p>
            <a:pPr indent="-276860" lvl="0" marL="749300" rtl="0" algn="l">
              <a:lnSpc>
                <a:spcPct val="218181"/>
              </a:lnSpc>
              <a:spcBef>
                <a:spcPts val="140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Null checks are required, because dependencies may not be set at the moment.</a:t>
            </a:r>
            <a:endParaRPr sz="1600">
              <a:solidFill>
                <a:schemeClr val="dk2"/>
              </a:solidFill>
              <a:highlight>
                <a:srgbClr val="FFFFFF"/>
              </a:highlight>
              <a:latin typeface="Georgia"/>
              <a:ea typeface="Georgia"/>
              <a:cs typeface="Georgia"/>
              <a:sym typeface="Georgia"/>
            </a:endParaRPr>
          </a:p>
          <a:p>
            <a:pPr indent="-276860" lvl="0" marL="749300" rtl="0" algn="l">
              <a:lnSpc>
                <a:spcPct val="218181"/>
              </a:lnSpc>
              <a:spcBef>
                <a:spcPts val="0"/>
              </a:spcBef>
              <a:spcAft>
                <a:spcPts val="0"/>
              </a:spcAft>
              <a:buClr>
                <a:schemeClr val="dk2"/>
              </a:buClr>
              <a:buSzPct val="100000"/>
              <a:buFont typeface="Georgia"/>
              <a:buAutoNum type="arabicPeriod"/>
            </a:pPr>
            <a:r>
              <a:rPr lang="en-GB" sz="1600">
                <a:solidFill>
                  <a:schemeClr val="dk2"/>
                </a:solidFill>
                <a:highlight>
                  <a:srgbClr val="FFFFFF"/>
                </a:highlight>
                <a:latin typeface="Georgia"/>
                <a:ea typeface="Georgia"/>
                <a:cs typeface="Georgia"/>
                <a:sym typeface="Georgia"/>
              </a:rPr>
              <a:t>Potentially more error-prone and less secure than constructor injection due to the possibility of overriding dependencies.a</a:t>
            </a:r>
            <a:endParaRPr b="1" sz="1650">
              <a:solidFill>
                <a:schemeClr val="dk2"/>
              </a:solidFill>
              <a:highlight>
                <a:srgbClr val="FFFFFF"/>
              </a:highlight>
              <a:latin typeface="Arial"/>
              <a:ea typeface="Arial"/>
              <a:cs typeface="Arial"/>
              <a:sym typeface="Arial"/>
            </a:endParaRPr>
          </a:p>
          <a:p>
            <a:pPr indent="0" lvl="0" marL="0" rtl="0" algn="l">
              <a:spcBef>
                <a:spcPts val="0"/>
              </a:spcBef>
              <a:spcAft>
                <a:spcPts val="1200"/>
              </a:spcAft>
              <a:buNone/>
            </a:pPr>
            <a:r>
              <a:t/>
            </a:r>
            <a:endParaRPr>
              <a:solidFill>
                <a:schemeClr val="dk2"/>
              </a:solidFill>
            </a:endParaRPr>
          </a:p>
        </p:txBody>
      </p:sp>
      <p:pic>
        <p:nvPicPr>
          <p:cNvPr id="157" name="Google Shape;157;p24"/>
          <p:cNvPicPr preferRelativeResize="0"/>
          <p:nvPr/>
        </p:nvPicPr>
        <p:blipFill rotWithShape="1">
          <a:blip r:embed="rId3">
            <a:alphaModFix/>
          </a:blip>
          <a:srcRect b="0" l="-12096" r="18542" t="0"/>
          <a:stretch/>
        </p:blipFill>
        <p:spPr>
          <a:xfrm>
            <a:off x="924450" y="1875075"/>
            <a:ext cx="2722127" cy="326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3600"/>
              </a:spcBef>
              <a:spcAft>
                <a:spcPts val="0"/>
              </a:spcAft>
              <a:buNone/>
            </a:pPr>
            <a:r>
              <a:rPr lang="en-GB" sz="2550">
                <a:highlight>
                  <a:srgbClr val="FFFFFF"/>
                </a:highlight>
              </a:rPr>
              <a:t>Field-Based Dependency Injection</a:t>
            </a:r>
            <a:endParaRPr sz="2550">
              <a:highlight>
                <a:srgbClr val="FFFFFF"/>
              </a:highlight>
            </a:endParaRPr>
          </a:p>
          <a:p>
            <a:pPr indent="0" lvl="0" marL="0" rtl="0" algn="l">
              <a:spcBef>
                <a:spcPts val="2200"/>
              </a:spcBef>
              <a:spcAft>
                <a:spcPts val="0"/>
              </a:spcAft>
              <a:buNone/>
            </a:pPr>
            <a:r>
              <a:t/>
            </a:r>
            <a:endParaRPr/>
          </a:p>
        </p:txBody>
      </p:sp>
      <p:sp>
        <p:nvSpPr>
          <p:cNvPr id="163" name="Google Shape;163;p25"/>
          <p:cNvSpPr txBox="1"/>
          <p:nvPr>
            <p:ph idx="1" type="body"/>
          </p:nvPr>
        </p:nvSpPr>
        <p:spPr>
          <a:xfrm>
            <a:off x="3798400" y="1989200"/>
            <a:ext cx="5261700" cy="3018900"/>
          </a:xfrm>
          <a:prstGeom prst="rect">
            <a:avLst/>
          </a:prstGeom>
        </p:spPr>
        <p:txBody>
          <a:bodyPr anchorCtr="0" anchor="t" bIns="91425" lIns="91425" spcFirstLastPara="1" rIns="91425" wrap="square" tIns="91425">
            <a:normAutofit fontScale="40000" lnSpcReduction="20000"/>
          </a:bodyPr>
          <a:lstStyle/>
          <a:p>
            <a:pPr indent="0" lvl="0" marL="0" rtl="0" algn="l">
              <a:lnSpc>
                <a:spcPct val="123529"/>
              </a:lnSpc>
              <a:spcBef>
                <a:spcPts val="2900"/>
              </a:spcBef>
              <a:spcAft>
                <a:spcPts val="0"/>
              </a:spcAft>
              <a:buNone/>
            </a:pPr>
            <a:r>
              <a:rPr b="1" lang="en-GB" sz="1850">
                <a:solidFill>
                  <a:srgbClr val="212121"/>
                </a:solidFill>
                <a:highlight>
                  <a:srgbClr val="FFFFFF"/>
                </a:highlight>
                <a:latin typeface="Arial"/>
                <a:ea typeface="Arial"/>
                <a:cs typeface="Arial"/>
                <a:sym typeface="Arial"/>
              </a:rPr>
              <a:t>Advantages</a:t>
            </a:r>
            <a:endParaRPr b="1" sz="1850">
              <a:solidFill>
                <a:srgbClr val="212121"/>
              </a:solidFill>
              <a:highlight>
                <a:srgbClr val="FFFFFF"/>
              </a:highlight>
              <a:latin typeface="Arial"/>
              <a:ea typeface="Arial"/>
              <a:cs typeface="Arial"/>
              <a:sym typeface="Arial"/>
            </a:endParaRPr>
          </a:p>
          <a:p>
            <a:pPr indent="-275590" lvl="0" marL="749300" rtl="0" algn="l">
              <a:lnSpc>
                <a:spcPct val="218181"/>
              </a:lnSpc>
              <a:spcBef>
                <a:spcPts val="1400"/>
              </a:spcBef>
              <a:spcAft>
                <a:spcPts val="0"/>
              </a:spcAft>
              <a:buClr>
                <a:srgbClr val="212121"/>
              </a:buClr>
              <a:buSzPct val="100000"/>
              <a:buFont typeface="Georgia"/>
              <a:buAutoNum type="arabicPeriod"/>
            </a:pPr>
            <a:r>
              <a:rPr lang="en-GB" sz="1850">
                <a:solidFill>
                  <a:srgbClr val="212121"/>
                </a:solidFill>
                <a:highlight>
                  <a:srgbClr val="FFFFFF"/>
                </a:highlight>
                <a:latin typeface="Georgia"/>
                <a:ea typeface="Georgia"/>
                <a:cs typeface="Georgia"/>
                <a:sym typeface="Georgia"/>
              </a:rPr>
              <a:t>Easy to use, no constructors or setters required</a:t>
            </a:r>
            <a:endParaRPr sz="1850">
              <a:solidFill>
                <a:srgbClr val="212121"/>
              </a:solidFill>
              <a:highlight>
                <a:srgbClr val="FFFFFF"/>
              </a:highlight>
              <a:latin typeface="Georgia"/>
              <a:ea typeface="Georgia"/>
              <a:cs typeface="Georgia"/>
              <a:sym typeface="Georgia"/>
            </a:endParaRPr>
          </a:p>
          <a:p>
            <a:pPr indent="-275590" lvl="0" marL="749300" rtl="0" algn="l">
              <a:lnSpc>
                <a:spcPct val="218181"/>
              </a:lnSpc>
              <a:spcBef>
                <a:spcPts val="0"/>
              </a:spcBef>
              <a:spcAft>
                <a:spcPts val="0"/>
              </a:spcAft>
              <a:buClr>
                <a:srgbClr val="212121"/>
              </a:buClr>
              <a:buSzPct val="100000"/>
              <a:buFont typeface="Georgia"/>
              <a:buAutoNum type="arabicPeriod"/>
            </a:pPr>
            <a:r>
              <a:rPr lang="en-GB" sz="1850">
                <a:solidFill>
                  <a:srgbClr val="212121"/>
                </a:solidFill>
                <a:highlight>
                  <a:srgbClr val="FFFFFF"/>
                </a:highlight>
                <a:latin typeface="Georgia"/>
                <a:ea typeface="Georgia"/>
                <a:cs typeface="Georgia"/>
                <a:sym typeface="Georgia"/>
              </a:rPr>
              <a:t>Can be easily combined with the constructor and/or setter approach</a:t>
            </a:r>
            <a:endParaRPr sz="1850">
              <a:solidFill>
                <a:srgbClr val="212121"/>
              </a:solidFill>
              <a:highlight>
                <a:srgbClr val="FFFFFF"/>
              </a:highlight>
              <a:latin typeface="Georgia"/>
              <a:ea typeface="Georgia"/>
              <a:cs typeface="Georgia"/>
              <a:sym typeface="Georgia"/>
            </a:endParaRPr>
          </a:p>
          <a:p>
            <a:pPr indent="0" lvl="0" marL="0" rtl="0" algn="l">
              <a:lnSpc>
                <a:spcPct val="123529"/>
              </a:lnSpc>
              <a:spcBef>
                <a:spcPts val="2900"/>
              </a:spcBef>
              <a:spcAft>
                <a:spcPts val="0"/>
              </a:spcAft>
              <a:buNone/>
            </a:pPr>
            <a:r>
              <a:rPr b="1" lang="en-GB" sz="1850">
                <a:solidFill>
                  <a:srgbClr val="212121"/>
                </a:solidFill>
                <a:highlight>
                  <a:srgbClr val="FFFFFF"/>
                </a:highlight>
                <a:latin typeface="Arial"/>
                <a:ea typeface="Arial"/>
                <a:cs typeface="Arial"/>
                <a:sym typeface="Arial"/>
              </a:rPr>
              <a:t>Disadvantages</a:t>
            </a:r>
            <a:endParaRPr b="1" sz="1850">
              <a:solidFill>
                <a:srgbClr val="212121"/>
              </a:solidFill>
              <a:highlight>
                <a:srgbClr val="FFFFFF"/>
              </a:highlight>
              <a:latin typeface="Arial"/>
              <a:ea typeface="Arial"/>
              <a:cs typeface="Arial"/>
              <a:sym typeface="Arial"/>
            </a:endParaRPr>
          </a:p>
          <a:p>
            <a:pPr indent="-275590" lvl="0" marL="749300" rtl="0" algn="l">
              <a:lnSpc>
                <a:spcPct val="218181"/>
              </a:lnSpc>
              <a:spcBef>
                <a:spcPts val="1400"/>
              </a:spcBef>
              <a:spcAft>
                <a:spcPts val="0"/>
              </a:spcAft>
              <a:buClr>
                <a:srgbClr val="212121"/>
              </a:buClr>
              <a:buSzPct val="100000"/>
              <a:buFont typeface="Georgia"/>
              <a:buAutoNum type="arabicPeriod"/>
            </a:pPr>
            <a:r>
              <a:rPr lang="en-GB" sz="1850">
                <a:solidFill>
                  <a:srgbClr val="212121"/>
                </a:solidFill>
                <a:highlight>
                  <a:srgbClr val="FFFFFF"/>
                </a:highlight>
                <a:latin typeface="Georgia"/>
                <a:ea typeface="Georgia"/>
                <a:cs typeface="Georgia"/>
                <a:sym typeface="Georgia"/>
              </a:rPr>
              <a:t>Less control over object instantiation. In order to instantiate the object of a class for a test, you will need either a Spring container configured or mock library — depends on the test you are writing.</a:t>
            </a:r>
            <a:endParaRPr sz="1850">
              <a:solidFill>
                <a:srgbClr val="212121"/>
              </a:solidFill>
              <a:highlight>
                <a:srgbClr val="FFFFFF"/>
              </a:highlight>
              <a:latin typeface="Georgia"/>
              <a:ea typeface="Georgia"/>
              <a:cs typeface="Georgia"/>
              <a:sym typeface="Georgia"/>
            </a:endParaRPr>
          </a:p>
          <a:p>
            <a:pPr indent="-275590" lvl="0" marL="749300" rtl="0" algn="l">
              <a:lnSpc>
                <a:spcPct val="218181"/>
              </a:lnSpc>
              <a:spcBef>
                <a:spcPts val="0"/>
              </a:spcBef>
              <a:spcAft>
                <a:spcPts val="0"/>
              </a:spcAft>
              <a:buClr>
                <a:srgbClr val="212121"/>
              </a:buClr>
              <a:buSzPct val="100000"/>
              <a:buFont typeface="Georgia"/>
              <a:buAutoNum type="arabicPeriod"/>
            </a:pPr>
            <a:r>
              <a:rPr lang="en-GB" sz="1850">
                <a:solidFill>
                  <a:srgbClr val="212121"/>
                </a:solidFill>
                <a:highlight>
                  <a:srgbClr val="FFFFFF"/>
                </a:highlight>
                <a:latin typeface="Georgia"/>
                <a:ea typeface="Georgia"/>
                <a:cs typeface="Georgia"/>
                <a:sym typeface="Georgia"/>
              </a:rPr>
              <a:t>A number of dependencies can reach dozens until you notice that something went wrong in your design.</a:t>
            </a:r>
            <a:endParaRPr sz="1850">
              <a:solidFill>
                <a:srgbClr val="212121"/>
              </a:solidFill>
              <a:highlight>
                <a:srgbClr val="FFFFFF"/>
              </a:highlight>
              <a:latin typeface="Georgia"/>
              <a:ea typeface="Georgia"/>
              <a:cs typeface="Georgia"/>
              <a:sym typeface="Georgia"/>
            </a:endParaRPr>
          </a:p>
          <a:p>
            <a:pPr indent="-275590" lvl="0" marL="749300" rtl="0" algn="l">
              <a:lnSpc>
                <a:spcPct val="218181"/>
              </a:lnSpc>
              <a:spcBef>
                <a:spcPts val="0"/>
              </a:spcBef>
              <a:spcAft>
                <a:spcPts val="0"/>
              </a:spcAft>
              <a:buClr>
                <a:srgbClr val="212121"/>
              </a:buClr>
              <a:buSzPct val="100000"/>
              <a:buFont typeface="Georgia"/>
              <a:buAutoNum type="arabicPeriod"/>
            </a:pPr>
            <a:r>
              <a:rPr lang="en-GB" sz="1850">
                <a:solidFill>
                  <a:srgbClr val="212121"/>
                </a:solidFill>
                <a:highlight>
                  <a:srgbClr val="FFFFFF"/>
                </a:highlight>
                <a:latin typeface="Georgia"/>
                <a:ea typeface="Georgia"/>
                <a:cs typeface="Georgia"/>
                <a:sym typeface="Georgia"/>
              </a:rPr>
              <a:t>No immutability — the same as for setter injection.</a:t>
            </a:r>
            <a:endParaRPr sz="1850">
              <a:solidFill>
                <a:srgbClr val="212121"/>
              </a:solidFill>
              <a:highlight>
                <a:srgbClr val="FFFFFF"/>
              </a:highlight>
              <a:latin typeface="Georgia"/>
              <a:ea typeface="Georgia"/>
              <a:cs typeface="Georgia"/>
              <a:sym typeface="Georgia"/>
            </a:endParaRPr>
          </a:p>
          <a:p>
            <a:pPr indent="0" lvl="0" marL="457200" rtl="0" algn="l">
              <a:lnSpc>
                <a:spcPct val="218181"/>
              </a:lnSpc>
              <a:spcBef>
                <a:spcPts val="1700"/>
              </a:spcBef>
              <a:spcAft>
                <a:spcPts val="0"/>
              </a:spcAft>
              <a:buNone/>
            </a:pPr>
            <a:r>
              <a:t/>
            </a:r>
            <a:endParaRPr b="1" sz="1650">
              <a:solidFill>
                <a:schemeClr val="accent3"/>
              </a:solidFill>
              <a:highlight>
                <a:srgbClr val="FFFFFF"/>
              </a:highlight>
              <a:latin typeface="Arial"/>
              <a:ea typeface="Arial"/>
              <a:cs typeface="Arial"/>
              <a:sym typeface="Arial"/>
            </a:endParaRPr>
          </a:p>
          <a:p>
            <a:pPr indent="0" lvl="0" marL="0" rtl="0" algn="l">
              <a:spcBef>
                <a:spcPts val="0"/>
              </a:spcBef>
              <a:spcAft>
                <a:spcPts val="1200"/>
              </a:spcAft>
              <a:buNone/>
            </a:pPr>
            <a:r>
              <a:t/>
            </a:r>
            <a:endParaRPr>
              <a:solidFill>
                <a:schemeClr val="accent3"/>
              </a:solidFill>
            </a:endParaRPr>
          </a:p>
        </p:txBody>
      </p:sp>
      <p:pic>
        <p:nvPicPr>
          <p:cNvPr id="164" name="Google Shape;164;p25"/>
          <p:cNvPicPr preferRelativeResize="0"/>
          <p:nvPr/>
        </p:nvPicPr>
        <p:blipFill rotWithShape="1">
          <a:blip r:embed="rId3">
            <a:alphaModFix/>
          </a:blip>
          <a:srcRect b="0" l="0" r="33279" t="0"/>
          <a:stretch/>
        </p:blipFill>
        <p:spPr>
          <a:xfrm>
            <a:off x="788750" y="1932325"/>
            <a:ext cx="2751224" cy="28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IoC Containers</a:t>
            </a:r>
            <a:endParaRPr/>
          </a:p>
        </p:txBody>
      </p:sp>
      <p:sp>
        <p:nvSpPr>
          <p:cNvPr id="170" name="Google Shape;170;p26"/>
          <p:cNvSpPr txBox="1"/>
          <p:nvPr/>
        </p:nvSpPr>
        <p:spPr>
          <a:xfrm>
            <a:off x="-102725" y="2236300"/>
            <a:ext cx="3764700" cy="648000"/>
          </a:xfrm>
          <a:prstGeom prst="rect">
            <a:avLst/>
          </a:prstGeom>
          <a:noFill/>
          <a:ln>
            <a:noFill/>
          </a:ln>
        </p:spPr>
        <p:txBody>
          <a:bodyPr anchorCtr="0" anchor="t" bIns="91425" lIns="91425" spcFirstLastPara="1" rIns="91425" wrap="square" tIns="91425">
            <a:spAutoFit/>
          </a:bodyPr>
          <a:lstStyle/>
          <a:p>
            <a:pPr indent="-317500" lvl="0" marL="838200" rtl="0" algn="l">
              <a:lnSpc>
                <a:spcPct val="115000"/>
              </a:lnSpc>
              <a:spcBef>
                <a:spcPts val="2200"/>
              </a:spcBef>
              <a:spcAft>
                <a:spcPts val="0"/>
              </a:spcAft>
              <a:buClr>
                <a:srgbClr val="212121"/>
              </a:buClr>
              <a:buSzPts val="1400"/>
              <a:buFont typeface="Roboto"/>
              <a:buAutoNum type="arabicPeriod"/>
            </a:pPr>
            <a:r>
              <a:rPr lang="en-GB">
                <a:solidFill>
                  <a:srgbClr val="212121"/>
                </a:solidFill>
                <a:highlight>
                  <a:srgbClr val="FFFFFF"/>
                </a:highlight>
                <a:latin typeface="Roboto"/>
                <a:ea typeface="Roboto"/>
                <a:cs typeface="Roboto"/>
                <a:sym typeface="Roboto"/>
              </a:rPr>
              <a:t>BeanFactory container</a:t>
            </a:r>
            <a:endParaRPr>
              <a:solidFill>
                <a:srgbClr val="212121"/>
              </a:solidFill>
              <a:highlight>
                <a:srgbClr val="FFFFFF"/>
              </a:highlight>
              <a:latin typeface="Roboto"/>
              <a:ea typeface="Roboto"/>
              <a:cs typeface="Roboto"/>
              <a:sym typeface="Roboto"/>
            </a:endParaRPr>
          </a:p>
          <a:p>
            <a:pPr indent="-317500" lvl="0" marL="838200" rtl="0" algn="l">
              <a:lnSpc>
                <a:spcPct val="115000"/>
              </a:lnSpc>
              <a:spcBef>
                <a:spcPts val="0"/>
              </a:spcBef>
              <a:spcAft>
                <a:spcPts val="0"/>
              </a:spcAft>
              <a:buClr>
                <a:srgbClr val="212121"/>
              </a:buClr>
              <a:buSzPts val="1400"/>
              <a:buFont typeface="Roboto"/>
              <a:buAutoNum type="arabicPeriod"/>
            </a:pPr>
            <a:r>
              <a:rPr lang="en-GB">
                <a:solidFill>
                  <a:srgbClr val="212121"/>
                </a:solidFill>
                <a:highlight>
                  <a:srgbClr val="FFFFFF"/>
                </a:highlight>
                <a:latin typeface="Roboto"/>
                <a:ea typeface="Roboto"/>
                <a:cs typeface="Roboto"/>
                <a:sym typeface="Roboto"/>
              </a:rPr>
              <a:t>ApplicationContext container</a:t>
            </a:r>
            <a:endParaRPr>
              <a:latin typeface="Lato"/>
              <a:ea typeface="Lato"/>
              <a:cs typeface="Lato"/>
              <a:sym typeface="Lato"/>
            </a:endParaRPr>
          </a:p>
        </p:txBody>
      </p:sp>
      <p:sp>
        <p:nvSpPr>
          <p:cNvPr id="171" name="Google Shape;171;p26"/>
          <p:cNvSpPr txBox="1"/>
          <p:nvPr/>
        </p:nvSpPr>
        <p:spPr>
          <a:xfrm>
            <a:off x="6359500" y="4151150"/>
            <a:ext cx="2683500" cy="535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2" name="Google Shape;172;p26"/>
          <p:cNvSpPr txBox="1"/>
          <p:nvPr/>
        </p:nvSpPr>
        <p:spPr>
          <a:xfrm>
            <a:off x="139775" y="3011675"/>
            <a:ext cx="3969600" cy="20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en-GB" sz="1200">
                <a:solidFill>
                  <a:srgbClr val="212121"/>
                </a:solidFill>
                <a:highlight>
                  <a:srgbClr val="FFFFFF"/>
                </a:highlight>
                <a:latin typeface="Roboto"/>
                <a:ea typeface="Roboto"/>
                <a:cs typeface="Roboto"/>
                <a:sym typeface="Roboto"/>
              </a:rPr>
              <a:t>The Spring IoC container is at the core of the Spring Framework. The container will create the objects, wire them together, configure them, and manage their complete life cycle from creation till destruction. The Spring container uses dependency injection (DI) to manage the components that make up an application.</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latin typeface="Lato"/>
              <a:ea typeface="Lato"/>
              <a:cs typeface="Lato"/>
              <a:sym typeface="Lato"/>
            </a:endParaRPr>
          </a:p>
        </p:txBody>
      </p:sp>
      <p:pic>
        <p:nvPicPr>
          <p:cNvPr id="173" name="Google Shape;173;p26"/>
          <p:cNvPicPr preferRelativeResize="0"/>
          <p:nvPr/>
        </p:nvPicPr>
        <p:blipFill>
          <a:blip r:embed="rId3">
            <a:alphaModFix/>
          </a:blip>
          <a:stretch>
            <a:fillRect/>
          </a:stretch>
        </p:blipFill>
        <p:spPr>
          <a:xfrm>
            <a:off x="4448550" y="1318650"/>
            <a:ext cx="3969600" cy="34945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Spring Bean?</a:t>
            </a:r>
            <a:endParaRPr/>
          </a:p>
        </p:txBody>
      </p:sp>
      <p:sp>
        <p:nvSpPr>
          <p:cNvPr id="179" name="Google Shape;179;p27"/>
          <p:cNvSpPr txBox="1"/>
          <p:nvPr>
            <p:ph idx="1" type="body"/>
          </p:nvPr>
        </p:nvSpPr>
        <p:spPr>
          <a:xfrm>
            <a:off x="727650" y="2036950"/>
            <a:ext cx="7688700" cy="2261100"/>
          </a:xfrm>
          <a:prstGeom prst="rect">
            <a:avLst/>
          </a:prstGeom>
        </p:spPr>
        <p:txBody>
          <a:bodyPr anchorCtr="0" anchor="t" bIns="91425" lIns="91425" spcFirstLastPara="1" rIns="91425" wrap="square" tIns="91425">
            <a:normAutofit/>
          </a:bodyPr>
          <a:lstStyle/>
          <a:p>
            <a:pPr indent="0" lvl="0" marL="0" rtl="0" algn="l">
              <a:lnSpc>
                <a:spcPct val="133400"/>
              </a:lnSpc>
              <a:spcBef>
                <a:spcPts val="0"/>
              </a:spcBef>
              <a:spcAft>
                <a:spcPts val="0"/>
              </a:spcAft>
              <a:buNone/>
            </a:pPr>
            <a:r>
              <a:rPr lang="en-GB" sz="1350">
                <a:solidFill>
                  <a:srgbClr val="000000"/>
                </a:solidFill>
                <a:highlight>
                  <a:srgbClr val="FFFFFF"/>
                </a:highlight>
                <a:latin typeface="Raleway"/>
                <a:ea typeface="Raleway"/>
                <a:cs typeface="Raleway"/>
                <a:sym typeface="Raleway"/>
              </a:rPr>
              <a:t>Here's a definition of beans in </a:t>
            </a:r>
            <a:r>
              <a:rPr lang="en-GB" sz="1350">
                <a:solidFill>
                  <a:srgbClr val="267438"/>
                </a:solidFill>
                <a:highlight>
                  <a:srgbClr val="FFFFFF"/>
                </a:highlight>
                <a:uFill>
                  <a:noFill/>
                </a:uFill>
                <a:latin typeface="Raleway"/>
                <a:ea typeface="Raleway"/>
                <a:cs typeface="Raleway"/>
                <a:sym typeface="Raleway"/>
                <a:hlinkClick r:id="rId3">
                  <a:extLst>
                    <a:ext uri="{A12FA001-AC4F-418D-AE19-62706E023703}">
                      <ahyp:hlinkClr val="tx"/>
                    </a:ext>
                  </a:extLst>
                </a:hlinkClick>
              </a:rPr>
              <a:t>the Spring Framework documentation</a:t>
            </a:r>
            <a:r>
              <a:rPr lang="en-GB" sz="1350">
                <a:solidFill>
                  <a:srgbClr val="000000"/>
                </a:solidFill>
                <a:highlight>
                  <a:srgbClr val="FFFFFF"/>
                </a:highlight>
                <a:latin typeface="Raleway"/>
                <a:ea typeface="Raleway"/>
                <a:cs typeface="Raleway"/>
                <a:sym typeface="Raleway"/>
              </a:rPr>
              <a:t>:</a:t>
            </a:r>
            <a:endParaRPr sz="1350">
              <a:solidFill>
                <a:srgbClr val="000000"/>
              </a:solidFill>
              <a:highlight>
                <a:srgbClr val="FFFFFF"/>
              </a:highlight>
              <a:latin typeface="Raleway"/>
              <a:ea typeface="Raleway"/>
              <a:cs typeface="Raleway"/>
              <a:sym typeface="Raleway"/>
            </a:endParaRPr>
          </a:p>
          <a:p>
            <a:pPr indent="0" lvl="0" marL="0" rtl="0" algn="l">
              <a:lnSpc>
                <a:spcPct val="133400"/>
              </a:lnSpc>
              <a:spcBef>
                <a:spcPts val="800"/>
              </a:spcBef>
              <a:spcAft>
                <a:spcPts val="0"/>
              </a:spcAft>
              <a:buNone/>
            </a:pPr>
            <a:r>
              <a:rPr i="1" lang="en-GB" sz="1350">
                <a:solidFill>
                  <a:srgbClr val="000000"/>
                </a:solidFill>
                <a:highlight>
                  <a:srgbClr val="FFFFFF"/>
                </a:highlight>
                <a:latin typeface="Raleway"/>
                <a:ea typeface="Raleway"/>
                <a:cs typeface="Raleway"/>
                <a:sym typeface="Raleway"/>
              </a:rPr>
              <a:t>In Spring, the objects that form the backbone of your application and that are managed by the Spring IoC container are called beans. A bean is an object that is instantiated, assembled, and otherwise managed by a Spring IoC container.</a:t>
            </a:r>
            <a:endParaRPr i="1" sz="1350">
              <a:solidFill>
                <a:srgbClr val="000000"/>
              </a:solidFill>
              <a:highlight>
                <a:srgbClr val="FFFFFF"/>
              </a:highlight>
              <a:latin typeface="Raleway"/>
              <a:ea typeface="Raleway"/>
              <a:cs typeface="Raleway"/>
              <a:sym typeface="Raleway"/>
            </a:endParaRPr>
          </a:p>
          <a:p>
            <a:pPr indent="0" lvl="0" marL="0" rtl="0" algn="l">
              <a:spcBef>
                <a:spcPts val="800"/>
              </a:spcBef>
              <a:spcAft>
                <a:spcPts val="1200"/>
              </a:spcAft>
              <a:buNone/>
            </a:pPr>
            <a:r>
              <a:t/>
            </a:r>
            <a:endParaRPr sz="1350">
              <a:solidFill>
                <a:srgbClr val="000000"/>
              </a:solidFill>
              <a:highlight>
                <a:srgbClr val="FFFFFF"/>
              </a:highlight>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Bean in action</a:t>
            </a:r>
            <a:endParaRPr/>
          </a:p>
        </p:txBody>
      </p:sp>
      <p:pic>
        <p:nvPicPr>
          <p:cNvPr id="185" name="Google Shape;185;p28"/>
          <p:cNvPicPr preferRelativeResize="0"/>
          <p:nvPr/>
        </p:nvPicPr>
        <p:blipFill>
          <a:blip r:embed="rId3">
            <a:alphaModFix/>
          </a:blip>
          <a:stretch>
            <a:fillRect/>
          </a:stretch>
        </p:blipFill>
        <p:spPr>
          <a:xfrm>
            <a:off x="320125" y="2077475"/>
            <a:ext cx="3349000" cy="1584475"/>
          </a:xfrm>
          <a:prstGeom prst="rect">
            <a:avLst/>
          </a:prstGeom>
          <a:noFill/>
          <a:ln>
            <a:noFill/>
          </a:ln>
        </p:spPr>
      </p:pic>
      <p:pic>
        <p:nvPicPr>
          <p:cNvPr id="186" name="Google Shape;186;p28"/>
          <p:cNvPicPr preferRelativeResize="0"/>
          <p:nvPr/>
        </p:nvPicPr>
        <p:blipFill>
          <a:blip r:embed="rId4">
            <a:alphaModFix/>
          </a:blip>
          <a:stretch>
            <a:fillRect/>
          </a:stretch>
        </p:blipFill>
        <p:spPr>
          <a:xfrm>
            <a:off x="4699126" y="1635300"/>
            <a:ext cx="3617326" cy="2026650"/>
          </a:xfrm>
          <a:prstGeom prst="rect">
            <a:avLst/>
          </a:prstGeom>
          <a:noFill/>
          <a:ln>
            <a:noFill/>
          </a:ln>
        </p:spPr>
      </p:pic>
      <p:pic>
        <p:nvPicPr>
          <p:cNvPr id="187" name="Google Shape;187;p28"/>
          <p:cNvPicPr preferRelativeResize="0"/>
          <p:nvPr/>
        </p:nvPicPr>
        <p:blipFill>
          <a:blip r:embed="rId5">
            <a:alphaModFix/>
          </a:blip>
          <a:stretch>
            <a:fillRect/>
          </a:stretch>
        </p:blipFill>
        <p:spPr>
          <a:xfrm>
            <a:off x="1590425" y="4072975"/>
            <a:ext cx="5130349" cy="91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7650" y="1318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 configuration</a:t>
            </a:r>
            <a:endParaRPr/>
          </a:p>
        </p:txBody>
      </p:sp>
      <p:pic>
        <p:nvPicPr>
          <p:cNvPr id="193" name="Google Shape;193;p29"/>
          <p:cNvPicPr preferRelativeResize="0"/>
          <p:nvPr/>
        </p:nvPicPr>
        <p:blipFill>
          <a:blip r:embed="rId3">
            <a:alphaModFix/>
          </a:blip>
          <a:stretch>
            <a:fillRect/>
          </a:stretch>
        </p:blipFill>
        <p:spPr>
          <a:xfrm>
            <a:off x="587700" y="3349750"/>
            <a:ext cx="5030991" cy="1793750"/>
          </a:xfrm>
          <a:prstGeom prst="rect">
            <a:avLst/>
          </a:prstGeom>
          <a:noFill/>
          <a:ln>
            <a:noFill/>
          </a:ln>
        </p:spPr>
      </p:pic>
      <p:sp>
        <p:nvSpPr>
          <p:cNvPr id="194" name="Google Shape;194;p29"/>
          <p:cNvSpPr txBox="1"/>
          <p:nvPr/>
        </p:nvSpPr>
        <p:spPr>
          <a:xfrm>
            <a:off x="5491825" y="1798800"/>
            <a:ext cx="31728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highlight>
                  <a:srgbClr val="FFFFFF"/>
                </a:highlight>
                <a:latin typeface="Raleway"/>
                <a:ea typeface="Raleway"/>
                <a:cs typeface="Raleway"/>
                <a:sym typeface="Raleway"/>
              </a:rPr>
              <a:t>The configuration class produces a bean of type </a:t>
            </a:r>
            <a:r>
              <a:rPr i="1" lang="en-GB" sz="1350">
                <a:highlight>
                  <a:srgbClr val="FFFFFF"/>
                </a:highlight>
                <a:latin typeface="Raleway"/>
                <a:ea typeface="Raleway"/>
                <a:cs typeface="Raleway"/>
                <a:sym typeface="Raleway"/>
              </a:rPr>
              <a:t>Address</a:t>
            </a:r>
            <a:r>
              <a:rPr lang="en-GB" sz="1350">
                <a:highlight>
                  <a:srgbClr val="FFFFFF"/>
                </a:highlight>
                <a:latin typeface="Raleway"/>
                <a:ea typeface="Raleway"/>
                <a:cs typeface="Raleway"/>
                <a:sym typeface="Raleway"/>
              </a:rPr>
              <a:t>. It also carries the </a:t>
            </a:r>
            <a:r>
              <a:rPr i="1" lang="en-GB" sz="1350">
                <a:highlight>
                  <a:srgbClr val="FFFFFF"/>
                </a:highlight>
                <a:latin typeface="Raleway"/>
                <a:ea typeface="Raleway"/>
                <a:cs typeface="Raleway"/>
                <a:sym typeface="Raleway"/>
              </a:rPr>
              <a:t>@ComponentScan</a:t>
            </a:r>
            <a:r>
              <a:rPr lang="en-GB" sz="1350">
                <a:highlight>
                  <a:srgbClr val="FFFFFF"/>
                </a:highlight>
                <a:latin typeface="Raleway"/>
                <a:ea typeface="Raleway"/>
                <a:cs typeface="Raleway"/>
                <a:sym typeface="Raleway"/>
              </a:rPr>
              <a:t> annotation, which instructs the container to looks for beans in the package containing the </a:t>
            </a:r>
            <a:r>
              <a:rPr i="1" lang="en-GB" sz="1350">
                <a:highlight>
                  <a:srgbClr val="FFFFFF"/>
                </a:highlight>
                <a:latin typeface="Raleway"/>
                <a:ea typeface="Raleway"/>
                <a:cs typeface="Raleway"/>
                <a:sym typeface="Raleway"/>
              </a:rPr>
              <a:t>Company</a:t>
            </a:r>
            <a:r>
              <a:rPr lang="en-GB" sz="1350">
                <a:highlight>
                  <a:srgbClr val="FFFFFF"/>
                </a:highlight>
                <a:latin typeface="Raleway"/>
                <a:ea typeface="Raleway"/>
                <a:cs typeface="Raleway"/>
                <a:sym typeface="Raleway"/>
              </a:rPr>
              <a:t> class.</a:t>
            </a:r>
            <a:endParaRPr>
              <a:latin typeface="Lato"/>
              <a:ea typeface="Lato"/>
              <a:cs typeface="Lato"/>
              <a:sym typeface="Lato"/>
            </a:endParaRPr>
          </a:p>
        </p:txBody>
      </p:sp>
      <p:sp>
        <p:nvSpPr>
          <p:cNvPr id="195" name="Google Shape;195;p29"/>
          <p:cNvSpPr txBox="1"/>
          <p:nvPr/>
        </p:nvSpPr>
        <p:spPr>
          <a:xfrm>
            <a:off x="5718300" y="4067600"/>
            <a:ext cx="342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highlight>
                  <a:srgbClr val="FFFFFF"/>
                </a:highlight>
                <a:latin typeface="Raleway"/>
                <a:ea typeface="Raleway"/>
                <a:cs typeface="Raleway"/>
                <a:sym typeface="Raleway"/>
              </a:rPr>
              <a:t>When a Spring IoC container constructs objects of those types, all the objects are called Spring beans as they are managed by the IoC container.</a:t>
            </a:r>
            <a:endParaRPr>
              <a:latin typeface="Lato"/>
              <a:ea typeface="Lato"/>
              <a:cs typeface="Lato"/>
              <a:sym typeface="Lato"/>
            </a:endParaRPr>
          </a:p>
        </p:txBody>
      </p:sp>
      <p:pic>
        <p:nvPicPr>
          <p:cNvPr id="196" name="Google Shape;196;p29"/>
          <p:cNvPicPr preferRelativeResize="0"/>
          <p:nvPr/>
        </p:nvPicPr>
        <p:blipFill>
          <a:blip r:embed="rId4">
            <a:alphaModFix/>
          </a:blip>
          <a:stretch>
            <a:fillRect/>
          </a:stretch>
        </p:blipFill>
        <p:spPr>
          <a:xfrm>
            <a:off x="729450" y="1913074"/>
            <a:ext cx="3025941" cy="143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 Life Cycle</a:t>
            </a:r>
            <a:endParaRPr/>
          </a:p>
        </p:txBody>
      </p:sp>
      <p:sp>
        <p:nvSpPr>
          <p:cNvPr id="202" name="Google Shape;202;p30"/>
          <p:cNvSpPr txBox="1"/>
          <p:nvPr>
            <p:ph idx="1" type="body"/>
          </p:nvPr>
        </p:nvSpPr>
        <p:spPr>
          <a:xfrm>
            <a:off x="729450" y="1915050"/>
            <a:ext cx="6901800" cy="26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212121"/>
                </a:solidFill>
                <a:highlight>
                  <a:srgbClr val="FFFFFF"/>
                </a:highlight>
                <a:latin typeface="Roboto"/>
                <a:ea typeface="Roboto"/>
                <a:cs typeface="Roboto"/>
                <a:sym typeface="Roboto"/>
              </a:rPr>
              <a:t>Spring bean factory is responsible for managing the life cycle of beans created through spring container.</a:t>
            </a:r>
            <a:endParaRPr sz="15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rgbClr val="212121"/>
                </a:solidFill>
                <a:highlight>
                  <a:srgbClr val="FFFFFF"/>
                </a:highlight>
                <a:latin typeface="Roboto"/>
                <a:ea typeface="Roboto"/>
                <a:cs typeface="Roboto"/>
                <a:sym typeface="Roboto"/>
              </a:rPr>
              <a:t>Spring bean factory controls the creation and destruction of beans. To execute some custom code, it provides the </a:t>
            </a:r>
            <a:r>
              <a:rPr lang="en-GB" sz="1500">
                <a:solidFill>
                  <a:srgbClr val="212121"/>
                </a:solidFill>
                <a:highlight>
                  <a:srgbClr val="FFFFFF"/>
                </a:highlight>
                <a:latin typeface="Roboto"/>
                <a:ea typeface="Roboto"/>
                <a:cs typeface="Roboto"/>
                <a:sym typeface="Roboto"/>
              </a:rPr>
              <a:t>callback</a:t>
            </a:r>
            <a:r>
              <a:rPr lang="en-GB" sz="1500">
                <a:solidFill>
                  <a:srgbClr val="212121"/>
                </a:solidFill>
                <a:highlight>
                  <a:srgbClr val="FFFFFF"/>
                </a:highlight>
                <a:latin typeface="Roboto"/>
                <a:ea typeface="Roboto"/>
                <a:cs typeface="Roboto"/>
                <a:sym typeface="Roboto"/>
              </a:rPr>
              <a:t> methods which can be categorized broadly in two groups:</a:t>
            </a:r>
            <a:endParaRPr sz="1500">
              <a:solidFill>
                <a:srgbClr val="212121"/>
              </a:solidFill>
              <a:highlight>
                <a:srgbClr val="FFFFFF"/>
              </a:highlight>
              <a:latin typeface="Roboto"/>
              <a:ea typeface="Roboto"/>
              <a:cs typeface="Roboto"/>
              <a:sym typeface="Roboto"/>
            </a:endParaRPr>
          </a:p>
          <a:p>
            <a:pPr indent="-323850" lvl="0" marL="838200" rtl="0" algn="l">
              <a:spcBef>
                <a:spcPts val="2200"/>
              </a:spcBef>
              <a:spcAft>
                <a:spcPts val="0"/>
              </a:spcAft>
              <a:buClr>
                <a:srgbClr val="212121"/>
              </a:buClr>
              <a:buSzPts val="1500"/>
              <a:buFont typeface="Roboto"/>
              <a:buChar char="●"/>
            </a:pPr>
            <a:r>
              <a:rPr lang="en-GB" sz="1500">
                <a:solidFill>
                  <a:srgbClr val="212121"/>
                </a:solidFill>
                <a:highlight>
                  <a:srgbClr val="FFFFFF"/>
                </a:highlight>
                <a:latin typeface="Roboto"/>
                <a:ea typeface="Roboto"/>
                <a:cs typeface="Roboto"/>
                <a:sym typeface="Roboto"/>
              </a:rPr>
              <a:t>Post-initialization </a:t>
            </a:r>
            <a:r>
              <a:rPr lang="en-GB" sz="1500">
                <a:solidFill>
                  <a:srgbClr val="212121"/>
                </a:solidFill>
                <a:highlight>
                  <a:srgbClr val="FFFFFF"/>
                </a:highlight>
                <a:latin typeface="Roboto"/>
                <a:ea typeface="Roboto"/>
                <a:cs typeface="Roboto"/>
                <a:sym typeface="Roboto"/>
              </a:rPr>
              <a:t>callback</a:t>
            </a:r>
            <a:r>
              <a:rPr lang="en-GB" sz="1500">
                <a:solidFill>
                  <a:srgbClr val="212121"/>
                </a:solidFill>
                <a:highlight>
                  <a:srgbClr val="FFFFFF"/>
                </a:highlight>
                <a:latin typeface="Roboto"/>
                <a:ea typeface="Roboto"/>
                <a:cs typeface="Roboto"/>
                <a:sym typeface="Roboto"/>
              </a:rPr>
              <a:t> methods</a:t>
            </a:r>
            <a:endParaRPr sz="1500">
              <a:solidFill>
                <a:srgbClr val="212121"/>
              </a:solidFill>
              <a:highlight>
                <a:srgbClr val="FFFFFF"/>
              </a:highlight>
              <a:latin typeface="Roboto"/>
              <a:ea typeface="Roboto"/>
              <a:cs typeface="Roboto"/>
              <a:sym typeface="Roboto"/>
            </a:endParaRPr>
          </a:p>
          <a:p>
            <a:pPr indent="-323850" lvl="0" marL="838200" rtl="0" algn="l">
              <a:spcBef>
                <a:spcPts val="0"/>
              </a:spcBef>
              <a:spcAft>
                <a:spcPts val="0"/>
              </a:spcAft>
              <a:buClr>
                <a:srgbClr val="212121"/>
              </a:buClr>
              <a:buSzPts val="1500"/>
              <a:buFont typeface="Roboto"/>
              <a:buChar char="●"/>
            </a:pPr>
            <a:r>
              <a:rPr lang="en-GB" sz="1500">
                <a:solidFill>
                  <a:srgbClr val="212121"/>
                </a:solidFill>
                <a:highlight>
                  <a:srgbClr val="FFFFFF"/>
                </a:highlight>
                <a:latin typeface="Roboto"/>
                <a:ea typeface="Roboto"/>
                <a:cs typeface="Roboto"/>
                <a:sym typeface="Roboto"/>
              </a:rPr>
              <a:t>Pre-destruction </a:t>
            </a:r>
            <a:r>
              <a:rPr lang="en-GB" sz="1500">
                <a:solidFill>
                  <a:srgbClr val="212121"/>
                </a:solidFill>
                <a:highlight>
                  <a:srgbClr val="FFFFFF"/>
                </a:highlight>
                <a:latin typeface="Roboto"/>
                <a:ea typeface="Roboto"/>
                <a:cs typeface="Roboto"/>
                <a:sym typeface="Roboto"/>
              </a:rPr>
              <a:t>callback</a:t>
            </a:r>
            <a:r>
              <a:rPr lang="en-GB" sz="1500">
                <a:solidFill>
                  <a:srgbClr val="212121"/>
                </a:solidFill>
                <a:highlight>
                  <a:srgbClr val="FFFFFF"/>
                </a:highlight>
                <a:latin typeface="Roboto"/>
                <a:ea typeface="Roboto"/>
                <a:cs typeface="Roboto"/>
                <a:sym typeface="Roboto"/>
              </a:rPr>
              <a:t> methods</a:t>
            </a:r>
            <a:endParaRPr sz="1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Life Cycle steps</a:t>
            </a:r>
            <a:endParaRPr/>
          </a:p>
        </p:txBody>
      </p:sp>
      <p:pic>
        <p:nvPicPr>
          <p:cNvPr id="208" name="Google Shape;208;p31"/>
          <p:cNvPicPr preferRelativeResize="0"/>
          <p:nvPr/>
        </p:nvPicPr>
        <p:blipFill>
          <a:blip r:embed="rId3">
            <a:alphaModFix/>
          </a:blip>
          <a:stretch>
            <a:fillRect/>
          </a:stretch>
        </p:blipFill>
        <p:spPr>
          <a:xfrm>
            <a:off x="833950" y="1884700"/>
            <a:ext cx="5908558"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94" name="Google Shape;94;p14"/>
          <p:cNvSpPr txBox="1"/>
          <p:nvPr>
            <p:ph idx="1" type="body"/>
          </p:nvPr>
        </p:nvSpPr>
        <p:spPr>
          <a:xfrm>
            <a:off x="729450" y="1915050"/>
            <a:ext cx="7688700" cy="2424900"/>
          </a:xfrm>
          <a:prstGeom prst="rect">
            <a:avLst/>
          </a:prstGeom>
        </p:spPr>
        <p:txBody>
          <a:bodyPr anchorCtr="0" anchor="t" bIns="91425" lIns="91425" spcFirstLastPara="1" rIns="91425" wrap="square" tIns="91425">
            <a:normAutofit/>
          </a:bodyPr>
          <a:lstStyle/>
          <a:p>
            <a:pPr indent="-314325" lvl="0" marL="457200" marR="25400" rtl="0" algn="l">
              <a:lnSpc>
                <a:spcPct val="178571"/>
              </a:lnSpc>
              <a:spcBef>
                <a:spcPts val="1400"/>
              </a:spcBef>
              <a:spcAft>
                <a:spcPts val="0"/>
              </a:spcAft>
              <a:buClr>
                <a:schemeClr val="dk2"/>
              </a:buClr>
              <a:buSzPts val="1350"/>
              <a:buFont typeface="Verdana"/>
              <a:buChar char="●"/>
            </a:pPr>
            <a:r>
              <a:rPr lang="en-GB">
                <a:solidFill>
                  <a:schemeClr val="dk2"/>
                </a:solidFill>
              </a:rPr>
              <a:t>What is Web Application Architecture</a:t>
            </a:r>
            <a:endParaRPr>
              <a:solidFill>
                <a:schemeClr val="dk2"/>
              </a:solidFill>
            </a:endParaRPr>
          </a:p>
          <a:p>
            <a:pPr indent="-314325" lvl="0" marL="457200" marR="25400" rtl="0" algn="l">
              <a:lnSpc>
                <a:spcPct val="178571"/>
              </a:lnSpc>
              <a:spcBef>
                <a:spcPts val="0"/>
              </a:spcBef>
              <a:spcAft>
                <a:spcPts val="0"/>
              </a:spcAft>
              <a:buClr>
                <a:schemeClr val="dk2"/>
              </a:buClr>
              <a:buSzPts val="1350"/>
              <a:buFont typeface="Verdana"/>
              <a:buChar char="●"/>
            </a:pPr>
            <a:r>
              <a:rPr lang="en-GB">
                <a:solidFill>
                  <a:schemeClr val="dk2"/>
                </a:solidFill>
              </a:rPr>
              <a:t>What is Spring Boot</a:t>
            </a:r>
            <a:endParaRPr>
              <a:solidFill>
                <a:schemeClr val="dk2"/>
              </a:solidFill>
            </a:endParaRPr>
          </a:p>
          <a:p>
            <a:pPr indent="-314325" lvl="0" marL="457200" marR="25400" rtl="0" algn="l">
              <a:lnSpc>
                <a:spcPct val="178571"/>
              </a:lnSpc>
              <a:spcBef>
                <a:spcPts val="0"/>
              </a:spcBef>
              <a:spcAft>
                <a:spcPts val="0"/>
              </a:spcAft>
              <a:buClr>
                <a:schemeClr val="dk2"/>
              </a:buClr>
              <a:buSzPts val="1350"/>
              <a:buFont typeface="Verdana"/>
              <a:buChar char="●"/>
            </a:pPr>
            <a:r>
              <a:rPr lang="en-GB">
                <a:solidFill>
                  <a:schemeClr val="dk2"/>
                </a:solidFill>
              </a:rPr>
              <a:t>Dependency Injection</a:t>
            </a:r>
            <a:endParaRPr>
              <a:solidFill>
                <a:schemeClr val="dk2"/>
              </a:solidFill>
            </a:endParaRPr>
          </a:p>
          <a:p>
            <a:pPr indent="-295275" lvl="0" marL="457200" marR="25400" rtl="0" algn="l">
              <a:lnSpc>
                <a:spcPct val="178571"/>
              </a:lnSpc>
              <a:spcBef>
                <a:spcPts val="0"/>
              </a:spcBef>
              <a:spcAft>
                <a:spcPts val="0"/>
              </a:spcAft>
              <a:buClr>
                <a:schemeClr val="dk2"/>
              </a:buClr>
              <a:buSzPts val="1050"/>
              <a:buFont typeface="Verdana"/>
              <a:buChar char="●"/>
            </a:pPr>
            <a:r>
              <a:rPr lang="en-GB">
                <a:solidFill>
                  <a:schemeClr val="dk2"/>
                </a:solidFill>
              </a:rPr>
              <a:t>Spring Beans</a:t>
            </a:r>
            <a:endParaRPr>
              <a:solidFill>
                <a:schemeClr val="dk2"/>
              </a:solidFill>
            </a:endParaRPr>
          </a:p>
          <a:p>
            <a:pPr indent="-295275" lvl="0" marL="457200" marR="25400" rtl="0" algn="l">
              <a:lnSpc>
                <a:spcPct val="178571"/>
              </a:lnSpc>
              <a:spcBef>
                <a:spcPts val="0"/>
              </a:spcBef>
              <a:spcAft>
                <a:spcPts val="0"/>
              </a:spcAft>
              <a:buClr>
                <a:schemeClr val="dk2"/>
              </a:buClr>
              <a:buSzPts val="1050"/>
              <a:buFont typeface="Verdana"/>
              <a:buChar char="●"/>
            </a:pPr>
            <a:r>
              <a:rPr lang="en-GB">
                <a:solidFill>
                  <a:schemeClr val="dk2"/>
                </a:solidFill>
              </a:rPr>
              <a:t>Bean Scopes</a:t>
            </a:r>
            <a:endParaRPr>
              <a:solidFill>
                <a:schemeClr val="dk2"/>
              </a:solidFill>
            </a:endParaRPr>
          </a:p>
          <a:p>
            <a:pPr indent="-295275" lvl="0" marL="457200" marR="25400" rtl="0" algn="l">
              <a:lnSpc>
                <a:spcPct val="178571"/>
              </a:lnSpc>
              <a:spcBef>
                <a:spcPts val="0"/>
              </a:spcBef>
              <a:spcAft>
                <a:spcPts val="0"/>
              </a:spcAft>
              <a:buClr>
                <a:schemeClr val="dk2"/>
              </a:buClr>
              <a:buSzPts val="1050"/>
              <a:buFont typeface="Verdana"/>
              <a:buChar char="●"/>
            </a:pPr>
            <a:r>
              <a:rPr lang="en-GB">
                <a:solidFill>
                  <a:schemeClr val="dk2"/>
                </a:solidFill>
              </a:rPr>
              <a:t>Spring Boot annotations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Life Cycle steps</a:t>
            </a:r>
            <a:endParaRPr/>
          </a:p>
        </p:txBody>
      </p:sp>
      <p:pic>
        <p:nvPicPr>
          <p:cNvPr id="214" name="Google Shape;214;p32"/>
          <p:cNvPicPr preferRelativeResize="0"/>
          <p:nvPr/>
        </p:nvPicPr>
        <p:blipFill rotWithShape="1">
          <a:blip r:embed="rId3">
            <a:alphaModFix/>
          </a:blip>
          <a:srcRect b="0" l="0" r="0" t="0"/>
          <a:stretch/>
        </p:blipFill>
        <p:spPr>
          <a:xfrm>
            <a:off x="729450" y="2074625"/>
            <a:ext cx="6203101" cy="2901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Life Cycle steps</a:t>
            </a:r>
            <a:endParaRPr/>
          </a:p>
        </p:txBody>
      </p:sp>
      <p:pic>
        <p:nvPicPr>
          <p:cNvPr id="220" name="Google Shape;220;p33"/>
          <p:cNvPicPr preferRelativeResize="0"/>
          <p:nvPr/>
        </p:nvPicPr>
        <p:blipFill>
          <a:blip r:embed="rId3">
            <a:alphaModFix/>
          </a:blip>
          <a:stretch>
            <a:fillRect/>
          </a:stretch>
        </p:blipFill>
        <p:spPr>
          <a:xfrm>
            <a:off x="577050" y="2083900"/>
            <a:ext cx="7313350" cy="2107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Initialization in Spring</a:t>
            </a:r>
            <a:endParaRPr/>
          </a:p>
        </p:txBody>
      </p:sp>
      <p:sp>
        <p:nvSpPr>
          <p:cNvPr id="226" name="Google Shape;226;p34"/>
          <p:cNvSpPr txBox="1"/>
          <p:nvPr>
            <p:ph idx="1" type="body"/>
          </p:nvPr>
        </p:nvSpPr>
        <p:spPr>
          <a:xfrm>
            <a:off x="727650" y="1953100"/>
            <a:ext cx="7688700" cy="2261100"/>
          </a:xfrm>
          <a:prstGeom prst="rect">
            <a:avLst/>
          </a:prstGeom>
        </p:spPr>
        <p:txBody>
          <a:bodyPr anchorCtr="0" anchor="t" bIns="91425" lIns="91425" spcFirstLastPara="1" rIns="91425" wrap="square" tIns="91425">
            <a:normAutofit/>
          </a:bodyPr>
          <a:lstStyle/>
          <a:p>
            <a:pPr indent="0" lvl="0" marL="0" rtl="0" algn="l">
              <a:lnSpc>
                <a:spcPct val="133400"/>
              </a:lnSpc>
              <a:spcBef>
                <a:spcPts val="0"/>
              </a:spcBef>
              <a:spcAft>
                <a:spcPts val="0"/>
              </a:spcAft>
              <a:buNone/>
            </a:pPr>
            <a:r>
              <a:rPr lang="en-GB" sz="1350">
                <a:solidFill>
                  <a:srgbClr val="000000"/>
                </a:solidFill>
                <a:highlight>
                  <a:srgbClr val="FFFFFF"/>
                </a:highlight>
                <a:latin typeface="Raleway"/>
                <a:ea typeface="Raleway"/>
                <a:cs typeface="Raleway"/>
                <a:sym typeface="Raleway"/>
              </a:rPr>
              <a:t>By default in Spring, all the defined beans, and their dependencies, are created when the application context is created. </a:t>
            </a:r>
            <a:r>
              <a:rPr b="1" lang="en-GB" sz="1350">
                <a:solidFill>
                  <a:srgbClr val="000000"/>
                </a:solidFill>
                <a:highlight>
                  <a:srgbClr val="FFFFFF"/>
                </a:highlight>
                <a:latin typeface="Raleway"/>
                <a:ea typeface="Raleway"/>
                <a:cs typeface="Raleway"/>
                <a:sym typeface="Raleway"/>
              </a:rPr>
              <a:t>In contrast, when we configure a bean with lazy initialization, the bean will only be created, and its dependencies injected, once they're needed.</a:t>
            </a:r>
            <a:endParaRPr b="1" sz="1350">
              <a:solidFill>
                <a:srgbClr val="000000"/>
              </a:solidFill>
              <a:highlight>
                <a:srgbClr val="FFFFFF"/>
              </a:highlight>
              <a:latin typeface="Raleway"/>
              <a:ea typeface="Raleway"/>
              <a:cs typeface="Raleway"/>
              <a:sym typeface="Raleway"/>
            </a:endParaRPr>
          </a:p>
          <a:p>
            <a:pPr indent="0" lvl="0" marL="0" rtl="0" algn="l">
              <a:lnSpc>
                <a:spcPct val="133400"/>
              </a:lnSpc>
              <a:spcBef>
                <a:spcPts val="800"/>
              </a:spcBef>
              <a:spcAft>
                <a:spcPts val="0"/>
              </a:spcAft>
              <a:buNone/>
            </a:pPr>
            <a:r>
              <a:t/>
            </a:r>
            <a:endParaRPr b="1" sz="1350">
              <a:solidFill>
                <a:srgbClr val="000000"/>
              </a:solidFill>
              <a:highlight>
                <a:srgbClr val="FFFFFF"/>
              </a:highlight>
              <a:latin typeface="Raleway"/>
              <a:ea typeface="Raleway"/>
              <a:cs typeface="Raleway"/>
              <a:sym typeface="Raleway"/>
            </a:endParaRPr>
          </a:p>
          <a:p>
            <a:pPr indent="0" lvl="0" marL="0" rtl="0" algn="l">
              <a:spcBef>
                <a:spcPts val="800"/>
              </a:spcBef>
              <a:spcAft>
                <a:spcPts val="1200"/>
              </a:spcAft>
              <a:buNone/>
            </a:pPr>
            <a:r>
              <a:t/>
            </a:r>
            <a:endParaRPr/>
          </a:p>
        </p:txBody>
      </p:sp>
      <p:pic>
        <p:nvPicPr>
          <p:cNvPr id="227" name="Google Shape;227;p34"/>
          <p:cNvPicPr preferRelativeResize="0"/>
          <p:nvPr/>
        </p:nvPicPr>
        <p:blipFill>
          <a:blip r:embed="rId3">
            <a:alphaModFix/>
          </a:blip>
          <a:stretch>
            <a:fillRect/>
          </a:stretch>
        </p:blipFill>
        <p:spPr>
          <a:xfrm>
            <a:off x="729450" y="2991050"/>
            <a:ext cx="6823824" cy="1999325"/>
          </a:xfrm>
          <a:prstGeom prst="rect">
            <a:avLst/>
          </a:prstGeom>
          <a:noFill/>
          <a:ln>
            <a:noFill/>
          </a:ln>
        </p:spPr>
      </p:pic>
      <p:sp>
        <p:nvSpPr>
          <p:cNvPr id="228" name="Google Shape;228;p34"/>
          <p:cNvSpPr txBox="1"/>
          <p:nvPr/>
        </p:nvSpPr>
        <p:spPr>
          <a:xfrm>
            <a:off x="7687300" y="3578075"/>
            <a:ext cx="13419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242729"/>
                </a:solidFill>
                <a:highlight>
                  <a:srgbClr val="FFFFFF"/>
                </a:highlight>
              </a:rPr>
              <a:t>This essentially puts the </a:t>
            </a:r>
            <a:r>
              <a:rPr lang="en-GB" sz="1000">
                <a:solidFill>
                  <a:srgbClr val="242729"/>
                </a:solidFill>
                <a:latin typeface="Courier New"/>
                <a:ea typeface="Courier New"/>
                <a:cs typeface="Courier New"/>
                <a:sym typeface="Courier New"/>
              </a:rPr>
              <a:t>@Lazy</a:t>
            </a:r>
            <a:r>
              <a:rPr lang="en-GB" sz="1150">
                <a:solidFill>
                  <a:srgbClr val="242729"/>
                </a:solidFill>
                <a:highlight>
                  <a:srgbClr val="FFFFFF"/>
                </a:highlight>
              </a:rPr>
              <a:t> annotation on all your </a:t>
            </a:r>
            <a:r>
              <a:rPr lang="en-GB" sz="1000">
                <a:solidFill>
                  <a:srgbClr val="242729"/>
                </a:solidFill>
                <a:latin typeface="Courier New"/>
                <a:ea typeface="Courier New"/>
                <a:cs typeface="Courier New"/>
                <a:sym typeface="Courier New"/>
              </a:rPr>
              <a:t>@Component</a:t>
            </a:r>
            <a:r>
              <a:rPr lang="en-GB" sz="1150">
                <a:solidFill>
                  <a:srgbClr val="242729"/>
                </a:solidFill>
                <a:highlight>
                  <a:srgbClr val="FFFFFF"/>
                </a:highlight>
              </a:rPr>
              <a:t> and </a:t>
            </a:r>
            <a:r>
              <a:rPr lang="en-GB" sz="1000">
                <a:solidFill>
                  <a:srgbClr val="242729"/>
                </a:solidFill>
                <a:latin typeface="Courier New"/>
                <a:ea typeface="Courier New"/>
                <a:cs typeface="Courier New"/>
                <a:sym typeface="Courier New"/>
              </a:rPr>
              <a:t>@Service</a:t>
            </a:r>
            <a:r>
              <a:rPr lang="en-GB" sz="1150">
                <a:solidFill>
                  <a:srgbClr val="242729"/>
                </a:solidFill>
                <a:highlight>
                  <a:srgbClr val="FFFFFF"/>
                </a:highlight>
              </a:rPr>
              <a:t>s.</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Effects of Lazy Initialization</a:t>
            </a:r>
            <a:endParaRPr/>
          </a:p>
        </p:txBody>
      </p:sp>
      <p:sp>
        <p:nvSpPr>
          <p:cNvPr id="234" name="Google Shape;234;p35"/>
          <p:cNvSpPr txBox="1"/>
          <p:nvPr>
            <p:ph idx="1" type="body"/>
          </p:nvPr>
        </p:nvSpPr>
        <p:spPr>
          <a:xfrm>
            <a:off x="729450" y="2078875"/>
            <a:ext cx="7688700" cy="2952900"/>
          </a:xfrm>
          <a:prstGeom prst="rect">
            <a:avLst/>
          </a:prstGeom>
        </p:spPr>
        <p:txBody>
          <a:bodyPr anchorCtr="0" anchor="t" bIns="91425" lIns="91425" spcFirstLastPara="1" rIns="91425" wrap="square" tIns="91425">
            <a:normAutofit fontScale="92500" lnSpcReduction="20000"/>
          </a:bodyPr>
          <a:lstStyle/>
          <a:p>
            <a:pPr indent="0" lvl="0" marL="0" rtl="0" algn="l">
              <a:lnSpc>
                <a:spcPct val="133400"/>
              </a:lnSpc>
              <a:spcBef>
                <a:spcPts val="0"/>
              </a:spcBef>
              <a:spcAft>
                <a:spcPts val="0"/>
              </a:spcAft>
              <a:buNone/>
            </a:pPr>
            <a:r>
              <a:rPr lang="en-GB" sz="1350">
                <a:solidFill>
                  <a:srgbClr val="000000"/>
                </a:solidFill>
                <a:highlight>
                  <a:srgbClr val="FFFFFF"/>
                </a:highlight>
                <a:latin typeface="Raleway"/>
                <a:ea typeface="Raleway"/>
                <a:cs typeface="Raleway"/>
                <a:sym typeface="Raleway"/>
              </a:rPr>
              <a:t>Enabling lazy initialization in the whole application could produce both positive and negative effects.</a:t>
            </a:r>
            <a:endParaRPr sz="1350">
              <a:solidFill>
                <a:srgbClr val="000000"/>
              </a:solidFill>
              <a:highlight>
                <a:srgbClr val="FFFFFF"/>
              </a:highlight>
              <a:latin typeface="Raleway"/>
              <a:ea typeface="Raleway"/>
              <a:cs typeface="Raleway"/>
              <a:sym typeface="Raleway"/>
            </a:endParaRPr>
          </a:p>
          <a:p>
            <a:pPr indent="0" lvl="0" marL="0" rtl="0" algn="l">
              <a:lnSpc>
                <a:spcPct val="133400"/>
              </a:lnSpc>
              <a:spcBef>
                <a:spcPts val="800"/>
              </a:spcBef>
              <a:spcAft>
                <a:spcPts val="0"/>
              </a:spcAft>
              <a:buNone/>
            </a:pPr>
            <a:r>
              <a:rPr lang="en-GB" sz="1350">
                <a:solidFill>
                  <a:srgbClr val="000000"/>
                </a:solidFill>
                <a:highlight>
                  <a:srgbClr val="FFFFFF"/>
                </a:highlight>
                <a:latin typeface="Raleway"/>
                <a:ea typeface="Raleway"/>
                <a:cs typeface="Raleway"/>
                <a:sym typeface="Raleway"/>
              </a:rPr>
              <a:t>Let's talk about some of these, as they're described </a:t>
            </a:r>
            <a:r>
              <a:rPr lang="en-GB" sz="1350">
                <a:solidFill>
                  <a:srgbClr val="267438"/>
                </a:solidFill>
                <a:highlight>
                  <a:srgbClr val="FFFFFF"/>
                </a:highlight>
                <a:uFill>
                  <a:noFill/>
                </a:uFill>
                <a:latin typeface="Raleway"/>
                <a:ea typeface="Raleway"/>
                <a:cs typeface="Raleway"/>
                <a:sym typeface="Raleway"/>
                <a:hlinkClick r:id="rId3">
                  <a:extLst>
                    <a:ext uri="{A12FA001-AC4F-418D-AE19-62706E023703}">
                      <ahyp:hlinkClr val="tx"/>
                    </a:ext>
                  </a:extLst>
                </a:hlinkClick>
              </a:rPr>
              <a:t>in the official announcement</a:t>
            </a:r>
            <a:r>
              <a:rPr lang="en-GB" sz="1350">
                <a:solidFill>
                  <a:srgbClr val="000000"/>
                </a:solidFill>
                <a:highlight>
                  <a:srgbClr val="FFFFFF"/>
                </a:highlight>
                <a:latin typeface="Raleway"/>
                <a:ea typeface="Raleway"/>
                <a:cs typeface="Raleway"/>
                <a:sym typeface="Raleway"/>
              </a:rPr>
              <a:t> of the new functionality:</a:t>
            </a:r>
            <a:endParaRPr sz="1350">
              <a:solidFill>
                <a:srgbClr val="000000"/>
              </a:solidFill>
              <a:highlight>
                <a:srgbClr val="FFFFFF"/>
              </a:highlight>
              <a:latin typeface="Raleway"/>
              <a:ea typeface="Raleway"/>
              <a:cs typeface="Raleway"/>
              <a:sym typeface="Raleway"/>
            </a:endParaRPr>
          </a:p>
          <a:p>
            <a:pPr indent="-307895" lvl="0" marL="457200" rtl="0" algn="l">
              <a:spcBef>
                <a:spcPts val="800"/>
              </a:spcBef>
              <a:spcAft>
                <a:spcPts val="0"/>
              </a:spcAft>
              <a:buClr>
                <a:srgbClr val="000000"/>
              </a:buClr>
              <a:buSzPct val="100000"/>
              <a:buFont typeface="Raleway"/>
              <a:buAutoNum type="arabicPeriod"/>
            </a:pPr>
            <a:r>
              <a:rPr lang="en-GB" sz="1350">
                <a:solidFill>
                  <a:srgbClr val="000000"/>
                </a:solidFill>
                <a:highlight>
                  <a:srgbClr val="FFFFFF"/>
                </a:highlight>
                <a:latin typeface="Raleway"/>
                <a:ea typeface="Raleway"/>
                <a:cs typeface="Raleway"/>
                <a:sym typeface="Raleway"/>
              </a:rPr>
              <a:t>Lazy initialization may reduce the number of beans created when the application is starting – therefore, </a:t>
            </a:r>
            <a:r>
              <a:rPr b="1" lang="en-GB" sz="1350">
                <a:solidFill>
                  <a:srgbClr val="000000"/>
                </a:solidFill>
                <a:highlight>
                  <a:srgbClr val="FFFFFF"/>
                </a:highlight>
                <a:latin typeface="Raleway"/>
                <a:ea typeface="Raleway"/>
                <a:cs typeface="Raleway"/>
                <a:sym typeface="Raleway"/>
              </a:rPr>
              <a:t>we can improve the startup time</a:t>
            </a:r>
            <a:r>
              <a:rPr lang="en-GB" sz="1350">
                <a:solidFill>
                  <a:srgbClr val="000000"/>
                </a:solidFill>
                <a:highlight>
                  <a:srgbClr val="FFFFFF"/>
                </a:highlight>
                <a:latin typeface="Raleway"/>
                <a:ea typeface="Raleway"/>
                <a:cs typeface="Raleway"/>
                <a:sym typeface="Raleway"/>
              </a:rPr>
              <a:t> of the application</a:t>
            </a:r>
            <a:endParaRPr sz="1350">
              <a:solidFill>
                <a:srgbClr val="000000"/>
              </a:solidFill>
              <a:highlight>
                <a:srgbClr val="FFFFFF"/>
              </a:highlight>
              <a:latin typeface="Raleway"/>
              <a:ea typeface="Raleway"/>
              <a:cs typeface="Raleway"/>
              <a:sym typeface="Raleway"/>
            </a:endParaRPr>
          </a:p>
          <a:p>
            <a:pPr indent="-307895" lvl="0" marL="457200" rtl="0" algn="l">
              <a:spcBef>
                <a:spcPts val="0"/>
              </a:spcBef>
              <a:spcAft>
                <a:spcPts val="0"/>
              </a:spcAft>
              <a:buClr>
                <a:srgbClr val="000000"/>
              </a:buClr>
              <a:buSzPct val="100000"/>
              <a:buFont typeface="Raleway"/>
              <a:buAutoNum type="arabicPeriod"/>
            </a:pPr>
            <a:r>
              <a:rPr lang="en-GB" sz="1350">
                <a:solidFill>
                  <a:srgbClr val="000000"/>
                </a:solidFill>
                <a:highlight>
                  <a:srgbClr val="FFFFFF"/>
                </a:highlight>
                <a:latin typeface="Raleway"/>
                <a:ea typeface="Raleway"/>
                <a:cs typeface="Raleway"/>
                <a:sym typeface="Raleway"/>
              </a:rPr>
              <a:t>As none of the beans are created until they are needed, </a:t>
            </a:r>
            <a:r>
              <a:rPr b="1" lang="en-GB" sz="1350">
                <a:solidFill>
                  <a:srgbClr val="000000"/>
                </a:solidFill>
                <a:highlight>
                  <a:srgbClr val="FFFFFF"/>
                </a:highlight>
                <a:latin typeface="Raleway"/>
                <a:ea typeface="Raleway"/>
                <a:cs typeface="Raleway"/>
                <a:sym typeface="Raleway"/>
              </a:rPr>
              <a:t>we could mask issues, getting them in run time instead of startup time</a:t>
            </a:r>
            <a:endParaRPr b="1" sz="1350">
              <a:solidFill>
                <a:srgbClr val="000000"/>
              </a:solidFill>
              <a:highlight>
                <a:srgbClr val="FFFFFF"/>
              </a:highlight>
              <a:latin typeface="Raleway"/>
              <a:ea typeface="Raleway"/>
              <a:cs typeface="Raleway"/>
              <a:sym typeface="Raleway"/>
            </a:endParaRPr>
          </a:p>
          <a:p>
            <a:pPr indent="-307895" lvl="0" marL="457200" rtl="0" algn="l">
              <a:spcBef>
                <a:spcPts val="0"/>
              </a:spcBef>
              <a:spcAft>
                <a:spcPts val="0"/>
              </a:spcAft>
              <a:buClr>
                <a:srgbClr val="000000"/>
              </a:buClr>
              <a:buSzPct val="100000"/>
              <a:buFont typeface="Raleway"/>
              <a:buAutoNum type="arabicPeriod"/>
            </a:pPr>
            <a:r>
              <a:rPr lang="en-GB" sz="1350">
                <a:solidFill>
                  <a:srgbClr val="000000"/>
                </a:solidFill>
                <a:highlight>
                  <a:srgbClr val="FFFFFF"/>
                </a:highlight>
                <a:latin typeface="Raleway"/>
                <a:ea typeface="Raleway"/>
                <a:cs typeface="Raleway"/>
                <a:sym typeface="Raleway"/>
              </a:rPr>
              <a:t>The issues can include out of memory errors, misconfigurations, or class-definition-found errors</a:t>
            </a:r>
            <a:endParaRPr sz="1350">
              <a:solidFill>
                <a:srgbClr val="000000"/>
              </a:solidFill>
              <a:highlight>
                <a:srgbClr val="FFFFFF"/>
              </a:highlight>
              <a:latin typeface="Raleway"/>
              <a:ea typeface="Raleway"/>
              <a:cs typeface="Raleway"/>
              <a:sym typeface="Raleway"/>
            </a:endParaRPr>
          </a:p>
          <a:p>
            <a:pPr indent="-307895" lvl="0" marL="457200" rtl="0" algn="l">
              <a:spcBef>
                <a:spcPts val="0"/>
              </a:spcBef>
              <a:spcAft>
                <a:spcPts val="0"/>
              </a:spcAft>
              <a:buClr>
                <a:srgbClr val="000000"/>
              </a:buClr>
              <a:buSzPct val="100000"/>
              <a:buFont typeface="Raleway"/>
              <a:buAutoNum type="arabicPeriod"/>
            </a:pPr>
            <a:r>
              <a:rPr lang="en-GB" sz="1350">
                <a:solidFill>
                  <a:srgbClr val="000000"/>
                </a:solidFill>
                <a:highlight>
                  <a:srgbClr val="FFFFFF"/>
                </a:highlight>
                <a:latin typeface="Raleway"/>
                <a:ea typeface="Raleway"/>
                <a:cs typeface="Raleway"/>
                <a:sym typeface="Raleway"/>
              </a:rPr>
              <a:t>Also, when we're in a web context, </a:t>
            </a:r>
            <a:r>
              <a:rPr b="1" lang="en-GB" sz="1350">
                <a:solidFill>
                  <a:srgbClr val="000000"/>
                </a:solidFill>
                <a:highlight>
                  <a:srgbClr val="FFFFFF"/>
                </a:highlight>
                <a:latin typeface="Raleway"/>
                <a:ea typeface="Raleway"/>
                <a:cs typeface="Raleway"/>
                <a:sym typeface="Raleway"/>
              </a:rPr>
              <a:t>triggering bean creation on demand will increase the latency of HTTP requests </a:t>
            </a:r>
            <a:r>
              <a:rPr lang="en-GB" sz="1350">
                <a:solidFill>
                  <a:srgbClr val="000000"/>
                </a:solidFill>
                <a:highlight>
                  <a:srgbClr val="FFFFFF"/>
                </a:highlight>
                <a:latin typeface="Raleway"/>
                <a:ea typeface="Raleway"/>
                <a:cs typeface="Raleway"/>
                <a:sym typeface="Raleway"/>
              </a:rPr>
              <a:t>– the bean creation will affect only the first request, but </a:t>
            </a:r>
            <a:r>
              <a:rPr b="1" lang="en-GB" sz="1350">
                <a:solidFill>
                  <a:srgbClr val="000000"/>
                </a:solidFill>
                <a:highlight>
                  <a:srgbClr val="FFFFFF"/>
                </a:highlight>
                <a:latin typeface="Raleway"/>
                <a:ea typeface="Raleway"/>
                <a:cs typeface="Raleway"/>
                <a:sym typeface="Raleway"/>
              </a:rPr>
              <a:t>this may have a negative impact in load-balancing and auto-scaling</a:t>
            </a:r>
            <a:r>
              <a:rPr lang="en-GB" sz="1350">
                <a:solidFill>
                  <a:srgbClr val="000000"/>
                </a:solidFill>
                <a:highlight>
                  <a:srgbClr val="FFFFFF"/>
                </a:highlight>
                <a:latin typeface="Raleway"/>
                <a:ea typeface="Raleway"/>
                <a:cs typeface="Raleway"/>
                <a:sym typeface="Raleway"/>
              </a:rPr>
              <a:t>.</a:t>
            </a:r>
            <a:endParaRPr sz="1350">
              <a:solidFill>
                <a:srgbClr val="000000"/>
              </a:solidFill>
              <a:highlight>
                <a:srgbClr val="FFFFFF"/>
              </a:highlight>
              <a:latin typeface="Raleway"/>
              <a:ea typeface="Raleway"/>
              <a:cs typeface="Raleway"/>
              <a:sym typeface="Raleway"/>
            </a:endParaRPr>
          </a:p>
          <a:p>
            <a:pPr indent="0" lvl="0" marL="0" rtl="0" algn="l">
              <a:spcBef>
                <a:spcPts val="8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entry point in Boot Application</a:t>
            </a:r>
            <a:endParaRPr/>
          </a:p>
        </p:txBody>
      </p:sp>
      <p:pic>
        <p:nvPicPr>
          <p:cNvPr id="240" name="Google Shape;240;p36"/>
          <p:cNvPicPr preferRelativeResize="0"/>
          <p:nvPr/>
        </p:nvPicPr>
        <p:blipFill>
          <a:blip r:embed="rId3">
            <a:alphaModFix/>
          </a:blip>
          <a:stretch>
            <a:fillRect/>
          </a:stretch>
        </p:blipFill>
        <p:spPr>
          <a:xfrm>
            <a:off x="265600" y="2473900"/>
            <a:ext cx="5185426" cy="2420125"/>
          </a:xfrm>
          <a:prstGeom prst="rect">
            <a:avLst/>
          </a:prstGeom>
          <a:noFill/>
          <a:ln>
            <a:noFill/>
          </a:ln>
        </p:spPr>
      </p:pic>
      <p:sp>
        <p:nvSpPr>
          <p:cNvPr id="241" name="Google Shape;241;p36"/>
          <p:cNvSpPr txBox="1"/>
          <p:nvPr/>
        </p:nvSpPr>
        <p:spPr>
          <a:xfrm>
            <a:off x="5520900" y="2350225"/>
            <a:ext cx="3699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12121"/>
                </a:solidFill>
                <a:highlight>
                  <a:srgbClr val="FFFFFF"/>
                </a:highlight>
                <a:latin typeface="Roboto"/>
                <a:ea typeface="Roboto"/>
                <a:cs typeface="Roboto"/>
                <a:sym typeface="Roboto"/>
              </a:rPr>
              <a:t>The java class annotated with </a:t>
            </a:r>
            <a:r>
              <a:rPr lang="en-GB">
                <a:solidFill>
                  <a:srgbClr val="212121"/>
                </a:solidFill>
                <a:highlight>
                  <a:srgbClr val="F1F3F4"/>
                </a:highlight>
                <a:latin typeface="Roboto"/>
                <a:ea typeface="Roboto"/>
                <a:cs typeface="Roboto"/>
                <a:sym typeface="Roboto"/>
              </a:rPr>
              <a:t>@SpringBootApplication</a:t>
            </a:r>
            <a:r>
              <a:rPr lang="en-GB">
                <a:solidFill>
                  <a:srgbClr val="212121"/>
                </a:solidFill>
                <a:highlight>
                  <a:srgbClr val="FFFFFF"/>
                </a:highlight>
                <a:latin typeface="Roboto"/>
                <a:ea typeface="Roboto"/>
                <a:cs typeface="Roboto"/>
                <a:sym typeface="Roboto"/>
              </a:rPr>
              <a:t> is the main class of a Spring Boot application and application starts from here.</a:t>
            </a:r>
            <a:endParaRPr>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GB">
                <a:highlight>
                  <a:srgbClr val="FFFFFF"/>
                </a:highlight>
                <a:latin typeface="Roboto"/>
                <a:ea typeface="Roboto"/>
                <a:cs typeface="Roboto"/>
                <a:sym typeface="Roboto"/>
              </a:rPr>
              <a:t>The shortcut </a:t>
            </a:r>
            <a:r>
              <a:rPr i="1" lang="en-GB">
                <a:highlight>
                  <a:srgbClr val="FFFFFF"/>
                </a:highlight>
                <a:latin typeface="Roboto"/>
                <a:ea typeface="Roboto"/>
                <a:cs typeface="Roboto"/>
                <a:sym typeface="Roboto"/>
              </a:rPr>
              <a:t>@SpringBootApplication</a:t>
            </a:r>
            <a:r>
              <a:rPr lang="en-GB">
                <a:highlight>
                  <a:srgbClr val="FFFFFF"/>
                </a:highlight>
                <a:latin typeface="Roboto"/>
                <a:ea typeface="Roboto"/>
                <a:cs typeface="Roboto"/>
                <a:sym typeface="Roboto"/>
              </a:rPr>
              <a:t> annotation is equivalent to using </a:t>
            </a:r>
            <a:r>
              <a:rPr i="1" lang="en-GB">
                <a:highlight>
                  <a:srgbClr val="FFFFFF"/>
                </a:highlight>
                <a:latin typeface="Roboto"/>
                <a:ea typeface="Roboto"/>
                <a:cs typeface="Roboto"/>
                <a:sym typeface="Roboto"/>
              </a:rPr>
              <a:t>@Configuration</a:t>
            </a:r>
            <a:r>
              <a:rPr lang="en-GB">
                <a:highlight>
                  <a:srgbClr val="FFFFFF"/>
                </a:highlight>
                <a:latin typeface="Roboto"/>
                <a:ea typeface="Roboto"/>
                <a:cs typeface="Roboto"/>
                <a:sym typeface="Roboto"/>
              </a:rPr>
              <a:t>, </a:t>
            </a:r>
            <a:r>
              <a:rPr i="1" lang="en-GB">
                <a:highlight>
                  <a:srgbClr val="FFFFFF"/>
                </a:highlight>
                <a:latin typeface="Roboto"/>
                <a:ea typeface="Roboto"/>
                <a:cs typeface="Roboto"/>
                <a:sym typeface="Roboto"/>
              </a:rPr>
              <a:t>@EnableAutoConfiguration</a:t>
            </a:r>
            <a:r>
              <a:rPr lang="en-GB">
                <a:highlight>
                  <a:srgbClr val="FFFFFF"/>
                </a:highlight>
                <a:latin typeface="Roboto"/>
                <a:ea typeface="Roboto"/>
                <a:cs typeface="Roboto"/>
                <a:sym typeface="Roboto"/>
              </a:rPr>
              <a:t>, and </a:t>
            </a:r>
            <a:r>
              <a:rPr i="1" lang="en-GB">
                <a:highlight>
                  <a:srgbClr val="FFFFFF"/>
                </a:highlight>
                <a:latin typeface="Roboto"/>
                <a:ea typeface="Roboto"/>
                <a:cs typeface="Roboto"/>
                <a:sym typeface="Roboto"/>
              </a:rPr>
              <a:t>@ComponentScan</a:t>
            </a:r>
            <a:r>
              <a:rPr lang="en-GB">
                <a:highlight>
                  <a:srgbClr val="FFFFFF"/>
                </a:highlight>
                <a:latin typeface="Roboto"/>
                <a:ea typeface="Roboto"/>
                <a:cs typeface="Roboto"/>
                <a:sym typeface="Roboto"/>
              </a:rPr>
              <a:t> and will pick up all config classes in or bellow the package where the class is defined.</a:t>
            </a:r>
            <a:endParaRPr>
              <a:solidFill>
                <a:srgbClr val="212121"/>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Annotations</a:t>
            </a:r>
            <a:endParaRPr/>
          </a:p>
        </p:txBody>
      </p:sp>
      <p:sp>
        <p:nvSpPr>
          <p:cNvPr id="247" name="Google Shape;247;p37"/>
          <p:cNvSpPr txBox="1"/>
          <p:nvPr/>
        </p:nvSpPr>
        <p:spPr>
          <a:xfrm>
            <a:off x="810650" y="2047125"/>
            <a:ext cx="7156200" cy="22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2B3636"/>
                </a:solidFill>
                <a:highlight>
                  <a:srgbClr val="FFFFFF"/>
                </a:highlight>
              </a:rPr>
              <a:t>The Java Programming language provided support for Annotations from Java 5.0. Leading Java frameworks were quick to adopt annotations and the Spring Framework started using annotations from the release 2.5. Due to the way they are defined, annotations provide a lot of context in their declaration.</a:t>
            </a:r>
            <a:endParaRPr sz="1300">
              <a:solidFill>
                <a:srgbClr val="2B3636"/>
              </a:solidFill>
              <a:highlight>
                <a:srgbClr val="FFFFFF"/>
              </a:highlight>
            </a:endParaRPr>
          </a:p>
          <a:p>
            <a:pPr indent="0" lvl="0" marL="0" rtl="0" algn="l">
              <a:lnSpc>
                <a:spcPct val="115000"/>
              </a:lnSpc>
              <a:spcBef>
                <a:spcPts val="1100"/>
              </a:spcBef>
              <a:spcAft>
                <a:spcPts val="0"/>
              </a:spcAft>
              <a:buNone/>
            </a:pPr>
            <a:r>
              <a:rPr lang="en-GB" sz="1300">
                <a:solidFill>
                  <a:srgbClr val="2B3636"/>
                </a:solidFill>
                <a:highlight>
                  <a:srgbClr val="FFFFFF"/>
                </a:highlight>
              </a:rPr>
              <a:t>Prior to annotations, the behavior of the Spring Framework was largely controlled through XML configuration. Today, the use of annotations provide us tremendous capabilities in how we configure the behaviors of the Spring Framework.</a:t>
            </a:r>
            <a:endParaRPr sz="1300">
              <a:solidFill>
                <a:srgbClr val="2B3636"/>
              </a:solidFill>
              <a:highlight>
                <a:srgbClr val="FFFFFF"/>
              </a:highlight>
            </a:endParaRPr>
          </a:p>
          <a:p>
            <a:pPr indent="0" lvl="0" marL="0" rtl="0" algn="l">
              <a:spcBef>
                <a:spcPts val="110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@EnableAutoConfiguration</a:t>
            </a:r>
            <a:endParaRPr/>
          </a:p>
        </p:txBody>
      </p:sp>
      <p:sp>
        <p:nvSpPr>
          <p:cNvPr id="253" name="Google Shape;253;p38"/>
          <p:cNvSpPr txBox="1"/>
          <p:nvPr/>
        </p:nvSpPr>
        <p:spPr>
          <a:xfrm>
            <a:off x="950425" y="2026650"/>
            <a:ext cx="76887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50">
                <a:highlight>
                  <a:srgbClr val="FFFFFF"/>
                </a:highlight>
                <a:latin typeface="Raleway"/>
                <a:ea typeface="Raleway"/>
                <a:cs typeface="Raleway"/>
                <a:sym typeface="Raleway"/>
              </a:rPr>
              <a:t>The </a:t>
            </a:r>
            <a:r>
              <a:rPr b="1" i="1" lang="en-GB" sz="1350">
                <a:highlight>
                  <a:srgbClr val="FFFFFF"/>
                </a:highlight>
                <a:latin typeface="Raleway"/>
                <a:ea typeface="Raleway"/>
                <a:cs typeface="Raleway"/>
                <a:sym typeface="Raleway"/>
              </a:rPr>
              <a:t>@EnableAutoConfiguration </a:t>
            </a:r>
            <a:r>
              <a:rPr lang="en-GB" sz="1350">
                <a:highlight>
                  <a:srgbClr val="FFFFFF"/>
                </a:highlight>
                <a:latin typeface="Raleway"/>
                <a:ea typeface="Raleway"/>
                <a:cs typeface="Raleway"/>
                <a:sym typeface="Raleway"/>
              </a:rPr>
              <a:t>annotation enables Spring Boot to auto-configure the application context. Therefore, it automatically creates and registers beans based on both the included jar files in the classpath and the beans defined by us.</a:t>
            </a:r>
            <a:endParaRPr sz="1350">
              <a:highlight>
                <a:srgbClr val="FFFFFF"/>
              </a:highlight>
              <a:latin typeface="Raleway"/>
              <a:ea typeface="Raleway"/>
              <a:cs typeface="Raleway"/>
              <a:sym typeface="Raleway"/>
            </a:endParaRPr>
          </a:p>
          <a:p>
            <a:pPr indent="0" lvl="0" marL="0" rtl="0" algn="l">
              <a:spcBef>
                <a:spcPts val="0"/>
              </a:spcBef>
              <a:spcAft>
                <a:spcPts val="0"/>
              </a:spcAft>
              <a:buNone/>
            </a:pPr>
            <a:r>
              <a:t/>
            </a:r>
            <a:endParaRPr b="1" sz="1350">
              <a:highlight>
                <a:srgbClr val="FFFFFF"/>
              </a:highlight>
              <a:latin typeface="Raleway"/>
              <a:ea typeface="Raleway"/>
              <a:cs typeface="Raleway"/>
              <a:sym typeface="Raleway"/>
            </a:endParaRPr>
          </a:p>
          <a:p>
            <a:pPr indent="0" lvl="0" marL="0" rtl="0" algn="l">
              <a:spcBef>
                <a:spcPts val="0"/>
              </a:spcBef>
              <a:spcAft>
                <a:spcPts val="0"/>
              </a:spcAft>
              <a:buNone/>
            </a:pPr>
            <a:r>
              <a:rPr b="1" lang="en-GB" sz="1350">
                <a:highlight>
                  <a:srgbClr val="FFFFFF"/>
                </a:highlight>
                <a:latin typeface="Raleway"/>
                <a:ea typeface="Raleway"/>
                <a:cs typeface="Raleway"/>
                <a:sym typeface="Raleway"/>
              </a:rPr>
              <a:t>The package of the class declaring the </a:t>
            </a:r>
            <a:r>
              <a:rPr b="1" i="1" lang="en-GB" sz="1350">
                <a:highlight>
                  <a:srgbClr val="FFFFFF"/>
                </a:highlight>
                <a:latin typeface="Raleway"/>
                <a:ea typeface="Raleway"/>
                <a:cs typeface="Raleway"/>
                <a:sym typeface="Raleway"/>
              </a:rPr>
              <a:t>@EnableAutoConfiguration</a:t>
            </a:r>
            <a:r>
              <a:rPr b="1" lang="en-GB" sz="1350">
                <a:highlight>
                  <a:srgbClr val="FFFFFF"/>
                </a:highlight>
                <a:latin typeface="Raleway"/>
                <a:ea typeface="Raleway"/>
                <a:cs typeface="Raleway"/>
                <a:sym typeface="Raleway"/>
              </a:rPr>
              <a:t> annotation is considered as the default</a:t>
            </a:r>
            <a:r>
              <a:rPr lang="en-GB" sz="1350">
                <a:highlight>
                  <a:srgbClr val="FFFFFF"/>
                </a:highlight>
                <a:latin typeface="Raleway"/>
                <a:ea typeface="Raleway"/>
                <a:cs typeface="Raleway"/>
                <a:sym typeface="Raleway"/>
              </a:rPr>
              <a:t>. Therefore, we should always apply the </a:t>
            </a:r>
            <a:r>
              <a:rPr i="1" lang="en-GB" sz="1350">
                <a:highlight>
                  <a:srgbClr val="FFFFFF"/>
                </a:highlight>
                <a:latin typeface="Raleway"/>
                <a:ea typeface="Raleway"/>
                <a:cs typeface="Raleway"/>
                <a:sym typeface="Raleway"/>
              </a:rPr>
              <a:t>@EnableAutoConfiguration</a:t>
            </a:r>
            <a:r>
              <a:rPr lang="en-GB" sz="1350">
                <a:highlight>
                  <a:srgbClr val="FFFFFF"/>
                </a:highlight>
                <a:latin typeface="Raleway"/>
                <a:ea typeface="Raleway"/>
                <a:cs typeface="Raleway"/>
                <a:sym typeface="Raleway"/>
              </a:rPr>
              <a:t> annotation in the root package so that every sub-packages and class can be examined:</a:t>
            </a:r>
            <a:endParaRPr>
              <a:solidFill>
                <a:srgbClr val="212121"/>
              </a:solidFill>
              <a:highlight>
                <a:srgbClr val="FFFFFF"/>
              </a:highlight>
              <a:latin typeface="Roboto"/>
              <a:ea typeface="Roboto"/>
              <a:cs typeface="Roboto"/>
              <a:sym typeface="Roboto"/>
            </a:endParaRPr>
          </a:p>
        </p:txBody>
      </p:sp>
      <p:pic>
        <p:nvPicPr>
          <p:cNvPr id="254" name="Google Shape;254;p38"/>
          <p:cNvPicPr preferRelativeResize="0"/>
          <p:nvPr/>
        </p:nvPicPr>
        <p:blipFill>
          <a:blip r:embed="rId3">
            <a:alphaModFix/>
          </a:blip>
          <a:stretch>
            <a:fillRect/>
          </a:stretch>
        </p:blipFill>
        <p:spPr>
          <a:xfrm>
            <a:off x="3827125" y="3665850"/>
            <a:ext cx="5177000" cy="1467600"/>
          </a:xfrm>
          <a:prstGeom prst="rect">
            <a:avLst/>
          </a:prstGeom>
          <a:noFill/>
          <a:ln>
            <a:noFill/>
          </a:ln>
        </p:spPr>
      </p:pic>
      <p:sp>
        <p:nvSpPr>
          <p:cNvPr id="255" name="Google Shape;255;p38"/>
          <p:cNvSpPr txBox="1"/>
          <p:nvPr/>
        </p:nvSpPr>
        <p:spPr>
          <a:xfrm>
            <a:off x="950425" y="3665850"/>
            <a:ext cx="2876700" cy="1467600"/>
          </a:xfrm>
          <a:prstGeom prst="rect">
            <a:avLst/>
          </a:prstGeom>
          <a:noFill/>
          <a:ln>
            <a:noFill/>
          </a:ln>
        </p:spPr>
        <p:txBody>
          <a:bodyPr anchorCtr="0" anchor="t" bIns="91425" lIns="91425" spcFirstLastPara="1" rIns="91425" wrap="square" tIns="91425">
            <a:spAutoFit/>
          </a:bodyPr>
          <a:lstStyle/>
          <a:p>
            <a:pPr indent="0" lvl="0" marL="0" rtl="0" algn="l">
              <a:lnSpc>
                <a:spcPct val="133400"/>
              </a:lnSpc>
              <a:spcBef>
                <a:spcPts val="0"/>
              </a:spcBef>
              <a:spcAft>
                <a:spcPts val="0"/>
              </a:spcAft>
              <a:buNone/>
            </a:pPr>
            <a:r>
              <a:rPr lang="en-GB" sz="1250">
                <a:highlight>
                  <a:srgbClr val="FFFFFF"/>
                </a:highlight>
                <a:latin typeface="Raleway"/>
                <a:ea typeface="Raleway"/>
                <a:cs typeface="Raleway"/>
                <a:sym typeface="Raleway"/>
              </a:rPr>
              <a:t>We can use </a:t>
            </a:r>
            <a:r>
              <a:rPr i="1" lang="en-GB" sz="1250">
                <a:highlight>
                  <a:srgbClr val="FFFFFF"/>
                </a:highlight>
                <a:latin typeface="Raleway"/>
                <a:ea typeface="Raleway"/>
                <a:cs typeface="Raleway"/>
                <a:sym typeface="Raleway"/>
              </a:rPr>
              <a:t>exclude</a:t>
            </a:r>
            <a:r>
              <a:rPr lang="en-GB" sz="1250">
                <a:highlight>
                  <a:srgbClr val="FFFFFF"/>
                </a:highlight>
                <a:latin typeface="Raleway"/>
                <a:ea typeface="Raleway"/>
                <a:cs typeface="Raleway"/>
                <a:sym typeface="Raleway"/>
              </a:rPr>
              <a:t> to disable a list of classes that we do not want to be auto-configured:</a:t>
            </a:r>
            <a:endParaRPr sz="1250">
              <a:highlight>
                <a:srgbClr val="FFFFFF"/>
              </a:highlight>
              <a:latin typeface="Raleway"/>
              <a:ea typeface="Raleway"/>
              <a:cs typeface="Raleway"/>
              <a:sym typeface="Raleway"/>
            </a:endParaRPr>
          </a:p>
          <a:p>
            <a:pPr indent="0" lvl="0" marL="0" rtl="0" algn="l">
              <a:lnSpc>
                <a:spcPct val="115000"/>
              </a:lnSpc>
              <a:spcBef>
                <a:spcPts val="800"/>
              </a:spcBef>
              <a:spcAft>
                <a:spcPts val="0"/>
              </a:spcAft>
              <a:buNone/>
            </a:pPr>
            <a:r>
              <a:t/>
            </a:r>
            <a:endParaRPr sz="11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@ComponentScan</a:t>
            </a:r>
            <a:endParaRPr/>
          </a:p>
        </p:txBody>
      </p:sp>
      <p:sp>
        <p:nvSpPr>
          <p:cNvPr id="261" name="Google Shape;261;p39"/>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50">
                <a:solidFill>
                  <a:srgbClr val="000000"/>
                </a:solidFill>
                <a:highlight>
                  <a:srgbClr val="FFFFFF"/>
                </a:highlight>
                <a:latin typeface="Roboto"/>
                <a:ea typeface="Roboto"/>
                <a:cs typeface="Roboto"/>
                <a:sym typeface="Roboto"/>
              </a:rPr>
              <a:t>While developing an application, we need to tell the Spring framework to look for Spring-managed components. </a:t>
            </a:r>
            <a:r>
              <a:rPr i="1" lang="en-GB" sz="1250">
                <a:solidFill>
                  <a:srgbClr val="000000"/>
                </a:solidFill>
                <a:highlight>
                  <a:srgbClr val="FFFFFF"/>
                </a:highlight>
                <a:latin typeface="Roboto"/>
                <a:ea typeface="Roboto"/>
                <a:cs typeface="Roboto"/>
                <a:sym typeface="Roboto"/>
              </a:rPr>
              <a:t>@ComponentScan </a:t>
            </a:r>
            <a:r>
              <a:rPr lang="en-GB" sz="1250">
                <a:solidFill>
                  <a:srgbClr val="000000"/>
                </a:solidFill>
                <a:highlight>
                  <a:srgbClr val="FFFFFF"/>
                </a:highlight>
                <a:latin typeface="Roboto"/>
                <a:ea typeface="Roboto"/>
                <a:cs typeface="Roboto"/>
                <a:sym typeface="Roboto"/>
              </a:rPr>
              <a:t>enables Spring to scan for things like configurations, controllers, services, and other components we define.</a:t>
            </a:r>
            <a:endParaRPr sz="1200">
              <a:latin typeface="Roboto"/>
              <a:ea typeface="Roboto"/>
              <a:cs typeface="Roboto"/>
              <a:sym typeface="Roboto"/>
            </a:endParaRPr>
          </a:p>
        </p:txBody>
      </p:sp>
      <p:pic>
        <p:nvPicPr>
          <p:cNvPr id="262" name="Google Shape;262;p39"/>
          <p:cNvPicPr preferRelativeResize="0"/>
          <p:nvPr/>
        </p:nvPicPr>
        <p:blipFill>
          <a:blip r:embed="rId3">
            <a:alphaModFix/>
          </a:blip>
          <a:stretch>
            <a:fillRect/>
          </a:stretch>
        </p:blipFill>
        <p:spPr>
          <a:xfrm>
            <a:off x="3869600" y="3046975"/>
            <a:ext cx="5173474" cy="2096525"/>
          </a:xfrm>
          <a:prstGeom prst="rect">
            <a:avLst/>
          </a:prstGeom>
          <a:noFill/>
          <a:ln>
            <a:noFill/>
          </a:ln>
        </p:spPr>
      </p:pic>
      <p:sp>
        <p:nvSpPr>
          <p:cNvPr id="263" name="Google Shape;263;p39"/>
          <p:cNvSpPr txBox="1"/>
          <p:nvPr/>
        </p:nvSpPr>
        <p:spPr>
          <a:xfrm>
            <a:off x="729450" y="3046975"/>
            <a:ext cx="3075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50">
                <a:highlight>
                  <a:srgbClr val="FFFFFF"/>
                </a:highlight>
                <a:latin typeface="Roboto"/>
                <a:ea typeface="Roboto"/>
                <a:cs typeface="Roboto"/>
                <a:sym typeface="Roboto"/>
              </a:rPr>
              <a:t>Spring can also start scanning from the specified package, which we can define using </a:t>
            </a:r>
            <a:r>
              <a:rPr i="1" lang="en-GB" sz="1250">
                <a:highlight>
                  <a:srgbClr val="FFFFFF"/>
                </a:highlight>
                <a:latin typeface="Roboto"/>
                <a:ea typeface="Roboto"/>
                <a:cs typeface="Roboto"/>
                <a:sym typeface="Roboto"/>
              </a:rPr>
              <a:t>basePackageClasses() </a:t>
            </a:r>
            <a:r>
              <a:rPr lang="en-GB" sz="1250">
                <a:highlight>
                  <a:srgbClr val="FFFFFF"/>
                </a:highlight>
                <a:latin typeface="Roboto"/>
                <a:ea typeface="Roboto"/>
                <a:cs typeface="Roboto"/>
                <a:sym typeface="Roboto"/>
              </a:rPr>
              <a:t>or </a:t>
            </a:r>
            <a:r>
              <a:rPr i="1" lang="en-GB" sz="1250">
                <a:highlight>
                  <a:srgbClr val="FFFFFF"/>
                </a:highlight>
                <a:latin typeface="Roboto"/>
                <a:ea typeface="Roboto"/>
                <a:cs typeface="Roboto"/>
                <a:sym typeface="Roboto"/>
              </a:rPr>
              <a:t>basePackages(). </a:t>
            </a:r>
            <a:r>
              <a:rPr lang="en-GB" sz="1250">
                <a:highlight>
                  <a:srgbClr val="FFFFFF"/>
                </a:highlight>
                <a:latin typeface="Roboto"/>
                <a:ea typeface="Roboto"/>
                <a:cs typeface="Roboto"/>
                <a:sym typeface="Roboto"/>
              </a:rPr>
              <a:t>If no package is specified, then it considers the package of the class declaring the </a:t>
            </a:r>
            <a:r>
              <a:rPr i="1" lang="en-GB" sz="1250">
                <a:highlight>
                  <a:srgbClr val="FFFFFF"/>
                </a:highlight>
                <a:latin typeface="Roboto"/>
                <a:ea typeface="Roboto"/>
                <a:cs typeface="Roboto"/>
                <a:sym typeface="Roboto"/>
              </a:rPr>
              <a:t>@ComponentScan</a:t>
            </a:r>
            <a:r>
              <a:rPr lang="en-GB" sz="1250">
                <a:highlight>
                  <a:srgbClr val="FFFFFF"/>
                </a:highlight>
                <a:latin typeface="Roboto"/>
                <a:ea typeface="Roboto"/>
                <a:cs typeface="Roboto"/>
                <a:sym typeface="Roboto"/>
              </a:rPr>
              <a:t> annotation as the starting package:</a:t>
            </a:r>
            <a:endParaRPr sz="13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@Configuration annotation</a:t>
            </a:r>
            <a:endParaRPr/>
          </a:p>
        </p:txBody>
      </p:sp>
      <p:sp>
        <p:nvSpPr>
          <p:cNvPr id="269" name="Google Shape;269;p40"/>
          <p:cNvSpPr txBox="1"/>
          <p:nvPr>
            <p:ph idx="1" type="body"/>
          </p:nvPr>
        </p:nvSpPr>
        <p:spPr>
          <a:xfrm>
            <a:off x="729450" y="2078875"/>
            <a:ext cx="3337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highlight>
                  <a:schemeClr val="lt1"/>
                </a:highlight>
                <a:latin typeface="Roboto"/>
                <a:ea typeface="Roboto"/>
                <a:cs typeface="Roboto"/>
                <a:sym typeface="Roboto"/>
              </a:rPr>
              <a:t>Spring Configuration annotation indicates that the class has @Bean definition methods. So Spring container can process the class and generate Spring Beans to be used in the application.</a:t>
            </a:r>
            <a:endParaRPr sz="1700">
              <a:solidFill>
                <a:srgbClr val="000000"/>
              </a:solidFill>
              <a:highlight>
                <a:schemeClr val="lt1"/>
              </a:highlight>
            </a:endParaRPr>
          </a:p>
        </p:txBody>
      </p:sp>
      <p:pic>
        <p:nvPicPr>
          <p:cNvPr id="270" name="Google Shape;270;p40"/>
          <p:cNvPicPr preferRelativeResize="0"/>
          <p:nvPr/>
        </p:nvPicPr>
        <p:blipFill>
          <a:blip r:embed="rId3">
            <a:alphaModFix/>
          </a:blip>
          <a:stretch>
            <a:fillRect/>
          </a:stretch>
        </p:blipFill>
        <p:spPr>
          <a:xfrm>
            <a:off x="5007024" y="2669575"/>
            <a:ext cx="3803100" cy="2343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 annotation</a:t>
            </a:r>
            <a:endParaRPr/>
          </a:p>
        </p:txBody>
      </p:sp>
      <p:sp>
        <p:nvSpPr>
          <p:cNvPr id="276" name="Google Shape;276;p41"/>
          <p:cNvSpPr txBox="1"/>
          <p:nvPr>
            <p:ph idx="1" type="body"/>
          </p:nvPr>
        </p:nvSpPr>
        <p:spPr>
          <a:xfrm>
            <a:off x="766125" y="1932125"/>
            <a:ext cx="7688700" cy="1619100"/>
          </a:xfrm>
          <a:prstGeom prst="rect">
            <a:avLst/>
          </a:prstGeom>
        </p:spPr>
        <p:txBody>
          <a:bodyPr anchorCtr="0" anchor="t" bIns="91425" lIns="91425" spcFirstLastPara="1" rIns="91425" wrap="square" tIns="91425">
            <a:normAutofit lnSpcReduction="20000"/>
          </a:bodyPr>
          <a:lstStyle/>
          <a:p>
            <a:pPr indent="0" lvl="0" marL="0" rtl="0" algn="l">
              <a:spcBef>
                <a:spcPts val="800"/>
              </a:spcBef>
              <a:spcAft>
                <a:spcPts val="0"/>
              </a:spcAft>
              <a:buNone/>
            </a:pPr>
            <a:r>
              <a:rPr lang="en-GB" sz="1350">
                <a:solidFill>
                  <a:srgbClr val="555555"/>
                </a:solidFill>
                <a:highlight>
                  <a:srgbClr val="FFFFFF"/>
                </a:highlight>
                <a:latin typeface="Times New Roman"/>
                <a:ea typeface="Times New Roman"/>
                <a:cs typeface="Times New Roman"/>
                <a:sym typeface="Times New Roman"/>
              </a:rPr>
              <a:t>This is a generic annotation and can be applied to any class of the application to make it a spring managed component(simply, generic stereotype for any spring managed component). when the classpath is scanned by the spring’s component-scan (</a:t>
            </a:r>
            <a:r>
              <a:rPr b="1" lang="en-GB" sz="1350">
                <a:solidFill>
                  <a:srgbClr val="555555"/>
                </a:solidFill>
                <a:highlight>
                  <a:srgbClr val="FFFFFF"/>
                </a:highlight>
                <a:latin typeface="Times New Roman"/>
                <a:ea typeface="Times New Roman"/>
                <a:cs typeface="Times New Roman"/>
                <a:sym typeface="Times New Roman"/>
              </a:rPr>
              <a:t>@ComponentScan</a:t>
            </a:r>
            <a:r>
              <a:rPr lang="en-GB" sz="1350">
                <a:solidFill>
                  <a:srgbClr val="555555"/>
                </a:solidFill>
                <a:highlight>
                  <a:srgbClr val="FFFFFF"/>
                </a:highlight>
                <a:latin typeface="Times New Roman"/>
                <a:ea typeface="Times New Roman"/>
                <a:cs typeface="Times New Roman"/>
                <a:sym typeface="Times New Roman"/>
              </a:rPr>
              <a:t>) feature, it will identify the classes annotated with </a:t>
            </a:r>
            <a:r>
              <a:rPr b="1" lang="en-GB" sz="1350">
                <a:solidFill>
                  <a:srgbClr val="555555"/>
                </a:solidFill>
                <a:highlight>
                  <a:srgbClr val="FFFFFF"/>
                </a:highlight>
                <a:latin typeface="Times New Roman"/>
                <a:ea typeface="Times New Roman"/>
                <a:cs typeface="Times New Roman"/>
                <a:sym typeface="Times New Roman"/>
              </a:rPr>
              <a:t>@Component</a:t>
            </a:r>
            <a:r>
              <a:rPr lang="en-GB" sz="1350">
                <a:solidFill>
                  <a:srgbClr val="555555"/>
                </a:solidFill>
                <a:highlight>
                  <a:srgbClr val="FFFFFF"/>
                </a:highlight>
                <a:latin typeface="Times New Roman"/>
                <a:ea typeface="Times New Roman"/>
                <a:cs typeface="Times New Roman"/>
                <a:sym typeface="Times New Roman"/>
              </a:rPr>
              <a:t> annotation (within the given package) and create the beans of such classes and register them in the </a:t>
            </a:r>
            <a:r>
              <a:rPr b="1" lang="en-GB" sz="1350">
                <a:solidFill>
                  <a:srgbClr val="555555"/>
                </a:solidFill>
                <a:highlight>
                  <a:srgbClr val="FFFFFF"/>
                </a:highlight>
                <a:latin typeface="Times New Roman"/>
                <a:ea typeface="Times New Roman"/>
                <a:cs typeface="Times New Roman"/>
                <a:sym typeface="Times New Roman"/>
              </a:rPr>
              <a:t>ApplicationContext</a:t>
            </a:r>
            <a:r>
              <a:rPr lang="en-GB" sz="1350">
                <a:solidFill>
                  <a:srgbClr val="555555"/>
                </a:solidFill>
                <a:highlight>
                  <a:srgbClr val="FFFFFF"/>
                </a:highlight>
                <a:latin typeface="Times New Roman"/>
                <a:ea typeface="Times New Roman"/>
                <a:cs typeface="Times New Roman"/>
                <a:sym typeface="Times New Roman"/>
              </a:rPr>
              <a:t>.</a:t>
            </a:r>
            <a:endParaRPr sz="16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277" name="Google Shape;277;p41"/>
          <p:cNvPicPr preferRelativeResize="0"/>
          <p:nvPr/>
        </p:nvPicPr>
        <p:blipFill>
          <a:blip r:embed="rId3">
            <a:alphaModFix/>
          </a:blip>
          <a:stretch>
            <a:fillRect/>
          </a:stretch>
        </p:blipFill>
        <p:spPr>
          <a:xfrm>
            <a:off x="3474663" y="3275163"/>
            <a:ext cx="4943475" cy="172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Web Application Architecture</a:t>
            </a:r>
            <a:endParaRPr/>
          </a:p>
        </p:txBody>
      </p:sp>
      <p:pic>
        <p:nvPicPr>
          <p:cNvPr id="100" name="Google Shape;100;p15"/>
          <p:cNvPicPr preferRelativeResize="0"/>
          <p:nvPr/>
        </p:nvPicPr>
        <p:blipFill>
          <a:blip r:embed="rId3">
            <a:alphaModFix/>
          </a:blip>
          <a:stretch>
            <a:fillRect/>
          </a:stretch>
        </p:blipFill>
        <p:spPr>
          <a:xfrm>
            <a:off x="1494150" y="1942800"/>
            <a:ext cx="5217099" cy="3104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 annotation</a:t>
            </a:r>
            <a:endParaRPr/>
          </a:p>
        </p:txBody>
      </p:sp>
      <p:sp>
        <p:nvSpPr>
          <p:cNvPr id="283" name="Google Shape;283;p42"/>
          <p:cNvSpPr txBox="1"/>
          <p:nvPr>
            <p:ph idx="1" type="body"/>
          </p:nvPr>
        </p:nvSpPr>
        <p:spPr>
          <a:xfrm>
            <a:off x="729450" y="1926475"/>
            <a:ext cx="7481100" cy="13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42729"/>
                </a:solidFill>
                <a:latin typeface="Courier New"/>
                <a:ea typeface="Courier New"/>
                <a:cs typeface="Courier New"/>
                <a:sym typeface="Courier New"/>
              </a:rPr>
              <a:t>@Bean</a:t>
            </a:r>
            <a:r>
              <a:rPr lang="en-GB" sz="1350">
                <a:solidFill>
                  <a:srgbClr val="242729"/>
                </a:solidFill>
                <a:highlight>
                  <a:srgbClr val="FFFFFF"/>
                </a:highlight>
                <a:latin typeface="Arial"/>
                <a:ea typeface="Arial"/>
                <a:cs typeface="Arial"/>
                <a:sym typeface="Arial"/>
              </a:rPr>
              <a:t> is used to </a:t>
            </a:r>
            <a:r>
              <a:rPr i="1" lang="en-GB" sz="1350">
                <a:solidFill>
                  <a:srgbClr val="242729"/>
                </a:solidFill>
                <a:highlight>
                  <a:srgbClr val="FFFFFF"/>
                </a:highlight>
                <a:latin typeface="Arial"/>
                <a:ea typeface="Arial"/>
                <a:cs typeface="Arial"/>
                <a:sym typeface="Arial"/>
              </a:rPr>
              <a:t>explicitly</a:t>
            </a:r>
            <a:r>
              <a:rPr lang="en-GB" sz="1350">
                <a:solidFill>
                  <a:srgbClr val="242729"/>
                </a:solidFill>
                <a:highlight>
                  <a:srgbClr val="FFFFFF"/>
                </a:highlight>
                <a:latin typeface="Arial"/>
                <a:ea typeface="Arial"/>
                <a:cs typeface="Arial"/>
                <a:sym typeface="Arial"/>
              </a:rPr>
              <a:t> declare a single bean, rather than letting Spring do it automatically as above. It decouples the declaration of the bean from the class definition, and lets you create and configure beans exactly how you choose.</a:t>
            </a:r>
            <a:endParaRPr sz="16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400">
                <a:solidFill>
                  <a:srgbClr val="212121"/>
                </a:solidFill>
                <a:highlight>
                  <a:srgbClr val="FFFFFF"/>
                </a:highlight>
                <a:latin typeface="Roboto"/>
                <a:ea typeface="Roboto"/>
                <a:cs typeface="Roboto"/>
                <a:sym typeface="Roboto"/>
              </a:rPr>
              <a:t>Typically, @Bean methods are declared within @Configuration classes.</a:t>
            </a:r>
            <a:endParaRPr sz="1500"/>
          </a:p>
        </p:txBody>
      </p:sp>
      <p:pic>
        <p:nvPicPr>
          <p:cNvPr id="284" name="Google Shape;284;p42"/>
          <p:cNvPicPr preferRelativeResize="0"/>
          <p:nvPr/>
        </p:nvPicPr>
        <p:blipFill>
          <a:blip r:embed="rId3">
            <a:alphaModFix/>
          </a:blip>
          <a:stretch>
            <a:fillRect/>
          </a:stretch>
        </p:blipFill>
        <p:spPr>
          <a:xfrm>
            <a:off x="2494813" y="3373900"/>
            <a:ext cx="6467475" cy="1638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@Repository annotation</a:t>
            </a:r>
            <a:endParaRPr/>
          </a:p>
        </p:txBody>
      </p:sp>
      <p:sp>
        <p:nvSpPr>
          <p:cNvPr id="290" name="Google Shape;290;p43"/>
          <p:cNvSpPr txBox="1"/>
          <p:nvPr>
            <p:ph idx="1" type="body"/>
          </p:nvPr>
        </p:nvSpPr>
        <p:spPr>
          <a:xfrm>
            <a:off x="729450" y="2002675"/>
            <a:ext cx="8006100" cy="122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a:solidFill>
                  <a:srgbClr val="212121"/>
                </a:solidFill>
                <a:highlight>
                  <a:srgbClr val="FFFFFF"/>
                </a:highlight>
                <a:latin typeface="Roboto"/>
                <a:ea typeface="Roboto"/>
                <a:cs typeface="Roboto"/>
                <a:sym typeface="Roboto"/>
              </a:rPr>
              <a:t>An specialization of the </a:t>
            </a:r>
            <a:r>
              <a:rPr i="1" lang="en-GB">
                <a:solidFill>
                  <a:srgbClr val="212121"/>
                </a:solidFill>
                <a:highlight>
                  <a:srgbClr val="FFFFFF"/>
                </a:highlight>
                <a:latin typeface="Roboto"/>
                <a:ea typeface="Roboto"/>
                <a:cs typeface="Roboto"/>
                <a:sym typeface="Roboto"/>
              </a:rPr>
              <a:t>@Component</a:t>
            </a:r>
            <a:r>
              <a:rPr lang="en-GB">
                <a:solidFill>
                  <a:srgbClr val="212121"/>
                </a:solidFill>
                <a:highlight>
                  <a:srgbClr val="FFFFFF"/>
                </a:highlight>
                <a:latin typeface="Roboto"/>
                <a:ea typeface="Roboto"/>
                <a:cs typeface="Roboto"/>
                <a:sym typeface="Roboto"/>
              </a:rPr>
              <a:t> annotation. </a:t>
            </a:r>
            <a:r>
              <a:rPr lang="en-GB">
                <a:solidFill>
                  <a:srgbClr val="555555"/>
                </a:solidFill>
                <a:highlight>
                  <a:srgbClr val="FFFFFF"/>
                </a:highlight>
                <a:latin typeface="Times New Roman"/>
                <a:ea typeface="Times New Roman"/>
                <a:cs typeface="Times New Roman"/>
                <a:sym typeface="Times New Roman"/>
              </a:rPr>
              <a:t>This annotation designated the bean class as a spring managed component in the persistence layer/DAO layer. It notify the spring that the class will contain the logic for accessing the data. </a:t>
            </a:r>
            <a:r>
              <a:rPr b="1" lang="en-GB">
                <a:solidFill>
                  <a:srgbClr val="555555"/>
                </a:solidFill>
                <a:highlight>
                  <a:srgbClr val="FFFFFF"/>
                </a:highlight>
                <a:latin typeface="Times New Roman"/>
                <a:ea typeface="Times New Roman"/>
                <a:cs typeface="Times New Roman"/>
                <a:sym typeface="Times New Roman"/>
              </a:rPr>
              <a:t>@Repository</a:t>
            </a:r>
            <a:r>
              <a:rPr lang="en-GB">
                <a:solidFill>
                  <a:srgbClr val="555555"/>
                </a:solidFill>
                <a:highlight>
                  <a:srgbClr val="FFFFFF"/>
                </a:highlight>
                <a:latin typeface="Times New Roman"/>
                <a:ea typeface="Times New Roman"/>
                <a:cs typeface="Times New Roman"/>
                <a:sym typeface="Times New Roman"/>
              </a:rPr>
              <a:t> translates any unchecked exceptions (application specific exceptions, database-specific SQL exceptions etc…) thrown from DAO methods into Spring’s </a:t>
            </a:r>
            <a:r>
              <a:rPr b="1" lang="en-GB">
                <a:solidFill>
                  <a:srgbClr val="555555"/>
                </a:solidFill>
                <a:highlight>
                  <a:srgbClr val="FFFFFF"/>
                </a:highlight>
                <a:latin typeface="Times New Roman"/>
                <a:ea typeface="Times New Roman"/>
                <a:cs typeface="Times New Roman"/>
                <a:sym typeface="Times New Roman"/>
              </a:rPr>
              <a:t>DataAccessException</a:t>
            </a:r>
            <a:r>
              <a:rPr lang="en-GB">
                <a:solidFill>
                  <a:srgbClr val="555555"/>
                </a:solidFill>
                <a:highlight>
                  <a:srgbClr val="FFFFFF"/>
                </a:highlight>
                <a:latin typeface="Times New Roman"/>
                <a:ea typeface="Times New Roman"/>
                <a:cs typeface="Times New Roman"/>
                <a:sym typeface="Times New Roman"/>
              </a:rPr>
              <a:t>. (once the exception is occurred, it will communicate with </a:t>
            </a:r>
            <a:r>
              <a:rPr b="1" i="1" lang="en-GB">
                <a:solidFill>
                  <a:srgbClr val="555555"/>
                </a:solidFill>
                <a:highlight>
                  <a:srgbClr val="FFFFFF"/>
                </a:highlight>
                <a:latin typeface="Times New Roman"/>
                <a:ea typeface="Times New Roman"/>
                <a:cs typeface="Times New Roman"/>
                <a:sym typeface="Times New Roman"/>
              </a:rPr>
              <a:t>PersistenceExceptionTranslationPostProcessor </a:t>
            </a:r>
            <a:r>
              <a:rPr lang="en-GB">
                <a:solidFill>
                  <a:srgbClr val="555555"/>
                </a:solidFill>
                <a:highlight>
                  <a:srgbClr val="FFFFFF"/>
                </a:highlight>
                <a:latin typeface="Times New Roman"/>
                <a:ea typeface="Times New Roman"/>
                <a:cs typeface="Times New Roman"/>
                <a:sym typeface="Times New Roman"/>
              </a:rPr>
              <a:t>to translate the exception into Spring’s </a:t>
            </a:r>
            <a:r>
              <a:rPr b="1" lang="en-GB">
                <a:solidFill>
                  <a:srgbClr val="555555"/>
                </a:solidFill>
                <a:highlight>
                  <a:srgbClr val="FFFFFF"/>
                </a:highlight>
                <a:latin typeface="Times New Roman"/>
                <a:ea typeface="Times New Roman"/>
                <a:cs typeface="Times New Roman"/>
                <a:sym typeface="Times New Roman"/>
              </a:rPr>
              <a:t>DataAccessException</a:t>
            </a:r>
            <a:r>
              <a:rPr lang="en-GB">
                <a:solidFill>
                  <a:srgbClr val="555555"/>
                </a:solidFill>
                <a:highlight>
                  <a:srgbClr val="FFFFFF"/>
                </a:highlight>
                <a:latin typeface="Times New Roman"/>
                <a:ea typeface="Times New Roman"/>
                <a:cs typeface="Times New Roman"/>
                <a:sym typeface="Times New Roman"/>
              </a:rPr>
              <a:t>)</a:t>
            </a:r>
            <a:endParaRPr/>
          </a:p>
        </p:txBody>
      </p:sp>
      <p:pic>
        <p:nvPicPr>
          <p:cNvPr id="291" name="Google Shape;291;p43"/>
          <p:cNvPicPr preferRelativeResize="0"/>
          <p:nvPr/>
        </p:nvPicPr>
        <p:blipFill>
          <a:blip r:embed="rId3">
            <a:alphaModFix/>
          </a:blip>
          <a:stretch>
            <a:fillRect/>
          </a:stretch>
        </p:blipFill>
        <p:spPr>
          <a:xfrm>
            <a:off x="4112404" y="3169700"/>
            <a:ext cx="4378021" cy="1832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@Service annotation</a:t>
            </a:r>
            <a:endParaRPr/>
          </a:p>
        </p:txBody>
      </p:sp>
      <p:sp>
        <p:nvSpPr>
          <p:cNvPr id="297" name="Google Shape;297;p44"/>
          <p:cNvSpPr txBox="1"/>
          <p:nvPr>
            <p:ph idx="1" type="body"/>
          </p:nvPr>
        </p:nvSpPr>
        <p:spPr>
          <a:xfrm>
            <a:off x="729450" y="1926475"/>
            <a:ext cx="7935900" cy="13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212121"/>
                </a:solidFill>
                <a:highlight>
                  <a:srgbClr val="FFFFFF"/>
                </a:highlight>
                <a:latin typeface="Roboto"/>
                <a:ea typeface="Roboto"/>
                <a:cs typeface="Roboto"/>
                <a:sym typeface="Roboto"/>
              </a:rPr>
              <a:t>An specialization of the </a:t>
            </a:r>
            <a:r>
              <a:rPr i="1" lang="en-GB" sz="1400">
                <a:solidFill>
                  <a:srgbClr val="212121"/>
                </a:solidFill>
                <a:highlight>
                  <a:srgbClr val="FFFFFF"/>
                </a:highlight>
                <a:latin typeface="Roboto"/>
                <a:ea typeface="Roboto"/>
                <a:cs typeface="Roboto"/>
                <a:sym typeface="Roboto"/>
              </a:rPr>
              <a:t>@Component</a:t>
            </a:r>
            <a:r>
              <a:rPr lang="en-GB" sz="1400">
                <a:solidFill>
                  <a:srgbClr val="212121"/>
                </a:solidFill>
                <a:highlight>
                  <a:srgbClr val="FFFFFF"/>
                </a:highlight>
                <a:latin typeface="Roboto"/>
                <a:ea typeface="Roboto"/>
                <a:cs typeface="Roboto"/>
                <a:sym typeface="Roboto"/>
              </a:rPr>
              <a:t> annotation. It indicates that a class is a “Business Service Facade” or something similar.</a:t>
            </a:r>
            <a:r>
              <a:rPr lang="en-GB" sz="1400">
                <a:solidFill>
                  <a:srgbClr val="555555"/>
                </a:solidFill>
                <a:highlight>
                  <a:srgbClr val="FFFFFF"/>
                </a:highlight>
                <a:latin typeface="Roboto"/>
                <a:ea typeface="Roboto"/>
                <a:cs typeface="Roboto"/>
                <a:sym typeface="Roboto"/>
              </a:rPr>
              <a:t>It doesn’t currently provide any additional behavior over the </a:t>
            </a:r>
            <a:r>
              <a:rPr b="1" lang="en-GB" sz="1400">
                <a:solidFill>
                  <a:srgbClr val="555555"/>
                </a:solidFill>
                <a:highlight>
                  <a:srgbClr val="FFFFFF"/>
                </a:highlight>
                <a:latin typeface="Roboto"/>
                <a:ea typeface="Roboto"/>
                <a:cs typeface="Roboto"/>
                <a:sym typeface="Roboto"/>
              </a:rPr>
              <a:t>@Component</a:t>
            </a:r>
            <a:r>
              <a:rPr lang="en-GB" sz="1400">
                <a:solidFill>
                  <a:srgbClr val="555555"/>
                </a:solidFill>
                <a:highlight>
                  <a:srgbClr val="FFFFFF"/>
                </a:highlight>
                <a:latin typeface="Roboto"/>
                <a:ea typeface="Roboto"/>
                <a:cs typeface="Roboto"/>
                <a:sym typeface="Roboto"/>
              </a:rPr>
              <a:t> annotation</a:t>
            </a:r>
            <a:r>
              <a:rPr lang="en-GB" sz="1350">
                <a:solidFill>
                  <a:srgbClr val="555555"/>
                </a:solidFill>
                <a:highlight>
                  <a:srgbClr val="FFFFFF"/>
                </a:highlight>
                <a:latin typeface="Roboto"/>
                <a:ea typeface="Roboto"/>
                <a:cs typeface="Roboto"/>
                <a:sym typeface="Roboto"/>
              </a:rPr>
              <a:t>.</a:t>
            </a:r>
            <a:endParaRPr sz="1500">
              <a:latin typeface="Roboto"/>
              <a:ea typeface="Roboto"/>
              <a:cs typeface="Roboto"/>
              <a:sym typeface="Roboto"/>
            </a:endParaRPr>
          </a:p>
        </p:txBody>
      </p:sp>
      <p:pic>
        <p:nvPicPr>
          <p:cNvPr id="298" name="Google Shape;298;p44"/>
          <p:cNvPicPr preferRelativeResize="0"/>
          <p:nvPr/>
        </p:nvPicPr>
        <p:blipFill>
          <a:blip r:embed="rId3">
            <a:alphaModFix/>
          </a:blip>
          <a:stretch>
            <a:fillRect/>
          </a:stretch>
        </p:blipFill>
        <p:spPr>
          <a:xfrm>
            <a:off x="3921500" y="2571749"/>
            <a:ext cx="5161674" cy="2571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@Controller annotation</a:t>
            </a:r>
            <a:endParaRPr/>
          </a:p>
        </p:txBody>
      </p:sp>
      <p:sp>
        <p:nvSpPr>
          <p:cNvPr id="304" name="Google Shape;304;p45"/>
          <p:cNvSpPr txBox="1"/>
          <p:nvPr>
            <p:ph idx="1" type="body"/>
          </p:nvPr>
        </p:nvSpPr>
        <p:spPr>
          <a:xfrm>
            <a:off x="519775" y="2134800"/>
            <a:ext cx="4442100" cy="2659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408">
                <a:solidFill>
                  <a:schemeClr val="dk2"/>
                </a:solidFill>
                <a:highlight>
                  <a:schemeClr val="lt1"/>
                </a:highlight>
                <a:latin typeface="Roboto"/>
                <a:ea typeface="Roboto"/>
                <a:cs typeface="Roboto"/>
                <a:sym typeface="Roboto"/>
              </a:rPr>
              <a:t>Spring Controller annotation can be applied on classes only. It’s used to mark a class as a web request handler. It’s mostly used with </a:t>
            </a:r>
            <a:r>
              <a:rPr lang="en-GB" sz="1408">
                <a:solidFill>
                  <a:schemeClr val="dk2"/>
                </a:solidFill>
                <a:highlight>
                  <a:schemeClr val="lt1"/>
                </a:highlight>
                <a:uFill>
                  <a:noFill/>
                </a:uFill>
                <a:latin typeface="Roboto"/>
                <a:ea typeface="Roboto"/>
                <a:cs typeface="Roboto"/>
                <a:sym typeface="Roboto"/>
                <a:hlinkClick r:id="rId3">
                  <a:extLst>
                    <a:ext uri="{A12FA001-AC4F-418D-AE19-62706E023703}">
                      <ahyp:hlinkClr val="tx"/>
                    </a:ext>
                  </a:extLst>
                </a:hlinkClick>
              </a:rPr>
              <a:t>Spring MVC</a:t>
            </a:r>
            <a:r>
              <a:rPr lang="en-GB" sz="1408">
                <a:solidFill>
                  <a:schemeClr val="dk2"/>
                </a:solidFill>
                <a:highlight>
                  <a:schemeClr val="lt1"/>
                </a:highlight>
                <a:latin typeface="Roboto"/>
                <a:ea typeface="Roboto"/>
                <a:cs typeface="Roboto"/>
                <a:sym typeface="Roboto"/>
              </a:rPr>
              <a:t> application.</a:t>
            </a:r>
            <a:endParaRPr sz="1408">
              <a:solidFill>
                <a:schemeClr val="dk2"/>
              </a:solidFill>
              <a:highlight>
                <a:schemeClr val="lt1"/>
              </a:highlight>
              <a:latin typeface="Roboto"/>
              <a:ea typeface="Roboto"/>
              <a:cs typeface="Roboto"/>
              <a:sym typeface="Roboto"/>
            </a:endParaRPr>
          </a:p>
          <a:p>
            <a:pPr indent="0" lvl="0" marL="0" rtl="0" algn="l">
              <a:spcBef>
                <a:spcPts val="1200"/>
              </a:spcBef>
              <a:spcAft>
                <a:spcPts val="1200"/>
              </a:spcAft>
              <a:buNone/>
            </a:pPr>
            <a:r>
              <a:rPr lang="en-GB" sz="1421">
                <a:solidFill>
                  <a:srgbClr val="242729"/>
                </a:solidFill>
                <a:highlight>
                  <a:srgbClr val="FFFFFF"/>
                </a:highlight>
                <a:latin typeface="Roboto"/>
                <a:ea typeface="Roboto"/>
                <a:cs typeface="Roboto"/>
                <a:sym typeface="Roboto"/>
              </a:rPr>
              <a:t>We cannot switch this annotation with any other like </a:t>
            </a:r>
            <a:r>
              <a:rPr lang="en-GB" sz="1271">
                <a:solidFill>
                  <a:srgbClr val="242729"/>
                </a:solidFill>
                <a:latin typeface="Roboto"/>
                <a:ea typeface="Roboto"/>
                <a:cs typeface="Roboto"/>
                <a:sym typeface="Roboto"/>
              </a:rPr>
              <a:t>@Service</a:t>
            </a:r>
            <a:r>
              <a:rPr lang="en-GB" sz="1421">
                <a:solidFill>
                  <a:srgbClr val="242729"/>
                </a:solidFill>
                <a:highlight>
                  <a:srgbClr val="FFFFFF"/>
                </a:highlight>
                <a:latin typeface="Roboto"/>
                <a:ea typeface="Roboto"/>
                <a:cs typeface="Roboto"/>
                <a:sym typeface="Roboto"/>
              </a:rPr>
              <a:t> or </a:t>
            </a:r>
            <a:r>
              <a:rPr lang="en-GB" sz="1271">
                <a:solidFill>
                  <a:srgbClr val="242729"/>
                </a:solidFill>
                <a:latin typeface="Roboto"/>
                <a:ea typeface="Roboto"/>
                <a:cs typeface="Roboto"/>
                <a:sym typeface="Roboto"/>
              </a:rPr>
              <a:t>@Repository</a:t>
            </a:r>
            <a:r>
              <a:rPr lang="en-GB" sz="1421">
                <a:solidFill>
                  <a:srgbClr val="242729"/>
                </a:solidFill>
                <a:highlight>
                  <a:srgbClr val="FFFFFF"/>
                </a:highlight>
                <a:latin typeface="Roboto"/>
                <a:ea typeface="Roboto"/>
                <a:cs typeface="Roboto"/>
                <a:sym typeface="Roboto"/>
              </a:rPr>
              <a:t>, even though they look same. The dispatcher scans the classes annotated with </a:t>
            </a:r>
            <a:r>
              <a:rPr lang="en-GB" sz="1271">
                <a:solidFill>
                  <a:srgbClr val="242729"/>
                </a:solidFill>
                <a:latin typeface="Roboto"/>
                <a:ea typeface="Roboto"/>
                <a:cs typeface="Roboto"/>
                <a:sym typeface="Roboto"/>
              </a:rPr>
              <a:t>@Controller</a:t>
            </a:r>
            <a:r>
              <a:rPr lang="en-GB" sz="1421">
                <a:solidFill>
                  <a:srgbClr val="242729"/>
                </a:solidFill>
                <a:highlight>
                  <a:srgbClr val="FFFFFF"/>
                </a:highlight>
                <a:latin typeface="Roboto"/>
                <a:ea typeface="Roboto"/>
                <a:cs typeface="Roboto"/>
                <a:sym typeface="Roboto"/>
              </a:rPr>
              <a:t> and detects methods annotated with </a:t>
            </a:r>
            <a:r>
              <a:rPr lang="en-GB" sz="1271">
                <a:solidFill>
                  <a:srgbClr val="242729"/>
                </a:solidFill>
                <a:latin typeface="Roboto"/>
                <a:ea typeface="Roboto"/>
                <a:cs typeface="Roboto"/>
                <a:sym typeface="Roboto"/>
              </a:rPr>
              <a:t>@RequestMapping</a:t>
            </a:r>
            <a:r>
              <a:rPr lang="en-GB" sz="1421">
                <a:solidFill>
                  <a:srgbClr val="242729"/>
                </a:solidFill>
                <a:highlight>
                  <a:srgbClr val="FFFFFF"/>
                </a:highlight>
                <a:latin typeface="Roboto"/>
                <a:ea typeface="Roboto"/>
                <a:cs typeface="Roboto"/>
                <a:sym typeface="Roboto"/>
              </a:rPr>
              <a:t> annotations within them. We can use </a:t>
            </a:r>
            <a:r>
              <a:rPr lang="en-GB" sz="1271">
                <a:solidFill>
                  <a:srgbClr val="242729"/>
                </a:solidFill>
                <a:latin typeface="Roboto"/>
                <a:ea typeface="Roboto"/>
                <a:cs typeface="Roboto"/>
                <a:sym typeface="Roboto"/>
              </a:rPr>
              <a:t>@RequestMapping</a:t>
            </a:r>
            <a:r>
              <a:rPr lang="en-GB" sz="1421">
                <a:solidFill>
                  <a:srgbClr val="242729"/>
                </a:solidFill>
                <a:highlight>
                  <a:srgbClr val="FFFFFF"/>
                </a:highlight>
                <a:latin typeface="Roboto"/>
                <a:ea typeface="Roboto"/>
                <a:cs typeface="Roboto"/>
                <a:sym typeface="Roboto"/>
              </a:rPr>
              <a:t> on/in only those methods whose classes are annotated with </a:t>
            </a:r>
            <a:r>
              <a:rPr lang="en-GB" sz="1271">
                <a:solidFill>
                  <a:srgbClr val="242729"/>
                </a:solidFill>
                <a:latin typeface="Roboto"/>
                <a:ea typeface="Roboto"/>
                <a:cs typeface="Roboto"/>
                <a:sym typeface="Roboto"/>
              </a:rPr>
              <a:t>@Controller</a:t>
            </a:r>
            <a:r>
              <a:rPr lang="en-GB" sz="1421">
                <a:solidFill>
                  <a:srgbClr val="242729"/>
                </a:solidFill>
                <a:highlight>
                  <a:srgbClr val="FFFFFF"/>
                </a:highlight>
                <a:latin typeface="Roboto"/>
                <a:ea typeface="Roboto"/>
                <a:cs typeface="Roboto"/>
                <a:sym typeface="Roboto"/>
              </a:rPr>
              <a:t> and it will </a:t>
            </a:r>
            <a:r>
              <a:rPr b="1" lang="en-GB" sz="1421">
                <a:solidFill>
                  <a:srgbClr val="242729"/>
                </a:solidFill>
                <a:highlight>
                  <a:srgbClr val="FFFFFF"/>
                </a:highlight>
                <a:latin typeface="Roboto"/>
                <a:ea typeface="Roboto"/>
                <a:cs typeface="Roboto"/>
                <a:sym typeface="Roboto"/>
              </a:rPr>
              <a:t>NOT</a:t>
            </a:r>
            <a:r>
              <a:rPr lang="en-GB" sz="1421">
                <a:solidFill>
                  <a:srgbClr val="242729"/>
                </a:solidFill>
                <a:highlight>
                  <a:srgbClr val="FFFFFF"/>
                </a:highlight>
                <a:latin typeface="Roboto"/>
                <a:ea typeface="Roboto"/>
                <a:cs typeface="Roboto"/>
                <a:sym typeface="Roboto"/>
              </a:rPr>
              <a:t> work with </a:t>
            </a:r>
            <a:r>
              <a:rPr lang="en-GB" sz="1271">
                <a:solidFill>
                  <a:srgbClr val="242729"/>
                </a:solidFill>
                <a:latin typeface="Roboto"/>
                <a:ea typeface="Roboto"/>
                <a:cs typeface="Roboto"/>
                <a:sym typeface="Roboto"/>
              </a:rPr>
              <a:t>@Component</a:t>
            </a:r>
            <a:r>
              <a:rPr lang="en-GB" sz="1421">
                <a:solidFill>
                  <a:srgbClr val="242729"/>
                </a:solidFill>
                <a:highlight>
                  <a:srgbClr val="FFFFFF"/>
                </a:highlight>
                <a:latin typeface="Roboto"/>
                <a:ea typeface="Roboto"/>
                <a:cs typeface="Roboto"/>
                <a:sym typeface="Roboto"/>
              </a:rPr>
              <a:t>, </a:t>
            </a:r>
            <a:r>
              <a:rPr lang="en-GB" sz="1271">
                <a:solidFill>
                  <a:srgbClr val="242729"/>
                </a:solidFill>
                <a:latin typeface="Roboto"/>
                <a:ea typeface="Roboto"/>
                <a:cs typeface="Roboto"/>
                <a:sym typeface="Roboto"/>
              </a:rPr>
              <a:t>@Service</a:t>
            </a:r>
            <a:r>
              <a:rPr lang="en-GB" sz="1421">
                <a:solidFill>
                  <a:srgbClr val="242729"/>
                </a:solidFill>
                <a:highlight>
                  <a:srgbClr val="FFFFFF"/>
                </a:highlight>
                <a:latin typeface="Roboto"/>
                <a:ea typeface="Roboto"/>
                <a:cs typeface="Roboto"/>
                <a:sym typeface="Roboto"/>
              </a:rPr>
              <a:t>, </a:t>
            </a:r>
            <a:r>
              <a:rPr lang="en-GB" sz="1271">
                <a:solidFill>
                  <a:srgbClr val="242729"/>
                </a:solidFill>
                <a:latin typeface="Roboto"/>
                <a:ea typeface="Roboto"/>
                <a:cs typeface="Roboto"/>
                <a:sym typeface="Roboto"/>
              </a:rPr>
              <a:t>@Repository</a:t>
            </a:r>
            <a:endParaRPr sz="1500"/>
          </a:p>
        </p:txBody>
      </p:sp>
      <p:pic>
        <p:nvPicPr>
          <p:cNvPr id="305" name="Google Shape;305;p45"/>
          <p:cNvPicPr preferRelativeResize="0"/>
          <p:nvPr/>
        </p:nvPicPr>
        <p:blipFill>
          <a:blip r:embed="rId4">
            <a:alphaModFix/>
          </a:blip>
          <a:stretch>
            <a:fillRect/>
          </a:stretch>
        </p:blipFill>
        <p:spPr>
          <a:xfrm>
            <a:off x="4961863" y="2571750"/>
            <a:ext cx="4238625" cy="1752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@Autowired annotation</a:t>
            </a:r>
            <a:endParaRPr/>
          </a:p>
        </p:txBody>
      </p:sp>
      <p:sp>
        <p:nvSpPr>
          <p:cNvPr id="311" name="Google Shape;311;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212121"/>
                </a:solidFill>
                <a:highlight>
                  <a:srgbClr val="FFFFFF"/>
                </a:highlight>
                <a:latin typeface="Roboto"/>
                <a:ea typeface="Roboto"/>
                <a:cs typeface="Roboto"/>
                <a:sym typeface="Roboto"/>
              </a:rPr>
              <a:t>Marks a constructor, field, setter method, or config method as to be autowired by dependency injection. We can mark whether the annotated dependency is required (mandatory to populate) or not using it’s ‘required’ attribute. By default, its value is ‘true’.</a:t>
            </a:r>
            <a:endParaRPr sz="1500"/>
          </a:p>
        </p:txBody>
      </p:sp>
      <p:pic>
        <p:nvPicPr>
          <p:cNvPr id="312" name="Google Shape;312;p46"/>
          <p:cNvPicPr preferRelativeResize="0"/>
          <p:nvPr/>
        </p:nvPicPr>
        <p:blipFill>
          <a:blip r:embed="rId3">
            <a:alphaModFix/>
          </a:blip>
          <a:stretch>
            <a:fillRect/>
          </a:stretch>
        </p:blipFill>
        <p:spPr>
          <a:xfrm>
            <a:off x="3725625" y="3253825"/>
            <a:ext cx="4572000" cy="1543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Bean Scopes</a:t>
            </a:r>
            <a:endParaRPr/>
          </a:p>
        </p:txBody>
      </p:sp>
      <p:sp>
        <p:nvSpPr>
          <p:cNvPr id="318" name="Google Shape;318;p47"/>
          <p:cNvSpPr txBox="1"/>
          <p:nvPr/>
        </p:nvSpPr>
        <p:spPr>
          <a:xfrm>
            <a:off x="729450" y="1984725"/>
            <a:ext cx="80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12121"/>
                </a:solidFill>
                <a:highlight>
                  <a:srgbClr val="FFFFFF"/>
                </a:highlight>
                <a:latin typeface="Roboto"/>
                <a:ea typeface="Roboto"/>
                <a:cs typeface="Roboto"/>
                <a:sym typeface="Roboto"/>
              </a:rPr>
              <a:t>In Spring, scope can be defined using spring bean @Scope annotation. </a:t>
            </a:r>
            <a:endParaRPr sz="1600">
              <a:latin typeface="Lato"/>
              <a:ea typeface="Lato"/>
              <a:cs typeface="Lato"/>
              <a:sym typeface="Lato"/>
            </a:endParaRPr>
          </a:p>
        </p:txBody>
      </p:sp>
      <p:sp>
        <p:nvSpPr>
          <p:cNvPr id="319" name="Google Shape;319;p47"/>
          <p:cNvSpPr txBox="1"/>
          <p:nvPr/>
        </p:nvSpPr>
        <p:spPr>
          <a:xfrm>
            <a:off x="827450" y="2432000"/>
            <a:ext cx="2767800" cy="17952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SzPts val="1550"/>
              <a:buFont typeface="Raleway"/>
              <a:buChar char="●"/>
            </a:pPr>
            <a:r>
              <a:rPr lang="en-GB" sz="1550">
                <a:highlight>
                  <a:srgbClr val="FFFFFF"/>
                </a:highlight>
                <a:latin typeface="Raleway"/>
                <a:ea typeface="Raleway"/>
                <a:cs typeface="Raleway"/>
                <a:sym typeface="Raleway"/>
              </a:rPr>
              <a:t>singleton</a:t>
            </a:r>
            <a:endParaRPr sz="1550">
              <a:highlight>
                <a:srgbClr val="FFFFFF"/>
              </a:highlight>
              <a:latin typeface="Raleway"/>
              <a:ea typeface="Raleway"/>
              <a:cs typeface="Raleway"/>
              <a:sym typeface="Raleway"/>
            </a:endParaRPr>
          </a:p>
          <a:p>
            <a:pPr indent="-327025" lvl="0" marL="457200" rtl="0" algn="l">
              <a:lnSpc>
                <a:spcPct val="115000"/>
              </a:lnSpc>
              <a:spcBef>
                <a:spcPts val="0"/>
              </a:spcBef>
              <a:spcAft>
                <a:spcPts val="0"/>
              </a:spcAft>
              <a:buSzPts val="1550"/>
              <a:buFont typeface="Raleway"/>
              <a:buChar char="●"/>
            </a:pPr>
            <a:r>
              <a:rPr lang="en-GB" sz="1550">
                <a:highlight>
                  <a:srgbClr val="FFFFFF"/>
                </a:highlight>
                <a:latin typeface="Raleway"/>
                <a:ea typeface="Raleway"/>
                <a:cs typeface="Raleway"/>
                <a:sym typeface="Raleway"/>
              </a:rPr>
              <a:t>prototype</a:t>
            </a:r>
            <a:endParaRPr sz="1550">
              <a:highlight>
                <a:srgbClr val="FFFFFF"/>
              </a:highlight>
              <a:latin typeface="Raleway"/>
              <a:ea typeface="Raleway"/>
              <a:cs typeface="Raleway"/>
              <a:sym typeface="Raleway"/>
            </a:endParaRPr>
          </a:p>
          <a:p>
            <a:pPr indent="-327025" lvl="0" marL="457200" rtl="0" algn="l">
              <a:lnSpc>
                <a:spcPct val="115000"/>
              </a:lnSpc>
              <a:spcBef>
                <a:spcPts val="0"/>
              </a:spcBef>
              <a:spcAft>
                <a:spcPts val="0"/>
              </a:spcAft>
              <a:buSzPts val="1550"/>
              <a:buFont typeface="Raleway"/>
              <a:buChar char="●"/>
            </a:pPr>
            <a:r>
              <a:rPr lang="en-GB" sz="1550">
                <a:highlight>
                  <a:srgbClr val="FFFFFF"/>
                </a:highlight>
                <a:latin typeface="Raleway"/>
                <a:ea typeface="Raleway"/>
                <a:cs typeface="Raleway"/>
                <a:sym typeface="Raleway"/>
              </a:rPr>
              <a:t>request</a:t>
            </a:r>
            <a:endParaRPr sz="1550">
              <a:highlight>
                <a:srgbClr val="FFFFFF"/>
              </a:highlight>
              <a:latin typeface="Raleway"/>
              <a:ea typeface="Raleway"/>
              <a:cs typeface="Raleway"/>
              <a:sym typeface="Raleway"/>
            </a:endParaRPr>
          </a:p>
          <a:p>
            <a:pPr indent="-327025" lvl="0" marL="457200" rtl="0" algn="l">
              <a:lnSpc>
                <a:spcPct val="115000"/>
              </a:lnSpc>
              <a:spcBef>
                <a:spcPts val="0"/>
              </a:spcBef>
              <a:spcAft>
                <a:spcPts val="0"/>
              </a:spcAft>
              <a:buSzPts val="1550"/>
              <a:buFont typeface="Raleway"/>
              <a:buChar char="●"/>
            </a:pPr>
            <a:r>
              <a:rPr lang="en-GB" sz="1550">
                <a:highlight>
                  <a:srgbClr val="FFFFFF"/>
                </a:highlight>
                <a:latin typeface="Raleway"/>
                <a:ea typeface="Raleway"/>
                <a:cs typeface="Raleway"/>
                <a:sym typeface="Raleway"/>
              </a:rPr>
              <a:t>session</a:t>
            </a:r>
            <a:endParaRPr sz="1550">
              <a:highlight>
                <a:srgbClr val="FFFFFF"/>
              </a:highlight>
              <a:latin typeface="Raleway"/>
              <a:ea typeface="Raleway"/>
              <a:cs typeface="Raleway"/>
              <a:sym typeface="Raleway"/>
            </a:endParaRPr>
          </a:p>
          <a:p>
            <a:pPr indent="-327025" lvl="0" marL="457200" rtl="0" algn="l">
              <a:lnSpc>
                <a:spcPct val="115000"/>
              </a:lnSpc>
              <a:spcBef>
                <a:spcPts val="0"/>
              </a:spcBef>
              <a:spcAft>
                <a:spcPts val="0"/>
              </a:spcAft>
              <a:buSzPts val="1550"/>
              <a:buFont typeface="Raleway"/>
              <a:buChar char="●"/>
            </a:pPr>
            <a:r>
              <a:rPr lang="en-GB" sz="1550">
                <a:highlight>
                  <a:srgbClr val="FFFFFF"/>
                </a:highlight>
                <a:latin typeface="Raleway"/>
                <a:ea typeface="Raleway"/>
                <a:cs typeface="Raleway"/>
                <a:sym typeface="Raleway"/>
              </a:rPr>
              <a:t>application</a:t>
            </a:r>
            <a:endParaRPr sz="1550">
              <a:highlight>
                <a:srgbClr val="FFFFFF"/>
              </a:highlight>
              <a:latin typeface="Raleway"/>
              <a:ea typeface="Raleway"/>
              <a:cs typeface="Raleway"/>
              <a:sym typeface="Raleway"/>
            </a:endParaRPr>
          </a:p>
          <a:p>
            <a:pPr indent="-327025" lvl="0" marL="457200" rtl="0" algn="l">
              <a:lnSpc>
                <a:spcPct val="115000"/>
              </a:lnSpc>
              <a:spcBef>
                <a:spcPts val="0"/>
              </a:spcBef>
              <a:spcAft>
                <a:spcPts val="0"/>
              </a:spcAft>
              <a:buSzPts val="1550"/>
              <a:buFont typeface="Raleway"/>
              <a:buChar char="●"/>
            </a:pPr>
            <a:r>
              <a:rPr lang="en-GB" sz="1550">
                <a:highlight>
                  <a:srgbClr val="FFFFFF"/>
                </a:highlight>
                <a:latin typeface="Raleway"/>
                <a:ea typeface="Raleway"/>
                <a:cs typeface="Raleway"/>
                <a:sym typeface="Raleway"/>
              </a:rPr>
              <a:t>websocket</a:t>
            </a:r>
            <a:endParaRPr sz="1550">
              <a:highlight>
                <a:srgbClr val="FFFFFF"/>
              </a:highlight>
              <a:latin typeface="Raleway"/>
              <a:ea typeface="Raleway"/>
              <a:cs typeface="Raleway"/>
              <a:sym typeface="Raleway"/>
            </a:endParaRPr>
          </a:p>
        </p:txBody>
      </p:sp>
      <p:sp>
        <p:nvSpPr>
          <p:cNvPr id="320" name="Google Shape;320;p47"/>
          <p:cNvSpPr txBox="1"/>
          <p:nvPr/>
        </p:nvSpPr>
        <p:spPr>
          <a:xfrm>
            <a:off x="888275" y="4441350"/>
            <a:ext cx="62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Lato"/>
                <a:ea typeface="Lato"/>
                <a:cs typeface="Lato"/>
                <a:sym typeface="Lato"/>
              </a:rPr>
              <a:t>Let’s go with an live coding examples</a:t>
            </a:r>
            <a:endParaRPr i="1">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Singleton scope</a:t>
            </a:r>
            <a:endParaRPr/>
          </a:p>
        </p:txBody>
      </p:sp>
      <p:sp>
        <p:nvSpPr>
          <p:cNvPr id="326" name="Google Shape;326;p48"/>
          <p:cNvSpPr txBox="1"/>
          <p:nvPr>
            <p:ph idx="1" type="body"/>
          </p:nvPr>
        </p:nvSpPr>
        <p:spPr>
          <a:xfrm>
            <a:off x="729450" y="1850275"/>
            <a:ext cx="7688700" cy="122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50">
                <a:solidFill>
                  <a:srgbClr val="212121"/>
                </a:solidFill>
                <a:highlight>
                  <a:srgbClr val="F1F3F4"/>
                </a:highlight>
                <a:latin typeface="Courier New"/>
                <a:ea typeface="Courier New"/>
                <a:cs typeface="Courier New"/>
                <a:sym typeface="Courier New"/>
              </a:rPr>
              <a:t>singleton</a:t>
            </a:r>
            <a:r>
              <a:rPr lang="en-GB" sz="1400">
                <a:solidFill>
                  <a:srgbClr val="212121"/>
                </a:solidFill>
                <a:highlight>
                  <a:srgbClr val="FFFFFF"/>
                </a:highlight>
                <a:latin typeface="Roboto"/>
                <a:ea typeface="Roboto"/>
                <a:cs typeface="Roboto"/>
                <a:sym typeface="Roboto"/>
              </a:rPr>
              <a:t> is default bean scope in spring container. It tells the container to create and manage only one instance of bean class, per container. This single instance is stored in a cache of such </a:t>
            </a:r>
            <a:r>
              <a:rPr lang="en-GB" sz="1400">
                <a:solidFill>
                  <a:srgbClr val="0556F3"/>
                </a:solidFill>
                <a:highlight>
                  <a:srgbClr val="FFFFFF"/>
                </a:highlight>
                <a:uFill>
                  <a:noFill/>
                </a:uFill>
                <a:latin typeface="Roboto"/>
                <a:ea typeface="Roboto"/>
                <a:cs typeface="Roboto"/>
                <a:sym typeface="Roboto"/>
                <a:hlinkClick r:id="rId3">
                  <a:extLst>
                    <a:ext uri="{A12FA001-AC4F-418D-AE19-62706E023703}">
                      <ahyp:hlinkClr val="tx"/>
                    </a:ext>
                  </a:extLst>
                </a:hlinkClick>
              </a:rPr>
              <a:t>singleton</a:t>
            </a:r>
            <a:r>
              <a:rPr lang="en-GB" sz="1400">
                <a:solidFill>
                  <a:srgbClr val="212121"/>
                </a:solidFill>
                <a:highlight>
                  <a:srgbClr val="FFFFFF"/>
                </a:highlight>
                <a:latin typeface="Roboto"/>
                <a:ea typeface="Roboto"/>
                <a:cs typeface="Roboto"/>
                <a:sym typeface="Roboto"/>
              </a:rPr>
              <a:t> beans, and all subsequent requests and references for that named bean return the cached instance.</a:t>
            </a:r>
            <a:endParaRPr sz="1500"/>
          </a:p>
        </p:txBody>
      </p:sp>
      <p:pic>
        <p:nvPicPr>
          <p:cNvPr id="327" name="Google Shape;327;p48"/>
          <p:cNvPicPr preferRelativeResize="0"/>
          <p:nvPr/>
        </p:nvPicPr>
        <p:blipFill>
          <a:blip r:embed="rId4">
            <a:alphaModFix/>
          </a:blip>
          <a:stretch>
            <a:fillRect/>
          </a:stretch>
        </p:blipFill>
        <p:spPr>
          <a:xfrm>
            <a:off x="772224" y="3076249"/>
            <a:ext cx="6084100" cy="1803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@Value annotation</a:t>
            </a:r>
            <a:endParaRPr/>
          </a:p>
        </p:txBody>
      </p:sp>
      <p:sp>
        <p:nvSpPr>
          <p:cNvPr id="333" name="Google Shape;333;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212121"/>
                </a:solidFill>
                <a:highlight>
                  <a:srgbClr val="FFFFFF"/>
                </a:highlight>
                <a:latin typeface="Roboto"/>
                <a:ea typeface="Roboto"/>
                <a:cs typeface="Roboto"/>
                <a:sym typeface="Roboto"/>
              </a:rPr>
              <a:t>Applicable at the field or method/constructor parameter level, and indicates a default value expression for the affected argument.</a:t>
            </a:r>
            <a:endParaRPr sz="1500"/>
          </a:p>
        </p:txBody>
      </p:sp>
      <p:pic>
        <p:nvPicPr>
          <p:cNvPr id="334" name="Google Shape;334;p49"/>
          <p:cNvPicPr preferRelativeResize="0"/>
          <p:nvPr/>
        </p:nvPicPr>
        <p:blipFill>
          <a:blip r:embed="rId3">
            <a:alphaModFix/>
          </a:blip>
          <a:stretch>
            <a:fillRect/>
          </a:stretch>
        </p:blipFill>
        <p:spPr>
          <a:xfrm>
            <a:off x="3445138" y="3014038"/>
            <a:ext cx="4657725" cy="1743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@Lazy annotation</a:t>
            </a:r>
            <a:endParaRPr/>
          </a:p>
        </p:txBody>
      </p:sp>
      <p:sp>
        <p:nvSpPr>
          <p:cNvPr id="340" name="Google Shape;340;p50"/>
          <p:cNvSpPr txBox="1"/>
          <p:nvPr>
            <p:ph idx="1" type="body"/>
          </p:nvPr>
        </p:nvSpPr>
        <p:spPr>
          <a:xfrm>
            <a:off x="729450" y="2078875"/>
            <a:ext cx="4092600" cy="28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212121"/>
                </a:solidFill>
                <a:highlight>
                  <a:srgbClr val="FFFFFF"/>
                </a:highlight>
                <a:latin typeface="Roboto"/>
                <a:ea typeface="Roboto"/>
                <a:cs typeface="Roboto"/>
                <a:sym typeface="Roboto"/>
              </a:rPr>
              <a:t>Indicates whether a bean is to be lazily initialized. By default, in spring DI, eager initialization will occur.</a:t>
            </a:r>
            <a:endParaRPr sz="1400">
              <a:solidFill>
                <a:srgbClr val="21212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400">
                <a:solidFill>
                  <a:srgbClr val="212121"/>
                </a:solidFill>
                <a:highlight>
                  <a:srgbClr val="FFFFFF"/>
                </a:highlight>
                <a:latin typeface="Roboto"/>
                <a:ea typeface="Roboto"/>
                <a:cs typeface="Roboto"/>
                <a:sym typeface="Roboto"/>
              </a:rPr>
              <a:t>When applied over any bean, initialization of that bean will not happen until referenced by another bean or explicitly retrieved from the enclosing </a:t>
            </a:r>
            <a:r>
              <a:rPr i="1" lang="en-GB" sz="1400">
                <a:solidFill>
                  <a:srgbClr val="212121"/>
                </a:solidFill>
                <a:highlight>
                  <a:srgbClr val="FFFFFF"/>
                </a:highlight>
                <a:latin typeface="Roboto"/>
                <a:ea typeface="Roboto"/>
                <a:cs typeface="Roboto"/>
                <a:sym typeface="Roboto"/>
              </a:rPr>
              <a:t>BeanFactory</a:t>
            </a:r>
            <a:r>
              <a:rPr lang="en-GB" sz="1400">
                <a:solidFill>
                  <a:srgbClr val="212121"/>
                </a:solidFill>
                <a:highlight>
                  <a:srgbClr val="FFFFFF"/>
                </a:highlight>
                <a:latin typeface="Roboto"/>
                <a:ea typeface="Roboto"/>
                <a:cs typeface="Roboto"/>
                <a:sym typeface="Roboto"/>
              </a:rPr>
              <a:t>.</a:t>
            </a:r>
            <a:endParaRPr sz="14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341" name="Google Shape;341;p50"/>
          <p:cNvPicPr preferRelativeResize="0"/>
          <p:nvPr/>
        </p:nvPicPr>
        <p:blipFill>
          <a:blip r:embed="rId3">
            <a:alphaModFix/>
          </a:blip>
          <a:stretch>
            <a:fillRect/>
          </a:stretch>
        </p:blipFill>
        <p:spPr>
          <a:xfrm>
            <a:off x="4822050" y="2571750"/>
            <a:ext cx="4239950" cy="2362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@Profile annotation</a:t>
            </a:r>
            <a:endParaRPr/>
          </a:p>
        </p:txBody>
      </p:sp>
      <p:sp>
        <p:nvSpPr>
          <p:cNvPr id="347" name="Google Shape;347;p51"/>
          <p:cNvSpPr txBox="1"/>
          <p:nvPr>
            <p:ph idx="1" type="body"/>
          </p:nvPr>
        </p:nvSpPr>
        <p:spPr>
          <a:xfrm>
            <a:off x="538675" y="1998175"/>
            <a:ext cx="3738900" cy="153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rgbClr val="212121"/>
                </a:solidFill>
                <a:highlight>
                  <a:srgbClr val="FFFFFF"/>
                </a:highlight>
                <a:latin typeface="Roboto"/>
                <a:ea typeface="Roboto"/>
                <a:cs typeface="Roboto"/>
                <a:sym typeface="Roboto"/>
              </a:rPr>
              <a:t>Indicates that a component is eligible for bean registration when one or more specified profiles are active. A profile is a named logical grouping of beans e.g. dev, prod etc.</a:t>
            </a:r>
            <a:endParaRPr sz="1500"/>
          </a:p>
        </p:txBody>
      </p:sp>
      <p:pic>
        <p:nvPicPr>
          <p:cNvPr id="348" name="Google Shape;348;p51"/>
          <p:cNvPicPr preferRelativeResize="0"/>
          <p:nvPr/>
        </p:nvPicPr>
        <p:blipFill>
          <a:blip r:embed="rId3">
            <a:alphaModFix/>
          </a:blip>
          <a:stretch>
            <a:fillRect/>
          </a:stretch>
        </p:blipFill>
        <p:spPr>
          <a:xfrm>
            <a:off x="4485350" y="2078875"/>
            <a:ext cx="4262979"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 should use Spring Boot framework because:</a:t>
            </a:r>
            <a:endParaRPr/>
          </a:p>
        </p:txBody>
      </p:sp>
      <p:sp>
        <p:nvSpPr>
          <p:cNvPr id="106" name="Google Shape;106;p16"/>
          <p:cNvSpPr txBox="1"/>
          <p:nvPr>
            <p:ph idx="1" type="body"/>
          </p:nvPr>
        </p:nvSpPr>
        <p:spPr>
          <a:xfrm>
            <a:off x="729450" y="2078875"/>
            <a:ext cx="7688700" cy="2433600"/>
          </a:xfrm>
          <a:prstGeom prst="rect">
            <a:avLst/>
          </a:prstGeom>
        </p:spPr>
        <p:txBody>
          <a:bodyPr anchorCtr="0" anchor="t" bIns="91425" lIns="91425" spcFirstLastPara="1" rIns="91425" wrap="square" tIns="91425">
            <a:noAutofit/>
          </a:bodyPr>
          <a:lstStyle/>
          <a:p>
            <a:pPr indent="-317500" lvl="0" marL="457200" marR="25400" rtl="0" algn="l">
              <a:lnSpc>
                <a:spcPct val="178571"/>
              </a:lnSpc>
              <a:spcBef>
                <a:spcPts val="1400"/>
              </a:spcBef>
              <a:spcAft>
                <a:spcPts val="0"/>
              </a:spcAft>
              <a:buClr>
                <a:schemeClr val="dk2"/>
              </a:buClr>
              <a:buSzPts val="1400"/>
              <a:buFont typeface="Verdana"/>
              <a:buChar char="●"/>
            </a:pPr>
            <a:r>
              <a:rPr lang="en-GB" sz="1400">
                <a:solidFill>
                  <a:schemeClr val="dk2"/>
                </a:solidFill>
                <a:highlight>
                  <a:schemeClr val="lt1"/>
                </a:highlight>
                <a:latin typeface="Verdana"/>
                <a:ea typeface="Verdana"/>
                <a:cs typeface="Verdana"/>
                <a:sym typeface="Verdana"/>
              </a:rPr>
              <a:t>The most popular Java framework for Back-end/API development.</a:t>
            </a:r>
            <a:endParaRPr sz="1400">
              <a:solidFill>
                <a:schemeClr val="dk2"/>
              </a:solidFill>
              <a:highlight>
                <a:schemeClr val="lt1"/>
              </a:highlight>
              <a:latin typeface="Verdana"/>
              <a:ea typeface="Verdana"/>
              <a:cs typeface="Verdana"/>
              <a:sym typeface="Verdana"/>
            </a:endParaRPr>
          </a:p>
          <a:p>
            <a:pPr indent="-317500" lvl="0" marL="457200" marR="25400" rtl="0" algn="l">
              <a:lnSpc>
                <a:spcPct val="178571"/>
              </a:lnSpc>
              <a:spcBef>
                <a:spcPts val="0"/>
              </a:spcBef>
              <a:spcAft>
                <a:spcPts val="0"/>
              </a:spcAft>
              <a:buClr>
                <a:schemeClr val="dk2"/>
              </a:buClr>
              <a:buSzPts val="1400"/>
              <a:buFont typeface="Verdana"/>
              <a:buChar char="●"/>
            </a:pPr>
            <a:r>
              <a:rPr lang="en-GB" sz="1400">
                <a:solidFill>
                  <a:schemeClr val="dk2"/>
                </a:solidFill>
                <a:highlight>
                  <a:schemeClr val="lt1"/>
                </a:highlight>
                <a:latin typeface="Verdana"/>
                <a:ea typeface="Verdana"/>
                <a:cs typeface="Verdana"/>
                <a:sym typeface="Verdana"/>
              </a:rPr>
              <a:t>The dependency injection approach is used in Spring Boot.</a:t>
            </a:r>
            <a:endParaRPr sz="1400">
              <a:solidFill>
                <a:schemeClr val="dk2"/>
              </a:solidFill>
              <a:highlight>
                <a:schemeClr val="lt1"/>
              </a:highlight>
              <a:latin typeface="Verdana"/>
              <a:ea typeface="Verdana"/>
              <a:cs typeface="Verdana"/>
              <a:sym typeface="Verdana"/>
            </a:endParaRPr>
          </a:p>
          <a:p>
            <a:pPr indent="-317500" lvl="0" marL="457200" marR="25400" rtl="0" algn="l">
              <a:lnSpc>
                <a:spcPct val="178571"/>
              </a:lnSpc>
              <a:spcBef>
                <a:spcPts val="0"/>
              </a:spcBef>
              <a:spcAft>
                <a:spcPts val="0"/>
              </a:spcAft>
              <a:buClr>
                <a:schemeClr val="dk2"/>
              </a:buClr>
              <a:buSzPts val="1400"/>
              <a:buFont typeface="Verdana"/>
              <a:buChar char="●"/>
            </a:pPr>
            <a:r>
              <a:rPr lang="en-GB" sz="1400">
                <a:solidFill>
                  <a:schemeClr val="dk2"/>
                </a:solidFill>
                <a:highlight>
                  <a:schemeClr val="lt1"/>
                </a:highlight>
                <a:latin typeface="Verdana"/>
                <a:ea typeface="Verdana"/>
                <a:cs typeface="Verdana"/>
                <a:sym typeface="Verdana"/>
              </a:rPr>
              <a:t>It contains powerful database transaction management capabilities.</a:t>
            </a:r>
            <a:endParaRPr sz="1400">
              <a:solidFill>
                <a:schemeClr val="dk2"/>
              </a:solidFill>
              <a:highlight>
                <a:schemeClr val="lt1"/>
              </a:highlight>
              <a:latin typeface="Verdana"/>
              <a:ea typeface="Verdana"/>
              <a:cs typeface="Verdana"/>
              <a:sym typeface="Verdana"/>
            </a:endParaRPr>
          </a:p>
          <a:p>
            <a:pPr indent="-317500" lvl="0" marL="457200" marR="25400" rtl="0" algn="l">
              <a:lnSpc>
                <a:spcPct val="178571"/>
              </a:lnSpc>
              <a:spcBef>
                <a:spcPts val="0"/>
              </a:spcBef>
              <a:spcAft>
                <a:spcPts val="0"/>
              </a:spcAft>
              <a:buClr>
                <a:schemeClr val="dk2"/>
              </a:buClr>
              <a:buSzPts val="1400"/>
              <a:buFont typeface="Verdana"/>
              <a:buChar char="●"/>
            </a:pPr>
            <a:r>
              <a:rPr lang="en-GB" sz="1400">
                <a:solidFill>
                  <a:schemeClr val="dk2"/>
                </a:solidFill>
                <a:highlight>
                  <a:schemeClr val="lt1"/>
                </a:highlight>
                <a:latin typeface="Verdana"/>
                <a:ea typeface="Verdana"/>
                <a:cs typeface="Verdana"/>
                <a:sym typeface="Verdana"/>
              </a:rPr>
              <a:t>It simplifies integration with other Java frameworks like JPA/Hibernate ORM, Struts, etc.</a:t>
            </a:r>
            <a:endParaRPr sz="1400">
              <a:solidFill>
                <a:schemeClr val="dk2"/>
              </a:solidFill>
              <a:highlight>
                <a:schemeClr val="lt1"/>
              </a:highlight>
              <a:latin typeface="Verdana"/>
              <a:ea typeface="Verdana"/>
              <a:cs typeface="Verdana"/>
              <a:sym typeface="Verdana"/>
            </a:endParaRPr>
          </a:p>
          <a:p>
            <a:pPr indent="-317500" lvl="0" marL="457200" marR="25400" rtl="0" algn="l">
              <a:lnSpc>
                <a:spcPct val="178571"/>
              </a:lnSpc>
              <a:spcBef>
                <a:spcPts val="0"/>
              </a:spcBef>
              <a:spcAft>
                <a:spcPts val="0"/>
              </a:spcAft>
              <a:buClr>
                <a:schemeClr val="dk2"/>
              </a:buClr>
              <a:buSzPts val="1400"/>
              <a:buFont typeface="Verdana"/>
              <a:buChar char="●"/>
            </a:pPr>
            <a:r>
              <a:rPr lang="en-GB" sz="1400">
                <a:solidFill>
                  <a:schemeClr val="dk2"/>
                </a:solidFill>
                <a:highlight>
                  <a:schemeClr val="lt1"/>
                </a:highlight>
                <a:latin typeface="Verdana"/>
                <a:ea typeface="Verdana"/>
                <a:cs typeface="Verdana"/>
                <a:sym typeface="Verdana"/>
              </a:rPr>
              <a:t>It reduces the cost and development time of the application.</a:t>
            </a:r>
            <a:endParaRPr sz="14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to try at home</a:t>
            </a:r>
            <a:endParaRPr/>
          </a:p>
        </p:txBody>
      </p:sp>
      <p:sp>
        <p:nvSpPr>
          <p:cNvPr id="354" name="Google Shape;354;p52"/>
          <p:cNvSpPr txBox="1"/>
          <p:nvPr>
            <p:ph idx="1" type="body"/>
          </p:nvPr>
        </p:nvSpPr>
        <p:spPr>
          <a:xfrm>
            <a:off x="538675" y="1998175"/>
            <a:ext cx="7879500" cy="2521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GB" sz="1400">
                <a:solidFill>
                  <a:srgbClr val="212121"/>
                </a:solidFill>
                <a:highlight>
                  <a:srgbClr val="FFFFFF"/>
                </a:highlight>
                <a:latin typeface="Roboto"/>
                <a:ea typeface="Roboto"/>
                <a:cs typeface="Roboto"/>
                <a:sym typeface="Roboto"/>
              </a:rPr>
              <a:t>Setup new Spring Boot project (https://start.spring.io/)</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Create and test services with “</a:t>
            </a:r>
            <a:r>
              <a:rPr lang="en-GB" sz="1400">
                <a:solidFill>
                  <a:srgbClr val="212121"/>
                </a:solidFill>
                <a:highlight>
                  <a:srgbClr val="FFFFFF"/>
                </a:highlight>
                <a:latin typeface="Roboto"/>
                <a:ea typeface="Roboto"/>
                <a:cs typeface="Roboto"/>
                <a:sym typeface="Roboto"/>
              </a:rPr>
              <a:t>singleton</a:t>
            </a:r>
            <a:r>
              <a:rPr lang="en-GB" sz="1400">
                <a:solidFill>
                  <a:srgbClr val="212121"/>
                </a:solidFill>
                <a:highlight>
                  <a:srgbClr val="FFFFFF"/>
                </a:highlight>
                <a:latin typeface="Roboto"/>
                <a:ea typeface="Roboto"/>
                <a:cs typeface="Roboto"/>
                <a:sym typeface="Roboto"/>
              </a:rPr>
              <a:t>” and “prototype” scopes</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Try all 3 types of dependency injection </a:t>
            </a:r>
            <a:r>
              <a:rPr lang="en-GB" sz="1400">
                <a:solidFill>
                  <a:srgbClr val="212121"/>
                </a:solidFill>
                <a:highlight>
                  <a:srgbClr val="FFFFFF"/>
                </a:highlight>
                <a:latin typeface="Roboto"/>
                <a:ea typeface="Roboto"/>
                <a:cs typeface="Roboto"/>
                <a:sym typeface="Roboto"/>
              </a:rPr>
              <a:t>mechanisms</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Try to change the </a:t>
            </a:r>
            <a:r>
              <a:rPr lang="en-GB" sz="1400">
                <a:solidFill>
                  <a:srgbClr val="212121"/>
                </a:solidFill>
                <a:highlight>
                  <a:srgbClr val="FFFFFF"/>
                </a:highlight>
                <a:latin typeface="Roboto"/>
                <a:ea typeface="Roboto"/>
                <a:cs typeface="Roboto"/>
                <a:sym typeface="Roboto"/>
              </a:rPr>
              <a:t>component</a:t>
            </a:r>
            <a:r>
              <a:rPr lang="en-GB" sz="1400">
                <a:solidFill>
                  <a:srgbClr val="212121"/>
                </a:solidFill>
                <a:highlight>
                  <a:srgbClr val="FFFFFF"/>
                </a:highlight>
                <a:latin typeface="Roboto"/>
                <a:ea typeface="Roboto"/>
                <a:cs typeface="Roboto"/>
                <a:sym typeface="Roboto"/>
              </a:rPr>
              <a:t> scan paths</a:t>
            </a:r>
            <a:endParaRPr sz="1400">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rgbClr val="212121"/>
              </a:buClr>
              <a:buSzPts val="1400"/>
              <a:buFont typeface="Roboto"/>
              <a:buAutoNum type="arabicPeriod"/>
            </a:pPr>
            <a:r>
              <a:rPr lang="en-GB" sz="1400">
                <a:solidFill>
                  <a:srgbClr val="212121"/>
                </a:solidFill>
                <a:highlight>
                  <a:srgbClr val="FFFFFF"/>
                </a:highlight>
                <a:latin typeface="Roboto"/>
                <a:ea typeface="Roboto"/>
                <a:cs typeface="Roboto"/>
                <a:sym typeface="Roboto"/>
              </a:rPr>
              <a:t>Run the app with different configuration profiles and define </a:t>
            </a:r>
            <a:r>
              <a:rPr lang="en-GB" sz="1400">
                <a:solidFill>
                  <a:srgbClr val="212121"/>
                </a:solidFill>
                <a:highlight>
                  <a:srgbClr val="FFFFFF"/>
                </a:highlight>
                <a:latin typeface="Roboto"/>
                <a:ea typeface="Roboto"/>
                <a:cs typeface="Roboto"/>
                <a:sym typeface="Roboto"/>
              </a:rPr>
              <a:t>different</a:t>
            </a:r>
            <a:r>
              <a:rPr lang="en-GB" sz="1400">
                <a:solidFill>
                  <a:srgbClr val="212121"/>
                </a:solidFill>
                <a:highlight>
                  <a:srgbClr val="FFFFFF"/>
                </a:highlight>
                <a:latin typeface="Roboto"/>
                <a:ea typeface="Roboto"/>
                <a:cs typeface="Roboto"/>
                <a:sym typeface="Roboto"/>
              </a:rPr>
              <a:t> parameters for each profile</a:t>
            </a:r>
            <a:endParaRPr sz="1400">
              <a:solidFill>
                <a:srgbClr val="21212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Spring Framework architecture</a:t>
            </a:r>
            <a:endParaRPr/>
          </a:p>
        </p:txBody>
      </p:sp>
      <p:pic>
        <p:nvPicPr>
          <p:cNvPr id="112" name="Google Shape;112;p17"/>
          <p:cNvPicPr preferRelativeResize="0"/>
          <p:nvPr/>
        </p:nvPicPr>
        <p:blipFill>
          <a:blip r:embed="rId3">
            <a:alphaModFix/>
          </a:blip>
          <a:stretch>
            <a:fillRect/>
          </a:stretch>
        </p:blipFill>
        <p:spPr>
          <a:xfrm>
            <a:off x="2309625" y="1819325"/>
            <a:ext cx="4352701" cy="326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(DI)</a:t>
            </a:r>
            <a:endParaRPr/>
          </a:p>
        </p:txBody>
      </p:sp>
      <p:pic>
        <p:nvPicPr>
          <p:cNvPr id="118" name="Google Shape;118;p18"/>
          <p:cNvPicPr preferRelativeResize="0"/>
          <p:nvPr/>
        </p:nvPicPr>
        <p:blipFill>
          <a:blip r:embed="rId3">
            <a:alphaModFix/>
          </a:blip>
          <a:stretch>
            <a:fillRect/>
          </a:stretch>
        </p:blipFill>
        <p:spPr>
          <a:xfrm>
            <a:off x="166500" y="2012675"/>
            <a:ext cx="8668876" cy="289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a:t>
            </a:r>
            <a:endParaRPr/>
          </a:p>
        </p:txBody>
      </p:sp>
      <p:sp>
        <p:nvSpPr>
          <p:cNvPr id="124" name="Google Shape;124;p19"/>
          <p:cNvSpPr txBox="1"/>
          <p:nvPr>
            <p:ph idx="1" type="body"/>
          </p:nvPr>
        </p:nvSpPr>
        <p:spPr>
          <a:xfrm>
            <a:off x="729450" y="2078875"/>
            <a:ext cx="3540900" cy="2719800"/>
          </a:xfrm>
          <a:prstGeom prst="rect">
            <a:avLst/>
          </a:prstGeom>
        </p:spPr>
        <p:txBody>
          <a:bodyPr anchorCtr="0" anchor="t" bIns="91425" lIns="91425" spcFirstLastPara="1" rIns="91425" wrap="square" tIns="91425">
            <a:normAutofit fontScale="55000"/>
          </a:bodyPr>
          <a:lstStyle/>
          <a:p>
            <a:pPr indent="0" lvl="0" marL="0" rtl="0" algn="l">
              <a:spcBef>
                <a:spcPts val="600"/>
              </a:spcBef>
              <a:spcAft>
                <a:spcPts val="0"/>
              </a:spcAft>
              <a:buNone/>
            </a:pPr>
            <a:r>
              <a:rPr b="1" lang="en-GB" sz="2140">
                <a:solidFill>
                  <a:srgbClr val="000000"/>
                </a:solidFill>
                <a:highlight>
                  <a:srgbClr val="FFFFFF"/>
                </a:highlight>
                <a:latin typeface="Roboto"/>
                <a:ea typeface="Roboto"/>
                <a:cs typeface="Roboto"/>
                <a:sym typeface="Roboto"/>
              </a:rPr>
              <a:t>Benefits of using DI</a:t>
            </a:r>
            <a:endParaRPr b="1" sz="2140">
              <a:solidFill>
                <a:srgbClr val="000000"/>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b="1" sz="2140">
              <a:solidFill>
                <a:srgbClr val="000000"/>
              </a:solidFill>
              <a:highlight>
                <a:srgbClr val="FFFFFF"/>
              </a:highlight>
              <a:latin typeface="Roboto"/>
              <a:ea typeface="Roboto"/>
              <a:cs typeface="Roboto"/>
              <a:sym typeface="Roboto"/>
            </a:endParaRPr>
          </a:p>
          <a:p>
            <a:pPr indent="-297161" lvl="0" marL="457200" marR="215900" rtl="0" algn="l">
              <a:lnSpc>
                <a:spcPct val="160000"/>
              </a:lnSpc>
              <a:spcBef>
                <a:spcPts val="200"/>
              </a:spcBef>
              <a:spcAft>
                <a:spcPts val="0"/>
              </a:spcAft>
              <a:buClr>
                <a:srgbClr val="0A0A23"/>
              </a:buClr>
              <a:buSzPct val="100000"/>
              <a:buAutoNum type="arabicPeriod"/>
            </a:pPr>
            <a:r>
              <a:rPr lang="en-GB" sz="1963">
                <a:solidFill>
                  <a:srgbClr val="0A0A23"/>
                </a:solidFill>
                <a:highlight>
                  <a:srgbClr val="FFFFFF"/>
                </a:highlight>
              </a:rPr>
              <a:t>Helps in Unit testing.</a:t>
            </a:r>
            <a:endParaRPr sz="1963">
              <a:solidFill>
                <a:srgbClr val="0A0A23"/>
              </a:solidFill>
              <a:highlight>
                <a:srgbClr val="FFFFFF"/>
              </a:highlight>
            </a:endParaRPr>
          </a:p>
          <a:p>
            <a:pPr indent="-297161" lvl="0" marL="457200" marR="215900" rtl="0" algn="l">
              <a:lnSpc>
                <a:spcPct val="160000"/>
              </a:lnSpc>
              <a:spcBef>
                <a:spcPts val="0"/>
              </a:spcBef>
              <a:spcAft>
                <a:spcPts val="0"/>
              </a:spcAft>
              <a:buClr>
                <a:srgbClr val="0A0A23"/>
              </a:buClr>
              <a:buSzPct val="100000"/>
              <a:buAutoNum type="arabicPeriod"/>
            </a:pPr>
            <a:r>
              <a:rPr lang="en-GB" sz="1963">
                <a:solidFill>
                  <a:srgbClr val="0A0A23"/>
                </a:solidFill>
                <a:highlight>
                  <a:srgbClr val="FFFFFF"/>
                </a:highlight>
              </a:rPr>
              <a:t>Boilerplate</a:t>
            </a:r>
            <a:r>
              <a:rPr lang="en-GB" sz="1963">
                <a:solidFill>
                  <a:srgbClr val="0A0A23"/>
                </a:solidFill>
                <a:highlight>
                  <a:srgbClr val="FFFFFF"/>
                </a:highlight>
              </a:rPr>
              <a:t> code is reduced, as initializing of dependencies is done by the injector component.</a:t>
            </a:r>
            <a:endParaRPr sz="1963">
              <a:solidFill>
                <a:srgbClr val="0A0A23"/>
              </a:solidFill>
              <a:highlight>
                <a:srgbClr val="FFFFFF"/>
              </a:highlight>
            </a:endParaRPr>
          </a:p>
          <a:p>
            <a:pPr indent="-297161" lvl="0" marL="457200" marR="215900" rtl="0" algn="l">
              <a:lnSpc>
                <a:spcPct val="160000"/>
              </a:lnSpc>
              <a:spcBef>
                <a:spcPts val="0"/>
              </a:spcBef>
              <a:spcAft>
                <a:spcPts val="0"/>
              </a:spcAft>
              <a:buClr>
                <a:srgbClr val="0A0A23"/>
              </a:buClr>
              <a:buSzPct val="100000"/>
              <a:buAutoNum type="arabicPeriod"/>
            </a:pPr>
            <a:r>
              <a:rPr lang="en-GB" sz="1963">
                <a:solidFill>
                  <a:srgbClr val="0A0A23"/>
                </a:solidFill>
                <a:highlight>
                  <a:srgbClr val="FFFFFF"/>
                </a:highlight>
              </a:rPr>
              <a:t>Extending the application becomes easier.</a:t>
            </a:r>
            <a:endParaRPr sz="1963">
              <a:solidFill>
                <a:srgbClr val="0A0A23"/>
              </a:solidFill>
              <a:highlight>
                <a:srgbClr val="FFFFFF"/>
              </a:highlight>
            </a:endParaRPr>
          </a:p>
          <a:p>
            <a:pPr indent="-297161" lvl="0" marL="457200" marR="215900" rtl="0" algn="l">
              <a:lnSpc>
                <a:spcPct val="160000"/>
              </a:lnSpc>
              <a:spcBef>
                <a:spcPts val="0"/>
              </a:spcBef>
              <a:spcAft>
                <a:spcPts val="0"/>
              </a:spcAft>
              <a:buClr>
                <a:srgbClr val="0A0A23"/>
              </a:buClr>
              <a:buSzPct val="100000"/>
              <a:buAutoNum type="arabicPeriod"/>
            </a:pPr>
            <a:r>
              <a:rPr lang="en-GB" sz="1963">
                <a:solidFill>
                  <a:srgbClr val="0A0A23"/>
                </a:solidFill>
                <a:highlight>
                  <a:srgbClr val="FFFFFF"/>
                </a:highlight>
              </a:rPr>
              <a:t>Helps to enable loose coupling, which is important in application programming.</a:t>
            </a:r>
            <a:endParaRPr/>
          </a:p>
        </p:txBody>
      </p:sp>
      <p:sp>
        <p:nvSpPr>
          <p:cNvPr id="125" name="Google Shape;125;p19"/>
          <p:cNvSpPr txBox="1"/>
          <p:nvPr/>
        </p:nvSpPr>
        <p:spPr>
          <a:xfrm>
            <a:off x="4406350" y="2078875"/>
            <a:ext cx="4206900" cy="24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GB" sz="1200">
                <a:highlight>
                  <a:srgbClr val="FFFFFF"/>
                </a:highlight>
                <a:latin typeface="Roboto"/>
                <a:ea typeface="Roboto"/>
                <a:cs typeface="Roboto"/>
                <a:sym typeface="Roboto"/>
              </a:rPr>
              <a:t>Disadvantages of DI</a:t>
            </a:r>
            <a:endParaRPr b="1" sz="1200">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200">
              <a:highlight>
                <a:srgbClr val="FFFFFF"/>
              </a:highlight>
              <a:latin typeface="Roboto"/>
              <a:ea typeface="Roboto"/>
              <a:cs typeface="Roboto"/>
              <a:sym typeface="Roboto"/>
            </a:endParaRPr>
          </a:p>
          <a:p>
            <a:pPr indent="-295275" lvl="0" marL="457200" marR="215900" rtl="0" algn="l">
              <a:lnSpc>
                <a:spcPct val="160000"/>
              </a:lnSpc>
              <a:spcBef>
                <a:spcPts val="200"/>
              </a:spcBef>
              <a:spcAft>
                <a:spcPts val="0"/>
              </a:spcAft>
              <a:buClr>
                <a:srgbClr val="0A0A23"/>
              </a:buClr>
              <a:buSzPts val="1050"/>
              <a:buFont typeface="Lato"/>
              <a:buAutoNum type="arabicPeriod"/>
            </a:pPr>
            <a:r>
              <a:rPr lang="en-GB" sz="1050">
                <a:solidFill>
                  <a:srgbClr val="0A0A23"/>
                </a:solidFill>
                <a:highlight>
                  <a:srgbClr val="FFFFFF"/>
                </a:highlight>
                <a:latin typeface="Lato"/>
                <a:ea typeface="Lato"/>
                <a:cs typeface="Lato"/>
                <a:sym typeface="Lato"/>
              </a:rPr>
              <a:t>It’s a bit complex to learn, and if overused can lead to management issues and other problems.</a:t>
            </a:r>
            <a:endParaRPr sz="1050">
              <a:solidFill>
                <a:srgbClr val="0A0A23"/>
              </a:solidFill>
              <a:highlight>
                <a:srgbClr val="FFFFFF"/>
              </a:highlight>
              <a:latin typeface="Lato"/>
              <a:ea typeface="Lato"/>
              <a:cs typeface="Lato"/>
              <a:sym typeface="Lato"/>
            </a:endParaRPr>
          </a:p>
          <a:p>
            <a:pPr indent="-295275" lvl="0" marL="457200" marR="215900" rtl="0" algn="l">
              <a:lnSpc>
                <a:spcPct val="160000"/>
              </a:lnSpc>
              <a:spcBef>
                <a:spcPts val="0"/>
              </a:spcBef>
              <a:spcAft>
                <a:spcPts val="0"/>
              </a:spcAft>
              <a:buClr>
                <a:srgbClr val="0A0A23"/>
              </a:buClr>
              <a:buSzPts val="1050"/>
              <a:buFont typeface="Lato"/>
              <a:buAutoNum type="arabicPeriod"/>
            </a:pPr>
            <a:r>
              <a:rPr lang="en-GB" sz="1050">
                <a:solidFill>
                  <a:srgbClr val="0A0A23"/>
                </a:solidFill>
                <a:highlight>
                  <a:srgbClr val="FFFFFF"/>
                </a:highlight>
                <a:latin typeface="Lato"/>
                <a:ea typeface="Lato"/>
                <a:cs typeface="Lato"/>
                <a:sym typeface="Lato"/>
              </a:rPr>
              <a:t>Many compile time errors are pushed to run-time.</a:t>
            </a:r>
            <a:endParaRPr sz="1050">
              <a:solidFill>
                <a:srgbClr val="0A0A23"/>
              </a:solidFill>
              <a:highlight>
                <a:srgbClr val="FFFFFF"/>
              </a:highlight>
              <a:latin typeface="Lato"/>
              <a:ea typeface="Lato"/>
              <a:cs typeface="Lato"/>
              <a:sym typeface="Lato"/>
            </a:endParaRPr>
          </a:p>
          <a:p>
            <a:pPr indent="-295275" lvl="0" marL="457200" marR="215900" rtl="0" algn="l">
              <a:lnSpc>
                <a:spcPct val="160000"/>
              </a:lnSpc>
              <a:spcBef>
                <a:spcPts val="0"/>
              </a:spcBef>
              <a:spcAft>
                <a:spcPts val="0"/>
              </a:spcAft>
              <a:buClr>
                <a:srgbClr val="0A0A23"/>
              </a:buClr>
              <a:buSzPts val="1050"/>
              <a:buFont typeface="Lato"/>
              <a:buAutoNum type="arabicPeriod"/>
            </a:pPr>
            <a:r>
              <a:rPr lang="en-GB" sz="1050">
                <a:solidFill>
                  <a:srgbClr val="0A0A23"/>
                </a:solidFill>
                <a:highlight>
                  <a:srgbClr val="FFFFFF"/>
                </a:highlight>
                <a:latin typeface="Lato"/>
                <a:ea typeface="Lato"/>
                <a:cs typeface="Lato"/>
                <a:sym typeface="Lato"/>
              </a:rPr>
              <a:t>Dependency injection frameworks are implemented with reflection or dynamic programming. This can hinder use of IDE automation, such as “find references”, “show call hierarchy” and safe refactoring.</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go with an example</a:t>
            </a:r>
            <a:endParaRPr/>
          </a:p>
        </p:txBody>
      </p:sp>
      <p:pic>
        <p:nvPicPr>
          <p:cNvPr id="131" name="Google Shape;131;p20"/>
          <p:cNvPicPr preferRelativeResize="0"/>
          <p:nvPr/>
        </p:nvPicPr>
        <p:blipFill>
          <a:blip r:embed="rId3">
            <a:alphaModFix/>
          </a:blip>
          <a:stretch>
            <a:fillRect/>
          </a:stretch>
        </p:blipFill>
        <p:spPr>
          <a:xfrm>
            <a:off x="888250" y="2047350"/>
            <a:ext cx="5524201" cy="285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Problems with previous example</a:t>
            </a:r>
            <a:endParaRPr/>
          </a:p>
        </p:txBody>
      </p:sp>
      <p:sp>
        <p:nvSpPr>
          <p:cNvPr id="137" name="Google Shape;137;p21"/>
          <p:cNvSpPr txBox="1"/>
          <p:nvPr/>
        </p:nvSpPr>
        <p:spPr>
          <a:xfrm>
            <a:off x="676775" y="2140300"/>
            <a:ext cx="4218600" cy="2480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0A0A23"/>
              </a:buClr>
              <a:buSzPts val="1100"/>
              <a:buFont typeface="Roboto"/>
              <a:buChar char="●"/>
            </a:pPr>
            <a:r>
              <a:rPr lang="en-GB" sz="1100">
                <a:solidFill>
                  <a:srgbClr val="0A0A23"/>
                </a:solidFill>
                <a:highlight>
                  <a:schemeClr val="lt1"/>
                </a:highlight>
                <a:latin typeface="Roboto"/>
                <a:ea typeface="Roboto"/>
                <a:cs typeface="Roboto"/>
                <a:sym typeface="Roboto"/>
              </a:rPr>
              <a:t>Client </a:t>
            </a:r>
            <a:r>
              <a:rPr lang="en-GB" sz="1000">
                <a:solidFill>
                  <a:srgbClr val="0A0A23"/>
                </a:solidFill>
                <a:highlight>
                  <a:schemeClr val="lt1"/>
                </a:highlight>
                <a:latin typeface="Roboto"/>
                <a:ea typeface="Roboto"/>
                <a:cs typeface="Roboto"/>
                <a:sym typeface="Roboto"/>
              </a:rPr>
              <a:t>class is responsible to initialize the example service and then use it. This leads to hard-coded dependency. If we want to switch to some other advanced service in the future, it will require code changes in Client class.</a:t>
            </a:r>
            <a:endParaRPr sz="1000">
              <a:solidFill>
                <a:srgbClr val="0A0A23"/>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rgbClr val="0A0A23"/>
              </a:solidFill>
              <a:highlight>
                <a:schemeClr val="lt1"/>
              </a:highlight>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GB" sz="1000">
                <a:highlight>
                  <a:schemeClr val="lt1"/>
                </a:highlight>
                <a:latin typeface="Roboto"/>
                <a:ea typeface="Roboto"/>
                <a:cs typeface="Roboto"/>
                <a:sym typeface="Roboto"/>
              </a:rPr>
              <a:t>If we want to extend our application to provide an additional feature, then we would need to write another application for that. This will involve code changes in application classes and in client classes too.</a:t>
            </a:r>
            <a:endParaRPr sz="10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000">
              <a:highlight>
                <a:schemeClr val="lt1"/>
              </a:highlight>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GB" sz="1000">
                <a:highlight>
                  <a:schemeClr val="lt1"/>
                </a:highlight>
                <a:latin typeface="Roboto"/>
                <a:ea typeface="Roboto"/>
                <a:cs typeface="Roboto"/>
                <a:sym typeface="Roboto"/>
              </a:rPr>
              <a:t>Testing the application will be very difficult since our application is directly creating the service instance. There is no way we can mock these objects in our test classes.</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