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66" r:id="rId4"/>
    <p:sldId id="268" r:id="rId5"/>
    <p:sldId id="267" r:id="rId6"/>
    <p:sldId id="259" r:id="rId7"/>
    <p:sldId id="269" r:id="rId8"/>
    <p:sldId id="273" r:id="rId9"/>
    <p:sldId id="275" r:id="rId10"/>
    <p:sldId id="276" r:id="rId11"/>
    <p:sldId id="271" r:id="rId12"/>
    <p:sldId id="272" r:id="rId13"/>
    <p:sldId id="260" r:id="rId14"/>
    <p:sldId id="262" r:id="rId15"/>
    <p:sldId id="261" r:id="rId16"/>
    <p:sldId id="263" r:id="rId17"/>
    <p:sldId id="264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3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17D0-DA17-4186-A0C3-89C3ECB5485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F30-9954-4C14-8908-04727B02F1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1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17D0-DA17-4186-A0C3-89C3ECB5485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F30-9954-4C14-8908-04727B02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4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17D0-DA17-4186-A0C3-89C3ECB5485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F30-9954-4C14-8908-04727B02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7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17D0-DA17-4186-A0C3-89C3ECB5485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F30-9954-4C14-8908-04727B02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4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17D0-DA17-4186-A0C3-89C3ECB5485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F30-9954-4C14-8908-04727B02F1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61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17D0-DA17-4186-A0C3-89C3ECB5485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F30-9954-4C14-8908-04727B02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3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17D0-DA17-4186-A0C3-89C3ECB5485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F30-9954-4C14-8908-04727B02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9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17D0-DA17-4186-A0C3-89C3ECB5485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F30-9954-4C14-8908-04727B02F1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7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17D0-DA17-4186-A0C3-89C3ECB5485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F30-9954-4C14-8908-04727B02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7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6117D0-DA17-4186-A0C3-89C3ECB5485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485F30-9954-4C14-8908-04727B02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8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17D0-DA17-4186-A0C3-89C3ECB5485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F30-9954-4C14-8908-04727B02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3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6117D0-DA17-4186-A0C3-89C3ECB5485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485F30-9954-4C14-8908-04727B02F1B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51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eves-internet-guide.com/dns-lookup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WEB Development Basics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8708"/>
            <a:ext cx="866648" cy="866648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2133600" y="2198451"/>
            <a:ext cx="8420911" cy="776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/>
              <a:t>InConcept Labs Learning series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1573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0443"/>
          </a:xfrm>
        </p:spPr>
        <p:txBody>
          <a:bodyPr>
            <a:normAutofit/>
          </a:bodyPr>
          <a:lstStyle/>
          <a:p>
            <a:r>
              <a:rPr lang="en-US" sz="3600" dirty="0"/>
              <a:t>Domain Name Lookup </a:t>
            </a:r>
            <a:r>
              <a:rPr lang="en-US" sz="3600" dirty="0" smtClean="0"/>
              <a:t>Examples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359382"/>
            <a:ext cx="9452801" cy="493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044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URL structure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45532"/>
            <a:ext cx="10624550" cy="3923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92D050"/>
                </a:solidFill>
              </a:rPr>
              <a:t>Wiki Definition</a:t>
            </a:r>
          </a:p>
          <a:p>
            <a:pPr marL="0" indent="0">
              <a:buNone/>
            </a:pPr>
            <a:r>
              <a:rPr lang="en-US" dirty="0"/>
              <a:t>A uniform resource locator, abbreviated URL, also known as web address, is a specific character string that constitutes a reference to a resource</a:t>
            </a:r>
            <a:endParaRPr lang="en-US" dirty="0">
              <a:latin typeface="Arial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92D050"/>
                </a:solidFill>
              </a:rPr>
              <a:t>Syntax</a:t>
            </a:r>
          </a:p>
          <a:p>
            <a:pPr marL="0" indent="0">
              <a:buNone/>
            </a:pPr>
            <a:r>
              <a:rPr lang="en-US" dirty="0" smtClean="0"/>
              <a:t>scheme</a:t>
            </a:r>
            <a:r>
              <a:rPr lang="en-US" dirty="0"/>
              <a:t>://</a:t>
            </a:r>
            <a:r>
              <a:rPr lang="en-US" dirty="0" smtClean="0"/>
              <a:t>domain:port/path?query_string#fragment_id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60000"/>
            </a:pPr>
            <a:r>
              <a:rPr lang="en-US" dirty="0"/>
              <a:t>Default ports: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60000"/>
            </a:pPr>
            <a:r>
              <a:rPr lang="en-US" dirty="0"/>
              <a:t>HTTP port – 80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60000"/>
            </a:pPr>
            <a:r>
              <a:rPr lang="en-US" dirty="0"/>
              <a:t>HTTPS port – 443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0443"/>
          </a:xfrm>
        </p:spPr>
        <p:txBody>
          <a:bodyPr>
            <a:normAutofit/>
          </a:bodyPr>
          <a:lstStyle/>
          <a:p>
            <a:r>
              <a:rPr lang="en-US" sz="3600" dirty="0"/>
              <a:t>URL parts </a:t>
            </a:r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945532"/>
            <a:ext cx="10771447" cy="419665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protocol is http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host or hostname is video.google.co.uk.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subdomain is video.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domain name is google.co.uk.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port is 80, which is the default port for web servers.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path is /</a:t>
            </a:r>
            <a:r>
              <a:rPr lang="en-US" dirty="0" err="1"/>
              <a:t>videoplay</a:t>
            </a:r>
            <a:r>
              <a:rPr lang="en-US" dirty="0"/>
              <a:t>. Path typically refers to a file or location on the web server, e.g. /directory/file.html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URL has parameters. The name of one parameter is </a:t>
            </a:r>
            <a:r>
              <a:rPr lang="en-US" dirty="0" err="1"/>
              <a:t>docid</a:t>
            </a:r>
            <a:r>
              <a:rPr lang="en-US" dirty="0"/>
              <a:t> and the value of that parameter is -</a:t>
            </a:r>
            <a:r>
              <a:rPr lang="en-US" dirty="0" smtClean="0"/>
              <a:t>7246927612831078230.Parameters </a:t>
            </a:r>
            <a:r>
              <a:rPr lang="en-US" dirty="0"/>
              <a:t>start with a question mark (?) and are separated with an ampersand (&amp;).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See the “#00h02m30s”? That’s called a fragment or a named anchor. Typically the fragment is used to refer to an internal section within a web document. In this case, the named anchor means “skip to 2 minutes and 30 seconds into the video.”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55716" y="1177046"/>
            <a:ext cx="10141527" cy="4543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3366FF"/>
                </a:solidFill>
                <a:latin typeface="Times New Roman" pitchFamily="18" charset="0"/>
                <a:ea typeface="+mn-ea"/>
                <a:cs typeface="Arial" charset="0"/>
              </a:rPr>
              <a:t>http://video.google.co.uk:80/videoplay?docid=-7246927612831078230&amp;hl=en#00h02m30s</a:t>
            </a:r>
            <a:endParaRPr lang="en-US" sz="2000" dirty="0">
              <a:solidFill>
                <a:srgbClr val="3366FF"/>
              </a:solidFill>
              <a:latin typeface="Times New Roman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20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0443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HTTP Request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45" y="1719273"/>
            <a:ext cx="9955935" cy="42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3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044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HTTP </a:t>
            </a:r>
            <a:r>
              <a:rPr lang="en-US" sz="3600" dirty="0"/>
              <a:t>Request </a:t>
            </a:r>
            <a:r>
              <a:rPr lang="en-US" sz="3600" dirty="0" smtClean="0"/>
              <a:t>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45532"/>
            <a:ext cx="10624550" cy="3923562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sz="2400" dirty="0">
                <a:solidFill>
                  <a:srgbClr val="00B050"/>
                </a:solidFill>
                <a:latin typeface="Arial" charset="0"/>
              </a:rPr>
              <a:t>GET</a:t>
            </a:r>
            <a:r>
              <a:rPr lang="en-US" sz="2400" dirty="0">
                <a:latin typeface="Arial" charset="0"/>
              </a:rPr>
              <a:t> 	 	requests a representation of the specified resource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sz="2400" dirty="0">
                <a:solidFill>
                  <a:srgbClr val="00B050"/>
                </a:solidFill>
                <a:latin typeface="Arial" charset="0"/>
              </a:rPr>
              <a:t>HEAD</a:t>
            </a:r>
            <a:r>
              <a:rPr lang="en-US" sz="2400" dirty="0">
                <a:latin typeface="Arial" charset="0"/>
              </a:rPr>
              <a:t> 	retrieves meta information about resource (GET without body)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sz="2400" dirty="0">
                <a:latin typeface="Arial" charset="0"/>
              </a:rPr>
              <a:t>DELETE	delete the resource specified in URL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sz="2400" dirty="0">
                <a:latin typeface="Arial" charset="0"/>
              </a:rPr>
              <a:t>POST 	</a:t>
            </a:r>
            <a:r>
              <a:rPr lang="en-US" sz="2400" dirty="0" smtClean="0">
                <a:latin typeface="Arial" charset="0"/>
              </a:rPr>
              <a:t>	requests </a:t>
            </a:r>
            <a:r>
              <a:rPr lang="en-US" sz="2400" dirty="0">
                <a:latin typeface="Arial" charset="0"/>
              </a:rPr>
              <a:t>that the server accept the entity enclosed in the request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sz="2400" dirty="0">
                <a:latin typeface="Arial" charset="0"/>
              </a:rPr>
              <a:t>PUT		requests that the enclosed entity be stored under the supplied URI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sz="2400" dirty="0">
                <a:latin typeface="Arial" charset="0"/>
              </a:rPr>
              <a:t>PATCH	applies partial modification to a resource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sz="2400" dirty="0">
                <a:solidFill>
                  <a:srgbClr val="00B050"/>
                </a:solidFill>
                <a:latin typeface="Arial" charset="0"/>
              </a:rPr>
              <a:t>OPTIONS</a:t>
            </a:r>
            <a:r>
              <a:rPr lang="en-US" sz="2400" dirty="0">
                <a:latin typeface="Arial" charset="0"/>
              </a:rPr>
              <a:t>	</a:t>
            </a:r>
            <a:r>
              <a:rPr lang="en-US" dirty="0">
                <a:latin typeface="Arial" charset="0"/>
              </a:rPr>
              <a:t>returns the HTTP methods that the server supports for the specified URL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sz="2400" dirty="0">
                <a:solidFill>
                  <a:srgbClr val="00B050"/>
                </a:solidFill>
                <a:latin typeface="Arial" charset="0"/>
              </a:rPr>
              <a:t>TRACE 	</a:t>
            </a:r>
            <a:r>
              <a:rPr lang="en-US" dirty="0">
                <a:latin typeface="Arial" charset="0"/>
              </a:rPr>
              <a:t>requests  changes or additions have been made by intermediate servers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sz="2400" dirty="0">
                <a:latin typeface="Arial" charset="0"/>
              </a:rPr>
              <a:t>CONNECT	converts the request connection to a transparent TCP/IP tunnel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60000"/>
            </a:pPr>
            <a:r>
              <a:rPr lang="en-US" sz="2400" dirty="0">
                <a:solidFill>
                  <a:srgbClr val="00B050"/>
                </a:solidFill>
                <a:latin typeface="Arial" charset="0"/>
              </a:rPr>
              <a:t>*safe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8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0443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HTTP Response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63" y="1472253"/>
            <a:ext cx="9973817" cy="475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6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0443"/>
          </a:xfrm>
        </p:spPr>
        <p:txBody>
          <a:bodyPr>
            <a:normAutofit/>
          </a:bodyPr>
          <a:lstStyle/>
          <a:p>
            <a:r>
              <a:rPr lang="en-US" sz="3600" dirty="0"/>
              <a:t>HTTP Response Status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22962"/>
            <a:ext cx="10624550" cy="4795736"/>
          </a:xfrm>
        </p:spPr>
        <p:txBody>
          <a:bodyPr>
            <a:no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dirty="0">
                <a:latin typeface="Arial" charset="0"/>
              </a:rPr>
              <a:t>Status code is always the first line of Response body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endParaRPr lang="en-US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dirty="0">
                <a:latin typeface="Arial" charset="0"/>
              </a:rPr>
              <a:t>1xx Informational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dirty="0">
                <a:latin typeface="Arial" charset="0"/>
              </a:rPr>
              <a:t>(100 Continue, 101 Switching Protocols 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dirty="0">
                <a:solidFill>
                  <a:srgbClr val="009900"/>
                </a:solidFill>
                <a:latin typeface="Arial" charset="0"/>
              </a:rPr>
              <a:t>2xx Success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dirty="0">
                <a:latin typeface="Arial" charset="0"/>
              </a:rPr>
              <a:t>(200 OK, 201 Created, 202 Accepted, 204 No Content 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dirty="0">
                <a:solidFill>
                  <a:srgbClr val="009900"/>
                </a:solidFill>
                <a:latin typeface="Arial" charset="0"/>
              </a:rPr>
              <a:t>3xx Redirection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dirty="0">
                <a:latin typeface="Arial" charset="0"/>
              </a:rPr>
              <a:t>(301 Moved Permanently, 303 See Other, 304 Not Modified)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dirty="0">
                <a:solidFill>
                  <a:srgbClr val="CC0000"/>
                </a:solidFill>
                <a:latin typeface="Arial" charset="0"/>
              </a:rPr>
              <a:t>4xx Client Error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dirty="0">
                <a:latin typeface="Arial" charset="0"/>
              </a:rPr>
              <a:t>(400 Bad Request, 401 Unauthorized, 403 Forbidden, 404 Not Found)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dirty="0">
                <a:solidFill>
                  <a:srgbClr val="CC0000"/>
                </a:solidFill>
                <a:latin typeface="Arial" charset="0"/>
              </a:rPr>
              <a:t>5xx Server Error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dirty="0">
                <a:latin typeface="Arial" charset="0"/>
              </a:rPr>
              <a:t>(500 Internal Server Error, 501 Not Implemented, 503 Service Unavailable)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7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0443"/>
          </a:xfrm>
        </p:spPr>
        <p:txBody>
          <a:bodyPr>
            <a:normAutofit/>
          </a:bodyPr>
          <a:lstStyle/>
          <a:p>
            <a:r>
              <a:rPr lang="en-US" sz="3600" dirty="0"/>
              <a:t>HTTP </a:t>
            </a:r>
            <a:r>
              <a:rPr lang="en-US" sz="3600" dirty="0" smtClean="0"/>
              <a:t>is Stateless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45532"/>
            <a:ext cx="10624550" cy="39235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HTTP is stateless protocol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HTTP Server maintains no information about the clients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HTTP Client is always initiating the connection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TCP, FTP, SMTP are </a:t>
            </a:r>
            <a:r>
              <a:rPr lang="en-US" dirty="0" err="1"/>
              <a:t>stateful</a:t>
            </a:r>
            <a:r>
              <a:rPr lang="en-US" dirty="0"/>
              <a:t> protocol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9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139913" y="2411124"/>
            <a:ext cx="3304598" cy="923925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8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044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45532"/>
            <a:ext cx="10058400" cy="3923562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Network protocols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OSI Model</a:t>
            </a:r>
            <a:endParaRPr lang="en-US" sz="2400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Client server communication model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Key concepts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HTTP </a:t>
            </a:r>
            <a:r>
              <a:rPr lang="en-US" sz="2400" dirty="0">
                <a:latin typeface="Arial" charset="0"/>
              </a:rPr>
              <a:t>Request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sz="2400" dirty="0">
                <a:latin typeface="Arial" charset="0"/>
              </a:rPr>
              <a:t>HTTP Response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2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044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is a Network Protocol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91490" y="1893454"/>
            <a:ext cx="9964189" cy="3975639"/>
          </a:xfrm>
        </p:spPr>
        <p:txBody>
          <a:bodyPr>
            <a:normAutofit/>
          </a:bodyPr>
          <a:lstStyle/>
          <a:p>
            <a:pPr marL="0" indent="0">
              <a:spcBef>
                <a:spcPct val="20000"/>
              </a:spcBef>
              <a:buClr>
                <a:schemeClr val="accent2"/>
              </a:buClr>
              <a:buSzPct val="60000"/>
              <a:buNone/>
            </a:pPr>
            <a:r>
              <a:rPr lang="en-US" sz="2400" dirty="0"/>
              <a:t>Simply, a protocol is a </a:t>
            </a:r>
            <a:r>
              <a:rPr lang="en-US" sz="2400" dirty="0" smtClean="0"/>
              <a:t>set of rules.</a:t>
            </a:r>
          </a:p>
          <a:p>
            <a:pPr marL="0" indent="0">
              <a:spcBef>
                <a:spcPct val="20000"/>
              </a:spcBef>
              <a:buClr>
                <a:schemeClr val="accent2"/>
              </a:buClr>
              <a:buSzPct val="60000"/>
              <a:buNone/>
            </a:pPr>
            <a:endParaRPr lang="en-US" sz="2400" dirty="0" smtClean="0"/>
          </a:p>
          <a:p>
            <a:pPr marL="0" indent="0">
              <a:spcBef>
                <a:spcPct val="20000"/>
              </a:spcBef>
              <a:buClr>
                <a:schemeClr val="accent2"/>
              </a:buClr>
              <a:buSzPct val="60000"/>
              <a:buNone/>
            </a:pPr>
            <a:r>
              <a:rPr lang="en-US" sz="2400" dirty="0"/>
              <a:t>Network protocols are sets of established rules that dictate how to format, transmit and receive data so computer network devices -- from servers and routers to endpoints -- can communicate regardless of the differences in their underlying infrastructures, designs or standards.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8926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044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OSI Model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390" y="1177046"/>
            <a:ext cx="6458290" cy="510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8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67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Protocol Stack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75" y="953312"/>
            <a:ext cx="8659563" cy="5222905"/>
          </a:xfrm>
        </p:spPr>
      </p:pic>
    </p:spTree>
    <p:extLst>
      <p:ext uri="{BB962C8B-B14F-4D97-AF65-F5344CB8AC3E}">
        <p14:creationId xmlns:p14="http://schemas.microsoft.com/office/powerpoint/2010/main" val="238462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044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Client </a:t>
            </a:r>
            <a:r>
              <a:rPr lang="en-US" sz="3600" dirty="0"/>
              <a:t>Server </a:t>
            </a:r>
            <a:r>
              <a:rPr lang="en-US" sz="3600" dirty="0" smtClean="0"/>
              <a:t>Model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067" y="2235538"/>
            <a:ext cx="73628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044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Key Concepts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45532"/>
            <a:ext cx="10624550" cy="392356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IP </a:t>
            </a:r>
            <a:r>
              <a:rPr lang="en-US" sz="2400" dirty="0">
                <a:latin typeface="Arial" charset="0"/>
              </a:rPr>
              <a:t>Address – numerical label assigned to each device participating in a computer network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sz="2400" dirty="0">
                <a:latin typeface="Arial" charset="0"/>
              </a:rPr>
              <a:t>DNS – domain name server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sz="2400" dirty="0" smtClean="0">
                <a:latin typeface="Arial" charset="0"/>
              </a:rPr>
              <a:t>Port </a:t>
            </a:r>
            <a:r>
              <a:rPr lang="en-US" sz="2400" dirty="0">
                <a:latin typeface="Arial" charset="0"/>
              </a:rPr>
              <a:t>Number – 16 bit number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sz="2400" dirty="0">
                <a:latin typeface="Arial" charset="0"/>
              </a:rPr>
              <a:t>Socket – combination of IP address and port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044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DNS – lookup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45532"/>
            <a:ext cx="10624550" cy="3923562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://www.steves-internet-guide.com/dns-lookups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queries to try on windows:</a:t>
            </a:r>
          </a:p>
          <a:p>
            <a:endParaRPr lang="en-US" b="1" dirty="0" smtClean="0"/>
          </a:p>
          <a:p>
            <a:r>
              <a:rPr lang="en-US" b="1" dirty="0" smtClean="0"/>
              <a:t>ipconfig/</a:t>
            </a:r>
            <a:r>
              <a:rPr lang="en-US" b="1" dirty="0" err="1" smtClean="0"/>
              <a:t>displaydns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/>
              <a:t> </a:t>
            </a:r>
            <a:r>
              <a:rPr lang="en-US" b="1" dirty="0"/>
              <a:t>ipconfig/</a:t>
            </a:r>
            <a:r>
              <a:rPr lang="en-US" b="1" dirty="0" err="1"/>
              <a:t>flushdns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7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90443"/>
          </a:xfrm>
        </p:spPr>
        <p:txBody>
          <a:bodyPr>
            <a:normAutofit/>
          </a:bodyPr>
          <a:lstStyle/>
          <a:p>
            <a:r>
              <a:rPr lang="en-US" sz="3600" dirty="0"/>
              <a:t>Domain Name Lookup </a:t>
            </a:r>
            <a:r>
              <a:rPr lang="en-US" sz="3600" dirty="0" smtClean="0"/>
              <a:t>Examples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364431"/>
            <a:ext cx="8102138" cy="481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9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310</TotalTime>
  <Words>587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Retrospect</vt:lpstr>
      <vt:lpstr>WEB Development Basics </vt:lpstr>
      <vt:lpstr>Agenda</vt:lpstr>
      <vt:lpstr>What is a Network Protocol</vt:lpstr>
      <vt:lpstr>The OSI Model</vt:lpstr>
      <vt:lpstr>Protocol Stack</vt:lpstr>
      <vt:lpstr>Client Server Model</vt:lpstr>
      <vt:lpstr>Key Concepts</vt:lpstr>
      <vt:lpstr>DNS – lookup</vt:lpstr>
      <vt:lpstr>Domain Name Lookup Examples</vt:lpstr>
      <vt:lpstr>Domain Name Lookup Examples</vt:lpstr>
      <vt:lpstr>URL structure</vt:lpstr>
      <vt:lpstr>URL parts example</vt:lpstr>
      <vt:lpstr> HTTP Request</vt:lpstr>
      <vt:lpstr>HTTP Request Methods</vt:lpstr>
      <vt:lpstr> HTTP Response</vt:lpstr>
      <vt:lpstr>HTTP Response Status Codes</vt:lpstr>
      <vt:lpstr>HTTP is Stateless</vt:lpstr>
      <vt:lpstr>Thank you</vt:lpstr>
    </vt:vector>
  </TitlesOfParts>
  <Company>Macadamian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</dc:title>
  <dc:creator>Yerem Khalatyan</dc:creator>
  <cp:lastModifiedBy>Yerem Khalatyan</cp:lastModifiedBy>
  <cp:revision>14</cp:revision>
  <dcterms:created xsi:type="dcterms:W3CDTF">2020-04-15T12:34:43Z</dcterms:created>
  <dcterms:modified xsi:type="dcterms:W3CDTF">2021-02-25T12:13:03Z</dcterms:modified>
</cp:coreProperties>
</file>