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6" r:id="rId4"/>
    <p:sldId id="269" r:id="rId5"/>
    <p:sldId id="273" r:id="rId6"/>
    <p:sldId id="271" r:id="rId7"/>
    <p:sldId id="274" r:id="rId8"/>
    <p:sldId id="276" r:id="rId9"/>
    <p:sldId id="277" r:id="rId10"/>
    <p:sldId id="275" r:id="rId11"/>
    <p:sldId id="278" r:id="rId12"/>
    <p:sldId id="280" r:id="rId13"/>
    <p:sldId id="279" r:id="rId14"/>
    <p:sldId id="281" r:id="rId15"/>
    <p:sldId id="282" r:id="rId16"/>
    <p:sldId id="283" r:id="rId17"/>
    <p:sldId id="270" r:id="rId18"/>
    <p:sldId id="287" r:id="rId19"/>
    <p:sldId id="288" r:id="rId20"/>
    <p:sldId id="290" r:id="rId21"/>
    <p:sldId id="291" r:id="rId22"/>
    <p:sldId id="292" r:id="rId23"/>
    <p:sldId id="293" r:id="rId24"/>
    <p:sldId id="294" r:id="rId25"/>
    <p:sldId id="295" r:id="rId26"/>
    <p:sldId id="296"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6117D0-DA17-4186-A0C3-89C3ECB5485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5F30-9954-4C14-8908-04727B02F1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117D0-DA17-4186-A0C3-89C3ECB5485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71204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117D0-DA17-4186-A0C3-89C3ECB5485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257837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117D0-DA17-4186-A0C3-89C3ECB5485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346804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6117D0-DA17-4186-A0C3-89C3ECB5485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5F30-9954-4C14-8908-04727B02F1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61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6117D0-DA17-4186-A0C3-89C3ECB5485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339593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6117D0-DA17-4186-A0C3-89C3ECB54850}"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322739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16117D0-DA17-4186-A0C3-89C3ECB54850}"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485F30-9954-4C14-8908-04727B02F1B2}" type="slidenum">
              <a:rPr lang="en-US" smtClean="0"/>
              <a:t>‹#›</a:t>
            </a:fld>
            <a:endParaRPr lang="en-US" dirty="0"/>
          </a:p>
        </p:txBody>
      </p:sp>
    </p:spTree>
    <p:extLst>
      <p:ext uri="{BB962C8B-B14F-4D97-AF65-F5344CB8AC3E}">
        <p14:creationId xmlns:p14="http://schemas.microsoft.com/office/powerpoint/2010/main" val="80547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6117D0-DA17-4186-A0C3-89C3ECB54850}" type="datetimeFigureOut">
              <a:rPr lang="en-US" smtClean="0"/>
              <a:t>5/20/2020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183877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6117D0-DA17-4186-A0C3-89C3ECB54850}" type="datetimeFigureOut">
              <a:rPr lang="en-US" smtClean="0"/>
              <a:t>5/20/2020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485F30-9954-4C14-8908-04727B02F1B2}" type="slidenum">
              <a:rPr lang="en-US" smtClean="0"/>
              <a:t>‹#›</a:t>
            </a:fld>
            <a:endParaRPr lang="en-US"/>
          </a:p>
        </p:txBody>
      </p:sp>
    </p:spTree>
    <p:extLst>
      <p:ext uri="{BB962C8B-B14F-4D97-AF65-F5344CB8AC3E}">
        <p14:creationId xmlns:p14="http://schemas.microsoft.com/office/powerpoint/2010/main" val="357378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6117D0-DA17-4186-A0C3-89C3ECB5485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85F30-9954-4C14-8908-04727B02F1B2}" type="slidenum">
              <a:rPr lang="en-US" smtClean="0"/>
              <a:t>‹#›</a:t>
            </a:fld>
            <a:endParaRPr lang="en-US"/>
          </a:p>
        </p:txBody>
      </p:sp>
    </p:spTree>
    <p:extLst>
      <p:ext uri="{BB962C8B-B14F-4D97-AF65-F5344CB8AC3E}">
        <p14:creationId xmlns:p14="http://schemas.microsoft.com/office/powerpoint/2010/main" val="43403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6117D0-DA17-4186-A0C3-89C3ECB54850}" type="datetimeFigureOut">
              <a:rPr lang="en-US" smtClean="0"/>
              <a:t>5/20/2020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485F30-9954-4C14-8908-04727B02F1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51364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JavaScript" TargetMode="External"/><Relationship Id="rId2" Type="http://schemas.openxmlformats.org/officeDocument/2006/relationships/hyperlink" Target="http://en.wikipedia.org/wiki/Java_appl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ietf.org/rfc/rfc3986.tx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presentational_state_transfer#cite_note-Fielding-Ch5-1" TargetMode="External"/><Relationship Id="rId2" Type="http://schemas.openxmlformats.org/officeDocument/2006/relationships/hyperlink" Target="http://en.wikipedia.org/wiki/Hypermedia" TargetMode="External"/><Relationship Id="rId1" Type="http://schemas.openxmlformats.org/officeDocument/2006/relationships/slideLayout" Target="../slideLayouts/slideLayout2.xml"/><Relationship Id="rId4" Type="http://schemas.openxmlformats.org/officeDocument/2006/relationships/hyperlink" Target="http://en.wikipedia.org/wiki/Representational_state_transfer#cite_note-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lsejet.github.io/blog/posts/hateo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REST architecture and principles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08708"/>
            <a:ext cx="866648" cy="866648"/>
          </a:xfrm>
          <a:prstGeom prst="rect">
            <a:avLst/>
          </a:prstGeom>
        </p:spPr>
      </p:pic>
      <p:sp>
        <p:nvSpPr>
          <p:cNvPr id="5" name="Subtitle 2"/>
          <p:cNvSpPr txBox="1">
            <a:spLocks/>
          </p:cNvSpPr>
          <p:nvPr/>
        </p:nvSpPr>
        <p:spPr>
          <a:xfrm>
            <a:off x="2133600" y="2198451"/>
            <a:ext cx="8420911" cy="7769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000" b="1" dirty="0" smtClean="0"/>
              <a:t>InConcept Labs Learning series</a:t>
            </a:r>
            <a:endParaRPr lang="en-US" sz="4000" b="1" dirty="0"/>
          </a:p>
        </p:txBody>
      </p:sp>
    </p:spTree>
    <p:extLst>
      <p:ext uri="{BB962C8B-B14F-4D97-AF65-F5344CB8AC3E}">
        <p14:creationId xmlns:p14="http://schemas.microsoft.com/office/powerpoint/2010/main" val="2815733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latin typeface="Arial" panose="020B0604020202020204" pitchFamily="34" charset="0"/>
                <a:cs typeface="Arial" panose="020B0604020202020204" pitchFamily="34" charset="0"/>
              </a:rPr>
              <a:t>Constraint N5 </a:t>
            </a:r>
            <a:r>
              <a:rPr lang="en-US" sz="3600" dirty="0">
                <a:latin typeface="Arial" panose="020B0604020202020204" pitchFamily="34" charset="0"/>
                <a:cs typeface="Arial" panose="020B0604020202020204" pitchFamily="34" charset="0"/>
              </a:rPr>
              <a:t>- </a:t>
            </a:r>
            <a:r>
              <a:rPr lang="en-US" sz="3600" dirty="0">
                <a:solidFill>
                  <a:schemeClr val="accent2"/>
                </a:solidFill>
                <a:latin typeface="Arial" panose="020B0604020202020204" pitchFamily="34" charset="0"/>
                <a:cs typeface="Arial" panose="020B0604020202020204" pitchFamily="34" charset="0"/>
              </a:rPr>
              <a:t>Layered system</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3642033"/>
            <a:ext cx="10624550" cy="2592512"/>
          </a:xfrm>
        </p:spPr>
        <p:txBody>
          <a:bodyPr>
            <a:normAutofit lnSpcReduction="10000"/>
          </a:bodyPr>
          <a:lstStyle/>
          <a:p>
            <a:pPr>
              <a:spcBef>
                <a:spcPct val="20000"/>
              </a:spcBef>
              <a:buClr>
                <a:schemeClr val="accent2"/>
              </a:buClr>
              <a:buSzPct val="60000"/>
            </a:pPr>
            <a:r>
              <a:rPr lang="en-US" dirty="0"/>
              <a:t>The </a:t>
            </a:r>
            <a:r>
              <a:rPr lang="en-US" b="1" dirty="0"/>
              <a:t>layered system constraint</a:t>
            </a:r>
            <a:r>
              <a:rPr lang="en-US" dirty="0"/>
              <a:t> defines a REST architecture as hierarchical layers of components, limited to communication with their immediate neighbors. </a:t>
            </a:r>
          </a:p>
          <a:p>
            <a:pPr marL="285750" indent="-285750">
              <a:spcBef>
                <a:spcPct val="20000"/>
              </a:spcBef>
              <a:buClr>
                <a:schemeClr val="accent2"/>
              </a:buClr>
              <a:buSzPct val="60000"/>
              <a:buFont typeface="Arial" panose="020B0604020202020204" pitchFamily="34" charset="0"/>
              <a:buChar char="•"/>
            </a:pPr>
            <a:r>
              <a:rPr lang="en-US" dirty="0"/>
              <a:t>improves simplicity by separating concerns</a:t>
            </a:r>
          </a:p>
          <a:p>
            <a:pPr marL="285750" indent="-285750">
              <a:spcBef>
                <a:spcPct val="20000"/>
              </a:spcBef>
              <a:buClr>
                <a:schemeClr val="accent2"/>
              </a:buClr>
              <a:buSzPct val="60000"/>
              <a:buFont typeface="Arial" panose="020B0604020202020204" pitchFamily="34" charset="0"/>
              <a:buChar char="•"/>
            </a:pPr>
            <a:r>
              <a:rPr lang="en-US" dirty="0"/>
              <a:t>improves extensibility by using layers as a mechanism to isolate legacy components</a:t>
            </a:r>
          </a:p>
          <a:p>
            <a:pPr marL="285750" indent="-285750">
              <a:spcBef>
                <a:spcPct val="20000"/>
              </a:spcBef>
              <a:buClr>
                <a:schemeClr val="accent2"/>
              </a:buClr>
              <a:buSzPct val="60000"/>
              <a:buFont typeface="Arial" panose="020B0604020202020204" pitchFamily="34" charset="0"/>
              <a:buChar char="•"/>
            </a:pPr>
            <a:r>
              <a:rPr lang="en-US" dirty="0"/>
              <a:t>Scalability is increased by providing the capacity for intermediary components that act as caches or load balancers. </a:t>
            </a:r>
          </a:p>
          <a:p>
            <a:pPr>
              <a:spcBef>
                <a:spcPct val="20000"/>
              </a:spcBef>
              <a:buClr>
                <a:schemeClr val="accent2"/>
              </a:buClr>
              <a:buSzPct val="60000"/>
            </a:pPr>
            <a:r>
              <a:rPr lang="en-US" dirty="0"/>
              <a:t>The trade off with this constraint is reduced performance from the increased levels of indirection associated with multiple layers.</a:t>
            </a:r>
            <a:endParaRPr lang="ru-RU" u="sng" dirty="0">
              <a:solidFill>
                <a:srgbClr val="3366FF"/>
              </a:solidFill>
            </a:endParaRPr>
          </a:p>
        </p:txBody>
      </p:sp>
      <p:sp>
        <p:nvSpPr>
          <p:cNvPr id="5" name="Content Placeholder 2"/>
          <p:cNvSpPr txBox="1">
            <a:spLocks/>
          </p:cNvSpPr>
          <p:nvPr/>
        </p:nvSpPr>
        <p:spPr>
          <a:xfrm>
            <a:off x="1097280" y="1801092"/>
            <a:ext cx="5896811" cy="18409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 client cannot ordinarily tell whether it is connected directly to the end server, or to an intermediary along the way. Intermediary servers may improve system scalability by enabling load-balancing and by providing shared caches. They may also enforce security policies.</a:t>
            </a:r>
          </a:p>
        </p:txBody>
      </p:sp>
      <p:pic>
        <p:nvPicPr>
          <p:cNvPr id="7" name="Picture 2" descr="Layer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092" y="1444368"/>
            <a:ext cx="4454525" cy="219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9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latin typeface="Arial" charset="0"/>
              </a:rPr>
              <a:t>Constraint </a:t>
            </a:r>
            <a:r>
              <a:rPr lang="en-US" sz="3600" dirty="0">
                <a:latin typeface="Arial" charset="0"/>
              </a:rPr>
              <a:t>N6 – </a:t>
            </a:r>
            <a:r>
              <a:rPr lang="en-US" sz="3600" dirty="0">
                <a:solidFill>
                  <a:schemeClr val="accent2"/>
                </a:solidFill>
                <a:latin typeface="Arial" charset="0"/>
              </a:rPr>
              <a:t>Code on </a:t>
            </a:r>
            <a:r>
              <a:rPr lang="en-US" sz="3600" dirty="0" smtClean="0">
                <a:solidFill>
                  <a:schemeClr val="accent2"/>
                </a:solidFill>
                <a:latin typeface="Arial" charset="0"/>
              </a:rPr>
              <a:t>demand (optional)</a:t>
            </a:r>
            <a:endParaRPr lang="en-US" sz="3600" dirty="0"/>
          </a:p>
        </p:txBody>
      </p:sp>
      <p:sp>
        <p:nvSpPr>
          <p:cNvPr id="3" name="Content Placeholder 2"/>
          <p:cNvSpPr>
            <a:spLocks noGrp="1"/>
          </p:cNvSpPr>
          <p:nvPr>
            <p:ph idx="1"/>
          </p:nvPr>
        </p:nvSpPr>
        <p:spPr>
          <a:xfrm>
            <a:off x="1097280" y="1847273"/>
            <a:ext cx="10058400" cy="4387272"/>
          </a:xfrm>
        </p:spPr>
        <p:txBody>
          <a:bodyPr>
            <a:normAutofit/>
          </a:bodyPr>
          <a:lstStyle/>
          <a:p>
            <a:r>
              <a:rPr lang="en-US" sz="2200" dirty="0"/>
              <a:t>This constraint is optional — an API can be RESTful even without providing code on demand.</a:t>
            </a:r>
            <a:endParaRPr lang="en-US" sz="2200" dirty="0" smtClean="0"/>
          </a:p>
          <a:p>
            <a:r>
              <a:rPr lang="en-US" sz="2200" dirty="0" smtClean="0"/>
              <a:t>Code </a:t>
            </a:r>
            <a:r>
              <a:rPr lang="en-US" sz="2200" dirty="0"/>
              <a:t>on demand allows a client to download and execute code from a server. This allows the client functionality to be extended after initial deployment of the application. This has an effect on simplicity as well, because it promotes the reduced coupling of features. </a:t>
            </a:r>
            <a:endParaRPr lang="en-US" sz="2200" dirty="0" smtClean="0"/>
          </a:p>
          <a:p>
            <a:r>
              <a:rPr lang="en-US" sz="2200" dirty="0" smtClean="0"/>
              <a:t>Servers </a:t>
            </a:r>
            <a:r>
              <a:rPr lang="en-US" sz="2200" dirty="0"/>
              <a:t>can temporarily extend or customize the functionality of a client by the transfer of executable code. Examples of this may include compiled components such as </a:t>
            </a:r>
            <a:r>
              <a:rPr lang="en-US" sz="2200" dirty="0">
                <a:hlinkClick r:id="rId2" tooltip="Java applet"/>
              </a:rPr>
              <a:t>Java applets</a:t>
            </a:r>
            <a:r>
              <a:rPr lang="en-US" sz="2200" dirty="0"/>
              <a:t> and client-side scripts such </a:t>
            </a:r>
            <a:r>
              <a:rPr lang="en-US" sz="2200" dirty="0" smtClean="0"/>
              <a:t>as </a:t>
            </a:r>
            <a:r>
              <a:rPr lang="en-US" sz="2200" dirty="0" smtClean="0">
                <a:hlinkClick r:id="rId3" tooltip="JavaScript"/>
              </a:rPr>
              <a:t>JavaScript</a:t>
            </a:r>
            <a:r>
              <a:rPr lang="en-US" sz="2200" dirty="0"/>
              <a:t>. "Code on demand" is the only optional constraint of the REST architecture.</a:t>
            </a:r>
          </a:p>
        </p:txBody>
      </p:sp>
    </p:spTree>
    <p:extLst>
      <p:ext uri="{BB962C8B-B14F-4D97-AF65-F5344CB8AC3E}">
        <p14:creationId xmlns:p14="http://schemas.microsoft.com/office/powerpoint/2010/main" val="2286130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charset="0"/>
              </a:rPr>
              <a:t>RESTful API HTTP methods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945532"/>
            <a:ext cx="10198793" cy="3923562"/>
          </a:xfrm>
        </p:spPr>
        <p:txBody>
          <a:bodyPr>
            <a:normAutofit/>
          </a:bodyPr>
          <a:lstStyle/>
          <a:p>
            <a:pPr fontAlgn="base"/>
            <a:r>
              <a:rPr lang="en-US" b="1" dirty="0"/>
              <a:t>GET:</a:t>
            </a:r>
            <a:r>
              <a:rPr lang="en-US" dirty="0"/>
              <a:t> Retrieves one or more resources identified by the request URI and it can cache the information receive.</a:t>
            </a:r>
          </a:p>
          <a:p>
            <a:pPr fontAlgn="base"/>
            <a:r>
              <a:rPr lang="en-US" b="1" dirty="0"/>
              <a:t>POST:</a:t>
            </a:r>
            <a:r>
              <a:rPr lang="en-US" dirty="0"/>
              <a:t> Create a resource from the submission of a request and response is not cacheable in this case. This method is unsafe if no security is applied to the endpoint as it would allow anyone to create a random resource by submission.</a:t>
            </a:r>
          </a:p>
          <a:p>
            <a:pPr fontAlgn="base"/>
            <a:r>
              <a:rPr lang="en-US" b="1" dirty="0"/>
              <a:t>PUT:</a:t>
            </a:r>
            <a:r>
              <a:rPr lang="en-US" dirty="0"/>
              <a:t> Update an existing resource on the server specified by the request URI.</a:t>
            </a:r>
          </a:p>
          <a:p>
            <a:pPr fontAlgn="base"/>
            <a:r>
              <a:rPr lang="en-US" b="1" dirty="0"/>
              <a:t>DELETE:</a:t>
            </a:r>
            <a:r>
              <a:rPr lang="en-US" dirty="0"/>
              <a:t> Delete an existing resource on the server specified by the request URI. It always return an appropriate HTTP status for every request.</a:t>
            </a:r>
          </a:p>
          <a:p>
            <a:pPr marL="457200" indent="-457200">
              <a:lnSpc>
                <a:spcPct val="100000"/>
              </a:lnSpc>
              <a:buFont typeface="+mj-lt"/>
              <a:buAutoNum type="arabicPeriod"/>
            </a:pPr>
            <a:endParaRPr lang="en-US" sz="24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251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charset="0"/>
              </a:rPr>
              <a:t>RESTful API HTTP methods - </a:t>
            </a:r>
            <a:r>
              <a:rPr lang="en-US" sz="3600" dirty="0">
                <a:solidFill>
                  <a:schemeClr val="accent2"/>
                </a:solidFill>
                <a:latin typeface="Arial" charset="0"/>
              </a:rPr>
              <a:t>GET</a:t>
            </a:r>
            <a:endParaRPr lang="en-US" sz="3600" dirty="0">
              <a:solidFill>
                <a:schemeClr val="accent2"/>
              </a:solidFill>
            </a:endParaRPr>
          </a:p>
        </p:txBody>
      </p:sp>
      <p:sp>
        <p:nvSpPr>
          <p:cNvPr id="3" name="Content Placeholder 2"/>
          <p:cNvSpPr>
            <a:spLocks noGrp="1"/>
          </p:cNvSpPr>
          <p:nvPr>
            <p:ph idx="1"/>
          </p:nvPr>
        </p:nvSpPr>
        <p:spPr>
          <a:xfrm>
            <a:off x="1097280" y="2776119"/>
            <a:ext cx="10058400" cy="3458426"/>
          </a:xfrm>
        </p:spPr>
        <p:txBody>
          <a:bodyPr>
            <a:normAutofit fontScale="85000" lnSpcReduction="10000"/>
          </a:bodyPr>
          <a:lstStyle/>
          <a:p>
            <a:r>
              <a:rPr lang="en-US" sz="2400" dirty="0"/>
              <a:t>The HTTP GET method is used to retrieve (or read) a representation of a resource. In the “happy” (or non-error) path, GET returns a representation in XML or JSON and an HTTP response code of 200 (OK). In an error case, it most often returns a 404 (NOT FOUND) or 400 (BAD REQUEST).</a:t>
            </a:r>
          </a:p>
          <a:p>
            <a:r>
              <a:rPr lang="en-US" sz="2400" dirty="0"/>
              <a:t>According to the design of the HTTP specification, GET (along with HEAD) requests are used only to read data and not change it. </a:t>
            </a:r>
          </a:p>
          <a:p>
            <a:r>
              <a:rPr lang="en-US" sz="2400" dirty="0"/>
              <a:t>Do not expose unsafe operations via GET—it should never modify any resources on the server.</a:t>
            </a:r>
          </a:p>
          <a:p>
            <a:r>
              <a:rPr lang="en-US" sz="2400" b="1" dirty="0" smtClean="0"/>
              <a:t>Examples</a:t>
            </a:r>
            <a:r>
              <a:rPr lang="en-US" sz="2400" b="1" dirty="0"/>
              <a:t>:</a:t>
            </a:r>
            <a:endParaRPr lang="en-US" sz="2400" dirty="0"/>
          </a:p>
          <a:p>
            <a:r>
              <a:rPr lang="en-US" sz="2400" i="1" dirty="0"/>
              <a:t>GET http://www.example.com/customers/12345</a:t>
            </a:r>
            <a:endParaRPr lang="en-US" sz="2400" dirty="0"/>
          </a:p>
          <a:p>
            <a:r>
              <a:rPr lang="en-US" sz="2400" i="1" dirty="0"/>
              <a:t>GET http://</a:t>
            </a:r>
            <a:r>
              <a:rPr lang="en-US" sz="2400" i="1" dirty="0" smtClean="0"/>
              <a:t>www.example.com/customers/12345/orders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28545698"/>
              </p:ext>
            </p:extLst>
          </p:nvPr>
        </p:nvGraphicFramePr>
        <p:xfrm>
          <a:off x="1097280" y="1413164"/>
          <a:ext cx="10058400" cy="1126836"/>
        </p:xfrm>
        <a:graphic>
          <a:graphicData uri="http://schemas.openxmlformats.org/drawingml/2006/table">
            <a:tbl>
              <a:tblPr/>
              <a:tblGrid>
                <a:gridCol w="1304175">
                  <a:extLst>
                    <a:ext uri="{9D8B030D-6E8A-4147-A177-3AD203B41FA5}">
                      <a16:colId xmlns:a16="http://schemas.microsoft.com/office/drawing/2014/main" val="20000"/>
                    </a:ext>
                  </a:extLst>
                </a:gridCol>
                <a:gridCol w="4530394">
                  <a:extLst>
                    <a:ext uri="{9D8B030D-6E8A-4147-A177-3AD203B41FA5}">
                      <a16:colId xmlns:a16="http://schemas.microsoft.com/office/drawing/2014/main" val="20001"/>
                    </a:ext>
                  </a:extLst>
                </a:gridCol>
                <a:gridCol w="4223831">
                  <a:extLst>
                    <a:ext uri="{9D8B030D-6E8A-4147-A177-3AD203B41FA5}">
                      <a16:colId xmlns:a16="http://schemas.microsoft.com/office/drawing/2014/main" val="20002"/>
                    </a:ext>
                  </a:extLst>
                </a:gridCol>
              </a:tblGrid>
              <a:tr h="460298">
                <a:tc>
                  <a:txBody>
                    <a:bodyPr/>
                    <a:lstStyle/>
                    <a:p>
                      <a:pPr algn="l" fontAlgn="b"/>
                      <a:r>
                        <a:rPr lang="en-US" sz="1800" b="1" dirty="0">
                          <a:effectLst/>
                        </a:rPr>
                        <a:t>HTTP Verb</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Entire Collection (e.g. /customers)</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Specific Item (e.g. /customers/{id})</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66538">
                <a:tc>
                  <a:txBody>
                    <a:bodyPr/>
                    <a:lstStyle/>
                    <a:p>
                      <a:pPr algn="l" fontAlgn="t"/>
                      <a:r>
                        <a:rPr lang="en-US" sz="1800">
                          <a:effectLst/>
                        </a:rPr>
                        <a:t>GET</a:t>
                      </a: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200 (OK), list of customers. Use pagination, sorting and filtering to navigate big lists.</a:t>
                      </a: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200 (OK), single customer. 404 (Not Found), if ID not found or invalid.</a:t>
                      </a: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22323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charset="0"/>
              </a:rPr>
              <a:t>RESTful API HTTP methods - </a:t>
            </a:r>
            <a:r>
              <a:rPr lang="en-US" sz="3600" dirty="0" smtClean="0">
                <a:solidFill>
                  <a:schemeClr val="accent2"/>
                </a:solidFill>
                <a:latin typeface="Arial" charset="0"/>
              </a:rPr>
              <a:t>POST</a:t>
            </a:r>
            <a:endParaRPr lang="en-US" sz="3600" dirty="0">
              <a:solidFill>
                <a:schemeClr val="accent2"/>
              </a:solidFill>
            </a:endParaRPr>
          </a:p>
        </p:txBody>
      </p:sp>
      <p:sp>
        <p:nvSpPr>
          <p:cNvPr id="3" name="Content Placeholder 2"/>
          <p:cNvSpPr>
            <a:spLocks noGrp="1"/>
          </p:cNvSpPr>
          <p:nvPr>
            <p:ph idx="1"/>
          </p:nvPr>
        </p:nvSpPr>
        <p:spPr>
          <a:xfrm>
            <a:off x="1097280" y="2776119"/>
            <a:ext cx="10058400" cy="3458426"/>
          </a:xfrm>
        </p:spPr>
        <p:txBody>
          <a:bodyPr>
            <a:normAutofit fontScale="85000" lnSpcReduction="20000"/>
          </a:bodyPr>
          <a:lstStyle/>
          <a:p>
            <a:r>
              <a:rPr lang="en-US" sz="2400" dirty="0"/>
              <a:t>The POST verb is most-often utilized for creation of new resources. In particular, it's used to create subordinate resources. That is, subordinate to some other (e.g. parent) resource. In other words, when creating a new resource, POST to the parent and the service takes care of associating the new resource with the parent, assigning an ID (new resource URI), etc.</a:t>
            </a:r>
          </a:p>
          <a:p>
            <a:r>
              <a:rPr lang="en-US" sz="2400" dirty="0" smtClean="0"/>
              <a:t>On </a:t>
            </a:r>
            <a:r>
              <a:rPr lang="en-US" sz="2400" dirty="0"/>
              <a:t>successful creation, return HTTP status 201, returning a Location header with a link to the newly-created resource with the 201 HTTP status.</a:t>
            </a:r>
          </a:p>
          <a:p>
            <a:r>
              <a:rPr lang="en-US" sz="2400" dirty="0"/>
              <a:t>Making two identical POST requests will most-likely result in two resources containing the same information.</a:t>
            </a:r>
          </a:p>
          <a:p>
            <a:r>
              <a:rPr lang="fr-FR" sz="2400" b="1" dirty="0" err="1" smtClean="0"/>
              <a:t>Examples</a:t>
            </a:r>
            <a:r>
              <a:rPr lang="fr-FR" sz="2400" b="1" dirty="0"/>
              <a:t>:</a:t>
            </a:r>
            <a:endParaRPr lang="fr-FR" sz="2400" dirty="0"/>
          </a:p>
          <a:p>
            <a:r>
              <a:rPr lang="fr-FR" sz="2400" i="1" dirty="0"/>
              <a:t>POST http://www.example.com/customers</a:t>
            </a:r>
            <a:endParaRPr lang="fr-FR" sz="2400" dirty="0"/>
          </a:p>
          <a:p>
            <a:r>
              <a:rPr lang="fr-FR" sz="2400" i="1" dirty="0"/>
              <a:t>POST http://www.example.com/customers/12345/orders</a:t>
            </a:r>
            <a:endParaRPr lang="fr-FR" sz="2400" dirty="0"/>
          </a:p>
        </p:txBody>
      </p:sp>
      <p:graphicFrame>
        <p:nvGraphicFramePr>
          <p:cNvPr id="4" name="Table 3"/>
          <p:cNvGraphicFramePr>
            <a:graphicFrameLocks noGrp="1"/>
          </p:cNvGraphicFramePr>
          <p:nvPr>
            <p:extLst>
              <p:ext uri="{D42A27DB-BD31-4B8C-83A1-F6EECF244321}">
                <p14:modId xmlns:p14="http://schemas.microsoft.com/office/powerpoint/2010/main" val="3217045849"/>
              </p:ext>
            </p:extLst>
          </p:nvPr>
        </p:nvGraphicFramePr>
        <p:xfrm>
          <a:off x="1097280" y="1413164"/>
          <a:ext cx="10058400" cy="1126836"/>
        </p:xfrm>
        <a:graphic>
          <a:graphicData uri="http://schemas.openxmlformats.org/drawingml/2006/table">
            <a:tbl>
              <a:tblPr/>
              <a:tblGrid>
                <a:gridCol w="1304175">
                  <a:extLst>
                    <a:ext uri="{9D8B030D-6E8A-4147-A177-3AD203B41FA5}">
                      <a16:colId xmlns:a16="http://schemas.microsoft.com/office/drawing/2014/main" val="20000"/>
                    </a:ext>
                  </a:extLst>
                </a:gridCol>
                <a:gridCol w="4530394">
                  <a:extLst>
                    <a:ext uri="{9D8B030D-6E8A-4147-A177-3AD203B41FA5}">
                      <a16:colId xmlns:a16="http://schemas.microsoft.com/office/drawing/2014/main" val="20001"/>
                    </a:ext>
                  </a:extLst>
                </a:gridCol>
                <a:gridCol w="4223831">
                  <a:extLst>
                    <a:ext uri="{9D8B030D-6E8A-4147-A177-3AD203B41FA5}">
                      <a16:colId xmlns:a16="http://schemas.microsoft.com/office/drawing/2014/main" val="20002"/>
                    </a:ext>
                  </a:extLst>
                </a:gridCol>
              </a:tblGrid>
              <a:tr h="460298">
                <a:tc>
                  <a:txBody>
                    <a:bodyPr/>
                    <a:lstStyle/>
                    <a:p>
                      <a:pPr algn="l" fontAlgn="b"/>
                      <a:r>
                        <a:rPr lang="en-US" sz="1800" b="1" dirty="0">
                          <a:effectLst/>
                        </a:rPr>
                        <a:t>HTTP Verb</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Entire Collection (e.g. /customers)</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Specific Item (e.g. /customers/{id})</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66538">
                <a:tc>
                  <a:txBody>
                    <a:bodyPr/>
                    <a:lstStyle/>
                    <a:p>
                      <a:pPr algn="l" fontAlgn="t"/>
                      <a:r>
                        <a:rPr lang="en-US" sz="1800" dirty="0" smtClean="0">
                          <a:effectLst/>
                        </a:rPr>
                        <a:t>POST</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effectLst/>
                        </a:rPr>
                        <a:t>201 (Created), 'Location' header with link to /customers/{id} containing new ID.</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effectLst/>
                        </a:rPr>
                        <a:t>404 (Not Found).</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3488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charset="0"/>
              </a:rPr>
              <a:t>RESTful API HTTP methods - </a:t>
            </a:r>
            <a:r>
              <a:rPr lang="en-US" sz="3600" dirty="0" smtClean="0">
                <a:solidFill>
                  <a:schemeClr val="accent2"/>
                </a:solidFill>
                <a:latin typeface="Arial" charset="0"/>
              </a:rPr>
              <a:t>PUT</a:t>
            </a:r>
            <a:endParaRPr lang="en-US" sz="3600" dirty="0">
              <a:solidFill>
                <a:schemeClr val="accent2"/>
              </a:solidFill>
            </a:endParaRPr>
          </a:p>
        </p:txBody>
      </p:sp>
      <p:sp>
        <p:nvSpPr>
          <p:cNvPr id="3" name="Content Placeholder 2"/>
          <p:cNvSpPr>
            <a:spLocks noGrp="1"/>
          </p:cNvSpPr>
          <p:nvPr>
            <p:ph idx="1"/>
          </p:nvPr>
        </p:nvSpPr>
        <p:spPr>
          <a:xfrm>
            <a:off x="1097280" y="2890981"/>
            <a:ext cx="10058400" cy="3343563"/>
          </a:xfrm>
        </p:spPr>
        <p:txBody>
          <a:bodyPr>
            <a:normAutofit fontScale="92500" lnSpcReduction="20000"/>
          </a:bodyPr>
          <a:lstStyle/>
          <a:p>
            <a:r>
              <a:rPr lang="en-US" sz="2400" dirty="0"/>
              <a:t>PUT-</a:t>
            </a:r>
            <a:r>
              <a:rPr lang="en-US" sz="2400" dirty="0" err="1"/>
              <a:t>ing</a:t>
            </a:r>
            <a:r>
              <a:rPr lang="en-US" sz="2400" dirty="0"/>
              <a:t> to a known resource URI with the request body containing the newly-updated representation of the original resource.</a:t>
            </a:r>
          </a:p>
          <a:p>
            <a:r>
              <a:rPr lang="en-US" sz="2400" dirty="0"/>
              <a:t>However, PUT can also be used to create a resource in the case where the resource ID is chosen by the client instead of by the server. In other words, if the PUT is to a URI that contains the value of a non-existent resource ID. Again, the request body contains a resource representation. </a:t>
            </a:r>
          </a:p>
          <a:p>
            <a:r>
              <a:rPr lang="en-US" sz="2400" dirty="0" smtClean="0"/>
              <a:t>On </a:t>
            </a:r>
            <a:r>
              <a:rPr lang="en-US" sz="2400" dirty="0"/>
              <a:t>successful update, return 200 (or 204 if not returning any content in the body) from a PUT. If using PUT for create, return HTTP status 201 on successful creation. A body in the response is optional—providing one consumes more bandwidth. It is not necessary to return a link via a Location header in the creation case since the client already set the resource ID.</a:t>
            </a:r>
          </a:p>
        </p:txBody>
      </p:sp>
      <p:graphicFrame>
        <p:nvGraphicFramePr>
          <p:cNvPr id="4" name="Table 3"/>
          <p:cNvGraphicFramePr>
            <a:graphicFrameLocks noGrp="1"/>
          </p:cNvGraphicFramePr>
          <p:nvPr>
            <p:extLst>
              <p:ext uri="{D42A27DB-BD31-4B8C-83A1-F6EECF244321}">
                <p14:modId xmlns:p14="http://schemas.microsoft.com/office/powerpoint/2010/main" val="3074042979"/>
              </p:ext>
            </p:extLst>
          </p:nvPr>
        </p:nvGraphicFramePr>
        <p:xfrm>
          <a:off x="1097280" y="1366982"/>
          <a:ext cx="10058400" cy="1394948"/>
        </p:xfrm>
        <a:graphic>
          <a:graphicData uri="http://schemas.openxmlformats.org/drawingml/2006/table">
            <a:tbl>
              <a:tblPr/>
              <a:tblGrid>
                <a:gridCol w="1304175">
                  <a:extLst>
                    <a:ext uri="{9D8B030D-6E8A-4147-A177-3AD203B41FA5}">
                      <a16:colId xmlns:a16="http://schemas.microsoft.com/office/drawing/2014/main" val="20000"/>
                    </a:ext>
                  </a:extLst>
                </a:gridCol>
                <a:gridCol w="4530394">
                  <a:extLst>
                    <a:ext uri="{9D8B030D-6E8A-4147-A177-3AD203B41FA5}">
                      <a16:colId xmlns:a16="http://schemas.microsoft.com/office/drawing/2014/main" val="20001"/>
                    </a:ext>
                  </a:extLst>
                </a:gridCol>
                <a:gridCol w="4223831">
                  <a:extLst>
                    <a:ext uri="{9D8B030D-6E8A-4147-A177-3AD203B41FA5}">
                      <a16:colId xmlns:a16="http://schemas.microsoft.com/office/drawing/2014/main" val="20002"/>
                    </a:ext>
                  </a:extLst>
                </a:gridCol>
              </a:tblGrid>
              <a:tr h="460298">
                <a:tc>
                  <a:txBody>
                    <a:bodyPr/>
                    <a:lstStyle/>
                    <a:p>
                      <a:pPr algn="l" fontAlgn="b"/>
                      <a:r>
                        <a:rPr lang="en-US" sz="1800" b="1" dirty="0">
                          <a:effectLst/>
                        </a:rPr>
                        <a:t>HTTP Verb</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Entire Collection (e.g. /customers)</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Specific Item (e.g. /customers/{id})</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66538">
                <a:tc>
                  <a:txBody>
                    <a:bodyPr/>
                    <a:lstStyle/>
                    <a:p>
                      <a:pPr algn="l" fontAlgn="t"/>
                      <a:r>
                        <a:rPr lang="en-US" sz="1800" dirty="0" smtClean="0">
                          <a:effectLst/>
                        </a:rPr>
                        <a:t>PUT</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effectLst/>
                        </a:rPr>
                        <a:t>404 (Not Found), unless you want to update/replace every resource in the entire collection.</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effectLst/>
                        </a:rPr>
                        <a:t>200 (OK) or 204 (No Content). </a:t>
                      </a:r>
                    </a:p>
                    <a:p>
                      <a:pPr algn="l" fontAlgn="t"/>
                      <a:r>
                        <a:rPr lang="en-US" sz="1800" dirty="0" smtClean="0">
                          <a:effectLst/>
                        </a:rPr>
                        <a:t>404 (Not Found), if ID not found or invalid.</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1424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charset="0"/>
              </a:rPr>
              <a:t>RESTful API HTTP methods - </a:t>
            </a:r>
            <a:r>
              <a:rPr lang="en-US" sz="3600" dirty="0" smtClean="0">
                <a:solidFill>
                  <a:schemeClr val="accent2"/>
                </a:solidFill>
                <a:latin typeface="Arial" charset="0"/>
              </a:rPr>
              <a:t>DELETE</a:t>
            </a:r>
            <a:endParaRPr lang="en-US" sz="3600" dirty="0">
              <a:solidFill>
                <a:schemeClr val="accent2"/>
              </a:solidFill>
            </a:endParaRPr>
          </a:p>
        </p:txBody>
      </p:sp>
      <p:sp>
        <p:nvSpPr>
          <p:cNvPr id="3" name="Content Placeholder 2"/>
          <p:cNvSpPr>
            <a:spLocks noGrp="1"/>
          </p:cNvSpPr>
          <p:nvPr>
            <p:ph idx="1"/>
          </p:nvPr>
        </p:nvSpPr>
        <p:spPr>
          <a:xfrm>
            <a:off x="1097280" y="2683755"/>
            <a:ext cx="10058400" cy="3550790"/>
          </a:xfrm>
        </p:spPr>
        <p:txBody>
          <a:bodyPr>
            <a:normAutofit fontScale="85000" lnSpcReduction="20000"/>
          </a:bodyPr>
          <a:lstStyle/>
          <a:p>
            <a:r>
              <a:rPr lang="en-US" sz="2400" dirty="0"/>
              <a:t>DELETE is pretty easy to understand. It is used to delete a resource identified by a URI.</a:t>
            </a:r>
          </a:p>
          <a:p>
            <a:r>
              <a:rPr lang="en-US" sz="2400" dirty="0"/>
              <a:t>On successful deletion, return HTTP status 200 (OK) along with a response body, perhaps the representation of the deleted item (often demands too much bandwidth), or a wrapped response (see Return Values below). Either that or return HTTP status 204 (NO CONTENT) with no response body. </a:t>
            </a:r>
          </a:p>
          <a:p>
            <a:r>
              <a:rPr lang="en-US" sz="2400" dirty="0"/>
              <a:t>HTTP-spec-wise, DELETE operations are idempotent. If you DELETE a resource, it's removed. Repeatedly calling DELETE on that resource ends up the same: the resource is gone. </a:t>
            </a:r>
          </a:p>
          <a:p>
            <a:r>
              <a:rPr lang="en-US" sz="2400" b="1" dirty="0" smtClean="0"/>
              <a:t>Examples</a:t>
            </a:r>
            <a:r>
              <a:rPr lang="en-US" sz="2400" b="1" dirty="0"/>
              <a:t>:</a:t>
            </a:r>
            <a:endParaRPr lang="en-US" sz="2400" dirty="0"/>
          </a:p>
          <a:p>
            <a:r>
              <a:rPr lang="en-US" sz="2400" i="1" dirty="0"/>
              <a:t>DELETE http://www.example.com/customers/12345</a:t>
            </a:r>
            <a:endParaRPr lang="en-US" sz="2400" dirty="0"/>
          </a:p>
          <a:p>
            <a:r>
              <a:rPr lang="en-US" sz="2400" i="1" dirty="0"/>
              <a:t>DELETE http://www.example.com/customers/12345/orders</a:t>
            </a:r>
            <a:endParaRPr lang="en-US" sz="2400" dirty="0"/>
          </a:p>
          <a:p>
            <a:r>
              <a:rPr lang="en-US" sz="2400" i="1" dirty="0"/>
              <a:t>DELETE http://www.example.com/bucket/sample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615156170"/>
              </p:ext>
            </p:extLst>
          </p:nvPr>
        </p:nvGraphicFramePr>
        <p:xfrm>
          <a:off x="1097280" y="1366982"/>
          <a:ext cx="10058400" cy="1126836"/>
        </p:xfrm>
        <a:graphic>
          <a:graphicData uri="http://schemas.openxmlformats.org/drawingml/2006/table">
            <a:tbl>
              <a:tblPr/>
              <a:tblGrid>
                <a:gridCol w="1304175">
                  <a:extLst>
                    <a:ext uri="{9D8B030D-6E8A-4147-A177-3AD203B41FA5}">
                      <a16:colId xmlns:a16="http://schemas.microsoft.com/office/drawing/2014/main" val="20000"/>
                    </a:ext>
                  </a:extLst>
                </a:gridCol>
                <a:gridCol w="4530394">
                  <a:extLst>
                    <a:ext uri="{9D8B030D-6E8A-4147-A177-3AD203B41FA5}">
                      <a16:colId xmlns:a16="http://schemas.microsoft.com/office/drawing/2014/main" val="20001"/>
                    </a:ext>
                  </a:extLst>
                </a:gridCol>
                <a:gridCol w="4223831">
                  <a:extLst>
                    <a:ext uri="{9D8B030D-6E8A-4147-A177-3AD203B41FA5}">
                      <a16:colId xmlns:a16="http://schemas.microsoft.com/office/drawing/2014/main" val="20002"/>
                    </a:ext>
                  </a:extLst>
                </a:gridCol>
              </a:tblGrid>
              <a:tr h="460298">
                <a:tc>
                  <a:txBody>
                    <a:bodyPr/>
                    <a:lstStyle/>
                    <a:p>
                      <a:pPr algn="l" fontAlgn="b"/>
                      <a:r>
                        <a:rPr lang="en-US" sz="1800" b="1" dirty="0">
                          <a:effectLst/>
                        </a:rPr>
                        <a:t>HTTP Verb</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Entire Collection (e.g. /customers)</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Specific Item (e.g. /customers/{id})</a:t>
                      </a:r>
                    </a:p>
                  </a:txBody>
                  <a:tcPr marL="55845" marR="55845" marT="55845" marB="5584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66538">
                <a:tc>
                  <a:txBody>
                    <a:bodyPr/>
                    <a:lstStyle/>
                    <a:p>
                      <a:pPr algn="l" fontAlgn="t"/>
                      <a:r>
                        <a:rPr lang="en-US" sz="1800" dirty="0" smtClean="0">
                          <a:effectLst/>
                        </a:rPr>
                        <a:t>DELETE</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effectLst/>
                        </a:rPr>
                        <a:t>404 (Not Found), unless you want to delete the whole collection—not often desirable.</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effectLst/>
                        </a:rPr>
                        <a:t>200 (OK). </a:t>
                      </a:r>
                    </a:p>
                    <a:p>
                      <a:pPr algn="l" fontAlgn="t"/>
                      <a:r>
                        <a:rPr lang="en-US" sz="1800" dirty="0" smtClean="0">
                          <a:effectLst/>
                        </a:rPr>
                        <a:t>404 (Not Found), if ID not found or invalid.</a:t>
                      </a:r>
                      <a:endParaRPr lang="en-US" sz="1800" dirty="0">
                        <a:effectLst/>
                      </a:endParaRPr>
                    </a:p>
                  </a:txBody>
                  <a:tcPr marL="55845" marR="55845" marT="55845" marB="558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17414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39273" y="2411124"/>
            <a:ext cx="9615054" cy="923925"/>
          </a:xfrm>
        </p:spPr>
        <p:txBody>
          <a:bodyPr>
            <a:normAutofit/>
          </a:bodyPr>
          <a:lstStyle/>
          <a:p>
            <a:pPr algn="ctr"/>
            <a:r>
              <a:rPr lang="en-US" dirty="0" smtClean="0">
                <a:latin typeface="Arial" charset="0"/>
              </a:rPr>
              <a:t>Rules of REST API</a:t>
            </a:r>
            <a:endParaRPr lang="en-US" dirty="0"/>
          </a:p>
        </p:txBody>
      </p:sp>
    </p:spTree>
    <p:extLst>
      <p:ext uri="{BB962C8B-B14F-4D97-AF65-F5344CB8AC3E}">
        <p14:creationId xmlns:p14="http://schemas.microsoft.com/office/powerpoint/2010/main" val="2523483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b="1" dirty="0"/>
              <a:t>Idempotent REST APIs</a:t>
            </a:r>
            <a:endParaRPr lang="en-US" sz="3600" dirty="0">
              <a:solidFill>
                <a:schemeClr val="accent2"/>
              </a:solidFill>
            </a:endParaRPr>
          </a:p>
        </p:txBody>
      </p:sp>
      <p:sp>
        <p:nvSpPr>
          <p:cNvPr id="3" name="Content Placeholder 2"/>
          <p:cNvSpPr>
            <a:spLocks noGrp="1"/>
          </p:cNvSpPr>
          <p:nvPr>
            <p:ph idx="1"/>
          </p:nvPr>
        </p:nvSpPr>
        <p:spPr>
          <a:xfrm>
            <a:off x="1097280" y="1801091"/>
            <a:ext cx="10058400" cy="4433454"/>
          </a:xfrm>
        </p:spPr>
        <p:txBody>
          <a:bodyPr>
            <a:normAutofit/>
          </a:bodyPr>
          <a:lstStyle/>
          <a:p>
            <a:r>
              <a:rPr lang="en-US" dirty="0"/>
              <a:t>In the context of REST APIs, when making multiple identical requests has the same effect as making a single request – then that REST API is called </a:t>
            </a:r>
            <a:r>
              <a:rPr lang="en-US" b="1" dirty="0"/>
              <a:t>idempotent</a:t>
            </a:r>
            <a:r>
              <a:rPr lang="en-US" dirty="0"/>
              <a:t>.</a:t>
            </a:r>
          </a:p>
          <a:p>
            <a:r>
              <a:rPr lang="en-US" dirty="0"/>
              <a:t>When you design REST APIs, you must realize that API consumers can make mistakes. They can write client code in such a way that there can be duplicate requests as well. These duplicate requests may be unintentional as well as intentional some time (e.g. due to timeout or network issues). You have to design </a:t>
            </a:r>
            <a:r>
              <a:rPr lang="en-US" i="1" dirty="0"/>
              <a:t>fault-tolerant APIs</a:t>
            </a:r>
            <a:r>
              <a:rPr lang="en-US" dirty="0"/>
              <a:t> in such a way that duplicate requests do not leave the system unstable</a:t>
            </a:r>
            <a:r>
              <a:rPr lang="en-US" dirty="0" smtClean="0"/>
              <a:t>.</a:t>
            </a:r>
          </a:p>
          <a:p>
            <a:r>
              <a:rPr lang="en-US" b="1" dirty="0" smtClean="0"/>
              <a:t>GET</a:t>
            </a:r>
            <a:r>
              <a:rPr lang="en-US" b="1" dirty="0"/>
              <a:t>, PUT</a:t>
            </a:r>
            <a:r>
              <a:rPr lang="en-US" b="1" dirty="0" smtClean="0"/>
              <a:t>, DELETE, HEAD</a:t>
            </a:r>
            <a:r>
              <a:rPr lang="en-US" b="1" dirty="0"/>
              <a:t>, OPTIONS and </a:t>
            </a:r>
            <a:r>
              <a:rPr lang="en-US" b="1" dirty="0" smtClean="0"/>
              <a:t>TRACE </a:t>
            </a:r>
            <a:r>
              <a:rPr lang="en-US" dirty="0" smtClean="0"/>
              <a:t>are idempotent</a:t>
            </a:r>
          </a:p>
          <a:p>
            <a:r>
              <a:rPr lang="en-US" b="1" dirty="0" smtClean="0"/>
              <a:t>POST</a:t>
            </a:r>
            <a:r>
              <a:rPr lang="en-US" dirty="0" smtClean="0"/>
              <a:t> - is </a:t>
            </a:r>
            <a:r>
              <a:rPr lang="en-US" dirty="0"/>
              <a:t>not </a:t>
            </a:r>
            <a:r>
              <a:rPr lang="en-US" dirty="0" smtClean="0"/>
              <a:t>idempotent – every time it will create a new entity</a:t>
            </a:r>
          </a:p>
          <a:p>
            <a:r>
              <a:rPr lang="en-US" b="1" dirty="0" smtClean="0"/>
              <a:t>PUT</a:t>
            </a:r>
            <a:r>
              <a:rPr lang="en-US" dirty="0" smtClean="0"/>
              <a:t> - </a:t>
            </a:r>
            <a:r>
              <a:rPr lang="en-US" dirty="0"/>
              <a:t>is idempotent, </a:t>
            </a:r>
            <a:r>
              <a:rPr lang="en-US" dirty="0" smtClean="0"/>
              <a:t>first time it will make a change, next calls will just overwrite</a:t>
            </a:r>
          </a:p>
          <a:p>
            <a:r>
              <a:rPr lang="en-US" b="1" dirty="0" smtClean="0"/>
              <a:t>DELETE </a:t>
            </a:r>
            <a:r>
              <a:rPr lang="en-US" dirty="0" smtClean="0"/>
              <a:t>– is idempotent, however calling it second time will return 404</a:t>
            </a:r>
            <a:endParaRPr lang="en-US" dirty="0"/>
          </a:p>
        </p:txBody>
      </p:sp>
    </p:spTree>
    <p:extLst>
      <p:ext uri="{BB962C8B-B14F-4D97-AF65-F5344CB8AC3E}">
        <p14:creationId xmlns:p14="http://schemas.microsoft.com/office/powerpoint/2010/main" val="1613021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b="1" dirty="0"/>
              <a:t>REST API Versioning</a:t>
            </a:r>
            <a:endParaRPr lang="en-US" sz="3600" dirty="0">
              <a:solidFill>
                <a:schemeClr val="accent2"/>
              </a:solidFill>
            </a:endParaRPr>
          </a:p>
        </p:txBody>
      </p:sp>
      <p:sp>
        <p:nvSpPr>
          <p:cNvPr id="3" name="Content Placeholder 2"/>
          <p:cNvSpPr>
            <a:spLocks noGrp="1"/>
          </p:cNvSpPr>
          <p:nvPr>
            <p:ph idx="1"/>
          </p:nvPr>
        </p:nvSpPr>
        <p:spPr>
          <a:xfrm>
            <a:off x="1097280" y="1801091"/>
            <a:ext cx="10058400" cy="4433454"/>
          </a:xfrm>
        </p:spPr>
        <p:txBody>
          <a:bodyPr>
            <a:noAutofit/>
          </a:bodyPr>
          <a:lstStyle/>
          <a:p>
            <a:r>
              <a:rPr lang="en-US" b="1" u="sng" dirty="0"/>
              <a:t>When to </a:t>
            </a:r>
            <a:r>
              <a:rPr lang="en-US" b="1" u="sng" dirty="0" smtClean="0"/>
              <a:t>Version</a:t>
            </a:r>
            <a:endParaRPr lang="en-US" dirty="0" smtClean="0"/>
          </a:p>
          <a:p>
            <a:pPr lvl="1">
              <a:buFont typeface="Arial" panose="020B0604020202020204" pitchFamily="34" charset="0"/>
              <a:buChar char="•"/>
            </a:pPr>
            <a:r>
              <a:rPr lang="en-US" sz="2000" dirty="0"/>
              <a:t>a change in the format of the response data for one or more </a:t>
            </a:r>
            <a:r>
              <a:rPr lang="en-US" sz="2000" dirty="0" smtClean="0"/>
              <a:t>calls</a:t>
            </a:r>
          </a:p>
          <a:p>
            <a:pPr lvl="1">
              <a:buFont typeface="Arial" panose="020B0604020202020204" pitchFamily="34" charset="0"/>
              <a:buChar char="•"/>
            </a:pPr>
            <a:r>
              <a:rPr lang="en-US" sz="2000" dirty="0"/>
              <a:t>a change in the response type (i.e. changing an integer to a float</a:t>
            </a:r>
            <a:r>
              <a:rPr lang="en-US" sz="2000" dirty="0" smtClean="0"/>
              <a:t>)</a:t>
            </a:r>
          </a:p>
          <a:p>
            <a:pPr lvl="1">
              <a:buFont typeface="Arial" panose="020B0604020202020204" pitchFamily="34" charset="0"/>
              <a:buChar char="•"/>
            </a:pPr>
            <a:r>
              <a:rPr lang="en-US" sz="2000" dirty="0"/>
              <a:t>removing any part of the API.</a:t>
            </a:r>
          </a:p>
          <a:p>
            <a:r>
              <a:rPr lang="en-US" u="sng" dirty="0" smtClean="0"/>
              <a:t>How </a:t>
            </a:r>
            <a:r>
              <a:rPr lang="en-US" u="sng" dirty="0"/>
              <a:t>to </a:t>
            </a:r>
            <a:r>
              <a:rPr lang="en-US" u="sng" dirty="0" smtClean="0"/>
              <a:t>Version</a:t>
            </a:r>
            <a:endParaRPr lang="en-US" u="sng" dirty="0" smtClean="0">
              <a:solidFill>
                <a:srgbClr val="000000"/>
              </a:solidFill>
            </a:endParaRPr>
          </a:p>
          <a:p>
            <a:r>
              <a:rPr lang="en-US" b="1" dirty="0" smtClean="0">
                <a:solidFill>
                  <a:srgbClr val="000000"/>
                </a:solidFill>
              </a:rPr>
              <a:t>1) URI </a:t>
            </a:r>
            <a:r>
              <a:rPr lang="en-US" b="1" dirty="0">
                <a:solidFill>
                  <a:srgbClr val="000000"/>
                </a:solidFill>
              </a:rPr>
              <a:t>Versioning</a:t>
            </a:r>
          </a:p>
          <a:p>
            <a:pPr marL="201168" lvl="1" indent="0">
              <a:buNone/>
            </a:pPr>
            <a:r>
              <a:rPr lang="en-US" altLang="en-US" sz="2000" dirty="0">
                <a:solidFill>
                  <a:srgbClr val="000000"/>
                </a:solidFill>
              </a:rPr>
              <a:t>http://api.example.com/v1 </a:t>
            </a:r>
          </a:p>
          <a:p>
            <a:pPr marL="201168" lvl="1" indent="0">
              <a:buNone/>
            </a:pPr>
            <a:r>
              <a:rPr lang="en-US" altLang="en-US" sz="2000" dirty="0">
                <a:solidFill>
                  <a:srgbClr val="000000"/>
                </a:solidFill>
              </a:rPr>
              <a:t>http://apiv1.example.com </a:t>
            </a:r>
            <a:endParaRPr lang="en-US" sz="2000" dirty="0">
              <a:solidFill>
                <a:srgbClr val="000000"/>
              </a:solidFill>
            </a:endParaRPr>
          </a:p>
          <a:p>
            <a:r>
              <a:rPr lang="en-US" b="1" dirty="0" smtClean="0">
                <a:solidFill>
                  <a:srgbClr val="000000"/>
                </a:solidFill>
              </a:rPr>
              <a:t>2)Versioning </a:t>
            </a:r>
            <a:r>
              <a:rPr lang="en-US" b="1" dirty="0">
                <a:solidFill>
                  <a:srgbClr val="000000"/>
                </a:solidFill>
              </a:rPr>
              <a:t>using Accept header</a:t>
            </a:r>
          </a:p>
          <a:p>
            <a:pPr marL="201168" lvl="1" indent="0">
              <a:buNone/>
            </a:pPr>
            <a:r>
              <a:rPr lang="en-US" altLang="en-US" sz="2000" dirty="0">
                <a:solidFill>
                  <a:srgbClr val="000000"/>
                </a:solidFill>
              </a:rPr>
              <a:t>Accept: </a:t>
            </a:r>
            <a:r>
              <a:rPr lang="en-US" altLang="en-US" sz="2000" dirty="0" smtClean="0">
                <a:solidFill>
                  <a:srgbClr val="000000"/>
                </a:solidFill>
              </a:rPr>
              <a:t>application/vnd.example.v1+json</a:t>
            </a:r>
          </a:p>
          <a:p>
            <a:pPr marL="201168" lvl="1" indent="0">
              <a:buNone/>
            </a:pPr>
            <a:r>
              <a:rPr lang="en-US" altLang="en-US" sz="2000" dirty="0">
                <a:solidFill>
                  <a:srgbClr val="000000"/>
                </a:solidFill>
              </a:rPr>
              <a:t>Accept: </a:t>
            </a:r>
            <a:r>
              <a:rPr lang="en-US" altLang="en-US" sz="2000" dirty="0" smtClean="0">
                <a:solidFill>
                  <a:srgbClr val="000000"/>
                </a:solidFill>
              </a:rPr>
              <a:t>application/</a:t>
            </a:r>
            <a:r>
              <a:rPr lang="en-US" altLang="en-US" sz="2000" dirty="0" err="1" smtClean="0">
                <a:solidFill>
                  <a:srgbClr val="000000"/>
                </a:solidFill>
              </a:rPr>
              <a:t>vnd.example+json;version</a:t>
            </a:r>
            <a:r>
              <a:rPr lang="en-US" altLang="en-US" sz="2000" dirty="0" smtClean="0">
                <a:solidFill>
                  <a:srgbClr val="000000"/>
                </a:solidFill>
              </a:rPr>
              <a:t>=1.0</a:t>
            </a:r>
          </a:p>
        </p:txBody>
      </p:sp>
    </p:spTree>
    <p:extLst>
      <p:ext uri="{BB962C8B-B14F-4D97-AF65-F5344CB8AC3E}">
        <p14:creationId xmlns:p14="http://schemas.microsoft.com/office/powerpoint/2010/main" val="1505002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latin typeface="Arial" panose="020B0604020202020204" pitchFamily="34" charset="0"/>
                <a:cs typeface="Arial" panose="020B0604020202020204" pitchFamily="34" charset="0"/>
              </a:rPr>
              <a:t>Agenda</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01091"/>
            <a:ext cx="10058400" cy="4068003"/>
          </a:xfrm>
        </p:spPr>
        <p:txBody>
          <a:bodyPr/>
          <a:lstStyle/>
          <a:p>
            <a:pPr marL="342900" indent="-342900">
              <a:lnSpc>
                <a:spcPct val="150000"/>
              </a:lnSpc>
              <a:spcBef>
                <a:spcPct val="20000"/>
              </a:spcBef>
              <a:buClr>
                <a:schemeClr val="accent2"/>
              </a:buClr>
              <a:buSzPct val="60000"/>
              <a:buFont typeface="Wingdings" pitchFamily="2" charset="2"/>
              <a:buChar char="Ø"/>
            </a:pPr>
            <a:r>
              <a:rPr lang="en-US" sz="2400" dirty="0">
                <a:latin typeface="Arial" charset="0"/>
              </a:rPr>
              <a:t>What is </a:t>
            </a:r>
            <a:r>
              <a:rPr lang="en-US" sz="2400" dirty="0" smtClean="0">
                <a:latin typeface="Arial" charset="0"/>
              </a:rPr>
              <a:t>a REST</a:t>
            </a:r>
            <a:endParaRPr lang="en-US" sz="2400" dirty="0">
              <a:latin typeface="Arial" charset="0"/>
            </a:endParaRPr>
          </a:p>
          <a:p>
            <a:pPr marL="342900" indent="-342900">
              <a:lnSpc>
                <a:spcPct val="150000"/>
              </a:lnSpc>
              <a:spcBef>
                <a:spcPct val="20000"/>
              </a:spcBef>
              <a:buClr>
                <a:schemeClr val="accent2"/>
              </a:buClr>
              <a:buSzPct val="60000"/>
              <a:buFont typeface="Wingdings" pitchFamily="2" charset="2"/>
              <a:buChar char="Ø"/>
            </a:pPr>
            <a:r>
              <a:rPr lang="en-US" sz="2400" dirty="0">
                <a:latin typeface="Arial" charset="0"/>
              </a:rPr>
              <a:t>Architectural </a:t>
            </a:r>
            <a:r>
              <a:rPr lang="en-US" sz="2400" dirty="0" smtClean="0">
                <a:latin typeface="Arial" charset="0"/>
              </a:rPr>
              <a:t>constraints</a:t>
            </a:r>
          </a:p>
          <a:p>
            <a:pPr marL="342900" indent="-342900">
              <a:lnSpc>
                <a:spcPct val="150000"/>
              </a:lnSpc>
              <a:spcBef>
                <a:spcPct val="20000"/>
              </a:spcBef>
              <a:buClr>
                <a:schemeClr val="accent2"/>
              </a:buClr>
              <a:buSzPct val="60000"/>
              <a:buFont typeface="Wingdings" pitchFamily="2" charset="2"/>
              <a:buChar char="Ø"/>
            </a:pPr>
            <a:r>
              <a:rPr lang="en-US" sz="2400" dirty="0">
                <a:latin typeface="Arial" charset="0"/>
              </a:rPr>
              <a:t>RESTful API HTTP </a:t>
            </a:r>
            <a:r>
              <a:rPr lang="en-US" sz="2400" dirty="0" smtClean="0">
                <a:latin typeface="Arial" charset="0"/>
              </a:rPr>
              <a:t>methods</a:t>
            </a:r>
          </a:p>
          <a:p>
            <a:pPr marL="342900" indent="-342900">
              <a:lnSpc>
                <a:spcPct val="150000"/>
              </a:lnSpc>
              <a:spcBef>
                <a:spcPct val="20000"/>
              </a:spcBef>
              <a:buClr>
                <a:schemeClr val="accent2"/>
              </a:buClr>
              <a:buSzPct val="60000"/>
              <a:buFont typeface="Wingdings" pitchFamily="2" charset="2"/>
              <a:buChar char="Ø"/>
            </a:pPr>
            <a:r>
              <a:rPr lang="en-US" sz="2400" dirty="0">
                <a:latin typeface="Arial" charset="0"/>
              </a:rPr>
              <a:t>Rules of REST API</a:t>
            </a:r>
            <a:endParaRPr lang="en-US" sz="2400" dirty="0" smtClean="0">
              <a:latin typeface="Arial" charset="0"/>
            </a:endParaRPr>
          </a:p>
          <a:p>
            <a:pPr marL="342900" indent="-342900">
              <a:lnSpc>
                <a:spcPct val="150000"/>
              </a:lnSpc>
              <a:spcBef>
                <a:spcPct val="20000"/>
              </a:spcBef>
              <a:buClr>
                <a:schemeClr val="accent2"/>
              </a:buClr>
              <a:buSzPct val="60000"/>
              <a:buFont typeface="Wingdings" pitchFamily="2" charset="2"/>
              <a:buChar char="Ø"/>
            </a:pPr>
            <a:r>
              <a:rPr lang="en-US" sz="2400" dirty="0">
                <a:latin typeface="Arial" charset="0"/>
              </a:rPr>
              <a:t>REST Resource Naming Guide</a:t>
            </a:r>
          </a:p>
        </p:txBody>
      </p:sp>
    </p:spTree>
    <p:extLst>
      <p:ext uri="{BB962C8B-B14F-4D97-AF65-F5344CB8AC3E}">
        <p14:creationId xmlns:p14="http://schemas.microsoft.com/office/powerpoint/2010/main" val="2947824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8" y="2681460"/>
            <a:ext cx="10058400" cy="890443"/>
          </a:xfrm>
        </p:spPr>
        <p:txBody>
          <a:bodyPr>
            <a:normAutofit/>
          </a:bodyPr>
          <a:lstStyle/>
          <a:p>
            <a:pPr algn="ctr"/>
            <a:r>
              <a:rPr lang="en-US" sz="3600" b="1" dirty="0"/>
              <a:t>REST Resource Naming </a:t>
            </a:r>
            <a:r>
              <a:rPr lang="en-US" sz="3600" b="1" dirty="0" smtClean="0"/>
              <a:t>Guide</a:t>
            </a:r>
            <a:endParaRPr lang="en-US" sz="3600" dirty="0">
              <a:solidFill>
                <a:schemeClr val="accent2"/>
              </a:solidFill>
            </a:endParaRPr>
          </a:p>
        </p:txBody>
      </p:sp>
    </p:spTree>
    <p:extLst>
      <p:ext uri="{BB962C8B-B14F-4D97-AF65-F5344CB8AC3E}">
        <p14:creationId xmlns:p14="http://schemas.microsoft.com/office/powerpoint/2010/main" val="1454544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984848"/>
          </a:xfrm>
        </p:spPr>
        <p:txBody>
          <a:bodyPr>
            <a:normAutofit/>
          </a:bodyPr>
          <a:lstStyle/>
          <a:p>
            <a:r>
              <a:rPr lang="en-US" sz="3600" b="1" dirty="0"/>
              <a:t>REST Resource Naming </a:t>
            </a:r>
            <a:r>
              <a:rPr lang="en-US" sz="3600" b="1" dirty="0" smtClean="0"/>
              <a:t>Guide - </a:t>
            </a:r>
            <a:r>
              <a:rPr lang="en-US" sz="3600" b="1" dirty="0" smtClean="0">
                <a:solidFill>
                  <a:schemeClr val="accent2"/>
                </a:solidFill>
              </a:rPr>
              <a:t>document</a:t>
            </a:r>
            <a:endParaRPr lang="en-US" sz="3600" dirty="0">
              <a:solidFill>
                <a:schemeClr val="accent2"/>
              </a:solidFill>
            </a:endParaRPr>
          </a:p>
        </p:txBody>
      </p:sp>
      <p:sp>
        <p:nvSpPr>
          <p:cNvPr id="5" name="Content Placeholder 4"/>
          <p:cNvSpPr>
            <a:spLocks noGrp="1"/>
          </p:cNvSpPr>
          <p:nvPr>
            <p:ph idx="1"/>
          </p:nvPr>
        </p:nvSpPr>
        <p:spPr/>
        <p:txBody>
          <a:bodyPr/>
          <a:lstStyle/>
          <a:p>
            <a:r>
              <a:rPr lang="en-US" dirty="0" smtClean="0"/>
              <a:t>A </a:t>
            </a:r>
            <a:r>
              <a:rPr lang="en-US" dirty="0"/>
              <a:t>document resource is a singular concept that is akin to an object instance or database record. In REST, you can view it as a single resource inside resource collection. A document’s state representation typically includes both fields with values and links to other related resources.</a:t>
            </a:r>
          </a:p>
          <a:p>
            <a:r>
              <a:rPr lang="en-US" dirty="0"/>
              <a:t>Use “singular” name to denote document resource archetype.</a:t>
            </a:r>
          </a:p>
          <a:p>
            <a:endParaRPr lang="en-US" dirty="0" smtClean="0"/>
          </a:p>
          <a:p>
            <a:r>
              <a:rPr lang="en-US" dirty="0">
                <a:solidFill>
                  <a:schemeClr val="accent6">
                    <a:lumMod val="50000"/>
                  </a:schemeClr>
                </a:solidFill>
              </a:rPr>
              <a:t>http://api.example.com/device-management/managed-devices/{device-id}</a:t>
            </a:r>
          </a:p>
          <a:p>
            <a:r>
              <a:rPr lang="en-US" dirty="0">
                <a:solidFill>
                  <a:schemeClr val="accent6">
                    <a:lumMod val="50000"/>
                  </a:schemeClr>
                </a:solidFill>
              </a:rPr>
              <a:t>http://api.example.com/user-management/users/{id}</a:t>
            </a:r>
          </a:p>
          <a:p>
            <a:r>
              <a:rPr lang="en-US" dirty="0">
                <a:solidFill>
                  <a:schemeClr val="accent6">
                    <a:lumMod val="50000"/>
                  </a:schemeClr>
                </a:solidFill>
              </a:rPr>
              <a:t>http://api.example.com/user-management/users/admin</a:t>
            </a:r>
          </a:p>
        </p:txBody>
      </p:sp>
    </p:spTree>
    <p:extLst>
      <p:ext uri="{BB962C8B-B14F-4D97-AF65-F5344CB8AC3E}">
        <p14:creationId xmlns:p14="http://schemas.microsoft.com/office/powerpoint/2010/main" val="2990248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984848"/>
          </a:xfrm>
        </p:spPr>
        <p:txBody>
          <a:bodyPr>
            <a:normAutofit/>
          </a:bodyPr>
          <a:lstStyle/>
          <a:p>
            <a:r>
              <a:rPr lang="en-US" sz="3600" b="1" dirty="0"/>
              <a:t>REST Resource Naming </a:t>
            </a:r>
            <a:r>
              <a:rPr lang="en-US" sz="3600" b="1" dirty="0" smtClean="0"/>
              <a:t>Guide - </a:t>
            </a:r>
            <a:r>
              <a:rPr lang="en-US" sz="3600" b="1" dirty="0" smtClean="0">
                <a:solidFill>
                  <a:schemeClr val="accent2"/>
                </a:solidFill>
              </a:rPr>
              <a:t>collection</a:t>
            </a:r>
            <a:endParaRPr lang="en-US" sz="3600" dirty="0">
              <a:solidFill>
                <a:schemeClr val="accent2"/>
              </a:solidFill>
            </a:endParaRPr>
          </a:p>
        </p:txBody>
      </p:sp>
      <p:sp>
        <p:nvSpPr>
          <p:cNvPr id="5" name="Content Placeholder 4"/>
          <p:cNvSpPr>
            <a:spLocks noGrp="1"/>
          </p:cNvSpPr>
          <p:nvPr>
            <p:ph idx="1"/>
          </p:nvPr>
        </p:nvSpPr>
        <p:spPr/>
        <p:txBody>
          <a:bodyPr/>
          <a:lstStyle/>
          <a:p>
            <a:r>
              <a:rPr lang="en-US" dirty="0" smtClean="0"/>
              <a:t>A </a:t>
            </a:r>
            <a:r>
              <a:rPr lang="en-US" dirty="0"/>
              <a:t>collection resource is a server-managed directory of resources. Clients may propose new resources to be added to a collection. However, it is up to the collection to choose to create a new resource or not. A collection resource chooses what it wants to contain and also decides the URIs of each contained resource.</a:t>
            </a:r>
          </a:p>
          <a:p>
            <a:r>
              <a:rPr lang="en-US" dirty="0"/>
              <a:t>Use “plural” name to denote collection resource archetype.</a:t>
            </a:r>
          </a:p>
          <a:p>
            <a:endParaRPr lang="en-US" dirty="0" smtClean="0"/>
          </a:p>
          <a:p>
            <a:r>
              <a:rPr lang="en-US" dirty="0">
                <a:solidFill>
                  <a:schemeClr val="accent6">
                    <a:lumMod val="50000"/>
                  </a:schemeClr>
                </a:solidFill>
              </a:rPr>
              <a:t>http://api.example.com/device-management/managed-devices</a:t>
            </a:r>
          </a:p>
          <a:p>
            <a:r>
              <a:rPr lang="en-US" dirty="0">
                <a:solidFill>
                  <a:schemeClr val="accent6">
                    <a:lumMod val="50000"/>
                  </a:schemeClr>
                </a:solidFill>
              </a:rPr>
              <a:t>http://api.example.com/user-management/users</a:t>
            </a:r>
          </a:p>
          <a:p>
            <a:r>
              <a:rPr lang="en-US" dirty="0">
                <a:solidFill>
                  <a:schemeClr val="accent6">
                    <a:lumMod val="50000"/>
                  </a:schemeClr>
                </a:solidFill>
              </a:rPr>
              <a:t>http://api.example.com/user-management/users/{id}/accounts</a:t>
            </a:r>
          </a:p>
        </p:txBody>
      </p:sp>
    </p:spTree>
    <p:extLst>
      <p:ext uri="{BB962C8B-B14F-4D97-AF65-F5344CB8AC3E}">
        <p14:creationId xmlns:p14="http://schemas.microsoft.com/office/powerpoint/2010/main" val="3881601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984848"/>
          </a:xfrm>
        </p:spPr>
        <p:txBody>
          <a:bodyPr>
            <a:normAutofit/>
          </a:bodyPr>
          <a:lstStyle/>
          <a:p>
            <a:r>
              <a:rPr lang="en-US" sz="3600" b="1" dirty="0"/>
              <a:t>REST Resource Naming </a:t>
            </a:r>
            <a:r>
              <a:rPr lang="en-US" sz="3600" b="1" dirty="0" smtClean="0"/>
              <a:t>Guide - </a:t>
            </a:r>
            <a:r>
              <a:rPr lang="en-US" sz="3600" b="1" dirty="0" smtClean="0">
                <a:solidFill>
                  <a:schemeClr val="accent2"/>
                </a:solidFill>
              </a:rPr>
              <a:t>store</a:t>
            </a:r>
            <a:endParaRPr lang="en-US" sz="3600" dirty="0">
              <a:solidFill>
                <a:schemeClr val="accent2"/>
              </a:solidFill>
            </a:endParaRPr>
          </a:p>
        </p:txBody>
      </p:sp>
      <p:sp>
        <p:nvSpPr>
          <p:cNvPr id="5" name="Content Placeholder 4"/>
          <p:cNvSpPr>
            <a:spLocks noGrp="1"/>
          </p:cNvSpPr>
          <p:nvPr>
            <p:ph idx="1"/>
          </p:nvPr>
        </p:nvSpPr>
        <p:spPr/>
        <p:txBody>
          <a:bodyPr/>
          <a:lstStyle/>
          <a:p>
            <a:r>
              <a:rPr lang="en-US" dirty="0" smtClean="0"/>
              <a:t>A </a:t>
            </a:r>
            <a:r>
              <a:rPr lang="en-US" dirty="0"/>
              <a:t>store is a client-managed resource repository. A store resource lets an API client put resources in, get them back out, and decide when to delete them. A store never generates new URIs. Instead, each stored resource has a URI that was chosen by a client when it was initially put into the store.</a:t>
            </a:r>
          </a:p>
          <a:p>
            <a:r>
              <a:rPr lang="en-US" dirty="0"/>
              <a:t>Use “plural” name to denote store resource archetype.</a:t>
            </a:r>
          </a:p>
          <a:p>
            <a:endParaRPr lang="en-US" dirty="0" smtClean="0"/>
          </a:p>
          <a:p>
            <a:r>
              <a:rPr lang="en-US" altLang="en-US" dirty="0" smtClean="0">
                <a:solidFill>
                  <a:schemeClr val="accent6">
                    <a:lumMod val="50000"/>
                  </a:schemeClr>
                </a:solidFill>
                <a:latin typeface="inherit"/>
              </a:rPr>
              <a:t>http</a:t>
            </a:r>
            <a:r>
              <a:rPr lang="en-US" altLang="en-US" dirty="0">
                <a:solidFill>
                  <a:schemeClr val="accent6">
                    <a:lumMod val="50000"/>
                  </a:schemeClr>
                </a:solidFill>
                <a:latin typeface="inherit"/>
              </a:rPr>
              <a:t>://api.example.com/song-management/users/{id}/playlists</a:t>
            </a:r>
            <a:r>
              <a:rPr lang="en-US" altLang="en-US" sz="1100" dirty="0">
                <a:solidFill>
                  <a:schemeClr val="accent6">
                    <a:lumMod val="50000"/>
                  </a:schemeClr>
                </a:solidFill>
              </a:rPr>
              <a:t> </a:t>
            </a:r>
            <a:endParaRPr lang="en-US" altLang="en-US" sz="3200" dirty="0">
              <a:solidFill>
                <a:schemeClr val="accent6">
                  <a:lumMod val="50000"/>
                </a:schemeClr>
              </a:solidFill>
              <a:latin typeface="Arial" panose="020B0604020202020204" pitchFamily="34" charset="0"/>
            </a:endParaRPr>
          </a:p>
          <a:p>
            <a:endParaRPr lang="en-US" dirty="0">
              <a:solidFill>
                <a:schemeClr val="accent6">
                  <a:lumMod val="50000"/>
                </a:schemeClr>
              </a:solidFill>
            </a:endParaRPr>
          </a:p>
        </p:txBody>
      </p:sp>
    </p:spTree>
    <p:extLst>
      <p:ext uri="{BB962C8B-B14F-4D97-AF65-F5344CB8AC3E}">
        <p14:creationId xmlns:p14="http://schemas.microsoft.com/office/powerpoint/2010/main" val="3059711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984848"/>
          </a:xfrm>
        </p:spPr>
        <p:txBody>
          <a:bodyPr>
            <a:normAutofit/>
          </a:bodyPr>
          <a:lstStyle/>
          <a:p>
            <a:r>
              <a:rPr lang="en-US" sz="3600" b="1" dirty="0" smtClean="0"/>
              <a:t>REST Resource Naming Guide - </a:t>
            </a:r>
            <a:r>
              <a:rPr lang="en-US" sz="3600" b="1" dirty="0">
                <a:solidFill>
                  <a:schemeClr val="accent2"/>
                </a:solidFill>
              </a:rPr>
              <a:t>controller</a:t>
            </a:r>
            <a:endParaRPr lang="en-US" sz="3600" dirty="0">
              <a:solidFill>
                <a:schemeClr val="accent2"/>
              </a:solidFill>
            </a:endParaRPr>
          </a:p>
        </p:txBody>
      </p:sp>
      <p:sp>
        <p:nvSpPr>
          <p:cNvPr id="5" name="Content Placeholder 4"/>
          <p:cNvSpPr>
            <a:spLocks noGrp="1"/>
          </p:cNvSpPr>
          <p:nvPr>
            <p:ph idx="1"/>
          </p:nvPr>
        </p:nvSpPr>
        <p:spPr/>
        <p:txBody>
          <a:bodyPr/>
          <a:lstStyle/>
          <a:p>
            <a:r>
              <a:rPr lang="en-US" dirty="0"/>
              <a:t>A controller resource models a procedural concept. Controller resources are like executable functions, with parameters and return values; inputs and outputs.</a:t>
            </a:r>
          </a:p>
          <a:p>
            <a:r>
              <a:rPr lang="en-US" dirty="0"/>
              <a:t>Use “verb” to denote controller archetype.</a:t>
            </a:r>
          </a:p>
          <a:p>
            <a:endParaRPr lang="en-US" dirty="0" smtClean="0"/>
          </a:p>
          <a:p>
            <a:r>
              <a:rPr lang="en-US" altLang="en-US" dirty="0">
                <a:solidFill>
                  <a:schemeClr val="accent6">
                    <a:lumMod val="50000"/>
                  </a:schemeClr>
                </a:solidFill>
                <a:latin typeface="inherit"/>
              </a:rPr>
              <a:t>http://api.example.com/cart-management/users/{id}/cart/checkout</a:t>
            </a:r>
          </a:p>
          <a:p>
            <a:r>
              <a:rPr lang="en-US" altLang="en-US" dirty="0">
                <a:solidFill>
                  <a:schemeClr val="accent6">
                    <a:lumMod val="50000"/>
                  </a:schemeClr>
                </a:solidFill>
                <a:latin typeface="inherit"/>
              </a:rPr>
              <a:t>http://api.example.com/song-management/users/{id}/playlist/play</a:t>
            </a:r>
            <a:endParaRPr lang="en-US" dirty="0">
              <a:solidFill>
                <a:schemeClr val="accent6">
                  <a:lumMod val="50000"/>
                </a:schemeClr>
              </a:solidFill>
            </a:endParaRPr>
          </a:p>
        </p:txBody>
      </p:sp>
    </p:spTree>
    <p:extLst>
      <p:ext uri="{BB962C8B-B14F-4D97-AF65-F5344CB8AC3E}">
        <p14:creationId xmlns:p14="http://schemas.microsoft.com/office/powerpoint/2010/main" val="513629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984848"/>
          </a:xfrm>
        </p:spPr>
        <p:txBody>
          <a:bodyPr>
            <a:normAutofit/>
          </a:bodyPr>
          <a:lstStyle/>
          <a:p>
            <a:r>
              <a:rPr lang="en-US" sz="3600" b="1" dirty="0" smtClean="0"/>
              <a:t>Other naming conventions</a:t>
            </a:r>
            <a:endParaRPr lang="en-US" sz="3600" dirty="0">
              <a:solidFill>
                <a:schemeClr val="accent2"/>
              </a:solidFill>
            </a:endParaRPr>
          </a:p>
        </p:txBody>
      </p:sp>
      <p:sp>
        <p:nvSpPr>
          <p:cNvPr id="5" name="Content Placeholder 4"/>
          <p:cNvSpPr>
            <a:spLocks noGrp="1"/>
          </p:cNvSpPr>
          <p:nvPr>
            <p:ph idx="1"/>
          </p:nvPr>
        </p:nvSpPr>
        <p:spPr>
          <a:xfrm>
            <a:off x="1097279" y="1845734"/>
            <a:ext cx="10406743" cy="4023360"/>
          </a:xfrm>
        </p:spPr>
        <p:txBody>
          <a:bodyPr>
            <a:normAutofit/>
          </a:bodyPr>
          <a:lstStyle/>
          <a:p>
            <a:r>
              <a:rPr lang="en-US" b="1" dirty="0" smtClean="0"/>
              <a:t>1. Use </a:t>
            </a:r>
            <a:r>
              <a:rPr lang="en-US" b="1" dirty="0"/>
              <a:t>forward slash (/) to indicate hierarchical </a:t>
            </a:r>
            <a:r>
              <a:rPr lang="en-US" b="1" dirty="0" smtClean="0"/>
              <a:t>relationships</a:t>
            </a:r>
          </a:p>
          <a:p>
            <a:r>
              <a:rPr lang="en-US" altLang="en-US" dirty="0">
                <a:solidFill>
                  <a:srgbClr val="00B050"/>
                </a:solidFill>
                <a:latin typeface="inherit"/>
              </a:rPr>
              <a:t>http://api.example.com/device-management/managed-devices</a:t>
            </a:r>
            <a:r>
              <a:rPr lang="en-US" altLang="en-US" sz="1100" dirty="0">
                <a:solidFill>
                  <a:srgbClr val="00B050"/>
                </a:solidFill>
              </a:rPr>
              <a:t> </a:t>
            </a:r>
            <a:endParaRPr lang="en-US" altLang="en-US" sz="3200" dirty="0">
              <a:solidFill>
                <a:srgbClr val="00B050"/>
              </a:solidFill>
              <a:latin typeface="Arial" panose="020B0604020202020204" pitchFamily="34" charset="0"/>
            </a:endParaRPr>
          </a:p>
          <a:p>
            <a:r>
              <a:rPr lang="en-US" b="1" dirty="0" smtClean="0"/>
              <a:t>2. Do </a:t>
            </a:r>
            <a:r>
              <a:rPr lang="en-US" b="1" dirty="0"/>
              <a:t>not use trailing forward slash (/) in </a:t>
            </a:r>
            <a:r>
              <a:rPr lang="en-US" b="1" dirty="0" smtClean="0"/>
              <a:t>URIs</a:t>
            </a:r>
          </a:p>
          <a:p>
            <a:r>
              <a:rPr lang="en-US" altLang="en-US" dirty="0">
                <a:solidFill>
                  <a:srgbClr val="FF0000"/>
                </a:solidFill>
                <a:latin typeface="inherit"/>
              </a:rPr>
              <a:t>http://</a:t>
            </a:r>
            <a:r>
              <a:rPr lang="en-US" altLang="en-US" dirty="0">
                <a:solidFill>
                  <a:srgbClr val="FF0000"/>
                </a:solidFill>
                <a:latin typeface="inherit"/>
              </a:rPr>
              <a:t>api.example.com/device-management/managed-devices/</a:t>
            </a:r>
            <a:endParaRPr lang="en-US" altLang="en-US" dirty="0">
              <a:solidFill>
                <a:srgbClr val="FF0000"/>
              </a:solidFill>
              <a:latin typeface="inherit"/>
            </a:endParaRPr>
          </a:p>
          <a:p>
            <a:r>
              <a:rPr lang="en-US" b="1" dirty="0" smtClean="0"/>
              <a:t>3. </a:t>
            </a:r>
            <a:r>
              <a:rPr lang="en-US" b="1" dirty="0"/>
              <a:t>Use hyphens (-) to improve the readability of URIs</a:t>
            </a:r>
          </a:p>
          <a:p>
            <a:r>
              <a:rPr lang="en-US" dirty="0">
                <a:solidFill>
                  <a:srgbClr val="00B050"/>
                </a:solidFill>
              </a:rPr>
              <a:t>http://api.example.com/inventory-management/managed-entities/{id}/install-script-location</a:t>
            </a:r>
            <a:r>
              <a:rPr lang="en-US" dirty="0"/>
              <a:t> </a:t>
            </a:r>
            <a:r>
              <a:rPr lang="en-US" dirty="0" smtClean="0">
                <a:solidFill>
                  <a:srgbClr val="FF0000"/>
                </a:solidFill>
              </a:rPr>
              <a:t>http</a:t>
            </a:r>
            <a:r>
              <a:rPr lang="en-US" dirty="0">
                <a:solidFill>
                  <a:srgbClr val="FF0000"/>
                </a:solidFill>
              </a:rPr>
              <a:t>://api.example.com/inventory-management/managedEntities/{id}/</a:t>
            </a:r>
            <a:r>
              <a:rPr lang="en-US" dirty="0" smtClean="0">
                <a:solidFill>
                  <a:srgbClr val="FF0000"/>
                </a:solidFill>
              </a:rPr>
              <a:t>installScriptLocation</a:t>
            </a:r>
            <a:endParaRPr lang="en-US" dirty="0">
              <a:solidFill>
                <a:srgbClr val="FF0000"/>
              </a:solidFill>
            </a:endParaRPr>
          </a:p>
          <a:p>
            <a:r>
              <a:rPr lang="en-US" b="1" dirty="0"/>
              <a:t>4. Do </a:t>
            </a:r>
            <a:r>
              <a:rPr lang="en-US" b="1" dirty="0"/>
              <a:t>not use </a:t>
            </a:r>
            <a:r>
              <a:rPr lang="en-US" b="1" dirty="0"/>
              <a:t>underscores ( _ )</a:t>
            </a:r>
          </a:p>
          <a:p>
            <a:r>
              <a:rPr lang="en-US" altLang="en-US" dirty="0">
                <a:solidFill>
                  <a:srgbClr val="FF0000"/>
                </a:solidFill>
                <a:latin typeface="inherit"/>
              </a:rPr>
              <a:t>http://api.example.com/inventory_management/managed_entities/{id}/install_script_location</a:t>
            </a:r>
            <a:r>
              <a:rPr lang="en-US" altLang="en-US" sz="1100" dirty="0">
                <a:solidFill>
                  <a:srgbClr val="FF0000"/>
                </a:solidFill>
              </a:rPr>
              <a:t> </a:t>
            </a:r>
            <a:endParaRPr lang="en-US" altLang="en-US" sz="3200" dirty="0">
              <a:solidFill>
                <a:srgbClr val="FF0000"/>
              </a:solidFill>
              <a:latin typeface="Arial" panose="020B0604020202020204" pitchFamily="34" charset="0"/>
            </a:endParaRPr>
          </a:p>
          <a:p>
            <a:endParaRPr lang="en-US" dirty="0">
              <a:solidFill>
                <a:schemeClr val="accent6">
                  <a:lumMod val="50000"/>
                </a:schemeClr>
              </a:solidFill>
            </a:endParaRPr>
          </a:p>
        </p:txBody>
      </p:sp>
    </p:spTree>
    <p:extLst>
      <p:ext uri="{BB962C8B-B14F-4D97-AF65-F5344CB8AC3E}">
        <p14:creationId xmlns:p14="http://schemas.microsoft.com/office/powerpoint/2010/main" val="238300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984848"/>
          </a:xfrm>
        </p:spPr>
        <p:txBody>
          <a:bodyPr>
            <a:normAutofit/>
          </a:bodyPr>
          <a:lstStyle/>
          <a:p>
            <a:r>
              <a:rPr lang="en-US" sz="3600" b="1" dirty="0" smtClean="0"/>
              <a:t>Other naming conventions – part 2</a:t>
            </a:r>
            <a:endParaRPr lang="en-US" sz="3600" dirty="0">
              <a:solidFill>
                <a:schemeClr val="accent2"/>
              </a:solidFill>
            </a:endParaRPr>
          </a:p>
        </p:txBody>
      </p:sp>
      <p:sp>
        <p:nvSpPr>
          <p:cNvPr id="5" name="Content Placeholder 4"/>
          <p:cNvSpPr>
            <a:spLocks noGrp="1"/>
          </p:cNvSpPr>
          <p:nvPr>
            <p:ph idx="1"/>
          </p:nvPr>
        </p:nvSpPr>
        <p:spPr>
          <a:xfrm>
            <a:off x="1097279" y="1733005"/>
            <a:ext cx="10406743" cy="4467497"/>
          </a:xfrm>
        </p:spPr>
        <p:txBody>
          <a:bodyPr>
            <a:normAutofit/>
          </a:bodyPr>
          <a:lstStyle/>
          <a:p>
            <a:r>
              <a:rPr lang="en-US" sz="1800" b="1" dirty="0" smtClean="0"/>
              <a:t>5. </a:t>
            </a:r>
            <a:r>
              <a:rPr lang="en-US" sz="1800" b="1" dirty="0"/>
              <a:t>Use lowercase letters in </a:t>
            </a:r>
            <a:r>
              <a:rPr lang="en-US" sz="1800" b="1" dirty="0" smtClean="0"/>
              <a:t>URIs</a:t>
            </a:r>
          </a:p>
          <a:p>
            <a:r>
              <a:rPr lang="en-US" sz="1800" dirty="0"/>
              <a:t>When convenient, lowercase letters should be consistently preferred in URI paths.</a:t>
            </a:r>
          </a:p>
          <a:p>
            <a:r>
              <a:rPr lang="en-US" sz="1800" dirty="0">
                <a:hlinkClick r:id="rId2"/>
              </a:rPr>
              <a:t>RFC 3986</a:t>
            </a:r>
            <a:r>
              <a:rPr lang="en-US" sz="1800" dirty="0"/>
              <a:t> defines URIs as case-sensitive except for the scheme and host components. e.g.</a:t>
            </a:r>
          </a:p>
          <a:p>
            <a:r>
              <a:rPr lang="en-US" sz="1800" dirty="0">
                <a:solidFill>
                  <a:srgbClr val="0070C0"/>
                </a:solidFill>
              </a:rPr>
              <a:t>http://</a:t>
            </a:r>
            <a:r>
              <a:rPr lang="en-US" sz="1800" dirty="0" smtClean="0">
                <a:solidFill>
                  <a:srgbClr val="0070C0"/>
                </a:solidFill>
              </a:rPr>
              <a:t>api.example.org/my-folder/my-doc</a:t>
            </a:r>
            <a:endParaRPr lang="en-US" sz="1800" dirty="0">
              <a:solidFill>
                <a:srgbClr val="0070C0"/>
              </a:solidFill>
            </a:endParaRPr>
          </a:p>
          <a:p>
            <a:r>
              <a:rPr lang="en-US" sz="1800" dirty="0">
                <a:solidFill>
                  <a:srgbClr val="0070C0"/>
                </a:solidFill>
              </a:rPr>
              <a:t>HTTP://</a:t>
            </a:r>
            <a:r>
              <a:rPr lang="en-US" sz="1800" dirty="0" smtClean="0">
                <a:solidFill>
                  <a:srgbClr val="0070C0"/>
                </a:solidFill>
              </a:rPr>
              <a:t>API.EXAMPLE.ORG/my-folder/my-doc</a:t>
            </a:r>
            <a:endParaRPr lang="en-US" sz="1800" dirty="0">
              <a:solidFill>
                <a:srgbClr val="0070C0"/>
              </a:solidFill>
            </a:endParaRPr>
          </a:p>
          <a:p>
            <a:r>
              <a:rPr lang="en-US" sz="1800" dirty="0">
                <a:solidFill>
                  <a:srgbClr val="0070C0"/>
                </a:solidFill>
              </a:rPr>
              <a:t>http://</a:t>
            </a:r>
            <a:r>
              <a:rPr lang="en-US" sz="1800" dirty="0" smtClean="0">
                <a:solidFill>
                  <a:srgbClr val="0070C0"/>
                </a:solidFill>
              </a:rPr>
              <a:t>api.example.org/My-Folder/my-doc</a:t>
            </a:r>
          </a:p>
          <a:p>
            <a:r>
              <a:rPr lang="en-US" sz="1800" b="1" dirty="0" smtClean="0"/>
              <a:t>6. </a:t>
            </a:r>
            <a:r>
              <a:rPr lang="en-US" sz="1800" b="1" dirty="0"/>
              <a:t>Do not use file </a:t>
            </a:r>
            <a:r>
              <a:rPr lang="en-US" sz="1800" b="1" dirty="0" smtClean="0"/>
              <a:t>extensions</a:t>
            </a:r>
          </a:p>
          <a:p>
            <a:r>
              <a:rPr lang="en-US" sz="1800" dirty="0"/>
              <a:t>If you want to highlight the media type of API using file </a:t>
            </a:r>
            <a:r>
              <a:rPr lang="en-US" sz="1800" dirty="0" smtClean="0"/>
              <a:t>extension </a:t>
            </a:r>
            <a:r>
              <a:rPr lang="en-US" sz="1800" dirty="0"/>
              <a:t>then you should rely on the media type, as communicated through the Content-Type header, to determine how to process the body’s content.</a:t>
            </a:r>
            <a:endParaRPr lang="en-US" sz="1800" dirty="0"/>
          </a:p>
          <a:p>
            <a:r>
              <a:rPr lang="en-US" sz="1800" dirty="0">
                <a:solidFill>
                  <a:srgbClr val="FF0000"/>
                </a:solidFill>
              </a:rPr>
              <a:t>http://</a:t>
            </a:r>
            <a:r>
              <a:rPr lang="en-US" sz="1800" dirty="0" smtClean="0">
                <a:solidFill>
                  <a:srgbClr val="FF0000"/>
                </a:solidFill>
              </a:rPr>
              <a:t>api.example.com/device-management/managed-devices.xml</a:t>
            </a:r>
          </a:p>
          <a:p>
            <a:r>
              <a:rPr lang="en-US" sz="1800" dirty="0" smtClean="0">
                <a:solidFill>
                  <a:srgbClr val="00B050"/>
                </a:solidFill>
              </a:rPr>
              <a:t>http</a:t>
            </a:r>
            <a:r>
              <a:rPr lang="en-US" sz="1800" dirty="0">
                <a:solidFill>
                  <a:srgbClr val="00B050"/>
                </a:solidFill>
              </a:rPr>
              <a:t>://</a:t>
            </a:r>
            <a:r>
              <a:rPr lang="en-US" sz="1800" dirty="0" smtClean="0">
                <a:solidFill>
                  <a:srgbClr val="00B050"/>
                </a:solidFill>
              </a:rPr>
              <a:t>api.example.com/device-management/managed-devices</a:t>
            </a:r>
            <a:endParaRPr lang="en-US" sz="1800" dirty="0">
              <a:solidFill>
                <a:srgbClr val="00B050"/>
              </a:solidFill>
            </a:endParaRPr>
          </a:p>
        </p:txBody>
      </p:sp>
    </p:spTree>
    <p:extLst>
      <p:ext uri="{BB962C8B-B14F-4D97-AF65-F5344CB8AC3E}">
        <p14:creationId xmlns:p14="http://schemas.microsoft.com/office/powerpoint/2010/main" val="2792629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139913" y="2411124"/>
            <a:ext cx="3304598" cy="923925"/>
          </a:xfrm>
        </p:spPr>
        <p:txBody>
          <a:bodyPr>
            <a:normAutofit/>
          </a:bodyPr>
          <a:lstStyle/>
          <a:p>
            <a:r>
              <a:rPr lang="en-US" dirty="0" smtClean="0"/>
              <a:t>Thank you</a:t>
            </a:r>
            <a:endParaRPr lang="en-US" dirty="0"/>
          </a:p>
        </p:txBody>
      </p:sp>
    </p:spTree>
    <p:extLst>
      <p:ext uri="{BB962C8B-B14F-4D97-AF65-F5344CB8AC3E}">
        <p14:creationId xmlns:p14="http://schemas.microsoft.com/office/powerpoint/2010/main" val="2737374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t>What is a REST</a:t>
            </a:r>
            <a:endParaRPr lang="en-US" sz="3600" dirty="0"/>
          </a:p>
        </p:txBody>
      </p:sp>
      <p:sp>
        <p:nvSpPr>
          <p:cNvPr id="7" name="Content Placeholder 2"/>
          <p:cNvSpPr>
            <a:spLocks noGrp="1"/>
          </p:cNvSpPr>
          <p:nvPr>
            <p:ph idx="1"/>
          </p:nvPr>
        </p:nvSpPr>
        <p:spPr>
          <a:xfrm>
            <a:off x="1097280" y="1764145"/>
            <a:ext cx="10272684" cy="4461164"/>
          </a:xfrm>
        </p:spPr>
        <p:txBody>
          <a:bodyPr>
            <a:normAutofit lnSpcReduction="10000"/>
          </a:bodyPr>
          <a:lstStyle/>
          <a:p>
            <a:pPr>
              <a:spcBef>
                <a:spcPct val="20000"/>
              </a:spcBef>
              <a:buClr>
                <a:schemeClr val="accent2"/>
              </a:buClr>
              <a:buSzPct val="60000"/>
            </a:pPr>
            <a:r>
              <a:rPr lang="en-US" sz="2400" b="1" dirty="0"/>
              <a:t>Representational state transfer</a:t>
            </a:r>
            <a:r>
              <a:rPr lang="en-US" sz="2400" dirty="0"/>
              <a:t> (</a:t>
            </a:r>
            <a:r>
              <a:rPr lang="en-US" sz="2400" b="1" dirty="0"/>
              <a:t>REST</a:t>
            </a:r>
            <a:r>
              <a:rPr lang="en-US" sz="2400" dirty="0"/>
              <a:t>) is a way to create, read, update or delete information on a server using simple HTTP calls. </a:t>
            </a:r>
          </a:p>
          <a:p>
            <a:pPr marL="0" indent="0">
              <a:spcBef>
                <a:spcPct val="20000"/>
              </a:spcBef>
              <a:buClr>
                <a:schemeClr val="accent2"/>
              </a:buClr>
              <a:buSzPct val="60000"/>
              <a:buNone/>
            </a:pPr>
            <a:endParaRPr lang="en-US" sz="2400" dirty="0" smtClean="0"/>
          </a:p>
          <a:p>
            <a:pPr>
              <a:spcBef>
                <a:spcPct val="20000"/>
              </a:spcBef>
              <a:buClr>
                <a:schemeClr val="accent2"/>
              </a:buClr>
              <a:buSzPct val="60000"/>
            </a:pPr>
            <a:r>
              <a:rPr lang="en-US" sz="2400" dirty="0"/>
              <a:t>REST uses HTTP for all four CRUD (Create/Read/Update/Delete) operations.</a:t>
            </a:r>
            <a:endParaRPr lang="en-US" sz="2400" u="sng" dirty="0">
              <a:solidFill>
                <a:srgbClr val="3366FF"/>
              </a:solidFill>
            </a:endParaRPr>
          </a:p>
          <a:p>
            <a:pPr>
              <a:spcBef>
                <a:spcPct val="20000"/>
              </a:spcBef>
              <a:buClr>
                <a:schemeClr val="accent2"/>
              </a:buClr>
              <a:buSzPct val="60000"/>
            </a:pPr>
            <a:endParaRPr lang="en-US" sz="2400" dirty="0"/>
          </a:p>
          <a:p>
            <a:pPr>
              <a:spcBef>
                <a:spcPct val="20000"/>
              </a:spcBef>
              <a:buClr>
                <a:schemeClr val="accent2"/>
              </a:buClr>
              <a:buSzPct val="60000"/>
            </a:pPr>
            <a:r>
              <a:rPr lang="en-US" sz="2400" dirty="0" smtClean="0"/>
              <a:t>REST </a:t>
            </a:r>
            <a:r>
              <a:rPr lang="en-US" sz="2400" dirty="0"/>
              <a:t>is a software architectural style consisting of a coordinated set of architectural constraints applied to components, connectors, and data elements, within a distributed </a:t>
            </a:r>
            <a:r>
              <a:rPr lang="en-US" sz="2400" dirty="0">
                <a:hlinkClick r:id="rId2" tooltip="Hypermedia"/>
              </a:rPr>
              <a:t>hypermedia</a:t>
            </a:r>
            <a:r>
              <a:rPr lang="en-US" sz="2400" dirty="0"/>
              <a:t> system. </a:t>
            </a:r>
          </a:p>
          <a:p>
            <a:pPr>
              <a:spcBef>
                <a:spcPct val="20000"/>
              </a:spcBef>
              <a:buClr>
                <a:schemeClr val="accent2"/>
              </a:buClr>
              <a:buSzPct val="60000"/>
            </a:pPr>
            <a:endParaRPr lang="en-US" sz="2400" dirty="0"/>
          </a:p>
          <a:p>
            <a:pPr>
              <a:spcBef>
                <a:spcPct val="20000"/>
              </a:spcBef>
              <a:buClr>
                <a:schemeClr val="accent2"/>
              </a:buClr>
              <a:buSzPct val="60000"/>
            </a:pPr>
            <a:r>
              <a:rPr lang="en-US" sz="2400" dirty="0"/>
              <a:t>REST ignores the details of component implementation and protocol syntax in order to focus on the roles of components, the constraints upon their interaction with other components, and </a:t>
            </a:r>
            <a:r>
              <a:rPr lang="en-US" sz="2400" dirty="0" smtClean="0"/>
              <a:t>their </a:t>
            </a:r>
            <a:r>
              <a:rPr lang="en-US" sz="2400" dirty="0"/>
              <a:t>interpretation of significant data elements.</a:t>
            </a:r>
            <a:r>
              <a:rPr lang="en-US" sz="2400" baseline="30000" dirty="0">
                <a:hlinkClick r:id="rId3"/>
              </a:rPr>
              <a:t>[1]</a:t>
            </a:r>
            <a:r>
              <a:rPr lang="en-US" sz="2400" baseline="30000" dirty="0">
                <a:hlinkClick r:id="rId4"/>
              </a:rPr>
              <a:t>[2]</a:t>
            </a:r>
            <a:endParaRPr lang="en-US" sz="2400" dirty="0"/>
          </a:p>
        </p:txBody>
      </p:sp>
    </p:spTree>
    <p:extLst>
      <p:ext uri="{BB962C8B-B14F-4D97-AF65-F5344CB8AC3E}">
        <p14:creationId xmlns:p14="http://schemas.microsoft.com/office/powerpoint/2010/main" val="368926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latin typeface="Arial" panose="020B0604020202020204" pitchFamily="34" charset="0"/>
                <a:cs typeface="Arial" panose="020B0604020202020204" pitchFamily="34" charset="0"/>
              </a:rPr>
              <a:t>Architectural </a:t>
            </a:r>
            <a:r>
              <a:rPr lang="en-US" sz="3600" dirty="0">
                <a:latin typeface="Arial" panose="020B0604020202020204" pitchFamily="34" charset="0"/>
                <a:cs typeface="Arial" panose="020B0604020202020204" pitchFamily="34" charset="0"/>
              </a:rPr>
              <a:t>constraints</a:t>
            </a:r>
          </a:p>
        </p:txBody>
      </p:sp>
      <p:sp>
        <p:nvSpPr>
          <p:cNvPr id="3" name="Content Placeholder 2"/>
          <p:cNvSpPr>
            <a:spLocks noGrp="1"/>
          </p:cNvSpPr>
          <p:nvPr>
            <p:ph idx="1"/>
          </p:nvPr>
        </p:nvSpPr>
        <p:spPr>
          <a:xfrm>
            <a:off x="1097280" y="1945532"/>
            <a:ext cx="10198793" cy="3923562"/>
          </a:xfrm>
        </p:spPr>
        <p:txBody>
          <a:bodyPr>
            <a:normAutofit/>
          </a:bodyPr>
          <a:lstStyle/>
          <a:p>
            <a:pPr marL="457200" indent="-457200">
              <a:lnSpc>
                <a:spcPct val="100000"/>
              </a:lnSpc>
              <a:buFont typeface="+mj-lt"/>
              <a:buAutoNum type="arabicPeriod"/>
            </a:pPr>
            <a:r>
              <a:rPr lang="en-US" sz="2400" dirty="0" smtClean="0">
                <a:solidFill>
                  <a:schemeClr val="accent2"/>
                </a:solidFill>
                <a:latin typeface="Arial" panose="020B0604020202020204" pitchFamily="34" charset="0"/>
                <a:cs typeface="Arial" panose="020B0604020202020204" pitchFamily="34" charset="0"/>
              </a:rPr>
              <a:t>Client-Server</a:t>
            </a:r>
          </a:p>
          <a:p>
            <a:pPr marL="457200" indent="-457200">
              <a:lnSpc>
                <a:spcPct val="100000"/>
              </a:lnSpc>
              <a:buFont typeface="+mj-lt"/>
              <a:buAutoNum type="arabicPeriod"/>
            </a:pPr>
            <a:r>
              <a:rPr lang="en-US" sz="2400" dirty="0" smtClean="0">
                <a:solidFill>
                  <a:schemeClr val="accent2"/>
                </a:solidFill>
                <a:latin typeface="Arial" panose="020B0604020202020204" pitchFamily="34" charset="0"/>
                <a:cs typeface="Arial" panose="020B0604020202020204" pitchFamily="34" charset="0"/>
              </a:rPr>
              <a:t>Stateless</a:t>
            </a:r>
            <a:endParaRPr lang="en-US" sz="2400" dirty="0">
              <a:solidFill>
                <a:schemeClr val="accent2"/>
              </a:solidFill>
              <a:latin typeface="Arial" panose="020B0604020202020204" pitchFamily="34" charset="0"/>
              <a:cs typeface="Arial" panose="020B0604020202020204" pitchFamily="34" charset="0"/>
            </a:endParaRPr>
          </a:p>
          <a:p>
            <a:pPr marL="457200" indent="-457200">
              <a:lnSpc>
                <a:spcPct val="100000"/>
              </a:lnSpc>
              <a:buFont typeface="+mj-lt"/>
              <a:buAutoNum type="arabicPeriod"/>
            </a:pPr>
            <a:r>
              <a:rPr lang="en-US" sz="2400" dirty="0">
                <a:solidFill>
                  <a:schemeClr val="accent2"/>
                </a:solidFill>
                <a:latin typeface="Arial" panose="020B0604020202020204" pitchFamily="34" charset="0"/>
                <a:cs typeface="Arial" panose="020B0604020202020204" pitchFamily="34" charset="0"/>
              </a:rPr>
              <a:t>Cacheable</a:t>
            </a:r>
          </a:p>
          <a:p>
            <a:pPr marL="457200" indent="-457200">
              <a:lnSpc>
                <a:spcPct val="100000"/>
              </a:lnSpc>
              <a:buFont typeface="+mj-lt"/>
              <a:buAutoNum type="arabicPeriod"/>
            </a:pPr>
            <a:r>
              <a:rPr lang="en-US" sz="2400" dirty="0">
                <a:solidFill>
                  <a:schemeClr val="accent2"/>
                </a:solidFill>
                <a:latin typeface="Arial" panose="020B0604020202020204" pitchFamily="34" charset="0"/>
                <a:cs typeface="Arial" panose="020B0604020202020204" pitchFamily="34" charset="0"/>
              </a:rPr>
              <a:t>Uniform interface</a:t>
            </a:r>
          </a:p>
          <a:p>
            <a:pPr marL="457200" indent="-457200">
              <a:lnSpc>
                <a:spcPct val="100000"/>
              </a:lnSpc>
              <a:buFont typeface="+mj-lt"/>
              <a:buAutoNum type="arabicPeriod"/>
            </a:pPr>
            <a:r>
              <a:rPr lang="en-US" sz="2400" dirty="0" smtClean="0">
                <a:solidFill>
                  <a:schemeClr val="accent2"/>
                </a:solidFill>
                <a:latin typeface="Arial" panose="020B0604020202020204" pitchFamily="34" charset="0"/>
                <a:cs typeface="Arial" panose="020B0604020202020204" pitchFamily="34" charset="0"/>
              </a:rPr>
              <a:t>Layered </a:t>
            </a:r>
            <a:r>
              <a:rPr lang="en-US" sz="2400" dirty="0">
                <a:solidFill>
                  <a:schemeClr val="accent2"/>
                </a:solidFill>
                <a:latin typeface="Arial" panose="020B0604020202020204" pitchFamily="34" charset="0"/>
                <a:cs typeface="Arial" panose="020B0604020202020204" pitchFamily="34" charset="0"/>
              </a:rPr>
              <a:t>system</a:t>
            </a:r>
          </a:p>
          <a:p>
            <a:pPr marL="457200" indent="-457200">
              <a:lnSpc>
                <a:spcPct val="100000"/>
              </a:lnSpc>
              <a:buFont typeface="+mj-lt"/>
              <a:buAutoNum type="arabicPeriod"/>
            </a:pPr>
            <a:r>
              <a:rPr lang="en-US" sz="2400" dirty="0" smtClean="0">
                <a:solidFill>
                  <a:schemeClr val="accent2"/>
                </a:solidFill>
                <a:latin typeface="Arial" panose="020B0604020202020204" pitchFamily="34" charset="0"/>
                <a:cs typeface="Arial" panose="020B0604020202020204" pitchFamily="34" charset="0"/>
              </a:rPr>
              <a:t>Code </a:t>
            </a:r>
            <a:r>
              <a:rPr lang="en-US" sz="2400" dirty="0">
                <a:solidFill>
                  <a:schemeClr val="accent2"/>
                </a:solidFill>
                <a:latin typeface="Arial" panose="020B0604020202020204" pitchFamily="34" charset="0"/>
                <a:cs typeface="Arial" panose="020B0604020202020204" pitchFamily="34" charset="0"/>
              </a:rPr>
              <a:t>on </a:t>
            </a:r>
            <a:r>
              <a:rPr lang="en-US" sz="2400" dirty="0" smtClean="0">
                <a:solidFill>
                  <a:schemeClr val="accent2"/>
                </a:solidFill>
                <a:latin typeface="Arial" panose="020B0604020202020204" pitchFamily="34" charset="0"/>
                <a:cs typeface="Arial" panose="020B0604020202020204" pitchFamily="34" charset="0"/>
              </a:rPr>
              <a:t>demand (optional)</a:t>
            </a:r>
            <a:endParaRPr lang="en-US" sz="24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328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charset="0"/>
              </a:rPr>
              <a:t>Architectural constraint N1 – </a:t>
            </a:r>
            <a:r>
              <a:rPr lang="en-US" sz="3600" dirty="0">
                <a:solidFill>
                  <a:schemeClr val="accent2"/>
                </a:solidFill>
                <a:latin typeface="Arial" charset="0"/>
              </a:rPr>
              <a:t>Client-Server</a:t>
            </a:r>
            <a:endParaRPr lang="en-US" sz="3600" dirty="0"/>
          </a:p>
        </p:txBody>
      </p:sp>
      <p:sp>
        <p:nvSpPr>
          <p:cNvPr id="3" name="Content Placeholder 2"/>
          <p:cNvSpPr>
            <a:spLocks noGrp="1"/>
          </p:cNvSpPr>
          <p:nvPr>
            <p:ph idx="1"/>
          </p:nvPr>
        </p:nvSpPr>
        <p:spPr>
          <a:xfrm>
            <a:off x="1097281" y="1884219"/>
            <a:ext cx="7427883" cy="1828800"/>
          </a:xfrm>
        </p:spPr>
        <p:txBody>
          <a:bodyPr>
            <a:normAutofit/>
          </a:bodyPr>
          <a:lstStyle/>
          <a:p>
            <a:pPr>
              <a:spcBef>
                <a:spcPct val="20000"/>
              </a:spcBef>
              <a:buClr>
                <a:schemeClr val="accent2"/>
              </a:buClr>
              <a:buSzPct val="60000"/>
            </a:pPr>
            <a:r>
              <a:rPr lang="en-US" sz="2200" dirty="0" smtClean="0"/>
              <a:t>The </a:t>
            </a:r>
            <a:r>
              <a:rPr lang="en-US" sz="2200" dirty="0"/>
              <a:t>client-server constraint is based on a principle in software known as the </a:t>
            </a:r>
            <a:r>
              <a:rPr lang="en-US" sz="2200" i="1" dirty="0"/>
              <a:t>separation of concerns</a:t>
            </a:r>
            <a:r>
              <a:rPr lang="en-US" sz="2200" dirty="0"/>
              <a:t>. It simply requires the existence of a client component that sends requests and a server component that receives requests. After receiving a request the server may also issue a response to the client</a:t>
            </a:r>
            <a:r>
              <a:rPr lang="en-US" sz="2200" dirty="0" smtClean="0"/>
              <a:t>.</a:t>
            </a:r>
            <a:endParaRPr lang="en-US" sz="2200" dirty="0"/>
          </a:p>
        </p:txBody>
      </p:sp>
      <p:pic>
        <p:nvPicPr>
          <p:cNvPr id="5" name="Picture 4"/>
          <p:cNvPicPr>
            <a:picLocks noChangeAspect="1"/>
          </p:cNvPicPr>
          <p:nvPr/>
        </p:nvPicPr>
        <p:blipFill>
          <a:blip r:embed="rId2"/>
          <a:stretch>
            <a:fillRect/>
          </a:stretch>
        </p:blipFill>
        <p:spPr>
          <a:xfrm>
            <a:off x="8525164" y="1962727"/>
            <a:ext cx="2905125" cy="1066800"/>
          </a:xfrm>
          <a:prstGeom prst="rect">
            <a:avLst/>
          </a:prstGeom>
        </p:spPr>
      </p:pic>
      <p:sp>
        <p:nvSpPr>
          <p:cNvPr id="6" name="Content Placeholder 2"/>
          <p:cNvSpPr txBox="1">
            <a:spLocks/>
          </p:cNvSpPr>
          <p:nvPr/>
        </p:nvSpPr>
        <p:spPr>
          <a:xfrm>
            <a:off x="1097280" y="3629891"/>
            <a:ext cx="10383520" cy="259541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20000"/>
              </a:spcBef>
              <a:buClr>
                <a:schemeClr val="accent2"/>
              </a:buClr>
              <a:buSzPct val="60000"/>
            </a:pPr>
            <a:r>
              <a:rPr lang="en-US" sz="2200" dirty="0" smtClean="0"/>
              <a:t>The properties induced by this constraint are portability, </a:t>
            </a:r>
            <a:r>
              <a:rPr lang="en-US" sz="2200" dirty="0" err="1" smtClean="0"/>
              <a:t>evolvability</a:t>
            </a:r>
            <a:r>
              <a:rPr lang="en-US" sz="2200" dirty="0" smtClean="0"/>
              <a:t>, and scalability.</a:t>
            </a:r>
          </a:p>
          <a:p>
            <a:pPr marL="285750" indent="-285750">
              <a:buFont typeface="Arial" panose="020B0604020202020204" pitchFamily="34" charset="0"/>
              <a:buChar char="•"/>
            </a:pPr>
            <a:r>
              <a:rPr lang="en-US" sz="2200" dirty="0" smtClean="0"/>
              <a:t>Separates user interface concerns from data storage concerns.</a:t>
            </a:r>
          </a:p>
          <a:p>
            <a:pPr marL="285750" indent="-285750">
              <a:buFont typeface="Arial" panose="020B0604020202020204" pitchFamily="34" charset="0"/>
              <a:buChar char="•"/>
            </a:pPr>
            <a:r>
              <a:rPr lang="en-US" sz="2200" dirty="0" smtClean="0"/>
              <a:t>Improves portability of interface across multiple platforms.</a:t>
            </a:r>
          </a:p>
          <a:p>
            <a:pPr marL="285750" indent="-285750">
              <a:buFont typeface="Arial" panose="020B0604020202020204" pitchFamily="34" charset="0"/>
              <a:buChar char="•"/>
            </a:pPr>
            <a:r>
              <a:rPr lang="en-US" sz="2200" dirty="0" smtClean="0"/>
              <a:t>Improves scalability by simplifying server components.</a:t>
            </a:r>
          </a:p>
          <a:p>
            <a:pPr marL="285750" indent="-285750">
              <a:buFont typeface="Arial" panose="020B0604020202020204" pitchFamily="34" charset="0"/>
              <a:buChar char="•"/>
            </a:pPr>
            <a:r>
              <a:rPr lang="en-US" sz="2200" dirty="0" smtClean="0"/>
              <a:t>Allows the components to evolve independently.</a:t>
            </a:r>
            <a:endParaRPr lang="en-US" sz="2200" dirty="0"/>
          </a:p>
        </p:txBody>
      </p:sp>
    </p:spTree>
    <p:extLst>
      <p:ext uri="{BB962C8B-B14F-4D97-AF65-F5344CB8AC3E}">
        <p14:creationId xmlns:p14="http://schemas.microsoft.com/office/powerpoint/2010/main" val="153277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latin typeface="Arial" charset="0"/>
              </a:rPr>
              <a:t>Constraint N2 </a:t>
            </a:r>
            <a:r>
              <a:rPr lang="en-US" sz="3600" dirty="0">
                <a:latin typeface="Arial" charset="0"/>
              </a:rPr>
              <a:t>- </a:t>
            </a:r>
            <a:r>
              <a:rPr lang="en-US" sz="3600" dirty="0">
                <a:solidFill>
                  <a:schemeClr val="accent2"/>
                </a:solidFill>
                <a:latin typeface="Arial" charset="0"/>
              </a:rPr>
              <a:t>Stateless</a:t>
            </a:r>
            <a:endParaRPr lang="en-US" sz="3600" dirty="0"/>
          </a:p>
        </p:txBody>
      </p:sp>
      <p:sp>
        <p:nvSpPr>
          <p:cNvPr id="3" name="Content Placeholder 2"/>
          <p:cNvSpPr>
            <a:spLocks noGrp="1"/>
          </p:cNvSpPr>
          <p:nvPr>
            <p:ph idx="1"/>
          </p:nvPr>
        </p:nvSpPr>
        <p:spPr>
          <a:xfrm>
            <a:off x="1097280" y="4747491"/>
            <a:ext cx="10624550" cy="1339273"/>
          </a:xfrm>
        </p:spPr>
        <p:txBody>
          <a:bodyPr>
            <a:normAutofit/>
          </a:bodyPr>
          <a:lstStyle/>
          <a:p>
            <a:pPr marL="285750" indent="-285750">
              <a:buFont typeface="Wingdings" panose="05000000000000000000" pitchFamily="2" charset="2"/>
              <a:buChar char="§"/>
            </a:pPr>
            <a:r>
              <a:rPr lang="en-US" dirty="0"/>
              <a:t>no client context being stored on the server between requests.</a:t>
            </a:r>
          </a:p>
          <a:p>
            <a:pPr marL="285750" indent="-285750">
              <a:buFont typeface="Wingdings" panose="05000000000000000000" pitchFamily="2" charset="2"/>
              <a:buChar char="§"/>
            </a:pPr>
            <a:r>
              <a:rPr lang="en-US" dirty="0"/>
              <a:t>each request from any client contains all the information necessary to service the request</a:t>
            </a:r>
          </a:p>
          <a:p>
            <a:pPr marL="285750" indent="-285750">
              <a:buFont typeface="Wingdings" panose="05000000000000000000" pitchFamily="2" charset="2"/>
              <a:buChar char="§"/>
            </a:pPr>
            <a:r>
              <a:rPr lang="en-US" dirty="0"/>
              <a:t>session state is held in the client. </a:t>
            </a:r>
          </a:p>
        </p:txBody>
      </p:sp>
      <p:pic>
        <p:nvPicPr>
          <p:cNvPr id="4" name="Picture 2" descr="Statel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187" y="1921176"/>
            <a:ext cx="3143250" cy="18169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97280" y="1801091"/>
            <a:ext cx="7270865" cy="278938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a:t>
            </a:r>
            <a:r>
              <a:rPr lang="en-US" b="1" dirty="0"/>
              <a:t>stateless communication constraint</a:t>
            </a:r>
            <a:r>
              <a:rPr lang="en-US" dirty="0"/>
              <a:t> requires every request to contain all of the information needed to interpret that request. </a:t>
            </a:r>
            <a:r>
              <a:rPr lang="en-US" dirty="0" smtClean="0"/>
              <a:t>This </a:t>
            </a:r>
            <a:r>
              <a:rPr lang="en-US" dirty="0"/>
              <a:t>increases </a:t>
            </a:r>
          </a:p>
          <a:p>
            <a:pPr marL="285750" indent="-285750">
              <a:buFont typeface="Arial" panose="020B0604020202020204" pitchFamily="34" charset="0"/>
              <a:buChar char="•"/>
            </a:pPr>
            <a:r>
              <a:rPr lang="en-US" dirty="0"/>
              <a:t>visibility </a:t>
            </a:r>
          </a:p>
          <a:p>
            <a:pPr marL="285750" indent="-285750">
              <a:buFont typeface="Arial" panose="020B0604020202020204" pitchFamily="34" charset="0"/>
              <a:buChar char="•"/>
            </a:pPr>
            <a:r>
              <a:rPr lang="en-US" dirty="0"/>
              <a:t>reliability </a:t>
            </a:r>
          </a:p>
          <a:p>
            <a:pPr marL="285750" indent="-285750">
              <a:buFont typeface="Arial" panose="020B0604020202020204" pitchFamily="34" charset="0"/>
              <a:buChar char="•"/>
            </a:pPr>
            <a:r>
              <a:rPr lang="en-US" dirty="0" smtClean="0"/>
              <a:t>scalability</a:t>
            </a:r>
            <a:endParaRPr lang="en-US" dirty="0"/>
          </a:p>
          <a:p>
            <a:r>
              <a:rPr lang="en-US" dirty="0"/>
              <a:t>but also decreases performance because of the larger messages required for stateless communication</a:t>
            </a:r>
            <a:r>
              <a:rPr lang="en-US" dirty="0" smtClean="0"/>
              <a:t>.</a:t>
            </a:r>
            <a:endParaRPr lang="ru-RU" u="sng" dirty="0">
              <a:solidFill>
                <a:srgbClr val="3366FF"/>
              </a:solidFill>
            </a:endParaRPr>
          </a:p>
        </p:txBody>
      </p:sp>
    </p:spTree>
    <p:extLst>
      <p:ext uri="{BB962C8B-B14F-4D97-AF65-F5344CB8AC3E}">
        <p14:creationId xmlns:p14="http://schemas.microsoft.com/office/powerpoint/2010/main" val="196706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smtClean="0">
                <a:latin typeface="Arial" panose="020B0604020202020204" pitchFamily="34" charset="0"/>
                <a:cs typeface="Arial" panose="020B0604020202020204" pitchFamily="34" charset="0"/>
              </a:rPr>
              <a:t>Constraints N3 </a:t>
            </a:r>
            <a:r>
              <a:rPr lang="en-US" sz="3600" dirty="0">
                <a:latin typeface="Arial" panose="020B0604020202020204" pitchFamily="34" charset="0"/>
                <a:cs typeface="Arial" panose="020B0604020202020204" pitchFamily="34" charset="0"/>
              </a:rPr>
              <a:t>- </a:t>
            </a:r>
            <a:r>
              <a:rPr lang="en-US" sz="3600" dirty="0">
                <a:solidFill>
                  <a:schemeClr val="accent2"/>
                </a:solidFill>
                <a:latin typeface="Arial" panose="020B0604020202020204" pitchFamily="34" charset="0"/>
                <a:cs typeface="Arial" panose="020B0604020202020204" pitchFamily="34" charset="0"/>
              </a:rPr>
              <a:t>Cacheable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3786909"/>
            <a:ext cx="10624550" cy="2299855"/>
          </a:xfrm>
        </p:spPr>
        <p:txBody>
          <a:bodyPr>
            <a:normAutofit/>
          </a:bodyPr>
          <a:lstStyle/>
          <a:p>
            <a:pPr marL="285750" indent="-285750">
              <a:buFont typeface="Arial" panose="020B0604020202020204" pitchFamily="34" charset="0"/>
              <a:buChar char="•"/>
            </a:pPr>
            <a:r>
              <a:rPr lang="en-US" dirty="0"/>
              <a:t>Data within a response to a request is implicitly or explicitly labeled as cacheable or non cacheable.</a:t>
            </a:r>
          </a:p>
          <a:p>
            <a:pPr marL="285750" indent="-285750">
              <a:buFont typeface="Arial" panose="020B0604020202020204" pitchFamily="34" charset="0"/>
              <a:buChar char="•"/>
            </a:pPr>
            <a:r>
              <a:rPr lang="en-US" dirty="0"/>
              <a:t>If a response is cacheable, then a client cache is given the right to reuse that response data for later, equivalent requests.</a:t>
            </a:r>
          </a:p>
          <a:p>
            <a:pPr marL="285750" indent="-285750">
              <a:buFont typeface="Arial" panose="020B0604020202020204" pitchFamily="34" charset="0"/>
              <a:buChar char="•"/>
            </a:pPr>
            <a:r>
              <a:rPr lang="en-US" dirty="0"/>
              <a:t>Improves efficiency, scalability and user perceived performance.</a:t>
            </a:r>
          </a:p>
          <a:p>
            <a:pPr marL="285750" indent="-285750">
              <a:buFont typeface="Arial" panose="020B0604020202020204" pitchFamily="34" charset="0"/>
              <a:buChar char="•"/>
            </a:pPr>
            <a:r>
              <a:rPr lang="en-US" dirty="0"/>
              <a:t>Tradeoff: cacheable constraint reduces Reliability.</a:t>
            </a:r>
          </a:p>
        </p:txBody>
      </p:sp>
      <p:sp>
        <p:nvSpPr>
          <p:cNvPr id="5" name="Content Placeholder 2"/>
          <p:cNvSpPr txBox="1">
            <a:spLocks/>
          </p:cNvSpPr>
          <p:nvPr/>
        </p:nvSpPr>
        <p:spPr>
          <a:xfrm>
            <a:off x="1097281" y="1801092"/>
            <a:ext cx="7437120" cy="18409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a:t>
            </a:r>
            <a:r>
              <a:rPr lang="en-US" b="1" dirty="0"/>
              <a:t>caching constraint</a:t>
            </a:r>
            <a:r>
              <a:rPr lang="en-US" dirty="0"/>
              <a:t> states that a REST architecture must have some mechanism for labeling messages as cacheable or non-cacheable. </a:t>
            </a:r>
          </a:p>
          <a:p>
            <a:r>
              <a:rPr lang="en-US" dirty="0"/>
              <a:t>This gives a client or intermediary component permission to cache and reissue a message which increases efficiency, scalability, and performance.</a:t>
            </a:r>
          </a:p>
        </p:txBody>
      </p:sp>
      <p:pic>
        <p:nvPicPr>
          <p:cNvPr id="6" name="Picture 2" descr="Cache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957" y="1982916"/>
            <a:ext cx="2870200" cy="165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659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a:bodyPr>
          <a:lstStyle/>
          <a:p>
            <a:r>
              <a:rPr lang="en-US" sz="3600" dirty="0">
                <a:latin typeface="Arial" panose="020B0604020202020204" pitchFamily="34" charset="0"/>
                <a:cs typeface="Arial" panose="020B0604020202020204" pitchFamily="34" charset="0"/>
              </a:rPr>
              <a:t>Constraint </a:t>
            </a:r>
            <a:r>
              <a:rPr lang="en-US" sz="3600" dirty="0" smtClean="0">
                <a:latin typeface="Arial" panose="020B0604020202020204" pitchFamily="34" charset="0"/>
                <a:cs typeface="Arial" panose="020B0604020202020204" pitchFamily="34" charset="0"/>
              </a:rPr>
              <a:t>N4 </a:t>
            </a:r>
            <a:r>
              <a:rPr lang="en-US" sz="3600" dirty="0">
                <a:latin typeface="Arial" panose="020B0604020202020204" pitchFamily="34" charset="0"/>
                <a:cs typeface="Arial" panose="020B0604020202020204" pitchFamily="34" charset="0"/>
              </a:rPr>
              <a:t>- </a:t>
            </a:r>
            <a:r>
              <a:rPr lang="en-US" sz="3600" dirty="0">
                <a:solidFill>
                  <a:schemeClr val="accent2"/>
                </a:solidFill>
                <a:latin typeface="Arial" panose="020B0604020202020204" pitchFamily="34" charset="0"/>
                <a:cs typeface="Arial" panose="020B0604020202020204" pitchFamily="34" charset="0"/>
              </a:rPr>
              <a:t>Uniform interface constraint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05164" y="1727200"/>
            <a:ext cx="10575636" cy="4498109"/>
          </a:xfrm>
        </p:spPr>
        <p:txBody>
          <a:bodyPr>
            <a:noAutofit/>
          </a:bodyPr>
          <a:lstStyle/>
          <a:p>
            <a:r>
              <a:rPr lang="en-US" dirty="0"/>
              <a:t>The uniform interface constraint defines the interface between clients and </a:t>
            </a:r>
            <a:r>
              <a:rPr lang="en-US" dirty="0" smtClean="0"/>
              <a:t>servers. It simplifies </a:t>
            </a:r>
            <a:r>
              <a:rPr lang="en-US" dirty="0"/>
              <a:t>and decouples the architecture, which enables each part to evolve independently. </a:t>
            </a:r>
            <a:r>
              <a:rPr lang="en-US" dirty="0" smtClean="0"/>
              <a:t> </a:t>
            </a:r>
          </a:p>
          <a:p>
            <a:r>
              <a:rPr lang="en-US" dirty="0" smtClean="0"/>
              <a:t>The </a:t>
            </a:r>
            <a:r>
              <a:rPr lang="en-US" dirty="0"/>
              <a:t>four guiding principles of this interface are:</a:t>
            </a:r>
          </a:p>
          <a:p>
            <a:r>
              <a:rPr lang="en-US" b="1" dirty="0" smtClean="0">
                <a:solidFill>
                  <a:schemeClr val="accent2"/>
                </a:solidFill>
              </a:rPr>
              <a:t>1) Resource identification</a:t>
            </a:r>
            <a:endParaRPr lang="en-US" b="1" dirty="0"/>
          </a:p>
          <a:p>
            <a:r>
              <a:rPr lang="en-US" dirty="0"/>
              <a:t>Each resource must have a specific and cohesive URI to be made </a:t>
            </a:r>
            <a:r>
              <a:rPr lang="en-US" dirty="0" smtClean="0"/>
              <a:t>available.</a:t>
            </a:r>
          </a:p>
          <a:p>
            <a:r>
              <a:rPr lang="en-US" b="1" dirty="0" smtClean="0">
                <a:solidFill>
                  <a:schemeClr val="accent2"/>
                </a:solidFill>
              </a:rPr>
              <a:t>2</a:t>
            </a:r>
            <a:r>
              <a:rPr lang="en-US" b="1" dirty="0">
                <a:solidFill>
                  <a:schemeClr val="accent2"/>
                </a:solidFill>
              </a:rPr>
              <a:t>) </a:t>
            </a:r>
            <a:r>
              <a:rPr lang="en-US" b="1" dirty="0" smtClean="0">
                <a:solidFill>
                  <a:schemeClr val="accent2"/>
                </a:solidFill>
              </a:rPr>
              <a:t>Resource Representations</a:t>
            </a:r>
            <a:endParaRPr lang="en-US" b="1" dirty="0">
              <a:solidFill>
                <a:schemeClr val="accent2"/>
              </a:solidFill>
            </a:endParaRPr>
          </a:p>
          <a:p>
            <a:r>
              <a:rPr lang="en-US" dirty="0"/>
              <a:t>Is how the resource will return to the client. This representation can be in HTML, XML, JSON, TXT, and </a:t>
            </a:r>
            <a:r>
              <a:rPr lang="en-US" dirty="0" smtClean="0"/>
              <a:t>more.</a:t>
            </a:r>
          </a:p>
          <a:p>
            <a:r>
              <a:rPr lang="en-US" b="1" dirty="0">
                <a:solidFill>
                  <a:schemeClr val="accent2"/>
                </a:solidFill>
              </a:rPr>
              <a:t>3) Self-descriptive messages</a:t>
            </a:r>
            <a:r>
              <a:rPr lang="en-US" dirty="0"/>
              <a:t> </a:t>
            </a:r>
          </a:p>
          <a:p>
            <a:r>
              <a:rPr lang="en-US" dirty="0"/>
              <a:t>Each message includes enough information to describe how to process the message. The passage of meta information is needed (metadata) in the request and response. Some of this information are HTTP response code, Host, Content-Type etc.</a:t>
            </a:r>
          </a:p>
          <a:p>
            <a:endParaRPr lang="en-US" dirty="0"/>
          </a:p>
        </p:txBody>
      </p:sp>
    </p:spTree>
    <p:extLst>
      <p:ext uri="{BB962C8B-B14F-4D97-AF65-F5344CB8AC3E}">
        <p14:creationId xmlns:p14="http://schemas.microsoft.com/office/powerpoint/2010/main" val="1101614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0443"/>
          </a:xfrm>
        </p:spPr>
        <p:txBody>
          <a:bodyPr>
            <a:normAutofit fontScale="90000"/>
          </a:bodyPr>
          <a:lstStyle/>
          <a:p>
            <a:r>
              <a:rPr lang="en-US" sz="3600" dirty="0">
                <a:latin typeface="Arial" panose="020B0604020202020204" pitchFamily="34" charset="0"/>
                <a:cs typeface="Arial" panose="020B0604020202020204" pitchFamily="34" charset="0"/>
              </a:rPr>
              <a:t>Constraint </a:t>
            </a:r>
            <a:r>
              <a:rPr lang="en-US" sz="3600" dirty="0" smtClean="0">
                <a:latin typeface="Arial" panose="020B0604020202020204" pitchFamily="34" charset="0"/>
                <a:cs typeface="Arial" panose="020B0604020202020204" pitchFamily="34" charset="0"/>
              </a:rPr>
              <a:t>N4 </a:t>
            </a:r>
            <a:r>
              <a:rPr lang="en-US" sz="3600" dirty="0">
                <a:latin typeface="Arial" panose="020B0604020202020204" pitchFamily="34" charset="0"/>
                <a:cs typeface="Arial" panose="020B0604020202020204" pitchFamily="34" charset="0"/>
              </a:rPr>
              <a:t>- </a:t>
            </a:r>
            <a:r>
              <a:rPr lang="en-US" sz="3600" dirty="0">
                <a:solidFill>
                  <a:schemeClr val="accent2"/>
                </a:solidFill>
                <a:latin typeface="Arial" panose="020B0604020202020204" pitchFamily="34" charset="0"/>
                <a:cs typeface="Arial" panose="020B0604020202020204" pitchFamily="34" charset="0"/>
              </a:rPr>
              <a:t>Uniform interface </a:t>
            </a:r>
            <a:r>
              <a:rPr lang="en-US" sz="3600" dirty="0" smtClean="0">
                <a:solidFill>
                  <a:schemeClr val="accent2"/>
                </a:solidFill>
                <a:latin typeface="Arial" panose="020B0604020202020204" pitchFamily="34" charset="0"/>
                <a:cs typeface="Arial" panose="020B0604020202020204" pitchFamily="34" charset="0"/>
              </a:rPr>
              <a:t>constraint - HATEOAS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754910"/>
            <a:ext cx="10475884" cy="931730"/>
          </a:xfrm>
        </p:spPr>
        <p:txBody>
          <a:bodyPr>
            <a:normAutofit/>
          </a:bodyPr>
          <a:lstStyle/>
          <a:p>
            <a:r>
              <a:rPr lang="en-US" sz="2200" b="1" dirty="0" smtClean="0">
                <a:solidFill>
                  <a:schemeClr val="accent2"/>
                </a:solidFill>
              </a:rPr>
              <a:t>4) Hypermedia </a:t>
            </a:r>
            <a:r>
              <a:rPr lang="en-US" sz="2200" b="1" dirty="0">
                <a:solidFill>
                  <a:schemeClr val="accent2"/>
                </a:solidFill>
              </a:rPr>
              <a:t>as the engine of application state (HATEOAS)</a:t>
            </a:r>
          </a:p>
          <a:p>
            <a:r>
              <a:rPr lang="en-US" sz="2200" dirty="0"/>
              <a:t>It need to include links for each response so that client can discover other resources easily</a:t>
            </a:r>
            <a:r>
              <a:rPr lang="en-US" sz="2200" dirty="0" smtClean="0"/>
              <a:t>.</a:t>
            </a:r>
          </a:p>
        </p:txBody>
      </p:sp>
      <p:sp>
        <p:nvSpPr>
          <p:cNvPr id="5" name="Rectangle 2"/>
          <p:cNvSpPr>
            <a:spLocks noChangeArrowheads="1"/>
          </p:cNvSpPr>
          <p:nvPr/>
        </p:nvSpPr>
        <p:spPr bwMode="auto">
          <a:xfrm>
            <a:off x="1200916" y="2844297"/>
            <a:ext cx="4775677" cy="3293209"/>
          </a:xfrm>
          <a:prstGeom prst="rect">
            <a:avLst/>
          </a:prstGeom>
          <a:solidFill>
            <a:srgbClr val="F2F9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a:t>
            </a:r>
            <a:r>
              <a:rPr kumimoji="0" lang="en-US" altLang="en-US" sz="1600" b="0" i="0" u="none" strike="noStrike" cap="none" normalizeH="0" baseline="0" dirty="0" err="1" smtClean="0">
                <a:ln>
                  <a:noFill/>
                </a:ln>
                <a:solidFill>
                  <a:srgbClr val="000000"/>
                </a:solidFill>
                <a:effectLst/>
                <a:latin typeface="inherit"/>
              </a:rPr>
              <a:t>departmentId</a:t>
            </a:r>
            <a:r>
              <a:rPr kumimoji="0" lang="en-US" altLang="en-US" sz="1600" b="0" i="0" u="none" strike="noStrike" cap="none" normalizeH="0" baseline="0" dirty="0" smtClean="0">
                <a:ln>
                  <a:noFill/>
                </a:ln>
                <a:solidFill>
                  <a:srgbClr val="000000"/>
                </a:solidFill>
                <a:effectLst/>
                <a:latin typeface="inherit"/>
              </a:rPr>
              <a:t>":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inherit"/>
              </a:rPr>
              <a:t>    "</a:t>
            </a:r>
            <a:r>
              <a:rPr kumimoji="0" lang="en-US" altLang="en-US" sz="1600" b="0" i="0" u="none" strike="noStrike" cap="none" normalizeH="0" baseline="0" dirty="0" err="1" smtClean="0">
                <a:ln>
                  <a:noFill/>
                </a:ln>
                <a:solidFill>
                  <a:srgbClr val="000000"/>
                </a:solidFill>
                <a:effectLst/>
                <a:latin typeface="inherit"/>
              </a:rPr>
              <a:t>departmentName</a:t>
            </a:r>
            <a:r>
              <a:rPr kumimoji="0" lang="en-US" altLang="en-US" sz="1600" b="0" i="0" u="none" strike="noStrike" cap="none" normalizeH="0" baseline="0" dirty="0" smtClean="0">
                <a:ln>
                  <a:noFill/>
                </a:ln>
                <a:solidFill>
                  <a:srgbClr val="000000"/>
                </a:solidFill>
                <a:effectLst/>
                <a:latin typeface="inherit"/>
              </a:rPr>
              <a:t>": "Administration",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a:t>
            </a:r>
            <a:r>
              <a:rPr kumimoji="0" lang="en-US" altLang="en-US" sz="1600" b="0" i="0" u="none" strike="noStrike" cap="none" normalizeH="0" baseline="0" dirty="0" err="1" smtClean="0">
                <a:ln>
                  <a:noFill/>
                </a:ln>
                <a:solidFill>
                  <a:srgbClr val="000000"/>
                </a:solidFill>
                <a:effectLst/>
                <a:latin typeface="inherit"/>
              </a:rPr>
              <a:t>locationId</a:t>
            </a:r>
            <a:r>
              <a:rPr kumimoji="0" lang="en-US" altLang="en-US" sz="1600" b="0" i="0" u="none" strike="noStrike" cap="none" normalizeH="0" baseline="0" dirty="0" smtClean="0">
                <a:ln>
                  <a:noFill/>
                </a:ln>
                <a:solidFill>
                  <a:srgbClr val="000000"/>
                </a:solidFill>
                <a:effectLst/>
                <a:latin typeface="inherit"/>
              </a:rPr>
              <a:t>": 1700,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 "</a:t>
            </a:r>
            <a:r>
              <a:rPr kumimoji="0" lang="en-US" altLang="en-US" sz="1600" b="0" i="0" u="none" strike="noStrike" cap="none" normalizeH="0" baseline="0" dirty="0" err="1" smtClean="0">
                <a:ln>
                  <a:noFill/>
                </a:ln>
                <a:solidFill>
                  <a:srgbClr val="000000"/>
                </a:solidFill>
                <a:effectLst/>
                <a:latin typeface="inherit"/>
              </a:rPr>
              <a:t>managerId</a:t>
            </a:r>
            <a:r>
              <a:rPr kumimoji="0" lang="en-US" altLang="en-US" sz="1600" b="0" i="0" u="none" strike="noStrike" cap="none" normalizeH="0" baseline="0" dirty="0" smtClean="0">
                <a:ln>
                  <a:noFill/>
                </a:ln>
                <a:solidFill>
                  <a:srgbClr val="000000"/>
                </a:solidFill>
                <a:effectLst/>
                <a:latin typeface="inherit"/>
              </a:rPr>
              <a:t>": 200,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"links":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a:t>
            </a:r>
            <a:r>
              <a:rPr kumimoji="0" lang="en-US" altLang="en-US" sz="1600" b="0" i="0" u="none" strike="noStrike" cap="none" normalizeH="0" baseline="0" dirty="0" err="1" smtClean="0">
                <a:ln>
                  <a:noFill/>
                </a:ln>
                <a:solidFill>
                  <a:srgbClr val="000000"/>
                </a:solidFill>
                <a:effectLst/>
                <a:latin typeface="inherit"/>
              </a:rPr>
              <a:t>href</a:t>
            </a:r>
            <a:r>
              <a:rPr kumimoji="0" lang="en-US" altLang="en-US" sz="1600" b="0" i="0" u="none" strike="noStrike" cap="none" normalizeH="0" baseline="0" dirty="0" smtClean="0">
                <a:ln>
                  <a:noFill/>
                </a:ln>
                <a:solidFill>
                  <a:srgbClr val="000000"/>
                </a:solidFill>
                <a:effectLst/>
                <a:latin typeface="inherit"/>
              </a:rPr>
              <a:t>": "10/employees",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a:t>
            </a:r>
            <a:r>
              <a:rPr kumimoji="0" lang="en-US" altLang="en-US" sz="1600" b="0" i="0" u="none" strike="noStrike" cap="none" normalizeH="0" baseline="0" dirty="0" err="1" smtClean="0">
                <a:ln>
                  <a:noFill/>
                </a:ln>
                <a:solidFill>
                  <a:srgbClr val="000000"/>
                </a:solidFill>
                <a:effectLst/>
                <a:latin typeface="inherit"/>
              </a:rPr>
              <a:t>rel</a:t>
            </a:r>
            <a:r>
              <a:rPr kumimoji="0" lang="en-US" altLang="en-US" sz="1600" b="0" i="0" u="none" strike="noStrike" cap="none" normalizeH="0" baseline="0" dirty="0" smtClean="0">
                <a:ln>
                  <a:noFill/>
                </a:ln>
                <a:solidFill>
                  <a:srgbClr val="000000"/>
                </a:solidFill>
                <a:effectLst/>
                <a:latin typeface="inherit"/>
              </a:rPr>
              <a:t>": "employees",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"type" : "GET"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inherit"/>
              </a:rPr>
              <a:t> </a:t>
            </a:r>
            <a:r>
              <a:rPr lang="en-US" altLang="en-US" sz="1600" dirty="0" smtClean="0">
                <a:solidFill>
                  <a:srgbClr val="000000"/>
                </a:solidFill>
                <a:latin typeface="inherit"/>
              </a:rPr>
              <a:t>    </a:t>
            </a:r>
            <a:r>
              <a:rPr kumimoji="0" lang="en-US" altLang="en-US" sz="1600" b="0" i="0" u="none" strike="noStrike" cap="none" normalizeH="0" baseline="0" dirty="0" smtClean="0">
                <a:ln>
                  <a:noFill/>
                </a:ln>
                <a:solidFill>
                  <a:srgbClr val="000000"/>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inherit"/>
              </a:rPr>
              <a:t> }</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6504494" y="5059704"/>
            <a:ext cx="5458121" cy="12470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Good article to read </a:t>
            </a:r>
            <a:r>
              <a:rPr lang="en-US" sz="2200" dirty="0"/>
              <a:t>about</a:t>
            </a:r>
            <a:r>
              <a:rPr lang="en-US" dirty="0" smtClean="0"/>
              <a:t> HATEOAS</a:t>
            </a:r>
            <a:endParaRPr lang="en-US" dirty="0" smtClean="0">
              <a:hlinkClick r:id="rId2"/>
            </a:endParaRPr>
          </a:p>
          <a:p>
            <a:r>
              <a:rPr lang="en-US" dirty="0" smtClean="0">
                <a:hlinkClick r:id="rId2"/>
              </a:rPr>
              <a:t>https://pulsejet.github.io/blog/posts/hateoas/</a:t>
            </a:r>
            <a:endParaRPr lang="en-US" dirty="0" smtClean="0"/>
          </a:p>
          <a:p>
            <a:endParaRPr lang="en-US" sz="2200" dirty="0" smtClean="0"/>
          </a:p>
        </p:txBody>
      </p:sp>
    </p:spTree>
    <p:extLst>
      <p:ext uri="{BB962C8B-B14F-4D97-AF65-F5344CB8AC3E}">
        <p14:creationId xmlns:p14="http://schemas.microsoft.com/office/powerpoint/2010/main" val="4187698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TM02900769[[fn=Retrospect]]</Template>
  <TotalTime>581</TotalTime>
  <Words>2554</Words>
  <Application>Microsoft Office PowerPoint</Application>
  <PresentationFormat>Widescreen</PresentationFormat>
  <Paragraphs>208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inherit</vt:lpstr>
      <vt:lpstr>Wingdings</vt:lpstr>
      <vt:lpstr>Retrospect</vt:lpstr>
      <vt:lpstr>REST architecture and principles</vt:lpstr>
      <vt:lpstr>Agenda</vt:lpstr>
      <vt:lpstr>What is a REST</vt:lpstr>
      <vt:lpstr>Architectural constraints</vt:lpstr>
      <vt:lpstr>Architectural constraint N1 – Client-Server</vt:lpstr>
      <vt:lpstr>Constraint N2 - Stateless</vt:lpstr>
      <vt:lpstr>Constraints N3 - Cacheable</vt:lpstr>
      <vt:lpstr>Constraint N4 - Uniform interface constraint</vt:lpstr>
      <vt:lpstr>Constraint N4 - Uniform interface constraint - HATEOAS</vt:lpstr>
      <vt:lpstr>Constraint N5 - Layered system</vt:lpstr>
      <vt:lpstr>Constraint N6 – Code on demand (optional)</vt:lpstr>
      <vt:lpstr>RESTful API HTTP methods</vt:lpstr>
      <vt:lpstr>RESTful API HTTP methods - GET</vt:lpstr>
      <vt:lpstr>RESTful API HTTP methods - POST</vt:lpstr>
      <vt:lpstr>RESTful API HTTP methods - PUT</vt:lpstr>
      <vt:lpstr>RESTful API HTTP methods - DELETE</vt:lpstr>
      <vt:lpstr>Rules of REST API</vt:lpstr>
      <vt:lpstr>Idempotent REST APIs</vt:lpstr>
      <vt:lpstr>REST API Versioning</vt:lpstr>
      <vt:lpstr>REST Resource Naming Guide</vt:lpstr>
      <vt:lpstr>REST Resource Naming Guide - document</vt:lpstr>
      <vt:lpstr>REST Resource Naming Guide - collection</vt:lpstr>
      <vt:lpstr>REST Resource Naming Guide - store</vt:lpstr>
      <vt:lpstr>REST Resource Naming Guide - controller</vt:lpstr>
      <vt:lpstr>Other naming conventions</vt:lpstr>
      <vt:lpstr>Other naming conventions – part 2</vt:lpstr>
      <vt:lpstr>Thank you</vt:lpstr>
    </vt:vector>
  </TitlesOfParts>
  <Company>Macadamian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dc:title>
  <dc:creator>Yerem Khalatyan</dc:creator>
  <cp:lastModifiedBy>Yerem Khalatyan</cp:lastModifiedBy>
  <cp:revision>35</cp:revision>
  <dcterms:created xsi:type="dcterms:W3CDTF">2020-04-15T12:34:43Z</dcterms:created>
  <dcterms:modified xsi:type="dcterms:W3CDTF">2020-05-20T16:38:03Z</dcterms:modified>
</cp:coreProperties>
</file>