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or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ora-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ora-italic.fntdata"/><Relationship Id="rId25" Type="http://schemas.openxmlformats.org/officeDocument/2006/relationships/font" Target="fonts/Lora-bold.fntdata"/><Relationship Id="rId27" Type="http://schemas.openxmlformats.org/officeDocument/2006/relationships/font" Target="fonts/Lor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590eb3ab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c590eb3ab5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5ad4621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5ad4621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5ad46217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5ad46217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5ad4621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5ad4621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5ad46217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5ad46217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590eb3ab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590eb3ab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590eb3ab5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590eb3ab5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590eb3ab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590eb3ab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590eb3ab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590eb3ab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5ad46217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5ad46217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601f9e6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01f9e6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601f9e6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601f9e6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601f9e6e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601f9e6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9" name="Shape 59"/>
        <p:cNvGrpSpPr/>
        <p:nvPr/>
      </p:nvGrpSpPr>
      <p:grpSpPr>
        <a:xfrm>
          <a:off x="0" y="0"/>
          <a:ext cx="0" cy="0"/>
          <a:chOff x="0" y="0"/>
          <a:chExt cx="0" cy="0"/>
        </a:xfrm>
      </p:grpSpPr>
      <p:sp>
        <p:nvSpPr>
          <p:cNvPr id="60" name="Google Shape;60;p14"/>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4"/>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 name="Google Shape;62;p14"/>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262626"/>
              </a:buClr>
              <a:buSzPts val="6000"/>
              <a:buFont typeface="Calibri"/>
              <a:buNone/>
              <a:defRPr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3" name="Google Shape;63;p14"/>
          <p:cNvSpPr txBox="1"/>
          <p:nvPr>
            <p:ph idx="1" type="subTitle"/>
          </p:nvPr>
        </p:nvSpPr>
        <p:spPr>
          <a:xfrm>
            <a:off x="825038" y="3341716"/>
            <a:ext cx="7543800" cy="8574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rtl="0" algn="ctr">
              <a:lnSpc>
                <a:spcPct val="90000"/>
              </a:lnSpc>
              <a:spcBef>
                <a:spcPts val="200"/>
              </a:spcBef>
              <a:spcAft>
                <a:spcPts val="0"/>
              </a:spcAft>
              <a:buSzPts val="1800"/>
              <a:buNone/>
              <a:defRPr sz="1800"/>
            </a:lvl2pPr>
            <a:lvl3pPr lvl="2" rtl="0" algn="ctr">
              <a:lnSpc>
                <a:spcPct val="90000"/>
              </a:lnSpc>
              <a:spcBef>
                <a:spcPts val="300"/>
              </a:spcBef>
              <a:spcAft>
                <a:spcPts val="0"/>
              </a:spcAft>
              <a:buSzPts val="1800"/>
              <a:buNone/>
              <a:defRPr sz="1800"/>
            </a:lvl3pPr>
            <a:lvl4pPr lvl="3" rtl="0" algn="ctr">
              <a:lnSpc>
                <a:spcPct val="90000"/>
              </a:lnSpc>
              <a:spcBef>
                <a:spcPts val="300"/>
              </a:spcBef>
              <a:spcAft>
                <a:spcPts val="0"/>
              </a:spcAft>
              <a:buSzPts val="1500"/>
              <a:buNone/>
              <a:defRPr sz="1500"/>
            </a:lvl4pPr>
            <a:lvl5pPr lvl="4" rtl="0" algn="ctr">
              <a:lnSpc>
                <a:spcPct val="90000"/>
              </a:lnSpc>
              <a:spcBef>
                <a:spcPts val="300"/>
              </a:spcBef>
              <a:spcAft>
                <a:spcPts val="0"/>
              </a:spcAft>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sp>
        <p:nvSpPr>
          <p:cNvPr id="64" name="Google Shape;64;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67" name="Google Shape;67;p14"/>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5"/>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71" name="Google Shape;71;p15"/>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5"/>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5"/>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4" name="Shape 74"/>
        <p:cNvGrpSpPr/>
        <p:nvPr/>
      </p:nvGrpSpPr>
      <p:grpSpPr>
        <a:xfrm>
          <a:off x="0" y="0"/>
          <a:ext cx="0" cy="0"/>
          <a:chOff x="0" y="0"/>
          <a:chExt cx="0" cy="0"/>
        </a:xfrm>
      </p:grpSpPr>
      <p:sp>
        <p:nvSpPr>
          <p:cNvPr id="75" name="Google Shape;75;p16"/>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16"/>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 name="Google Shape;77;p16"/>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6"/>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solidFill>
                  <a:srgbClr val="FFFFF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6"/>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80" name="Shape 80"/>
        <p:cNvGrpSpPr/>
        <p:nvPr/>
      </p:nvGrpSpPr>
      <p:grpSpPr>
        <a:xfrm>
          <a:off x="0" y="0"/>
          <a:ext cx="0" cy="0"/>
          <a:chOff x="0" y="0"/>
          <a:chExt cx="0" cy="0"/>
        </a:xfrm>
      </p:grpSpPr>
      <p:sp>
        <p:nvSpPr>
          <p:cNvPr id="81" name="Google Shape;81;p17"/>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17"/>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3" name="Google Shape;83;p17"/>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262626"/>
              </a:buClr>
              <a:buSzPts val="6000"/>
              <a:buFont typeface="Calibri"/>
              <a:buNone/>
              <a:defRPr b="0"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4" name="Google Shape;84;p17"/>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rtl="0" algn="l">
              <a:lnSpc>
                <a:spcPct val="90000"/>
              </a:lnSpc>
              <a:spcBef>
                <a:spcPts val="200"/>
              </a:spcBef>
              <a:spcAft>
                <a:spcPts val="0"/>
              </a:spcAft>
              <a:buSzPts val="1400"/>
              <a:buNone/>
              <a:defRPr sz="1400">
                <a:solidFill>
                  <a:srgbClr val="888888"/>
                </a:solidFill>
              </a:defRPr>
            </a:lvl2pPr>
            <a:lvl3pPr indent="-228600" lvl="2" marL="1371600" rtl="0" algn="l">
              <a:lnSpc>
                <a:spcPct val="90000"/>
              </a:lnSpc>
              <a:spcBef>
                <a:spcPts val="300"/>
              </a:spcBef>
              <a:spcAft>
                <a:spcPts val="0"/>
              </a:spcAft>
              <a:buSzPts val="1200"/>
              <a:buNone/>
              <a:defRPr sz="1200">
                <a:solidFill>
                  <a:srgbClr val="888888"/>
                </a:solidFill>
              </a:defRPr>
            </a:lvl3pPr>
            <a:lvl4pPr indent="-228600" lvl="3" marL="1828800" rtl="0" algn="l">
              <a:lnSpc>
                <a:spcPct val="90000"/>
              </a:lnSpc>
              <a:spcBef>
                <a:spcPts val="300"/>
              </a:spcBef>
              <a:spcAft>
                <a:spcPts val="0"/>
              </a:spcAft>
              <a:buSzPts val="1100"/>
              <a:buNone/>
              <a:defRPr sz="1100">
                <a:solidFill>
                  <a:srgbClr val="888888"/>
                </a:solidFill>
              </a:defRPr>
            </a:lvl4pPr>
            <a:lvl5pPr indent="-228600" lvl="4" marL="2286000" rtl="0" algn="l">
              <a:lnSpc>
                <a:spcPct val="90000"/>
              </a:lnSpc>
              <a:spcBef>
                <a:spcPts val="300"/>
              </a:spcBef>
              <a:spcAft>
                <a:spcPts val="0"/>
              </a:spcAft>
              <a:buSzPts val="1100"/>
              <a:buNone/>
              <a:defRPr sz="1100">
                <a:solidFill>
                  <a:srgbClr val="888888"/>
                </a:solidFill>
              </a:defRPr>
            </a:lvl5pPr>
            <a:lvl6pPr indent="-228600" lvl="5" marL="2743200" rtl="0" algn="l">
              <a:lnSpc>
                <a:spcPct val="90000"/>
              </a:lnSpc>
              <a:spcBef>
                <a:spcPts val="300"/>
              </a:spcBef>
              <a:spcAft>
                <a:spcPts val="0"/>
              </a:spcAft>
              <a:buSzPts val="1100"/>
              <a:buNone/>
              <a:defRPr sz="1100">
                <a:solidFill>
                  <a:srgbClr val="888888"/>
                </a:solidFill>
              </a:defRPr>
            </a:lvl6pPr>
            <a:lvl7pPr indent="-228600" lvl="6" marL="3200400" rtl="0" algn="l">
              <a:lnSpc>
                <a:spcPct val="90000"/>
              </a:lnSpc>
              <a:spcBef>
                <a:spcPts val="300"/>
              </a:spcBef>
              <a:spcAft>
                <a:spcPts val="0"/>
              </a:spcAft>
              <a:buSzPts val="1100"/>
              <a:buNone/>
              <a:defRPr sz="1100">
                <a:solidFill>
                  <a:srgbClr val="888888"/>
                </a:solidFill>
              </a:defRPr>
            </a:lvl7pPr>
            <a:lvl8pPr indent="-228600" lvl="7" marL="3657600" rtl="0" algn="l">
              <a:lnSpc>
                <a:spcPct val="90000"/>
              </a:lnSpc>
              <a:spcBef>
                <a:spcPts val="300"/>
              </a:spcBef>
              <a:spcAft>
                <a:spcPts val="0"/>
              </a:spcAft>
              <a:buSzPts val="1100"/>
              <a:buNone/>
              <a:defRPr sz="1100">
                <a:solidFill>
                  <a:srgbClr val="888888"/>
                </a:solidFill>
              </a:defRPr>
            </a:lvl8pPr>
            <a:lvl9pPr indent="-228600" lvl="8" marL="4114800" rtl="0" algn="l">
              <a:lnSpc>
                <a:spcPct val="90000"/>
              </a:lnSpc>
              <a:spcBef>
                <a:spcPts val="300"/>
              </a:spcBef>
              <a:spcAft>
                <a:spcPts val="300"/>
              </a:spcAft>
              <a:buSzPts val="1100"/>
              <a:buNone/>
              <a:defRPr sz="1100">
                <a:solidFill>
                  <a:srgbClr val="888888"/>
                </a:solidFill>
              </a:defRPr>
            </a:lvl9pPr>
          </a:lstStyle>
          <a:p/>
        </p:txBody>
      </p:sp>
      <p:sp>
        <p:nvSpPr>
          <p:cNvPr id="85" name="Google Shape;85;p17"/>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7"/>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 name="Google Shape;87;p17"/>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88" name="Google Shape;88;p17"/>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18"/>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1" name="Google Shape;91;p18"/>
          <p:cNvSpPr txBox="1"/>
          <p:nvPr>
            <p:ph idx="1" type="body"/>
          </p:nvPr>
        </p:nvSpPr>
        <p:spPr>
          <a:xfrm>
            <a:off x="822959" y="1384300"/>
            <a:ext cx="3703200" cy="3017400"/>
          </a:xfrm>
          <a:prstGeom prst="rect">
            <a:avLst/>
          </a:prstGeom>
          <a:noFill/>
          <a:ln>
            <a:noFill/>
          </a:ln>
        </p:spPr>
        <p:txBody>
          <a:bodyPr anchorCtr="0" anchor="t" bIns="34275" lIns="0" spcFirstLastPara="1" rIns="0" wrap="square" tIns="34275">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92" name="Google Shape;92;p18"/>
          <p:cNvSpPr txBox="1"/>
          <p:nvPr>
            <p:ph idx="2" type="body"/>
          </p:nvPr>
        </p:nvSpPr>
        <p:spPr>
          <a:xfrm>
            <a:off x="4663440" y="1384301"/>
            <a:ext cx="3703200" cy="3017400"/>
          </a:xfrm>
          <a:prstGeom prst="rect">
            <a:avLst/>
          </a:prstGeom>
          <a:noFill/>
          <a:ln>
            <a:noFill/>
          </a:ln>
        </p:spPr>
        <p:txBody>
          <a:bodyPr anchorCtr="0" anchor="t" bIns="34275" lIns="0" spcFirstLastPara="1" rIns="0" wrap="square" tIns="34275">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93" name="Google Shape;93;p18"/>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8"/>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8"/>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19"/>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8" name="Google Shape;98;p19"/>
          <p:cNvSpPr txBox="1"/>
          <p:nvPr>
            <p:ph idx="1" type="body"/>
          </p:nvPr>
        </p:nvSpPr>
        <p:spPr>
          <a:xfrm>
            <a:off x="822960" y="1384539"/>
            <a:ext cx="3703200" cy="552300"/>
          </a:xfrm>
          <a:prstGeom prst="rect">
            <a:avLst/>
          </a:prstGeom>
          <a:noFill/>
          <a:ln>
            <a:noFill/>
          </a:ln>
        </p:spPr>
        <p:txBody>
          <a:bodyPr anchorCtr="0" anchor="ctr" bIns="34275" lIns="68575" spcFirstLastPara="1" rIns="68575" wrap="square" tIns="34275">
            <a:normAutofit/>
          </a:bodyPr>
          <a:lstStyle>
            <a:lvl1pPr indent="-228600" lvl="0" marL="457200" rtl="0" algn="l">
              <a:lnSpc>
                <a:spcPct val="90000"/>
              </a:lnSpc>
              <a:spcBef>
                <a:spcPts val="900"/>
              </a:spcBef>
              <a:spcAft>
                <a:spcPts val="0"/>
              </a:spcAft>
              <a:buSzPts val="1500"/>
              <a:buNone/>
              <a:defRPr b="0" sz="1500" cap="none">
                <a:solidFill>
                  <a:schemeClr val="dk2"/>
                </a:solidFill>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300"/>
              </a:spcBef>
              <a:spcAft>
                <a:spcPts val="0"/>
              </a:spcAft>
              <a:buSzPts val="1400"/>
              <a:buNone/>
              <a:defRPr b="1" sz="1400"/>
            </a:lvl3pPr>
            <a:lvl4pPr indent="-228600" lvl="3" marL="1828800" rtl="0" algn="l">
              <a:lnSpc>
                <a:spcPct val="90000"/>
              </a:lnSpc>
              <a:spcBef>
                <a:spcPts val="300"/>
              </a:spcBef>
              <a:spcAft>
                <a:spcPts val="0"/>
              </a:spcAft>
              <a:buSzPts val="1200"/>
              <a:buNone/>
              <a:defRPr b="1" sz="1200"/>
            </a:lvl4pPr>
            <a:lvl5pPr indent="-228600" lvl="4" marL="2286000" rtl="0" algn="l">
              <a:lnSpc>
                <a:spcPct val="90000"/>
              </a:lnSpc>
              <a:spcBef>
                <a:spcPts val="300"/>
              </a:spcBef>
              <a:spcAft>
                <a:spcPts val="0"/>
              </a:spcAft>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99" name="Google Shape;99;p19"/>
          <p:cNvSpPr txBox="1"/>
          <p:nvPr>
            <p:ph idx="2" type="body"/>
          </p:nvPr>
        </p:nvSpPr>
        <p:spPr>
          <a:xfrm>
            <a:off x="822960" y="1936750"/>
            <a:ext cx="3703200" cy="2533800"/>
          </a:xfrm>
          <a:prstGeom prst="rect">
            <a:avLst/>
          </a:prstGeom>
          <a:noFill/>
          <a:ln>
            <a:noFill/>
          </a:ln>
        </p:spPr>
        <p:txBody>
          <a:bodyPr anchorCtr="0" anchor="t" bIns="34275" lIns="0" spcFirstLastPara="1" rIns="0" wrap="square" tIns="34275">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00" name="Google Shape;100;p19"/>
          <p:cNvSpPr txBox="1"/>
          <p:nvPr>
            <p:ph idx="3" type="body"/>
          </p:nvPr>
        </p:nvSpPr>
        <p:spPr>
          <a:xfrm>
            <a:off x="4663440" y="1384539"/>
            <a:ext cx="3703200" cy="552300"/>
          </a:xfrm>
          <a:prstGeom prst="rect">
            <a:avLst/>
          </a:prstGeom>
          <a:noFill/>
          <a:ln>
            <a:noFill/>
          </a:ln>
        </p:spPr>
        <p:txBody>
          <a:bodyPr anchorCtr="0" anchor="ctr" bIns="34275" lIns="68575" spcFirstLastPara="1" rIns="68575" wrap="square" tIns="34275">
            <a:normAutofit/>
          </a:bodyPr>
          <a:lstStyle>
            <a:lvl1pPr indent="-228600" lvl="0" marL="457200" rtl="0" algn="l">
              <a:lnSpc>
                <a:spcPct val="90000"/>
              </a:lnSpc>
              <a:spcBef>
                <a:spcPts val="900"/>
              </a:spcBef>
              <a:spcAft>
                <a:spcPts val="0"/>
              </a:spcAft>
              <a:buSzPts val="1500"/>
              <a:buNone/>
              <a:defRPr b="0" sz="1500" cap="none">
                <a:solidFill>
                  <a:schemeClr val="dk2"/>
                </a:solidFill>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300"/>
              </a:spcBef>
              <a:spcAft>
                <a:spcPts val="0"/>
              </a:spcAft>
              <a:buSzPts val="1400"/>
              <a:buNone/>
              <a:defRPr b="1" sz="1400"/>
            </a:lvl3pPr>
            <a:lvl4pPr indent="-228600" lvl="3" marL="1828800" rtl="0" algn="l">
              <a:lnSpc>
                <a:spcPct val="90000"/>
              </a:lnSpc>
              <a:spcBef>
                <a:spcPts val="300"/>
              </a:spcBef>
              <a:spcAft>
                <a:spcPts val="0"/>
              </a:spcAft>
              <a:buSzPts val="1200"/>
              <a:buNone/>
              <a:defRPr b="1" sz="1200"/>
            </a:lvl4pPr>
            <a:lvl5pPr indent="-228600" lvl="4" marL="2286000" rtl="0" algn="l">
              <a:lnSpc>
                <a:spcPct val="90000"/>
              </a:lnSpc>
              <a:spcBef>
                <a:spcPts val="300"/>
              </a:spcBef>
              <a:spcAft>
                <a:spcPts val="0"/>
              </a:spcAft>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101" name="Google Shape;101;p19"/>
          <p:cNvSpPr txBox="1"/>
          <p:nvPr>
            <p:ph idx="4" type="body"/>
          </p:nvPr>
        </p:nvSpPr>
        <p:spPr>
          <a:xfrm>
            <a:off x="4663440" y="1936750"/>
            <a:ext cx="3703200" cy="2533800"/>
          </a:xfrm>
          <a:prstGeom prst="rect">
            <a:avLst/>
          </a:prstGeom>
          <a:noFill/>
          <a:ln>
            <a:noFill/>
          </a:ln>
        </p:spPr>
        <p:txBody>
          <a:bodyPr anchorCtr="0" anchor="t" bIns="34275" lIns="0" spcFirstLastPara="1" rIns="0" wrap="square" tIns="34275">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02" name="Google Shape;102;p19"/>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19"/>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19"/>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20"/>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7" name="Google Shape;107;p2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8" name="Google Shape;108;p2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 name="Google Shape;109;p2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10" name="Shape 110"/>
        <p:cNvGrpSpPr/>
        <p:nvPr/>
      </p:nvGrpSpPr>
      <p:grpSpPr>
        <a:xfrm>
          <a:off x="0" y="0"/>
          <a:ext cx="0" cy="0"/>
          <a:chOff x="0" y="0"/>
          <a:chExt cx="0" cy="0"/>
        </a:xfrm>
      </p:grpSpPr>
      <p:sp>
        <p:nvSpPr>
          <p:cNvPr id="111" name="Google Shape;111;p21"/>
          <p:cNvSpPr/>
          <p:nvPr/>
        </p:nvSpPr>
        <p:spPr>
          <a:xfrm>
            <a:off x="12" y="0"/>
            <a:ext cx="3038100"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2" name="Google Shape;112;p21"/>
          <p:cNvSpPr/>
          <p:nvPr/>
        </p:nvSpPr>
        <p:spPr>
          <a:xfrm>
            <a:off x="3030053" y="0"/>
            <a:ext cx="48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4" name="Google Shape;114;p21"/>
          <p:cNvSpPr txBox="1"/>
          <p:nvPr>
            <p:ph idx="1" type="body"/>
          </p:nvPr>
        </p:nvSpPr>
        <p:spPr>
          <a:xfrm>
            <a:off x="3600450" y="548640"/>
            <a:ext cx="4869300" cy="3943200"/>
          </a:xfrm>
          <a:prstGeom prst="rect">
            <a:avLst/>
          </a:prstGeom>
          <a:noFill/>
          <a:ln>
            <a:noFill/>
          </a:ln>
        </p:spPr>
        <p:txBody>
          <a:bodyPr anchorCtr="0" anchor="t" bIns="34275" lIns="0" spcFirstLastPara="1" rIns="0" wrap="square" tIns="34275">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15" name="Google Shape;115;p21"/>
          <p:cNvSpPr txBox="1"/>
          <p:nvPr>
            <p:ph idx="2" type="body"/>
          </p:nvPr>
        </p:nvSpPr>
        <p:spPr>
          <a:xfrm>
            <a:off x="342900" y="2194560"/>
            <a:ext cx="2400300" cy="2534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900"/>
              </a:spcBef>
              <a:spcAft>
                <a:spcPts val="0"/>
              </a:spcAft>
              <a:buSzPts val="1100"/>
              <a:buNone/>
              <a:defRPr sz="1100">
                <a:solidFill>
                  <a:srgbClr val="FFFFFF"/>
                </a:solidFill>
              </a:defRPr>
            </a:lvl1pPr>
            <a:lvl2pPr indent="-228600" lvl="1" marL="914400" rtl="0" algn="l">
              <a:lnSpc>
                <a:spcPct val="90000"/>
              </a:lnSpc>
              <a:spcBef>
                <a:spcPts val="200"/>
              </a:spcBef>
              <a:spcAft>
                <a:spcPts val="0"/>
              </a:spcAft>
              <a:buSzPts val="900"/>
              <a:buNone/>
              <a:defRPr sz="900"/>
            </a:lvl2pPr>
            <a:lvl3pPr indent="-228600" lvl="2" marL="1371600" rtl="0" algn="l">
              <a:lnSpc>
                <a:spcPct val="90000"/>
              </a:lnSpc>
              <a:spcBef>
                <a:spcPts val="300"/>
              </a:spcBef>
              <a:spcAft>
                <a:spcPts val="0"/>
              </a:spcAft>
              <a:buSzPts val="800"/>
              <a:buNone/>
              <a:defRPr sz="800"/>
            </a:lvl3pPr>
            <a:lvl4pPr indent="-228600" lvl="3" marL="1828800" rtl="0" algn="l">
              <a:lnSpc>
                <a:spcPct val="90000"/>
              </a:lnSpc>
              <a:spcBef>
                <a:spcPts val="300"/>
              </a:spcBef>
              <a:spcAft>
                <a:spcPts val="0"/>
              </a:spcAft>
              <a:buSzPts val="700"/>
              <a:buNone/>
              <a:defRPr sz="700"/>
            </a:lvl4pPr>
            <a:lvl5pPr indent="-228600" lvl="4" marL="2286000" rtl="0" algn="l">
              <a:lnSpc>
                <a:spcPct val="90000"/>
              </a:lnSpc>
              <a:spcBef>
                <a:spcPts val="300"/>
              </a:spcBef>
              <a:spcAft>
                <a:spcPts val="0"/>
              </a:spcAft>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16" name="Google Shape;116;p21"/>
          <p:cNvSpPr txBox="1"/>
          <p:nvPr>
            <p:ph idx="10" type="dt"/>
          </p:nvPr>
        </p:nvSpPr>
        <p:spPr>
          <a:xfrm>
            <a:off x="349134" y="4844839"/>
            <a:ext cx="196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1"/>
          <p:cNvSpPr txBox="1"/>
          <p:nvPr>
            <p:ph idx="11" type="ftr"/>
          </p:nvPr>
        </p:nvSpPr>
        <p:spPr>
          <a:xfrm>
            <a:off x="3600450" y="4844839"/>
            <a:ext cx="3486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dk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800" u="none" cap="none" strike="noStrike">
                <a:solidFill>
                  <a:schemeClr val="dk2"/>
                </a:solidFill>
                <a:latin typeface="Calibri"/>
                <a:ea typeface="Calibri"/>
                <a:cs typeface="Calibri"/>
                <a:sym typeface="Calibri"/>
              </a:defRPr>
            </a:lvl1pPr>
            <a:lvl2pPr indent="0" lvl="1" marL="0" rtl="0" algn="r">
              <a:spcBef>
                <a:spcPts val="0"/>
              </a:spcBef>
              <a:buNone/>
              <a:defRPr b="0" i="0" sz="800" u="none" cap="none" strike="noStrike">
                <a:solidFill>
                  <a:schemeClr val="dk2"/>
                </a:solidFill>
                <a:latin typeface="Calibri"/>
                <a:ea typeface="Calibri"/>
                <a:cs typeface="Calibri"/>
                <a:sym typeface="Calibri"/>
              </a:defRPr>
            </a:lvl2pPr>
            <a:lvl3pPr indent="0" lvl="2" marL="0" rtl="0" algn="r">
              <a:spcBef>
                <a:spcPts val="0"/>
              </a:spcBef>
              <a:buNone/>
              <a:defRPr b="0" i="0" sz="800" u="none" cap="none" strike="noStrike">
                <a:solidFill>
                  <a:schemeClr val="dk2"/>
                </a:solidFill>
                <a:latin typeface="Calibri"/>
                <a:ea typeface="Calibri"/>
                <a:cs typeface="Calibri"/>
                <a:sym typeface="Calibri"/>
              </a:defRPr>
            </a:lvl3pPr>
            <a:lvl4pPr indent="0" lvl="3" marL="0" rtl="0" algn="r">
              <a:spcBef>
                <a:spcPts val="0"/>
              </a:spcBef>
              <a:buNone/>
              <a:defRPr b="0" i="0" sz="800" u="none" cap="none" strike="noStrike">
                <a:solidFill>
                  <a:schemeClr val="dk2"/>
                </a:solidFill>
                <a:latin typeface="Calibri"/>
                <a:ea typeface="Calibri"/>
                <a:cs typeface="Calibri"/>
                <a:sym typeface="Calibri"/>
              </a:defRPr>
            </a:lvl4pPr>
            <a:lvl5pPr indent="0" lvl="4" marL="0" rtl="0" algn="r">
              <a:spcBef>
                <a:spcPts val="0"/>
              </a:spcBef>
              <a:buNone/>
              <a:defRPr b="0" i="0" sz="800" u="none" cap="none" strike="noStrike">
                <a:solidFill>
                  <a:schemeClr val="dk2"/>
                </a:solidFill>
                <a:latin typeface="Calibri"/>
                <a:ea typeface="Calibri"/>
                <a:cs typeface="Calibri"/>
                <a:sym typeface="Calibri"/>
              </a:defRPr>
            </a:lvl5pPr>
            <a:lvl6pPr indent="0" lvl="5" marL="0" rtl="0" algn="r">
              <a:spcBef>
                <a:spcPts val="0"/>
              </a:spcBef>
              <a:buNone/>
              <a:defRPr b="0" i="0" sz="800" u="none" cap="none" strike="noStrike">
                <a:solidFill>
                  <a:schemeClr val="dk2"/>
                </a:solidFill>
                <a:latin typeface="Calibri"/>
                <a:ea typeface="Calibri"/>
                <a:cs typeface="Calibri"/>
                <a:sym typeface="Calibri"/>
              </a:defRPr>
            </a:lvl6pPr>
            <a:lvl7pPr indent="0" lvl="6" marL="0" rtl="0" algn="r">
              <a:spcBef>
                <a:spcPts val="0"/>
              </a:spcBef>
              <a:buNone/>
              <a:defRPr b="0" i="0" sz="800" u="none" cap="none" strike="noStrike">
                <a:solidFill>
                  <a:schemeClr val="dk2"/>
                </a:solidFill>
                <a:latin typeface="Calibri"/>
                <a:ea typeface="Calibri"/>
                <a:cs typeface="Calibri"/>
                <a:sym typeface="Calibri"/>
              </a:defRPr>
            </a:lvl7pPr>
            <a:lvl8pPr indent="0" lvl="7" marL="0" rtl="0" algn="r">
              <a:spcBef>
                <a:spcPts val="0"/>
              </a:spcBef>
              <a:buNone/>
              <a:defRPr b="0" i="0" sz="800" u="none" cap="none" strike="noStrike">
                <a:solidFill>
                  <a:schemeClr val="dk2"/>
                </a:solidFill>
                <a:latin typeface="Calibri"/>
                <a:ea typeface="Calibri"/>
                <a:cs typeface="Calibri"/>
                <a:sym typeface="Calibri"/>
              </a:defRPr>
            </a:lvl8pPr>
            <a:lvl9pPr indent="0" lvl="8" marL="0" rtl="0" algn="r">
              <a:spcBef>
                <a:spcPts val="0"/>
              </a:spcBef>
              <a:buNone/>
              <a:defRPr b="0" i="0" sz="8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9" name="Shape 119"/>
        <p:cNvGrpSpPr/>
        <p:nvPr/>
      </p:nvGrpSpPr>
      <p:grpSpPr>
        <a:xfrm>
          <a:off x="0" y="0"/>
          <a:ext cx="0" cy="0"/>
          <a:chOff x="0" y="0"/>
          <a:chExt cx="0" cy="0"/>
        </a:xfrm>
      </p:grpSpPr>
      <p:sp>
        <p:nvSpPr>
          <p:cNvPr id="120" name="Google Shape;120;p22"/>
          <p:cNvSpPr/>
          <p:nvPr/>
        </p:nvSpPr>
        <p:spPr>
          <a:xfrm>
            <a:off x="0" y="3714750"/>
            <a:ext cx="9141600" cy="1428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22"/>
          <p:cNvSpPr/>
          <p:nvPr/>
        </p:nvSpPr>
        <p:spPr>
          <a:xfrm>
            <a:off x="11" y="368630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2" name="Google Shape;122;p22"/>
          <p:cNvSpPr txBox="1"/>
          <p:nvPr>
            <p:ph type="title"/>
          </p:nvPr>
        </p:nvSpPr>
        <p:spPr>
          <a:xfrm>
            <a:off x="822960" y="3806190"/>
            <a:ext cx="7585200" cy="617100"/>
          </a:xfrm>
          <a:prstGeom prst="rect">
            <a:avLst/>
          </a:prstGeom>
          <a:noFill/>
          <a:ln>
            <a:noFill/>
          </a:ln>
        </p:spPr>
        <p:txBody>
          <a:bodyPr anchorCtr="0" anchor="b" bIns="0" lIns="68575" spcFirstLastPara="1" rIns="68575" wrap="square" tIns="0">
            <a:noAutofit/>
          </a:bodyPr>
          <a:lstStyle>
            <a:lvl1pPr lvl="0" rtl="0" algn="l">
              <a:lnSpc>
                <a:spcPct val="85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3" name="Google Shape;123;p22"/>
          <p:cNvSpPr/>
          <p:nvPr>
            <p:ph idx="2" type="pic"/>
          </p:nvPr>
        </p:nvSpPr>
        <p:spPr>
          <a:xfrm>
            <a:off x="11" y="0"/>
            <a:ext cx="9144000" cy="3686400"/>
          </a:xfrm>
          <a:prstGeom prst="rect">
            <a:avLst/>
          </a:prstGeom>
          <a:solidFill>
            <a:srgbClr val="D2CDB0"/>
          </a:solidFill>
          <a:ln>
            <a:noFill/>
          </a:ln>
        </p:spPr>
        <p:txBody>
          <a:bodyPr anchorCtr="0" anchor="t" bIns="34275" lIns="342900" spcFirstLastPara="1" rIns="0" wrap="square" tIns="342900">
            <a:noAutofit/>
          </a:bodyPr>
          <a:lstStyle>
            <a:lvl1pPr lvl="0" marR="0" rtl="0" algn="l">
              <a:lnSpc>
                <a:spcPct val="90000"/>
              </a:lnSpc>
              <a:spcBef>
                <a:spcPts val="9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100"/>
              <a:buFont typeface="Calibri"/>
              <a:buNone/>
              <a:defRPr b="0" i="0" sz="2100" u="none" cap="none" strike="noStrike">
                <a:solidFill>
                  <a:srgbClr val="3F3F3F"/>
                </a:solidFill>
                <a:latin typeface="Calibri"/>
                <a:ea typeface="Calibri"/>
                <a:cs typeface="Calibri"/>
                <a:sym typeface="Calibri"/>
              </a:defRPr>
            </a:lvl2pPr>
            <a:lvl3pPr lvl="2" marR="0" rtl="0" algn="l">
              <a:lnSpc>
                <a:spcPct val="90000"/>
              </a:lnSpc>
              <a:spcBef>
                <a:spcPts val="300"/>
              </a:spcBef>
              <a:spcAft>
                <a:spcPts val="0"/>
              </a:spcAft>
              <a:buClr>
                <a:schemeClr val="accent1"/>
              </a:buClr>
              <a:buSzPts val="1800"/>
              <a:buFont typeface="Calibri"/>
              <a:buNone/>
              <a:defRPr b="0" i="0" sz="1800" u="none" cap="none" strike="noStrike">
                <a:solidFill>
                  <a:srgbClr val="3F3F3F"/>
                </a:solidFill>
                <a:latin typeface="Calibri"/>
                <a:ea typeface="Calibri"/>
                <a:cs typeface="Calibri"/>
                <a:sym typeface="Calibri"/>
              </a:defRPr>
            </a:lvl3pPr>
            <a:lvl4pPr lvl="3"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4pPr>
            <a:lvl5pPr lvl="4"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5pPr>
            <a:lvl6pPr lvl="5"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6pPr>
            <a:lvl7pPr lvl="6"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7pPr>
            <a:lvl8pPr lvl="7"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8pPr>
            <a:lvl9pPr lvl="8" marR="0" rtl="0" algn="l">
              <a:lnSpc>
                <a:spcPct val="90000"/>
              </a:lnSpc>
              <a:spcBef>
                <a:spcPts val="300"/>
              </a:spcBef>
              <a:spcAft>
                <a:spcPts val="30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9pPr>
          </a:lstStyle>
          <a:p/>
        </p:txBody>
      </p:sp>
      <p:sp>
        <p:nvSpPr>
          <p:cNvPr id="124" name="Google Shape;124;p22"/>
          <p:cNvSpPr txBox="1"/>
          <p:nvPr>
            <p:ph idx="1" type="body"/>
          </p:nvPr>
        </p:nvSpPr>
        <p:spPr>
          <a:xfrm>
            <a:off x="822960" y="4430268"/>
            <a:ext cx="7584900" cy="445800"/>
          </a:xfrm>
          <a:prstGeom prst="rect">
            <a:avLst/>
          </a:prstGeom>
          <a:noFill/>
          <a:ln>
            <a:noFill/>
          </a:ln>
        </p:spPr>
        <p:txBody>
          <a:bodyPr anchorCtr="0" anchor="t" bIns="0" lIns="68575" spcFirstLastPara="1" rIns="68575" wrap="square" tIns="0">
            <a:normAutofit/>
          </a:bodyPr>
          <a:lstStyle>
            <a:lvl1pPr indent="-228600" lvl="0" marL="457200" rtl="0" algn="l">
              <a:lnSpc>
                <a:spcPct val="90000"/>
              </a:lnSpc>
              <a:spcBef>
                <a:spcPts val="0"/>
              </a:spcBef>
              <a:spcAft>
                <a:spcPts val="0"/>
              </a:spcAft>
              <a:buSzPts val="1100"/>
              <a:buNone/>
              <a:defRPr sz="1100">
                <a:solidFill>
                  <a:srgbClr val="FFFFFF"/>
                </a:solidFill>
              </a:defRPr>
            </a:lvl1pPr>
            <a:lvl2pPr indent="-228600" lvl="1" marL="914400" rtl="0" algn="l">
              <a:lnSpc>
                <a:spcPct val="90000"/>
              </a:lnSpc>
              <a:spcBef>
                <a:spcPts val="500"/>
              </a:spcBef>
              <a:spcAft>
                <a:spcPts val="0"/>
              </a:spcAft>
              <a:buSzPts val="900"/>
              <a:buNone/>
              <a:defRPr sz="900"/>
            </a:lvl2pPr>
            <a:lvl3pPr indent="-228600" lvl="2" marL="1371600" rtl="0" algn="l">
              <a:lnSpc>
                <a:spcPct val="90000"/>
              </a:lnSpc>
              <a:spcBef>
                <a:spcPts val="300"/>
              </a:spcBef>
              <a:spcAft>
                <a:spcPts val="0"/>
              </a:spcAft>
              <a:buSzPts val="800"/>
              <a:buNone/>
              <a:defRPr sz="800"/>
            </a:lvl3pPr>
            <a:lvl4pPr indent="-228600" lvl="3" marL="1828800" rtl="0" algn="l">
              <a:lnSpc>
                <a:spcPct val="90000"/>
              </a:lnSpc>
              <a:spcBef>
                <a:spcPts val="300"/>
              </a:spcBef>
              <a:spcAft>
                <a:spcPts val="0"/>
              </a:spcAft>
              <a:buSzPts val="700"/>
              <a:buNone/>
              <a:defRPr sz="700"/>
            </a:lvl4pPr>
            <a:lvl5pPr indent="-228600" lvl="4" marL="2286000" rtl="0" algn="l">
              <a:lnSpc>
                <a:spcPct val="90000"/>
              </a:lnSpc>
              <a:spcBef>
                <a:spcPts val="300"/>
              </a:spcBef>
              <a:spcAft>
                <a:spcPts val="0"/>
              </a:spcAft>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25" name="Google Shape;125;p22"/>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2"/>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22"/>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2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0" name="Google Shape;130;p23"/>
          <p:cNvSpPr txBox="1"/>
          <p:nvPr>
            <p:ph idx="1" type="body"/>
          </p:nvPr>
        </p:nvSpPr>
        <p:spPr>
          <a:xfrm rot="5400000">
            <a:off x="3086160" y="-878900"/>
            <a:ext cx="3017400" cy="7543800"/>
          </a:xfrm>
          <a:prstGeom prst="rect">
            <a:avLst/>
          </a:prstGeom>
          <a:noFill/>
          <a:ln>
            <a:noFill/>
          </a:ln>
        </p:spPr>
        <p:txBody>
          <a:bodyPr anchorCtr="0" anchor="t" bIns="0" lIns="34275" spcFirstLastPara="1" rIns="34275" wrap="square" tIns="0">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31" name="Google Shape;131;p2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2" name="Google Shape;132;p2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4" name="Shape 134"/>
        <p:cNvGrpSpPr/>
        <p:nvPr/>
      </p:nvGrpSpPr>
      <p:grpSpPr>
        <a:xfrm>
          <a:off x="0" y="0"/>
          <a:ext cx="0" cy="0"/>
          <a:chOff x="0" y="0"/>
          <a:chExt cx="0" cy="0"/>
        </a:xfrm>
      </p:grpSpPr>
      <p:sp>
        <p:nvSpPr>
          <p:cNvPr id="135" name="Google Shape;135;p24"/>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6" name="Google Shape;136;p24"/>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7" name="Google Shape;137;p24"/>
          <p:cNvSpPr txBox="1"/>
          <p:nvPr>
            <p:ph type="title"/>
          </p:nvPr>
        </p:nvSpPr>
        <p:spPr>
          <a:xfrm rot="5400000">
            <a:off x="5369550" y="1483427"/>
            <a:ext cx="4320000" cy="19716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8" name="Google Shape;138;p24"/>
          <p:cNvSpPr txBox="1"/>
          <p:nvPr>
            <p:ph idx="1" type="body"/>
          </p:nvPr>
        </p:nvSpPr>
        <p:spPr>
          <a:xfrm rot="5400000">
            <a:off x="1368975" y="-431173"/>
            <a:ext cx="4320000" cy="5800800"/>
          </a:xfrm>
          <a:prstGeom prst="rect">
            <a:avLst/>
          </a:prstGeom>
          <a:noFill/>
          <a:ln>
            <a:noFill/>
          </a:ln>
        </p:spPr>
        <p:txBody>
          <a:bodyPr anchorCtr="0" anchor="t" bIns="0" lIns="34275" spcFirstLastPara="1" rIns="34275" wrap="square" tIns="0">
            <a:norm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39" name="Google Shape;139;p2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2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2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 name="Google Shape;52;p13"/>
          <p:cNvSpPr/>
          <p:nvPr/>
        </p:nvSpPr>
        <p:spPr>
          <a:xfrm>
            <a:off x="11" y="4750737"/>
            <a:ext cx="9144000" cy="50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4" name="Google Shape;54;p13"/>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rm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55" name="Google Shape;55;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alibri"/>
                <a:ea typeface="Calibri"/>
                <a:cs typeface="Calibri"/>
                <a:sym typeface="Calibri"/>
              </a:defRPr>
            </a:lvl1pPr>
            <a:lvl2pPr indent="0" lvl="1" marL="0" marR="0" rtl="0" algn="r">
              <a:spcBef>
                <a:spcPts val="0"/>
              </a:spcBef>
              <a:buNone/>
              <a:defRPr b="0" i="0" sz="800" u="none" cap="none" strike="noStrike">
                <a:solidFill>
                  <a:srgbClr val="FFFFFF"/>
                </a:solidFill>
                <a:latin typeface="Calibri"/>
                <a:ea typeface="Calibri"/>
                <a:cs typeface="Calibri"/>
                <a:sym typeface="Calibri"/>
              </a:defRPr>
            </a:lvl2pPr>
            <a:lvl3pPr indent="0" lvl="2" marL="0" marR="0" rtl="0" algn="r">
              <a:spcBef>
                <a:spcPts val="0"/>
              </a:spcBef>
              <a:buNone/>
              <a:defRPr b="0" i="0" sz="800" u="none" cap="none" strike="noStrike">
                <a:solidFill>
                  <a:srgbClr val="FFFFFF"/>
                </a:solidFill>
                <a:latin typeface="Calibri"/>
                <a:ea typeface="Calibri"/>
                <a:cs typeface="Calibri"/>
                <a:sym typeface="Calibri"/>
              </a:defRPr>
            </a:lvl3pPr>
            <a:lvl4pPr indent="0" lvl="3" marL="0" marR="0" rtl="0" algn="r">
              <a:spcBef>
                <a:spcPts val="0"/>
              </a:spcBef>
              <a:buNone/>
              <a:defRPr b="0" i="0" sz="800" u="none" cap="none" strike="noStrike">
                <a:solidFill>
                  <a:srgbClr val="FFFFFF"/>
                </a:solidFill>
                <a:latin typeface="Calibri"/>
                <a:ea typeface="Calibri"/>
                <a:cs typeface="Calibri"/>
                <a:sym typeface="Calibri"/>
              </a:defRPr>
            </a:lvl4pPr>
            <a:lvl5pPr indent="0" lvl="4" marL="0" marR="0" rtl="0" algn="r">
              <a:spcBef>
                <a:spcPts val="0"/>
              </a:spcBef>
              <a:buNone/>
              <a:defRPr b="0" i="0" sz="800" u="none" cap="none" strike="noStrike">
                <a:solidFill>
                  <a:srgbClr val="FFFFFF"/>
                </a:solidFill>
                <a:latin typeface="Calibri"/>
                <a:ea typeface="Calibri"/>
                <a:cs typeface="Calibri"/>
                <a:sym typeface="Calibri"/>
              </a:defRPr>
            </a:lvl5pPr>
            <a:lvl6pPr indent="0" lvl="5" marL="0" marR="0" rtl="0" algn="r">
              <a:spcBef>
                <a:spcPts val="0"/>
              </a:spcBef>
              <a:buNone/>
              <a:defRPr b="0" i="0" sz="800" u="none" cap="none" strike="noStrike">
                <a:solidFill>
                  <a:srgbClr val="FFFFFF"/>
                </a:solidFill>
                <a:latin typeface="Calibri"/>
                <a:ea typeface="Calibri"/>
                <a:cs typeface="Calibri"/>
                <a:sym typeface="Calibri"/>
              </a:defRPr>
            </a:lvl6pPr>
            <a:lvl7pPr indent="0" lvl="6" marL="0" marR="0" rtl="0" algn="r">
              <a:spcBef>
                <a:spcPts val="0"/>
              </a:spcBef>
              <a:buNone/>
              <a:defRPr b="0" i="0" sz="800" u="none" cap="none" strike="noStrike">
                <a:solidFill>
                  <a:srgbClr val="FFFFFF"/>
                </a:solidFill>
                <a:latin typeface="Calibri"/>
                <a:ea typeface="Calibri"/>
                <a:cs typeface="Calibri"/>
                <a:sym typeface="Calibri"/>
              </a:defRPr>
            </a:lvl7pPr>
            <a:lvl8pPr indent="0" lvl="7" marL="0" marR="0" rtl="0" algn="r">
              <a:spcBef>
                <a:spcPts val="0"/>
              </a:spcBef>
              <a:buNone/>
              <a:defRPr b="0" i="0" sz="800" u="none" cap="none" strike="noStrike">
                <a:solidFill>
                  <a:srgbClr val="FFFFFF"/>
                </a:solidFill>
                <a:latin typeface="Calibri"/>
                <a:ea typeface="Calibri"/>
                <a:cs typeface="Calibri"/>
                <a:sym typeface="Calibri"/>
              </a:defRPr>
            </a:lvl8pPr>
            <a:lvl9pPr indent="0" lvl="8" marL="0" marR="0" rtl="0" algn="r">
              <a:spcBef>
                <a:spcPts val="0"/>
              </a:spcBef>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cxnSp>
        <p:nvCxnSpPr>
          <p:cNvPr id="58" name="Google Shape;58;p13"/>
          <p:cNvCxnSpPr/>
          <p:nvPr/>
        </p:nvCxnSpPr>
        <p:spPr>
          <a:xfrm>
            <a:off x="895149" y="1303384"/>
            <a:ext cx="747510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www.javaguides.net/p/spring-framework.html"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262626"/>
              </a:buClr>
              <a:buSzPts val="2700"/>
              <a:buFont typeface="Calibri"/>
              <a:buNone/>
            </a:pPr>
            <a:r>
              <a:rPr lang="en-GB" sz="2700"/>
              <a:t>Spring Data JPA, Hibernate</a:t>
            </a:r>
            <a:endParaRPr sz="2700"/>
          </a:p>
        </p:txBody>
      </p:sp>
      <p:pic>
        <p:nvPicPr>
          <p:cNvPr id="147" name="Google Shape;147;p25"/>
          <p:cNvPicPr preferRelativeResize="0"/>
          <p:nvPr/>
        </p:nvPicPr>
        <p:blipFill rotWithShape="1">
          <a:blip r:embed="rId3">
            <a:alphaModFix/>
          </a:blip>
          <a:srcRect b="0" l="0" r="0" t="0"/>
          <a:stretch/>
        </p:blipFill>
        <p:spPr>
          <a:xfrm>
            <a:off x="822960" y="1581531"/>
            <a:ext cx="649986" cy="649986"/>
          </a:xfrm>
          <a:prstGeom prst="rect">
            <a:avLst/>
          </a:prstGeom>
          <a:noFill/>
          <a:ln>
            <a:noFill/>
          </a:ln>
        </p:spPr>
      </p:pic>
      <p:sp>
        <p:nvSpPr>
          <p:cNvPr id="148" name="Google Shape;148;p25"/>
          <p:cNvSpPr txBox="1"/>
          <p:nvPr/>
        </p:nvSpPr>
        <p:spPr>
          <a:xfrm>
            <a:off x="1600200" y="1648838"/>
            <a:ext cx="6315900" cy="582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chemeClr val="accent1"/>
              </a:buClr>
              <a:buSzPts val="3000"/>
              <a:buFont typeface="Calibri"/>
              <a:buNone/>
            </a:pPr>
            <a:r>
              <a:rPr b="1" i="0" lang="en-GB" sz="3000" u="none" cap="none" strike="noStrike">
                <a:solidFill>
                  <a:schemeClr val="dk2"/>
                </a:solidFill>
                <a:latin typeface="Calibri"/>
                <a:ea typeface="Calibri"/>
                <a:cs typeface="Calibri"/>
                <a:sym typeface="Calibri"/>
              </a:rPr>
              <a:t>INCONCEPT LABS LEARNING SERIES</a:t>
            </a:r>
            <a:endParaRPr b="1" i="0" sz="3000" u="none" cap="none" strike="noStrike">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JPQL</a:t>
            </a:r>
            <a:endParaRPr/>
          </a:p>
        </p:txBody>
      </p:sp>
      <p:sp>
        <p:nvSpPr>
          <p:cNvPr id="207" name="Google Shape;207;p34"/>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0" lvl="0" marL="0" rtl="0" algn="l">
              <a:spcBef>
                <a:spcPts val="900"/>
              </a:spcBef>
              <a:spcAft>
                <a:spcPts val="0"/>
              </a:spcAft>
              <a:buNone/>
            </a:pPr>
            <a:r>
              <a:t/>
            </a:r>
            <a:endParaRPr>
              <a:solidFill>
                <a:schemeClr val="dk1"/>
              </a:solidFill>
              <a:highlight>
                <a:srgbClr val="FFFFFF"/>
              </a:highlight>
              <a:latin typeface="Lora"/>
              <a:ea typeface="Lora"/>
              <a:cs typeface="Lora"/>
              <a:sym typeface="Lora"/>
            </a:endParaRPr>
          </a:p>
          <a:p>
            <a:pPr indent="0" lvl="0" marL="0" rtl="0" algn="l">
              <a:spcBef>
                <a:spcPts val="900"/>
              </a:spcBef>
              <a:spcAft>
                <a:spcPts val="200"/>
              </a:spcAft>
              <a:buNone/>
            </a:pPr>
            <a:r>
              <a:rPr lang="en-GB" sz="1400">
                <a:solidFill>
                  <a:schemeClr val="dk1"/>
                </a:solidFill>
                <a:highlight>
                  <a:srgbClr val="FFFFFF"/>
                </a:highlight>
                <a:latin typeface="Lora"/>
                <a:ea typeface="Lora"/>
                <a:cs typeface="Lora"/>
                <a:sym typeface="Lora"/>
              </a:rPr>
              <a:t>JPQL is a powerful query language that allows you to define database queries based on your entity model. Its structure and syntax are very similar to SQL. JPQL uses the entity object model instead of database tables to define a query. </a:t>
            </a:r>
            <a:endParaRPr sz="1400"/>
          </a:p>
        </p:txBody>
      </p:sp>
      <p:pic>
        <p:nvPicPr>
          <p:cNvPr id="208" name="Google Shape;208;p34"/>
          <p:cNvPicPr preferRelativeResize="0"/>
          <p:nvPr/>
        </p:nvPicPr>
        <p:blipFill>
          <a:blip r:embed="rId3">
            <a:alphaModFix/>
          </a:blip>
          <a:stretch>
            <a:fillRect/>
          </a:stretch>
        </p:blipFill>
        <p:spPr>
          <a:xfrm>
            <a:off x="822950" y="2851200"/>
            <a:ext cx="7298375" cy="86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Mapping Types</a:t>
            </a:r>
            <a:endParaRPr/>
          </a:p>
        </p:txBody>
      </p:sp>
      <p:sp>
        <p:nvSpPr>
          <p:cNvPr id="214" name="Google Shape;214;p35"/>
          <p:cNvSpPr txBox="1"/>
          <p:nvPr>
            <p:ph idx="1" type="body"/>
          </p:nvPr>
        </p:nvSpPr>
        <p:spPr>
          <a:xfrm>
            <a:off x="899085" y="1832675"/>
            <a:ext cx="7543800" cy="3017400"/>
          </a:xfrm>
          <a:prstGeom prst="rect">
            <a:avLst/>
          </a:prstGeom>
        </p:spPr>
        <p:txBody>
          <a:bodyPr anchorCtr="0" anchor="t" bIns="34275" lIns="0" spcFirstLastPara="1" rIns="0" wrap="square" tIns="34275">
            <a:normAutofit/>
          </a:bodyPr>
          <a:lstStyle/>
          <a:p>
            <a:pPr indent="0" lvl="0" marL="457200" rtl="0" algn="l">
              <a:lnSpc>
                <a:spcPct val="115000"/>
              </a:lnSpc>
              <a:spcBef>
                <a:spcPts val="0"/>
              </a:spcBef>
              <a:spcAft>
                <a:spcPts val="0"/>
              </a:spcAft>
              <a:buNone/>
            </a:pPr>
            <a:r>
              <a:t/>
            </a:r>
            <a:endParaRPr b="1" sz="1550">
              <a:solidFill>
                <a:srgbClr val="222635"/>
              </a:solidFill>
              <a:highlight>
                <a:srgbClr val="FFFFFF"/>
              </a:highlight>
              <a:latin typeface="Times New Roman"/>
              <a:ea typeface="Times New Roman"/>
              <a:cs typeface="Times New Roman"/>
              <a:sym typeface="Times New Roman"/>
            </a:endParaRPr>
          </a:p>
          <a:p>
            <a:pPr indent="-327025" lvl="0" marL="457200" rtl="0" algn="l">
              <a:lnSpc>
                <a:spcPct val="115000"/>
              </a:lnSpc>
              <a:spcBef>
                <a:spcPts val="800"/>
              </a:spcBef>
              <a:spcAft>
                <a:spcPts val="0"/>
              </a:spcAft>
              <a:buClr>
                <a:srgbClr val="222635"/>
              </a:buClr>
              <a:buSzPts val="1550"/>
              <a:buFont typeface="Times New Roman"/>
              <a:buChar char="●"/>
            </a:pPr>
            <a:r>
              <a:rPr b="1" lang="en-GB" sz="1550">
                <a:solidFill>
                  <a:srgbClr val="222635"/>
                </a:solidFill>
                <a:highlight>
                  <a:srgbClr val="FFFFFF"/>
                </a:highlight>
                <a:latin typeface="Times New Roman"/>
                <a:ea typeface="Times New Roman"/>
                <a:cs typeface="Times New Roman"/>
                <a:sym typeface="Times New Roman"/>
              </a:rPr>
              <a:t>@OneToOne </a:t>
            </a:r>
            <a:r>
              <a:rPr lang="en-GB" sz="1550">
                <a:solidFill>
                  <a:srgbClr val="222635"/>
                </a:solidFill>
                <a:highlight>
                  <a:srgbClr val="FFFFFF"/>
                </a:highlight>
                <a:latin typeface="Times New Roman"/>
                <a:ea typeface="Times New Roman"/>
                <a:cs typeface="Times New Roman"/>
                <a:sym typeface="Times New Roman"/>
              </a:rPr>
              <a:t>— it represents the one to one relationship between two tables.</a:t>
            </a:r>
            <a:endParaRPr sz="1550">
              <a:solidFill>
                <a:srgbClr val="222635"/>
              </a:solidFill>
              <a:highlight>
                <a:srgbClr val="FFFFFF"/>
              </a:highlight>
              <a:latin typeface="Times New Roman"/>
              <a:ea typeface="Times New Roman"/>
              <a:cs typeface="Times New Roman"/>
              <a:sym typeface="Times New Roman"/>
            </a:endParaRPr>
          </a:p>
          <a:p>
            <a:pPr indent="-327025" lvl="0" marL="457200" rtl="0" algn="l">
              <a:lnSpc>
                <a:spcPct val="115000"/>
              </a:lnSpc>
              <a:spcBef>
                <a:spcPts val="0"/>
              </a:spcBef>
              <a:spcAft>
                <a:spcPts val="0"/>
              </a:spcAft>
              <a:buClr>
                <a:srgbClr val="222635"/>
              </a:buClr>
              <a:buSzPts val="1550"/>
              <a:buFont typeface="Times New Roman"/>
              <a:buChar char="●"/>
            </a:pPr>
            <a:r>
              <a:rPr b="1" lang="en-GB" sz="1550">
                <a:solidFill>
                  <a:srgbClr val="222635"/>
                </a:solidFill>
                <a:highlight>
                  <a:srgbClr val="FFFFFF"/>
                </a:highlight>
                <a:latin typeface="Times New Roman"/>
                <a:ea typeface="Times New Roman"/>
                <a:cs typeface="Times New Roman"/>
                <a:sym typeface="Times New Roman"/>
              </a:rPr>
              <a:t>@OneToMany/@ManyToOne </a:t>
            </a:r>
            <a:r>
              <a:rPr lang="en-GB" sz="1550">
                <a:solidFill>
                  <a:srgbClr val="222635"/>
                </a:solidFill>
                <a:highlight>
                  <a:srgbClr val="FFFFFF"/>
                </a:highlight>
                <a:latin typeface="Times New Roman"/>
                <a:ea typeface="Times New Roman"/>
                <a:cs typeface="Times New Roman"/>
                <a:sym typeface="Times New Roman"/>
              </a:rPr>
              <a:t>— it represents the one to many relationship between two tables.</a:t>
            </a:r>
            <a:endParaRPr sz="1550">
              <a:solidFill>
                <a:srgbClr val="222635"/>
              </a:solidFill>
              <a:highlight>
                <a:srgbClr val="FFFFFF"/>
              </a:highlight>
              <a:latin typeface="Times New Roman"/>
              <a:ea typeface="Times New Roman"/>
              <a:cs typeface="Times New Roman"/>
              <a:sym typeface="Times New Roman"/>
            </a:endParaRPr>
          </a:p>
          <a:p>
            <a:pPr indent="-327025" lvl="0" marL="457200" rtl="0" algn="l">
              <a:lnSpc>
                <a:spcPct val="115000"/>
              </a:lnSpc>
              <a:spcBef>
                <a:spcPts val="0"/>
              </a:spcBef>
              <a:spcAft>
                <a:spcPts val="0"/>
              </a:spcAft>
              <a:buClr>
                <a:srgbClr val="222635"/>
              </a:buClr>
              <a:buSzPts val="1550"/>
              <a:buFont typeface="Times New Roman"/>
              <a:buChar char="●"/>
            </a:pPr>
            <a:r>
              <a:rPr b="1" lang="en-GB" sz="1550">
                <a:solidFill>
                  <a:srgbClr val="222635"/>
                </a:solidFill>
                <a:highlight>
                  <a:srgbClr val="FFFFFF"/>
                </a:highlight>
                <a:latin typeface="Times New Roman"/>
                <a:ea typeface="Times New Roman"/>
                <a:cs typeface="Times New Roman"/>
                <a:sym typeface="Times New Roman"/>
              </a:rPr>
              <a:t>@ManyToMany </a:t>
            </a:r>
            <a:r>
              <a:rPr lang="en-GB" sz="1550">
                <a:solidFill>
                  <a:srgbClr val="222635"/>
                </a:solidFill>
                <a:highlight>
                  <a:srgbClr val="FFFFFF"/>
                </a:highlight>
                <a:latin typeface="Times New Roman"/>
                <a:ea typeface="Times New Roman"/>
                <a:cs typeface="Times New Roman"/>
                <a:sym typeface="Times New Roman"/>
              </a:rPr>
              <a:t>— it represents the many to many relationship between two tables.</a:t>
            </a:r>
            <a:endParaRPr sz="1550">
              <a:solidFill>
                <a:srgbClr val="222635"/>
              </a:solidFill>
              <a:highlight>
                <a:srgbClr val="FFFFFF"/>
              </a:highlight>
              <a:latin typeface="Times New Roman"/>
              <a:ea typeface="Times New Roman"/>
              <a:cs typeface="Times New Roman"/>
              <a:sym typeface="Times New Roman"/>
            </a:endParaRPr>
          </a:p>
          <a:p>
            <a:pPr indent="0" lvl="0" marL="0" rtl="0" algn="l">
              <a:spcBef>
                <a:spcPts val="900"/>
              </a:spcBef>
              <a:spcAft>
                <a:spcPts val="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Eager/Lazy Loading</a:t>
            </a:r>
            <a:endParaRPr/>
          </a:p>
        </p:txBody>
      </p:sp>
      <p:sp>
        <p:nvSpPr>
          <p:cNvPr id="220" name="Google Shape;220;p36"/>
          <p:cNvSpPr txBox="1"/>
          <p:nvPr>
            <p:ph idx="1" type="body"/>
          </p:nvPr>
        </p:nvSpPr>
        <p:spPr>
          <a:xfrm>
            <a:off x="822960" y="1384300"/>
            <a:ext cx="7543800" cy="3017400"/>
          </a:xfrm>
          <a:prstGeom prst="rect">
            <a:avLst/>
          </a:prstGeom>
        </p:spPr>
        <p:txBody>
          <a:bodyPr anchorCtr="0" anchor="t" bIns="34275" lIns="0" spcFirstLastPara="1" rIns="0" wrap="square" tIns="34275">
            <a:normAutofit lnSpcReduction="10000"/>
          </a:bodyPr>
          <a:lstStyle/>
          <a:p>
            <a:pPr indent="0" lvl="0" marL="457200" rtl="0" algn="l">
              <a:lnSpc>
                <a:spcPct val="115000"/>
              </a:lnSpc>
              <a:spcBef>
                <a:spcPts val="0"/>
              </a:spcBef>
              <a:spcAft>
                <a:spcPts val="0"/>
              </a:spcAft>
              <a:buNone/>
            </a:pPr>
            <a:r>
              <a:t/>
            </a:r>
            <a:endParaRPr b="1" sz="1350">
              <a:solidFill>
                <a:schemeClr val="dk1"/>
              </a:solidFill>
              <a:highlight>
                <a:srgbClr val="FFFFFF"/>
              </a:highlight>
              <a:latin typeface="Raleway"/>
              <a:ea typeface="Raleway"/>
              <a:cs typeface="Raleway"/>
              <a:sym typeface="Raleway"/>
            </a:endParaRPr>
          </a:p>
          <a:p>
            <a:pPr indent="-314325" lvl="0" marL="457200" rtl="0" algn="l">
              <a:lnSpc>
                <a:spcPct val="115000"/>
              </a:lnSpc>
              <a:spcBef>
                <a:spcPts val="800"/>
              </a:spcBef>
              <a:spcAft>
                <a:spcPts val="0"/>
              </a:spcAft>
              <a:buClr>
                <a:schemeClr val="dk1"/>
              </a:buClr>
              <a:buSzPts val="1350"/>
              <a:buFont typeface="Raleway"/>
              <a:buChar char="●"/>
            </a:pPr>
            <a:r>
              <a:rPr b="1" lang="en-GB" sz="1350">
                <a:solidFill>
                  <a:schemeClr val="dk1"/>
                </a:solidFill>
                <a:highlight>
                  <a:srgbClr val="FFFFFF"/>
                </a:highlight>
                <a:latin typeface="Raleway"/>
                <a:ea typeface="Raleway"/>
                <a:cs typeface="Raleway"/>
                <a:sym typeface="Raleway"/>
              </a:rPr>
              <a:t>Eager Loading</a:t>
            </a:r>
            <a:r>
              <a:rPr lang="en-GB" sz="1350">
                <a:solidFill>
                  <a:schemeClr val="dk1"/>
                </a:solidFill>
                <a:highlight>
                  <a:srgbClr val="FFFFFF"/>
                </a:highlight>
                <a:latin typeface="Raleway"/>
                <a:ea typeface="Raleway"/>
                <a:cs typeface="Raleway"/>
                <a:sym typeface="Raleway"/>
              </a:rPr>
              <a:t> is a design pattern in which data initialization occurs on the spot</a:t>
            </a:r>
            <a:endParaRPr sz="1350">
              <a:solidFill>
                <a:schemeClr val="dk1"/>
              </a:solidFill>
              <a:highlight>
                <a:srgbClr val="FFFFFF"/>
              </a:highlight>
              <a:latin typeface="Raleway"/>
              <a:ea typeface="Raleway"/>
              <a:cs typeface="Raleway"/>
              <a:sym typeface="Raleway"/>
            </a:endParaRPr>
          </a:p>
          <a:p>
            <a:pPr indent="-314325" lvl="0" marL="457200" rtl="0" algn="l">
              <a:lnSpc>
                <a:spcPct val="115000"/>
              </a:lnSpc>
              <a:spcBef>
                <a:spcPts val="0"/>
              </a:spcBef>
              <a:spcAft>
                <a:spcPts val="0"/>
              </a:spcAft>
              <a:buClr>
                <a:schemeClr val="dk1"/>
              </a:buClr>
              <a:buSzPts val="1350"/>
              <a:buFont typeface="Raleway"/>
              <a:buChar char="●"/>
            </a:pPr>
            <a:r>
              <a:rPr b="1" lang="en-GB" sz="1350">
                <a:solidFill>
                  <a:schemeClr val="dk1"/>
                </a:solidFill>
                <a:highlight>
                  <a:srgbClr val="FFFFFF"/>
                </a:highlight>
                <a:latin typeface="Raleway"/>
                <a:ea typeface="Raleway"/>
                <a:cs typeface="Raleway"/>
                <a:sym typeface="Raleway"/>
              </a:rPr>
              <a:t>Lazy Loading</a:t>
            </a:r>
            <a:r>
              <a:rPr lang="en-GB" sz="1350">
                <a:solidFill>
                  <a:schemeClr val="dk1"/>
                </a:solidFill>
                <a:highlight>
                  <a:srgbClr val="FFFFFF"/>
                </a:highlight>
                <a:latin typeface="Raleway"/>
                <a:ea typeface="Raleway"/>
                <a:cs typeface="Raleway"/>
                <a:sym typeface="Raleway"/>
              </a:rPr>
              <a:t> is a design pattern which is used to defer initialization of an object as long as it's possibl</a:t>
            </a:r>
            <a:r>
              <a:rPr lang="en-GB" sz="1350">
                <a:solidFill>
                  <a:schemeClr val="dk1"/>
                </a:solidFill>
                <a:highlight>
                  <a:srgbClr val="FFFFFF"/>
                </a:highlight>
                <a:latin typeface="Raleway"/>
                <a:ea typeface="Raleway"/>
                <a:cs typeface="Raleway"/>
                <a:sym typeface="Raleway"/>
              </a:rPr>
              <a:t>e</a:t>
            </a:r>
            <a:endParaRPr sz="1350">
              <a:solidFill>
                <a:schemeClr val="dk1"/>
              </a:solidFill>
              <a:highlight>
                <a:srgbClr val="FFFFFF"/>
              </a:highlight>
              <a:latin typeface="Raleway"/>
              <a:ea typeface="Raleway"/>
              <a:cs typeface="Raleway"/>
              <a:sym typeface="Raleway"/>
            </a:endParaRPr>
          </a:p>
          <a:p>
            <a:pPr indent="0" lvl="0" marL="0" rtl="0" algn="l">
              <a:lnSpc>
                <a:spcPct val="115000"/>
              </a:lnSpc>
              <a:spcBef>
                <a:spcPts val="800"/>
              </a:spcBef>
              <a:spcAft>
                <a:spcPts val="0"/>
              </a:spcAft>
              <a:buNone/>
            </a:pPr>
            <a:r>
              <a:rPr b="1" lang="en-GB" sz="1550">
                <a:solidFill>
                  <a:schemeClr val="dk1"/>
                </a:solidFill>
                <a:highlight>
                  <a:srgbClr val="FFFFFF"/>
                </a:highlight>
                <a:latin typeface="Raleway"/>
                <a:ea typeface="Raleway"/>
                <a:cs typeface="Raleway"/>
                <a:sym typeface="Raleway"/>
              </a:rPr>
              <a:t> Loading types for mappings.</a:t>
            </a:r>
            <a:endParaRPr b="1" sz="1550">
              <a:solidFill>
                <a:schemeClr val="dk1"/>
              </a:solidFill>
              <a:highlight>
                <a:srgbClr val="FFFFFF"/>
              </a:highlight>
              <a:latin typeface="Raleway"/>
              <a:ea typeface="Raleway"/>
              <a:cs typeface="Raleway"/>
              <a:sym typeface="Raleway"/>
            </a:endParaRPr>
          </a:p>
          <a:p>
            <a:pPr indent="457200" lvl="0" marL="0" rtl="0" algn="l">
              <a:lnSpc>
                <a:spcPct val="115000"/>
              </a:lnSpc>
              <a:spcBef>
                <a:spcPts val="800"/>
              </a:spcBef>
              <a:spcAft>
                <a:spcPts val="0"/>
              </a:spcAft>
              <a:buNone/>
            </a:pPr>
            <a:r>
              <a:rPr lang="en-GB" sz="1350">
                <a:solidFill>
                  <a:schemeClr val="dk1"/>
                </a:solidFill>
                <a:highlight>
                  <a:srgbClr val="FFFFFF"/>
                </a:highlight>
                <a:latin typeface="Raleway"/>
                <a:ea typeface="Raleway"/>
                <a:cs typeface="Raleway"/>
                <a:sym typeface="Raleway"/>
              </a:rPr>
              <a:t>@OneToMany - Lazy</a:t>
            </a:r>
            <a:endParaRPr sz="1350">
              <a:solidFill>
                <a:schemeClr val="dk1"/>
              </a:solidFill>
              <a:highlight>
                <a:srgbClr val="FFFFFF"/>
              </a:highlight>
              <a:latin typeface="Raleway"/>
              <a:ea typeface="Raleway"/>
              <a:cs typeface="Raleway"/>
              <a:sym typeface="Raleway"/>
            </a:endParaRPr>
          </a:p>
          <a:p>
            <a:pPr indent="457200" lvl="0" marL="0" rtl="0" algn="l">
              <a:lnSpc>
                <a:spcPct val="115000"/>
              </a:lnSpc>
              <a:spcBef>
                <a:spcPts val="800"/>
              </a:spcBef>
              <a:spcAft>
                <a:spcPts val="0"/>
              </a:spcAft>
              <a:buNone/>
            </a:pPr>
            <a:r>
              <a:rPr lang="en-GB" sz="1350">
                <a:solidFill>
                  <a:schemeClr val="dk1"/>
                </a:solidFill>
                <a:highlight>
                  <a:srgbClr val="FFFFFF"/>
                </a:highlight>
                <a:latin typeface="Raleway"/>
                <a:ea typeface="Raleway"/>
                <a:cs typeface="Raleway"/>
                <a:sym typeface="Raleway"/>
              </a:rPr>
              <a:t>@ManyToMany - Lazy</a:t>
            </a:r>
            <a:endParaRPr sz="1350">
              <a:solidFill>
                <a:schemeClr val="dk1"/>
              </a:solidFill>
              <a:highlight>
                <a:srgbClr val="FFFFFF"/>
              </a:highlight>
              <a:latin typeface="Raleway"/>
              <a:ea typeface="Raleway"/>
              <a:cs typeface="Raleway"/>
              <a:sym typeface="Raleway"/>
            </a:endParaRPr>
          </a:p>
          <a:p>
            <a:pPr indent="457200" lvl="0" marL="0" rtl="0" algn="l">
              <a:lnSpc>
                <a:spcPct val="115000"/>
              </a:lnSpc>
              <a:spcBef>
                <a:spcPts val="800"/>
              </a:spcBef>
              <a:spcAft>
                <a:spcPts val="0"/>
              </a:spcAft>
              <a:buNone/>
            </a:pPr>
            <a:r>
              <a:rPr lang="en-GB" sz="1350">
                <a:solidFill>
                  <a:schemeClr val="dk1"/>
                </a:solidFill>
                <a:highlight>
                  <a:srgbClr val="FFFFFF"/>
                </a:highlight>
                <a:latin typeface="Raleway"/>
                <a:ea typeface="Raleway"/>
                <a:cs typeface="Raleway"/>
                <a:sym typeface="Raleway"/>
              </a:rPr>
              <a:t>@OneToOne - Eager</a:t>
            </a:r>
            <a:endParaRPr sz="1350">
              <a:solidFill>
                <a:schemeClr val="dk1"/>
              </a:solidFill>
              <a:highlight>
                <a:srgbClr val="FFFFFF"/>
              </a:highlight>
              <a:latin typeface="Raleway"/>
              <a:ea typeface="Raleway"/>
              <a:cs typeface="Raleway"/>
              <a:sym typeface="Raleway"/>
            </a:endParaRPr>
          </a:p>
          <a:p>
            <a:pPr indent="457200" lvl="0" marL="0" rtl="0" algn="l">
              <a:lnSpc>
                <a:spcPct val="115000"/>
              </a:lnSpc>
              <a:spcBef>
                <a:spcPts val="800"/>
              </a:spcBef>
              <a:spcAft>
                <a:spcPts val="0"/>
              </a:spcAft>
              <a:buNone/>
            </a:pPr>
            <a:r>
              <a:rPr lang="en-GB" sz="1350">
                <a:solidFill>
                  <a:schemeClr val="dk1"/>
                </a:solidFill>
                <a:highlight>
                  <a:srgbClr val="FFFFFF"/>
                </a:highlight>
                <a:latin typeface="Raleway"/>
                <a:ea typeface="Raleway"/>
                <a:cs typeface="Raleway"/>
                <a:sym typeface="Raleway"/>
              </a:rPr>
              <a:t>@ManyToOne - Eager</a:t>
            </a:r>
            <a:endParaRPr sz="1350">
              <a:solidFill>
                <a:schemeClr val="dk1"/>
              </a:solidFill>
              <a:highlight>
                <a:srgbClr val="FFFFFF"/>
              </a:highlight>
              <a:latin typeface="Raleway"/>
              <a:ea typeface="Raleway"/>
              <a:cs typeface="Raleway"/>
              <a:sym typeface="Raleway"/>
            </a:endParaRPr>
          </a:p>
          <a:p>
            <a:pPr indent="0" lvl="0" marL="0" rtl="0" algn="l">
              <a:spcBef>
                <a:spcPts val="900"/>
              </a:spcBef>
              <a:spcAft>
                <a:spcPts val="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N+1 Issue </a:t>
            </a:r>
            <a:endParaRPr/>
          </a:p>
        </p:txBody>
      </p:sp>
      <p:sp>
        <p:nvSpPr>
          <p:cNvPr id="226" name="Google Shape;226;p37"/>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0" lvl="0" marL="0" rtl="0" algn="l">
              <a:spcBef>
                <a:spcPts val="900"/>
              </a:spcBef>
              <a:spcAft>
                <a:spcPts val="0"/>
              </a:spcAft>
              <a:buNone/>
            </a:pPr>
            <a:r>
              <a:rPr lang="en-GB">
                <a:solidFill>
                  <a:schemeClr val="dk1"/>
                </a:solidFill>
                <a:highlight>
                  <a:srgbClr val="FFFFFF"/>
                </a:highlight>
                <a:latin typeface="Arial"/>
                <a:ea typeface="Arial"/>
                <a:cs typeface="Arial"/>
                <a:sym typeface="Arial"/>
              </a:rPr>
              <a:t>The N+1 query problem happens when the data access framework executed N additional SQL statements to fetch the same data that could have been retrieved when executing the primary SQL query.</a:t>
            </a:r>
            <a:endParaRPr>
              <a:solidFill>
                <a:schemeClr val="dk1"/>
              </a:solidFill>
              <a:highlight>
                <a:srgbClr val="FFFFFF"/>
              </a:highlight>
              <a:latin typeface="Arial"/>
              <a:ea typeface="Arial"/>
              <a:cs typeface="Arial"/>
              <a:sym typeface="Arial"/>
            </a:endParaRPr>
          </a:p>
          <a:p>
            <a:pPr indent="0" lvl="0" marL="0" rtl="0" algn="l">
              <a:spcBef>
                <a:spcPts val="900"/>
              </a:spcBef>
              <a:spcAft>
                <a:spcPts val="0"/>
              </a:spcAft>
              <a:buNone/>
            </a:pPr>
            <a:r>
              <a:t/>
            </a:r>
            <a:endParaRPr b="1">
              <a:solidFill>
                <a:schemeClr val="dk1"/>
              </a:solidFill>
              <a:highlight>
                <a:srgbClr val="FFFFFF"/>
              </a:highlight>
              <a:latin typeface="Arial"/>
              <a:ea typeface="Arial"/>
              <a:cs typeface="Arial"/>
              <a:sym typeface="Arial"/>
            </a:endParaRPr>
          </a:p>
          <a:p>
            <a:pPr indent="0" lvl="0" marL="0" rtl="0" algn="l">
              <a:spcBef>
                <a:spcPts val="900"/>
              </a:spcBef>
              <a:spcAft>
                <a:spcPts val="0"/>
              </a:spcAft>
              <a:buNone/>
            </a:pPr>
            <a:r>
              <a:rPr b="1" lang="en-GB">
                <a:solidFill>
                  <a:schemeClr val="dk1"/>
                </a:solidFill>
                <a:highlight>
                  <a:srgbClr val="FFFFFF"/>
                </a:highlight>
                <a:latin typeface="Arial"/>
                <a:ea typeface="Arial"/>
                <a:cs typeface="Arial"/>
                <a:sym typeface="Arial"/>
              </a:rPr>
              <a:t>Unnecessary</a:t>
            </a:r>
            <a:r>
              <a:rPr b="1" lang="en-GB">
                <a:solidFill>
                  <a:schemeClr val="dk1"/>
                </a:solidFill>
                <a:highlight>
                  <a:srgbClr val="FFFFFF"/>
                </a:highlight>
                <a:latin typeface="Arial"/>
                <a:ea typeface="Arial"/>
                <a:cs typeface="Arial"/>
                <a:sym typeface="Arial"/>
              </a:rPr>
              <a:t> Eager loading can cause n + 1 issue (Test on User entity)</a:t>
            </a:r>
            <a:endParaRPr b="1">
              <a:solidFill>
                <a:schemeClr val="dk1"/>
              </a:solidFill>
              <a:highlight>
                <a:srgbClr val="FFFFFF"/>
              </a:highlight>
              <a:latin typeface="Arial"/>
              <a:ea typeface="Arial"/>
              <a:cs typeface="Arial"/>
              <a:sym typeface="Arial"/>
            </a:endParaRPr>
          </a:p>
          <a:p>
            <a:pPr indent="0" lvl="0" marL="0" rtl="0" algn="l">
              <a:spcBef>
                <a:spcPts val="900"/>
              </a:spcBef>
              <a:spcAft>
                <a:spcPts val="0"/>
              </a:spcAft>
              <a:buNone/>
            </a:pPr>
            <a:r>
              <a:t/>
            </a:r>
            <a:endParaRPr b="1">
              <a:solidFill>
                <a:schemeClr val="dk1"/>
              </a:solidFill>
              <a:highlight>
                <a:srgbClr val="FFFFFF"/>
              </a:highlight>
              <a:latin typeface="Arial"/>
              <a:ea typeface="Arial"/>
              <a:cs typeface="Arial"/>
              <a:sym typeface="Arial"/>
            </a:endParaRPr>
          </a:p>
          <a:p>
            <a:pPr indent="0" lvl="0" marL="0" rtl="0" algn="l">
              <a:spcBef>
                <a:spcPts val="900"/>
              </a:spcBef>
              <a:spcAft>
                <a:spcPts val="0"/>
              </a:spcAft>
              <a:buNone/>
            </a:pPr>
            <a:r>
              <a:rPr b="1" lang="en-GB">
                <a:solidFill>
                  <a:schemeClr val="dk1"/>
                </a:solidFill>
                <a:highlight>
                  <a:srgbClr val="FFFFFF"/>
                </a:highlight>
                <a:latin typeface="Arial"/>
                <a:ea typeface="Arial"/>
                <a:cs typeface="Arial"/>
                <a:sym typeface="Arial"/>
              </a:rPr>
              <a:t>Always use Joins to avoid over-querying</a:t>
            </a:r>
            <a:endParaRPr b="1">
              <a:solidFill>
                <a:schemeClr val="dk1"/>
              </a:solidFill>
              <a:highlight>
                <a:srgbClr val="FFFFFF"/>
              </a:highlight>
              <a:latin typeface="Arial"/>
              <a:ea typeface="Arial"/>
              <a:cs typeface="Arial"/>
              <a:sym typeface="Arial"/>
            </a:endParaRPr>
          </a:p>
          <a:p>
            <a:pPr indent="0" lvl="0" marL="0" rtl="0" algn="l">
              <a:spcBef>
                <a:spcPts val="900"/>
              </a:spcBef>
              <a:spcAft>
                <a:spcPts val="0"/>
              </a:spcAft>
              <a:buNone/>
            </a:pPr>
            <a:r>
              <a:t/>
            </a:r>
            <a:endParaRPr b="1">
              <a:solidFill>
                <a:schemeClr val="dk1"/>
              </a:solidFill>
              <a:highlight>
                <a:srgbClr val="FFFFFF"/>
              </a:highlight>
              <a:latin typeface="Arial"/>
              <a:ea typeface="Arial"/>
              <a:cs typeface="Arial"/>
              <a:sym typeface="Arial"/>
            </a:endParaRPr>
          </a:p>
          <a:p>
            <a:pPr indent="0" lvl="0" marL="0" rtl="0" algn="l">
              <a:spcBef>
                <a:spcPts val="900"/>
              </a:spcBef>
              <a:spcAft>
                <a:spcPts val="0"/>
              </a:spcAft>
              <a:buNone/>
            </a:pPr>
            <a:r>
              <a:rPr lang="en-GB">
                <a:solidFill>
                  <a:schemeClr val="dk1"/>
                </a:solidFill>
                <a:highlight>
                  <a:srgbClr val="FFFFFF"/>
                </a:highlight>
                <a:latin typeface="Arial"/>
                <a:ea typeface="Arial"/>
                <a:cs typeface="Arial"/>
                <a:sym typeface="Arial"/>
              </a:rPr>
              <a:t>Let’s go with examples</a:t>
            </a:r>
            <a:endParaRPr>
              <a:solidFill>
                <a:schemeClr val="dk1"/>
              </a:solidFill>
              <a:highlight>
                <a:srgbClr val="FFFFFF"/>
              </a:highlight>
              <a:latin typeface="Arial"/>
              <a:ea typeface="Arial"/>
              <a:cs typeface="Arial"/>
              <a:sym typeface="Arial"/>
            </a:endParaRPr>
          </a:p>
          <a:p>
            <a:pPr indent="0" lvl="0" marL="0" rtl="0" algn="l">
              <a:spcBef>
                <a:spcPts val="900"/>
              </a:spcBef>
              <a:spcAft>
                <a:spcPts val="200"/>
              </a:spcAft>
              <a:buNone/>
            </a:pPr>
            <a:r>
              <a:t/>
            </a:r>
            <a:endParaRPr b="1">
              <a:solidFill>
                <a:schemeClr val="dk1"/>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Agenda</a:t>
            </a:r>
            <a:endParaRPr/>
          </a:p>
        </p:txBody>
      </p:sp>
      <p:sp>
        <p:nvSpPr>
          <p:cNvPr id="154" name="Google Shape;154;p26"/>
          <p:cNvSpPr txBox="1"/>
          <p:nvPr/>
        </p:nvSpPr>
        <p:spPr>
          <a:xfrm>
            <a:off x="978375" y="2012675"/>
            <a:ext cx="73884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Char char="●"/>
            </a:pPr>
            <a:r>
              <a:rPr lang="en-GB" sz="2000">
                <a:latin typeface="Calibri"/>
                <a:ea typeface="Calibri"/>
                <a:cs typeface="Calibri"/>
                <a:sym typeface="Calibri"/>
              </a:rPr>
              <a:t>JPA</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GB" sz="2000">
                <a:latin typeface="Calibri"/>
                <a:ea typeface="Calibri"/>
                <a:cs typeface="Calibri"/>
                <a:sym typeface="Calibri"/>
              </a:rPr>
              <a:t>Hibernate/ Spring Data JPA</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GB" sz="2000">
                <a:latin typeface="Calibri"/>
                <a:ea typeface="Calibri"/>
                <a:cs typeface="Calibri"/>
                <a:sym typeface="Calibri"/>
              </a:rPr>
              <a:t>Data modeling approaches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GB" sz="2000">
                <a:latin typeface="Calibri"/>
                <a:ea typeface="Calibri"/>
                <a:cs typeface="Calibri"/>
                <a:sym typeface="Calibri"/>
              </a:rPr>
              <a:t>Mapping/Loading  types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GB" sz="2000">
                <a:latin typeface="Calibri"/>
                <a:ea typeface="Calibri"/>
                <a:cs typeface="Calibri"/>
                <a:sym typeface="Calibri"/>
              </a:rPr>
              <a:t>n</a:t>
            </a:r>
            <a:r>
              <a:rPr lang="en-GB" sz="2000">
                <a:latin typeface="Calibri"/>
                <a:ea typeface="Calibri"/>
                <a:cs typeface="Calibri"/>
                <a:sym typeface="Calibri"/>
              </a:rPr>
              <a:t> + 1 Issue</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Java Persistence API (JPA)</a:t>
            </a:r>
            <a:endParaRPr/>
          </a:p>
        </p:txBody>
      </p:sp>
      <p:sp>
        <p:nvSpPr>
          <p:cNvPr id="160" name="Google Shape;160;p27"/>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0" lvl="0" marL="0" rtl="0" algn="l">
              <a:spcBef>
                <a:spcPts val="900"/>
              </a:spcBef>
              <a:spcAft>
                <a:spcPts val="0"/>
              </a:spcAft>
              <a:buNone/>
            </a:pPr>
            <a:r>
              <a:t/>
            </a:r>
            <a:endParaRPr sz="1600">
              <a:solidFill>
                <a:schemeClr val="dk1"/>
              </a:solidFill>
              <a:highlight>
                <a:srgbClr val="FFFFFF"/>
              </a:highlight>
              <a:latin typeface="Arial"/>
              <a:ea typeface="Arial"/>
              <a:cs typeface="Arial"/>
              <a:sym typeface="Arial"/>
            </a:endParaRPr>
          </a:p>
          <a:p>
            <a:pPr indent="0" lvl="0" marL="0" rtl="0" algn="l">
              <a:spcBef>
                <a:spcPts val="900"/>
              </a:spcBef>
              <a:spcAft>
                <a:spcPts val="0"/>
              </a:spcAft>
              <a:buNone/>
            </a:pPr>
            <a:r>
              <a:rPr lang="en-GB" sz="1600">
                <a:solidFill>
                  <a:schemeClr val="dk1"/>
                </a:solidFill>
                <a:highlight>
                  <a:srgbClr val="FFFFFF"/>
                </a:highlight>
                <a:latin typeface="Arial"/>
                <a:ea typeface="Arial"/>
                <a:cs typeface="Arial"/>
                <a:sym typeface="Arial"/>
              </a:rPr>
              <a:t>The Java Persistence API (JPA) is the Java standard for mapping Java objects to a relational database. Mapping Java objects to database tables and vice versa is called Object-relational mapping (ORM). The Java Persistence API (JPA) is one possible approach to ORM.</a:t>
            </a:r>
            <a:endParaRPr sz="1600">
              <a:solidFill>
                <a:schemeClr val="dk1"/>
              </a:solidFill>
              <a:highlight>
                <a:srgbClr val="FFFFFF"/>
              </a:highlight>
              <a:latin typeface="Arial"/>
              <a:ea typeface="Arial"/>
              <a:cs typeface="Arial"/>
              <a:sym typeface="Arial"/>
            </a:endParaRPr>
          </a:p>
          <a:p>
            <a:pPr indent="0" lvl="0" marL="0" rtl="0" algn="l">
              <a:spcBef>
                <a:spcPts val="900"/>
              </a:spcBef>
              <a:spcAft>
                <a:spcPts val="0"/>
              </a:spcAft>
              <a:buNone/>
            </a:pPr>
            <a:r>
              <a:rPr lang="en-GB" sz="1600">
                <a:solidFill>
                  <a:schemeClr val="dk1"/>
                </a:solidFill>
                <a:highlight>
                  <a:srgbClr val="FFFFFF"/>
                </a:highlight>
                <a:latin typeface="Arial"/>
                <a:ea typeface="Arial"/>
                <a:cs typeface="Arial"/>
                <a:sym typeface="Arial"/>
              </a:rPr>
              <a:t>Implementations</a:t>
            </a:r>
            <a:r>
              <a:rPr lang="en-GB" sz="1600">
                <a:solidFill>
                  <a:schemeClr val="dk1"/>
                </a:solidFill>
                <a:highlight>
                  <a:srgbClr val="FFFFFF"/>
                </a:highlight>
                <a:latin typeface="Arial"/>
                <a:ea typeface="Arial"/>
                <a:cs typeface="Arial"/>
                <a:sym typeface="Arial"/>
              </a:rPr>
              <a:t>.</a:t>
            </a:r>
            <a:endParaRPr sz="1600">
              <a:solidFill>
                <a:schemeClr val="dk1"/>
              </a:solidFill>
              <a:highlight>
                <a:srgbClr val="FFFFFF"/>
              </a:highlight>
              <a:latin typeface="Arial"/>
              <a:ea typeface="Arial"/>
              <a:cs typeface="Arial"/>
              <a:sym typeface="Arial"/>
            </a:endParaRPr>
          </a:p>
          <a:p>
            <a:pPr indent="-330200" lvl="0" marL="457200" rtl="0" algn="l">
              <a:spcBef>
                <a:spcPts val="900"/>
              </a:spcBef>
              <a:spcAft>
                <a:spcPts val="0"/>
              </a:spcAft>
              <a:buClr>
                <a:schemeClr val="dk1"/>
              </a:buClr>
              <a:buSzPts val="1600"/>
              <a:buFont typeface="Arial"/>
              <a:buChar char="●"/>
            </a:pPr>
            <a:r>
              <a:rPr lang="en-GB" sz="1600">
                <a:solidFill>
                  <a:schemeClr val="dk1"/>
                </a:solidFill>
                <a:highlight>
                  <a:srgbClr val="FFFFFF"/>
                </a:highlight>
                <a:latin typeface="Arial"/>
                <a:ea typeface="Arial"/>
                <a:cs typeface="Arial"/>
                <a:sym typeface="Arial"/>
              </a:rPr>
              <a:t>Hibernate</a:t>
            </a:r>
            <a:endParaRPr sz="1600">
              <a:solidFill>
                <a:schemeClr val="dk1"/>
              </a:solidFill>
              <a:highlight>
                <a:srgbClr val="FFFFFF"/>
              </a:highlight>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GB" sz="1600">
                <a:solidFill>
                  <a:schemeClr val="dk1"/>
                </a:solidFill>
                <a:highlight>
                  <a:srgbClr val="FFFFFF"/>
                </a:highlight>
                <a:latin typeface="Arial"/>
                <a:ea typeface="Arial"/>
                <a:cs typeface="Arial"/>
                <a:sym typeface="Arial"/>
              </a:rPr>
              <a:t>EclipseLink</a:t>
            </a:r>
            <a:endParaRPr sz="1600">
              <a:solidFill>
                <a:schemeClr val="dk1"/>
              </a:solidFill>
              <a:highlight>
                <a:srgbClr val="FFFFFF"/>
              </a:highlight>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GB" sz="1600">
                <a:solidFill>
                  <a:schemeClr val="dk1"/>
                </a:solidFill>
                <a:highlight>
                  <a:srgbClr val="FFFFFF"/>
                </a:highlight>
                <a:latin typeface="Arial"/>
                <a:ea typeface="Arial"/>
                <a:cs typeface="Arial"/>
                <a:sym typeface="Arial"/>
              </a:rPr>
              <a:t>Apache Open Jpa</a:t>
            </a:r>
            <a:endParaRPr sz="1600">
              <a:solidFill>
                <a:schemeClr val="dk1"/>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Hibernate framework</a:t>
            </a:r>
            <a:endParaRPr/>
          </a:p>
        </p:txBody>
      </p:sp>
      <p:sp>
        <p:nvSpPr>
          <p:cNvPr id="166" name="Google Shape;166;p28"/>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0" lvl="0" marL="0" rtl="0" algn="l">
              <a:spcBef>
                <a:spcPts val="900"/>
              </a:spcBef>
              <a:spcAft>
                <a:spcPts val="200"/>
              </a:spcAft>
              <a:buNone/>
            </a:pPr>
            <a:r>
              <a:rPr lang="en-GB">
                <a:solidFill>
                  <a:srgbClr val="24292E"/>
                </a:solidFill>
                <a:latin typeface="Arial"/>
                <a:ea typeface="Arial"/>
                <a:cs typeface="Arial"/>
                <a:sym typeface="Arial"/>
              </a:rPr>
              <a:t>Hibernate acts as an additional layer on top of JDBC and enables you to implement a database-independent persistence layer. It provides an object-relational mapping implementation that maps your database records to Java objects and generates the required SQL statements to replicate all operations to the database.</a:t>
            </a:r>
            <a:endParaRPr sz="1800"/>
          </a:p>
        </p:txBody>
      </p:sp>
      <p:pic>
        <p:nvPicPr>
          <p:cNvPr id="167" name="Google Shape;167;p28"/>
          <p:cNvPicPr preferRelativeResize="0"/>
          <p:nvPr/>
        </p:nvPicPr>
        <p:blipFill>
          <a:blip r:embed="rId3">
            <a:alphaModFix/>
          </a:blip>
          <a:stretch>
            <a:fillRect/>
          </a:stretch>
        </p:blipFill>
        <p:spPr>
          <a:xfrm>
            <a:off x="602900" y="2571750"/>
            <a:ext cx="8347301" cy="196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Spring Data JPA</a:t>
            </a:r>
            <a:endParaRPr/>
          </a:p>
        </p:txBody>
      </p:sp>
      <p:sp>
        <p:nvSpPr>
          <p:cNvPr id="173" name="Google Shape;173;p29"/>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0" lvl="0" marL="0" rtl="0" algn="l">
              <a:spcBef>
                <a:spcPts val="900"/>
              </a:spcBef>
              <a:spcAft>
                <a:spcPts val="200"/>
              </a:spcAft>
              <a:buNone/>
            </a:pPr>
            <a:r>
              <a:rPr lang="en-GB" sz="1600">
                <a:solidFill>
                  <a:schemeClr val="dk1"/>
                </a:solidFill>
                <a:highlight>
                  <a:srgbClr val="FFFFFF"/>
                </a:highlight>
                <a:latin typeface="Arial"/>
                <a:ea typeface="Arial"/>
                <a:cs typeface="Arial"/>
                <a:sym typeface="Arial"/>
              </a:rPr>
              <a:t>Spring Data is a part of </a:t>
            </a:r>
            <a:r>
              <a:rPr b="1" lang="en-GB" sz="1600">
                <a:solidFill>
                  <a:srgbClr val="3D85C6"/>
                </a:solidFill>
                <a:uFill>
                  <a:noFill/>
                </a:uFill>
                <a:latin typeface="Arial"/>
                <a:ea typeface="Arial"/>
                <a:cs typeface="Arial"/>
                <a:sym typeface="Arial"/>
                <a:hlinkClick r:id="rId3">
                  <a:extLst>
                    <a:ext uri="{A12FA001-AC4F-418D-AE19-62706E023703}">
                      <ahyp:hlinkClr val="tx"/>
                    </a:ext>
                  </a:extLst>
                </a:hlinkClick>
              </a:rPr>
              <a:t>Spring Framework</a:t>
            </a:r>
            <a:r>
              <a:rPr lang="en-GB" sz="1600">
                <a:solidFill>
                  <a:schemeClr val="dk1"/>
                </a:solidFill>
                <a:highlight>
                  <a:srgbClr val="FFFFFF"/>
                </a:highlight>
                <a:latin typeface="Arial"/>
                <a:ea typeface="Arial"/>
                <a:cs typeface="Arial"/>
                <a:sym typeface="Arial"/>
              </a:rPr>
              <a:t>. The goal of Spring Data repository abstraction is to significantly reduce the amount of boilerplate code required to implement data access layers for various persistence stores.</a:t>
            </a:r>
            <a:r>
              <a:rPr lang="en-GB" sz="1600">
                <a:solidFill>
                  <a:srgbClr val="24292E"/>
                </a:solidFill>
                <a:highlight>
                  <a:srgbClr val="FFFFFF"/>
                </a:highlight>
                <a:latin typeface="Arial"/>
                <a:ea typeface="Arial"/>
                <a:cs typeface="Arial"/>
                <a:sym typeface="Arial"/>
              </a:rPr>
              <a:t>Spring Data JPA is not a JPA provider. It is a library/framework that adds an extra layer of abstraction on the top of our JPA provider (like Hibernate).</a:t>
            </a:r>
            <a:endParaRPr sz="1900"/>
          </a:p>
        </p:txBody>
      </p:sp>
      <p:pic>
        <p:nvPicPr>
          <p:cNvPr id="174" name="Google Shape;174;p29"/>
          <p:cNvPicPr preferRelativeResize="0"/>
          <p:nvPr/>
        </p:nvPicPr>
        <p:blipFill>
          <a:blip r:embed="rId4">
            <a:alphaModFix/>
          </a:blip>
          <a:stretch>
            <a:fillRect/>
          </a:stretch>
        </p:blipFill>
        <p:spPr>
          <a:xfrm>
            <a:off x="822938" y="2683574"/>
            <a:ext cx="3404675" cy="2195125"/>
          </a:xfrm>
          <a:prstGeom prst="rect">
            <a:avLst/>
          </a:prstGeom>
          <a:noFill/>
          <a:ln>
            <a:noFill/>
          </a:ln>
        </p:spPr>
      </p:pic>
      <p:sp>
        <p:nvSpPr>
          <p:cNvPr id="175" name="Google Shape;175;p29"/>
          <p:cNvSpPr txBox="1"/>
          <p:nvPr/>
        </p:nvSpPr>
        <p:spPr>
          <a:xfrm>
            <a:off x="4227600" y="2767425"/>
            <a:ext cx="4346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24292E"/>
                </a:solidFill>
                <a:highlight>
                  <a:srgbClr val="FFFFFF"/>
                </a:highlight>
              </a:rPr>
              <a:t>provides support for creating JPA repositories by extending the Spring Data repository interfaces.</a:t>
            </a:r>
            <a:endParaRPr>
              <a:latin typeface="Calibri"/>
              <a:ea typeface="Calibri"/>
              <a:cs typeface="Calibri"/>
              <a:sym typeface="Calibri"/>
            </a:endParaRPr>
          </a:p>
        </p:txBody>
      </p:sp>
      <p:sp>
        <p:nvSpPr>
          <p:cNvPr id="176" name="Google Shape;176;p29"/>
          <p:cNvSpPr txBox="1"/>
          <p:nvPr/>
        </p:nvSpPr>
        <p:spPr>
          <a:xfrm>
            <a:off x="4318875" y="3504075"/>
            <a:ext cx="394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24292E"/>
                </a:solidFill>
                <a:highlight>
                  <a:srgbClr val="FFFFFF"/>
                </a:highlight>
              </a:rPr>
              <a:t>provides the infrastructure that is shared by the datastore-specific Spring Data projects.</a:t>
            </a:r>
            <a:endParaRPr>
              <a:latin typeface="Calibri"/>
              <a:ea typeface="Calibri"/>
              <a:cs typeface="Calibri"/>
              <a:sym typeface="Calibri"/>
            </a:endParaRPr>
          </a:p>
        </p:txBody>
      </p:sp>
      <p:sp>
        <p:nvSpPr>
          <p:cNvPr id="177" name="Google Shape;177;p29"/>
          <p:cNvSpPr txBox="1"/>
          <p:nvPr/>
        </p:nvSpPr>
        <p:spPr>
          <a:xfrm>
            <a:off x="4388750" y="4262950"/>
            <a:ext cx="444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24292E"/>
                </a:solidFill>
                <a:highlight>
                  <a:srgbClr val="FFFFFF"/>
                </a:highlight>
              </a:rPr>
              <a:t>(like hibernate) implements the Java Persistence API.</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How to use Java class as DB model</a:t>
            </a:r>
            <a:endParaRPr/>
          </a:p>
        </p:txBody>
      </p:sp>
      <p:sp>
        <p:nvSpPr>
          <p:cNvPr id="183" name="Google Shape;183;p30"/>
          <p:cNvSpPr txBox="1"/>
          <p:nvPr>
            <p:ph idx="1" type="body"/>
          </p:nvPr>
        </p:nvSpPr>
        <p:spPr>
          <a:xfrm>
            <a:off x="822960" y="1398275"/>
            <a:ext cx="7543800" cy="3017400"/>
          </a:xfrm>
          <a:prstGeom prst="rect">
            <a:avLst/>
          </a:prstGeom>
        </p:spPr>
        <p:txBody>
          <a:bodyPr anchorCtr="0" anchor="t" bIns="34275" lIns="0" spcFirstLastPara="1" rIns="0" wrap="square" tIns="34275">
            <a:normAutofit fontScale="55000" lnSpcReduction="10000"/>
          </a:bodyPr>
          <a:lstStyle/>
          <a:p>
            <a:pPr indent="0" lvl="0" marL="0" rtl="0" algn="l">
              <a:spcBef>
                <a:spcPts val="900"/>
              </a:spcBef>
              <a:spcAft>
                <a:spcPts val="0"/>
              </a:spcAft>
              <a:buNone/>
            </a:pPr>
            <a:r>
              <a:rPr lang="en-GB" sz="2763"/>
              <a:t>Important annotations to know</a:t>
            </a:r>
            <a:endParaRPr sz="2763"/>
          </a:p>
          <a:p>
            <a:pPr indent="-312419" lvl="0" marL="749300" rtl="0" algn="l">
              <a:lnSpc>
                <a:spcPct val="218181"/>
              </a:lnSpc>
              <a:spcBef>
                <a:spcPts val="3200"/>
              </a:spcBef>
              <a:spcAft>
                <a:spcPts val="0"/>
              </a:spcAft>
              <a:buClr>
                <a:srgbClr val="292929"/>
              </a:buClr>
              <a:buSzPct val="100000"/>
              <a:buFont typeface="Georgia"/>
              <a:buChar char="●"/>
            </a:pPr>
            <a:r>
              <a:rPr b="1" i="1" lang="en-GB" sz="2400">
                <a:solidFill>
                  <a:srgbClr val="292929"/>
                </a:solidFill>
                <a:highlight>
                  <a:srgbClr val="FFFFFF"/>
                </a:highlight>
                <a:latin typeface="Georgia"/>
                <a:ea typeface="Georgia"/>
                <a:cs typeface="Georgia"/>
                <a:sym typeface="Georgia"/>
              </a:rPr>
              <a:t>@Entity :</a:t>
            </a:r>
            <a:r>
              <a:rPr lang="en-GB" sz="2400">
                <a:solidFill>
                  <a:srgbClr val="292929"/>
                </a:solidFill>
                <a:highlight>
                  <a:srgbClr val="FFFFFF"/>
                </a:highlight>
                <a:latin typeface="Georgia"/>
                <a:ea typeface="Georgia"/>
                <a:cs typeface="Georgia"/>
                <a:sym typeface="Georgia"/>
              </a:rPr>
              <a:t> Adding it on Model it will be treated as Entity.</a:t>
            </a:r>
            <a:endParaRPr sz="2400">
              <a:solidFill>
                <a:srgbClr val="292929"/>
              </a:solidFill>
              <a:highlight>
                <a:srgbClr val="FFFFFF"/>
              </a:highlight>
              <a:latin typeface="Georgia"/>
              <a:ea typeface="Georgia"/>
              <a:cs typeface="Georgia"/>
              <a:sym typeface="Georgia"/>
            </a:endParaRPr>
          </a:p>
          <a:p>
            <a:pPr indent="-312419" lvl="0" marL="749300" rtl="0" algn="l">
              <a:lnSpc>
                <a:spcPct val="218181"/>
              </a:lnSpc>
              <a:spcBef>
                <a:spcPts val="0"/>
              </a:spcBef>
              <a:spcAft>
                <a:spcPts val="0"/>
              </a:spcAft>
              <a:buClr>
                <a:srgbClr val="292929"/>
              </a:buClr>
              <a:buSzPct val="100000"/>
              <a:buFont typeface="Georgia"/>
              <a:buChar char="●"/>
            </a:pPr>
            <a:r>
              <a:rPr b="1" i="1" lang="en-GB" sz="2400">
                <a:solidFill>
                  <a:srgbClr val="292929"/>
                </a:solidFill>
                <a:highlight>
                  <a:srgbClr val="FFFFFF"/>
                </a:highlight>
                <a:latin typeface="Georgia"/>
                <a:ea typeface="Georgia"/>
                <a:cs typeface="Georgia"/>
                <a:sym typeface="Georgia"/>
              </a:rPr>
              <a:t>@Table :</a:t>
            </a:r>
            <a:r>
              <a:rPr lang="en-GB" sz="2400">
                <a:solidFill>
                  <a:srgbClr val="292929"/>
                </a:solidFill>
                <a:highlight>
                  <a:srgbClr val="FFFFFF"/>
                </a:highlight>
                <a:latin typeface="Georgia"/>
                <a:ea typeface="Georgia"/>
                <a:cs typeface="Georgia"/>
                <a:sym typeface="Georgia"/>
              </a:rPr>
              <a:t> Model will be mapped to database table</a:t>
            </a:r>
            <a:endParaRPr sz="2400">
              <a:solidFill>
                <a:srgbClr val="292929"/>
              </a:solidFill>
              <a:highlight>
                <a:srgbClr val="FFFFFF"/>
              </a:highlight>
              <a:latin typeface="Georgia"/>
              <a:ea typeface="Georgia"/>
              <a:cs typeface="Georgia"/>
              <a:sym typeface="Georgia"/>
            </a:endParaRPr>
          </a:p>
          <a:p>
            <a:pPr indent="-312419" lvl="0" marL="749300" rtl="0" algn="l">
              <a:lnSpc>
                <a:spcPct val="218181"/>
              </a:lnSpc>
              <a:spcBef>
                <a:spcPts val="0"/>
              </a:spcBef>
              <a:spcAft>
                <a:spcPts val="0"/>
              </a:spcAft>
              <a:buClr>
                <a:srgbClr val="292929"/>
              </a:buClr>
              <a:buSzPct val="100000"/>
              <a:buFont typeface="Georgia"/>
              <a:buChar char="●"/>
            </a:pPr>
            <a:r>
              <a:rPr b="1" i="1" lang="en-GB" sz="2400">
                <a:solidFill>
                  <a:srgbClr val="292929"/>
                </a:solidFill>
                <a:highlight>
                  <a:srgbClr val="FFFFFF"/>
                </a:highlight>
                <a:latin typeface="Georgia"/>
                <a:ea typeface="Georgia"/>
                <a:cs typeface="Georgia"/>
                <a:sym typeface="Georgia"/>
              </a:rPr>
              <a:t>@Id :</a:t>
            </a:r>
            <a:r>
              <a:rPr lang="en-GB" sz="2400">
                <a:solidFill>
                  <a:srgbClr val="292929"/>
                </a:solidFill>
                <a:highlight>
                  <a:srgbClr val="FFFFFF"/>
                </a:highlight>
                <a:latin typeface="Georgia"/>
                <a:ea typeface="Georgia"/>
                <a:cs typeface="Georgia"/>
                <a:sym typeface="Georgia"/>
              </a:rPr>
              <a:t> Specifies the primary key of an entity</a:t>
            </a:r>
            <a:endParaRPr sz="2400">
              <a:solidFill>
                <a:srgbClr val="292929"/>
              </a:solidFill>
              <a:highlight>
                <a:srgbClr val="FFFFFF"/>
              </a:highlight>
              <a:latin typeface="Georgia"/>
              <a:ea typeface="Georgia"/>
              <a:cs typeface="Georgia"/>
              <a:sym typeface="Georgia"/>
            </a:endParaRPr>
          </a:p>
          <a:p>
            <a:pPr indent="-312419" lvl="0" marL="749300" rtl="0" algn="l">
              <a:lnSpc>
                <a:spcPct val="218181"/>
              </a:lnSpc>
              <a:spcBef>
                <a:spcPts val="0"/>
              </a:spcBef>
              <a:spcAft>
                <a:spcPts val="0"/>
              </a:spcAft>
              <a:buClr>
                <a:srgbClr val="292929"/>
              </a:buClr>
              <a:buSzPct val="100000"/>
              <a:buFont typeface="Georgia"/>
              <a:buChar char="●"/>
            </a:pPr>
            <a:r>
              <a:rPr b="1" i="1" lang="en-GB" sz="2400">
                <a:solidFill>
                  <a:srgbClr val="292929"/>
                </a:solidFill>
                <a:highlight>
                  <a:srgbClr val="FFFFFF"/>
                </a:highlight>
                <a:latin typeface="Georgia"/>
                <a:ea typeface="Georgia"/>
                <a:cs typeface="Georgia"/>
                <a:sym typeface="Georgia"/>
              </a:rPr>
              <a:t>@GenerateValue :</a:t>
            </a:r>
            <a:r>
              <a:rPr lang="en-GB" sz="2400">
                <a:solidFill>
                  <a:srgbClr val="292929"/>
                </a:solidFill>
                <a:highlight>
                  <a:srgbClr val="FFFFFF"/>
                </a:highlight>
                <a:latin typeface="Georgia"/>
                <a:ea typeface="Georgia"/>
                <a:cs typeface="Georgia"/>
                <a:sym typeface="Georgia"/>
              </a:rPr>
              <a:t> It has four strategy to generate Id Value. We have to choose any one of the given value or we can add custom strategy.</a:t>
            </a:r>
            <a:endParaRPr sz="2400">
              <a:solidFill>
                <a:srgbClr val="292929"/>
              </a:solidFill>
              <a:highlight>
                <a:srgbClr val="FFFFFF"/>
              </a:highlight>
              <a:latin typeface="Georgia"/>
              <a:ea typeface="Georgia"/>
              <a:cs typeface="Georgia"/>
              <a:sym typeface="Georgia"/>
            </a:endParaRPr>
          </a:p>
          <a:p>
            <a:pPr indent="0" lvl="0" marL="0" rtl="0" algn="l">
              <a:spcBef>
                <a:spcPts val="900"/>
              </a:spcBef>
              <a:spcAft>
                <a:spcPts val="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Model first approach</a:t>
            </a:r>
            <a:endParaRPr/>
          </a:p>
        </p:txBody>
      </p:sp>
      <p:sp>
        <p:nvSpPr>
          <p:cNvPr id="189" name="Google Shape;189;p31"/>
          <p:cNvSpPr txBox="1"/>
          <p:nvPr>
            <p:ph idx="1" type="body"/>
          </p:nvPr>
        </p:nvSpPr>
        <p:spPr>
          <a:xfrm>
            <a:off x="901625" y="1463525"/>
            <a:ext cx="7543800" cy="3570000"/>
          </a:xfrm>
          <a:prstGeom prst="rect">
            <a:avLst/>
          </a:prstGeom>
        </p:spPr>
        <p:txBody>
          <a:bodyPr anchorCtr="0" anchor="t" bIns="34275" lIns="0" spcFirstLastPara="1" rIns="0" wrap="square" tIns="34275">
            <a:normAutofit fontScale="85000" lnSpcReduction="10000"/>
          </a:bodyPr>
          <a:lstStyle/>
          <a:p>
            <a:pPr indent="0" lvl="0" marL="0" rtl="0" algn="l">
              <a:spcBef>
                <a:spcPts val="900"/>
              </a:spcBef>
              <a:spcAft>
                <a:spcPts val="0"/>
              </a:spcAft>
              <a:buNone/>
            </a:pPr>
            <a:r>
              <a:rPr i="1" lang="en-GB" sz="1317">
                <a:solidFill>
                  <a:srgbClr val="404040"/>
                </a:solidFill>
                <a:highlight>
                  <a:srgbClr val="FFFFFF"/>
                </a:highlight>
                <a:latin typeface="Arial"/>
                <a:ea typeface="Arial"/>
                <a:cs typeface="Arial"/>
                <a:sym typeface="Arial"/>
              </a:rPr>
              <a:t>Model-First</a:t>
            </a:r>
            <a:r>
              <a:rPr lang="en-GB" sz="1317">
                <a:solidFill>
                  <a:srgbClr val="404040"/>
                </a:solidFill>
                <a:highlight>
                  <a:srgbClr val="FFFFFF"/>
                </a:highlight>
                <a:latin typeface="Arial"/>
                <a:ea typeface="Arial"/>
                <a:cs typeface="Arial"/>
                <a:sym typeface="Arial"/>
              </a:rPr>
              <a:t> basically means “working on a visual diagram and letting the ORM framework create/update the rest accordingly”:</a:t>
            </a:r>
            <a:endParaRPr sz="1317">
              <a:solidFill>
                <a:srgbClr val="404040"/>
              </a:solidFill>
              <a:highlight>
                <a:srgbClr val="FFFFFF"/>
              </a:highlight>
              <a:latin typeface="Arial"/>
              <a:ea typeface="Arial"/>
              <a:cs typeface="Arial"/>
              <a:sym typeface="Arial"/>
            </a:endParaRPr>
          </a:p>
          <a:p>
            <a:pPr indent="0" lvl="0" marL="0" rtl="0" algn="l">
              <a:spcBef>
                <a:spcPts val="900"/>
              </a:spcBef>
              <a:spcAft>
                <a:spcPts val="0"/>
              </a:spcAft>
              <a:buNone/>
            </a:pPr>
            <a:r>
              <a:t/>
            </a:r>
            <a:endParaRPr sz="1200">
              <a:solidFill>
                <a:srgbClr val="404040"/>
              </a:solidFill>
              <a:highlight>
                <a:srgbClr val="FFFFFF"/>
              </a:highlight>
              <a:latin typeface="Arial"/>
              <a:ea typeface="Arial"/>
              <a:cs typeface="Arial"/>
              <a:sym typeface="Arial"/>
            </a:endParaRPr>
          </a:p>
          <a:p>
            <a:pPr indent="0" lvl="0" marL="0" rtl="0" algn="l">
              <a:lnSpc>
                <a:spcPct val="115000"/>
              </a:lnSpc>
              <a:spcBef>
                <a:spcPts val="200"/>
              </a:spcBef>
              <a:spcAft>
                <a:spcPts val="0"/>
              </a:spcAft>
              <a:buClr>
                <a:schemeClr val="dk1"/>
              </a:buClr>
              <a:buSzPct val="91666"/>
              <a:buFont typeface="Arial"/>
              <a:buNone/>
            </a:pPr>
            <a:r>
              <a:rPr lang="en-GB" sz="1200">
                <a:solidFill>
                  <a:srgbClr val="404040"/>
                </a:solidFill>
                <a:highlight>
                  <a:srgbClr val="FFFFFF"/>
                </a:highlight>
                <a:latin typeface="Arial"/>
                <a:ea typeface="Arial"/>
                <a:cs typeface="Arial"/>
                <a:sym typeface="Arial"/>
              </a:rPr>
              <a:t>Such approach has the following benefits:</a:t>
            </a:r>
            <a:endParaRPr sz="1200">
              <a:solidFill>
                <a:srgbClr val="404040"/>
              </a:solidFill>
              <a:highlight>
                <a:srgbClr val="FFFFFF"/>
              </a:highlight>
              <a:latin typeface="Arial"/>
              <a:ea typeface="Arial"/>
              <a:cs typeface="Arial"/>
              <a:sym typeface="Arial"/>
            </a:endParaRPr>
          </a:p>
          <a:p>
            <a:pPr indent="-293370" lvl="0" marL="673100" rtl="0" algn="l">
              <a:lnSpc>
                <a:spcPct val="115000"/>
              </a:lnSpc>
              <a:spcBef>
                <a:spcPts val="1800"/>
              </a:spcBef>
              <a:spcAft>
                <a:spcPts val="0"/>
              </a:spcAft>
              <a:buClr>
                <a:srgbClr val="404040"/>
              </a:buClr>
              <a:buSzPct val="100000"/>
              <a:buFont typeface="Arial"/>
              <a:buChar char="●"/>
            </a:pPr>
            <a:r>
              <a:rPr lang="en-GB" sz="1200">
                <a:solidFill>
                  <a:srgbClr val="404040"/>
                </a:solidFill>
                <a:highlight>
                  <a:srgbClr val="FFFFFF"/>
                </a:highlight>
                <a:latin typeface="Arial"/>
                <a:ea typeface="Arial"/>
                <a:cs typeface="Arial"/>
                <a:sym typeface="Arial"/>
              </a:rPr>
              <a:t>We’ll be able to create the Database schema and the class diagram as a whole using a visual design tool, which can be great when the data structure is quite big</a:t>
            </a:r>
            <a:endParaRPr sz="1200">
              <a:solidFill>
                <a:srgbClr val="404040"/>
              </a:solidFill>
              <a:highlight>
                <a:srgbClr val="FFFFFF"/>
              </a:highlight>
              <a:latin typeface="Arial"/>
              <a:ea typeface="Arial"/>
              <a:cs typeface="Arial"/>
              <a:sym typeface="Arial"/>
            </a:endParaRPr>
          </a:p>
          <a:p>
            <a:pPr indent="-293370" lvl="0" marL="673100" rtl="0" algn="l">
              <a:lnSpc>
                <a:spcPct val="115000"/>
              </a:lnSpc>
              <a:spcBef>
                <a:spcPts val="0"/>
              </a:spcBef>
              <a:spcAft>
                <a:spcPts val="0"/>
              </a:spcAft>
              <a:buClr>
                <a:srgbClr val="404040"/>
              </a:buClr>
              <a:buSzPct val="100000"/>
              <a:buFont typeface="Arial"/>
              <a:buChar char="●"/>
            </a:pPr>
            <a:r>
              <a:rPr lang="en-GB" sz="1200">
                <a:solidFill>
                  <a:srgbClr val="404040"/>
                </a:solidFill>
                <a:highlight>
                  <a:srgbClr val="FFFFFF"/>
                </a:highlight>
                <a:latin typeface="Arial"/>
                <a:ea typeface="Arial"/>
                <a:cs typeface="Arial"/>
                <a:sym typeface="Arial"/>
              </a:rPr>
              <a:t>Whenever the Database changes, the model can be updated accordingly, without data loss</a:t>
            </a:r>
            <a:endParaRPr sz="1200">
              <a:solidFill>
                <a:srgbClr val="404040"/>
              </a:solidFill>
              <a:highlight>
                <a:srgbClr val="FFFFFF"/>
              </a:highlight>
              <a:latin typeface="Arial"/>
              <a:ea typeface="Arial"/>
              <a:cs typeface="Arial"/>
              <a:sym typeface="Arial"/>
            </a:endParaRPr>
          </a:p>
          <a:p>
            <a:pPr indent="0" lvl="0" marL="0" rtl="0" algn="l">
              <a:lnSpc>
                <a:spcPct val="115000"/>
              </a:lnSpc>
              <a:spcBef>
                <a:spcPts val="3500"/>
              </a:spcBef>
              <a:spcAft>
                <a:spcPts val="0"/>
              </a:spcAft>
              <a:buClr>
                <a:schemeClr val="dk1"/>
              </a:buClr>
              <a:buSzPct val="91666"/>
              <a:buFont typeface="Arial"/>
              <a:buNone/>
            </a:pPr>
            <a:r>
              <a:rPr lang="en-GB" sz="1200">
                <a:solidFill>
                  <a:srgbClr val="404040"/>
                </a:solidFill>
                <a:highlight>
                  <a:srgbClr val="FFFFFF"/>
                </a:highlight>
                <a:latin typeface="Arial"/>
                <a:ea typeface="Arial"/>
                <a:cs typeface="Arial"/>
                <a:sym typeface="Arial"/>
              </a:rPr>
              <a:t>Yet also the downsides below:</a:t>
            </a:r>
            <a:endParaRPr sz="1200">
              <a:solidFill>
                <a:srgbClr val="404040"/>
              </a:solidFill>
              <a:highlight>
                <a:srgbClr val="FFFFFF"/>
              </a:highlight>
              <a:latin typeface="Arial"/>
              <a:ea typeface="Arial"/>
              <a:cs typeface="Arial"/>
              <a:sym typeface="Arial"/>
            </a:endParaRPr>
          </a:p>
          <a:p>
            <a:pPr indent="-293370" lvl="0" marL="673100" rtl="0" algn="l">
              <a:lnSpc>
                <a:spcPct val="115000"/>
              </a:lnSpc>
              <a:spcBef>
                <a:spcPts val="1800"/>
              </a:spcBef>
              <a:spcAft>
                <a:spcPts val="0"/>
              </a:spcAft>
              <a:buClr>
                <a:srgbClr val="404040"/>
              </a:buClr>
              <a:buSzPct val="100000"/>
              <a:buFont typeface="Arial"/>
              <a:buChar char="●"/>
            </a:pPr>
            <a:r>
              <a:rPr lang="en-GB" sz="1200">
                <a:solidFill>
                  <a:srgbClr val="404040"/>
                </a:solidFill>
                <a:highlight>
                  <a:srgbClr val="FFFFFF"/>
                </a:highlight>
                <a:latin typeface="Arial"/>
                <a:ea typeface="Arial"/>
                <a:cs typeface="Arial"/>
                <a:sym typeface="Arial"/>
              </a:rPr>
              <a:t>The </a:t>
            </a:r>
            <a:r>
              <a:rPr i="1" lang="en-GB" sz="1200">
                <a:solidFill>
                  <a:srgbClr val="404040"/>
                </a:solidFill>
                <a:highlight>
                  <a:srgbClr val="FFFFFF"/>
                </a:highlight>
                <a:latin typeface="Arial"/>
                <a:ea typeface="Arial"/>
                <a:cs typeface="Arial"/>
                <a:sym typeface="Arial"/>
              </a:rPr>
              <a:t>diagram-driven</a:t>
            </a:r>
            <a:r>
              <a:rPr lang="en-GB" sz="1200">
                <a:solidFill>
                  <a:srgbClr val="404040"/>
                </a:solidFill>
                <a:highlight>
                  <a:srgbClr val="FFFFFF"/>
                </a:highlight>
                <a:latin typeface="Arial"/>
                <a:ea typeface="Arial"/>
                <a:cs typeface="Arial"/>
                <a:sym typeface="Arial"/>
              </a:rPr>
              <a:t>, auto-generated SQL scripts can lead to data loss in case of updates. An easy workaround for that will be generating the scripts on disk and manually modify them, which will require decent SQL knowledge.</a:t>
            </a:r>
            <a:endParaRPr sz="1200">
              <a:solidFill>
                <a:srgbClr val="404040"/>
              </a:solidFill>
              <a:highlight>
                <a:srgbClr val="FFFFFF"/>
              </a:highlight>
              <a:latin typeface="Arial"/>
              <a:ea typeface="Arial"/>
              <a:cs typeface="Arial"/>
              <a:sym typeface="Arial"/>
            </a:endParaRPr>
          </a:p>
          <a:p>
            <a:pPr indent="-293370" lvl="0" marL="673100" rtl="0" algn="l">
              <a:lnSpc>
                <a:spcPct val="115000"/>
              </a:lnSpc>
              <a:spcBef>
                <a:spcPts val="0"/>
              </a:spcBef>
              <a:spcAft>
                <a:spcPts val="0"/>
              </a:spcAft>
              <a:buClr>
                <a:srgbClr val="404040"/>
              </a:buClr>
              <a:buSzPct val="100000"/>
              <a:buFont typeface="Arial"/>
              <a:buChar char="●"/>
            </a:pPr>
            <a:r>
              <a:rPr lang="en-GB" sz="1200">
                <a:solidFill>
                  <a:srgbClr val="404040"/>
                </a:solidFill>
                <a:highlight>
                  <a:srgbClr val="FFFFFF"/>
                </a:highlight>
                <a:latin typeface="Arial"/>
                <a:ea typeface="Arial"/>
                <a:cs typeface="Arial"/>
                <a:sym typeface="Arial"/>
              </a:rPr>
              <a:t>Dealing with the diagram can be tricky, especially if we want to have precise control over our Model classes; we won’t always be able to get what we want, as the actual source code will be auto-generated by a tool</a:t>
            </a:r>
            <a:endParaRPr sz="1200">
              <a:solidFill>
                <a:srgbClr val="404040"/>
              </a:solidFill>
              <a:highlight>
                <a:srgbClr val="FFFFFF"/>
              </a:highlight>
              <a:latin typeface="Arial"/>
              <a:ea typeface="Arial"/>
              <a:cs typeface="Arial"/>
              <a:sym typeface="Arial"/>
            </a:endParaRPr>
          </a:p>
          <a:p>
            <a:pPr indent="0" lvl="0" marL="0" rtl="0" algn="l">
              <a:spcBef>
                <a:spcPts val="3500"/>
              </a:spcBef>
              <a:spcAft>
                <a:spcPts val="200"/>
              </a:spcAft>
              <a:buNone/>
            </a:pPr>
            <a:r>
              <a:t/>
            </a:r>
            <a:endParaRPr sz="1200">
              <a:solidFill>
                <a:srgbClr val="404040"/>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Database first approach</a:t>
            </a:r>
            <a:endParaRPr/>
          </a:p>
        </p:txBody>
      </p:sp>
      <p:sp>
        <p:nvSpPr>
          <p:cNvPr id="195" name="Google Shape;195;p32"/>
          <p:cNvSpPr txBox="1"/>
          <p:nvPr>
            <p:ph idx="1" type="body"/>
          </p:nvPr>
        </p:nvSpPr>
        <p:spPr>
          <a:xfrm>
            <a:off x="822950" y="1384300"/>
            <a:ext cx="7543800" cy="3869100"/>
          </a:xfrm>
          <a:prstGeom prst="rect">
            <a:avLst/>
          </a:prstGeom>
        </p:spPr>
        <p:txBody>
          <a:bodyPr anchorCtr="0" anchor="t" bIns="34275" lIns="0" spcFirstLastPara="1" rIns="0" wrap="square" tIns="34275">
            <a:normAutofit fontScale="92500" lnSpcReduction="10000"/>
          </a:bodyPr>
          <a:lstStyle/>
          <a:p>
            <a:pPr indent="0" lvl="0" marL="0" rtl="0" algn="l">
              <a:spcBef>
                <a:spcPts val="900"/>
              </a:spcBef>
              <a:spcAft>
                <a:spcPts val="0"/>
              </a:spcAft>
              <a:buNone/>
            </a:pPr>
            <a:r>
              <a:rPr lang="en-GB" sz="1200">
                <a:solidFill>
                  <a:srgbClr val="404040"/>
                </a:solidFill>
                <a:highlight>
                  <a:srgbClr val="FFFFFF"/>
                </a:highlight>
                <a:latin typeface="Arial"/>
                <a:ea typeface="Arial"/>
                <a:cs typeface="Arial"/>
                <a:sym typeface="Arial"/>
              </a:rPr>
              <a:t>D</a:t>
            </a:r>
            <a:r>
              <a:rPr i="1" lang="en-GB" sz="1200">
                <a:solidFill>
                  <a:srgbClr val="404040"/>
                </a:solidFill>
                <a:highlight>
                  <a:srgbClr val="FFFFFF"/>
                </a:highlight>
                <a:latin typeface="Arial"/>
                <a:ea typeface="Arial"/>
                <a:cs typeface="Arial"/>
                <a:sym typeface="Arial"/>
              </a:rPr>
              <a:t>atabase-First</a:t>
            </a:r>
            <a:r>
              <a:rPr lang="en-GB" sz="1200">
                <a:solidFill>
                  <a:srgbClr val="404040"/>
                </a:solidFill>
                <a:highlight>
                  <a:srgbClr val="FFFFFF"/>
                </a:highlight>
                <a:latin typeface="Arial"/>
                <a:ea typeface="Arial"/>
                <a:cs typeface="Arial"/>
                <a:sym typeface="Arial"/>
              </a:rPr>
              <a:t> will mean “building the Database and letting</a:t>
            </a:r>
            <a:r>
              <a:rPr lang="en-GB" sz="1200">
                <a:solidFill>
                  <a:srgbClr val="404040"/>
                </a:solidFill>
                <a:highlight>
                  <a:srgbClr val="FFFFFF"/>
                </a:highlight>
                <a:latin typeface="Arial"/>
                <a:ea typeface="Arial"/>
                <a:cs typeface="Arial"/>
                <a:sym typeface="Arial"/>
              </a:rPr>
              <a:t> Entity </a:t>
            </a:r>
            <a:r>
              <a:rPr lang="en-GB" sz="1200">
                <a:solidFill>
                  <a:srgbClr val="404040"/>
                </a:solidFill>
                <a:highlight>
                  <a:srgbClr val="FFFFFF"/>
                </a:highlight>
                <a:latin typeface="Arial"/>
                <a:ea typeface="Arial"/>
                <a:cs typeface="Arial"/>
                <a:sym typeface="Arial"/>
              </a:rPr>
              <a:t>ORM create/update the rest accordingly”:</a:t>
            </a:r>
            <a:endParaRPr sz="1200">
              <a:solidFill>
                <a:srgbClr val="404040"/>
              </a:solidFill>
              <a:highlight>
                <a:srgbClr val="FFFFFF"/>
              </a:highlight>
              <a:latin typeface="Arial"/>
              <a:ea typeface="Arial"/>
              <a:cs typeface="Arial"/>
              <a:sym typeface="Arial"/>
            </a:endParaRPr>
          </a:p>
          <a:p>
            <a:pPr indent="0" lvl="0" marL="0" rtl="0" algn="l">
              <a:spcBef>
                <a:spcPts val="900"/>
              </a:spcBef>
              <a:spcAft>
                <a:spcPts val="0"/>
              </a:spcAft>
              <a:buNone/>
            </a:pPr>
            <a:r>
              <a:t/>
            </a:r>
            <a:endParaRPr sz="1200">
              <a:solidFill>
                <a:srgbClr val="404040"/>
              </a:solidFill>
              <a:highlight>
                <a:srgbClr val="FFFFFF"/>
              </a:highlight>
              <a:latin typeface="Arial"/>
              <a:ea typeface="Arial"/>
              <a:cs typeface="Arial"/>
              <a:sym typeface="Arial"/>
            </a:endParaRPr>
          </a:p>
          <a:p>
            <a:pPr indent="0" lvl="0" marL="0" rtl="0" algn="l">
              <a:lnSpc>
                <a:spcPct val="115000"/>
              </a:lnSpc>
              <a:spcBef>
                <a:spcPts val="200"/>
              </a:spcBef>
              <a:spcAft>
                <a:spcPts val="0"/>
              </a:spcAft>
              <a:buClr>
                <a:schemeClr val="dk1"/>
              </a:buClr>
              <a:buSzPct val="91666"/>
              <a:buFont typeface="Arial"/>
              <a:buNone/>
            </a:pPr>
            <a:r>
              <a:rPr lang="en-GB" sz="1200">
                <a:solidFill>
                  <a:srgbClr val="404040"/>
                </a:solidFill>
                <a:highlight>
                  <a:srgbClr val="FFFFFF"/>
                </a:highlight>
                <a:latin typeface="Arial"/>
                <a:ea typeface="Arial"/>
                <a:cs typeface="Arial"/>
                <a:sym typeface="Arial"/>
              </a:rPr>
              <a:t>Here are the pros of this alternative approach:</a:t>
            </a:r>
            <a:endParaRPr sz="1200">
              <a:solidFill>
                <a:srgbClr val="404040"/>
              </a:solidFill>
              <a:highlight>
                <a:srgbClr val="FFFFFF"/>
              </a:highlight>
              <a:latin typeface="Arial"/>
              <a:ea typeface="Arial"/>
              <a:cs typeface="Arial"/>
              <a:sym typeface="Arial"/>
            </a:endParaRPr>
          </a:p>
          <a:p>
            <a:pPr indent="-293211" lvl="0" marL="673100" rtl="0" algn="l">
              <a:lnSpc>
                <a:spcPct val="115000"/>
              </a:lnSpc>
              <a:spcBef>
                <a:spcPts val="1800"/>
              </a:spcBef>
              <a:spcAft>
                <a:spcPts val="0"/>
              </a:spcAft>
              <a:buClr>
                <a:srgbClr val="404040"/>
              </a:buClr>
              <a:buSzPct val="100000"/>
              <a:buFont typeface="Arial"/>
              <a:buChar char="●"/>
            </a:pPr>
            <a:r>
              <a:rPr lang="en-GB" sz="1100">
                <a:solidFill>
                  <a:srgbClr val="404040"/>
                </a:solidFill>
                <a:highlight>
                  <a:srgbClr val="FFFFFF"/>
                </a:highlight>
                <a:latin typeface="Arial"/>
                <a:ea typeface="Arial"/>
                <a:cs typeface="Arial"/>
                <a:sym typeface="Arial"/>
              </a:rPr>
              <a:t>If we have an already-existing Database in place, this will most likely be the way to go as it will spare us the need to recreate it</a:t>
            </a:r>
            <a:endParaRPr sz="1100">
              <a:solidFill>
                <a:srgbClr val="404040"/>
              </a:solidFill>
              <a:highlight>
                <a:srgbClr val="FFFFFF"/>
              </a:highlight>
              <a:latin typeface="Arial"/>
              <a:ea typeface="Arial"/>
              <a:cs typeface="Arial"/>
              <a:sym typeface="Arial"/>
            </a:endParaRPr>
          </a:p>
          <a:p>
            <a:pPr indent="-293211" lvl="0" marL="673100" rtl="0" algn="l">
              <a:lnSpc>
                <a:spcPct val="115000"/>
              </a:lnSpc>
              <a:spcBef>
                <a:spcPts val="0"/>
              </a:spcBef>
              <a:spcAft>
                <a:spcPts val="0"/>
              </a:spcAft>
              <a:buClr>
                <a:srgbClr val="404040"/>
              </a:buClr>
              <a:buSzPct val="100000"/>
              <a:buFont typeface="Arial"/>
              <a:buChar char="●"/>
            </a:pPr>
            <a:r>
              <a:rPr lang="en-GB" sz="1100">
                <a:solidFill>
                  <a:srgbClr val="404040"/>
                </a:solidFill>
                <a:highlight>
                  <a:srgbClr val="FFFFFF"/>
                </a:highlight>
                <a:latin typeface="Arial"/>
                <a:ea typeface="Arial"/>
                <a:cs typeface="Arial"/>
                <a:sym typeface="Arial"/>
              </a:rPr>
              <a:t>Risk of data loss will be kept to a minimum, because any change or update will be always performed on the Database</a:t>
            </a:r>
            <a:endParaRPr sz="1100">
              <a:solidFill>
                <a:srgbClr val="404040"/>
              </a:solidFill>
              <a:highlight>
                <a:srgbClr val="FFFFFF"/>
              </a:highlight>
              <a:latin typeface="Arial"/>
              <a:ea typeface="Arial"/>
              <a:cs typeface="Arial"/>
              <a:sym typeface="Arial"/>
            </a:endParaRPr>
          </a:p>
          <a:p>
            <a:pPr indent="0" lvl="0" marL="0" rtl="0" algn="l">
              <a:lnSpc>
                <a:spcPct val="115000"/>
              </a:lnSpc>
              <a:spcBef>
                <a:spcPts val="3500"/>
              </a:spcBef>
              <a:spcAft>
                <a:spcPts val="0"/>
              </a:spcAft>
              <a:buClr>
                <a:schemeClr val="dk1"/>
              </a:buClr>
              <a:buSzPct val="91666"/>
              <a:buFont typeface="Arial"/>
              <a:buNone/>
            </a:pPr>
            <a:r>
              <a:rPr lang="en-GB" sz="1200">
                <a:solidFill>
                  <a:srgbClr val="404040"/>
                </a:solidFill>
                <a:highlight>
                  <a:srgbClr val="FFFFFF"/>
                </a:highlight>
                <a:latin typeface="Arial"/>
                <a:ea typeface="Arial"/>
                <a:cs typeface="Arial"/>
                <a:sym typeface="Arial"/>
              </a:rPr>
              <a:t>And here are the cons:</a:t>
            </a:r>
            <a:endParaRPr sz="1200">
              <a:solidFill>
                <a:srgbClr val="404040"/>
              </a:solidFill>
              <a:highlight>
                <a:srgbClr val="FFFFFF"/>
              </a:highlight>
              <a:latin typeface="Arial"/>
              <a:ea typeface="Arial"/>
              <a:cs typeface="Arial"/>
              <a:sym typeface="Arial"/>
            </a:endParaRPr>
          </a:p>
          <a:p>
            <a:pPr indent="-293211" lvl="0" marL="673100" rtl="0" algn="l">
              <a:lnSpc>
                <a:spcPct val="115000"/>
              </a:lnSpc>
              <a:spcBef>
                <a:spcPts val="1800"/>
              </a:spcBef>
              <a:spcAft>
                <a:spcPts val="0"/>
              </a:spcAft>
              <a:buClr>
                <a:srgbClr val="404040"/>
              </a:buClr>
              <a:buSzPct val="100000"/>
              <a:buFont typeface="Arial"/>
              <a:buChar char="●"/>
            </a:pPr>
            <a:r>
              <a:rPr lang="en-GB" sz="1100">
                <a:solidFill>
                  <a:srgbClr val="404040"/>
                </a:solidFill>
                <a:highlight>
                  <a:srgbClr val="FFFFFF"/>
                </a:highlight>
                <a:latin typeface="Arial"/>
                <a:ea typeface="Arial"/>
                <a:cs typeface="Arial"/>
                <a:sym typeface="Arial"/>
              </a:rPr>
              <a:t>Manually updating the Database can be tricky if we’re dealing with clusters, multiple instances, or a number of development/testing/production environment, as we will have to manually keep them in sync instead than relying upon code-driven updates/migrations or auto-generated SQL scripts</a:t>
            </a:r>
            <a:endParaRPr sz="1100">
              <a:solidFill>
                <a:srgbClr val="404040"/>
              </a:solidFill>
              <a:highlight>
                <a:srgbClr val="FFFFFF"/>
              </a:highlight>
              <a:latin typeface="Arial"/>
              <a:ea typeface="Arial"/>
              <a:cs typeface="Arial"/>
              <a:sym typeface="Arial"/>
            </a:endParaRPr>
          </a:p>
          <a:p>
            <a:pPr indent="-293211" lvl="0" marL="673100" rtl="0" algn="l">
              <a:lnSpc>
                <a:spcPct val="115000"/>
              </a:lnSpc>
              <a:spcBef>
                <a:spcPts val="0"/>
              </a:spcBef>
              <a:spcAft>
                <a:spcPts val="0"/>
              </a:spcAft>
              <a:buClr>
                <a:srgbClr val="404040"/>
              </a:buClr>
              <a:buSzPct val="100000"/>
              <a:buFont typeface="Arial"/>
              <a:buChar char="●"/>
            </a:pPr>
            <a:r>
              <a:rPr lang="en-GB" sz="1100">
                <a:solidFill>
                  <a:srgbClr val="404040"/>
                </a:solidFill>
                <a:highlight>
                  <a:srgbClr val="FFFFFF"/>
                </a:highlight>
                <a:latin typeface="Arial"/>
                <a:ea typeface="Arial"/>
                <a:cs typeface="Arial"/>
                <a:sym typeface="Arial"/>
              </a:rPr>
              <a:t>We will have even less control over the autogenerated Model classes (and their source code) than using </a:t>
            </a:r>
            <a:r>
              <a:rPr i="1" lang="en-GB" sz="1100">
                <a:solidFill>
                  <a:srgbClr val="404040"/>
                </a:solidFill>
                <a:highlight>
                  <a:srgbClr val="FFFFFF"/>
                </a:highlight>
                <a:latin typeface="Arial"/>
                <a:ea typeface="Arial"/>
                <a:cs typeface="Arial"/>
                <a:sym typeface="Arial"/>
              </a:rPr>
              <a:t>Model-First</a:t>
            </a:r>
            <a:r>
              <a:rPr lang="en-GB" sz="1100">
                <a:solidFill>
                  <a:srgbClr val="404040"/>
                </a:solidFill>
                <a:highlight>
                  <a:srgbClr val="FFFFFF"/>
                </a:highlight>
                <a:latin typeface="Arial"/>
                <a:ea typeface="Arial"/>
                <a:cs typeface="Arial"/>
                <a:sym typeface="Arial"/>
              </a:rPr>
              <a:t> approach; it will require an extensive knowledge over ORM framework conventions and standards, otherwise we’ll often struggle to get what we want</a:t>
            </a:r>
            <a:endParaRPr sz="1100">
              <a:solidFill>
                <a:srgbClr val="404040"/>
              </a:solidFill>
              <a:highlight>
                <a:srgbClr val="FFFFFF"/>
              </a:highlight>
              <a:latin typeface="Arial"/>
              <a:ea typeface="Arial"/>
              <a:cs typeface="Arial"/>
              <a:sym typeface="Arial"/>
            </a:endParaRPr>
          </a:p>
          <a:p>
            <a:pPr indent="0" lvl="0" marL="0" rtl="0" algn="l">
              <a:spcBef>
                <a:spcPts val="3500"/>
              </a:spcBef>
              <a:spcAft>
                <a:spcPts val="200"/>
              </a:spcAft>
              <a:buNone/>
            </a:pPr>
            <a:r>
              <a:t/>
            </a:r>
            <a:endParaRPr sz="1200">
              <a:solidFill>
                <a:srgbClr val="40404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Code first approach</a:t>
            </a:r>
            <a:endParaRPr/>
          </a:p>
        </p:txBody>
      </p:sp>
      <p:sp>
        <p:nvSpPr>
          <p:cNvPr id="201" name="Google Shape;201;p33"/>
          <p:cNvSpPr txBox="1"/>
          <p:nvPr>
            <p:ph idx="1" type="body"/>
          </p:nvPr>
        </p:nvSpPr>
        <p:spPr>
          <a:xfrm>
            <a:off x="873725" y="1421100"/>
            <a:ext cx="7543800" cy="3722400"/>
          </a:xfrm>
          <a:prstGeom prst="rect">
            <a:avLst/>
          </a:prstGeom>
        </p:spPr>
        <p:txBody>
          <a:bodyPr anchorCtr="0" anchor="t" bIns="34275" lIns="0" spcFirstLastPara="1" rIns="0" wrap="square" tIns="34275">
            <a:normAutofit fontScale="92500" lnSpcReduction="20000"/>
          </a:bodyPr>
          <a:lstStyle/>
          <a:p>
            <a:pPr indent="0" lvl="0" marL="0" rtl="0" algn="l">
              <a:spcBef>
                <a:spcPts val="900"/>
              </a:spcBef>
              <a:spcAft>
                <a:spcPts val="0"/>
              </a:spcAft>
              <a:buNone/>
            </a:pPr>
            <a:r>
              <a:rPr i="1" lang="en-GB" sz="1340">
                <a:solidFill>
                  <a:srgbClr val="404040"/>
                </a:solidFill>
                <a:highlight>
                  <a:srgbClr val="FFFFFF"/>
                </a:highlight>
                <a:latin typeface="Arial"/>
                <a:ea typeface="Arial"/>
                <a:cs typeface="Arial"/>
                <a:sym typeface="Arial"/>
              </a:rPr>
              <a:t>Code-First</a:t>
            </a:r>
            <a:r>
              <a:rPr lang="en-GB" sz="1340">
                <a:solidFill>
                  <a:srgbClr val="404040"/>
                </a:solidFill>
                <a:highlight>
                  <a:srgbClr val="FFFFFF"/>
                </a:highlight>
                <a:latin typeface="Arial"/>
                <a:ea typeface="Arial"/>
                <a:cs typeface="Arial"/>
                <a:sym typeface="Arial"/>
              </a:rPr>
              <a:t> means writing the Data Model entity classes we’ll be using within our project and let ORM framework generate the Database accordingly:</a:t>
            </a:r>
            <a:endParaRPr sz="1082">
              <a:solidFill>
                <a:srgbClr val="404040"/>
              </a:solidFill>
              <a:highlight>
                <a:srgbClr val="FFFFFF"/>
              </a:highlight>
              <a:latin typeface="Arial"/>
              <a:ea typeface="Arial"/>
              <a:cs typeface="Arial"/>
              <a:sym typeface="Arial"/>
            </a:endParaRPr>
          </a:p>
          <a:p>
            <a:pPr indent="0" lvl="0" marL="0" rtl="0" algn="l">
              <a:spcBef>
                <a:spcPts val="900"/>
              </a:spcBef>
              <a:spcAft>
                <a:spcPts val="0"/>
              </a:spcAft>
              <a:buNone/>
            </a:pPr>
            <a:r>
              <a:t/>
            </a:r>
            <a:endParaRPr sz="1200">
              <a:solidFill>
                <a:srgbClr val="404040"/>
              </a:solidFill>
              <a:highlight>
                <a:srgbClr val="FFFFFF"/>
              </a:highlight>
              <a:latin typeface="Arial"/>
              <a:ea typeface="Arial"/>
              <a:cs typeface="Arial"/>
              <a:sym typeface="Arial"/>
            </a:endParaRPr>
          </a:p>
          <a:p>
            <a:pPr indent="0" lvl="0" marL="0" rtl="0" algn="l">
              <a:lnSpc>
                <a:spcPct val="115000"/>
              </a:lnSpc>
              <a:spcBef>
                <a:spcPts val="200"/>
              </a:spcBef>
              <a:spcAft>
                <a:spcPts val="0"/>
              </a:spcAft>
              <a:buClr>
                <a:schemeClr val="dk1"/>
              </a:buClr>
              <a:buSzPct val="91666"/>
              <a:buFont typeface="Arial"/>
              <a:buNone/>
            </a:pPr>
            <a:r>
              <a:rPr lang="en-GB" sz="1200">
                <a:solidFill>
                  <a:srgbClr val="404040"/>
                </a:solidFill>
                <a:highlight>
                  <a:srgbClr val="FFFFFF"/>
                </a:highlight>
                <a:latin typeface="Arial"/>
                <a:ea typeface="Arial"/>
                <a:cs typeface="Arial"/>
                <a:sym typeface="Arial"/>
              </a:rPr>
              <a:t>The Code-First approach comes with the following benefits:</a:t>
            </a:r>
            <a:endParaRPr sz="1200">
              <a:solidFill>
                <a:srgbClr val="404040"/>
              </a:solidFill>
              <a:highlight>
                <a:srgbClr val="FFFFFF"/>
              </a:highlight>
              <a:latin typeface="Arial"/>
              <a:ea typeface="Arial"/>
              <a:cs typeface="Arial"/>
              <a:sym typeface="Arial"/>
            </a:endParaRPr>
          </a:p>
          <a:p>
            <a:pPr indent="-299085" lvl="0" marL="673100" rtl="0" algn="l">
              <a:lnSpc>
                <a:spcPct val="115000"/>
              </a:lnSpc>
              <a:spcBef>
                <a:spcPts val="1800"/>
              </a:spcBef>
              <a:spcAft>
                <a:spcPts val="0"/>
              </a:spcAft>
              <a:buClr>
                <a:srgbClr val="404040"/>
              </a:buClr>
              <a:buSzPct val="100000"/>
              <a:buFont typeface="Arial"/>
              <a:buChar char="●"/>
            </a:pPr>
            <a:r>
              <a:rPr lang="en-GB" sz="1200">
                <a:solidFill>
                  <a:srgbClr val="404040"/>
                </a:solidFill>
                <a:highlight>
                  <a:srgbClr val="FFFFFF"/>
                </a:highlight>
                <a:latin typeface="Arial"/>
                <a:ea typeface="Arial"/>
                <a:cs typeface="Arial"/>
                <a:sym typeface="Arial"/>
              </a:rPr>
              <a:t>No need for diagrams and visual tools whatsoever, which can be great for small-to-medium size projects as it will save us a lot of time</a:t>
            </a:r>
            <a:endParaRPr sz="1200">
              <a:solidFill>
                <a:srgbClr val="404040"/>
              </a:solidFill>
              <a:highlight>
                <a:srgbClr val="FFFFFF"/>
              </a:highlight>
              <a:latin typeface="Arial"/>
              <a:ea typeface="Arial"/>
              <a:cs typeface="Arial"/>
              <a:sym typeface="Arial"/>
            </a:endParaRPr>
          </a:p>
          <a:p>
            <a:pPr indent="-299085" lvl="0" marL="673100" rtl="0" algn="l">
              <a:lnSpc>
                <a:spcPct val="115000"/>
              </a:lnSpc>
              <a:spcBef>
                <a:spcPts val="0"/>
              </a:spcBef>
              <a:spcAft>
                <a:spcPts val="0"/>
              </a:spcAft>
              <a:buClr>
                <a:srgbClr val="404040"/>
              </a:buClr>
              <a:buSzPct val="100000"/>
              <a:buFont typeface="Arial"/>
              <a:buChar char="●"/>
            </a:pPr>
            <a:r>
              <a:rPr lang="en-GB" sz="1200">
                <a:solidFill>
                  <a:srgbClr val="404040"/>
                </a:solidFill>
                <a:highlight>
                  <a:srgbClr val="FFFFFF"/>
                </a:highlight>
                <a:latin typeface="Arial"/>
                <a:ea typeface="Arial"/>
                <a:cs typeface="Arial"/>
                <a:sym typeface="Arial"/>
              </a:rPr>
              <a:t>A fluent code API that allows the developer to follow a </a:t>
            </a:r>
            <a:r>
              <a:rPr i="1" lang="en-GB" sz="1200">
                <a:solidFill>
                  <a:srgbClr val="404040"/>
                </a:solidFill>
                <a:highlight>
                  <a:srgbClr val="FFFFFF"/>
                </a:highlight>
                <a:latin typeface="Arial"/>
                <a:ea typeface="Arial"/>
                <a:cs typeface="Arial"/>
                <a:sym typeface="Arial"/>
              </a:rPr>
              <a:t>Convention over Configuration</a:t>
            </a:r>
            <a:r>
              <a:rPr lang="en-GB" sz="1200">
                <a:solidFill>
                  <a:srgbClr val="404040"/>
                </a:solidFill>
                <a:highlight>
                  <a:srgbClr val="FFFFFF"/>
                </a:highlight>
                <a:latin typeface="Arial"/>
                <a:ea typeface="Arial"/>
                <a:cs typeface="Arial"/>
                <a:sym typeface="Arial"/>
              </a:rPr>
              <a:t> approach, to handle the most common scenarios, while also giving him the chance to switch to custom, </a:t>
            </a:r>
            <a:r>
              <a:rPr i="1" lang="en-GB" sz="1200">
                <a:solidFill>
                  <a:srgbClr val="404040"/>
                </a:solidFill>
                <a:highlight>
                  <a:srgbClr val="FFFFFF"/>
                </a:highlight>
                <a:latin typeface="Arial"/>
                <a:ea typeface="Arial"/>
                <a:cs typeface="Arial"/>
                <a:sym typeface="Arial"/>
              </a:rPr>
              <a:t>attribute-based</a:t>
            </a:r>
            <a:r>
              <a:rPr lang="en-GB" sz="1200">
                <a:solidFill>
                  <a:srgbClr val="404040"/>
                </a:solidFill>
                <a:highlight>
                  <a:srgbClr val="FFFFFF"/>
                </a:highlight>
                <a:latin typeface="Arial"/>
                <a:ea typeface="Arial"/>
                <a:cs typeface="Arial"/>
                <a:sym typeface="Arial"/>
              </a:rPr>
              <a:t> implementation overrides whenever he needs to customize the Database mapping</a:t>
            </a:r>
            <a:endParaRPr sz="1200">
              <a:solidFill>
                <a:srgbClr val="404040"/>
              </a:solidFill>
              <a:highlight>
                <a:srgbClr val="FFFFFF"/>
              </a:highlight>
              <a:latin typeface="Arial"/>
              <a:ea typeface="Arial"/>
              <a:cs typeface="Arial"/>
              <a:sym typeface="Arial"/>
            </a:endParaRPr>
          </a:p>
          <a:p>
            <a:pPr indent="0" lvl="0" marL="0" rtl="0" algn="l">
              <a:lnSpc>
                <a:spcPct val="115000"/>
              </a:lnSpc>
              <a:spcBef>
                <a:spcPts val="3500"/>
              </a:spcBef>
              <a:spcAft>
                <a:spcPts val="0"/>
              </a:spcAft>
              <a:buNone/>
            </a:pPr>
            <a:r>
              <a:rPr lang="en-GB" sz="1200">
                <a:solidFill>
                  <a:srgbClr val="404040"/>
                </a:solidFill>
                <a:highlight>
                  <a:srgbClr val="FFFFFF"/>
                </a:highlight>
                <a:latin typeface="Arial"/>
                <a:ea typeface="Arial"/>
                <a:cs typeface="Arial"/>
                <a:sym typeface="Arial"/>
              </a:rPr>
              <a:t>Yet it also has these downsides:</a:t>
            </a:r>
            <a:endParaRPr sz="1200">
              <a:solidFill>
                <a:srgbClr val="404040"/>
              </a:solidFill>
              <a:highlight>
                <a:srgbClr val="FFFFFF"/>
              </a:highlight>
              <a:latin typeface="Arial"/>
              <a:ea typeface="Arial"/>
              <a:cs typeface="Arial"/>
              <a:sym typeface="Arial"/>
            </a:endParaRPr>
          </a:p>
          <a:p>
            <a:pPr indent="-299085" lvl="0" marL="673100" rtl="0" algn="l">
              <a:lnSpc>
                <a:spcPct val="115000"/>
              </a:lnSpc>
              <a:spcBef>
                <a:spcPts val="1800"/>
              </a:spcBef>
              <a:spcAft>
                <a:spcPts val="0"/>
              </a:spcAft>
              <a:buClr>
                <a:srgbClr val="404040"/>
              </a:buClr>
              <a:buSzPct val="100000"/>
              <a:buFont typeface="Arial"/>
              <a:buChar char="●"/>
            </a:pPr>
            <a:r>
              <a:rPr lang="en-GB" sz="1200">
                <a:solidFill>
                  <a:srgbClr val="404040"/>
                </a:solidFill>
                <a:highlight>
                  <a:srgbClr val="FFFFFF"/>
                </a:highlight>
                <a:latin typeface="Arial"/>
                <a:ea typeface="Arial"/>
                <a:cs typeface="Arial"/>
                <a:sym typeface="Arial"/>
              </a:rPr>
              <a:t>A good knowledge of the ORM programming language and convention</a:t>
            </a:r>
            <a:endParaRPr sz="1200">
              <a:solidFill>
                <a:srgbClr val="404040"/>
              </a:solidFill>
              <a:highlight>
                <a:srgbClr val="FFFFFF"/>
              </a:highlight>
              <a:latin typeface="Arial"/>
              <a:ea typeface="Arial"/>
              <a:cs typeface="Arial"/>
              <a:sym typeface="Arial"/>
            </a:endParaRPr>
          </a:p>
          <a:p>
            <a:pPr indent="-299085" lvl="0" marL="673100" rtl="0" algn="l">
              <a:lnSpc>
                <a:spcPct val="115000"/>
              </a:lnSpc>
              <a:spcBef>
                <a:spcPts val="0"/>
              </a:spcBef>
              <a:spcAft>
                <a:spcPts val="0"/>
              </a:spcAft>
              <a:buClr>
                <a:srgbClr val="404040"/>
              </a:buClr>
              <a:buSzPct val="100000"/>
              <a:buFont typeface="Arial"/>
              <a:buChar char="●"/>
            </a:pPr>
            <a:r>
              <a:rPr lang="en-GB" sz="1200">
                <a:solidFill>
                  <a:srgbClr val="404040"/>
                </a:solidFill>
                <a:highlight>
                  <a:srgbClr val="FFFFFF"/>
                </a:highlight>
                <a:latin typeface="Arial"/>
                <a:ea typeface="Arial"/>
                <a:cs typeface="Arial"/>
                <a:sym typeface="Arial"/>
              </a:rPr>
              <a:t>Maintaining the Database can be tricky sometimes as well as handling updates without suffering data loss;</a:t>
            </a:r>
            <a:endParaRPr sz="1200">
              <a:solidFill>
                <a:srgbClr val="404040"/>
              </a:solidFill>
              <a:highlight>
                <a:srgbClr val="FFFFFF"/>
              </a:highlight>
              <a:latin typeface="Arial"/>
              <a:ea typeface="Arial"/>
              <a:cs typeface="Arial"/>
              <a:sym typeface="Arial"/>
            </a:endParaRPr>
          </a:p>
          <a:p>
            <a:pPr indent="0" lvl="0" marL="0" rtl="0" algn="l">
              <a:spcBef>
                <a:spcPts val="3500"/>
              </a:spcBef>
              <a:spcAft>
                <a:spcPts val="200"/>
              </a:spcAft>
              <a:buNone/>
            </a:pPr>
            <a:r>
              <a:t/>
            </a:r>
            <a:endParaRPr sz="1200">
              <a:solidFill>
                <a:srgbClr val="40404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