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T Sans Narrow"/>
      <p:regular r:id="rId37"/>
      <p:bold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64A906-A594-4D48-A9EA-04F4366F95E0}">
  <a:tblStyle styleId="{0364A906-A594-4D48-A9EA-04F4366F95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6f6b6b7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6f6b6b7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c6f6b6b7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c6f6b6b7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c6f6b6b7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c6f6b6b7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6f6b6b7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6f6b6b7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6f6b6b7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6f6b6b7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6f6b6b7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6f6b6b7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6f6b6b7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6f6b6b7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6f6b6b7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c6f6b6b7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c6f6b6b7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c6f6b6b7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6f6b6b7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6f6b6b7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6f6b6b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6f6b6b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6f6b6b7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6f6b6b7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6f6b6b7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6f6b6b7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348947b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348947b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c6f6b6b7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c6f6b6b7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48947b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348947b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6f6b6b7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c6f6b6b7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195277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195277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07d2e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07d2e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195277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195277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195277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195277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a19527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a19527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a195277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a195277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c6f6b6b7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c6f6b6b7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c6f6b6b7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c6f6b6b7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essentialsql.com/get-ready-to-learn-sql-server-15-combine-table-row-using-unio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28152"/>
            <a:ext cx="7136700" cy="12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Database Design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developers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Intro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/>
              <a:t>Anomaly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The same information is recorded in multiple rows.  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If the value changes, then there are multiple updates that need to be made.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2825"/>
            <a:ext cx="8727301" cy="1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</a:t>
            </a:r>
            <a:r>
              <a:rPr lang="en"/>
              <a:t>Anomaly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Deletion of a row can cause more than one set of facts to be removed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53225"/>
            <a:ext cx="8520599" cy="10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and Sort Issues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7550" y="3250075"/>
            <a:ext cx="88689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SELECT SalesOffice FROM SalesStaff</a:t>
            </a:r>
            <a:b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66666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WHERE Customer1 = ‘Ford’  OR  Customer2 = ‘Ford’ OR  Customer3 = ‘Ford’</a:t>
            </a:r>
            <a:endParaRPr>
              <a:solidFill>
                <a:srgbClr val="66666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0"/>
            <a:ext cx="8676549" cy="1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Forms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30769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Normal Form (1NF)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Second Normal Form (2NF)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Third Normal Form (3NF)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Boyce-codd normal form (BCNF)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30769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Fourth 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Normal Form (4NF)</a:t>
            </a:r>
            <a:endParaRPr b="1" sz="185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1NF – First Normal Form Definition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90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4242"/>
                </a:solidFill>
                <a:highlight>
                  <a:srgbClr val="FFFFFF"/>
                </a:highlight>
              </a:rPr>
              <a:t>Each column contains atomic values and there are not repeating groups of columns.</a:t>
            </a:r>
            <a:endParaRPr b="1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5" y="2199000"/>
            <a:ext cx="8201026" cy="1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1NF – fixed design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25" y="1200150"/>
            <a:ext cx="6990375" cy="3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design benefits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" sz="1200">
                <a:solidFill>
                  <a:srgbClr val="424242"/>
                </a:solidFill>
                <a:highlight>
                  <a:srgbClr val="FFFFFF"/>
                </a:highlight>
              </a:rPr>
              <a:t>The original design limited each SalesStaffInformation entry to three customers.  In the new design, the number of customers associated to each design is practically unlimited.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" sz="1200">
                <a:solidFill>
                  <a:srgbClr val="424242"/>
                </a:solidFill>
                <a:highlight>
                  <a:srgbClr val="FFFFFF"/>
                </a:highlight>
              </a:rPr>
              <a:t>It was nearly impossible to Sort the original data by Customer.  You could, if you used the </a:t>
            </a:r>
            <a:r>
              <a:rPr lang="en" sz="1200" u="sng">
                <a:solidFill>
                  <a:srgbClr val="9371BD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UNION statement</a:t>
            </a:r>
            <a:r>
              <a:rPr lang="en" sz="1200">
                <a:solidFill>
                  <a:srgbClr val="424242"/>
                </a:solidFill>
                <a:highlight>
                  <a:srgbClr val="FFFFFF"/>
                </a:highlight>
              </a:rPr>
              <a:t>, but it would be cumbersome.  Now, it is simple to sort customers.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" sz="1200">
                <a:solidFill>
                  <a:srgbClr val="424242"/>
                </a:solidFill>
                <a:highlight>
                  <a:srgbClr val="FFFFFF"/>
                </a:highlight>
              </a:rPr>
              <a:t>The same holds true for filtering on the customer table.  It is much easier to filter on one customer name related column than three.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" sz="1200">
                <a:solidFill>
                  <a:srgbClr val="424242"/>
                </a:solidFill>
                <a:highlight>
                  <a:srgbClr val="FFFFFF"/>
                </a:highlight>
              </a:rPr>
              <a:t>The insert and deletion anomalies for Customer have been eliminated.  You can delete all the customer for a SalesPerson without having to delete the entire SalesStaffInformaiton row.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 – Second Normal Form Definition</a:t>
            </a:r>
            <a:endParaRPr sz="3200">
              <a:solidFill>
                <a:srgbClr val="42424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66325"/>
            <a:ext cx="8520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The table is in 1</a:t>
            </a:r>
            <a:r>
              <a:rPr baseline="30000" lang="en">
                <a:solidFill>
                  <a:srgbClr val="424242"/>
                </a:solidFill>
                <a:highlight>
                  <a:srgbClr val="FFFFFF"/>
                </a:highlight>
              </a:rPr>
              <a:t>st</a:t>
            </a: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 normal form, and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All the non-key columns are dependent on the table’s primary key.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7025"/>
            <a:ext cx="8839198" cy="20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 -fixed design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-1209" l="0" r="0" t="1210"/>
          <a:stretch/>
        </p:blipFill>
        <p:spPr>
          <a:xfrm>
            <a:off x="152400" y="1304825"/>
            <a:ext cx="8839199" cy="362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NF – Third Normal Form Definition</a:t>
            </a:r>
            <a:endParaRPr sz="3200">
              <a:solidFill>
                <a:srgbClr val="42424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A table is in 2nd normal form.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It doesn’t have </a:t>
            </a: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transitive</a:t>
            </a: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 dependency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2456200" y="3382650"/>
            <a:ext cx="1795200" cy="88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CustomerCity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depends on CustomerPostalCode</a:t>
            </a:r>
            <a:endParaRPr sz="1200"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4827100" y="2876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{0364A906-A594-4D48-A9EA-04F4366F95E0}</a:tableStyleId>
              </a:tblPr>
              <a:tblGrid>
                <a:gridCol w="2282600"/>
              </a:tblGrid>
              <a:tr h="39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CustomerID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CustomerName</a:t>
                      </a:r>
                      <a:endParaRPr b="1" sz="12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CustomerCity</a:t>
                      </a:r>
                      <a:endParaRPr b="1" sz="12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CustomerPostalCode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31"/>
          <p:cNvSpPr txBox="1"/>
          <p:nvPr/>
        </p:nvSpPr>
        <p:spPr>
          <a:xfrm>
            <a:off x="4797750" y="2558525"/>
            <a:ext cx="18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Customer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31"/>
          <p:cNvCxnSpPr/>
          <p:nvPr/>
        </p:nvCxnSpPr>
        <p:spPr>
          <a:xfrm>
            <a:off x="4251400" y="3825150"/>
            <a:ext cx="5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1"/>
          <p:cNvSpPr/>
          <p:nvPr/>
        </p:nvSpPr>
        <p:spPr>
          <a:xfrm>
            <a:off x="4681725" y="3592526"/>
            <a:ext cx="2006100" cy="61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 Relational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Relationships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Modification anomalies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Normalization Forms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Constraints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3nf - Fixed design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0" y="1386825"/>
            <a:ext cx="67437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Model Constraints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constraints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uniqueness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integrity constraints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r>
              <a:rPr lang="en"/>
              <a:t> Constraint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48400" y="1251650"/>
            <a:ext cx="85206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Domain constraint defines the domain or set of values for an attribute.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0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specifies that the value taken by the attribute must be the atomic value from its domain.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950" y="2290850"/>
            <a:ext cx="4062871" cy="2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or uniqueness constraint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table should have a column (or a set of columns), called primary key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primary key shall always have a value. In other words, it shall not contain NULL.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value of the primary key should not change.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best to use numeric column as primary key for efficiency.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Things to consider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Column vs Multi-Column PK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meaningful value vs random generated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Auto-Increment Integer vs UUID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or uniqueness constraint - example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0" y="1304825"/>
            <a:ext cx="38766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825" y="1304825"/>
            <a:ext cx="38004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Referential integrity - </a:t>
            </a:r>
            <a:r>
              <a:rPr lang="en"/>
              <a:t>F</a:t>
            </a:r>
            <a:r>
              <a:rPr lang="en"/>
              <a:t>oreign Keys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FK columns can be NULL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FK doesn’t automatically create Index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Action/Restrict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Cascade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Null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Default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274425" y="347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Relational Model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data are represented as tables (relations)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are comprised of rows and columns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row is also called a record (or tuple).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column is also called a field (or attribute).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are (officially) unordered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 order in which rows are referenced does not matter)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table has a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key,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unique identifier constructed from one or more columns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table is linked to another by including the other table's primary key. Such an included column is called a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1" sz="1500">
              <a:solidFill>
                <a:srgbClr val="080E1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One-to-one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One-to-many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Many-to-many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 referencing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 - do we need them?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2175" y="1226975"/>
            <a:ext cx="8520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Chunk of optional attributes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Performance</a:t>
            </a:r>
            <a:r>
              <a:rPr b="1" lang="en"/>
              <a:t> denormalization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2261950"/>
            <a:ext cx="48387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3809175"/>
            <a:ext cx="85206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00" y="1282450"/>
            <a:ext cx="42576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100" y="1388300"/>
            <a:ext cx="4476725" cy="28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Normalization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duplication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Modification anomalies (Insertion, Updation and Deletion)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5" y="2346475"/>
            <a:ext cx="8676549" cy="1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Anomaly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43025"/>
            <a:ext cx="8520599" cy="135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24242"/>
                </a:solidFill>
                <a:highlight>
                  <a:srgbClr val="FFFFFF"/>
                </a:highlight>
              </a:rPr>
              <a:t>Cannot record a new sales office until we also know the sales person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