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80" r:id="rId3"/>
    <p:sldId id="323" r:id="rId4"/>
    <p:sldId id="361" r:id="rId5"/>
    <p:sldId id="363" r:id="rId6"/>
    <p:sldId id="307" r:id="rId7"/>
    <p:sldId id="298" r:id="rId8"/>
    <p:sldId id="368" r:id="rId9"/>
    <p:sldId id="369" r:id="rId10"/>
    <p:sldId id="371" r:id="rId11"/>
    <p:sldId id="372" r:id="rId12"/>
    <p:sldId id="365" r:id="rId13"/>
    <p:sldId id="375" r:id="rId14"/>
    <p:sldId id="367" r:id="rId15"/>
    <p:sldId id="373" r:id="rId16"/>
    <p:sldId id="374" r:id="rId17"/>
    <p:sldId id="376" r:id="rId18"/>
    <p:sldId id="377" r:id="rId19"/>
    <p:sldId id="366" r:id="rId20"/>
    <p:sldId id="379" r:id="rId21"/>
    <p:sldId id="378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D6B"/>
    <a:srgbClr val="A8A9A4"/>
    <a:srgbClr val="B2B1AD"/>
    <a:srgbClr val="999991"/>
    <a:srgbClr val="868277"/>
    <a:srgbClr val="A8A9A3"/>
    <a:srgbClr val="B6B6B4"/>
    <a:srgbClr val="B4B5B0"/>
    <a:srgbClr val="B6B7B2"/>
    <a:srgbClr val="B7B8B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2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96" y="-2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F504B-35AE-485F-9E2D-9BF0970F1E7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FBE79-A6F3-4BF6-94C2-2E047485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1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2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처리하는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클래스나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다양한 기능을 사용하기 위한 인증 </a:t>
            </a:r>
            <a:r>
              <a:rPr lang="ko-KR" altLang="en-US" dirty="0" err="1" smtClean="0"/>
              <a:t>로직입니다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3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Spring security</a:t>
            </a:r>
            <a:r>
              <a:rPr lang="ko-KR" altLang="en-US" dirty="0" smtClean="0"/>
              <a:t>로 로그인 및 회원가입을 하기 위해선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en-US" altLang="ko-KR" dirty="0" smtClean="0"/>
              <a:t>security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UserDetails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상속받아서 사용해야 하는데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smtClean="0"/>
              <a:t>이를 간편한 방법으로 구현해 놓은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클래스를 직접 상속받아 사용했습니다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41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위한 사용자 정보 객체를 만든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실제적으로 로그인 처리를 하는 서비스를 만들었습니다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이후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에 변수로 담아 보내고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의 유저정보와 대조하여 </a:t>
            </a:r>
            <a:r>
              <a:rPr lang="ko-KR" altLang="en-US" dirty="0" err="1" smtClean="0"/>
              <a:t>로그인처리를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4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로직을</a:t>
            </a:r>
            <a:r>
              <a:rPr lang="ko-KR" altLang="en-US" dirty="0" smtClean="0"/>
              <a:t> 다 처리하면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SecurityContext</a:t>
            </a:r>
            <a:r>
              <a:rPr lang="ko-KR" altLang="en-US" dirty="0" smtClean="0"/>
              <a:t>를 거치게 되는데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smtClean="0"/>
              <a:t>이곳에서 </a:t>
            </a:r>
            <a:r>
              <a:rPr lang="ko-KR" altLang="en-US" dirty="0" err="1" smtClean="0"/>
              <a:t>시큐리티</a:t>
            </a:r>
            <a:r>
              <a:rPr lang="ko-KR" altLang="en-US" dirty="0" smtClean="0"/>
              <a:t> 환경설정을 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환경설정에 대한 것과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smtClean="0"/>
              <a:t>부가기능에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34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두번째설정은</a:t>
            </a:r>
            <a:r>
              <a:rPr lang="ko-KR" altLang="en-US" dirty="0" smtClean="0"/>
              <a:t> 로그인 없이도 볼 수  있는 페이지를 허용해 줍니다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permitALL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권한을 주어서 로그인 없이도 </a:t>
            </a:r>
            <a:r>
              <a:rPr lang="ko-KR" altLang="en-US" dirty="0" err="1" smtClean="0"/>
              <a:t>로그인페이지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페이지에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접근할 수 있도록 설정했습니다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관리자 페이지는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경로 검사 권한인증 방법을 통해 접근 제한했습니다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방법급</a:t>
            </a:r>
            <a:r>
              <a:rPr lang="ko-KR" altLang="en-US" dirty="0" smtClean="0"/>
              <a:t> 권한인 </a:t>
            </a:r>
            <a:r>
              <a:rPr lang="en-US" altLang="ko-KR" dirty="0" err="1" smtClean="0"/>
              <a:t>preAuthorize</a:t>
            </a:r>
            <a:r>
              <a:rPr lang="ko-KR" altLang="en-US" dirty="0" err="1" smtClean="0"/>
              <a:t>어노테이션으로도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이처럼 </a:t>
            </a:r>
            <a:r>
              <a:rPr lang="ko-KR" altLang="en-US" dirty="0" err="1" smtClean="0"/>
              <a:t>페이지별로</a:t>
            </a:r>
            <a:r>
              <a:rPr lang="ko-KR" altLang="en-US" dirty="0"/>
              <a:t> </a:t>
            </a:r>
            <a:r>
              <a:rPr lang="ko-KR" altLang="en-US" dirty="0" smtClean="0"/>
              <a:t>접근권한설정을 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72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부가기능 중 로그인 실패 처리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구현했습니다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처리중</a:t>
            </a:r>
            <a:r>
              <a:rPr lang="ko-KR" altLang="en-US" dirty="0" smtClean="0"/>
              <a:t> 실패했을 때 실행되는 서비스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13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인증 실패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상속받아 서비스생성하고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오류 유형에 따라 메시지를 작성하고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이를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에 담에 넘겼습니다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서비스를 통해 구현한 예시입니다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33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err="1" smtClean="0"/>
              <a:t>denined</a:t>
            </a:r>
            <a:r>
              <a:rPr lang="en-US" altLang="ko-KR" dirty="0" smtClean="0"/>
              <a:t> handler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..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페이지별</a:t>
            </a:r>
            <a:r>
              <a:rPr lang="ko-KR" altLang="en-US" dirty="0" smtClean="0"/>
              <a:t> 접근권한을 부여했었는데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접근제한이 </a:t>
            </a:r>
            <a:r>
              <a:rPr lang="ko-KR" altLang="en-US" dirty="0" err="1" smtClean="0"/>
              <a:t>되었을때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실행하는 서비스입니다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403 </a:t>
            </a:r>
            <a:r>
              <a:rPr lang="ko-KR" altLang="en-US" dirty="0" smtClean="0"/>
              <a:t>에러 페이지를 띄우는데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설정한 경로의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페이지로 넘겨주는 기능입니다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0" name="Picture 2" descr="C:\Users\PND\Desktop\발표사진\den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765300"/>
            <a:ext cx="64198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13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 부가기능으로 </a:t>
            </a:r>
            <a:r>
              <a:rPr lang="en-US" altLang="ko-KR" dirty="0" err="1" smtClean="0"/>
              <a:t>bCryptPasswordEncoder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기능은 </a:t>
            </a:r>
            <a:r>
              <a:rPr lang="en-US" altLang="ko-KR" dirty="0" err="1" smtClean="0"/>
              <a:t>springSecurity</a:t>
            </a:r>
            <a:r>
              <a:rPr lang="ko-KR" altLang="en-US" dirty="0" smtClean="0"/>
              <a:t>에서 제공하는 비밀번호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클래스입니다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클래스를 통해 </a:t>
            </a:r>
            <a:r>
              <a:rPr lang="ko-KR" altLang="en-US" dirty="0" err="1" smtClean="0"/>
              <a:t>비밀번호을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할 수 있고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사용자가 제출한 비밀번호와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에 저장되어있는 비밀번호의 일치 여부를 확인해 주는 기능도 가지고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13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제공하는 기능은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개로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회원정보수정</a:t>
            </a:r>
            <a:r>
              <a:rPr lang="en-US" altLang="ko-KR" dirty="0" smtClean="0"/>
              <a:t>, Mash-up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기능인 전체회원정보 조회 기능이 구현되어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앞서 설명 드렸듯 권한별 제공하는 기능이 다르고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메뉴바에</a:t>
            </a:r>
            <a:r>
              <a:rPr lang="ko-KR" altLang="en-US" dirty="0" smtClean="0"/>
              <a:t> 출력되는 항목도 다릅니다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3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3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98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8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전체적인 구조 설명을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의 요청에 의해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로 넘어갑니다</a:t>
            </a:r>
            <a:r>
              <a:rPr lang="en-US" altLang="ko-KR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요청이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로 넘어가는데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관리자기능으로 나눠놨고</a:t>
            </a:r>
            <a:r>
              <a:rPr lang="en-US" altLang="ko-KR" dirty="0" smtClean="0"/>
              <a:t>, Mapping </a:t>
            </a:r>
            <a:r>
              <a:rPr lang="ko-KR" altLang="en-US" dirty="0" smtClean="0"/>
              <a:t>주소를 통해서 구분됩니다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이후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등 특정 기능을 수행하는 </a:t>
            </a:r>
            <a:r>
              <a:rPr lang="en-US" altLang="ko-KR" dirty="0" smtClean="0"/>
              <a:t>@service</a:t>
            </a:r>
            <a:r>
              <a:rPr lang="ko-KR" altLang="en-US" dirty="0" smtClean="0"/>
              <a:t>를 실행합니다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err="1" smtClean="0"/>
              <a:t>SecurityMemberService</a:t>
            </a:r>
            <a:r>
              <a:rPr lang="ko-KR" altLang="en-US" dirty="0" smtClean="0"/>
              <a:t>는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접근제한 등 인증과 권한에 대한 기능을 제공합니다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MemberService</a:t>
            </a:r>
            <a:r>
              <a:rPr lang="ko-KR" altLang="en-US" dirty="0" smtClean="0"/>
              <a:t>는 그 외에 계정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 회원계정에 관한 기능을 가지고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@service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연결해야 하는 기능이 있다면</a:t>
            </a:r>
            <a:r>
              <a:rPr lang="en-US" altLang="ko-KR" dirty="0" smtClean="0"/>
              <a:t>, @Mapper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쿼리를 던지고 반환되는 데이터를 </a:t>
            </a:r>
            <a:r>
              <a:rPr lang="en-US" altLang="ko-KR" dirty="0" smtClean="0"/>
              <a:t>@Model</a:t>
            </a:r>
            <a:r>
              <a:rPr lang="ko-KR" altLang="en-US" dirty="0" smtClean="0"/>
              <a:t>에 담아서 돌려주는 구조입니다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인증과 권한관리를 위한 기능인 </a:t>
            </a:r>
            <a:r>
              <a:rPr lang="en-US" altLang="ko-KR" dirty="0" smtClean="0"/>
              <a:t>Spring Security</a:t>
            </a:r>
            <a:r>
              <a:rPr lang="ko-KR" altLang="en-US" dirty="0" smtClean="0"/>
              <a:t>의 구조에 대해 간략하게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필터의 </a:t>
            </a:r>
            <a:r>
              <a:rPr lang="ko-KR" altLang="en-US" dirty="0"/>
              <a:t>가장 큰 역할은 사용자 요청을 검증하고 필요에 따라 데이터를 추가하거나 변조하는 </a:t>
            </a:r>
            <a:r>
              <a:rPr lang="ko-KR" altLang="en-US" dirty="0" smtClean="0"/>
              <a:t>것인데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AuthenticationFilter</a:t>
            </a:r>
            <a:r>
              <a:rPr lang="ko-KR" altLang="en-US" dirty="0" smtClean="0"/>
              <a:t>는 간단하게</a:t>
            </a:r>
            <a:r>
              <a:rPr lang="en-US" altLang="ko-KR" dirty="0" smtClean="0"/>
              <a:t>, Security</a:t>
            </a:r>
            <a:r>
              <a:rPr lang="ko-KR" altLang="en-US" dirty="0" smtClean="0"/>
              <a:t>기능을 사용할 수 있게끔 해줍니다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0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이처럼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추가해 클라이언트 요청을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보내기 전에 필터를 거치게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1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Spring Security </a:t>
            </a:r>
            <a:r>
              <a:rPr lang="ko-KR" altLang="en-US" dirty="0" smtClean="0"/>
              <a:t>기능을 사용하기 위해선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이 필요합니다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토큰을 </a:t>
            </a:r>
            <a:r>
              <a:rPr lang="en-US" altLang="ko-KR" dirty="0" smtClean="0"/>
              <a:t>CSRF Token</a:t>
            </a:r>
            <a:r>
              <a:rPr lang="ko-KR" altLang="en-US" dirty="0" smtClean="0"/>
              <a:t>이라고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CSRF</a:t>
            </a:r>
            <a:r>
              <a:rPr lang="ko-KR" altLang="en-US" dirty="0" smtClean="0"/>
              <a:t>즉 사용자의 의도와 관계없이 행해지는 공격을 방어하는 기능입니다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Security</a:t>
            </a:r>
            <a:r>
              <a:rPr lang="ko-KR" altLang="en-US" dirty="0" smtClean="0"/>
              <a:t>는 매 요청마다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임의의 </a:t>
            </a:r>
            <a:r>
              <a:rPr lang="ko-KR" altLang="en-US" dirty="0" err="1" smtClean="0"/>
              <a:t>난수로</a:t>
            </a:r>
            <a:r>
              <a:rPr lang="ko-KR" altLang="en-US" dirty="0" smtClean="0"/>
              <a:t> 생성한 토큰을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처리해서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보안을 높입니다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93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제공하고 있는 태그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하게 </a:t>
            </a:r>
            <a:r>
              <a:rPr lang="en-US" altLang="ko-KR" dirty="0" smtClean="0"/>
              <a:t>CSEF Token</a:t>
            </a:r>
            <a:r>
              <a:rPr lang="ko-KR" altLang="en-US" dirty="0" smtClean="0"/>
              <a:t>을 생성할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rsene-03/Mash-u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297007" y="2875002"/>
            <a:ext cx="5598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spc="-300" dirty="0" smtClean="0">
                <a:solidFill>
                  <a:srgbClr val="A1978B"/>
                </a:solidFill>
                <a:latin typeface="+mj-lt"/>
                <a:ea typeface="나눔스퀘어 ExtraBold" panose="020B0600000101010101"/>
              </a:rPr>
              <a:t>Mash-up</a:t>
            </a:r>
            <a:r>
              <a:rPr lang="ko-KR" altLang="en-US" sz="6600" b="1" spc="-300" dirty="0" smtClean="0">
                <a:solidFill>
                  <a:srgbClr val="A1978B"/>
                </a:solidFill>
                <a:latin typeface="+mj-lt"/>
                <a:ea typeface="나눔스퀘어 ExtraBold" panose="020B0600000101010101"/>
              </a:rPr>
              <a:t> </a:t>
            </a:r>
            <a:r>
              <a:rPr lang="ko-KR" altLang="en-US" sz="6600" b="1" spc="-300" dirty="0" smtClean="0">
                <a:solidFill>
                  <a:schemeClr val="accent1"/>
                </a:solidFill>
                <a:latin typeface="+mn-ea"/>
                <a:ea typeface="나눔스퀘어 ExtraBold" panose="020B0600000101010101"/>
              </a:rPr>
              <a:t>과</a:t>
            </a:r>
            <a:r>
              <a:rPr lang="ko-KR" altLang="en-US" sz="6600" b="1" spc="-300" dirty="0">
                <a:solidFill>
                  <a:schemeClr val="accent1"/>
                </a:solidFill>
                <a:latin typeface="+mn-ea"/>
                <a:ea typeface="나눔스퀘어 ExtraBold" panose="020B0600000101010101"/>
              </a:rPr>
              <a:t>제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arsene-03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970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Spring Security - Structure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C:\Users\PND\Downloads\spring_sec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6" y="1358537"/>
            <a:ext cx="7601382" cy="50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구조설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명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133733" y="2481938"/>
            <a:ext cx="4767912" cy="809903"/>
            <a:chOff x="5133733" y="2481938"/>
            <a:chExt cx="4767912" cy="809903"/>
          </a:xfrm>
        </p:grpSpPr>
        <p:sp>
          <p:nvSpPr>
            <p:cNvPr id="2" name="직사각형 1"/>
            <p:cNvSpPr/>
            <p:nvPr/>
          </p:nvSpPr>
          <p:spPr>
            <a:xfrm>
              <a:off x="5551742" y="2612568"/>
              <a:ext cx="4349903" cy="679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33733" y="2481938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3.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590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143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SecurityMember</a:t>
              </a:r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추가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79991" y="4499895"/>
            <a:ext cx="92320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/>
              <a:t>로그인 및 회원가입 기능 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UserDetails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인터페이스 상속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800" dirty="0" err="1" smtClean="0"/>
              <a:t>UserDetails</a:t>
            </a:r>
            <a:r>
              <a:rPr lang="ko-KR" altLang="en-US" sz="2800" dirty="0" smtClean="0"/>
              <a:t>에서 구현해 놓은 </a:t>
            </a:r>
            <a:r>
              <a:rPr lang="en-US" altLang="ko-KR" sz="2800" dirty="0" smtClean="0"/>
              <a:t>User</a:t>
            </a:r>
            <a:r>
              <a:rPr lang="ko-KR" altLang="en-US" sz="2800" dirty="0" smtClean="0"/>
              <a:t>클래스 상속</a:t>
            </a:r>
            <a:endParaRPr lang="ko-KR" altLang="en-US" sz="2800" dirty="0"/>
          </a:p>
        </p:txBody>
      </p:sp>
      <p:pic>
        <p:nvPicPr>
          <p:cNvPr id="10" name="Picture 2" descr="C:\Users\PND\Desktop\발표사진\SecurityMemb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1" y="2175664"/>
            <a:ext cx="56927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815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6201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SecurityMemberSerivce</a:t>
              </a:r>
              <a:r>
                <a:rPr lang="en-US" altLang="ko-KR" sz="36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36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추가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16726" y="4743880"/>
            <a:ext cx="10158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err="1" smtClean="0"/>
              <a:t>로그인을</a:t>
            </a:r>
            <a:r>
              <a:rPr lang="ko-KR" altLang="en-US" sz="2800" dirty="0" smtClean="0"/>
              <a:t> 위한 서비스 인터페이스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UserDetailsService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상속</a:t>
            </a:r>
            <a:endParaRPr lang="en-US" altLang="ko-KR" sz="2800" dirty="0" smtClean="0"/>
          </a:p>
          <a:p>
            <a:pPr marL="457200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800" dirty="0" smtClean="0"/>
              <a:t>Mapper</a:t>
            </a:r>
            <a:r>
              <a:rPr lang="ko-KR" altLang="en-US" sz="2800" dirty="0" smtClean="0"/>
              <a:t>를 통해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와 연결</a:t>
            </a:r>
            <a:endParaRPr lang="ko-KR" altLang="en-US" sz="2800" dirty="0"/>
          </a:p>
        </p:txBody>
      </p:sp>
      <p:pic>
        <p:nvPicPr>
          <p:cNvPr id="3074" name="Picture 2" descr="C:\Users\PND\Desktop\발표사진\SecurityMember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75664"/>
            <a:ext cx="6210300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구조설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8056017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970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Spring Security - Structure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C:\Users\PND\Downloads\spring_sec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6" y="1358537"/>
            <a:ext cx="7601382" cy="50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구조설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69358" y="4833254"/>
            <a:ext cx="2272905" cy="1603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349" y="470262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4.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573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Security-context.xml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설정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pic>
        <p:nvPicPr>
          <p:cNvPr id="4098" name="Picture 2" descr="C:\Users\PND\Desktop\발표사진\security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44" y="1250216"/>
            <a:ext cx="6157913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78777" y="2782389"/>
            <a:ext cx="5434149" cy="339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800263" y="1675856"/>
            <a:ext cx="6264275" cy="2552700"/>
            <a:chOff x="3800263" y="1675856"/>
            <a:chExt cx="6264275" cy="2552700"/>
          </a:xfrm>
        </p:grpSpPr>
        <p:pic>
          <p:nvPicPr>
            <p:cNvPr id="4099" name="Picture 3" descr="C:\Users\PND\Desktop\발표사진\controll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263" y="1675856"/>
              <a:ext cx="6264275" cy="25527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800263" y="1907177"/>
              <a:ext cx="2705040" cy="130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78777" y="2038894"/>
            <a:ext cx="5434149" cy="61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0368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Security-context.xml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설정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pic>
        <p:nvPicPr>
          <p:cNvPr id="4098" name="Picture 2" descr="C:\Users\PND\Desktop\발표사진\security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44" y="1250216"/>
            <a:ext cx="6157913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24251" y="4167051"/>
            <a:ext cx="4445227" cy="15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5876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Security-context.xml </a:t>
              </a:r>
              <a:r>
                <a:rPr lang="ko-KR" altLang="en-US" sz="36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설정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624251" y="4167051"/>
            <a:ext cx="4445227" cy="15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 descr="C:\Users\PND\Desktop\발표사진\loginf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2" y="1579694"/>
            <a:ext cx="6256337" cy="33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686198" y="4952888"/>
            <a:ext cx="88196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/>
              <a:t>인증 실패 </a:t>
            </a:r>
            <a:r>
              <a:rPr lang="ko-KR" altLang="en-US" sz="2800" dirty="0" err="1" smtClean="0"/>
              <a:t>핸들러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AuthenticationFailureHandler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상속</a:t>
            </a:r>
            <a:endParaRPr lang="en-US" altLang="ko-KR" sz="2800" dirty="0" smtClean="0"/>
          </a:p>
          <a:p>
            <a:pPr marL="457200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/>
              <a:t>오류에 따른 메시지를 </a:t>
            </a:r>
            <a:r>
              <a:rPr lang="en-US" altLang="ko-KR" sz="2800" dirty="0" smtClean="0"/>
              <a:t>request</a:t>
            </a:r>
            <a:r>
              <a:rPr lang="ko-KR" altLang="en-US" sz="2800" dirty="0" smtClean="0"/>
              <a:t>객체에 담아 넘김</a:t>
            </a:r>
            <a:endParaRPr lang="ko-KR" altLang="en-US" sz="2800" dirty="0"/>
          </a:p>
        </p:txBody>
      </p:sp>
      <p:pic>
        <p:nvPicPr>
          <p:cNvPr id="6147" name="Picture 3" descr="C:\Users\PND\Desktop\발표사진\fail ms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57" y="1460078"/>
            <a:ext cx="5053013" cy="44815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902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Security-context.xml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설정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pic>
        <p:nvPicPr>
          <p:cNvPr id="4098" name="Picture 2" descr="C:\Users\PND\Desktop\발표사진\security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44" y="1250216"/>
            <a:ext cx="6157913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49591" y="6005154"/>
            <a:ext cx="4445227" cy="15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Users\PND\Desktop\발표사진\den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47" y="2447199"/>
            <a:ext cx="7704138" cy="2652712"/>
          </a:xfrm>
          <a:prstGeom prst="rect">
            <a:avLst/>
          </a:prstGeom>
          <a:noFill/>
          <a:ln w="254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734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Security-context.xml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설정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pic>
        <p:nvPicPr>
          <p:cNvPr id="2" name="Picture 2" descr="C:\Users\PND\Desktop\발표사진\db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2545891"/>
            <a:ext cx="7842250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833156" y="3101821"/>
            <a:ext cx="4445227" cy="15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9" name="Picture 3" descr="C:\Users\PND\Desktop\발표사진\dbpasswo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46" y="2476143"/>
            <a:ext cx="9352960" cy="1966773"/>
          </a:xfrm>
          <a:prstGeom prst="rect">
            <a:avLst/>
          </a:prstGeom>
          <a:noFill/>
          <a:ln w="254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94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33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기능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기능 소개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27463" y="2094411"/>
            <a:ext cx="1854925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7463" y="4318077"/>
            <a:ext cx="1854925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07132" y="2094411"/>
            <a:ext cx="2577736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06707" y="1336765"/>
            <a:ext cx="2361600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 수정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07279" y="4318077"/>
            <a:ext cx="2361028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관리자 기능</a:t>
            </a:r>
            <a:r>
              <a:rPr lang="en-US" altLang="ko-KR" dirty="0" smtClean="0"/>
              <a:t>&gt;</a:t>
            </a:r>
          </a:p>
          <a:p>
            <a:pPr algn="ctr"/>
            <a:r>
              <a:rPr lang="ko-KR" altLang="en-US" dirty="0" smtClean="0"/>
              <a:t>전체 회원 정보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854925" y="3021876"/>
            <a:ext cx="1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808514" y="2499360"/>
            <a:ext cx="19724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9739303" y="2827421"/>
            <a:ext cx="2361600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Mash-up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)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7424059" y="2499360"/>
            <a:ext cx="19724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모서리가 둥근 직사각형 7174"/>
          <p:cNvSpPr/>
          <p:nvPr/>
        </p:nvSpPr>
        <p:spPr>
          <a:xfrm>
            <a:off x="7802434" y="4211862"/>
            <a:ext cx="992777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802434" y="5449144"/>
            <a:ext cx="992777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177" name="직선 화살표 연결선 7176"/>
          <p:cNvCxnSpPr/>
          <p:nvPr/>
        </p:nvCxnSpPr>
        <p:spPr>
          <a:xfrm flipH="1">
            <a:off x="8795211" y="4669062"/>
            <a:ext cx="911497" cy="27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직선 화살표 연결선 7178"/>
          <p:cNvCxnSpPr>
            <a:stCxn id="17" idx="1"/>
          </p:cNvCxnSpPr>
          <p:nvPr/>
        </p:nvCxnSpPr>
        <p:spPr>
          <a:xfrm flipH="1">
            <a:off x="8795211" y="4696900"/>
            <a:ext cx="912068" cy="1209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123240" y="630355"/>
            <a:ext cx="2355261" cy="5151438"/>
            <a:chOff x="2427718" y="328282"/>
            <a:chExt cx="2355261" cy="5151438"/>
          </a:xfrm>
        </p:grpSpPr>
        <p:pic>
          <p:nvPicPr>
            <p:cNvPr id="7173" name="Picture 5" descr="C:\Users\PND\Desktop\발표사진\admin.PN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427718" y="328282"/>
              <a:ext cx="2355261" cy="5151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418503" y="885285"/>
              <a:ext cx="13644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Admin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계정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062413" y="630355"/>
            <a:ext cx="2413000" cy="6127750"/>
            <a:chOff x="7298066" y="244060"/>
            <a:chExt cx="2413000" cy="6127750"/>
          </a:xfrm>
        </p:grpSpPr>
        <p:pic>
          <p:nvPicPr>
            <p:cNvPr id="7172" name="Picture 4" descr="C:\Users\PND\Desktop\발표사진\temp.PN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298066" y="244060"/>
              <a:ext cx="2413000" cy="612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8504566" y="801063"/>
              <a:ext cx="11977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User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계정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360797" y="2705636"/>
            <a:ext cx="7393827" cy="1421473"/>
            <a:chOff x="2665275" y="2403563"/>
            <a:chExt cx="7393827" cy="1421473"/>
          </a:xfrm>
        </p:grpSpPr>
        <p:pic>
          <p:nvPicPr>
            <p:cNvPr id="7174" name="Picture 6" descr="C:\Users\PND\Desktop\발표사진\admin cod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275" y="2461373"/>
              <a:ext cx="5784850" cy="136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309358" y="2403563"/>
              <a:ext cx="374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Spring security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로 권한별 메뉴 구성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007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1766840"/>
            <a:ext cx="2971824" cy="584775"/>
            <a:chOff x="762000" y="1863785"/>
            <a:chExt cx="2971824" cy="584775"/>
          </a:xfrm>
        </p:grpSpPr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503479"/>
            <a:ext cx="2423597" cy="584775"/>
            <a:chOff x="762000" y="1863785"/>
            <a:chExt cx="2423597" cy="584775"/>
          </a:xfrm>
        </p:grpSpPr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5240118"/>
            <a:ext cx="2330622" cy="584775"/>
            <a:chOff x="762000" y="1863785"/>
            <a:chExt cx="2330622" cy="584775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소개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-4794"/>
            <a:ext cx="457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427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208202" y="2413591"/>
            <a:ext cx="9775596" cy="1935125"/>
            <a:chOff x="1208202" y="2413591"/>
            <a:chExt cx="9775596" cy="1935125"/>
          </a:xfrm>
        </p:grpSpPr>
        <p:sp>
          <p:nvSpPr>
            <p:cNvPr id="2" name="양쪽 대괄호 1">
              <a:extLst>
                <a:ext uri="{FF2B5EF4-FFF2-40B4-BE49-F238E27FC236}">
                  <a16:creationId xmlns="" xmlns:a16="http://schemas.microsoft.com/office/drawing/2014/main" id="{800A33A1-991F-4F95-9726-983DC807FE91}"/>
                </a:ext>
              </a:extLst>
            </p:cNvPr>
            <p:cNvSpPr/>
            <p:nvPr/>
          </p:nvSpPr>
          <p:spPr>
            <a:xfrm>
              <a:off x="1208202" y="2413591"/>
              <a:ext cx="9775596" cy="1935125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2B50CA64-932C-48A0-A49F-C439A2012AFC}"/>
                </a:ext>
              </a:extLst>
            </p:cNvPr>
            <p:cNvSpPr txBox="1"/>
            <p:nvPr/>
          </p:nvSpPr>
          <p:spPr>
            <a:xfrm>
              <a:off x="4364071" y="2996432"/>
              <a:ext cx="35926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spc="-150" dirty="0" err="1" smtClean="0"/>
                <a:t>웹페이지</a:t>
              </a:r>
              <a:r>
                <a:rPr lang="ko-KR" altLang="en-US" sz="4400" spc="-150" dirty="0" smtClean="0"/>
                <a:t> 시연</a:t>
              </a:r>
              <a:endParaRPr lang="ko-KR" altLang="en-US" sz="44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6750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3504645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851346"/>
            <a:ext cx="11142263" cy="1523928"/>
            <a:chOff x="1537048" y="1513659"/>
            <a:chExt cx="10533031" cy="1523928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2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 smtClean="0">
                  <a:latin typeface="+mj-ea"/>
                  <a:ea typeface="+mj-ea"/>
                </a:rPr>
                <a:t>iframe</a:t>
              </a:r>
              <a:r>
                <a:rPr lang="ko-KR" altLang="en-US" sz="2400" dirty="0" smtClean="0">
                  <a:latin typeface="+mj-ea"/>
                  <a:ea typeface="+mj-ea"/>
                </a:rPr>
                <a:t>의 보안문제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5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smtClean="0"/>
                <a:t>보안 위험을 유발함</a:t>
              </a:r>
              <a:endParaRPr lang="en-US" altLang="ko-KR" sz="1600" dirty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err="1" smtClean="0"/>
                <a:t>사용성</a:t>
              </a:r>
              <a:r>
                <a:rPr lang="ko-KR" altLang="en-US" sz="1600" dirty="0" smtClean="0"/>
                <a:t> 문제를 일으킴</a:t>
              </a:r>
              <a:endParaRPr lang="en-US" altLang="ko-KR" sz="1600" dirty="0" smtClean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smtClean="0"/>
                <a:t>Object</a:t>
              </a:r>
              <a:r>
                <a:rPr lang="ko-KR" altLang="en-US" sz="1600" dirty="0" smtClean="0"/>
                <a:t>태그</a:t>
              </a:r>
              <a:r>
                <a:rPr lang="en-US" altLang="ko-KR" sz="1600" dirty="0" smtClean="0"/>
                <a:t>, embed</a:t>
              </a:r>
              <a:r>
                <a:rPr lang="ko-KR" altLang="en-US" sz="1600" dirty="0" smtClean="0"/>
                <a:t>태그 고려</a:t>
              </a:r>
              <a:endParaRPr lang="en-US" altLang="ko-KR" sz="1600" dirty="0" smtClean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685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한계점 및 개선 방향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8758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3,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한계점 </a:t>
              </a:r>
              <a:r>
                <a:rPr lang="ko-KR" alt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및 </a:t>
              </a:r>
              <a:endPara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ko-KR" alt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개선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방향</a:t>
              </a: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D61A377-4BA4-4A78-AF3E-D3A3C81EB450}"/>
              </a:ext>
            </a:extLst>
          </p:cNvPr>
          <p:cNvSpPr txBox="1"/>
          <p:nvPr/>
        </p:nvSpPr>
        <p:spPr>
          <a:xfrm>
            <a:off x="309001" y="4052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59CFF17-29A4-453A-B19D-6A6BB632242D}"/>
              </a:ext>
            </a:extLst>
          </p:cNvPr>
          <p:cNvSpPr txBox="1"/>
          <p:nvPr/>
        </p:nvSpPr>
        <p:spPr>
          <a:xfrm>
            <a:off x="1208805" y="40522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658FE72-0984-4D30-B113-1B6B4B454C1D}"/>
              </a:ext>
            </a:extLst>
          </p:cNvPr>
          <p:cNvSpPr txBox="1"/>
          <p:nvPr/>
        </p:nvSpPr>
        <p:spPr>
          <a:xfrm>
            <a:off x="1937341" y="4006052"/>
            <a:ext cx="351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페이지 정보 </a:t>
            </a:r>
            <a:r>
              <a:rPr lang="en-US" altLang="ko-KR" sz="2400" dirty="0" smtClean="0">
                <a:latin typeface="+mj-ea"/>
                <a:ea typeface="+mj-ea"/>
              </a:rPr>
              <a:t>DB</a:t>
            </a:r>
            <a:r>
              <a:rPr lang="ko-KR" altLang="en-US" sz="2400" dirty="0" smtClean="0">
                <a:latin typeface="+mj-ea"/>
                <a:ea typeface="+mj-ea"/>
              </a:rPr>
              <a:t>관리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1937341" y="4551251"/>
            <a:ext cx="9513922" cy="94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err="1" smtClean="0"/>
              <a:t>Iframe</a:t>
            </a:r>
            <a:r>
              <a:rPr lang="ko-KR" altLang="en-US" sz="1600" dirty="0" smtClean="0"/>
              <a:t>으로 보이는 페이지 관리 불가</a:t>
            </a:r>
            <a:endParaRPr lang="en-US" altLang="ko-KR" sz="1600" dirty="0"/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smtClean="0"/>
              <a:t>Page</a:t>
            </a:r>
            <a:r>
              <a:rPr lang="ko-KR" altLang="en-US" sz="1600" dirty="0" smtClean="0"/>
              <a:t> 정보를 기록하는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테이블 생성</a:t>
            </a:r>
            <a:endParaRPr lang="en-US" altLang="ko-KR" sz="1600" dirty="0" smtClean="0"/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smtClean="0"/>
              <a:t>Add </a:t>
            </a:r>
            <a:r>
              <a:rPr lang="en-US" altLang="ko-KR" sz="1600" dirty="0" smtClean="0"/>
              <a:t>/ Delete</a:t>
            </a:r>
            <a:r>
              <a:rPr lang="ko-KR" altLang="en-US" sz="1600" dirty="0" smtClean="0"/>
              <a:t>등 관리 기능 추가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513335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208202" y="2413591"/>
            <a:ext cx="9775596" cy="1935125"/>
            <a:chOff x="1208202" y="2413591"/>
            <a:chExt cx="9775596" cy="1935125"/>
          </a:xfrm>
        </p:grpSpPr>
        <p:sp>
          <p:nvSpPr>
            <p:cNvPr id="2" name="양쪽 대괄호 1">
              <a:extLst>
                <a:ext uri="{FF2B5EF4-FFF2-40B4-BE49-F238E27FC236}">
                  <a16:creationId xmlns="" xmlns:a16="http://schemas.microsoft.com/office/drawing/2014/main" id="{800A33A1-991F-4F95-9726-983DC807FE91}"/>
                </a:ext>
              </a:extLst>
            </p:cNvPr>
            <p:cNvSpPr/>
            <p:nvPr/>
          </p:nvSpPr>
          <p:spPr>
            <a:xfrm>
              <a:off x="1208202" y="2413591"/>
              <a:ext cx="9775596" cy="1935125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2B50CA64-932C-48A0-A49F-C439A2012AFC}"/>
                </a:ext>
              </a:extLst>
            </p:cNvPr>
            <p:cNvSpPr txBox="1"/>
            <p:nvPr/>
          </p:nvSpPr>
          <p:spPr>
            <a:xfrm>
              <a:off x="1659002" y="2996432"/>
              <a:ext cx="90027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150" dirty="0">
                  <a:hlinkClick r:id="rId4"/>
                </a:rPr>
                <a:t>https://github.com/arsene-03/Mash-up</a:t>
              </a:r>
              <a:endParaRPr lang="ko-KR" altLang="en-US" sz="44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7272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3127565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474266"/>
            <a:ext cx="11142263" cy="1523928"/>
            <a:chOff x="1537048" y="1513659"/>
            <a:chExt cx="10533031" cy="1523928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2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+mj-ea"/>
                  <a:ea typeface="+mj-ea"/>
                </a:rPr>
                <a:t>프로젝트 개요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5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smtClean="0"/>
                <a:t>프로젝트 명 </a:t>
              </a:r>
              <a:r>
                <a:rPr lang="en-US" altLang="ko-KR" sz="1600" dirty="0" smtClean="0"/>
                <a:t>:  Mash - up </a:t>
              </a:r>
              <a:r>
                <a:rPr lang="ko-KR" altLang="en-US" sz="1600" dirty="0" smtClean="0"/>
                <a:t>과제</a:t>
              </a:r>
              <a:endParaRPr lang="en-US" altLang="ko-KR" sz="1600" dirty="0" smtClean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smtClean="0"/>
                <a:t>기</a:t>
              </a:r>
              <a:r>
                <a:rPr lang="en-US" altLang="ko-KR" sz="1600" dirty="0" smtClean="0"/>
                <a:t>	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간 </a:t>
              </a:r>
              <a:r>
                <a:rPr lang="en-US" altLang="ko-KR" sz="1600" dirty="0" smtClean="0"/>
                <a:t>:  2022. 05. 17 ~ 2022. 05. 20</a:t>
              </a:r>
            </a:p>
            <a:p>
              <a:pPr algn="just">
                <a:lnSpc>
                  <a:spcPct val="120000"/>
                </a:lnSpc>
              </a:pPr>
              <a:endParaRPr lang="ko-KR" altLang="en-US" sz="16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888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1, </a:t>
              </a:r>
              <a:r>
                <a:rPr lang="ko-KR" alt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D61A377-4BA4-4A78-AF3E-D3A3C81EB450}"/>
              </a:ext>
            </a:extLst>
          </p:cNvPr>
          <p:cNvSpPr txBox="1"/>
          <p:nvPr/>
        </p:nvSpPr>
        <p:spPr>
          <a:xfrm>
            <a:off x="309001" y="34017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59CFF17-29A4-453A-B19D-6A6BB632242D}"/>
              </a:ext>
            </a:extLst>
          </p:cNvPr>
          <p:cNvSpPr txBox="1"/>
          <p:nvPr/>
        </p:nvSpPr>
        <p:spPr>
          <a:xfrm>
            <a:off x="1208805" y="3401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658FE72-0984-4D30-B113-1B6B4B454C1D}"/>
              </a:ext>
            </a:extLst>
          </p:cNvPr>
          <p:cNvSpPr txBox="1"/>
          <p:nvPr/>
        </p:nvSpPr>
        <p:spPr>
          <a:xfrm>
            <a:off x="1937341" y="3355589"/>
            <a:ext cx="351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개발 </a:t>
            </a:r>
            <a:r>
              <a:rPr lang="ko-KR" altLang="en-US" sz="2400" dirty="0" smtClean="0">
                <a:latin typeface="+mj-ea"/>
                <a:ea typeface="+mj-ea"/>
              </a:rPr>
              <a:t>환</a:t>
            </a:r>
            <a:r>
              <a:rPr lang="ko-KR" altLang="en-US" sz="2400" dirty="0">
                <a:latin typeface="+mj-ea"/>
                <a:ea typeface="+mj-ea"/>
              </a:rPr>
              <a:t>경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1937341" y="3900788"/>
            <a:ext cx="9513922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smtClean="0"/>
              <a:t>Develop</a:t>
            </a:r>
            <a:r>
              <a:rPr lang="en-US" altLang="ko-KR" sz="1600" dirty="0"/>
              <a:t> OS : </a:t>
            </a:r>
            <a:r>
              <a:rPr lang="en-US" altLang="ko-KR" sz="1600" dirty="0" smtClean="0"/>
              <a:t>Windows10 </a:t>
            </a:r>
            <a:r>
              <a:rPr lang="en-US" altLang="ko-KR" sz="1600" dirty="0" err="1"/>
              <a:t>Ent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64bit</a:t>
            </a:r>
            <a:endParaRPr lang="en-US" altLang="ko-KR" sz="1600" dirty="0" smtClean="0"/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WEB/WAS Server : Tomcat </a:t>
            </a:r>
            <a:r>
              <a:rPr lang="en-US" altLang="ko-KR" sz="1600" dirty="0" smtClean="0"/>
              <a:t>v9.0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sv-SE" altLang="ko-KR" sz="1600" dirty="0"/>
              <a:t>DBMS : </a:t>
            </a:r>
            <a:r>
              <a:rPr lang="sv-SE" altLang="ko-KR" sz="1600" dirty="0" smtClean="0"/>
              <a:t>OracleDB12c</a:t>
            </a:r>
            <a:r>
              <a:rPr lang="sv-SE" altLang="ko-KR" sz="1600" dirty="0"/>
              <a:t> </a:t>
            </a:r>
            <a:r>
              <a:rPr lang="sv-SE" altLang="ko-KR" sz="1600" dirty="0" smtClean="0"/>
              <a:t>Release 2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Language : JAVA 1.8 (JDK 1.8</a:t>
            </a:r>
            <a:r>
              <a:rPr lang="en-US" altLang="ko-KR" sz="1600" dirty="0" smtClean="0"/>
              <a:t>)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err="1" smtClean="0"/>
              <a:t>Framwork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Spring </a:t>
            </a:r>
            <a:r>
              <a:rPr lang="en-US" altLang="ko-KR" sz="1600" dirty="0" smtClean="0"/>
              <a:t>4.2.25 Release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Build Tool : Maven </a:t>
            </a:r>
            <a:r>
              <a:rPr lang="en-US" altLang="ko-KR" sz="1600" dirty="0" smtClean="0"/>
              <a:t>2.5.1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ORM : </a:t>
            </a:r>
            <a:r>
              <a:rPr lang="en-US" altLang="ko-KR" sz="1600" dirty="0" err="1"/>
              <a:t>Mybatis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3.5.2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20492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470234"/>
            <a:ext cx="11142263" cy="5069514"/>
            <a:chOff x="1537048" y="1513659"/>
            <a:chExt cx="10533031" cy="5069514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004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2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+mj-ea"/>
                  <a:ea typeface="+mj-ea"/>
                </a:rPr>
                <a:t>사용기술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smtClean="0"/>
                <a:t>JavaScript &amp; CSS</a:t>
              </a:r>
            </a:p>
            <a:p>
              <a:pPr marL="742950" lvl="1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Web Browser </a:t>
              </a:r>
              <a:r>
                <a:rPr lang="ko-KR" altLang="en-US" sz="1600" dirty="0" smtClean="0"/>
                <a:t>동작 구현</a:t>
              </a:r>
              <a:endParaRPr lang="en-US" altLang="ko-KR" sz="1600" dirty="0" smtClean="0"/>
            </a:p>
            <a:p>
              <a:pPr marL="742950" lvl="1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세부 디자인 구현</a:t>
              </a:r>
              <a:endParaRPr lang="en-US" altLang="ko-KR" sz="1600" dirty="0" smtClean="0"/>
            </a:p>
            <a:p>
              <a:pPr marL="742950" lvl="1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sz="1600" dirty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smtClean="0"/>
                <a:t>Spring Security</a:t>
              </a:r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Login </a:t>
              </a:r>
              <a:r>
                <a:rPr lang="ko-KR" altLang="en-US" sz="1600" dirty="0" smtClean="0"/>
                <a:t>인증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권한 관리 기능 구현</a:t>
              </a:r>
              <a:endParaRPr lang="en-US" altLang="ko-KR" sz="1600" dirty="0" smtClean="0"/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sz="1600" dirty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err="1" smtClean="0"/>
                <a:t>MyBatis</a:t>
              </a:r>
              <a:endParaRPr lang="en-US" altLang="ko-KR" sz="1600" dirty="0" smtClean="0"/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JDBC</a:t>
              </a:r>
              <a:r>
                <a:rPr lang="ko-KR" altLang="en-US" sz="1600" dirty="0" smtClean="0"/>
                <a:t>를 통한 데이터 베이스 </a:t>
              </a:r>
              <a:r>
                <a:rPr lang="ko-KR" altLang="en-US" sz="1600" dirty="0" err="1" smtClean="0"/>
                <a:t>엑세스</a:t>
              </a:r>
              <a:endParaRPr lang="en-US" altLang="ko-KR" sz="1600" dirty="0" smtClean="0"/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SQL</a:t>
              </a:r>
              <a:r>
                <a:rPr lang="ko-KR" altLang="en-US" sz="1600" dirty="0" smtClean="0"/>
                <a:t>쿼리와 프로그램코드 분리</a:t>
              </a:r>
              <a:endParaRPr lang="en-US" altLang="ko-KR" sz="1600" dirty="0" smtClean="0"/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sz="1600" dirty="0" smtClean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smtClean="0"/>
                <a:t>Oracle Database</a:t>
              </a:r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Database Table </a:t>
              </a:r>
              <a:r>
                <a:rPr lang="ko-KR" altLang="en-US" sz="1600" dirty="0" smtClean="0"/>
                <a:t>개발</a:t>
              </a:r>
              <a:endParaRPr lang="en-US" altLang="ko-KR" sz="1600" dirty="0" smtClean="0"/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Web Site</a:t>
              </a:r>
              <a:r>
                <a:rPr lang="ko-KR" altLang="en-US" sz="1600" dirty="0" smtClean="0"/>
                <a:t>에서 발생하는 개인 정보 업데이트 및 저장</a:t>
              </a:r>
              <a:endParaRPr lang="en-US" altLang="ko-KR" sz="1600" dirty="0" smtClean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endParaRPr lang="en-US" altLang="ko-KR" sz="1600" dirty="0" smtClean="0"/>
            </a:p>
          </p:txBody>
        </p:sp>
      </p:grpSp>
      <p:pic>
        <p:nvPicPr>
          <p:cNvPr id="1027" name="Picture 3" descr="C:\Users\PND\Download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35" y="26382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888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1, </a:t>
              </a:r>
              <a:r>
                <a:rPr lang="ko-KR" alt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6" name="Picture 2" descr="C:\Users\PND\Downloads\html css j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166" y="1701065"/>
            <a:ext cx="2377439" cy="11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ND\Downloads\myBatis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272" y="3902163"/>
            <a:ext cx="2181226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ND\Downloads\Oracle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45" y="5216232"/>
            <a:ext cx="1334880" cy="13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77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448903" cy="956929"/>
            <a:chOff x="0" y="1"/>
            <a:chExt cx="12448903" cy="95692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10329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Spring MVC - Structure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2, </a:t>
              </a:r>
              <a:r>
                <a:rPr lang="ko-KR" alt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명</a:t>
              </a: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10567852" y="3843757"/>
            <a:ext cx="1398572" cy="126056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3507" y="4846807"/>
            <a:ext cx="1260000" cy="79683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921678" y="1224731"/>
            <a:ext cx="2603519" cy="5284015"/>
            <a:chOff x="1573507" y="1267096"/>
            <a:chExt cx="2603519" cy="528401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73507" y="1267096"/>
              <a:ext cx="2603519" cy="528401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@</a:t>
              </a:r>
              <a:r>
                <a:rPr lang="en-US" altLang="ko-KR" dirty="0" smtClean="0"/>
                <a:t>Controller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1048" y="2174965"/>
              <a:ext cx="2168435" cy="113655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@Request</a:t>
              </a:r>
            </a:p>
            <a:p>
              <a:pPr algn="ctr"/>
              <a:r>
                <a:rPr lang="en-US" altLang="ko-KR" dirty="0"/>
                <a:t>Mapping</a:t>
              </a:r>
              <a:r>
                <a:rPr lang="en-US" altLang="ko-KR" dirty="0" smtClean="0"/>
                <a:t>(/)</a:t>
              </a:r>
              <a:endParaRPr lang="en-US" altLang="ko-KR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91048" y="4559025"/>
              <a:ext cx="2168435" cy="113655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@Request</a:t>
              </a:r>
            </a:p>
            <a:p>
              <a:pPr algn="ctr"/>
              <a:r>
                <a:rPr lang="en-US" altLang="ko-KR" dirty="0"/>
                <a:t>Mapping(/admin</a:t>
              </a:r>
              <a:r>
                <a:rPr lang="en-US" altLang="ko-KR" dirty="0" smtClean="0"/>
                <a:t>)</a:t>
              </a:r>
            </a:p>
            <a:p>
              <a:pPr algn="ctr"/>
              <a:endParaRPr lang="en-US" altLang="ko-KR" dirty="0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313507" y="2109780"/>
            <a:ext cx="1260000" cy="79683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2" idx="3"/>
          </p:cNvCxnSpPr>
          <p:nvPr/>
        </p:nvCxnSpPr>
        <p:spPr>
          <a:xfrm>
            <a:off x="1573507" y="2508198"/>
            <a:ext cx="34817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585118" y="5276701"/>
            <a:ext cx="34817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853418" y="3223577"/>
            <a:ext cx="2726631" cy="2521131"/>
            <a:chOff x="4696662" y="2266448"/>
            <a:chExt cx="2726631" cy="252113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696662" y="2266448"/>
              <a:ext cx="2726631" cy="252113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@</a:t>
              </a:r>
              <a:r>
                <a:rPr lang="en-US" altLang="ko-KR" dirty="0" smtClean="0"/>
                <a:t>Service</a:t>
              </a:r>
            </a:p>
            <a:p>
              <a:pPr algn="ctr"/>
              <a:endParaRPr lang="en-US" altLang="ko-KR" dirty="0" smtClean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898678" y="3892996"/>
              <a:ext cx="2322598" cy="62039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SecurityMember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898678" y="2884022"/>
              <a:ext cx="2322598" cy="62039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MemberService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933558" y="3223577"/>
            <a:ext cx="2283415" cy="2521131"/>
            <a:chOff x="7423292" y="1247633"/>
            <a:chExt cx="2283415" cy="2521131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423292" y="1247633"/>
              <a:ext cx="2283415" cy="252113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@Mapper</a:t>
              </a:r>
            </a:p>
            <a:p>
              <a:pPr algn="ctr"/>
              <a:endParaRPr lang="en-US" altLang="ko-KR" dirty="0" smtClean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644548" y="1917062"/>
              <a:ext cx="1840902" cy="43107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MemberMapper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644548" y="2700879"/>
              <a:ext cx="1840902" cy="66272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Member-mapper.xml</a:t>
              </a:r>
              <a:endParaRPr lang="ko-KR" altLang="en-US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4518310" y="4480699"/>
            <a:ext cx="34817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580049" y="4492983"/>
            <a:ext cx="34817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0219681" y="4480699"/>
            <a:ext cx="34817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5" idx="0"/>
          </p:cNvCxnSpPr>
          <p:nvPr/>
        </p:nvCxnSpPr>
        <p:spPr>
          <a:xfrm rot="16200000" flipV="1">
            <a:off x="7025736" y="-397645"/>
            <a:ext cx="1733977" cy="6748828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6941097" y="1375085"/>
            <a:ext cx="2134168" cy="1211364"/>
            <a:chOff x="6941097" y="1205266"/>
            <a:chExt cx="2134168" cy="121136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941097" y="1205266"/>
              <a:ext cx="2134168" cy="121136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Model</a:t>
              </a:r>
            </a:p>
            <a:p>
              <a:pPr algn="ctr"/>
              <a:endParaRPr lang="en-US" altLang="ko-KR" dirty="0" smtClean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132969" y="1672046"/>
              <a:ext cx="1750423" cy="46648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Member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8365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970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Spring Security - Structure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C:\Users\PND\Downloads\spring_sec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6" y="1358537"/>
            <a:ext cx="7601382" cy="50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구조설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명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547259" y="2468875"/>
            <a:ext cx="2299060" cy="809903"/>
            <a:chOff x="2547259" y="2468875"/>
            <a:chExt cx="2299060" cy="809903"/>
          </a:xfrm>
        </p:grpSpPr>
        <p:sp>
          <p:nvSpPr>
            <p:cNvPr id="2" name="직사각형 1"/>
            <p:cNvSpPr/>
            <p:nvPr/>
          </p:nvSpPr>
          <p:spPr>
            <a:xfrm>
              <a:off x="2965269" y="2599505"/>
              <a:ext cx="1881050" cy="679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47259" y="2468875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1.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449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143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Authentication Filter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추가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pic>
        <p:nvPicPr>
          <p:cNvPr id="1026" name="Picture 2" descr="C:\Users\PND\Desktop\발표사진\web.xml_fil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7" y="2121706"/>
            <a:ext cx="634682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0053" y="5048537"/>
            <a:ext cx="605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/>
              <a:t>Web.xml </a:t>
            </a:r>
            <a:r>
              <a:rPr lang="ko-KR" altLang="en-US" sz="2800" dirty="0" smtClean="0"/>
              <a:t>파일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시큐리티</a:t>
            </a:r>
            <a:r>
              <a:rPr lang="ko-KR" altLang="en-US" sz="2800" dirty="0" smtClean="0"/>
              <a:t> 인증필터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23447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970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Spring Security - Structure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C:\Users\PND\Downloads\spring_sec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6" y="1358537"/>
            <a:ext cx="7601382" cy="50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구조설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명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547259" y="1267079"/>
            <a:ext cx="2299060" cy="809903"/>
            <a:chOff x="2547259" y="2468875"/>
            <a:chExt cx="2299060" cy="809903"/>
          </a:xfrm>
        </p:grpSpPr>
        <p:sp>
          <p:nvSpPr>
            <p:cNvPr id="2" name="직사각형 1"/>
            <p:cNvSpPr/>
            <p:nvPr/>
          </p:nvSpPr>
          <p:spPr>
            <a:xfrm>
              <a:off x="2965269" y="2599505"/>
              <a:ext cx="1881050" cy="679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47259" y="2468875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2400" b="1" dirty="0" smtClean="0">
                  <a:solidFill>
                    <a:srgbClr val="FF0000"/>
                  </a:solidFill>
                </a:rPr>
                <a:t>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948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538288"/>
            <a:ext cx="77057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143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Authentication Token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생성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2827" y="5531868"/>
            <a:ext cx="1100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sec:csrfInput</a:t>
            </a:r>
            <a:r>
              <a:rPr lang="en-US" altLang="ko-KR" sz="2800" dirty="0" smtClean="0"/>
              <a:t>/&gt; </a:t>
            </a:r>
            <a:r>
              <a:rPr lang="ko-KR" altLang="en-US" sz="2800" dirty="0" smtClean="0"/>
              <a:t>를 통해 </a:t>
            </a:r>
            <a:r>
              <a:rPr lang="en-US" altLang="ko-KR" sz="2800" dirty="0" smtClean="0"/>
              <a:t>Authentication </a:t>
            </a:r>
            <a:r>
              <a:rPr lang="en-US" altLang="ko-KR" sz="2800" dirty="0" smtClean="0"/>
              <a:t>Token (</a:t>
            </a:r>
            <a:r>
              <a:rPr lang="en-US" altLang="ko-KR" sz="2800" dirty="0"/>
              <a:t>CSRF </a:t>
            </a:r>
            <a:r>
              <a:rPr lang="en-US" altLang="ko-KR" sz="2800" dirty="0" smtClean="0"/>
              <a:t>Token)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생</a:t>
            </a:r>
            <a:r>
              <a:rPr lang="ko-KR" altLang="en-US" sz="2800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39035218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904</Words>
  <Application>Microsoft Office PowerPoint</Application>
  <PresentationFormat>사용자 지정</PresentationFormat>
  <Paragraphs>242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PND</cp:lastModifiedBy>
  <cp:revision>333</cp:revision>
  <dcterms:created xsi:type="dcterms:W3CDTF">2020-05-25T00:38:46Z</dcterms:created>
  <dcterms:modified xsi:type="dcterms:W3CDTF">2022-05-24T04:43:17Z</dcterms:modified>
</cp:coreProperties>
</file>