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72" r:id="rId2"/>
    <p:sldId id="280" r:id="rId3"/>
    <p:sldId id="323" r:id="rId4"/>
    <p:sldId id="361" r:id="rId5"/>
    <p:sldId id="363" r:id="rId6"/>
    <p:sldId id="307" r:id="rId7"/>
    <p:sldId id="298" r:id="rId8"/>
    <p:sldId id="368" r:id="rId9"/>
    <p:sldId id="369" r:id="rId10"/>
    <p:sldId id="371" r:id="rId11"/>
    <p:sldId id="372" r:id="rId12"/>
    <p:sldId id="365" r:id="rId13"/>
    <p:sldId id="375" r:id="rId14"/>
    <p:sldId id="367" r:id="rId15"/>
    <p:sldId id="373" r:id="rId16"/>
    <p:sldId id="374" r:id="rId17"/>
    <p:sldId id="376" r:id="rId18"/>
    <p:sldId id="377" r:id="rId19"/>
    <p:sldId id="366" r:id="rId20"/>
    <p:sldId id="379" r:id="rId21"/>
    <p:sldId id="378" r:id="rId22"/>
    <p:sldId id="380" r:id="rId23"/>
    <p:sldId id="382" r:id="rId24"/>
    <p:sldId id="381" r:id="rId25"/>
    <p:sldId id="384" r:id="rId26"/>
    <p:sldId id="385" r:id="rId27"/>
    <p:sldId id="386" r:id="rId28"/>
    <p:sldId id="387" r:id="rId29"/>
    <p:sldId id="388" r:id="rId30"/>
    <p:sldId id="389" r:id="rId31"/>
    <p:sldId id="390" r:id="rId32"/>
    <p:sldId id="268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D1F"/>
    <a:srgbClr val="851A1A"/>
    <a:srgbClr val="1F7D6B"/>
    <a:srgbClr val="A8A9A4"/>
    <a:srgbClr val="B2B1AD"/>
    <a:srgbClr val="999991"/>
    <a:srgbClr val="868277"/>
    <a:srgbClr val="A8A9A3"/>
    <a:srgbClr val="B6B6B4"/>
    <a:srgbClr val="B4B5B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28" autoAdjust="0"/>
    <p:restoredTop sz="94660"/>
  </p:normalViewPr>
  <p:slideViewPr>
    <p:cSldViewPr snapToGrid="0" showGuides="1">
      <p:cViewPr>
        <p:scale>
          <a:sx n="58" d="100"/>
          <a:sy n="58" d="100"/>
        </p:scale>
        <p:origin x="-58" y="-39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-38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5F16D-45B6-42D3-AECB-7EC392D670B5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36D1F-47DE-4346-8AD7-2F17DF7929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673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F504B-35AE-485F-9E2D-9BF0970F1E75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FBE79-A6F3-4BF6-94C2-2E0474853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710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BE79-A6F3-4BF6-94C2-2E0474853EC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326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실제 </a:t>
            </a:r>
            <a:r>
              <a:rPr lang="ko-KR" altLang="en-US" dirty="0" err="1" smtClean="0"/>
              <a:t>로그인을</a:t>
            </a:r>
            <a:r>
              <a:rPr lang="ko-KR" altLang="en-US" dirty="0" smtClean="0"/>
              <a:t> 처리하는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클래스나</a:t>
            </a:r>
            <a:r>
              <a:rPr lang="en-US" altLang="ko-KR" dirty="0" smtClean="0"/>
              <a:t>,</a:t>
            </a:r>
            <a:r>
              <a:rPr lang="ko-KR" altLang="en-US" dirty="0" smtClean="0"/>
              <a:t> 다양한 기능을 사용하기 위한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인증 </a:t>
            </a:r>
            <a:r>
              <a:rPr lang="ko-KR" altLang="en-US" dirty="0" err="1" smtClean="0"/>
              <a:t>로직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BE79-A6F3-4BF6-94C2-2E0474853EC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634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en-US" altLang="ko-KR" dirty="0" smtClean="0"/>
              <a:t>Spring </a:t>
            </a:r>
            <a:r>
              <a:rPr lang="en-US" altLang="ko-KR" dirty="0" smtClean="0"/>
              <a:t>security</a:t>
            </a:r>
            <a:r>
              <a:rPr lang="ko-KR" altLang="en-US" dirty="0" smtClean="0"/>
              <a:t>로 로그인 및 회원가입을 하기 </a:t>
            </a:r>
            <a:r>
              <a:rPr lang="ko-KR" altLang="en-US" dirty="0" smtClean="0"/>
              <a:t>위해</a:t>
            </a:r>
            <a:r>
              <a:rPr lang="en-US" altLang="ko-KR" dirty="0" smtClean="0"/>
              <a:t>,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S</a:t>
            </a:r>
            <a:r>
              <a:rPr lang="en-US" altLang="ko-KR" dirty="0" smtClean="0"/>
              <a:t>ecurity</a:t>
            </a:r>
            <a:r>
              <a:rPr lang="ko-KR" altLang="en-US" dirty="0" smtClean="0"/>
              <a:t>에서 제공하는 </a:t>
            </a:r>
            <a:r>
              <a:rPr lang="en-US" altLang="ko-KR" dirty="0" err="1" smtClean="0"/>
              <a:t>UserDetails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상속받아서 사용해야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UserDetails</a:t>
            </a:r>
            <a:r>
              <a:rPr lang="ko-KR" altLang="en-US" dirty="0" smtClean="0"/>
              <a:t>를 편한 </a:t>
            </a:r>
            <a:r>
              <a:rPr lang="ko-KR" altLang="en-US" dirty="0" smtClean="0"/>
              <a:t>방법으로 구현해 놓은 </a:t>
            </a:r>
            <a:r>
              <a:rPr lang="en-US" altLang="ko-KR" dirty="0" smtClean="0"/>
              <a:t>User </a:t>
            </a:r>
            <a:r>
              <a:rPr lang="ko-KR" altLang="en-US" dirty="0" smtClean="0"/>
              <a:t>클래스를 직접 </a:t>
            </a:r>
            <a:r>
              <a:rPr lang="ko-KR" altLang="en-US" dirty="0" smtClean="0"/>
              <a:t>상속받음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BE79-A6F3-4BF6-94C2-2E0474853EC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041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로그인을</a:t>
            </a:r>
            <a:r>
              <a:rPr lang="ko-KR" altLang="en-US" dirty="0" smtClean="0"/>
              <a:t> </a:t>
            </a:r>
            <a:r>
              <a:rPr lang="ko-KR" altLang="en-US" dirty="0" smtClean="0"/>
              <a:t>위한 사용자 정보 </a:t>
            </a:r>
            <a:r>
              <a:rPr lang="ko-KR" altLang="en-US" dirty="0" smtClean="0"/>
              <a:t>객체 생성 </a:t>
            </a:r>
            <a:r>
              <a:rPr lang="en-US" altLang="ko-KR" dirty="0" smtClean="0"/>
              <a:t>(</a:t>
            </a:r>
            <a:r>
              <a:rPr lang="en-US" altLang="ko-KR" dirty="0" smtClean="0"/>
              <a:t>Member)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실제적</a:t>
            </a:r>
            <a:r>
              <a:rPr lang="ko-KR" altLang="en-US" dirty="0" smtClean="0"/>
              <a:t>으</a:t>
            </a:r>
            <a:r>
              <a:rPr lang="ko-KR" altLang="en-US" dirty="0"/>
              <a:t>로</a:t>
            </a:r>
            <a:r>
              <a:rPr lang="ko-KR" altLang="en-US" dirty="0" smtClean="0"/>
              <a:t> </a:t>
            </a:r>
            <a:r>
              <a:rPr lang="ko-KR" altLang="en-US" dirty="0" smtClean="0"/>
              <a:t>로그인 처리를 하는 </a:t>
            </a:r>
            <a:r>
              <a:rPr lang="ko-KR" altLang="en-US" dirty="0" smtClean="0"/>
              <a:t>서비스 생성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SecurityMemberService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mapper</a:t>
            </a:r>
            <a:r>
              <a:rPr lang="ko-KR" altLang="en-US" dirty="0" smtClean="0"/>
              <a:t>에 변수로 담아 보내고</a:t>
            </a:r>
            <a:r>
              <a:rPr lang="en-US" altLang="ko-KR" dirty="0" smtClean="0"/>
              <a:t>,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있는 </a:t>
            </a:r>
            <a:r>
              <a:rPr lang="ko-KR" altLang="en-US" dirty="0" smtClean="0"/>
              <a:t>유저정보와 대조하여 </a:t>
            </a:r>
            <a:r>
              <a:rPr lang="ko-KR" altLang="en-US" dirty="0" smtClean="0"/>
              <a:t>로그인 처리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BE79-A6F3-4BF6-94C2-2E0474853EC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748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</a:t>
            </a:r>
            <a:r>
              <a:rPr lang="ko-KR" altLang="en-US" dirty="0" smtClean="0"/>
              <a:t>다 처리하면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SecurityContext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거침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SecurityContext</a:t>
            </a:r>
            <a:r>
              <a:rPr lang="en-US" altLang="ko-KR" dirty="0" smtClean="0"/>
              <a:t>? : </a:t>
            </a:r>
            <a:r>
              <a:rPr lang="en-US" altLang="ko-KR" dirty="0" smtClean="0"/>
              <a:t>Security </a:t>
            </a:r>
            <a:r>
              <a:rPr lang="ko-KR" altLang="en-US" dirty="0" smtClean="0"/>
              <a:t>환경설정을 </a:t>
            </a:r>
            <a:r>
              <a:rPr lang="ko-KR" altLang="en-US" dirty="0" smtClean="0"/>
              <a:t>할 수 </a:t>
            </a:r>
            <a:r>
              <a:rPr lang="ko-KR" altLang="en-US" dirty="0" smtClean="0"/>
              <a:t>있</a:t>
            </a:r>
            <a:r>
              <a:rPr lang="ko-KR" altLang="en-US" dirty="0" smtClean="0"/>
              <a:t>음</a:t>
            </a:r>
            <a:endParaRPr lang="en-US" altLang="ko-KR" dirty="0"/>
          </a:p>
          <a:p>
            <a:r>
              <a:rPr lang="en-US" altLang="ko-KR" dirty="0" smtClean="0"/>
              <a:t> 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BE79-A6F3-4BF6-94C2-2E0474853EC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634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marL="228600" indent="-228600">
              <a:buFontTx/>
              <a:buAutoNum type="arabicPeriod"/>
            </a:pPr>
            <a:r>
              <a:rPr lang="ko-KR" altLang="en-US" dirty="0" smtClean="0"/>
              <a:t>페이지 접근 권한 설정 </a:t>
            </a:r>
            <a:r>
              <a:rPr lang="en-US" altLang="ko-KR" dirty="0" smtClean="0"/>
              <a:t>/ </a:t>
            </a:r>
            <a:r>
              <a:rPr lang="en-US" altLang="ko-KR" dirty="0" err="1" smtClean="0"/>
              <a:t>permitALL</a:t>
            </a:r>
            <a:r>
              <a:rPr lang="en-US" altLang="ko-KR" dirty="0"/>
              <a:t>()</a:t>
            </a:r>
            <a:r>
              <a:rPr lang="ko-KR" altLang="en-US" dirty="0"/>
              <a:t>권한을 </a:t>
            </a:r>
            <a:r>
              <a:rPr lang="ko-KR" altLang="en-US" dirty="0" smtClean="0"/>
              <a:t>줘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      </a:t>
            </a:r>
            <a:r>
              <a:rPr lang="ko-KR" altLang="en-US" dirty="0" smtClean="0"/>
              <a:t>로그인 없이 페이지에</a:t>
            </a:r>
            <a:r>
              <a:rPr lang="en-US" altLang="ko-KR" dirty="0" smtClean="0"/>
              <a:t> </a:t>
            </a:r>
            <a:r>
              <a:rPr lang="ko-KR" altLang="en-US" dirty="0"/>
              <a:t>접근할 수 있도록 </a:t>
            </a:r>
            <a:r>
              <a:rPr lang="ko-KR" altLang="en-US" dirty="0" smtClean="0"/>
              <a:t>설정</a:t>
            </a:r>
            <a:r>
              <a:rPr lang="en-US" altLang="ko-KR" dirty="0"/>
              <a:t> </a:t>
            </a:r>
            <a:r>
              <a:rPr lang="en-US" altLang="ko-KR" dirty="0" smtClean="0"/>
              <a:t>(login, join)</a:t>
            </a: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관리자 페이지</a:t>
            </a:r>
            <a:r>
              <a:rPr lang="en-US" altLang="ko-KR" dirty="0" smtClean="0"/>
              <a:t>: URL</a:t>
            </a:r>
            <a:r>
              <a:rPr lang="ko-KR" altLang="en-US" dirty="0" smtClean="0"/>
              <a:t>경로 검사 권한인증방법을 통해 접근 제한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방법급</a:t>
            </a:r>
            <a:r>
              <a:rPr lang="ko-KR" altLang="en-US" dirty="0" smtClean="0"/>
              <a:t> 권한인 </a:t>
            </a:r>
            <a:r>
              <a:rPr lang="en-US" altLang="ko-KR" dirty="0" smtClean="0"/>
              <a:t>@</a:t>
            </a:r>
            <a:r>
              <a:rPr lang="en-US" altLang="ko-KR" dirty="0" err="1"/>
              <a:t>P</a:t>
            </a:r>
            <a:r>
              <a:rPr lang="en-US" altLang="ko-KR" dirty="0" err="1" smtClean="0"/>
              <a:t>reAuthoirze</a:t>
            </a:r>
            <a:r>
              <a:rPr lang="ko-KR" altLang="en-US" dirty="0" smtClean="0"/>
              <a:t>로도 가능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BE79-A6F3-4BF6-94C2-2E0474853EC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872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부가기능</a:t>
            </a:r>
            <a:r>
              <a:rPr lang="en-US" altLang="ko-KR" dirty="0" smtClean="0"/>
              <a:t>/</a:t>
            </a:r>
            <a:r>
              <a:rPr lang="ko-KR" altLang="en-US" dirty="0" smtClean="0"/>
              <a:t>  로그인 </a:t>
            </a:r>
            <a:r>
              <a:rPr lang="ko-KR" altLang="en-US" dirty="0" smtClean="0"/>
              <a:t>실패 처리 </a:t>
            </a:r>
            <a:r>
              <a:rPr lang="en-US" altLang="ko-KR" dirty="0" smtClean="0"/>
              <a:t>Handler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SecurityMemberFailService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로그인 </a:t>
            </a:r>
            <a:r>
              <a:rPr lang="ko-KR" altLang="en-US" dirty="0" err="1" smtClean="0"/>
              <a:t>처리중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smtClean="0"/>
              <a:t>실패했을 때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BE79-A6F3-4BF6-94C2-2E0474853EC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0132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en-US" altLang="ko-KR" dirty="0" err="1" smtClean="0"/>
              <a:t>AuthenticationFailureHandler</a:t>
            </a:r>
            <a:r>
              <a:rPr lang="ko-KR" altLang="en-US" dirty="0" smtClean="0"/>
              <a:t> </a:t>
            </a:r>
            <a:r>
              <a:rPr lang="ko-KR" altLang="en-US" dirty="0" smtClean="0"/>
              <a:t>상속받아 </a:t>
            </a:r>
            <a:r>
              <a:rPr lang="ko-KR" altLang="en-US" dirty="0" smtClean="0"/>
              <a:t>서비스생성</a:t>
            </a:r>
            <a:endParaRPr lang="en-US" altLang="ko-KR" dirty="0" smtClean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 smtClean="0"/>
              <a:t>오류 유형에 따른 메시지 작성</a:t>
            </a:r>
            <a:endParaRPr lang="en-US" altLang="ko-KR" dirty="0" smtClean="0"/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 smtClean="0"/>
              <a:t>Request</a:t>
            </a:r>
            <a:r>
              <a:rPr lang="ko-KR" altLang="en-US" dirty="0" smtClean="0"/>
              <a:t>에 담아 </a:t>
            </a:r>
            <a:r>
              <a:rPr lang="en-US" altLang="ko-KR" dirty="0" smtClean="0"/>
              <a:t>dispatch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BE79-A6F3-4BF6-94C2-2E0474853EC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233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부가기능 </a:t>
            </a:r>
            <a:r>
              <a:rPr lang="en-US" altLang="ko-KR" dirty="0" smtClean="0"/>
              <a:t>/ </a:t>
            </a:r>
            <a:r>
              <a:rPr lang="en-US" altLang="ko-KR" dirty="0" err="1" smtClean="0"/>
              <a:t>denined</a:t>
            </a:r>
            <a:r>
              <a:rPr lang="en-US" altLang="ko-KR" dirty="0" smtClean="0"/>
              <a:t> handler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접근권한이 없는 계정이 페이지에 접근 했을 때</a:t>
            </a:r>
            <a:r>
              <a:rPr lang="en-US" altLang="ko-KR" dirty="0"/>
              <a:t> </a:t>
            </a:r>
            <a:r>
              <a:rPr lang="ko-KR" altLang="en-US" dirty="0" smtClean="0"/>
              <a:t>실행하는 </a:t>
            </a:r>
            <a:r>
              <a:rPr lang="en-US" altLang="ko-KR" dirty="0" smtClean="0"/>
              <a:t>Handler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기본적으로 </a:t>
            </a:r>
            <a:r>
              <a:rPr lang="en-US" altLang="ko-KR" dirty="0" smtClean="0"/>
              <a:t>403 </a:t>
            </a:r>
            <a:r>
              <a:rPr lang="ko-KR" altLang="en-US" dirty="0" smtClean="0"/>
              <a:t>에러 페이지를 띄우는데</a:t>
            </a:r>
            <a:r>
              <a:rPr lang="en-US" altLang="ko-KR" dirty="0" smtClean="0"/>
              <a:t>,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이를 </a:t>
            </a:r>
            <a:r>
              <a:rPr lang="ko-KR" altLang="en-US" dirty="0" smtClean="0"/>
              <a:t>설정한 </a:t>
            </a:r>
            <a:r>
              <a:rPr lang="ko-KR" altLang="en-US" dirty="0" smtClean="0"/>
              <a:t>경로의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페이지로 넘겨주는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BE79-A6F3-4BF6-94C2-2E0474853EC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013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부가기능 </a:t>
            </a:r>
            <a:r>
              <a:rPr lang="en-US" altLang="ko-KR" dirty="0" smtClean="0"/>
              <a:t>/ </a:t>
            </a:r>
            <a:r>
              <a:rPr lang="en-US" altLang="ko-KR" dirty="0" err="1" smtClean="0"/>
              <a:t>bCryptPasswordEncoder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springSecurity</a:t>
            </a:r>
            <a:r>
              <a:rPr lang="ko-KR" altLang="en-US" dirty="0" smtClean="0"/>
              <a:t>에서 제공하는 </a:t>
            </a:r>
            <a:r>
              <a:rPr lang="en-US" altLang="ko-KR" dirty="0" smtClean="0"/>
              <a:t>password encoding</a:t>
            </a:r>
            <a:r>
              <a:rPr lang="ko-KR" altLang="en-US" dirty="0" smtClean="0"/>
              <a:t> 클래스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해당 </a:t>
            </a:r>
            <a:r>
              <a:rPr lang="ko-KR" altLang="en-US" dirty="0" smtClean="0"/>
              <a:t>클래스를 통해 </a:t>
            </a:r>
            <a:r>
              <a:rPr lang="ko-KR" altLang="en-US" dirty="0" smtClean="0"/>
              <a:t>비밀번호를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</a:t>
            </a:r>
            <a:r>
              <a:rPr lang="ko-KR" altLang="en-US" dirty="0" smtClean="0"/>
              <a:t>하는 기능</a:t>
            </a:r>
            <a:r>
              <a:rPr lang="en-US" altLang="ko-KR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사용자가 </a:t>
            </a:r>
            <a:r>
              <a:rPr lang="ko-KR" altLang="en-US" dirty="0" smtClean="0"/>
              <a:t>제출한 </a:t>
            </a:r>
            <a:r>
              <a:rPr lang="ko-KR" altLang="en-US" dirty="0" smtClean="0"/>
              <a:t>비밀번호와</a:t>
            </a:r>
            <a:r>
              <a:rPr lang="en-US" altLang="ko-KR" dirty="0" smtClean="0"/>
              <a:t>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저장되어있는 </a:t>
            </a:r>
            <a:r>
              <a:rPr lang="ko-KR" altLang="en-US" dirty="0" smtClean="0"/>
              <a:t>비밀번호의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 </a:t>
            </a:r>
            <a:r>
              <a:rPr lang="ko-KR" altLang="en-US" dirty="0" smtClean="0"/>
              <a:t>일치 여부를 </a:t>
            </a:r>
            <a:r>
              <a:rPr lang="ko-KR" altLang="en-US" dirty="0" smtClean="0"/>
              <a:t>확인하는 기능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BE79-A6F3-4BF6-94C2-2E0474853EC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0132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 smtClean="0"/>
              <a:t>구현된 </a:t>
            </a:r>
            <a:r>
              <a:rPr lang="ko-KR" altLang="en-US" dirty="0" err="1" smtClean="0"/>
              <a:t>웹페이지에서</a:t>
            </a:r>
            <a:r>
              <a:rPr lang="ko-KR" altLang="en-US" dirty="0" smtClean="0"/>
              <a:t> </a:t>
            </a:r>
            <a:r>
              <a:rPr lang="ko-KR" altLang="en-US" dirty="0" smtClean="0"/>
              <a:t>제공하는 기능 </a:t>
            </a:r>
            <a:endParaRPr lang="en-US" altLang="ko-KR" dirty="0" smtClean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회원정보수정</a:t>
            </a:r>
            <a:r>
              <a:rPr lang="en-US" altLang="ko-KR" dirty="0" smtClean="0"/>
              <a:t>, Mash-up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관리자 기능인 </a:t>
            </a:r>
            <a:r>
              <a:rPr lang="ko-KR" altLang="en-US" dirty="0" smtClean="0"/>
              <a:t>전체회원</a:t>
            </a:r>
            <a:endParaRPr lang="en-US" altLang="ko-KR" dirty="0" smtClean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 smtClean="0"/>
              <a:t>회원정보수정</a:t>
            </a:r>
            <a:endParaRPr lang="en-US" altLang="ko-KR" dirty="0" smtClean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 smtClean="0"/>
              <a:t>Mash-up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 smtClean="0"/>
              <a:t>전체회원 조회</a:t>
            </a:r>
            <a:r>
              <a:rPr lang="en-US" altLang="ko-KR" dirty="0" smtClean="0"/>
              <a:t>(</a:t>
            </a:r>
            <a:r>
              <a:rPr lang="ko-KR" altLang="en-US" dirty="0" smtClean="0"/>
              <a:t>관리자</a:t>
            </a:r>
            <a:r>
              <a:rPr lang="en-US" altLang="ko-KR" dirty="0" smtClean="0"/>
              <a:t>)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권한별 제공하는 기능이 다름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메뉴바도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권한별로</a:t>
            </a:r>
            <a:r>
              <a:rPr lang="ko-KR" altLang="en-US" dirty="0" smtClean="0"/>
              <a:t> 다름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BE79-A6F3-4BF6-94C2-2E0474853EC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531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BE79-A6F3-4BF6-94C2-2E0474853EC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036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BE79-A6F3-4BF6-94C2-2E0474853EC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8989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BE79-A6F3-4BF6-94C2-2E0474853EC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5083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en-US" altLang="ko-KR" dirty="0" smtClean="0"/>
              <a:t>(</a:t>
            </a:r>
            <a:r>
              <a:rPr lang="ko-KR" altLang="en-US" dirty="0" smtClean="0"/>
              <a:t>기존</a:t>
            </a:r>
            <a:r>
              <a:rPr lang="en-US" altLang="ko-KR" dirty="0" smtClean="0"/>
              <a:t>)Link</a:t>
            </a:r>
            <a:r>
              <a:rPr lang="ko-KR" altLang="en-US" dirty="0" smtClean="0"/>
              <a:t>를 누르면 해당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이 미리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생성된 </a:t>
            </a:r>
            <a:r>
              <a:rPr lang="en-US" altLang="ko-KR" dirty="0" err="1" smtClean="0"/>
              <a:t>iframe</a:t>
            </a:r>
            <a:r>
              <a:rPr lang="ko-KR" altLang="en-US" dirty="0" smtClean="0"/>
              <a:t>태그에 뿌려줌</a:t>
            </a:r>
            <a:endParaRPr lang="en-US" altLang="ko-KR" dirty="0" smtClean="0"/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 smtClean="0"/>
              <a:t>Spotfire</a:t>
            </a:r>
            <a:r>
              <a:rPr lang="ko-KR" altLang="en-US" dirty="0" smtClean="0"/>
              <a:t>에서 제공하는 </a:t>
            </a:r>
            <a:r>
              <a:rPr lang="en-US" altLang="ko-KR" dirty="0" err="1" smtClean="0"/>
              <a:t>JavaScriptAPI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Mash-up</a:t>
            </a:r>
            <a:r>
              <a:rPr lang="ko-KR" altLang="en-US" dirty="0" smtClean="0"/>
              <a:t>기능 구현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BE79-A6F3-4BF6-94C2-2E0474853EC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0132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 API</a:t>
            </a:r>
            <a:r>
              <a:rPr lang="ko-KR" altLang="en-US" dirty="0" smtClean="0"/>
              <a:t>활용 장점</a:t>
            </a:r>
            <a:endParaRPr lang="en-US" altLang="ko-KR" dirty="0"/>
          </a:p>
          <a:p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간단한 </a:t>
            </a:r>
            <a:r>
              <a:rPr lang="ko-KR" altLang="en-US" dirty="0" smtClean="0"/>
              <a:t>코드로 쉽게 구현이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다양한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제공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사용성</a:t>
            </a:r>
            <a:r>
              <a:rPr lang="ko-KR" altLang="en-US" dirty="0" smtClean="0"/>
              <a:t> 좋은 페이지 구현가능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API </a:t>
            </a:r>
            <a:r>
              <a:rPr lang="ko-KR" altLang="en-US" dirty="0" smtClean="0"/>
              <a:t>활용방법</a:t>
            </a:r>
            <a:endParaRPr lang="en-US" altLang="ko-KR" dirty="0" smtClean="0"/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 smtClean="0"/>
              <a:t>Loader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불러오기 </a:t>
            </a:r>
            <a:endParaRPr lang="en-US" altLang="ko-KR" dirty="0" smtClean="0"/>
          </a:p>
          <a:p>
            <a:r>
              <a:rPr lang="en-US" altLang="ko-KR" dirty="0" smtClean="0"/>
              <a:t>    (</a:t>
            </a:r>
            <a:r>
              <a:rPr lang="ko-KR" altLang="en-US" dirty="0" smtClean="0"/>
              <a:t> </a:t>
            </a:r>
            <a:r>
              <a:rPr lang="en-US" altLang="ko-KR" dirty="0" smtClean="0"/>
              <a:t>Loader</a:t>
            </a:r>
            <a:r>
              <a:rPr lang="ko-KR" altLang="en-US" dirty="0" smtClean="0"/>
              <a:t>없이 구현 가능하나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익명인증방법으로 제한되기 때문에</a:t>
            </a:r>
            <a:r>
              <a:rPr lang="en-US" altLang="ko-KR" dirty="0" smtClean="0"/>
              <a:t>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공개적으로 공유된 분석파일만 사용할 수 있도록 제한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변수 선언하기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웹플레이어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분석파일</a:t>
            </a:r>
            <a:r>
              <a:rPr lang="ko-KR" altLang="en-US" dirty="0" smtClean="0"/>
              <a:t>경로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createApplication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메서드로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BE79-A6F3-4BF6-94C2-2E0474853EC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5083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smtClean="0"/>
              <a:t>1. Loader</a:t>
            </a:r>
            <a:r>
              <a:rPr lang="ko-KR" altLang="en-US" dirty="0" smtClean="0"/>
              <a:t> </a:t>
            </a:r>
            <a:r>
              <a:rPr lang="ko-KR" altLang="en-US" dirty="0" smtClean="0"/>
              <a:t>호출합니다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2. .</a:t>
            </a:r>
            <a:r>
              <a:rPr lang="en-US" altLang="ko-KR" dirty="0" err="1" smtClean="0"/>
              <a:t>createApllication</a:t>
            </a:r>
            <a:r>
              <a:rPr lang="ko-KR" altLang="en-US" dirty="0" smtClean="0"/>
              <a:t>에 변수를 넣어 화면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BE79-A6F3-4BF6-94C2-2E0474853EC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0132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354975"/>
            <a:ext cx="5486400" cy="4114800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wp</a:t>
            </a:r>
            <a:r>
              <a:rPr lang="ko-KR" altLang="en-US" dirty="0" smtClean="0"/>
              <a:t>생성에 필요한 변수</a:t>
            </a:r>
            <a:r>
              <a:rPr lang="en-US" altLang="ko-KR" dirty="0" smtClean="0"/>
              <a:t>&gt;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1. </a:t>
            </a:r>
            <a:r>
              <a:rPr lang="en-US" altLang="ko-KR" dirty="0" err="1" smtClean="0"/>
              <a:t>webPlayerServerRootUrl</a:t>
            </a:r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연결할 </a:t>
            </a:r>
            <a:r>
              <a:rPr lang="en-US" altLang="ko-KR" dirty="0" err="1" smtClean="0"/>
              <a:t>spotfireServerWpUrl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analysisPath</a:t>
            </a:r>
            <a:r>
              <a:rPr lang="en-US" altLang="ko-KR" dirty="0" smtClean="0"/>
              <a:t> </a:t>
            </a:r>
            <a:r>
              <a:rPr lang="en-US" altLang="ko-KR" dirty="0" smtClean="0"/>
              <a:t>: Library</a:t>
            </a:r>
            <a:r>
              <a:rPr lang="ko-KR" altLang="en-US" dirty="0" smtClean="0"/>
              <a:t>에 있는 분석파일의 </a:t>
            </a:r>
            <a:r>
              <a:rPr lang="ko-KR" altLang="en-US" dirty="0" smtClean="0"/>
              <a:t>경로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Parameters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분석을 위한 </a:t>
            </a:r>
            <a:r>
              <a:rPr lang="ko-KR" altLang="en-US" dirty="0" smtClean="0"/>
              <a:t>변수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en-US" altLang="ko-KR" dirty="0" err="1" smtClean="0"/>
              <a:t>reloadInstance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서버측</a:t>
            </a:r>
            <a:r>
              <a:rPr lang="ko-KR" altLang="en-US" dirty="0"/>
              <a:t>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</a:t>
            </a:r>
            <a:r>
              <a:rPr lang="ko-KR" altLang="en-US" dirty="0"/>
              <a:t>재사용 </a:t>
            </a:r>
            <a:r>
              <a:rPr lang="ko-KR" altLang="en-US" dirty="0" smtClean="0"/>
              <a:t>여부 </a:t>
            </a:r>
            <a:r>
              <a:rPr lang="en-US" altLang="ko-KR" dirty="0" smtClean="0"/>
              <a:t>(true/false)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en-US" altLang="ko-KR" dirty="0" err="1" smtClean="0"/>
              <a:t>apiVersion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열</a:t>
            </a:r>
            <a:r>
              <a:rPr lang="ko-KR" altLang="en-US" dirty="0"/>
              <a:t>려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버전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6. </a:t>
            </a:r>
            <a:r>
              <a:rPr lang="en-US" altLang="ko-KR" dirty="0" err="1" smtClean="0"/>
              <a:t>Customizationinfo</a:t>
            </a:r>
            <a:r>
              <a:rPr lang="en-US" altLang="ko-KR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화면구성을 </a:t>
            </a:r>
            <a:r>
              <a:rPr lang="ko-KR" altLang="en-US" dirty="0" err="1" smtClean="0"/>
              <a:t>커스텀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도구 </a:t>
            </a:r>
            <a:r>
              <a:rPr lang="ko-KR" altLang="en-US" dirty="0"/>
              <a:t>모음</a:t>
            </a:r>
            <a:r>
              <a:rPr lang="en-US" altLang="ko-KR" dirty="0"/>
              <a:t>, </a:t>
            </a:r>
            <a:r>
              <a:rPr lang="ko-KR" altLang="en-US" dirty="0"/>
              <a:t>페이지 탐색 및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상태 </a:t>
            </a:r>
            <a:r>
              <a:rPr lang="ko-KR" altLang="en-US" dirty="0"/>
              <a:t>표시줄을 </a:t>
            </a:r>
            <a:r>
              <a:rPr lang="ko-KR" altLang="en-US" dirty="0" smtClean="0"/>
              <a:t>제거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더 깨끗한 </a:t>
            </a:r>
            <a:r>
              <a:rPr lang="ko-KR" altLang="en-US" dirty="0" err="1"/>
              <a:t>대시보드를</a:t>
            </a:r>
            <a:r>
              <a:rPr lang="ko-KR" altLang="en-US" dirty="0"/>
              <a:t> </a:t>
            </a:r>
            <a:r>
              <a:rPr lang="ko-KR" altLang="en-US" dirty="0" smtClean="0"/>
              <a:t>얻을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BE79-A6F3-4BF6-94C2-2E0474853EC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0132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err="1" smtClean="0"/>
              <a:t>analysisPath</a:t>
            </a:r>
            <a:r>
              <a:rPr lang="ko-KR" altLang="en-US" dirty="0" smtClean="0"/>
              <a:t>에 특정 경로가 </a:t>
            </a:r>
            <a:r>
              <a:rPr lang="ko-KR" altLang="en-US" dirty="0"/>
              <a:t>아닌 변수의 </a:t>
            </a:r>
            <a:r>
              <a:rPr lang="ko-KR" altLang="en-US" dirty="0" smtClean="0"/>
              <a:t>값이 들어간 이유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메뉴바를</a:t>
            </a:r>
            <a:r>
              <a:rPr lang="ko-KR" altLang="en-US" dirty="0" smtClean="0"/>
              <a:t> 클릭할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분석파일이 </a:t>
            </a:r>
            <a:r>
              <a:rPr lang="ko-KR" altLang="en-US" dirty="0" err="1" smtClean="0"/>
              <a:t>로드되도록</a:t>
            </a:r>
            <a:r>
              <a:rPr lang="ko-KR" altLang="en-US" dirty="0" smtClean="0"/>
              <a:t> 하기 위해</a:t>
            </a:r>
            <a:endParaRPr lang="en-US" altLang="ko-KR" dirty="0" smtClean="0"/>
          </a:p>
          <a:p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태그에 </a:t>
            </a:r>
            <a:r>
              <a:rPr lang="en-US" altLang="ko-KR" dirty="0" smtClean="0"/>
              <a:t>Path</a:t>
            </a:r>
            <a:r>
              <a:rPr lang="ko-KR" altLang="en-US" dirty="0" smtClean="0"/>
              <a:t>값 넣어놓음</a:t>
            </a:r>
            <a:endParaRPr lang="en-US" altLang="ko-KR" dirty="0" smtClean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그 값을 </a:t>
            </a:r>
            <a:r>
              <a:rPr lang="en-US" altLang="ko-KR" dirty="0" err="1" smtClean="0"/>
              <a:t>inputPath</a:t>
            </a:r>
            <a:r>
              <a:rPr lang="ko-KR" altLang="en-US" dirty="0" smtClean="0"/>
              <a:t>라는 </a:t>
            </a:r>
            <a:r>
              <a:rPr lang="en-US" altLang="ko-KR" dirty="0" smtClean="0"/>
              <a:t>hidden</a:t>
            </a:r>
            <a:r>
              <a:rPr lang="ko-KR" altLang="en-US" dirty="0" smtClean="0"/>
              <a:t>태그에 전달</a:t>
            </a:r>
            <a:endParaRPr lang="en-US" altLang="ko-KR" dirty="0" smtClean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en-US" altLang="ko-KR" dirty="0" err="1" smtClean="0"/>
              <a:t>Hiden</a:t>
            </a:r>
            <a:r>
              <a:rPr lang="ko-KR" altLang="en-US" dirty="0" smtClean="0"/>
              <a:t>의 값을 </a:t>
            </a:r>
            <a:r>
              <a:rPr lang="en-US" altLang="ko-KR" dirty="0" smtClean="0"/>
              <a:t>title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analysisPath</a:t>
            </a:r>
            <a:r>
              <a:rPr lang="ko-KR" altLang="en-US" dirty="0" smtClean="0"/>
              <a:t>에 넣음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BE79-A6F3-4BF6-94C2-2E0474853ECF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0132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BE79-A6F3-4BF6-94C2-2E0474853EC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5083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포털 로그인 </a:t>
            </a:r>
            <a:r>
              <a:rPr lang="en-US" altLang="ko-KR" dirty="0" smtClean="0"/>
              <a:t>+ </a:t>
            </a:r>
            <a:r>
              <a:rPr lang="en-US" altLang="ko-KR" dirty="0" err="1" smtClean="0"/>
              <a:t>spotfire</a:t>
            </a:r>
            <a:r>
              <a:rPr lang="en-US" altLang="ko-KR" dirty="0" smtClean="0"/>
              <a:t> Server</a:t>
            </a:r>
            <a:r>
              <a:rPr lang="ko-KR" altLang="en-US" dirty="0" smtClean="0"/>
              <a:t>로그인 총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번의 로그인 과정을 거쳐야 분석 파일을 </a:t>
            </a:r>
            <a:r>
              <a:rPr lang="en-US" altLang="ko-KR" dirty="0" smtClean="0"/>
              <a:t>load</a:t>
            </a:r>
            <a:r>
              <a:rPr lang="ko-KR" altLang="en-US" dirty="0" smtClean="0"/>
              <a:t>할 수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BE79-A6F3-4BF6-94C2-2E0474853ECF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5083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err="1" smtClean="0"/>
              <a:t>SpotfireServer</a:t>
            </a:r>
            <a:r>
              <a:rPr lang="ko-KR" altLang="en-US" dirty="0" smtClean="0"/>
              <a:t>에서 제공하는 </a:t>
            </a:r>
            <a:r>
              <a:rPr lang="en-US" altLang="ko-KR" dirty="0" smtClean="0"/>
              <a:t>External Authentication </a:t>
            </a:r>
            <a:r>
              <a:rPr lang="ko-KR" altLang="en-US" dirty="0" smtClean="0"/>
              <a:t>기능을 활용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 smtClean="0"/>
              <a:t>Enable : </a:t>
            </a:r>
            <a:r>
              <a:rPr lang="en-US" altLang="ko-KR" dirty="0" smtClean="0"/>
              <a:t>yes</a:t>
            </a:r>
            <a:r>
              <a:rPr lang="ko-KR" altLang="en-US" dirty="0" smtClean="0"/>
              <a:t>를 선택해 기능 활성화</a:t>
            </a:r>
            <a:endParaRPr lang="en-US" altLang="ko-KR" dirty="0" smtClean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en-US" altLang="ko-KR" dirty="0" smtClean="0"/>
              <a:t>Type : </a:t>
            </a:r>
            <a:r>
              <a:rPr lang="en-US" altLang="ko-KR" dirty="0" smtClean="0"/>
              <a:t>(Attribute, Header, Cookie, Custom …) 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cookie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 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en-US" altLang="ko-KR" dirty="0" smtClean="0"/>
              <a:t>Name: </a:t>
            </a:r>
            <a:r>
              <a:rPr lang="ko-KR" altLang="en-US" dirty="0" smtClean="0"/>
              <a:t>받을 쿠키의 네임 설정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BE79-A6F3-4BF6-94C2-2E0474853EC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508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BE79-A6F3-4BF6-94C2-2E0474853EC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5083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쿠키 생성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(name, value, time)</a:t>
            </a: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 smtClean="0"/>
              <a:t>Name : configuration</a:t>
            </a:r>
            <a:r>
              <a:rPr lang="ko-KR" altLang="en-US" dirty="0" smtClean="0"/>
              <a:t>에서 설정한 </a:t>
            </a:r>
            <a:r>
              <a:rPr lang="ko-KR" altLang="en-US" dirty="0" err="1" smtClean="0"/>
              <a:t>쿠키명으로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en-US" altLang="ko-KR" dirty="0" smtClean="0"/>
              <a:t>Value: </a:t>
            </a:r>
            <a:r>
              <a:rPr lang="ko-KR" altLang="en-US" dirty="0" smtClean="0"/>
              <a:t> 로그인 된 </a:t>
            </a:r>
            <a:r>
              <a:rPr lang="en-US" altLang="ko-KR" dirty="0" err="1" smtClean="0"/>
              <a:t>userid</a:t>
            </a:r>
            <a:r>
              <a:rPr lang="ko-KR" altLang="en-US" dirty="0" smtClean="0"/>
              <a:t>로 설정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BE79-A6F3-4BF6-94C2-2E0474853ECF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5083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로그아웃을 할 때</a:t>
            </a:r>
            <a:r>
              <a:rPr lang="en-US" altLang="ko-KR" dirty="0"/>
              <a:t> </a:t>
            </a:r>
            <a:r>
              <a:rPr lang="ko-KR" altLang="en-US" dirty="0" smtClean="0"/>
              <a:t>추가 해야 할 것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 smtClean="0"/>
              <a:t>생성한 쿠키 제거</a:t>
            </a:r>
            <a:endParaRPr lang="en-US" altLang="ko-KR" dirty="0" smtClean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en-US" altLang="ko-KR" dirty="0" err="1" smtClean="0"/>
              <a:t>spotfireServer</a:t>
            </a:r>
            <a:r>
              <a:rPr lang="ko-KR" altLang="en-US" dirty="0"/>
              <a:t> </a:t>
            </a:r>
            <a:r>
              <a:rPr lang="ko-KR" altLang="en-US" dirty="0" smtClean="0"/>
              <a:t>로그아웃 시키기</a:t>
            </a:r>
            <a:r>
              <a:rPr lang="en-US" altLang="ko-KR" dirty="0"/>
              <a:t> </a:t>
            </a:r>
            <a:r>
              <a:rPr lang="en-US" altLang="ko-KR" dirty="0" smtClean="0"/>
              <a:t>(.logout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이용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BE79-A6F3-4BF6-94C2-2E0474853ECF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5083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자세한 소스코드는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에서 확인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BE79-A6F3-4BF6-94C2-2E0474853ECF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898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BE79-A6F3-4BF6-94C2-2E0474853EC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384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 smtClean="0"/>
              <a:t>1. Client</a:t>
            </a:r>
            <a:r>
              <a:rPr lang="ko-KR" altLang="en-US" dirty="0" smtClean="0"/>
              <a:t>의 요청에 의해 </a:t>
            </a:r>
            <a:r>
              <a:rPr lang="en-US" altLang="ko-KR" dirty="0" smtClean="0"/>
              <a:t>@Controller</a:t>
            </a:r>
            <a:r>
              <a:rPr lang="ko-KR" altLang="en-US" dirty="0" smtClean="0"/>
              <a:t>로 </a:t>
            </a:r>
            <a:r>
              <a:rPr lang="ko-KR" altLang="en-US" dirty="0" smtClean="0"/>
              <a:t>넘어</a:t>
            </a:r>
            <a:r>
              <a:rPr lang="ko-KR" altLang="en-US" dirty="0" smtClean="0"/>
              <a:t>감</a:t>
            </a:r>
            <a:endParaRPr lang="en-US" altLang="ko-KR" dirty="0" smtClean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요청이 </a:t>
            </a:r>
            <a:r>
              <a:rPr lang="en-US" altLang="ko-KR" dirty="0" smtClean="0"/>
              <a:t>@Controller</a:t>
            </a:r>
            <a:r>
              <a:rPr lang="ko-KR" altLang="en-US" dirty="0" smtClean="0"/>
              <a:t>로 넘어가는데</a:t>
            </a:r>
            <a:r>
              <a:rPr lang="en-US" altLang="ko-KR" dirty="0" smtClean="0"/>
              <a:t>, </a:t>
            </a:r>
            <a:r>
              <a:rPr lang="en-US" altLang="ko-KR" dirty="0"/>
              <a:t> 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 / </a:t>
            </a:r>
            <a:r>
              <a:rPr lang="ko-KR" altLang="en-US" dirty="0" smtClean="0"/>
              <a:t>관리자 기능으로 나눔</a:t>
            </a:r>
            <a:endParaRPr lang="en-US" altLang="ko-KR" dirty="0"/>
          </a:p>
          <a:p>
            <a:r>
              <a:rPr lang="en-US" altLang="ko-KR" dirty="0" smtClean="0"/>
              <a:t>    Mapping </a:t>
            </a:r>
            <a:r>
              <a:rPr lang="ko-KR" altLang="en-US" dirty="0" smtClean="0"/>
              <a:t>주소를 </a:t>
            </a:r>
            <a:r>
              <a:rPr lang="ko-KR" altLang="en-US" dirty="0" smtClean="0"/>
              <a:t>통해 구분</a:t>
            </a:r>
            <a:endParaRPr lang="en-US" altLang="ko-KR" dirty="0" smtClean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이후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회원가입 등 </a:t>
            </a:r>
            <a:r>
              <a:rPr lang="ko-KR" altLang="en-US" dirty="0" smtClean="0"/>
              <a:t>기능 </a:t>
            </a:r>
            <a:r>
              <a:rPr lang="ko-KR" altLang="en-US" dirty="0" smtClean="0"/>
              <a:t>수행하는 </a:t>
            </a:r>
            <a:r>
              <a:rPr lang="en-US" altLang="ko-KR" dirty="0" smtClean="0"/>
              <a:t>@service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en-US" altLang="ko-KR" dirty="0" err="1" smtClean="0"/>
              <a:t>SecurityMemberService</a:t>
            </a:r>
            <a:r>
              <a:rPr lang="en-US" altLang="ko-KR" dirty="0" smtClean="0"/>
              <a:t> :</a:t>
            </a:r>
            <a:r>
              <a:rPr lang="ko-KR" altLang="en-US" dirty="0" smtClean="0"/>
              <a:t>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접근제한 등 인증과 권한에 대한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5. </a:t>
            </a:r>
            <a:r>
              <a:rPr lang="en-US" altLang="ko-KR" dirty="0" err="1" smtClean="0"/>
              <a:t>MemberService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회원계정에 </a:t>
            </a:r>
            <a:r>
              <a:rPr lang="ko-KR" altLang="en-US" dirty="0" smtClean="0"/>
              <a:t>관한 </a:t>
            </a:r>
            <a:r>
              <a:rPr lang="ko-KR" altLang="en-US" dirty="0" smtClean="0"/>
              <a:t>기능 </a:t>
            </a:r>
            <a:r>
              <a:rPr lang="en-US" altLang="ko-KR" dirty="0" smtClean="0"/>
              <a:t>(CRUD)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6. @service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와 연결해야 하는 기능이 있다면</a:t>
            </a:r>
            <a:r>
              <a:rPr lang="en-US" altLang="ko-KR" dirty="0" smtClean="0"/>
              <a:t>, @Mapper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쿼리를 </a:t>
            </a:r>
            <a:r>
              <a:rPr lang="ko-KR" altLang="en-US" dirty="0" smtClean="0"/>
              <a:t>던지고 반환되는 데이터를 </a:t>
            </a:r>
            <a:r>
              <a:rPr lang="en-US" altLang="ko-KR" dirty="0" smtClean="0"/>
              <a:t>@Model</a:t>
            </a:r>
            <a:r>
              <a:rPr lang="ko-KR" altLang="en-US" dirty="0" smtClean="0"/>
              <a:t>에 담아서 돌려주는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BE79-A6F3-4BF6-94C2-2E0474853EC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33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인증과 권한관리를 위한 기능인 </a:t>
            </a:r>
            <a:r>
              <a:rPr lang="en-US" altLang="ko-KR" dirty="0" smtClean="0"/>
              <a:t>Spring Security</a:t>
            </a:r>
            <a:r>
              <a:rPr lang="ko-KR" altLang="en-US" dirty="0" smtClean="0"/>
              <a:t>의 구조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? : </a:t>
            </a:r>
            <a:r>
              <a:rPr lang="ko-KR" altLang="en-US" dirty="0" smtClean="0"/>
              <a:t>사용자 요청을 검증하고 필요에 따라 데이터를 추가하거나 변조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en-US" altLang="ko-KR" dirty="0" err="1" smtClean="0"/>
              <a:t>AuthenticationFilter</a:t>
            </a:r>
            <a:r>
              <a:rPr lang="en-US" altLang="ko-KR" dirty="0" smtClean="0"/>
              <a:t> : Security</a:t>
            </a:r>
            <a:r>
              <a:rPr lang="ko-KR" altLang="en-US" dirty="0" smtClean="0"/>
              <a:t>기능을 사용할 수 있게 끔 해줌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BE79-A6F3-4BF6-94C2-2E0474853EC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907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en-US" altLang="ko-KR" dirty="0" smtClean="0"/>
              <a:t>web.xml</a:t>
            </a:r>
            <a:r>
              <a:rPr lang="ko-KR" altLang="en-US" dirty="0" smtClean="0"/>
              <a:t>에 추가해 클라이언트 요청을 </a:t>
            </a:r>
            <a:r>
              <a:rPr lang="en-US" altLang="ko-KR" dirty="0" smtClean="0"/>
              <a:t>Servlet</a:t>
            </a:r>
            <a:r>
              <a:rPr lang="ko-KR" altLang="en-US" dirty="0" smtClean="0"/>
              <a:t>으로 </a:t>
            </a:r>
            <a:r>
              <a:rPr lang="ko-KR" altLang="en-US" dirty="0" smtClean="0"/>
              <a:t>보내기 </a:t>
            </a:r>
            <a:r>
              <a:rPr lang="ko-KR" altLang="en-US" dirty="0" smtClean="0"/>
              <a:t>전에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   필터를 </a:t>
            </a:r>
            <a:r>
              <a:rPr lang="ko-KR" altLang="en-US" dirty="0" smtClean="0"/>
              <a:t>거치게 </a:t>
            </a:r>
            <a:r>
              <a:rPr lang="ko-KR" altLang="en-US" dirty="0"/>
              <a:t>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BE79-A6F3-4BF6-94C2-2E0474853EC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10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en-US" altLang="ko-KR" dirty="0" smtClean="0"/>
              <a:t>Spring </a:t>
            </a:r>
            <a:r>
              <a:rPr lang="en-US" altLang="ko-KR" dirty="0" smtClean="0"/>
              <a:t>Security </a:t>
            </a:r>
            <a:r>
              <a:rPr lang="ko-KR" altLang="en-US" dirty="0" smtClean="0"/>
              <a:t>기능을 사용하기 위해선 </a:t>
            </a:r>
            <a:r>
              <a:rPr lang="en-US" altLang="ko-KR" dirty="0" smtClean="0"/>
              <a:t>Token</a:t>
            </a:r>
            <a:r>
              <a:rPr lang="ko-KR" altLang="en-US" dirty="0"/>
              <a:t>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해당 </a:t>
            </a:r>
            <a:r>
              <a:rPr lang="ko-KR" altLang="en-US" dirty="0" smtClean="0"/>
              <a:t>토큰을 </a:t>
            </a:r>
            <a:r>
              <a:rPr lang="en-US" altLang="ko-KR" dirty="0" smtClean="0"/>
              <a:t>CSRF Token</a:t>
            </a:r>
            <a:r>
              <a:rPr lang="ko-KR" altLang="en-US" dirty="0" smtClean="0"/>
              <a:t>이라 함</a:t>
            </a:r>
            <a:r>
              <a:rPr lang="en-US" altLang="ko-KR" dirty="0" smtClean="0"/>
              <a:t>, 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en-US" altLang="ko-KR" dirty="0" smtClean="0"/>
              <a:t>CSRF Token? : </a:t>
            </a:r>
            <a:r>
              <a:rPr lang="en-US" altLang="ko-KR" dirty="0" smtClean="0"/>
              <a:t>CSRF, </a:t>
            </a:r>
            <a:r>
              <a:rPr lang="ko-KR" altLang="en-US" dirty="0" smtClean="0"/>
              <a:t>즉 </a:t>
            </a:r>
            <a:r>
              <a:rPr lang="ko-KR" altLang="en-US" dirty="0" smtClean="0"/>
              <a:t>사용자의 의도와 관계없이 행해지는 공격을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</a:t>
            </a:r>
            <a:r>
              <a:rPr lang="ko-KR" altLang="en-US" dirty="0" smtClean="0"/>
              <a:t>방어하는 </a:t>
            </a:r>
            <a:r>
              <a:rPr lang="ko-KR" altLang="en-US" dirty="0" smtClean="0"/>
              <a:t>토큰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4. Security</a:t>
            </a:r>
            <a:r>
              <a:rPr lang="ko-KR" altLang="en-US" dirty="0" smtClean="0"/>
              <a:t>는 매 요청마다</a:t>
            </a:r>
            <a:r>
              <a:rPr lang="en-US" altLang="ko-KR" dirty="0" smtClean="0"/>
              <a:t>,</a:t>
            </a:r>
            <a:r>
              <a:rPr lang="ko-KR" altLang="en-US" dirty="0" smtClean="0"/>
              <a:t> 임의의 </a:t>
            </a:r>
            <a:r>
              <a:rPr lang="ko-KR" altLang="en-US" dirty="0" err="1" smtClean="0"/>
              <a:t>난수로</a:t>
            </a:r>
            <a:r>
              <a:rPr lang="ko-KR" altLang="en-US" dirty="0" smtClean="0"/>
              <a:t> 생성한 </a:t>
            </a:r>
            <a:r>
              <a:rPr lang="ko-KR" altLang="en-US" dirty="0" smtClean="0"/>
              <a:t>토큰을 필요로 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    POST</a:t>
            </a:r>
            <a:r>
              <a:rPr lang="ko-KR" altLang="en-US" dirty="0" smtClean="0"/>
              <a:t>방식으로만 처리해서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보안을 </a:t>
            </a:r>
            <a:r>
              <a:rPr lang="ko-KR" altLang="en-US" dirty="0" smtClean="0"/>
              <a:t>높</a:t>
            </a:r>
            <a:r>
              <a:rPr lang="ko-KR" altLang="en-US" dirty="0"/>
              <a:t>임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BE79-A6F3-4BF6-94C2-2E0474853EC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293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1. Spring Security</a:t>
            </a:r>
            <a:r>
              <a:rPr lang="ko-KR" altLang="en-US" dirty="0" smtClean="0"/>
              <a:t>에서 제공하는</a:t>
            </a:r>
            <a:r>
              <a:rPr lang="ko-KR" altLang="en-US" dirty="0" smtClean="0"/>
              <a:t> 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Library</a:t>
            </a:r>
            <a:r>
              <a:rPr lang="ko-KR" altLang="en-US" dirty="0" smtClean="0"/>
              <a:t>를 통해</a:t>
            </a:r>
            <a:r>
              <a:rPr lang="en-US" altLang="ko-KR" dirty="0" smtClean="0"/>
              <a:t>, CSRF </a:t>
            </a:r>
            <a:r>
              <a:rPr lang="en-US" altLang="ko-KR" dirty="0" smtClean="0"/>
              <a:t>Token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FBE79-A6F3-4BF6-94C2-2E0474853EC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40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BB00A10-C65B-4582-B5D4-24A29E561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C7ADB5D-9246-49FD-8A52-BC7A81694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4219607-49A7-44A0-8744-F2605B86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4EB094F-0F19-47DC-B51B-F0324814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CEE6869-EE87-4E9C-81A4-4527F3CC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495601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073705B-459D-4F3E-A045-E1002C4A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91D24FB-0973-4974-95C1-0EAA2F19F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D5CC95F-C804-4132-B324-CC89C963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54A6E3D-A787-454C-B433-9053C18E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1249181-E770-4CD9-8DFE-B3F14F16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41859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BB1D4F30-672E-42CB-BC78-487C85E72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C63BB6D-3767-4A9A-941F-1F229EF67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FD5A74F-43E9-4042-8465-2E14BBB1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AF8E29D-C9F4-40BD-9172-A7965414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A62DBFF-BA66-4A86-A706-F4E32068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16771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C52FAA5-F5D0-4093-BBA5-CD80C186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60AD3B9-9C2F-4B29-A060-3E36B915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8D0002E-2305-4EC5-9C5A-A977D7B2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6B18606-F579-48B5-A59B-0C68B055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F75012D-9860-4895-89D8-1CC627E5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335973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08224E2-918D-4F7E-9870-42932F3F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C32F707-391B-49D6-A1A2-15D5A1595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ECFA0D8-69CA-457A-9280-FDF69227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2E51D4F-AA80-4C40-91B3-2A022695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84CF20F-28B0-42D0-954E-C37AE977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72153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1DE38BB-582C-40A5-8641-6FA0E3D1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4ACF9C2-1537-4303-A3CE-16E809F89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07108E2-AF71-4346-8E41-167405037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D4CACEB-E99F-48C0-94CB-81909F49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8E5645C-0BC9-4D62-B46A-49F23383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C086980-6520-4F49-80AD-803A825E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35175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FACE083-FED7-4138-A583-8A5DA71D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9C5116A-C564-4B1B-8A1D-3C09ABA31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C1FE990-16D9-4DF3-9B27-6E8B85EEA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6B3B254D-4BB4-4EA0-BCEB-4BC3B036C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23B1520C-6CAF-4CFD-B77A-F0D0AF80B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05D32254-73D8-43C7-BA3A-97157DDE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8DF21F92-683C-43D1-9354-D24A7F0D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75FE0F1D-CA62-49E0-9ECA-FB9289CD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12126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5AB11BD-3930-44CB-92AA-B7CA9648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C0F70823-BFC8-40FC-B6FC-98003DED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72287337-73E0-468F-ACB2-648D6986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66E032DC-0203-4A3B-8DD9-AF3B1B66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89069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357FBA9C-B26A-4FF1-98A8-30536809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24CFE30C-D37B-40AD-BCCF-3CAF1DB0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AC845E5-D04C-42C2-B2BF-825CDCC0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865B53D-226B-4CF4-9AC7-BF7890C2F655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7435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CF31E8-B379-47A5-9B29-03D429AA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39944B5-5009-475E-8C80-B5CDFC34B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C2B0050-989C-465D-8C14-87FA763E4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CC38039-8CE2-42CF-9125-A32CA77A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DB81404-0B1B-46D9-B801-ED8354EE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C77D291-D604-44A4-A417-9D2C3201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448434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B2C2B8C-D6A2-433F-90B6-7C5DF57E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96E8BFEA-DF07-4111-838B-712BBC97C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F55340A-1375-4D4F-9BDF-9020B2039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C66370A-DF48-4C5B-8F1A-14039EF8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481-D572-4747-A891-2FA4D5DEC8C5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C64D4D7-7CB6-4133-9EBD-86FDB3CE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4DBE2A0-99D3-4016-B648-751C510E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37158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C525C34-9ABD-4A5F-940A-38C1DF0E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72BD092-0C79-404B-BCF7-AB6EC679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6061468-CA63-4833-9180-4A0D54D79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C481-D572-4747-A891-2FA4D5DEC8C5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0D4674C-8B1B-47B6-B9B3-D63837621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8A7B107-0359-4ED4-B77A-E1274C87B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7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arsene-03/MashUp-SpotfireJsApi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6810735C-E88D-490F-B3C1-30B3BE73F7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22CE6D2-4747-4B13-B901-C0D448EC8D84}"/>
              </a:ext>
            </a:extLst>
          </p:cNvPr>
          <p:cNvSpPr txBox="1"/>
          <p:nvPr/>
        </p:nvSpPr>
        <p:spPr>
          <a:xfrm>
            <a:off x="3297007" y="2875002"/>
            <a:ext cx="55980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spc="-300" dirty="0" smtClean="0">
                <a:solidFill>
                  <a:srgbClr val="A1978B"/>
                </a:solidFill>
                <a:latin typeface="+mj-lt"/>
                <a:ea typeface="나눔스퀘어 ExtraBold" panose="020B0600000101010101"/>
              </a:rPr>
              <a:t>Mash-up</a:t>
            </a:r>
            <a:r>
              <a:rPr lang="ko-KR" altLang="en-US" sz="6600" b="1" spc="-300" dirty="0" smtClean="0">
                <a:solidFill>
                  <a:srgbClr val="A1978B"/>
                </a:solidFill>
                <a:latin typeface="+mj-lt"/>
                <a:ea typeface="나눔스퀘어 ExtraBold" panose="020B0600000101010101"/>
              </a:rPr>
              <a:t> </a:t>
            </a:r>
            <a:r>
              <a:rPr lang="ko-KR" altLang="en-US" sz="6600" b="1" spc="-300" dirty="0" smtClean="0">
                <a:solidFill>
                  <a:schemeClr val="accent1"/>
                </a:solidFill>
                <a:latin typeface="+mn-ea"/>
                <a:ea typeface="나눔스퀘어 ExtraBold" panose="020B0600000101010101"/>
              </a:rPr>
              <a:t>과</a:t>
            </a:r>
            <a:r>
              <a:rPr lang="ko-KR" altLang="en-US" sz="6600" b="1" spc="-300" dirty="0">
                <a:solidFill>
                  <a:schemeClr val="accent1"/>
                </a:solidFill>
                <a:latin typeface="+mn-ea"/>
                <a:ea typeface="나눔스퀘어 ExtraBold" panose="020B0600000101010101"/>
              </a:rPr>
              <a:t>제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="" xmlns:a16="http://schemas.microsoft.com/office/drawing/2014/main" id="{5ADE8F7E-E602-454D-9005-3DC5C24B248D}"/>
              </a:ext>
            </a:extLst>
          </p:cNvPr>
          <p:cNvSpPr/>
          <p:nvPr/>
        </p:nvSpPr>
        <p:spPr>
          <a:xfrm>
            <a:off x="838200" y="2311400"/>
            <a:ext cx="10528300" cy="2235200"/>
          </a:xfrm>
          <a:prstGeom prst="bracketPair">
            <a:avLst>
              <a:gd name="adj" fmla="val 12122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836DD55-5788-46EF-B2F4-2C87FA99E444}"/>
              </a:ext>
            </a:extLst>
          </p:cNvPr>
          <p:cNvSpPr txBox="1"/>
          <p:nvPr/>
        </p:nvSpPr>
        <p:spPr>
          <a:xfrm flipH="1">
            <a:off x="4960619" y="2408535"/>
            <a:ext cx="2270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arsene-03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6964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/>
          <p:cNvSpPr/>
          <p:nvPr/>
        </p:nvSpPr>
        <p:spPr>
          <a:xfrm>
            <a:off x="9706708" y="6551112"/>
            <a:ext cx="2485292" cy="306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0" y="1"/>
            <a:ext cx="12192000" cy="956929"/>
            <a:chOff x="0" y="1"/>
            <a:chExt cx="12192000" cy="956929"/>
          </a:xfrm>
        </p:grpSpPr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FACFB5B0-E69F-4779-A51C-37FDA8FF4EF3}"/>
                </a:ext>
              </a:extLst>
            </p:cNvPr>
            <p:cNvSpPr/>
            <p:nvPr/>
          </p:nvSpPr>
          <p:spPr>
            <a:xfrm>
              <a:off x="0" y="1"/>
              <a:ext cx="12192000" cy="956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F62C461E-39CA-45ED-B914-2B4D6D0A696C}"/>
                </a:ext>
              </a:extLst>
            </p:cNvPr>
            <p:cNvSpPr txBox="1"/>
            <p:nvPr/>
          </p:nvSpPr>
          <p:spPr>
            <a:xfrm>
              <a:off x="2119628" y="127626"/>
              <a:ext cx="97022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15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Spring Security - Structure</a:t>
              </a:r>
              <a:endParaRPr lang="ko-KR" altLang="en-US" sz="3600" spc="-15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pic>
        <p:nvPicPr>
          <p:cNvPr id="1027" name="Picture 3" descr="C:\Users\PND\Downloads\spring_sec_authentic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736" y="1358537"/>
            <a:ext cx="7601382" cy="507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2, </a:t>
            </a:r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구조설</a:t>
            </a:r>
            <a:r>
              <a: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명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133733" y="2481938"/>
            <a:ext cx="4767912" cy="809903"/>
            <a:chOff x="5133733" y="2481938"/>
            <a:chExt cx="4767912" cy="809903"/>
          </a:xfrm>
        </p:grpSpPr>
        <p:sp>
          <p:nvSpPr>
            <p:cNvPr id="2" name="직사각형 1"/>
            <p:cNvSpPr/>
            <p:nvPr/>
          </p:nvSpPr>
          <p:spPr>
            <a:xfrm>
              <a:off x="5551742" y="2612568"/>
              <a:ext cx="4349903" cy="67927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133733" y="2481938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FF0000"/>
                  </a:solidFill>
                </a:rPr>
                <a:t>3.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959089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자유형: 도형 349">
            <a:extLst>
              <a:ext uri="{FF2B5EF4-FFF2-40B4-BE49-F238E27FC236}">
                <a16:creationId xmlns="" xmlns:a16="http://schemas.microsoft.com/office/drawing/2014/main" id="{70103DB0-172D-4081-B0C3-9DBB882C3FDD}"/>
              </a:ext>
            </a:extLst>
          </p:cNvPr>
          <p:cNvSpPr/>
          <p:nvPr/>
        </p:nvSpPr>
        <p:spPr>
          <a:xfrm>
            <a:off x="6932401" y="1254628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5" name="직사각형 4"/>
          <p:cNvSpPr/>
          <p:nvPr/>
        </p:nvSpPr>
        <p:spPr>
          <a:xfrm>
            <a:off x="9706708" y="6189785"/>
            <a:ext cx="2485292" cy="668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0" y="1"/>
            <a:ext cx="12192000" cy="956929"/>
            <a:chOff x="0" y="1"/>
            <a:chExt cx="12192000" cy="956929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FACFB5B0-E69F-4779-A51C-37FDA8FF4EF3}"/>
                </a:ext>
              </a:extLst>
            </p:cNvPr>
            <p:cNvSpPr/>
            <p:nvPr/>
          </p:nvSpPr>
          <p:spPr>
            <a:xfrm>
              <a:off x="0" y="1"/>
              <a:ext cx="12192000" cy="956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F62C461E-39CA-45ED-B914-2B4D6D0A696C}"/>
                </a:ext>
              </a:extLst>
            </p:cNvPr>
            <p:cNvSpPr txBox="1"/>
            <p:nvPr/>
          </p:nvSpPr>
          <p:spPr>
            <a:xfrm>
              <a:off x="2119628" y="127626"/>
              <a:ext cx="51433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150" dirty="0" err="1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SecurityMember</a:t>
              </a:r>
              <a:r>
                <a:rPr lang="en-US" altLang="ko-KR" sz="3600" spc="-15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ko-KR" altLang="en-US" sz="3600" spc="-15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추가</a:t>
              </a:r>
              <a:endParaRPr lang="ko-KR" altLang="en-US" sz="3600" spc="-15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02851894-F5B1-43CC-AA4D-37C88914C625}"/>
                </a:ext>
              </a:extLst>
            </p:cNvPr>
            <p:cNvSpPr txBox="1"/>
            <p:nvPr/>
          </p:nvSpPr>
          <p:spPr>
            <a:xfrm>
              <a:off x="127591" y="111943"/>
              <a:ext cx="1479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Part 2, </a:t>
              </a:r>
              <a:r>
                <a:rPr lang="ko-KR" alt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구조설명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479991" y="4499895"/>
            <a:ext cx="92320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800" dirty="0" smtClean="0"/>
              <a:t>로그인 및 회원가입 기능 </a:t>
            </a:r>
            <a:r>
              <a:rPr lang="en-US" altLang="ko-KR" sz="2800" dirty="0" smtClean="0"/>
              <a:t>: </a:t>
            </a:r>
            <a:r>
              <a:rPr lang="en-US" altLang="ko-KR" sz="2800" dirty="0" err="1" smtClean="0"/>
              <a:t>UserDetails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인터페이스 상속</a:t>
            </a:r>
            <a:endParaRPr lang="en-US" altLang="ko-KR" sz="28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800" dirty="0" err="1" smtClean="0"/>
              <a:t>UserDetails</a:t>
            </a:r>
            <a:r>
              <a:rPr lang="ko-KR" altLang="en-US" sz="2800" dirty="0" smtClean="0"/>
              <a:t>에서 구현해 놓은 </a:t>
            </a:r>
            <a:r>
              <a:rPr lang="en-US" altLang="ko-KR" sz="2800" dirty="0" smtClean="0"/>
              <a:t>User</a:t>
            </a:r>
            <a:r>
              <a:rPr lang="ko-KR" altLang="en-US" sz="2800" dirty="0" smtClean="0"/>
              <a:t>클래스 상속</a:t>
            </a:r>
            <a:endParaRPr lang="ko-KR" altLang="en-US" sz="2800" dirty="0"/>
          </a:p>
        </p:txBody>
      </p:sp>
      <p:pic>
        <p:nvPicPr>
          <p:cNvPr id="10" name="Picture 2" descr="C:\Users\PND\Desktop\발표사진\SecurityMemb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611" y="2175664"/>
            <a:ext cx="56927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2815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자유형: 도형 349">
            <a:extLst>
              <a:ext uri="{FF2B5EF4-FFF2-40B4-BE49-F238E27FC236}">
                <a16:creationId xmlns="" xmlns:a16="http://schemas.microsoft.com/office/drawing/2014/main" id="{70103DB0-172D-4081-B0C3-9DBB882C3FDD}"/>
              </a:ext>
            </a:extLst>
          </p:cNvPr>
          <p:cNvSpPr/>
          <p:nvPr/>
        </p:nvSpPr>
        <p:spPr>
          <a:xfrm>
            <a:off x="6932401" y="1254628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5" name="직사각형 4"/>
          <p:cNvSpPr/>
          <p:nvPr/>
        </p:nvSpPr>
        <p:spPr>
          <a:xfrm>
            <a:off x="9706708" y="6189785"/>
            <a:ext cx="2485292" cy="668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0" y="1"/>
            <a:ext cx="12192000" cy="956929"/>
            <a:chOff x="0" y="1"/>
            <a:chExt cx="12192000" cy="956929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FACFB5B0-E69F-4779-A51C-37FDA8FF4EF3}"/>
                </a:ext>
              </a:extLst>
            </p:cNvPr>
            <p:cNvSpPr/>
            <p:nvPr/>
          </p:nvSpPr>
          <p:spPr>
            <a:xfrm>
              <a:off x="0" y="1"/>
              <a:ext cx="12192000" cy="956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F62C461E-39CA-45ED-B914-2B4D6D0A696C}"/>
                </a:ext>
              </a:extLst>
            </p:cNvPr>
            <p:cNvSpPr txBox="1"/>
            <p:nvPr/>
          </p:nvSpPr>
          <p:spPr>
            <a:xfrm>
              <a:off x="2119628" y="127626"/>
              <a:ext cx="62014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150" dirty="0" err="1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SecurityMemberSerivce</a:t>
              </a:r>
              <a:r>
                <a:rPr lang="en-US" altLang="ko-KR" sz="3600" spc="-15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ko-KR" altLang="en-US" sz="3600" spc="-15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추가</a:t>
              </a: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016726" y="4743880"/>
            <a:ext cx="101585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800" dirty="0" err="1" smtClean="0"/>
              <a:t>로그인을</a:t>
            </a:r>
            <a:r>
              <a:rPr lang="ko-KR" altLang="en-US" sz="2800" dirty="0" smtClean="0"/>
              <a:t> 위한 서비스 인터페이스 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UserDetailsService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상속</a:t>
            </a:r>
            <a:r>
              <a:rPr lang="en-US" altLang="ko-KR" sz="2800" dirty="0" smtClean="0"/>
              <a:t>)</a:t>
            </a:r>
            <a:endParaRPr lang="en-US" altLang="ko-KR" sz="2800" dirty="0" smtClean="0"/>
          </a:p>
          <a:p>
            <a:pPr marL="457200" indent="-4572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800" dirty="0" smtClean="0"/>
              <a:t>Mapper</a:t>
            </a:r>
            <a:r>
              <a:rPr lang="ko-KR" altLang="en-US" sz="2800" dirty="0" smtClean="0"/>
              <a:t>를 통해 </a:t>
            </a:r>
            <a:r>
              <a:rPr lang="en-US" altLang="ko-KR" sz="2800" dirty="0" smtClean="0"/>
              <a:t>DB</a:t>
            </a:r>
            <a:r>
              <a:rPr lang="ko-KR" altLang="en-US" sz="2800" dirty="0" smtClean="0"/>
              <a:t>와 연결</a:t>
            </a:r>
            <a:endParaRPr lang="ko-KR" altLang="en-US" sz="2800" dirty="0"/>
          </a:p>
        </p:txBody>
      </p:sp>
      <p:pic>
        <p:nvPicPr>
          <p:cNvPr id="3074" name="Picture 2" descr="C:\Users\PND\Desktop\발표사진\SecurityMemberServi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2175664"/>
            <a:ext cx="6210300" cy="177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2, </a:t>
            </a:r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구조설</a:t>
            </a:r>
            <a:r>
              <a: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18056017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/>
          <p:cNvSpPr/>
          <p:nvPr/>
        </p:nvSpPr>
        <p:spPr>
          <a:xfrm>
            <a:off x="9706708" y="6551112"/>
            <a:ext cx="2485292" cy="306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0" y="1"/>
            <a:ext cx="12192000" cy="956929"/>
            <a:chOff x="0" y="1"/>
            <a:chExt cx="12192000" cy="956929"/>
          </a:xfrm>
        </p:grpSpPr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FACFB5B0-E69F-4779-A51C-37FDA8FF4EF3}"/>
                </a:ext>
              </a:extLst>
            </p:cNvPr>
            <p:cNvSpPr/>
            <p:nvPr/>
          </p:nvSpPr>
          <p:spPr>
            <a:xfrm>
              <a:off x="0" y="1"/>
              <a:ext cx="12192000" cy="956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F62C461E-39CA-45ED-B914-2B4D6D0A696C}"/>
                </a:ext>
              </a:extLst>
            </p:cNvPr>
            <p:cNvSpPr txBox="1"/>
            <p:nvPr/>
          </p:nvSpPr>
          <p:spPr>
            <a:xfrm>
              <a:off x="2119628" y="127626"/>
              <a:ext cx="97022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15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Spring Security - Structure</a:t>
              </a:r>
              <a:endParaRPr lang="ko-KR" altLang="en-US" sz="3600" spc="-15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pic>
        <p:nvPicPr>
          <p:cNvPr id="1027" name="Picture 3" descr="C:\Users\PND\Downloads\spring_sec_authentic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736" y="1358537"/>
            <a:ext cx="7601382" cy="507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2, </a:t>
            </a:r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구조설</a:t>
            </a:r>
            <a:r>
              <a: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명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769358" y="4833254"/>
            <a:ext cx="2272905" cy="16031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51349" y="4702624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4.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25734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자유형: 도형 349">
            <a:extLst>
              <a:ext uri="{FF2B5EF4-FFF2-40B4-BE49-F238E27FC236}">
                <a16:creationId xmlns="" xmlns:a16="http://schemas.microsoft.com/office/drawing/2014/main" id="{70103DB0-172D-4081-B0C3-9DBB882C3FDD}"/>
              </a:ext>
            </a:extLst>
          </p:cNvPr>
          <p:cNvSpPr/>
          <p:nvPr/>
        </p:nvSpPr>
        <p:spPr>
          <a:xfrm>
            <a:off x="6932401" y="1254628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5" name="직사각형 4"/>
          <p:cNvSpPr/>
          <p:nvPr/>
        </p:nvSpPr>
        <p:spPr>
          <a:xfrm>
            <a:off x="9706708" y="6189785"/>
            <a:ext cx="2485292" cy="668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0" y="1"/>
            <a:ext cx="12192000" cy="956929"/>
            <a:chOff x="0" y="1"/>
            <a:chExt cx="12192000" cy="956929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FACFB5B0-E69F-4779-A51C-37FDA8FF4EF3}"/>
                </a:ext>
              </a:extLst>
            </p:cNvPr>
            <p:cNvSpPr/>
            <p:nvPr/>
          </p:nvSpPr>
          <p:spPr>
            <a:xfrm>
              <a:off x="0" y="1"/>
              <a:ext cx="12192000" cy="956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F62C461E-39CA-45ED-B914-2B4D6D0A696C}"/>
                </a:ext>
              </a:extLst>
            </p:cNvPr>
            <p:cNvSpPr txBox="1"/>
            <p:nvPr/>
          </p:nvSpPr>
          <p:spPr>
            <a:xfrm>
              <a:off x="2119628" y="127626"/>
              <a:ext cx="7587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15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Security-context.xml </a:t>
              </a:r>
              <a:r>
                <a:rPr lang="ko-KR" altLang="en-US" sz="3600" spc="-15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설정</a:t>
              </a:r>
              <a:endParaRPr lang="ko-KR" altLang="en-US" sz="3600" spc="-15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02851894-F5B1-43CC-AA4D-37C88914C625}"/>
                </a:ext>
              </a:extLst>
            </p:cNvPr>
            <p:cNvSpPr txBox="1"/>
            <p:nvPr/>
          </p:nvSpPr>
          <p:spPr>
            <a:xfrm>
              <a:off x="127591" y="111943"/>
              <a:ext cx="1479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Part 2, </a:t>
              </a:r>
              <a:r>
                <a:rPr lang="ko-KR" alt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구조설명</a:t>
              </a:r>
            </a:p>
          </p:txBody>
        </p:sp>
      </p:grpSp>
      <p:pic>
        <p:nvPicPr>
          <p:cNvPr id="4098" name="Picture 2" descr="C:\Users\PND\Desktop\발표사진\security-conte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044" y="1250216"/>
            <a:ext cx="6157913" cy="527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278777" y="2782389"/>
            <a:ext cx="5434149" cy="339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3800263" y="1675856"/>
            <a:ext cx="6264275" cy="2552700"/>
            <a:chOff x="3800263" y="1675856"/>
            <a:chExt cx="6264275" cy="2552700"/>
          </a:xfrm>
        </p:grpSpPr>
        <p:pic>
          <p:nvPicPr>
            <p:cNvPr id="4099" name="Picture 3" descr="C:\Users\PND\Desktop\발표사진\controller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0263" y="1675856"/>
              <a:ext cx="6264275" cy="255270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3800263" y="1907177"/>
              <a:ext cx="2705040" cy="1306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3278777" y="2038894"/>
            <a:ext cx="5434149" cy="616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20368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자유형: 도형 349">
            <a:extLst>
              <a:ext uri="{FF2B5EF4-FFF2-40B4-BE49-F238E27FC236}">
                <a16:creationId xmlns="" xmlns:a16="http://schemas.microsoft.com/office/drawing/2014/main" id="{70103DB0-172D-4081-B0C3-9DBB882C3FDD}"/>
              </a:ext>
            </a:extLst>
          </p:cNvPr>
          <p:cNvSpPr/>
          <p:nvPr/>
        </p:nvSpPr>
        <p:spPr>
          <a:xfrm>
            <a:off x="6932401" y="1254628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5" name="직사각형 4"/>
          <p:cNvSpPr/>
          <p:nvPr/>
        </p:nvSpPr>
        <p:spPr>
          <a:xfrm>
            <a:off x="9706708" y="6189785"/>
            <a:ext cx="2485292" cy="668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0" y="1"/>
            <a:ext cx="12192000" cy="956929"/>
            <a:chOff x="0" y="1"/>
            <a:chExt cx="12192000" cy="956929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FACFB5B0-E69F-4779-A51C-37FDA8FF4EF3}"/>
                </a:ext>
              </a:extLst>
            </p:cNvPr>
            <p:cNvSpPr/>
            <p:nvPr/>
          </p:nvSpPr>
          <p:spPr>
            <a:xfrm>
              <a:off x="0" y="1"/>
              <a:ext cx="12192000" cy="956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F62C461E-39CA-45ED-B914-2B4D6D0A696C}"/>
                </a:ext>
              </a:extLst>
            </p:cNvPr>
            <p:cNvSpPr txBox="1"/>
            <p:nvPr/>
          </p:nvSpPr>
          <p:spPr>
            <a:xfrm>
              <a:off x="2119628" y="127626"/>
              <a:ext cx="7587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15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Security-context.xml </a:t>
              </a:r>
              <a:r>
                <a:rPr lang="ko-KR" altLang="en-US" sz="3600" spc="-15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설정</a:t>
              </a:r>
              <a:endParaRPr lang="ko-KR" altLang="en-US" sz="3600" spc="-15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02851894-F5B1-43CC-AA4D-37C88914C625}"/>
                </a:ext>
              </a:extLst>
            </p:cNvPr>
            <p:cNvSpPr txBox="1"/>
            <p:nvPr/>
          </p:nvSpPr>
          <p:spPr>
            <a:xfrm>
              <a:off x="127591" y="111943"/>
              <a:ext cx="1479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Part 2, </a:t>
              </a:r>
              <a:r>
                <a:rPr lang="ko-KR" alt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구조설명</a:t>
              </a:r>
            </a:p>
          </p:txBody>
        </p:sp>
      </p:grpSp>
      <p:pic>
        <p:nvPicPr>
          <p:cNvPr id="4098" name="Picture 2" descr="C:\Users\PND\Desktop\발표사진\security-conte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044" y="1250216"/>
            <a:ext cx="6157913" cy="527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624251" y="4167051"/>
            <a:ext cx="4445227" cy="1567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65876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자유형: 도형 349">
            <a:extLst>
              <a:ext uri="{FF2B5EF4-FFF2-40B4-BE49-F238E27FC236}">
                <a16:creationId xmlns="" xmlns:a16="http://schemas.microsoft.com/office/drawing/2014/main" id="{70103DB0-172D-4081-B0C3-9DBB882C3FDD}"/>
              </a:ext>
            </a:extLst>
          </p:cNvPr>
          <p:cNvSpPr/>
          <p:nvPr/>
        </p:nvSpPr>
        <p:spPr>
          <a:xfrm>
            <a:off x="6932401" y="1254628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5" name="직사각형 4"/>
          <p:cNvSpPr/>
          <p:nvPr/>
        </p:nvSpPr>
        <p:spPr>
          <a:xfrm>
            <a:off x="9706708" y="6189785"/>
            <a:ext cx="2485292" cy="668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0" y="1"/>
            <a:ext cx="12192000" cy="956929"/>
            <a:chOff x="0" y="1"/>
            <a:chExt cx="12192000" cy="956929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FACFB5B0-E69F-4779-A51C-37FDA8FF4EF3}"/>
                </a:ext>
              </a:extLst>
            </p:cNvPr>
            <p:cNvSpPr/>
            <p:nvPr/>
          </p:nvSpPr>
          <p:spPr>
            <a:xfrm>
              <a:off x="0" y="1"/>
              <a:ext cx="12192000" cy="956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F62C461E-39CA-45ED-B914-2B4D6D0A696C}"/>
                </a:ext>
              </a:extLst>
            </p:cNvPr>
            <p:cNvSpPr txBox="1"/>
            <p:nvPr/>
          </p:nvSpPr>
          <p:spPr>
            <a:xfrm>
              <a:off x="2119628" y="127626"/>
              <a:ext cx="7587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15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Security-context.xml </a:t>
              </a:r>
              <a:r>
                <a:rPr lang="ko-KR" altLang="en-US" sz="3600" spc="-15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설정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02851894-F5B1-43CC-AA4D-37C88914C625}"/>
                </a:ext>
              </a:extLst>
            </p:cNvPr>
            <p:cNvSpPr txBox="1"/>
            <p:nvPr/>
          </p:nvSpPr>
          <p:spPr>
            <a:xfrm>
              <a:off x="127591" y="111943"/>
              <a:ext cx="1479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Part 2, </a:t>
              </a:r>
              <a:r>
                <a:rPr lang="ko-KR" alt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구조설명</a:t>
              </a: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4624251" y="4167051"/>
            <a:ext cx="4445227" cy="1567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146" name="Picture 2" descr="C:\Users\PND\Desktop\발표사진\loginfa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832" y="1579694"/>
            <a:ext cx="6256337" cy="339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1686198" y="4952888"/>
            <a:ext cx="881960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800" dirty="0" smtClean="0"/>
              <a:t>인증 실패 </a:t>
            </a:r>
            <a:r>
              <a:rPr lang="ko-KR" altLang="en-US" sz="2800" dirty="0" err="1" smtClean="0"/>
              <a:t>핸들러</a:t>
            </a: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AuthenticationFailureHandler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상속</a:t>
            </a:r>
            <a:endParaRPr lang="en-US" altLang="ko-KR" sz="2800" dirty="0" smtClean="0"/>
          </a:p>
          <a:p>
            <a:pPr marL="457200" indent="-45720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800" dirty="0" smtClean="0"/>
              <a:t>오류에 따른 메시지를 </a:t>
            </a:r>
            <a:r>
              <a:rPr lang="en-US" altLang="ko-KR" sz="2800" dirty="0" smtClean="0"/>
              <a:t>request</a:t>
            </a:r>
            <a:r>
              <a:rPr lang="ko-KR" altLang="en-US" sz="2800" dirty="0" smtClean="0"/>
              <a:t>객체에 담아 넘김</a:t>
            </a:r>
            <a:endParaRPr lang="ko-KR" altLang="en-US" sz="2800" dirty="0"/>
          </a:p>
        </p:txBody>
      </p:sp>
      <p:pic>
        <p:nvPicPr>
          <p:cNvPr id="6147" name="Picture 3" descr="C:\Users\PND\Desktop\발표사진\fail ms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357" y="1460078"/>
            <a:ext cx="5053013" cy="448151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9029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자유형: 도형 349">
            <a:extLst>
              <a:ext uri="{FF2B5EF4-FFF2-40B4-BE49-F238E27FC236}">
                <a16:creationId xmlns="" xmlns:a16="http://schemas.microsoft.com/office/drawing/2014/main" id="{70103DB0-172D-4081-B0C3-9DBB882C3FDD}"/>
              </a:ext>
            </a:extLst>
          </p:cNvPr>
          <p:cNvSpPr/>
          <p:nvPr/>
        </p:nvSpPr>
        <p:spPr>
          <a:xfrm>
            <a:off x="6932401" y="1254628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5" name="직사각형 4"/>
          <p:cNvSpPr/>
          <p:nvPr/>
        </p:nvSpPr>
        <p:spPr>
          <a:xfrm>
            <a:off x="9706708" y="6189785"/>
            <a:ext cx="2485292" cy="668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0" y="1"/>
            <a:ext cx="12192000" cy="956929"/>
            <a:chOff x="0" y="1"/>
            <a:chExt cx="12192000" cy="956929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FACFB5B0-E69F-4779-A51C-37FDA8FF4EF3}"/>
                </a:ext>
              </a:extLst>
            </p:cNvPr>
            <p:cNvSpPr/>
            <p:nvPr/>
          </p:nvSpPr>
          <p:spPr>
            <a:xfrm>
              <a:off x="0" y="1"/>
              <a:ext cx="12192000" cy="956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F62C461E-39CA-45ED-B914-2B4D6D0A696C}"/>
                </a:ext>
              </a:extLst>
            </p:cNvPr>
            <p:cNvSpPr txBox="1"/>
            <p:nvPr/>
          </p:nvSpPr>
          <p:spPr>
            <a:xfrm>
              <a:off x="2119628" y="127626"/>
              <a:ext cx="7587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15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Security-context.xml </a:t>
              </a:r>
              <a:r>
                <a:rPr lang="ko-KR" altLang="en-US" sz="3600" spc="-15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설정</a:t>
              </a:r>
              <a:endParaRPr lang="ko-KR" altLang="en-US" sz="3600" spc="-15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02851894-F5B1-43CC-AA4D-37C88914C625}"/>
                </a:ext>
              </a:extLst>
            </p:cNvPr>
            <p:cNvSpPr txBox="1"/>
            <p:nvPr/>
          </p:nvSpPr>
          <p:spPr>
            <a:xfrm>
              <a:off x="127591" y="111943"/>
              <a:ext cx="1479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Part 2, </a:t>
              </a:r>
              <a:r>
                <a:rPr lang="ko-KR" alt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구조설명</a:t>
              </a:r>
            </a:p>
          </p:txBody>
        </p:sp>
      </p:grpSp>
      <p:pic>
        <p:nvPicPr>
          <p:cNvPr id="4098" name="Picture 2" descr="C:\Users\PND\Desktop\발표사진\security-contex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044" y="1250216"/>
            <a:ext cx="6157913" cy="527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549591" y="6005154"/>
            <a:ext cx="4445227" cy="1567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74" name="Picture 2" descr="C:\Users\PND\Desktop\발표사진\deni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047" y="2447199"/>
            <a:ext cx="7704138" cy="2652712"/>
          </a:xfrm>
          <a:prstGeom prst="rect">
            <a:avLst/>
          </a:prstGeom>
          <a:noFill/>
          <a:ln w="254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2734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자유형: 도형 349">
            <a:extLst>
              <a:ext uri="{FF2B5EF4-FFF2-40B4-BE49-F238E27FC236}">
                <a16:creationId xmlns="" xmlns:a16="http://schemas.microsoft.com/office/drawing/2014/main" id="{70103DB0-172D-4081-B0C3-9DBB882C3FDD}"/>
              </a:ext>
            </a:extLst>
          </p:cNvPr>
          <p:cNvSpPr/>
          <p:nvPr/>
        </p:nvSpPr>
        <p:spPr>
          <a:xfrm>
            <a:off x="6932401" y="1254628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5" name="직사각형 4"/>
          <p:cNvSpPr/>
          <p:nvPr/>
        </p:nvSpPr>
        <p:spPr>
          <a:xfrm>
            <a:off x="9706708" y="6189785"/>
            <a:ext cx="2485292" cy="668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0" y="1"/>
            <a:ext cx="12192000" cy="956929"/>
            <a:chOff x="0" y="1"/>
            <a:chExt cx="12192000" cy="956929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FACFB5B0-E69F-4779-A51C-37FDA8FF4EF3}"/>
                </a:ext>
              </a:extLst>
            </p:cNvPr>
            <p:cNvSpPr/>
            <p:nvPr/>
          </p:nvSpPr>
          <p:spPr>
            <a:xfrm>
              <a:off x="0" y="1"/>
              <a:ext cx="12192000" cy="956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F62C461E-39CA-45ED-B914-2B4D6D0A696C}"/>
                </a:ext>
              </a:extLst>
            </p:cNvPr>
            <p:cNvSpPr txBox="1"/>
            <p:nvPr/>
          </p:nvSpPr>
          <p:spPr>
            <a:xfrm>
              <a:off x="2119628" y="127626"/>
              <a:ext cx="7587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15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Security-context.xml </a:t>
              </a:r>
              <a:r>
                <a:rPr lang="ko-KR" altLang="en-US" sz="3600" spc="-15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설정</a:t>
              </a:r>
              <a:endParaRPr lang="ko-KR" altLang="en-US" sz="3600" spc="-15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02851894-F5B1-43CC-AA4D-37C88914C625}"/>
                </a:ext>
              </a:extLst>
            </p:cNvPr>
            <p:cNvSpPr txBox="1"/>
            <p:nvPr/>
          </p:nvSpPr>
          <p:spPr>
            <a:xfrm>
              <a:off x="127591" y="111943"/>
              <a:ext cx="1479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Part 2, </a:t>
              </a:r>
              <a:r>
                <a:rPr lang="ko-KR" alt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구조설명</a:t>
              </a:r>
            </a:p>
          </p:txBody>
        </p:sp>
      </p:grpSp>
      <p:pic>
        <p:nvPicPr>
          <p:cNvPr id="2" name="Picture 2" descr="C:\Users\PND\Desktop\발표사진\db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75" y="2545891"/>
            <a:ext cx="7842250" cy="99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833156" y="3101821"/>
            <a:ext cx="4445227" cy="1567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99" name="Picture 3" descr="C:\Users\PND\Desktop\발표사진\dbpasswor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146" y="2476143"/>
            <a:ext cx="9352960" cy="1966773"/>
          </a:xfrm>
          <a:prstGeom prst="rect">
            <a:avLst/>
          </a:prstGeom>
          <a:noFill/>
          <a:ln w="254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1945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자유형: 도형 349">
            <a:extLst>
              <a:ext uri="{FF2B5EF4-FFF2-40B4-BE49-F238E27FC236}">
                <a16:creationId xmlns="" xmlns:a16="http://schemas.microsoft.com/office/drawing/2014/main" id="{70103DB0-172D-4081-B0C3-9DBB882C3FDD}"/>
              </a:ext>
            </a:extLst>
          </p:cNvPr>
          <p:cNvSpPr/>
          <p:nvPr/>
        </p:nvSpPr>
        <p:spPr>
          <a:xfrm>
            <a:off x="6932401" y="1254628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5" name="직사각형 4"/>
          <p:cNvSpPr/>
          <p:nvPr/>
        </p:nvSpPr>
        <p:spPr>
          <a:xfrm>
            <a:off x="9706708" y="6189785"/>
            <a:ext cx="2485292" cy="668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FACFB5B0-E69F-4779-A51C-37FDA8FF4EF3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2119628" y="127626"/>
            <a:ext cx="4333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기능 소개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15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3, </a:t>
            </a:r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기능 소개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927463" y="2094411"/>
            <a:ext cx="1854925" cy="75764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en-US" altLang="ko-KR" dirty="0" smtClean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927463" y="4318077"/>
            <a:ext cx="1854925" cy="75764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807132" y="2094411"/>
            <a:ext cx="2577736" cy="75764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</a:t>
            </a:r>
            <a:endParaRPr lang="en-US" altLang="ko-KR" dirty="0" smtClean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9706707" y="1336765"/>
            <a:ext cx="2361600" cy="75764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회원정보 수정</a:t>
            </a:r>
            <a:endParaRPr lang="en-US" altLang="ko-KR" dirty="0" smtClean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9707279" y="4318077"/>
            <a:ext cx="2361028" cy="75764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관리자 기능</a:t>
            </a:r>
            <a:r>
              <a:rPr lang="en-US" altLang="ko-KR" dirty="0" smtClean="0"/>
              <a:t>&gt;</a:t>
            </a:r>
          </a:p>
          <a:p>
            <a:pPr algn="ctr"/>
            <a:r>
              <a:rPr lang="ko-KR" altLang="en-US" dirty="0" smtClean="0"/>
              <a:t>전체 회원 정보</a:t>
            </a:r>
            <a:endParaRPr lang="en-US" altLang="ko-KR" dirty="0" smtClean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854925" y="3021876"/>
            <a:ext cx="1" cy="1066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808514" y="2499360"/>
            <a:ext cx="19724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9739303" y="2827421"/>
            <a:ext cx="2361600" cy="75764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Mash-up</a:t>
            </a:r>
          </a:p>
          <a:p>
            <a:pPr algn="ctr"/>
            <a:r>
              <a:rPr lang="en-US" altLang="ko-KR" dirty="0" smtClean="0"/>
              <a:t>(</a:t>
            </a:r>
            <a:r>
              <a:rPr lang="en-US" altLang="ko-KR" dirty="0" err="1" smtClean="0"/>
              <a:t>iframe</a:t>
            </a:r>
            <a:r>
              <a:rPr lang="en-US" altLang="ko-KR" dirty="0" smtClean="0"/>
              <a:t>)</a:t>
            </a:r>
          </a:p>
        </p:txBody>
      </p:sp>
      <p:cxnSp>
        <p:nvCxnSpPr>
          <p:cNvPr id="40" name="직선 화살표 연결선 39"/>
          <p:cNvCxnSpPr/>
          <p:nvPr/>
        </p:nvCxnSpPr>
        <p:spPr>
          <a:xfrm>
            <a:off x="7424059" y="2499360"/>
            <a:ext cx="197249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5" name="모서리가 둥근 직사각형 7174"/>
          <p:cNvSpPr/>
          <p:nvPr/>
        </p:nvSpPr>
        <p:spPr>
          <a:xfrm>
            <a:off x="7802434" y="4211862"/>
            <a:ext cx="992777" cy="9144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7802434" y="5449144"/>
            <a:ext cx="992777" cy="9144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삭제</a:t>
            </a:r>
            <a:endParaRPr lang="ko-KR" altLang="en-US" dirty="0"/>
          </a:p>
        </p:txBody>
      </p:sp>
      <p:cxnSp>
        <p:nvCxnSpPr>
          <p:cNvPr id="7177" name="직선 화살표 연결선 7176"/>
          <p:cNvCxnSpPr/>
          <p:nvPr/>
        </p:nvCxnSpPr>
        <p:spPr>
          <a:xfrm flipH="1">
            <a:off x="8795211" y="4669062"/>
            <a:ext cx="911497" cy="27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9" name="직선 화살표 연결선 7178"/>
          <p:cNvCxnSpPr>
            <a:stCxn id="17" idx="1"/>
          </p:cNvCxnSpPr>
          <p:nvPr/>
        </p:nvCxnSpPr>
        <p:spPr>
          <a:xfrm flipH="1">
            <a:off x="8795211" y="4696900"/>
            <a:ext cx="912068" cy="12094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3123240" y="630355"/>
            <a:ext cx="2355261" cy="5151438"/>
            <a:chOff x="2427718" y="328282"/>
            <a:chExt cx="2355261" cy="5151438"/>
          </a:xfrm>
        </p:grpSpPr>
        <p:pic>
          <p:nvPicPr>
            <p:cNvPr id="7173" name="Picture 5" descr="C:\Users\PND\Desktop\발표사진\admin.PNG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427718" y="328282"/>
              <a:ext cx="2355261" cy="51514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3418503" y="885285"/>
              <a:ext cx="136447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Admin 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계정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062413" y="630355"/>
            <a:ext cx="2413000" cy="6127750"/>
            <a:chOff x="7298066" y="244060"/>
            <a:chExt cx="2413000" cy="6127750"/>
          </a:xfrm>
        </p:grpSpPr>
        <p:pic>
          <p:nvPicPr>
            <p:cNvPr id="7172" name="Picture 4" descr="C:\Users\PND\Desktop\발표사진\temp.PNG"/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298066" y="244060"/>
              <a:ext cx="2413000" cy="61277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8504566" y="801063"/>
              <a:ext cx="11977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User 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계정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360797" y="2705636"/>
            <a:ext cx="7393827" cy="1421473"/>
            <a:chOff x="2665275" y="2403563"/>
            <a:chExt cx="7393827" cy="1421473"/>
          </a:xfrm>
        </p:grpSpPr>
        <p:pic>
          <p:nvPicPr>
            <p:cNvPr id="7174" name="Picture 6" descr="C:\Users\PND\Desktop\발표사진\admin code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5275" y="2461373"/>
              <a:ext cx="5784850" cy="1363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6309358" y="2403563"/>
              <a:ext cx="3749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Spring security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로 권한별 메뉴 구성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60072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0470470C-C148-4468-8A9A-F56A9CD760C9}"/>
              </a:ext>
            </a:extLst>
          </p:cNvPr>
          <p:cNvCxnSpPr>
            <a:cxnSpLocks/>
          </p:cNvCxnSpPr>
          <p:nvPr/>
        </p:nvCxnSpPr>
        <p:spPr>
          <a:xfrm>
            <a:off x="762000" y="1432560"/>
            <a:ext cx="6858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C6CB969-1120-4C8A-9253-B5098F5D1224}"/>
              </a:ext>
            </a:extLst>
          </p:cNvPr>
          <p:cNvSpPr txBox="1"/>
          <p:nvPr/>
        </p:nvSpPr>
        <p:spPr>
          <a:xfrm>
            <a:off x="690880" y="497840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목차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22C274AC-A7F1-434D-8B65-FC226691A153}"/>
              </a:ext>
            </a:extLst>
          </p:cNvPr>
          <p:cNvGrpSpPr/>
          <p:nvPr/>
        </p:nvGrpSpPr>
        <p:grpSpPr>
          <a:xfrm>
            <a:off x="1975899" y="1766840"/>
            <a:ext cx="2971824" cy="584775"/>
            <a:chOff x="762000" y="1863785"/>
            <a:chExt cx="2971824" cy="584775"/>
          </a:xfrm>
        </p:grpSpPr>
        <p:grpSp>
          <p:nvGrpSpPr>
            <p:cNvPr id="9" name="그룹 8">
              <a:extLst>
                <a:ext uri="{FF2B5EF4-FFF2-40B4-BE49-F238E27FC236}">
                  <a16:creationId xmlns="" xmlns:a16="http://schemas.microsoft.com/office/drawing/2014/main" id="{7ED28F61-1A51-429D-A459-3D5A9F641085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="" xmlns:a16="http://schemas.microsoft.com/office/drawing/2014/main" id="{597F0557-9BD7-4D9D-B468-B80C2650A1E8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440CE47E-55AC-4E84-BE5D-798F3A039D94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1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AB25649D-112D-4C51-95D6-E20B65A6C2FC}"/>
                </a:ext>
              </a:extLst>
            </p:cNvPr>
            <p:cNvSpPr txBox="1"/>
            <p:nvPr/>
          </p:nvSpPr>
          <p:spPr>
            <a:xfrm>
              <a:off x="1564640" y="1894265"/>
              <a:ext cx="21691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프로젝트 개요</a:t>
              </a:r>
              <a:endPara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F96BE8EC-E699-4257-94A7-EC70EB7827E6}"/>
              </a:ext>
            </a:extLst>
          </p:cNvPr>
          <p:cNvGrpSpPr/>
          <p:nvPr/>
        </p:nvGrpSpPr>
        <p:grpSpPr>
          <a:xfrm>
            <a:off x="1975899" y="2740751"/>
            <a:ext cx="2423597" cy="584775"/>
            <a:chOff x="762000" y="1863785"/>
            <a:chExt cx="2423597" cy="584775"/>
          </a:xfrm>
        </p:grpSpPr>
        <p:grpSp>
          <p:nvGrpSpPr>
            <p:cNvPr id="18" name="그룹 17">
              <a:extLst>
                <a:ext uri="{FF2B5EF4-FFF2-40B4-BE49-F238E27FC236}">
                  <a16:creationId xmlns="" xmlns:a16="http://schemas.microsoft.com/office/drawing/2014/main" id="{CC6F0045-D553-426D-9038-943222D65674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="" xmlns:a16="http://schemas.microsoft.com/office/drawing/2014/main" id="{11EAD84B-7396-4397-BCFD-C30B22CCCB43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id="{5CB3EDE5-1E6A-432C-8487-05EB221B7AD9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2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C8B03935-0B53-4F02-9707-BA4BD9B44115}"/>
                </a:ext>
              </a:extLst>
            </p:cNvPr>
            <p:cNvSpPr txBox="1"/>
            <p:nvPr/>
          </p:nvSpPr>
          <p:spPr>
            <a:xfrm>
              <a:off x="1564640" y="1894265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구조설명</a:t>
              </a:r>
              <a:endPara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C96342F4-C3BD-4B6C-A776-D333B5B788D0}"/>
              </a:ext>
            </a:extLst>
          </p:cNvPr>
          <p:cNvGrpSpPr/>
          <p:nvPr/>
        </p:nvGrpSpPr>
        <p:grpSpPr>
          <a:xfrm>
            <a:off x="1975899" y="3714662"/>
            <a:ext cx="2330622" cy="584775"/>
            <a:chOff x="762000" y="1863785"/>
            <a:chExt cx="2330622" cy="584775"/>
          </a:xfrm>
        </p:grpSpPr>
        <p:grpSp>
          <p:nvGrpSpPr>
            <p:cNvPr id="23" name="그룹 22">
              <a:extLst>
                <a:ext uri="{FF2B5EF4-FFF2-40B4-BE49-F238E27FC236}">
                  <a16:creationId xmlns="" xmlns:a16="http://schemas.microsoft.com/office/drawing/2014/main" id="{1D172D2C-CA5B-4376-B2C2-832A7F64DF96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0E2E27A1-1C72-4D34-A0AE-2F196BD63C4C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A2E8A70C-BDC5-4BDC-A295-87B306241E71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3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3C463DC6-C5E7-41DA-9E6D-1F7700ABCA96}"/>
                </a:ext>
              </a:extLst>
            </p:cNvPr>
            <p:cNvSpPr txBox="1"/>
            <p:nvPr/>
          </p:nvSpPr>
          <p:spPr>
            <a:xfrm>
              <a:off x="1564640" y="1894265"/>
              <a:ext cx="1527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기능 소개</a:t>
              </a:r>
              <a:endPara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-4794"/>
            <a:ext cx="4572000" cy="6857999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C96342F4-C3BD-4B6C-A776-D333B5B788D0}"/>
              </a:ext>
            </a:extLst>
          </p:cNvPr>
          <p:cNvGrpSpPr/>
          <p:nvPr/>
        </p:nvGrpSpPr>
        <p:grpSpPr>
          <a:xfrm>
            <a:off x="1971543" y="4688573"/>
            <a:ext cx="2726565" cy="584775"/>
            <a:chOff x="762000" y="1863785"/>
            <a:chExt cx="2726565" cy="584775"/>
          </a:xfrm>
        </p:grpSpPr>
        <p:grpSp>
          <p:nvGrpSpPr>
            <p:cNvPr id="28" name="그룹 27">
              <a:extLst>
                <a:ext uri="{FF2B5EF4-FFF2-40B4-BE49-F238E27FC236}">
                  <a16:creationId xmlns="" xmlns:a16="http://schemas.microsoft.com/office/drawing/2014/main" id="{1D172D2C-CA5B-4376-B2C2-832A7F64DF96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="" xmlns:a16="http://schemas.microsoft.com/office/drawing/2014/main" id="{0E2E27A1-1C72-4D34-A0AE-2F196BD63C4C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pc="-15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="" xmlns:a16="http://schemas.microsoft.com/office/drawing/2014/main" id="{A2E8A70C-BDC5-4BDC-A295-87B306241E71}"/>
                  </a:ext>
                </a:extLst>
              </p:cNvPr>
              <p:cNvSpPr txBox="1"/>
              <p:nvPr/>
            </p:nvSpPr>
            <p:spPr>
              <a:xfrm>
                <a:off x="842700" y="1863785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spc="-150" dirty="0" smtClean="0">
                    <a:solidFill>
                      <a:schemeClr val="accent1"/>
                    </a:solidFill>
                  </a:rPr>
                  <a:t>4</a:t>
                </a:r>
                <a:endParaRPr lang="ko-KR" altLang="en-US" sz="3200" b="1" spc="-150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3C463DC6-C5E7-41DA-9E6D-1F7700ABCA96}"/>
                </a:ext>
              </a:extLst>
            </p:cNvPr>
            <p:cNvSpPr txBox="1"/>
            <p:nvPr/>
          </p:nvSpPr>
          <p:spPr>
            <a:xfrm>
              <a:off x="1564640" y="1894265"/>
              <a:ext cx="19239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Step Up (1)</a:t>
              </a:r>
              <a:endParaRPr lang="ko-KR" altLang="en-US" sz="2800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C96342F4-C3BD-4B6C-A776-D333B5B788D0}"/>
              </a:ext>
            </a:extLst>
          </p:cNvPr>
          <p:cNvGrpSpPr/>
          <p:nvPr/>
        </p:nvGrpSpPr>
        <p:grpSpPr>
          <a:xfrm>
            <a:off x="1980250" y="5662485"/>
            <a:ext cx="2726565" cy="584775"/>
            <a:chOff x="762000" y="1863785"/>
            <a:chExt cx="2726565" cy="584775"/>
          </a:xfrm>
        </p:grpSpPr>
        <p:grpSp>
          <p:nvGrpSpPr>
            <p:cNvPr id="33" name="그룹 32">
              <a:extLst>
                <a:ext uri="{FF2B5EF4-FFF2-40B4-BE49-F238E27FC236}">
                  <a16:creationId xmlns="" xmlns:a16="http://schemas.microsoft.com/office/drawing/2014/main" id="{1D172D2C-CA5B-4376-B2C2-832A7F64DF96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="" xmlns:a16="http://schemas.microsoft.com/office/drawing/2014/main" id="{0E2E27A1-1C72-4D34-A0AE-2F196BD63C4C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pc="-15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id="{A2E8A70C-BDC5-4BDC-A295-87B306241E71}"/>
                  </a:ext>
                </a:extLst>
              </p:cNvPr>
              <p:cNvSpPr txBox="1"/>
              <p:nvPr/>
            </p:nvSpPr>
            <p:spPr>
              <a:xfrm>
                <a:off x="842700" y="1863785"/>
                <a:ext cx="3930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spc="-150" dirty="0" smtClean="0">
                    <a:solidFill>
                      <a:schemeClr val="accent1"/>
                    </a:solidFill>
                  </a:rPr>
                  <a:t>5</a:t>
                </a:r>
                <a:endParaRPr lang="ko-KR" altLang="en-US" sz="3200" b="1" spc="-150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3C463DC6-C5E7-41DA-9E6D-1F7700ABCA96}"/>
                </a:ext>
              </a:extLst>
            </p:cNvPr>
            <p:cNvSpPr txBox="1"/>
            <p:nvPr/>
          </p:nvSpPr>
          <p:spPr>
            <a:xfrm>
              <a:off x="1564640" y="1894265"/>
              <a:ext cx="19239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Step Up (2)</a:t>
              </a:r>
              <a:endParaRPr lang="ko-KR" altLang="en-US" sz="2800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06721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2DA66CBC-A9FA-4730-8CCB-FDF99363829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9427"/>
            <a:ext cx="12192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208202" y="2413591"/>
            <a:ext cx="9775596" cy="1935125"/>
            <a:chOff x="1208202" y="2413591"/>
            <a:chExt cx="9775596" cy="1935125"/>
          </a:xfrm>
        </p:grpSpPr>
        <p:sp>
          <p:nvSpPr>
            <p:cNvPr id="2" name="양쪽 대괄호 1">
              <a:extLst>
                <a:ext uri="{FF2B5EF4-FFF2-40B4-BE49-F238E27FC236}">
                  <a16:creationId xmlns="" xmlns:a16="http://schemas.microsoft.com/office/drawing/2014/main" id="{800A33A1-991F-4F95-9726-983DC807FE91}"/>
                </a:ext>
              </a:extLst>
            </p:cNvPr>
            <p:cNvSpPr/>
            <p:nvPr/>
          </p:nvSpPr>
          <p:spPr>
            <a:xfrm>
              <a:off x="1208202" y="2413591"/>
              <a:ext cx="9775596" cy="1935125"/>
            </a:xfrm>
            <a:prstGeom prst="bracketPair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2B50CA64-932C-48A0-A49F-C439A2012AFC}"/>
                </a:ext>
              </a:extLst>
            </p:cNvPr>
            <p:cNvSpPr txBox="1"/>
            <p:nvPr/>
          </p:nvSpPr>
          <p:spPr>
            <a:xfrm>
              <a:off x="4364071" y="2996432"/>
              <a:ext cx="359265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spc="-150" dirty="0" err="1" smtClean="0"/>
                <a:t>웹페이지</a:t>
              </a:r>
              <a:r>
                <a:rPr lang="ko-KR" altLang="en-US" sz="4400" spc="-150" dirty="0" smtClean="0"/>
                <a:t> 시연</a:t>
              </a:r>
              <a:endParaRPr lang="ko-KR" altLang="en-US" sz="4400" spc="-150" dirty="0"/>
            </a:p>
          </p:txBody>
        </p:sp>
      </p:grpSp>
    </p:spTree>
    <p:extLst>
      <p:ext uri="{BB962C8B-B14F-4D97-AF65-F5344CB8AC3E}">
        <p14:creationId xmlns:p14="http://schemas.microsoft.com/office/powerpoint/2010/main" val="35306750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48AC441A-4400-47F5-9EE6-0FAA046EFB1D}"/>
              </a:ext>
            </a:extLst>
          </p:cNvPr>
          <p:cNvCxnSpPr>
            <a:cxnSpLocks/>
          </p:cNvCxnSpPr>
          <p:nvPr/>
        </p:nvCxnSpPr>
        <p:spPr>
          <a:xfrm>
            <a:off x="271249" y="3504645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7F58B4CA-C077-41DB-98E0-2A4B3BF5019B}"/>
              </a:ext>
            </a:extLst>
          </p:cNvPr>
          <p:cNvGrpSpPr/>
          <p:nvPr/>
        </p:nvGrpSpPr>
        <p:grpSpPr>
          <a:xfrm>
            <a:off x="309001" y="1851346"/>
            <a:ext cx="11142263" cy="1523928"/>
            <a:chOff x="1537048" y="1513659"/>
            <a:chExt cx="10533031" cy="1523928"/>
          </a:xfrm>
        </p:grpSpPr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4D61A377-4BA4-4A78-AF3E-D3A3C81EB450}"/>
                </a:ext>
              </a:extLst>
            </p:cNvPr>
            <p:cNvSpPr txBox="1"/>
            <p:nvPr/>
          </p:nvSpPr>
          <p:spPr>
            <a:xfrm>
              <a:off x="1537048" y="1559825"/>
              <a:ext cx="538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559CFF17-29A4-453A-B19D-6A6BB632242D}"/>
                </a:ext>
              </a:extLst>
            </p:cNvPr>
            <p:cNvSpPr txBox="1"/>
            <p:nvPr/>
          </p:nvSpPr>
          <p:spPr>
            <a:xfrm>
              <a:off x="2387653" y="1559825"/>
              <a:ext cx="429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7658FE72-0984-4D30-B113-1B6B4B454C1D}"/>
                </a:ext>
              </a:extLst>
            </p:cNvPr>
            <p:cNvSpPr txBox="1"/>
            <p:nvPr/>
          </p:nvSpPr>
          <p:spPr>
            <a:xfrm>
              <a:off x="3076354" y="1513659"/>
              <a:ext cx="3019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err="1" smtClean="0">
                  <a:latin typeface="+mj-ea"/>
                  <a:ea typeface="+mj-ea"/>
                </a:rPr>
                <a:t>iframe</a:t>
              </a:r>
              <a:r>
                <a:rPr lang="ko-KR" altLang="en-US" sz="2400" dirty="0" smtClean="0">
                  <a:latin typeface="+mj-ea"/>
                  <a:ea typeface="+mj-ea"/>
                </a:rPr>
                <a:t>의 보안문제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6E0ABDBC-F548-441A-B342-4F67CEDEBC15}"/>
                </a:ext>
              </a:extLst>
            </p:cNvPr>
            <p:cNvSpPr txBox="1"/>
            <p:nvPr/>
          </p:nvSpPr>
          <p:spPr>
            <a:xfrm>
              <a:off x="3076354" y="2058858"/>
              <a:ext cx="8993725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lnSpc>
                  <a:spcPct val="120000"/>
                </a:lnSpc>
                <a:buFont typeface="+mj-lt"/>
                <a:buAutoNum type="alphaLcPeriod"/>
              </a:pPr>
              <a:r>
                <a:rPr lang="ko-KR" altLang="en-US" sz="1600" dirty="0" smtClean="0"/>
                <a:t>보안 위험을 유발함</a:t>
              </a:r>
              <a:endParaRPr lang="en-US" altLang="ko-KR" sz="1600" dirty="0"/>
            </a:p>
            <a:p>
              <a:pPr marL="342900" indent="-342900" algn="just">
                <a:lnSpc>
                  <a:spcPct val="120000"/>
                </a:lnSpc>
                <a:buFont typeface="+mj-lt"/>
                <a:buAutoNum type="alphaLcPeriod"/>
              </a:pPr>
              <a:r>
                <a:rPr lang="ko-KR" altLang="en-US" sz="1600" dirty="0" err="1" smtClean="0"/>
                <a:t>사용성</a:t>
              </a:r>
              <a:r>
                <a:rPr lang="ko-KR" altLang="en-US" sz="1600" dirty="0" smtClean="0"/>
                <a:t> 문제를 일으킴</a:t>
              </a:r>
              <a:endParaRPr lang="en-US" altLang="ko-KR" sz="1600" dirty="0" smtClean="0"/>
            </a:p>
            <a:p>
              <a:pPr marL="342900" indent="-342900" algn="just">
                <a:lnSpc>
                  <a:spcPct val="120000"/>
                </a:lnSpc>
                <a:buFont typeface="+mj-lt"/>
                <a:buAutoNum type="alphaLcPeriod"/>
              </a:pPr>
              <a:r>
                <a:rPr lang="en-US" altLang="ko-KR" sz="1600" dirty="0" smtClean="0"/>
                <a:t>Object</a:t>
              </a:r>
              <a:r>
                <a:rPr lang="ko-KR" altLang="en-US" sz="1600" dirty="0" smtClean="0"/>
                <a:t>태그</a:t>
              </a:r>
              <a:r>
                <a:rPr lang="en-US" altLang="ko-KR" sz="1600" dirty="0" smtClean="0"/>
                <a:t>, embed</a:t>
              </a:r>
              <a:r>
                <a:rPr lang="ko-KR" altLang="en-US" sz="1600" dirty="0" smtClean="0"/>
                <a:t>태그 고려</a:t>
              </a:r>
              <a:endParaRPr lang="en-US" altLang="ko-KR" sz="1600" dirty="0" smtClean="0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9706708" y="6551112"/>
            <a:ext cx="2485292" cy="306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2119628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기획의도</a:t>
            </a:r>
            <a:endParaRPr lang="ko-KR" altLang="en-US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1888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2, </a:t>
            </a:r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프로그램 기획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0" y="1"/>
            <a:ext cx="12192000" cy="956929"/>
            <a:chOff x="0" y="1"/>
            <a:chExt cx="12192000" cy="956929"/>
          </a:xfrm>
        </p:grpSpPr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FACFB5B0-E69F-4779-A51C-37FDA8FF4EF3}"/>
                </a:ext>
              </a:extLst>
            </p:cNvPr>
            <p:cNvSpPr/>
            <p:nvPr/>
          </p:nvSpPr>
          <p:spPr>
            <a:xfrm>
              <a:off x="0" y="1"/>
              <a:ext cx="12192000" cy="956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F62C461E-39CA-45ED-B914-2B4D6D0A696C}"/>
                </a:ext>
              </a:extLst>
            </p:cNvPr>
            <p:cNvSpPr txBox="1"/>
            <p:nvPr/>
          </p:nvSpPr>
          <p:spPr>
            <a:xfrm>
              <a:off x="2119628" y="127626"/>
              <a:ext cx="56857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한계점 및 개선 방향</a:t>
              </a:r>
              <a:endParaRPr lang="ko-KR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02851894-F5B1-43CC-AA4D-37C88914C625}"/>
                </a:ext>
              </a:extLst>
            </p:cNvPr>
            <p:cNvSpPr txBox="1"/>
            <p:nvPr/>
          </p:nvSpPr>
          <p:spPr>
            <a:xfrm>
              <a:off x="127591" y="111943"/>
              <a:ext cx="15295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Part </a:t>
              </a:r>
              <a:r>
                <a:rPr lang="en-US" altLang="ko-KR" sz="1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3, </a:t>
              </a:r>
              <a:r>
                <a:rPr lang="ko-KR" alt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기능 소개</a:t>
              </a:r>
              <a:endPara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endPara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4D61A377-4BA4-4A78-AF3E-D3A3C81EB450}"/>
              </a:ext>
            </a:extLst>
          </p:cNvPr>
          <p:cNvSpPr txBox="1"/>
          <p:nvPr/>
        </p:nvSpPr>
        <p:spPr>
          <a:xfrm>
            <a:off x="309001" y="405221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002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559CFF17-29A4-453A-B19D-6A6BB632242D}"/>
              </a:ext>
            </a:extLst>
          </p:cNvPr>
          <p:cNvSpPr txBox="1"/>
          <p:nvPr/>
        </p:nvSpPr>
        <p:spPr>
          <a:xfrm>
            <a:off x="1208805" y="405221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658FE72-0984-4D30-B113-1B6B4B454C1D}"/>
              </a:ext>
            </a:extLst>
          </p:cNvPr>
          <p:cNvSpPr txBox="1"/>
          <p:nvPr/>
        </p:nvSpPr>
        <p:spPr>
          <a:xfrm>
            <a:off x="1937341" y="4006052"/>
            <a:ext cx="3513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페이지 정보 </a:t>
            </a:r>
            <a:r>
              <a:rPr lang="en-US" altLang="ko-KR" sz="2400" dirty="0" smtClean="0">
                <a:latin typeface="+mj-ea"/>
                <a:ea typeface="+mj-ea"/>
              </a:rPr>
              <a:t>DB</a:t>
            </a:r>
            <a:r>
              <a:rPr lang="ko-KR" altLang="en-US" sz="2400" dirty="0" smtClean="0">
                <a:latin typeface="+mj-ea"/>
                <a:ea typeface="+mj-ea"/>
              </a:rPr>
              <a:t>관리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6E0ABDBC-F548-441A-B342-4F67CEDEBC15}"/>
              </a:ext>
            </a:extLst>
          </p:cNvPr>
          <p:cNvSpPr txBox="1"/>
          <p:nvPr/>
        </p:nvSpPr>
        <p:spPr>
          <a:xfrm>
            <a:off x="1937341" y="4551251"/>
            <a:ext cx="9513922" cy="949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+mj-lt"/>
              <a:buAutoNum type="alphaLcPeriod"/>
            </a:pPr>
            <a:r>
              <a:rPr lang="en-US" altLang="ko-KR" sz="1600" dirty="0" err="1" smtClean="0"/>
              <a:t>Iframe</a:t>
            </a:r>
            <a:r>
              <a:rPr lang="ko-KR" altLang="en-US" sz="1600" dirty="0" smtClean="0"/>
              <a:t>으로 보이는 페이지 관리 불가</a:t>
            </a:r>
            <a:endParaRPr lang="en-US" altLang="ko-KR" sz="1600" dirty="0"/>
          </a:p>
          <a:p>
            <a:pPr marL="342900" indent="-342900" algn="just">
              <a:lnSpc>
                <a:spcPct val="120000"/>
              </a:lnSpc>
              <a:buFont typeface="+mj-lt"/>
              <a:buAutoNum type="alphaLcPeriod"/>
            </a:pPr>
            <a:r>
              <a:rPr lang="en-US" altLang="ko-KR" sz="1600" dirty="0" smtClean="0"/>
              <a:t>Page</a:t>
            </a:r>
            <a:r>
              <a:rPr lang="ko-KR" altLang="en-US" sz="1600" dirty="0" smtClean="0"/>
              <a:t> 정보를 기록하는 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테이블 생성</a:t>
            </a:r>
            <a:endParaRPr lang="en-US" altLang="ko-KR" sz="1600" dirty="0" smtClean="0"/>
          </a:p>
          <a:p>
            <a:pPr marL="342900" indent="-342900" algn="just">
              <a:lnSpc>
                <a:spcPct val="120000"/>
              </a:lnSpc>
              <a:buFont typeface="+mj-lt"/>
              <a:buAutoNum type="alphaLcPeriod"/>
            </a:pPr>
            <a:r>
              <a:rPr lang="en-US" altLang="ko-KR" sz="1600" dirty="0" smtClean="0"/>
              <a:t>Add / Delete</a:t>
            </a:r>
            <a:r>
              <a:rPr lang="ko-KR" altLang="en-US" sz="1600" dirty="0" smtClean="0"/>
              <a:t>등 관리 기능 추가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7513335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자유형: 도형 349">
            <a:extLst>
              <a:ext uri="{FF2B5EF4-FFF2-40B4-BE49-F238E27FC236}">
                <a16:creationId xmlns="" xmlns:a16="http://schemas.microsoft.com/office/drawing/2014/main" id="{70103DB0-172D-4081-B0C3-9DBB882C3FDD}"/>
              </a:ext>
            </a:extLst>
          </p:cNvPr>
          <p:cNvSpPr/>
          <p:nvPr/>
        </p:nvSpPr>
        <p:spPr>
          <a:xfrm>
            <a:off x="6932401" y="1254628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5" name="직사각형 4"/>
          <p:cNvSpPr/>
          <p:nvPr/>
        </p:nvSpPr>
        <p:spPr>
          <a:xfrm>
            <a:off x="9706708" y="6189785"/>
            <a:ext cx="2485292" cy="668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0" y="1"/>
            <a:ext cx="12192000" cy="956929"/>
            <a:chOff x="0" y="1"/>
            <a:chExt cx="12192000" cy="956929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FACFB5B0-E69F-4779-A51C-37FDA8FF4EF3}"/>
                </a:ext>
              </a:extLst>
            </p:cNvPr>
            <p:cNvSpPr/>
            <p:nvPr/>
          </p:nvSpPr>
          <p:spPr>
            <a:xfrm>
              <a:off x="0" y="1"/>
              <a:ext cx="12192000" cy="956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F62C461E-39CA-45ED-B914-2B4D6D0A696C}"/>
                </a:ext>
              </a:extLst>
            </p:cNvPr>
            <p:cNvSpPr txBox="1"/>
            <p:nvPr/>
          </p:nvSpPr>
          <p:spPr>
            <a:xfrm>
              <a:off x="2119628" y="127626"/>
              <a:ext cx="7587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15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Spotfire JavaScript API </a:t>
              </a:r>
              <a:r>
                <a:rPr lang="ko-KR" altLang="en-US" sz="3600" spc="-15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활용</a:t>
              </a:r>
              <a:endParaRPr lang="ko-KR" altLang="en-US" sz="3600" spc="-15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02851894-F5B1-43CC-AA4D-37C88914C625}"/>
                </a:ext>
              </a:extLst>
            </p:cNvPr>
            <p:cNvSpPr txBox="1"/>
            <p:nvPr/>
          </p:nvSpPr>
          <p:spPr>
            <a:xfrm>
              <a:off x="127591" y="111943"/>
              <a:ext cx="1627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Part </a:t>
              </a:r>
              <a:r>
                <a:rPr lang="en-US" altLang="ko-KR" sz="1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4</a:t>
              </a:r>
              <a:r>
                <a:rPr lang="en-US" altLang="ko-KR" sz="1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, Step Up(1</a:t>
              </a:r>
              <a:r>
                <a:rPr lang="en-US" altLang="ko-KR" sz="1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)</a:t>
              </a:r>
              <a:endPara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pic>
        <p:nvPicPr>
          <p:cNvPr id="1026" name="Picture 2" descr="C:\Users\PND\Desktop\기본 mashup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669" y="1465922"/>
            <a:ext cx="9502663" cy="4820585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397421" y="3415811"/>
            <a:ext cx="774959" cy="2198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050931" y="2435469"/>
            <a:ext cx="7614138" cy="37543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2373923" y="3369650"/>
            <a:ext cx="545123" cy="312127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29991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48AC441A-4400-47F5-9EE6-0FAA046EFB1D}"/>
              </a:ext>
            </a:extLst>
          </p:cNvPr>
          <p:cNvCxnSpPr>
            <a:cxnSpLocks/>
          </p:cNvCxnSpPr>
          <p:nvPr/>
        </p:nvCxnSpPr>
        <p:spPr>
          <a:xfrm>
            <a:off x="271249" y="3504645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7F58B4CA-C077-41DB-98E0-2A4B3BF5019B}"/>
              </a:ext>
            </a:extLst>
          </p:cNvPr>
          <p:cNvGrpSpPr/>
          <p:nvPr/>
        </p:nvGrpSpPr>
        <p:grpSpPr>
          <a:xfrm>
            <a:off x="309001" y="1851346"/>
            <a:ext cx="11142263" cy="1228463"/>
            <a:chOff x="1537048" y="1513659"/>
            <a:chExt cx="10533031" cy="1228463"/>
          </a:xfrm>
        </p:grpSpPr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4D61A377-4BA4-4A78-AF3E-D3A3C81EB450}"/>
                </a:ext>
              </a:extLst>
            </p:cNvPr>
            <p:cNvSpPr txBox="1"/>
            <p:nvPr/>
          </p:nvSpPr>
          <p:spPr>
            <a:xfrm>
              <a:off x="1537048" y="1559825"/>
              <a:ext cx="538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559CFF17-29A4-453A-B19D-6A6BB632242D}"/>
                </a:ext>
              </a:extLst>
            </p:cNvPr>
            <p:cNvSpPr txBox="1"/>
            <p:nvPr/>
          </p:nvSpPr>
          <p:spPr>
            <a:xfrm>
              <a:off x="2387653" y="1559825"/>
              <a:ext cx="429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7658FE72-0984-4D30-B113-1B6B4B454C1D}"/>
                </a:ext>
              </a:extLst>
            </p:cNvPr>
            <p:cNvSpPr txBox="1"/>
            <p:nvPr/>
          </p:nvSpPr>
          <p:spPr>
            <a:xfrm>
              <a:off x="3076354" y="1513659"/>
              <a:ext cx="44355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latin typeface="+mj-ea"/>
                  <a:ea typeface="+mj-ea"/>
                </a:rPr>
                <a:t>Spotfire </a:t>
              </a:r>
              <a:r>
                <a:rPr lang="en-US" altLang="ko-KR" sz="2400" smtClean="0">
                  <a:latin typeface="+mj-ea"/>
                  <a:ea typeface="+mj-ea"/>
                </a:rPr>
                <a:t>JavaScript API </a:t>
              </a:r>
              <a:r>
                <a:rPr lang="ko-KR" altLang="en-US" sz="2400" dirty="0" smtClean="0">
                  <a:latin typeface="+mj-ea"/>
                  <a:ea typeface="+mj-ea"/>
                </a:rPr>
                <a:t>장점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6E0ABDBC-F548-441A-B342-4F67CEDEBC15}"/>
                </a:ext>
              </a:extLst>
            </p:cNvPr>
            <p:cNvSpPr txBox="1"/>
            <p:nvPr/>
          </p:nvSpPr>
          <p:spPr>
            <a:xfrm>
              <a:off x="3076354" y="2058858"/>
              <a:ext cx="8993725" cy="683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lnSpc>
                  <a:spcPct val="120000"/>
                </a:lnSpc>
                <a:buFont typeface="+mj-lt"/>
                <a:buAutoNum type="alphaLcPeriod"/>
              </a:pPr>
              <a:r>
                <a:rPr lang="ko-KR" altLang="en-US" sz="1600" dirty="0" smtClean="0"/>
                <a:t>간단한 코드로 쉽게 수행 가능</a:t>
              </a:r>
              <a:endParaRPr lang="en-US" altLang="ko-KR" sz="1600" dirty="0" smtClean="0"/>
            </a:p>
            <a:p>
              <a:pPr marL="342900" indent="-342900" algn="just">
                <a:lnSpc>
                  <a:spcPct val="120000"/>
                </a:lnSpc>
                <a:buFont typeface="+mj-lt"/>
                <a:buAutoNum type="alphaLcPeriod"/>
              </a:pPr>
              <a:r>
                <a:rPr lang="ko-KR" altLang="en-US" sz="1600" dirty="0" smtClean="0"/>
                <a:t>다양한 </a:t>
              </a:r>
              <a:r>
                <a:rPr lang="ko-KR" altLang="en-US" sz="1600" dirty="0" err="1" smtClean="0"/>
                <a:t>메서드</a:t>
              </a:r>
              <a:r>
                <a:rPr lang="ko-KR" altLang="en-US" sz="1600" dirty="0" smtClean="0"/>
                <a:t> 제공</a:t>
              </a:r>
              <a:endParaRPr lang="en-US" altLang="ko-KR" sz="1600" dirty="0" smtClean="0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9706708" y="6551112"/>
            <a:ext cx="2485292" cy="306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2119628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기획의도</a:t>
            </a:r>
            <a:endParaRPr lang="ko-KR" altLang="en-US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1888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2, </a:t>
            </a:r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프로그램 기획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0" y="1"/>
            <a:ext cx="12192000" cy="956929"/>
            <a:chOff x="0" y="1"/>
            <a:chExt cx="12192000" cy="956929"/>
          </a:xfrm>
        </p:grpSpPr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FACFB5B0-E69F-4779-A51C-37FDA8FF4EF3}"/>
                </a:ext>
              </a:extLst>
            </p:cNvPr>
            <p:cNvSpPr/>
            <p:nvPr/>
          </p:nvSpPr>
          <p:spPr>
            <a:xfrm>
              <a:off x="0" y="1"/>
              <a:ext cx="12192000" cy="956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F62C461E-39CA-45ED-B914-2B4D6D0A696C}"/>
                </a:ext>
              </a:extLst>
            </p:cNvPr>
            <p:cNvSpPr txBox="1"/>
            <p:nvPr/>
          </p:nvSpPr>
          <p:spPr>
            <a:xfrm>
              <a:off x="2119628" y="127626"/>
              <a:ext cx="56857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15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Spotfire JavaScript API </a:t>
              </a:r>
              <a:r>
                <a:rPr lang="ko-KR" altLang="en-US" sz="3600" spc="-15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활용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02851894-F5B1-43CC-AA4D-37C88914C625}"/>
                </a:ext>
              </a:extLst>
            </p:cNvPr>
            <p:cNvSpPr txBox="1"/>
            <p:nvPr/>
          </p:nvSpPr>
          <p:spPr>
            <a:xfrm>
              <a:off x="127591" y="111943"/>
              <a:ext cx="162736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Part 4, Step Up(1)</a:t>
              </a:r>
              <a:endPara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	</a:t>
              </a:r>
              <a:endPara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endPara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4D61A377-4BA4-4A78-AF3E-D3A3C81EB450}"/>
              </a:ext>
            </a:extLst>
          </p:cNvPr>
          <p:cNvSpPr txBox="1"/>
          <p:nvPr/>
        </p:nvSpPr>
        <p:spPr>
          <a:xfrm>
            <a:off x="309001" y="405221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002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559CFF17-29A4-453A-B19D-6A6BB632242D}"/>
              </a:ext>
            </a:extLst>
          </p:cNvPr>
          <p:cNvSpPr txBox="1"/>
          <p:nvPr/>
        </p:nvSpPr>
        <p:spPr>
          <a:xfrm>
            <a:off x="1208805" y="405221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658FE72-0984-4D30-B113-1B6B4B454C1D}"/>
              </a:ext>
            </a:extLst>
          </p:cNvPr>
          <p:cNvSpPr txBox="1"/>
          <p:nvPr/>
        </p:nvSpPr>
        <p:spPr>
          <a:xfrm>
            <a:off x="1937341" y="4006052"/>
            <a:ext cx="5114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j-ea"/>
                <a:ea typeface="+mj-ea"/>
              </a:rPr>
              <a:t>Spotfire JavaScript API </a:t>
            </a:r>
            <a:r>
              <a:rPr lang="ko-KR" altLang="en-US" sz="2400" dirty="0" smtClean="0">
                <a:latin typeface="+mj-ea"/>
                <a:ea typeface="+mj-ea"/>
              </a:rPr>
              <a:t>활용 방법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6E0ABDBC-F548-441A-B342-4F67CEDEBC15}"/>
              </a:ext>
            </a:extLst>
          </p:cNvPr>
          <p:cNvSpPr txBox="1"/>
          <p:nvPr/>
        </p:nvSpPr>
        <p:spPr>
          <a:xfrm>
            <a:off x="1937341" y="4551251"/>
            <a:ext cx="9513922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+mj-lt"/>
              <a:buAutoNum type="alphaLcPeriod"/>
            </a:pPr>
            <a:r>
              <a:rPr lang="en-US" altLang="ko-KR" sz="1600" dirty="0"/>
              <a:t>Loader API </a:t>
            </a:r>
            <a:r>
              <a:rPr lang="ko-KR" altLang="en-US" sz="1600" dirty="0" smtClean="0"/>
              <a:t>불러오기</a:t>
            </a:r>
            <a:endParaRPr lang="en-US" altLang="ko-KR" sz="1600" dirty="0" smtClean="0"/>
          </a:p>
          <a:p>
            <a:pPr marL="342900" indent="-342900" algn="just">
              <a:lnSpc>
                <a:spcPct val="120000"/>
              </a:lnSpc>
              <a:buFont typeface="+mj-lt"/>
              <a:buAutoNum type="alphaLcPeriod"/>
            </a:pPr>
            <a:r>
              <a:rPr lang="ko-KR" altLang="en-US" sz="1600" dirty="0" smtClean="0"/>
              <a:t>변수 선언하기 </a:t>
            </a:r>
            <a:r>
              <a:rPr lang="en-US" altLang="ko-KR" sz="1600" dirty="0" smtClean="0"/>
              <a:t>(ex. </a:t>
            </a:r>
            <a:r>
              <a:rPr lang="en-US" altLang="ko-KR" sz="1600" dirty="0" err="1" smtClean="0"/>
              <a:t>webPlayerServerUrl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analysisPath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customizationInfo</a:t>
            </a:r>
            <a:r>
              <a:rPr lang="en-US" altLang="ko-KR" sz="1600" dirty="0" smtClean="0"/>
              <a:t> …)</a:t>
            </a:r>
            <a:endParaRPr lang="en-US" altLang="ko-KR" sz="1600" dirty="0" smtClean="0"/>
          </a:p>
          <a:p>
            <a:pPr marL="342900" indent="-342900" algn="just">
              <a:lnSpc>
                <a:spcPct val="120000"/>
              </a:lnSpc>
              <a:buFont typeface="+mj-lt"/>
              <a:buAutoNum type="alphaLcPeriod"/>
            </a:pPr>
            <a:r>
              <a:rPr lang="en-US" altLang="ko-KR" sz="1600" dirty="0" smtClean="0"/>
              <a:t>.</a:t>
            </a:r>
            <a:r>
              <a:rPr lang="en-US" altLang="ko-KR" sz="1600" dirty="0" err="1" smtClean="0"/>
              <a:t>createApplication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기능으로 구</a:t>
            </a:r>
            <a:r>
              <a:rPr lang="ko-KR" altLang="en-US" sz="1600" dirty="0"/>
              <a:t>성</a:t>
            </a:r>
            <a:endParaRPr lang="en-US" altLang="ko-KR" sz="1600" dirty="0" smtClean="0"/>
          </a:p>
        </p:txBody>
      </p:sp>
      <p:pic>
        <p:nvPicPr>
          <p:cNvPr id="1026" name="Picture 2" descr="C:\Users\PND\Desktop\spotfi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348" y="1803459"/>
            <a:ext cx="35814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8845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자유형: 도형 349">
            <a:extLst>
              <a:ext uri="{FF2B5EF4-FFF2-40B4-BE49-F238E27FC236}">
                <a16:creationId xmlns="" xmlns:a16="http://schemas.microsoft.com/office/drawing/2014/main" id="{70103DB0-172D-4081-B0C3-9DBB882C3FDD}"/>
              </a:ext>
            </a:extLst>
          </p:cNvPr>
          <p:cNvSpPr/>
          <p:nvPr/>
        </p:nvSpPr>
        <p:spPr>
          <a:xfrm>
            <a:off x="6932401" y="1254628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5" name="직사각형 4"/>
          <p:cNvSpPr/>
          <p:nvPr/>
        </p:nvSpPr>
        <p:spPr>
          <a:xfrm>
            <a:off x="9706708" y="6189785"/>
            <a:ext cx="2485292" cy="668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0" y="1"/>
            <a:ext cx="12192000" cy="956929"/>
            <a:chOff x="0" y="1"/>
            <a:chExt cx="12192000" cy="956929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FACFB5B0-E69F-4779-A51C-37FDA8FF4EF3}"/>
                </a:ext>
              </a:extLst>
            </p:cNvPr>
            <p:cNvSpPr/>
            <p:nvPr/>
          </p:nvSpPr>
          <p:spPr>
            <a:xfrm>
              <a:off x="0" y="1"/>
              <a:ext cx="12192000" cy="956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F62C461E-39CA-45ED-B914-2B4D6D0A696C}"/>
                </a:ext>
              </a:extLst>
            </p:cNvPr>
            <p:cNvSpPr txBox="1"/>
            <p:nvPr/>
          </p:nvSpPr>
          <p:spPr>
            <a:xfrm>
              <a:off x="2119628" y="127626"/>
              <a:ext cx="7587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15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Spotfire JavaScript API </a:t>
              </a:r>
              <a:r>
                <a:rPr lang="ko-KR" altLang="en-US" sz="3600" spc="-15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활용</a:t>
              </a:r>
              <a:endParaRPr lang="ko-KR" altLang="en-US" sz="3600" spc="-15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02851894-F5B1-43CC-AA4D-37C88914C625}"/>
                </a:ext>
              </a:extLst>
            </p:cNvPr>
            <p:cNvSpPr txBox="1"/>
            <p:nvPr/>
          </p:nvSpPr>
          <p:spPr>
            <a:xfrm>
              <a:off x="127591" y="111943"/>
              <a:ext cx="1627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Part 4, Step Up(1)</a:t>
              </a:r>
              <a:endPara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pic>
        <p:nvPicPr>
          <p:cNvPr id="2050" name="Picture 2" descr="C:\Users\PND\Desktop\scrip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1439374"/>
            <a:ext cx="542607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604846" y="2189285"/>
            <a:ext cx="4950069" cy="281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54920" y="2013441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Loader </a:t>
            </a:r>
            <a:r>
              <a:rPr lang="ko-KR" altLang="en-US" dirty="0" smtClean="0">
                <a:solidFill>
                  <a:srgbClr val="FF0000"/>
                </a:solidFill>
              </a:rPr>
              <a:t>호출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525715" y="4440115"/>
            <a:ext cx="2387453" cy="15474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화살표 연결선 14"/>
          <p:cNvCxnSpPr>
            <a:stCxn id="12" idx="0"/>
          </p:cNvCxnSpPr>
          <p:nvPr/>
        </p:nvCxnSpPr>
        <p:spPr>
          <a:xfrm flipH="1" flipV="1">
            <a:off x="4290646" y="2866292"/>
            <a:ext cx="428796" cy="157382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604846" y="2637692"/>
            <a:ext cx="1644162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13168" y="4321709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r>
              <a:rPr lang="en-US" altLang="ko-KR" dirty="0" err="1" smtClean="0">
                <a:solidFill>
                  <a:srgbClr val="FF0000"/>
                </a:solidFill>
              </a:rPr>
              <a:t>createApplication</a:t>
            </a:r>
            <a:r>
              <a:rPr lang="ko-KR" altLang="en-US" dirty="0" smtClean="0">
                <a:solidFill>
                  <a:srgbClr val="FF0000"/>
                </a:solidFill>
              </a:rPr>
              <a:t>으로 </a:t>
            </a:r>
            <a:r>
              <a:rPr lang="en-US" altLang="ko-KR" dirty="0" err="1" smtClean="0">
                <a:solidFill>
                  <a:srgbClr val="FF0000"/>
                </a:solidFill>
              </a:rPr>
              <a:t>wp</a:t>
            </a:r>
            <a:r>
              <a:rPr lang="ko-KR" altLang="en-US" dirty="0" smtClean="0">
                <a:solidFill>
                  <a:srgbClr val="FF0000"/>
                </a:solidFill>
              </a:rPr>
              <a:t>생성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6162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706708" y="6189785"/>
            <a:ext cx="2485292" cy="668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0" y="1"/>
            <a:ext cx="12192000" cy="956929"/>
            <a:chOff x="0" y="1"/>
            <a:chExt cx="12192000" cy="956929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FACFB5B0-E69F-4779-A51C-37FDA8FF4EF3}"/>
                </a:ext>
              </a:extLst>
            </p:cNvPr>
            <p:cNvSpPr/>
            <p:nvPr/>
          </p:nvSpPr>
          <p:spPr>
            <a:xfrm>
              <a:off x="0" y="1"/>
              <a:ext cx="12192000" cy="956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F62C461E-39CA-45ED-B914-2B4D6D0A696C}"/>
                </a:ext>
              </a:extLst>
            </p:cNvPr>
            <p:cNvSpPr txBox="1"/>
            <p:nvPr/>
          </p:nvSpPr>
          <p:spPr>
            <a:xfrm>
              <a:off x="2119628" y="127626"/>
              <a:ext cx="7587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15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Spotfire JavaScript API </a:t>
              </a:r>
              <a:r>
                <a:rPr lang="ko-KR" altLang="en-US" sz="3600" spc="-15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활용</a:t>
              </a:r>
              <a:endParaRPr lang="ko-KR" altLang="en-US" sz="3600" spc="-15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02851894-F5B1-43CC-AA4D-37C88914C625}"/>
                </a:ext>
              </a:extLst>
            </p:cNvPr>
            <p:cNvSpPr txBox="1"/>
            <p:nvPr/>
          </p:nvSpPr>
          <p:spPr>
            <a:xfrm>
              <a:off x="127591" y="111943"/>
              <a:ext cx="1627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Part 4, Step Up(1)</a:t>
              </a:r>
              <a:endPara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pic>
        <p:nvPicPr>
          <p:cNvPr id="3074" name="Picture 2" descr="C:\Users\PND\Desktop\craeteApplic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63" y="1716810"/>
            <a:ext cx="6721475" cy="423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235569" y="2242038"/>
            <a:ext cx="4615962" cy="149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35569" y="2391508"/>
            <a:ext cx="4167554" cy="140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00843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Users\PND\Desktop\view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74" y="1227423"/>
            <a:ext cx="11135054" cy="5419562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9706708" y="6189785"/>
            <a:ext cx="2485292" cy="668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0" y="1"/>
            <a:ext cx="12192000" cy="956929"/>
            <a:chOff x="0" y="1"/>
            <a:chExt cx="12192000" cy="956929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FACFB5B0-E69F-4779-A51C-37FDA8FF4EF3}"/>
                </a:ext>
              </a:extLst>
            </p:cNvPr>
            <p:cNvSpPr/>
            <p:nvPr/>
          </p:nvSpPr>
          <p:spPr>
            <a:xfrm>
              <a:off x="0" y="1"/>
              <a:ext cx="12192000" cy="956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F62C461E-39CA-45ED-B914-2B4D6D0A696C}"/>
                </a:ext>
              </a:extLst>
            </p:cNvPr>
            <p:cNvSpPr txBox="1"/>
            <p:nvPr/>
          </p:nvSpPr>
          <p:spPr>
            <a:xfrm>
              <a:off x="2119628" y="127626"/>
              <a:ext cx="7587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15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Spotfire JavaScript API </a:t>
              </a:r>
              <a:r>
                <a:rPr lang="ko-KR" altLang="en-US" sz="3600" spc="-15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활용</a:t>
              </a:r>
              <a:endParaRPr lang="ko-KR" altLang="en-US" sz="3600" spc="-15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02851894-F5B1-43CC-AA4D-37C88914C625}"/>
                </a:ext>
              </a:extLst>
            </p:cNvPr>
            <p:cNvSpPr txBox="1"/>
            <p:nvPr/>
          </p:nvSpPr>
          <p:spPr>
            <a:xfrm>
              <a:off x="127591" y="111943"/>
              <a:ext cx="1627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Part 4, Step Up(1)</a:t>
              </a:r>
              <a:endPara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169378" y="2821422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en-US" altLang="ko-KR" dirty="0" err="1" smtClean="0">
                <a:solidFill>
                  <a:srgbClr val="FF0000"/>
                </a:solidFill>
              </a:rPr>
              <a:t>abc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en-US" altLang="ko-KR" dirty="0" err="1" smtClean="0">
                <a:solidFill>
                  <a:srgbClr val="FF0000"/>
                </a:solidFill>
              </a:rPr>
              <a:t>varchart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92770" y="1732057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Hidden : </a:t>
            </a:r>
            <a:r>
              <a:rPr lang="en-US" altLang="ko-KR" dirty="0" err="1" smtClean="0">
                <a:solidFill>
                  <a:srgbClr val="FF0000"/>
                </a:solidFill>
              </a:rPr>
              <a:t>inputPath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101" name="Picture 5" descr="C:\Users\PND\Desktop\view2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348" y="2068731"/>
            <a:ext cx="9086341" cy="446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 flipV="1">
            <a:off x="2687742" y="2101389"/>
            <a:ext cx="1910635" cy="9047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1"/>
          </p:cNvCxnSpPr>
          <p:nvPr/>
        </p:nvCxnSpPr>
        <p:spPr>
          <a:xfrm flipH="1" flipV="1">
            <a:off x="3323492" y="1802423"/>
            <a:ext cx="369278" cy="1143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 descr="C:\Users\PND\Desktop\even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557" y="2077238"/>
            <a:ext cx="5211763" cy="185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:\Users\PND\Desktop\script.PNG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63163" y="1227423"/>
            <a:ext cx="3114077" cy="2272746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화살표 연결선 16"/>
          <p:cNvCxnSpPr>
            <a:stCxn id="6" idx="3"/>
          </p:cNvCxnSpPr>
          <p:nvPr/>
        </p:nvCxnSpPr>
        <p:spPr>
          <a:xfrm>
            <a:off x="5775391" y="1916723"/>
            <a:ext cx="845217" cy="1143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아래쪽 화살표 20"/>
          <p:cNvSpPr/>
          <p:nvPr/>
        </p:nvSpPr>
        <p:spPr>
          <a:xfrm>
            <a:off x="7385538" y="3349869"/>
            <a:ext cx="949570" cy="465993"/>
          </a:xfrm>
          <a:prstGeom prst="down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25287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48AC441A-4400-47F5-9EE6-0FAA046EFB1D}"/>
              </a:ext>
            </a:extLst>
          </p:cNvPr>
          <p:cNvCxnSpPr>
            <a:cxnSpLocks/>
          </p:cNvCxnSpPr>
          <p:nvPr/>
        </p:nvCxnSpPr>
        <p:spPr>
          <a:xfrm>
            <a:off x="271249" y="3504645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7F58B4CA-C077-41DB-98E0-2A4B3BF5019B}"/>
              </a:ext>
            </a:extLst>
          </p:cNvPr>
          <p:cNvGrpSpPr/>
          <p:nvPr/>
        </p:nvGrpSpPr>
        <p:grpSpPr>
          <a:xfrm>
            <a:off x="309001" y="1851346"/>
            <a:ext cx="11142263" cy="1228463"/>
            <a:chOff x="1537048" y="1513659"/>
            <a:chExt cx="10533031" cy="1228463"/>
          </a:xfrm>
        </p:grpSpPr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4D61A377-4BA4-4A78-AF3E-D3A3C81EB450}"/>
                </a:ext>
              </a:extLst>
            </p:cNvPr>
            <p:cNvSpPr txBox="1"/>
            <p:nvPr/>
          </p:nvSpPr>
          <p:spPr>
            <a:xfrm>
              <a:off x="1537048" y="1559825"/>
              <a:ext cx="538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559CFF17-29A4-453A-B19D-6A6BB632242D}"/>
                </a:ext>
              </a:extLst>
            </p:cNvPr>
            <p:cNvSpPr txBox="1"/>
            <p:nvPr/>
          </p:nvSpPr>
          <p:spPr>
            <a:xfrm>
              <a:off x="2387653" y="1559825"/>
              <a:ext cx="429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7658FE72-0984-4D30-B113-1B6B4B454C1D}"/>
                </a:ext>
              </a:extLst>
            </p:cNvPr>
            <p:cNvSpPr txBox="1"/>
            <p:nvPr/>
          </p:nvSpPr>
          <p:spPr>
            <a:xfrm>
              <a:off x="3076354" y="1513659"/>
              <a:ext cx="3019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latin typeface="+mj-ea"/>
                  <a:ea typeface="+mj-ea"/>
                </a:rPr>
                <a:t>SSO</a:t>
              </a:r>
              <a:r>
                <a:rPr lang="ko-KR" altLang="en-US" sz="2400" dirty="0">
                  <a:latin typeface="+mj-ea"/>
                  <a:ea typeface="+mj-ea"/>
                </a:rPr>
                <a:t> </a:t>
              </a:r>
              <a:r>
                <a:rPr lang="ko-KR" altLang="en-US" sz="2400" dirty="0" smtClean="0">
                  <a:latin typeface="+mj-ea"/>
                  <a:ea typeface="+mj-ea"/>
                </a:rPr>
                <a:t>연동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6E0ABDBC-F548-441A-B342-4F67CEDEBC15}"/>
                </a:ext>
              </a:extLst>
            </p:cNvPr>
            <p:cNvSpPr txBox="1"/>
            <p:nvPr/>
          </p:nvSpPr>
          <p:spPr>
            <a:xfrm>
              <a:off x="3076354" y="2058858"/>
              <a:ext cx="8993725" cy="683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lnSpc>
                  <a:spcPct val="120000"/>
                </a:lnSpc>
                <a:buFont typeface="+mj-lt"/>
                <a:buAutoNum type="alphaLcPeriod"/>
              </a:pPr>
              <a:r>
                <a:rPr lang="ko-KR" altLang="en-US" sz="1600" dirty="0" smtClean="0"/>
                <a:t>포탈 </a:t>
              </a:r>
              <a:r>
                <a:rPr lang="en-US" altLang="ko-KR" sz="1600" dirty="0" smtClean="0"/>
                <a:t>-&gt; </a:t>
              </a:r>
              <a:r>
                <a:rPr lang="en-US" altLang="ko-KR" sz="1600" dirty="0" err="1" smtClean="0"/>
                <a:t>spotfireWP</a:t>
              </a:r>
              <a:r>
                <a:rPr lang="ko-KR" altLang="en-US" sz="1600" dirty="0" smtClean="0"/>
                <a:t>로 접근하는데</a:t>
              </a:r>
              <a:r>
                <a:rPr lang="en-US" altLang="ko-KR" sz="1600" dirty="0" smtClean="0"/>
                <a:t>, 2</a:t>
              </a:r>
              <a:r>
                <a:rPr lang="ko-KR" altLang="en-US" sz="1600" dirty="0" smtClean="0"/>
                <a:t>번의 로그인 과정을 거쳐야 함</a:t>
              </a:r>
              <a:endParaRPr lang="en-US" altLang="ko-KR" sz="1600" dirty="0" smtClean="0"/>
            </a:p>
            <a:p>
              <a:pPr marL="342900" indent="-342900" algn="just">
                <a:lnSpc>
                  <a:spcPct val="120000"/>
                </a:lnSpc>
                <a:buFont typeface="+mj-lt"/>
                <a:buAutoNum type="alphaLcPeriod"/>
              </a:pPr>
              <a:r>
                <a:rPr lang="en-US" altLang="ko-KR" sz="1600" dirty="0" smtClean="0"/>
                <a:t>SSO </a:t>
              </a:r>
              <a:r>
                <a:rPr lang="ko-KR" altLang="en-US" sz="1600" dirty="0" smtClean="0"/>
                <a:t>연동을 통해 로그인 과정 축소</a:t>
              </a:r>
              <a:endParaRPr lang="en-US" altLang="ko-KR" sz="1600" dirty="0" smtClean="0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9706708" y="6551112"/>
            <a:ext cx="2485292" cy="306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2119628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기획의도</a:t>
            </a:r>
            <a:endParaRPr lang="ko-KR" altLang="en-US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1888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2, </a:t>
            </a:r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프로그램 기획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0" y="1"/>
            <a:ext cx="12192000" cy="956929"/>
            <a:chOff x="0" y="1"/>
            <a:chExt cx="12192000" cy="956929"/>
          </a:xfrm>
        </p:grpSpPr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FACFB5B0-E69F-4779-A51C-37FDA8FF4EF3}"/>
                </a:ext>
              </a:extLst>
            </p:cNvPr>
            <p:cNvSpPr/>
            <p:nvPr/>
          </p:nvSpPr>
          <p:spPr>
            <a:xfrm>
              <a:off x="0" y="1"/>
              <a:ext cx="12192000" cy="956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F62C461E-39CA-45ED-B914-2B4D6D0A696C}"/>
                </a:ext>
              </a:extLst>
            </p:cNvPr>
            <p:cNvSpPr txBox="1"/>
            <p:nvPr/>
          </p:nvSpPr>
          <p:spPr>
            <a:xfrm>
              <a:off x="2119628" y="127626"/>
              <a:ext cx="56857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한계점 및 개선 방향</a:t>
              </a:r>
              <a:endParaRPr lang="ko-KR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02851894-F5B1-43CC-AA4D-37C88914C625}"/>
                </a:ext>
              </a:extLst>
            </p:cNvPr>
            <p:cNvSpPr txBox="1"/>
            <p:nvPr/>
          </p:nvSpPr>
          <p:spPr>
            <a:xfrm>
              <a:off x="127591" y="111943"/>
              <a:ext cx="162736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Part 4, Step Up(1)</a:t>
              </a:r>
              <a:endPara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endPara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endPara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4D61A377-4BA4-4A78-AF3E-D3A3C81EB450}"/>
              </a:ext>
            </a:extLst>
          </p:cNvPr>
          <p:cNvSpPr txBox="1"/>
          <p:nvPr/>
        </p:nvSpPr>
        <p:spPr>
          <a:xfrm>
            <a:off x="309001" y="405221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002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559CFF17-29A4-453A-B19D-6A6BB632242D}"/>
              </a:ext>
            </a:extLst>
          </p:cNvPr>
          <p:cNvSpPr txBox="1"/>
          <p:nvPr/>
        </p:nvSpPr>
        <p:spPr>
          <a:xfrm>
            <a:off x="1208805" y="405221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658FE72-0984-4D30-B113-1B6B4B454C1D}"/>
              </a:ext>
            </a:extLst>
          </p:cNvPr>
          <p:cNvSpPr txBox="1"/>
          <p:nvPr/>
        </p:nvSpPr>
        <p:spPr>
          <a:xfrm>
            <a:off x="1937341" y="4006052"/>
            <a:ext cx="844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j-ea"/>
                <a:ea typeface="+mj-ea"/>
              </a:rPr>
              <a:t>Library</a:t>
            </a:r>
            <a:r>
              <a:rPr lang="ko-KR" altLang="en-US" sz="2400" dirty="0" smtClean="0">
                <a:latin typeface="+mj-ea"/>
                <a:ea typeface="+mj-ea"/>
              </a:rPr>
              <a:t>에 자료추가 될 때</a:t>
            </a:r>
            <a:r>
              <a:rPr lang="en-US" altLang="ko-KR" sz="2400" dirty="0" smtClean="0">
                <a:latin typeface="+mj-ea"/>
                <a:ea typeface="+mj-ea"/>
              </a:rPr>
              <a:t>,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ko-KR" altLang="en-US" sz="2400" dirty="0" smtClean="0">
                <a:latin typeface="+mj-ea"/>
                <a:ea typeface="+mj-ea"/>
              </a:rPr>
              <a:t>직접 </a:t>
            </a:r>
            <a:r>
              <a:rPr lang="en-US" altLang="ko-KR" sz="2400" dirty="0" smtClean="0">
                <a:latin typeface="+mj-ea"/>
                <a:ea typeface="+mj-ea"/>
              </a:rPr>
              <a:t>Path</a:t>
            </a:r>
            <a:r>
              <a:rPr lang="ko-KR" altLang="en-US" sz="2400" dirty="0" smtClean="0">
                <a:latin typeface="+mj-ea"/>
                <a:ea typeface="+mj-ea"/>
              </a:rPr>
              <a:t>를 넣어 메뉴구성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6E0ABDBC-F548-441A-B342-4F67CEDEBC15}"/>
              </a:ext>
            </a:extLst>
          </p:cNvPr>
          <p:cNvSpPr txBox="1"/>
          <p:nvPr/>
        </p:nvSpPr>
        <p:spPr>
          <a:xfrm>
            <a:off x="1937341" y="4551251"/>
            <a:ext cx="9513922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buFont typeface="+mj-lt"/>
              <a:buAutoNum type="alphaLcPeriod"/>
            </a:pPr>
            <a:r>
              <a:rPr lang="en-US" altLang="ko-KR" sz="1600" dirty="0" err="1" smtClean="0"/>
              <a:t>Javascript</a:t>
            </a:r>
            <a:r>
              <a:rPr lang="en-US" altLang="ko-KR" sz="1600" dirty="0" smtClean="0"/>
              <a:t> API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Library connection </a:t>
            </a:r>
            <a:r>
              <a:rPr lang="ko-KR" altLang="en-US" sz="1600" dirty="0" smtClean="0"/>
              <a:t>관련 </a:t>
            </a:r>
            <a:r>
              <a:rPr lang="ko-KR" altLang="en-US" sz="1600" dirty="0" err="1" smtClean="0"/>
              <a:t>메서드나</a:t>
            </a:r>
            <a:r>
              <a:rPr lang="ko-KR" altLang="en-US" sz="1600" dirty="0" smtClean="0"/>
              <a:t> 클래스 확인</a:t>
            </a:r>
            <a:endParaRPr lang="en-US" altLang="ko-KR" sz="1600" dirty="0" smtClean="0"/>
          </a:p>
          <a:p>
            <a:pPr marL="342900" indent="-342900" algn="just">
              <a:lnSpc>
                <a:spcPct val="120000"/>
              </a:lnSpc>
              <a:buFont typeface="+mj-lt"/>
              <a:buAutoNum type="alphaLcPeriod"/>
            </a:pPr>
            <a:r>
              <a:rPr lang="en-US" altLang="ko-KR" sz="1600" dirty="0" smtClean="0"/>
              <a:t>Meta DB</a:t>
            </a:r>
            <a:r>
              <a:rPr lang="ko-KR" altLang="en-US" sz="1600" dirty="0" smtClean="0"/>
              <a:t>에 직접 접근하는 방법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1650598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706708" y="6551112"/>
            <a:ext cx="2485292" cy="306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2119628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기획의도</a:t>
            </a:r>
            <a:endParaRPr lang="ko-KR" altLang="en-US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1888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2, </a:t>
            </a:r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프로그램 기획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0" y="1"/>
            <a:ext cx="12192000" cy="956929"/>
            <a:chOff x="0" y="1"/>
            <a:chExt cx="12192000" cy="956929"/>
          </a:xfrm>
        </p:grpSpPr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FACFB5B0-E69F-4779-A51C-37FDA8FF4EF3}"/>
                </a:ext>
              </a:extLst>
            </p:cNvPr>
            <p:cNvSpPr/>
            <p:nvPr/>
          </p:nvSpPr>
          <p:spPr>
            <a:xfrm>
              <a:off x="0" y="1"/>
              <a:ext cx="12192000" cy="956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F62C461E-39CA-45ED-B914-2B4D6D0A696C}"/>
                </a:ext>
              </a:extLst>
            </p:cNvPr>
            <p:cNvSpPr txBox="1"/>
            <p:nvPr/>
          </p:nvSpPr>
          <p:spPr>
            <a:xfrm>
              <a:off x="2119628" y="127626"/>
              <a:ext cx="56857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SSO </a:t>
              </a:r>
              <a:r>
                <a:rPr lang="ko-KR" altLang="en-US" sz="36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연동 </a:t>
              </a:r>
              <a:r>
                <a:rPr lang="en-US" altLang="ko-KR" sz="36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(Cookie)</a:t>
              </a:r>
              <a:endParaRPr lang="ko-KR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02851894-F5B1-43CC-AA4D-37C88914C625}"/>
                </a:ext>
              </a:extLst>
            </p:cNvPr>
            <p:cNvSpPr txBox="1"/>
            <p:nvPr/>
          </p:nvSpPr>
          <p:spPr>
            <a:xfrm>
              <a:off x="127591" y="111943"/>
              <a:ext cx="162736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Part </a:t>
              </a:r>
              <a:r>
                <a:rPr lang="en-US" altLang="ko-KR" sz="1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5, </a:t>
              </a:r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Step </a:t>
              </a:r>
              <a:r>
                <a:rPr lang="en-US" altLang="ko-KR" sz="1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Up(2)</a:t>
              </a:r>
              <a:endPara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endPara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endPara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pic>
        <p:nvPicPr>
          <p:cNvPr id="2050" name="Picture 2" descr="C:\Users\PND\Desktop\logi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920" y="1357313"/>
            <a:ext cx="4183063" cy="478631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</p:pic>
      <p:pic>
        <p:nvPicPr>
          <p:cNvPr id="2051" name="Picture 3" descr="C:\Users\PND\Desktop\logi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427" y="2005013"/>
            <a:ext cx="4938713" cy="3490912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60320" y="3488859"/>
            <a:ext cx="2534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solidFill>
                  <a:srgbClr val="FF0000"/>
                </a:solidFill>
              </a:rPr>
              <a:t>포털</a:t>
            </a:r>
            <a:r>
              <a:rPr lang="en-US" altLang="ko-KR" sz="2800" dirty="0" smtClean="0">
                <a:solidFill>
                  <a:srgbClr val="FF0000"/>
                </a:solidFill>
              </a:rPr>
              <a:t> </a:t>
            </a:r>
            <a:r>
              <a:rPr lang="ko-KR" altLang="en-US" sz="2800" dirty="0" smtClean="0">
                <a:solidFill>
                  <a:srgbClr val="FF0000"/>
                </a:solidFill>
              </a:rPr>
              <a:t>로그인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5080078" y="3343751"/>
            <a:ext cx="1440358" cy="81343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62503" y="3488859"/>
            <a:ext cx="4441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FF0000"/>
                </a:solidFill>
              </a:rPr>
              <a:t>Spotfire Server </a:t>
            </a:r>
            <a:r>
              <a:rPr lang="ko-KR" altLang="en-US" sz="2800" dirty="0" smtClean="0">
                <a:solidFill>
                  <a:srgbClr val="FF0000"/>
                </a:solidFill>
              </a:rPr>
              <a:t>로그인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0896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706708" y="6551112"/>
            <a:ext cx="2485292" cy="306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2119628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기획의도</a:t>
            </a:r>
            <a:endParaRPr lang="ko-KR" altLang="en-US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1888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2, </a:t>
            </a:r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프로그램 기획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0" y="1"/>
            <a:ext cx="12192000" cy="956929"/>
            <a:chOff x="0" y="1"/>
            <a:chExt cx="12192000" cy="956929"/>
          </a:xfrm>
        </p:grpSpPr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FACFB5B0-E69F-4779-A51C-37FDA8FF4EF3}"/>
                </a:ext>
              </a:extLst>
            </p:cNvPr>
            <p:cNvSpPr/>
            <p:nvPr/>
          </p:nvSpPr>
          <p:spPr>
            <a:xfrm>
              <a:off x="0" y="1"/>
              <a:ext cx="12192000" cy="956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F62C461E-39CA-45ED-B914-2B4D6D0A696C}"/>
                </a:ext>
              </a:extLst>
            </p:cNvPr>
            <p:cNvSpPr txBox="1"/>
            <p:nvPr/>
          </p:nvSpPr>
          <p:spPr>
            <a:xfrm>
              <a:off x="2119628" y="127626"/>
              <a:ext cx="56857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SSO </a:t>
              </a:r>
              <a:r>
                <a:rPr lang="ko-KR" altLang="en-US" sz="36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연동 </a:t>
              </a:r>
              <a:r>
                <a:rPr lang="en-US" altLang="ko-KR" sz="36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(Cookie)</a:t>
              </a:r>
              <a:endParaRPr lang="ko-KR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02851894-F5B1-43CC-AA4D-37C88914C625}"/>
                </a:ext>
              </a:extLst>
            </p:cNvPr>
            <p:cNvSpPr txBox="1"/>
            <p:nvPr/>
          </p:nvSpPr>
          <p:spPr>
            <a:xfrm>
              <a:off x="127591" y="111943"/>
              <a:ext cx="162736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Part </a:t>
              </a:r>
              <a:r>
                <a:rPr lang="en-US" altLang="ko-KR" sz="1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5, </a:t>
              </a:r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Step </a:t>
              </a:r>
              <a:r>
                <a:rPr lang="en-US" altLang="ko-KR" sz="1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Up(2)</a:t>
              </a:r>
              <a:endPara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endPara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endPara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pic>
        <p:nvPicPr>
          <p:cNvPr id="3074" name="Picture 2" descr="C:\Users\PND\Desktop\configurati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671" y="1472980"/>
            <a:ext cx="6106659" cy="4884365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203153" y="2743200"/>
            <a:ext cx="4078699" cy="1384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190090" y="2403567"/>
            <a:ext cx="1892847" cy="235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61161" y="2325187"/>
            <a:ext cx="2830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Yes</a:t>
            </a:r>
            <a:r>
              <a:rPr lang="ko-KR" altLang="en-US" dirty="0" smtClean="0">
                <a:solidFill>
                  <a:srgbClr val="FF0000"/>
                </a:solidFill>
              </a:rPr>
              <a:t>를 선택해 기능 활성화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68785" y="3148145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Type : Cookie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Name: </a:t>
            </a:r>
            <a:r>
              <a:rPr lang="ko-KR" altLang="en-US" dirty="0" smtClean="0">
                <a:solidFill>
                  <a:srgbClr val="FF0000"/>
                </a:solidFill>
              </a:rPr>
              <a:t>쿠키네임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지정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0177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48AC441A-4400-47F5-9EE6-0FAA046EFB1D}"/>
              </a:ext>
            </a:extLst>
          </p:cNvPr>
          <p:cNvCxnSpPr>
            <a:cxnSpLocks/>
          </p:cNvCxnSpPr>
          <p:nvPr/>
        </p:nvCxnSpPr>
        <p:spPr>
          <a:xfrm>
            <a:off x="271249" y="3127565"/>
            <a:ext cx="11920751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7F58B4CA-C077-41DB-98E0-2A4B3BF5019B}"/>
              </a:ext>
            </a:extLst>
          </p:cNvPr>
          <p:cNvGrpSpPr/>
          <p:nvPr/>
        </p:nvGrpSpPr>
        <p:grpSpPr>
          <a:xfrm>
            <a:off x="309001" y="1474266"/>
            <a:ext cx="11142263" cy="1523928"/>
            <a:chOff x="1537048" y="1513659"/>
            <a:chExt cx="10533031" cy="1523928"/>
          </a:xfrm>
        </p:grpSpPr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4D61A377-4BA4-4A78-AF3E-D3A3C81EB450}"/>
                </a:ext>
              </a:extLst>
            </p:cNvPr>
            <p:cNvSpPr txBox="1"/>
            <p:nvPr/>
          </p:nvSpPr>
          <p:spPr>
            <a:xfrm>
              <a:off x="1537048" y="1559825"/>
              <a:ext cx="538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001</a:t>
              </a:r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559CFF17-29A4-453A-B19D-6A6BB632242D}"/>
                </a:ext>
              </a:extLst>
            </p:cNvPr>
            <p:cNvSpPr txBox="1"/>
            <p:nvPr/>
          </p:nvSpPr>
          <p:spPr>
            <a:xfrm>
              <a:off x="2387653" y="1559825"/>
              <a:ext cx="429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7658FE72-0984-4D30-B113-1B6B4B454C1D}"/>
                </a:ext>
              </a:extLst>
            </p:cNvPr>
            <p:cNvSpPr txBox="1"/>
            <p:nvPr/>
          </p:nvSpPr>
          <p:spPr>
            <a:xfrm>
              <a:off x="3076354" y="1513659"/>
              <a:ext cx="3019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latin typeface="+mj-ea"/>
                  <a:ea typeface="+mj-ea"/>
                </a:rPr>
                <a:t>프로젝트 개요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6E0ABDBC-F548-441A-B342-4F67CEDEBC15}"/>
                </a:ext>
              </a:extLst>
            </p:cNvPr>
            <p:cNvSpPr txBox="1"/>
            <p:nvPr/>
          </p:nvSpPr>
          <p:spPr>
            <a:xfrm>
              <a:off x="3076354" y="2058858"/>
              <a:ext cx="8993725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lnSpc>
                  <a:spcPct val="120000"/>
                </a:lnSpc>
                <a:buFont typeface="+mj-lt"/>
                <a:buAutoNum type="alphaLcPeriod"/>
              </a:pPr>
              <a:r>
                <a:rPr lang="ko-KR" altLang="en-US" sz="1600" dirty="0" smtClean="0"/>
                <a:t>프로젝트 명 </a:t>
              </a:r>
              <a:r>
                <a:rPr lang="en-US" altLang="ko-KR" sz="1600" dirty="0" smtClean="0"/>
                <a:t>:  Mash - up </a:t>
              </a:r>
              <a:r>
                <a:rPr lang="ko-KR" altLang="en-US" sz="1600" dirty="0" smtClean="0"/>
                <a:t>과제</a:t>
              </a:r>
              <a:endParaRPr lang="en-US" altLang="ko-KR" sz="1600" dirty="0" smtClean="0"/>
            </a:p>
            <a:p>
              <a:pPr marL="342900" indent="-342900" algn="just">
                <a:lnSpc>
                  <a:spcPct val="120000"/>
                </a:lnSpc>
                <a:buFont typeface="+mj-lt"/>
                <a:buAutoNum type="alphaLcPeriod"/>
              </a:pPr>
              <a:r>
                <a:rPr lang="ko-KR" altLang="en-US" sz="1600" dirty="0" smtClean="0"/>
                <a:t>기</a:t>
              </a:r>
              <a:r>
                <a:rPr lang="en-US" altLang="ko-KR" sz="1600" dirty="0" smtClean="0"/>
                <a:t>	</a:t>
              </a:r>
              <a:r>
                <a:rPr lang="en-US" altLang="ko-KR" sz="1600" dirty="0"/>
                <a:t> </a:t>
              </a:r>
              <a:r>
                <a:rPr lang="en-US" altLang="ko-KR" sz="1600" dirty="0" smtClean="0"/>
                <a:t>    </a:t>
              </a:r>
              <a:r>
                <a:rPr lang="ko-KR" altLang="en-US" sz="1600" dirty="0" smtClean="0"/>
                <a:t>간 </a:t>
              </a:r>
              <a:r>
                <a:rPr lang="en-US" altLang="ko-KR" sz="1600" dirty="0" smtClean="0"/>
                <a:t>:  2022. 05. 17 ~ 2022. 05. 20</a:t>
              </a:r>
            </a:p>
            <a:p>
              <a:pPr algn="just">
                <a:lnSpc>
                  <a:spcPct val="120000"/>
                </a:lnSpc>
              </a:pPr>
              <a:endParaRPr lang="ko-KR" altLang="en-US" sz="1600" dirty="0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9706708" y="6551112"/>
            <a:ext cx="2485292" cy="306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2119628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기획의도</a:t>
            </a:r>
            <a:endParaRPr lang="ko-KR" altLang="en-US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1888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2, </a:t>
            </a:r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프로그램 기획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0" y="1"/>
            <a:ext cx="12192000" cy="956929"/>
            <a:chOff x="0" y="1"/>
            <a:chExt cx="12192000" cy="956929"/>
          </a:xfrm>
        </p:grpSpPr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FACFB5B0-E69F-4779-A51C-37FDA8FF4EF3}"/>
                </a:ext>
              </a:extLst>
            </p:cNvPr>
            <p:cNvSpPr/>
            <p:nvPr/>
          </p:nvSpPr>
          <p:spPr>
            <a:xfrm>
              <a:off x="0" y="1"/>
              <a:ext cx="12192000" cy="956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F62C461E-39CA-45ED-B914-2B4D6D0A696C}"/>
                </a:ext>
              </a:extLst>
            </p:cNvPr>
            <p:cNvSpPr txBox="1"/>
            <p:nvPr/>
          </p:nvSpPr>
          <p:spPr>
            <a:xfrm>
              <a:off x="2119628" y="127626"/>
              <a:ext cx="4114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프로젝트 개요</a:t>
              </a:r>
              <a:endParaRPr lang="ko-KR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02851894-F5B1-43CC-AA4D-37C88914C625}"/>
                </a:ext>
              </a:extLst>
            </p:cNvPr>
            <p:cNvSpPr txBox="1"/>
            <p:nvPr/>
          </p:nvSpPr>
          <p:spPr>
            <a:xfrm>
              <a:off x="127591" y="111943"/>
              <a:ext cx="1888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Part </a:t>
              </a:r>
              <a:r>
                <a:rPr lang="en-US" altLang="ko-KR" sz="1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1, </a:t>
              </a:r>
              <a:r>
                <a:rPr lang="ko-KR" altLang="en-US" sz="1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프로젝트 개요</a:t>
              </a:r>
              <a:endPara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4D61A377-4BA4-4A78-AF3E-D3A3C81EB450}"/>
              </a:ext>
            </a:extLst>
          </p:cNvPr>
          <p:cNvSpPr txBox="1"/>
          <p:nvPr/>
        </p:nvSpPr>
        <p:spPr>
          <a:xfrm>
            <a:off x="309001" y="340175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002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559CFF17-29A4-453A-B19D-6A6BB632242D}"/>
              </a:ext>
            </a:extLst>
          </p:cNvPr>
          <p:cNvSpPr txBox="1"/>
          <p:nvPr/>
        </p:nvSpPr>
        <p:spPr>
          <a:xfrm>
            <a:off x="1208805" y="340175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658FE72-0984-4D30-B113-1B6B4B454C1D}"/>
              </a:ext>
            </a:extLst>
          </p:cNvPr>
          <p:cNvSpPr txBox="1"/>
          <p:nvPr/>
        </p:nvSpPr>
        <p:spPr>
          <a:xfrm>
            <a:off x="1937341" y="3355589"/>
            <a:ext cx="3513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+mj-ea"/>
                <a:ea typeface="+mj-ea"/>
              </a:rPr>
              <a:t>개발 환</a:t>
            </a:r>
            <a:r>
              <a:rPr lang="ko-KR" altLang="en-US" sz="2400" dirty="0">
                <a:latin typeface="+mj-ea"/>
                <a:ea typeface="+mj-ea"/>
              </a:rPr>
              <a:t>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6E0ABDBC-F548-441A-B342-4F67CEDEBC15}"/>
              </a:ext>
            </a:extLst>
          </p:cNvPr>
          <p:cNvSpPr txBox="1"/>
          <p:nvPr/>
        </p:nvSpPr>
        <p:spPr>
          <a:xfrm>
            <a:off x="1937341" y="3900788"/>
            <a:ext cx="9513922" cy="219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lphaLcPeriod"/>
            </a:pPr>
            <a:r>
              <a:rPr lang="en-US" altLang="ko-KR" sz="1600" dirty="0" smtClean="0"/>
              <a:t>Develop</a:t>
            </a:r>
            <a:r>
              <a:rPr lang="en-US" altLang="ko-KR" sz="1600" dirty="0"/>
              <a:t> OS : </a:t>
            </a:r>
            <a:r>
              <a:rPr lang="en-US" altLang="ko-KR" sz="1600" dirty="0" smtClean="0"/>
              <a:t>Windows10 </a:t>
            </a:r>
            <a:r>
              <a:rPr lang="en-US" altLang="ko-KR" sz="1600" dirty="0" err="1"/>
              <a:t>Ent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64bit</a:t>
            </a:r>
          </a:p>
          <a:p>
            <a:pPr marL="342900" indent="-342900" algn="just">
              <a:lnSpc>
                <a:spcPct val="120000"/>
              </a:lnSpc>
              <a:buFont typeface="+mj-lt"/>
              <a:buAutoNum type="alphaLcPeriod"/>
            </a:pPr>
            <a:r>
              <a:rPr lang="en-US" altLang="ko-KR" sz="1600" dirty="0"/>
              <a:t>WEB/WAS Server : Tomcat </a:t>
            </a:r>
            <a:r>
              <a:rPr lang="en-US" altLang="ko-KR" sz="1600" dirty="0" smtClean="0"/>
              <a:t>v9.0</a:t>
            </a:r>
          </a:p>
          <a:p>
            <a:pPr marL="342900" indent="-342900" algn="just">
              <a:lnSpc>
                <a:spcPct val="120000"/>
              </a:lnSpc>
              <a:buFont typeface="+mj-lt"/>
              <a:buAutoNum type="alphaLcPeriod"/>
            </a:pPr>
            <a:r>
              <a:rPr lang="sv-SE" altLang="ko-KR" sz="1600" dirty="0"/>
              <a:t>DBMS : </a:t>
            </a:r>
            <a:r>
              <a:rPr lang="sv-SE" altLang="ko-KR" sz="1600" dirty="0" smtClean="0"/>
              <a:t>OracleDB12c</a:t>
            </a:r>
            <a:r>
              <a:rPr lang="sv-SE" altLang="ko-KR" sz="1600" dirty="0"/>
              <a:t> </a:t>
            </a:r>
            <a:r>
              <a:rPr lang="sv-SE" altLang="ko-KR" sz="1600" dirty="0" smtClean="0"/>
              <a:t>Release 2</a:t>
            </a:r>
          </a:p>
          <a:p>
            <a:pPr marL="342900" indent="-342900" algn="just">
              <a:lnSpc>
                <a:spcPct val="120000"/>
              </a:lnSpc>
              <a:buFont typeface="+mj-lt"/>
              <a:buAutoNum type="alphaLcPeriod"/>
            </a:pPr>
            <a:r>
              <a:rPr lang="en-US" altLang="ko-KR" sz="1600" dirty="0"/>
              <a:t>Language : JAVA 1.8 (JDK 1.8</a:t>
            </a:r>
            <a:r>
              <a:rPr lang="en-US" altLang="ko-KR" sz="1600" dirty="0" smtClean="0"/>
              <a:t>)</a:t>
            </a:r>
          </a:p>
          <a:p>
            <a:pPr marL="342900" indent="-342900" algn="just">
              <a:lnSpc>
                <a:spcPct val="120000"/>
              </a:lnSpc>
              <a:buFont typeface="+mj-lt"/>
              <a:buAutoNum type="alphaLcPeriod"/>
            </a:pPr>
            <a:r>
              <a:rPr lang="en-US" altLang="ko-KR" sz="1600" dirty="0" err="1" smtClean="0"/>
              <a:t>Framwork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: Spring </a:t>
            </a:r>
            <a:r>
              <a:rPr lang="en-US" altLang="ko-KR" sz="1600" dirty="0" smtClean="0"/>
              <a:t>4.2.25 Release</a:t>
            </a:r>
          </a:p>
          <a:p>
            <a:pPr marL="342900" indent="-342900" algn="just">
              <a:lnSpc>
                <a:spcPct val="120000"/>
              </a:lnSpc>
              <a:buFont typeface="+mj-lt"/>
              <a:buAutoNum type="alphaLcPeriod"/>
            </a:pPr>
            <a:r>
              <a:rPr lang="en-US" altLang="ko-KR" sz="1600" dirty="0"/>
              <a:t>Build Tool : Maven </a:t>
            </a:r>
            <a:r>
              <a:rPr lang="en-US" altLang="ko-KR" sz="1600" dirty="0" smtClean="0"/>
              <a:t>2.5.1</a:t>
            </a:r>
          </a:p>
          <a:p>
            <a:pPr marL="342900" indent="-342900" algn="just">
              <a:lnSpc>
                <a:spcPct val="120000"/>
              </a:lnSpc>
              <a:buFont typeface="+mj-lt"/>
              <a:buAutoNum type="alphaLcPeriod"/>
            </a:pPr>
            <a:r>
              <a:rPr lang="en-US" altLang="ko-KR" sz="1600" dirty="0"/>
              <a:t>ORM : </a:t>
            </a:r>
            <a:r>
              <a:rPr lang="en-US" altLang="ko-KR" sz="1600" dirty="0" err="1"/>
              <a:t>Mybatis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3.5.2</a:t>
            </a:r>
          </a:p>
        </p:txBody>
      </p:sp>
    </p:spTree>
    <p:extLst>
      <p:ext uri="{BB962C8B-B14F-4D97-AF65-F5344CB8AC3E}">
        <p14:creationId xmlns:p14="http://schemas.microsoft.com/office/powerpoint/2010/main" val="24204925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706708" y="6551112"/>
            <a:ext cx="2485292" cy="306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2119628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기획의도</a:t>
            </a:r>
            <a:endParaRPr lang="ko-KR" altLang="en-US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1888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2, </a:t>
            </a:r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프로그램 기획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0" y="1"/>
            <a:ext cx="12192000" cy="956929"/>
            <a:chOff x="0" y="1"/>
            <a:chExt cx="12192000" cy="956929"/>
          </a:xfrm>
        </p:grpSpPr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FACFB5B0-E69F-4779-A51C-37FDA8FF4EF3}"/>
                </a:ext>
              </a:extLst>
            </p:cNvPr>
            <p:cNvSpPr/>
            <p:nvPr/>
          </p:nvSpPr>
          <p:spPr>
            <a:xfrm>
              <a:off x="0" y="1"/>
              <a:ext cx="12192000" cy="956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F62C461E-39CA-45ED-B914-2B4D6D0A696C}"/>
                </a:ext>
              </a:extLst>
            </p:cNvPr>
            <p:cNvSpPr txBox="1"/>
            <p:nvPr/>
          </p:nvSpPr>
          <p:spPr>
            <a:xfrm>
              <a:off x="2119628" y="127626"/>
              <a:ext cx="56857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SSO </a:t>
              </a:r>
              <a:r>
                <a:rPr lang="ko-KR" altLang="en-US" sz="36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연동 </a:t>
              </a:r>
              <a:r>
                <a:rPr lang="en-US" altLang="ko-KR" sz="36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(Cookie)</a:t>
              </a:r>
              <a:endParaRPr lang="ko-KR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02851894-F5B1-43CC-AA4D-37C88914C625}"/>
                </a:ext>
              </a:extLst>
            </p:cNvPr>
            <p:cNvSpPr txBox="1"/>
            <p:nvPr/>
          </p:nvSpPr>
          <p:spPr>
            <a:xfrm>
              <a:off x="127591" y="111943"/>
              <a:ext cx="162736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Part </a:t>
              </a:r>
              <a:r>
                <a:rPr lang="en-US" altLang="ko-KR" sz="1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5, </a:t>
              </a:r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Step </a:t>
              </a:r>
              <a:r>
                <a:rPr lang="en-US" altLang="ko-KR" sz="1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Up(2)</a:t>
              </a:r>
              <a:endPara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endPara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endPara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pic>
        <p:nvPicPr>
          <p:cNvPr id="4098" name="Picture 2" descr="C:\Users\PND\Desktop\쿠키생성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43" y="2225597"/>
            <a:ext cx="6210300" cy="10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34943" y="1763474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1. </a:t>
            </a:r>
            <a:r>
              <a:rPr lang="ko-KR" altLang="en-US" dirty="0" smtClean="0">
                <a:solidFill>
                  <a:srgbClr val="FF0000"/>
                </a:solidFill>
              </a:rPr>
              <a:t>쿠키 생성 </a:t>
            </a:r>
            <a:r>
              <a:rPr lang="ko-KR" altLang="en-US" dirty="0" err="1" smtClean="0">
                <a:solidFill>
                  <a:srgbClr val="FF0000"/>
                </a:solidFill>
              </a:rPr>
              <a:t>메서드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2549659" y="2473792"/>
            <a:ext cx="7858818" cy="3326117"/>
            <a:chOff x="2549659" y="2473792"/>
            <a:chExt cx="7858818" cy="3326117"/>
          </a:xfrm>
        </p:grpSpPr>
        <p:grpSp>
          <p:nvGrpSpPr>
            <p:cNvPr id="14" name="그룹 13"/>
            <p:cNvGrpSpPr/>
            <p:nvPr/>
          </p:nvGrpSpPr>
          <p:grpSpPr>
            <a:xfrm>
              <a:off x="2549659" y="2473792"/>
              <a:ext cx="7653298" cy="3326117"/>
              <a:chOff x="2549659" y="2473792"/>
              <a:chExt cx="7653298" cy="3326117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2549659" y="2473792"/>
                <a:ext cx="7653298" cy="3326117"/>
                <a:chOff x="2549659" y="2473792"/>
                <a:chExt cx="7653298" cy="3326117"/>
              </a:xfrm>
            </p:grpSpPr>
            <p:pic>
              <p:nvPicPr>
                <p:cNvPr id="4100" name="Picture 4" descr="C:\Users\PND\Desktop\메인페이지.PNG"/>
                <p:cNvPicPr>
                  <a:picLocks noChangeAspect="1" noChangeArrowheads="1"/>
                </p:cNvPicPr>
                <p:nvPr/>
              </p:nvPicPr>
              <p:blipFill>
                <a:blip r:embed="rId4" cstate="screen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49659" y="2473792"/>
                  <a:ext cx="7653298" cy="33261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" name="그룹 2"/>
                <p:cNvGrpSpPr/>
                <p:nvPr/>
              </p:nvGrpSpPr>
              <p:grpSpPr>
                <a:xfrm>
                  <a:off x="4575675" y="3486683"/>
                  <a:ext cx="5578475" cy="1300333"/>
                  <a:chOff x="5950803" y="4415253"/>
                  <a:chExt cx="5578475" cy="1300333"/>
                </a:xfrm>
              </p:grpSpPr>
              <p:pic>
                <p:nvPicPr>
                  <p:cNvPr id="4099" name="Picture 3" descr="C:\Users\PND\Desktop\쿠키 날리기.PNG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950803" y="4877386"/>
                    <a:ext cx="5578475" cy="8382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5950804" y="4415253"/>
                    <a:ext cx="44678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 smtClean="0">
                        <a:solidFill>
                          <a:srgbClr val="FF0000"/>
                        </a:solidFill>
                      </a:rPr>
                      <a:t>2. </a:t>
                    </a:r>
                    <a:r>
                      <a:rPr lang="ko-KR" altLang="en-US" dirty="0" smtClean="0">
                        <a:solidFill>
                          <a:srgbClr val="FF0000"/>
                        </a:solidFill>
                      </a:rPr>
                      <a:t>로그인 된 </a:t>
                    </a:r>
                    <a:r>
                      <a:rPr lang="en-US" altLang="ko-KR" dirty="0" err="1" smtClean="0">
                        <a:solidFill>
                          <a:srgbClr val="FF0000"/>
                        </a:solidFill>
                      </a:rPr>
                      <a:t>userId</a:t>
                    </a:r>
                    <a:r>
                      <a:rPr lang="ko-KR" altLang="en-US" dirty="0" smtClean="0">
                        <a:solidFill>
                          <a:srgbClr val="FF0000"/>
                        </a:solidFill>
                      </a:rPr>
                      <a:t>를 기준으로 쿠키 생성</a:t>
                    </a:r>
                    <a:r>
                      <a:rPr lang="ko-KR" altLang="en-US" dirty="0" smtClean="0"/>
                      <a:t> </a:t>
                    </a:r>
                    <a:endParaRPr lang="ko-KR" altLang="en-US" dirty="0"/>
                  </a:p>
                </p:txBody>
              </p:sp>
            </p:grpSp>
            <p:sp>
              <p:nvSpPr>
                <p:cNvPr id="4" name="직사각형 3"/>
                <p:cNvSpPr/>
                <p:nvPr/>
              </p:nvSpPr>
              <p:spPr>
                <a:xfrm>
                  <a:off x="3184277" y="2473792"/>
                  <a:ext cx="656203" cy="270123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0" name="직선 화살표 연결선 9"/>
                <p:cNvCxnSpPr/>
                <p:nvPr/>
              </p:nvCxnSpPr>
              <p:spPr>
                <a:xfrm>
                  <a:off x="3512378" y="2743915"/>
                  <a:ext cx="2583622" cy="742768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직사각형 26"/>
              <p:cNvSpPr/>
              <p:nvPr/>
            </p:nvSpPr>
            <p:spPr>
              <a:xfrm>
                <a:off x="5945514" y="3536287"/>
                <a:ext cx="656203" cy="27012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4376056" y="4934188"/>
              <a:ext cx="6032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3. Configuration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에서 설정한 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Cookie name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과 일치 </a:t>
              </a:r>
              <a:r>
                <a:rPr lang="ko-KR" altLang="en-US" dirty="0" err="1" smtClean="0">
                  <a:solidFill>
                    <a:srgbClr val="FF0000"/>
                  </a:solidFill>
                </a:rPr>
                <a:t>해야함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 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5786845" y="4420168"/>
              <a:ext cx="78874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>
              <a:off x="6273615" y="4420168"/>
              <a:ext cx="0" cy="51402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59098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9706708" y="6551112"/>
            <a:ext cx="2485292" cy="306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2119628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기획의도</a:t>
            </a:r>
            <a:endParaRPr lang="ko-KR" altLang="en-US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1888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2, </a:t>
            </a:r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프로그램 기획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0" y="1"/>
            <a:ext cx="12192000" cy="956929"/>
            <a:chOff x="0" y="1"/>
            <a:chExt cx="12192000" cy="956929"/>
          </a:xfrm>
        </p:grpSpPr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FACFB5B0-E69F-4779-A51C-37FDA8FF4EF3}"/>
                </a:ext>
              </a:extLst>
            </p:cNvPr>
            <p:cNvSpPr/>
            <p:nvPr/>
          </p:nvSpPr>
          <p:spPr>
            <a:xfrm>
              <a:off x="0" y="1"/>
              <a:ext cx="12192000" cy="956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F62C461E-39CA-45ED-B914-2B4D6D0A696C}"/>
                </a:ext>
              </a:extLst>
            </p:cNvPr>
            <p:cNvSpPr txBox="1"/>
            <p:nvPr/>
          </p:nvSpPr>
          <p:spPr>
            <a:xfrm>
              <a:off x="2119628" y="127626"/>
              <a:ext cx="56857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SSO </a:t>
              </a:r>
              <a:r>
                <a:rPr lang="ko-KR" altLang="en-US" sz="36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연동 </a:t>
              </a:r>
              <a:r>
                <a:rPr lang="en-US" altLang="ko-KR" sz="36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(Cookie)</a:t>
              </a:r>
              <a:endParaRPr lang="ko-KR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02851894-F5B1-43CC-AA4D-37C88914C625}"/>
                </a:ext>
              </a:extLst>
            </p:cNvPr>
            <p:cNvSpPr txBox="1"/>
            <p:nvPr/>
          </p:nvSpPr>
          <p:spPr>
            <a:xfrm>
              <a:off x="127591" y="111943"/>
              <a:ext cx="162736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Part </a:t>
              </a:r>
              <a:r>
                <a:rPr lang="en-US" altLang="ko-KR" sz="1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5, </a:t>
              </a:r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Step </a:t>
              </a:r>
              <a:r>
                <a:rPr lang="en-US" altLang="ko-KR" sz="1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Up(2)</a:t>
              </a:r>
              <a:endPara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endPara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endPara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520281" y="1472907"/>
            <a:ext cx="5151438" cy="4748213"/>
            <a:chOff x="-1618094" y="1472908"/>
            <a:chExt cx="5151438" cy="4748213"/>
          </a:xfrm>
        </p:grpSpPr>
        <p:pic>
          <p:nvPicPr>
            <p:cNvPr id="30" name="Picture 2" descr="C:\Users\PND\Desktop\로그아웃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18094" y="1472908"/>
              <a:ext cx="5151438" cy="4748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-1149531" y="4121689"/>
              <a:ext cx="4519748" cy="1625968"/>
            </a:xfrm>
            <a:prstGeom prst="rect">
              <a:avLst/>
            </a:prstGeom>
            <a:solidFill>
              <a:srgbClr val="191D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191D1F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028033" y="3598468"/>
            <a:ext cx="4535899" cy="2149188"/>
            <a:chOff x="4046398" y="3598469"/>
            <a:chExt cx="4535899" cy="2149188"/>
          </a:xfrm>
        </p:grpSpPr>
        <p:pic>
          <p:nvPicPr>
            <p:cNvPr id="5122" name="Picture 2" descr="C:\Users\PND\Desktop\로그아웃.PNG"/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049485" y="4180114"/>
              <a:ext cx="4532811" cy="15675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4049486" y="4180114"/>
              <a:ext cx="4532811" cy="156754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46398" y="3598469"/>
              <a:ext cx="8242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rgbClr val="FF0000"/>
                  </a:solidFill>
                </a:rPr>
                <a:t>Add</a:t>
              </a:r>
              <a:endParaRPr lang="ko-KR" altLang="en-US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72321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2DA66CBC-A9FA-4730-8CCB-FDF99363829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208202" y="2413591"/>
            <a:ext cx="9775596" cy="1935125"/>
            <a:chOff x="1208202" y="2413591"/>
            <a:chExt cx="9775596" cy="1935125"/>
          </a:xfrm>
        </p:grpSpPr>
        <p:sp>
          <p:nvSpPr>
            <p:cNvPr id="2" name="양쪽 대괄호 1">
              <a:extLst>
                <a:ext uri="{FF2B5EF4-FFF2-40B4-BE49-F238E27FC236}">
                  <a16:creationId xmlns="" xmlns:a16="http://schemas.microsoft.com/office/drawing/2014/main" id="{800A33A1-991F-4F95-9726-983DC807FE91}"/>
                </a:ext>
              </a:extLst>
            </p:cNvPr>
            <p:cNvSpPr/>
            <p:nvPr/>
          </p:nvSpPr>
          <p:spPr>
            <a:xfrm>
              <a:off x="1208202" y="2413591"/>
              <a:ext cx="9775596" cy="1935125"/>
            </a:xfrm>
            <a:prstGeom prst="bracketPair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2B50CA64-932C-48A0-A49F-C439A2012AFC}"/>
                </a:ext>
              </a:extLst>
            </p:cNvPr>
            <p:cNvSpPr txBox="1"/>
            <p:nvPr/>
          </p:nvSpPr>
          <p:spPr>
            <a:xfrm>
              <a:off x="1848157" y="2996432"/>
              <a:ext cx="86244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spc="-150" dirty="0">
                  <a:hlinkClick r:id="rId4"/>
                </a:rPr>
                <a:t>https://github.com/arsene-03/MashUp-SpotfireJsApi</a:t>
              </a:r>
              <a:endParaRPr lang="ko-KR" altLang="en-US" sz="3200" spc="-15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87272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7F58B4CA-C077-41DB-98E0-2A4B3BF5019B}"/>
              </a:ext>
            </a:extLst>
          </p:cNvPr>
          <p:cNvGrpSpPr/>
          <p:nvPr/>
        </p:nvGrpSpPr>
        <p:grpSpPr>
          <a:xfrm>
            <a:off x="309001" y="1470234"/>
            <a:ext cx="11142263" cy="5069514"/>
            <a:chOff x="1537048" y="1513659"/>
            <a:chExt cx="10533031" cy="5069514"/>
          </a:xfrm>
        </p:grpSpPr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4D61A377-4BA4-4A78-AF3E-D3A3C81EB450}"/>
                </a:ext>
              </a:extLst>
            </p:cNvPr>
            <p:cNvSpPr txBox="1"/>
            <p:nvPr/>
          </p:nvSpPr>
          <p:spPr>
            <a:xfrm>
              <a:off x="1537048" y="1559825"/>
              <a:ext cx="538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004</a:t>
              </a:r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559CFF17-29A4-453A-B19D-6A6BB632242D}"/>
                </a:ext>
              </a:extLst>
            </p:cNvPr>
            <p:cNvSpPr txBox="1"/>
            <p:nvPr/>
          </p:nvSpPr>
          <p:spPr>
            <a:xfrm>
              <a:off x="2387653" y="1559825"/>
              <a:ext cx="429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&gt;&gt;</a:t>
              </a:r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7658FE72-0984-4D30-B113-1B6B4B454C1D}"/>
                </a:ext>
              </a:extLst>
            </p:cNvPr>
            <p:cNvSpPr txBox="1"/>
            <p:nvPr/>
          </p:nvSpPr>
          <p:spPr>
            <a:xfrm>
              <a:off x="3076354" y="1513659"/>
              <a:ext cx="3019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 smtClean="0">
                  <a:latin typeface="+mj-ea"/>
                  <a:ea typeface="+mj-ea"/>
                </a:rPr>
                <a:t>사용기술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6E0ABDBC-F548-441A-B342-4F67CEDEBC15}"/>
                </a:ext>
              </a:extLst>
            </p:cNvPr>
            <p:cNvSpPr txBox="1"/>
            <p:nvPr/>
          </p:nvSpPr>
          <p:spPr>
            <a:xfrm>
              <a:off x="3076354" y="2058858"/>
              <a:ext cx="8993725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lnSpc>
                  <a:spcPct val="120000"/>
                </a:lnSpc>
                <a:buFont typeface="+mj-lt"/>
                <a:buAutoNum type="alphaLcPeriod"/>
              </a:pPr>
              <a:r>
                <a:rPr lang="en-US" altLang="ko-KR" sz="1600" dirty="0" smtClean="0"/>
                <a:t>JavaScript &amp; CSS</a:t>
              </a:r>
            </a:p>
            <a:p>
              <a:pPr marL="742950" lvl="1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 smtClean="0"/>
                <a:t>Web Browser </a:t>
              </a:r>
              <a:r>
                <a:rPr lang="ko-KR" altLang="en-US" sz="1600" dirty="0" smtClean="0"/>
                <a:t>동작 구현</a:t>
              </a:r>
              <a:endParaRPr lang="en-US" altLang="ko-KR" sz="1600" dirty="0" smtClean="0"/>
            </a:p>
            <a:p>
              <a:pPr marL="742950" lvl="1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 smtClean="0"/>
                <a:t>세부 디자인 구현</a:t>
              </a:r>
              <a:endParaRPr lang="en-US" altLang="ko-KR" sz="1600" dirty="0" smtClean="0"/>
            </a:p>
            <a:p>
              <a:pPr marL="742950" lvl="1" indent="-28575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endParaRPr lang="en-US" altLang="ko-KR" sz="1600" dirty="0"/>
            </a:p>
            <a:p>
              <a:pPr marL="342900" indent="-342900" algn="just">
                <a:lnSpc>
                  <a:spcPct val="120000"/>
                </a:lnSpc>
                <a:buFont typeface="+mj-lt"/>
                <a:buAutoNum type="alphaLcPeriod"/>
              </a:pPr>
              <a:r>
                <a:rPr lang="en-US" altLang="ko-KR" sz="1600" dirty="0" smtClean="0"/>
                <a:t>Spring Security</a:t>
              </a:r>
            </a:p>
            <a:p>
              <a:pPr marL="800100" lvl="1" indent="-34290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 smtClean="0"/>
                <a:t>Login </a:t>
              </a:r>
              <a:r>
                <a:rPr lang="ko-KR" altLang="en-US" sz="1600" dirty="0" smtClean="0"/>
                <a:t>인증</a:t>
              </a:r>
              <a:r>
                <a:rPr lang="en-US" altLang="ko-KR" sz="1600" dirty="0" smtClean="0"/>
                <a:t>, </a:t>
              </a:r>
              <a:r>
                <a:rPr lang="ko-KR" altLang="en-US" sz="1600" dirty="0" smtClean="0"/>
                <a:t>권한 관리 기능 구현</a:t>
              </a:r>
              <a:endParaRPr lang="en-US" altLang="ko-KR" sz="1600" dirty="0" smtClean="0"/>
            </a:p>
            <a:p>
              <a:pPr marL="800100" lvl="1" indent="-34290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endParaRPr lang="en-US" altLang="ko-KR" sz="1600" dirty="0"/>
            </a:p>
            <a:p>
              <a:pPr marL="342900" indent="-342900" algn="just">
                <a:lnSpc>
                  <a:spcPct val="120000"/>
                </a:lnSpc>
                <a:buFont typeface="+mj-lt"/>
                <a:buAutoNum type="alphaLcPeriod"/>
              </a:pPr>
              <a:r>
                <a:rPr lang="en-US" altLang="ko-KR" sz="1600" dirty="0" err="1" smtClean="0"/>
                <a:t>MyBatis</a:t>
              </a:r>
              <a:endParaRPr lang="en-US" altLang="ko-KR" sz="1600" dirty="0" smtClean="0"/>
            </a:p>
            <a:p>
              <a:pPr marL="800100" lvl="1" indent="-34290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 smtClean="0"/>
                <a:t>JDBC</a:t>
              </a:r>
              <a:r>
                <a:rPr lang="ko-KR" altLang="en-US" sz="1600" dirty="0" smtClean="0"/>
                <a:t>를 통한 데이터 베이스 </a:t>
              </a:r>
              <a:r>
                <a:rPr lang="ko-KR" altLang="en-US" sz="1600" dirty="0" err="1" smtClean="0"/>
                <a:t>엑세스</a:t>
              </a:r>
              <a:endParaRPr lang="en-US" altLang="ko-KR" sz="1600" dirty="0" smtClean="0"/>
            </a:p>
            <a:p>
              <a:pPr marL="800100" lvl="1" indent="-34290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 smtClean="0"/>
                <a:t>SQL</a:t>
              </a:r>
              <a:r>
                <a:rPr lang="ko-KR" altLang="en-US" sz="1600" dirty="0" smtClean="0"/>
                <a:t>쿼리와 프로그램코드 분리</a:t>
              </a:r>
              <a:endParaRPr lang="en-US" altLang="ko-KR" sz="1600" dirty="0" smtClean="0"/>
            </a:p>
            <a:p>
              <a:pPr marL="800100" lvl="1" indent="-34290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endParaRPr lang="en-US" altLang="ko-KR" sz="1600" dirty="0" smtClean="0"/>
            </a:p>
            <a:p>
              <a:pPr marL="342900" indent="-342900" algn="just">
                <a:lnSpc>
                  <a:spcPct val="120000"/>
                </a:lnSpc>
                <a:buFont typeface="+mj-lt"/>
                <a:buAutoNum type="alphaLcPeriod"/>
              </a:pPr>
              <a:r>
                <a:rPr lang="en-US" altLang="ko-KR" sz="1600" dirty="0" smtClean="0"/>
                <a:t>Oracle Database</a:t>
              </a:r>
            </a:p>
            <a:p>
              <a:pPr marL="800100" lvl="1" indent="-34290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 smtClean="0"/>
                <a:t>Database Table </a:t>
              </a:r>
              <a:r>
                <a:rPr lang="ko-KR" altLang="en-US" sz="1600" dirty="0" smtClean="0"/>
                <a:t>개발</a:t>
              </a:r>
              <a:endParaRPr lang="en-US" altLang="ko-KR" sz="1600" dirty="0" smtClean="0"/>
            </a:p>
            <a:p>
              <a:pPr marL="800100" lvl="1" indent="-342900" algn="just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 smtClean="0"/>
                <a:t>Web Site</a:t>
              </a:r>
              <a:r>
                <a:rPr lang="ko-KR" altLang="en-US" sz="1600" dirty="0" smtClean="0"/>
                <a:t>에서 발생하는 개인 정보 업데이트 및 저장</a:t>
              </a:r>
              <a:endParaRPr lang="en-US" altLang="ko-KR" sz="1600" dirty="0" smtClean="0"/>
            </a:p>
            <a:p>
              <a:pPr marL="342900" indent="-342900" algn="just">
                <a:lnSpc>
                  <a:spcPct val="120000"/>
                </a:lnSpc>
                <a:buFont typeface="+mj-lt"/>
                <a:buAutoNum type="alphaLcPeriod"/>
              </a:pPr>
              <a:endParaRPr lang="en-US" altLang="ko-KR" sz="1600" dirty="0" smtClean="0"/>
            </a:p>
          </p:txBody>
        </p:sp>
      </p:grpSp>
      <p:pic>
        <p:nvPicPr>
          <p:cNvPr id="1027" name="Picture 3" descr="C:\Users\PND\Downloads\spring-securi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135" y="2638201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9706708" y="6551112"/>
            <a:ext cx="2485292" cy="306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62C461E-39CA-45ED-B914-2B4D6D0A696C}"/>
              </a:ext>
            </a:extLst>
          </p:cNvPr>
          <p:cNvSpPr txBox="1"/>
          <p:nvPr/>
        </p:nvSpPr>
        <p:spPr>
          <a:xfrm>
            <a:off x="2119628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기획의도</a:t>
            </a:r>
            <a:endParaRPr lang="ko-KR" altLang="en-US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1888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2, </a:t>
            </a:r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프로그램 기획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0" y="1"/>
            <a:ext cx="12192000" cy="956929"/>
            <a:chOff x="0" y="1"/>
            <a:chExt cx="12192000" cy="956929"/>
          </a:xfrm>
        </p:grpSpPr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FACFB5B0-E69F-4779-A51C-37FDA8FF4EF3}"/>
                </a:ext>
              </a:extLst>
            </p:cNvPr>
            <p:cNvSpPr/>
            <p:nvPr/>
          </p:nvSpPr>
          <p:spPr>
            <a:xfrm>
              <a:off x="0" y="1"/>
              <a:ext cx="12192000" cy="956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F62C461E-39CA-45ED-B914-2B4D6D0A696C}"/>
                </a:ext>
              </a:extLst>
            </p:cNvPr>
            <p:cNvSpPr txBox="1"/>
            <p:nvPr/>
          </p:nvSpPr>
          <p:spPr>
            <a:xfrm>
              <a:off x="2119628" y="127626"/>
              <a:ext cx="4114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프로젝트 개요</a:t>
              </a:r>
              <a:endParaRPr lang="ko-KR" alt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02851894-F5B1-43CC-AA4D-37C88914C625}"/>
                </a:ext>
              </a:extLst>
            </p:cNvPr>
            <p:cNvSpPr txBox="1"/>
            <p:nvPr/>
          </p:nvSpPr>
          <p:spPr>
            <a:xfrm>
              <a:off x="127591" y="111943"/>
              <a:ext cx="1888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Part </a:t>
              </a:r>
              <a:r>
                <a:rPr lang="en-US" altLang="ko-KR" sz="1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1, </a:t>
              </a:r>
              <a:r>
                <a:rPr lang="ko-KR" altLang="en-US" sz="1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프로젝트 개요</a:t>
              </a:r>
              <a:endPara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pic>
        <p:nvPicPr>
          <p:cNvPr id="1026" name="Picture 2" descr="C:\Users\PND\Downloads\html css js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166" y="1701065"/>
            <a:ext cx="2377439" cy="118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ND\Downloads\myBatis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272" y="3902163"/>
            <a:ext cx="2181226" cy="13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ND\Downloads\Oracle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445" y="5216232"/>
            <a:ext cx="1334880" cy="133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0779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/>
          <p:cNvSpPr/>
          <p:nvPr/>
        </p:nvSpPr>
        <p:spPr>
          <a:xfrm>
            <a:off x="9706708" y="6551112"/>
            <a:ext cx="2485292" cy="306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0" y="1"/>
            <a:ext cx="12448903" cy="956929"/>
            <a:chOff x="0" y="1"/>
            <a:chExt cx="12448903" cy="956929"/>
          </a:xfrm>
        </p:grpSpPr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FACFB5B0-E69F-4779-A51C-37FDA8FF4EF3}"/>
                </a:ext>
              </a:extLst>
            </p:cNvPr>
            <p:cNvSpPr/>
            <p:nvPr/>
          </p:nvSpPr>
          <p:spPr>
            <a:xfrm>
              <a:off x="0" y="1"/>
              <a:ext cx="12192000" cy="956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F62C461E-39CA-45ED-B914-2B4D6D0A696C}"/>
                </a:ext>
              </a:extLst>
            </p:cNvPr>
            <p:cNvSpPr txBox="1"/>
            <p:nvPr/>
          </p:nvSpPr>
          <p:spPr>
            <a:xfrm>
              <a:off x="2119628" y="127626"/>
              <a:ext cx="103292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15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Spring MVC - Structure</a:t>
              </a:r>
              <a:endParaRPr lang="ko-KR" altLang="en-US" sz="3600" spc="-15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02851894-F5B1-43CC-AA4D-37C88914C625}"/>
                </a:ext>
              </a:extLst>
            </p:cNvPr>
            <p:cNvSpPr txBox="1"/>
            <p:nvPr/>
          </p:nvSpPr>
          <p:spPr>
            <a:xfrm>
              <a:off x="127591" y="111943"/>
              <a:ext cx="1479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Part </a:t>
              </a:r>
              <a:r>
                <a:rPr lang="en-US" altLang="ko-KR" sz="1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2, </a:t>
              </a:r>
              <a:r>
                <a:rPr lang="ko-KR" altLang="en-US" sz="14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구조설</a:t>
              </a:r>
              <a:r>
                <a:rPr lang="ko-KR" alt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명</a:t>
              </a:r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10567852" y="3843757"/>
            <a:ext cx="1398572" cy="126056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13507" y="4846807"/>
            <a:ext cx="1260000" cy="79683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921678" y="1224731"/>
            <a:ext cx="2603519" cy="5284015"/>
            <a:chOff x="1573507" y="1267096"/>
            <a:chExt cx="2603519" cy="5284015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1573507" y="1267096"/>
              <a:ext cx="2603519" cy="528401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/>
                <a:t>@</a:t>
              </a:r>
              <a:r>
                <a:rPr lang="en-US" altLang="ko-KR" dirty="0" smtClean="0"/>
                <a:t>Controller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791048" y="2174965"/>
              <a:ext cx="2168435" cy="113655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@Request</a:t>
              </a:r>
            </a:p>
            <a:p>
              <a:pPr algn="ctr"/>
              <a:r>
                <a:rPr lang="en-US" altLang="ko-KR" dirty="0"/>
                <a:t>Mapping</a:t>
              </a:r>
              <a:r>
                <a:rPr lang="en-US" altLang="ko-KR" dirty="0" smtClean="0"/>
                <a:t>(/)</a:t>
              </a:r>
              <a:endParaRPr lang="en-US" altLang="ko-KR" dirty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791048" y="4559025"/>
              <a:ext cx="2168435" cy="1136558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r>
                <a:rPr lang="en-US" altLang="ko-KR" dirty="0"/>
                <a:t>@Request</a:t>
              </a:r>
            </a:p>
            <a:p>
              <a:pPr algn="ctr"/>
              <a:r>
                <a:rPr lang="en-US" altLang="ko-KR" dirty="0"/>
                <a:t>Mapping(/admin</a:t>
              </a:r>
              <a:r>
                <a:rPr lang="en-US" altLang="ko-KR" dirty="0" smtClean="0"/>
                <a:t>)</a:t>
              </a:r>
            </a:p>
            <a:p>
              <a:pPr algn="ctr"/>
              <a:endParaRPr lang="en-US" altLang="ko-KR" dirty="0"/>
            </a:p>
          </p:txBody>
        </p:sp>
      </p:grpSp>
      <p:sp>
        <p:nvSpPr>
          <p:cNvPr id="22" name="모서리가 둥근 직사각형 21"/>
          <p:cNvSpPr/>
          <p:nvPr/>
        </p:nvSpPr>
        <p:spPr>
          <a:xfrm>
            <a:off x="313507" y="2109780"/>
            <a:ext cx="1260000" cy="79683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22" idx="3"/>
          </p:cNvCxnSpPr>
          <p:nvPr/>
        </p:nvCxnSpPr>
        <p:spPr>
          <a:xfrm>
            <a:off x="1573507" y="2508198"/>
            <a:ext cx="348171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1585118" y="5276701"/>
            <a:ext cx="348171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4853418" y="3223577"/>
            <a:ext cx="2726631" cy="2521131"/>
            <a:chOff x="4696662" y="2266448"/>
            <a:chExt cx="2726631" cy="2521131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696662" y="2266448"/>
              <a:ext cx="2726631" cy="252113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/>
                <a:t>@</a:t>
              </a:r>
              <a:r>
                <a:rPr lang="en-US" altLang="ko-KR" dirty="0" smtClean="0"/>
                <a:t>Service</a:t>
              </a:r>
            </a:p>
            <a:p>
              <a:pPr algn="ctr"/>
              <a:endParaRPr lang="en-US" altLang="ko-KR" dirty="0" smtClean="0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4898678" y="3892996"/>
              <a:ext cx="2322598" cy="620397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SecurityMember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Service</a:t>
              </a:r>
              <a:endParaRPr lang="ko-KR" altLang="en-US" dirty="0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4898678" y="2884022"/>
              <a:ext cx="2322598" cy="620397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MemberService</a:t>
              </a:r>
              <a:endParaRPr lang="ko-KR" altLang="en-US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7933558" y="3223577"/>
            <a:ext cx="2283415" cy="2521131"/>
            <a:chOff x="7423292" y="1247633"/>
            <a:chExt cx="2283415" cy="2521131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7423292" y="1247633"/>
              <a:ext cx="2283415" cy="252113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 smtClean="0"/>
                <a:t>@Mapper</a:t>
              </a:r>
            </a:p>
            <a:p>
              <a:pPr algn="ctr"/>
              <a:endParaRPr lang="en-US" altLang="ko-KR" dirty="0" smtClean="0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7644548" y="1917062"/>
              <a:ext cx="1840902" cy="431075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MemberMapper</a:t>
              </a:r>
              <a:endParaRPr lang="ko-KR" altLang="en-US" dirty="0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7644548" y="2700879"/>
              <a:ext cx="1840902" cy="66272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Member-mapper.xml</a:t>
              </a:r>
              <a:endParaRPr lang="ko-KR" altLang="en-US" dirty="0"/>
            </a:p>
          </p:txBody>
        </p:sp>
      </p:grpSp>
      <p:cxnSp>
        <p:nvCxnSpPr>
          <p:cNvPr id="41" name="직선 화살표 연결선 40"/>
          <p:cNvCxnSpPr/>
          <p:nvPr/>
        </p:nvCxnSpPr>
        <p:spPr>
          <a:xfrm>
            <a:off x="4518310" y="4480699"/>
            <a:ext cx="348171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7580049" y="4492983"/>
            <a:ext cx="348171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10219681" y="4480699"/>
            <a:ext cx="348171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5" idx="0"/>
          </p:cNvCxnSpPr>
          <p:nvPr/>
        </p:nvCxnSpPr>
        <p:spPr>
          <a:xfrm rot="16200000" flipV="1">
            <a:off x="7025736" y="-397645"/>
            <a:ext cx="1733977" cy="6748828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6941097" y="1375085"/>
            <a:ext cx="2134168" cy="1211364"/>
            <a:chOff x="6941097" y="1205266"/>
            <a:chExt cx="2134168" cy="121136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6941097" y="1205266"/>
              <a:ext cx="2134168" cy="121136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 smtClean="0"/>
                <a:t>Model</a:t>
              </a:r>
            </a:p>
            <a:p>
              <a:pPr algn="ctr"/>
              <a:endParaRPr lang="en-US" altLang="ko-KR" dirty="0" smtClean="0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7132969" y="1672046"/>
              <a:ext cx="1750423" cy="46648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Member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68365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/>
          <p:cNvSpPr/>
          <p:nvPr/>
        </p:nvSpPr>
        <p:spPr>
          <a:xfrm>
            <a:off x="9706708" y="6551112"/>
            <a:ext cx="2485292" cy="306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0" y="1"/>
            <a:ext cx="12192000" cy="956929"/>
            <a:chOff x="0" y="1"/>
            <a:chExt cx="12192000" cy="956929"/>
          </a:xfrm>
        </p:grpSpPr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FACFB5B0-E69F-4779-A51C-37FDA8FF4EF3}"/>
                </a:ext>
              </a:extLst>
            </p:cNvPr>
            <p:cNvSpPr/>
            <p:nvPr/>
          </p:nvSpPr>
          <p:spPr>
            <a:xfrm>
              <a:off x="0" y="1"/>
              <a:ext cx="12192000" cy="956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F62C461E-39CA-45ED-B914-2B4D6D0A696C}"/>
                </a:ext>
              </a:extLst>
            </p:cNvPr>
            <p:cNvSpPr txBox="1"/>
            <p:nvPr/>
          </p:nvSpPr>
          <p:spPr>
            <a:xfrm>
              <a:off x="2119628" y="127626"/>
              <a:ext cx="97022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15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Spring Security - Structure</a:t>
              </a:r>
              <a:endParaRPr lang="ko-KR" altLang="en-US" sz="3600" spc="-15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pic>
        <p:nvPicPr>
          <p:cNvPr id="1027" name="Picture 3" descr="C:\Users\PND\Downloads\spring_sec_authentic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736" y="1358537"/>
            <a:ext cx="7601382" cy="507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2, </a:t>
            </a:r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구조설</a:t>
            </a:r>
            <a:r>
              <a: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명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547259" y="2468875"/>
            <a:ext cx="2299060" cy="809903"/>
            <a:chOff x="2547259" y="2468875"/>
            <a:chExt cx="2299060" cy="809903"/>
          </a:xfrm>
        </p:grpSpPr>
        <p:sp>
          <p:nvSpPr>
            <p:cNvPr id="2" name="직사각형 1"/>
            <p:cNvSpPr/>
            <p:nvPr/>
          </p:nvSpPr>
          <p:spPr>
            <a:xfrm>
              <a:off x="2965269" y="2599505"/>
              <a:ext cx="1881050" cy="67927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547259" y="2468875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>
                  <a:solidFill>
                    <a:srgbClr val="FF0000"/>
                  </a:solidFill>
                </a:rPr>
                <a:t>1.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04499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자유형: 도형 349">
            <a:extLst>
              <a:ext uri="{FF2B5EF4-FFF2-40B4-BE49-F238E27FC236}">
                <a16:creationId xmlns="" xmlns:a16="http://schemas.microsoft.com/office/drawing/2014/main" id="{70103DB0-172D-4081-B0C3-9DBB882C3FDD}"/>
              </a:ext>
            </a:extLst>
          </p:cNvPr>
          <p:cNvSpPr/>
          <p:nvPr/>
        </p:nvSpPr>
        <p:spPr>
          <a:xfrm>
            <a:off x="6932401" y="1254628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5" name="직사각형 4"/>
          <p:cNvSpPr/>
          <p:nvPr/>
        </p:nvSpPr>
        <p:spPr>
          <a:xfrm>
            <a:off x="9706708" y="6189785"/>
            <a:ext cx="2485292" cy="668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0" y="1"/>
            <a:ext cx="12192000" cy="956929"/>
            <a:chOff x="0" y="1"/>
            <a:chExt cx="12192000" cy="956929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FACFB5B0-E69F-4779-A51C-37FDA8FF4EF3}"/>
                </a:ext>
              </a:extLst>
            </p:cNvPr>
            <p:cNvSpPr/>
            <p:nvPr/>
          </p:nvSpPr>
          <p:spPr>
            <a:xfrm>
              <a:off x="0" y="1"/>
              <a:ext cx="12192000" cy="956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F62C461E-39CA-45ED-B914-2B4D6D0A696C}"/>
                </a:ext>
              </a:extLst>
            </p:cNvPr>
            <p:cNvSpPr txBox="1"/>
            <p:nvPr/>
          </p:nvSpPr>
          <p:spPr>
            <a:xfrm>
              <a:off x="2119628" y="127626"/>
              <a:ext cx="51433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15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Authentication Filter </a:t>
              </a:r>
              <a:r>
                <a:rPr lang="ko-KR" altLang="en-US" sz="3600" spc="-15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추가</a:t>
              </a:r>
              <a:endParaRPr lang="ko-KR" altLang="en-US" sz="3600" spc="-15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02851894-F5B1-43CC-AA4D-37C88914C625}"/>
                </a:ext>
              </a:extLst>
            </p:cNvPr>
            <p:cNvSpPr txBox="1"/>
            <p:nvPr/>
          </p:nvSpPr>
          <p:spPr>
            <a:xfrm>
              <a:off x="127591" y="111943"/>
              <a:ext cx="1479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Part 2, </a:t>
              </a:r>
              <a:r>
                <a:rPr lang="ko-KR" alt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구조설명</a:t>
              </a:r>
            </a:p>
          </p:txBody>
        </p:sp>
      </p:grpSp>
      <p:pic>
        <p:nvPicPr>
          <p:cNvPr id="1026" name="Picture 2" descr="C:\Users\PND\Desktop\발표사진\web.xml_fil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87" y="2121706"/>
            <a:ext cx="6346825" cy="183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90053" y="5048537"/>
            <a:ext cx="6051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800" dirty="0" smtClean="0"/>
              <a:t>Web.xml </a:t>
            </a:r>
            <a:r>
              <a:rPr lang="ko-KR" altLang="en-US" sz="2800" dirty="0" smtClean="0"/>
              <a:t>파일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시큐리티</a:t>
            </a:r>
            <a:r>
              <a:rPr lang="ko-KR" altLang="en-US" sz="2800" dirty="0" smtClean="0"/>
              <a:t> 인증필터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223447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/>
          <p:cNvSpPr/>
          <p:nvPr/>
        </p:nvSpPr>
        <p:spPr>
          <a:xfrm>
            <a:off x="9706708" y="6551112"/>
            <a:ext cx="2485292" cy="306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0" y="1"/>
            <a:ext cx="12192000" cy="956929"/>
            <a:chOff x="0" y="1"/>
            <a:chExt cx="12192000" cy="956929"/>
          </a:xfrm>
        </p:grpSpPr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FACFB5B0-E69F-4779-A51C-37FDA8FF4EF3}"/>
                </a:ext>
              </a:extLst>
            </p:cNvPr>
            <p:cNvSpPr/>
            <p:nvPr/>
          </p:nvSpPr>
          <p:spPr>
            <a:xfrm>
              <a:off x="0" y="1"/>
              <a:ext cx="12192000" cy="956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F62C461E-39CA-45ED-B914-2B4D6D0A696C}"/>
                </a:ext>
              </a:extLst>
            </p:cNvPr>
            <p:cNvSpPr txBox="1"/>
            <p:nvPr/>
          </p:nvSpPr>
          <p:spPr>
            <a:xfrm>
              <a:off x="2119628" y="127626"/>
              <a:ext cx="97022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15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Spring Security - Structure</a:t>
              </a:r>
              <a:endParaRPr lang="ko-KR" altLang="en-US" sz="3600" spc="-15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pic>
        <p:nvPicPr>
          <p:cNvPr id="1027" name="Picture 3" descr="C:\Users\PND\Downloads\spring_sec_authentic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736" y="1358537"/>
            <a:ext cx="7601382" cy="507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2851894-F5B1-43CC-AA4D-37C88914C625}"/>
              </a:ext>
            </a:extLst>
          </p:cNvPr>
          <p:cNvSpPr txBox="1"/>
          <p:nvPr/>
        </p:nvSpPr>
        <p:spPr>
          <a:xfrm>
            <a:off x="127591" y="111943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</a:t>
            </a:r>
            <a:r>
              <a:rPr lang="en-US" altLang="ko-KR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2, </a:t>
            </a:r>
            <a:r>
              <a:rPr lang="ko-KR" altLang="en-US" sz="1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구조설</a:t>
            </a:r>
            <a:r>
              <a: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명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547259" y="1267079"/>
            <a:ext cx="2299060" cy="809903"/>
            <a:chOff x="2547259" y="2468875"/>
            <a:chExt cx="2299060" cy="809903"/>
          </a:xfrm>
        </p:grpSpPr>
        <p:sp>
          <p:nvSpPr>
            <p:cNvPr id="2" name="직사각형 1"/>
            <p:cNvSpPr/>
            <p:nvPr/>
          </p:nvSpPr>
          <p:spPr>
            <a:xfrm>
              <a:off x="2965269" y="2599505"/>
              <a:ext cx="1881050" cy="67927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547259" y="2468875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0000"/>
                  </a:solidFill>
                </a:rPr>
                <a:t>2</a:t>
              </a:r>
              <a:r>
                <a:rPr lang="en-US" altLang="ko-KR" sz="2400" b="1" dirty="0" smtClean="0">
                  <a:solidFill>
                    <a:srgbClr val="FF0000"/>
                  </a:solidFill>
                </a:rPr>
                <a:t>.</a:t>
              </a:r>
              <a:endParaRPr lang="ko-KR" altLang="en-US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29484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38" y="1538288"/>
            <a:ext cx="7705725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0" name="자유형: 도형 349">
            <a:extLst>
              <a:ext uri="{FF2B5EF4-FFF2-40B4-BE49-F238E27FC236}">
                <a16:creationId xmlns="" xmlns:a16="http://schemas.microsoft.com/office/drawing/2014/main" id="{70103DB0-172D-4081-B0C3-9DBB882C3FDD}"/>
              </a:ext>
            </a:extLst>
          </p:cNvPr>
          <p:cNvSpPr/>
          <p:nvPr/>
        </p:nvSpPr>
        <p:spPr>
          <a:xfrm>
            <a:off x="6932401" y="1254628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5" name="직사각형 4"/>
          <p:cNvSpPr/>
          <p:nvPr/>
        </p:nvSpPr>
        <p:spPr>
          <a:xfrm>
            <a:off x="9706708" y="6189785"/>
            <a:ext cx="2485292" cy="668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0" y="1"/>
            <a:ext cx="12192000" cy="956929"/>
            <a:chOff x="0" y="1"/>
            <a:chExt cx="12192000" cy="956929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FACFB5B0-E69F-4779-A51C-37FDA8FF4EF3}"/>
                </a:ext>
              </a:extLst>
            </p:cNvPr>
            <p:cNvSpPr/>
            <p:nvPr/>
          </p:nvSpPr>
          <p:spPr>
            <a:xfrm>
              <a:off x="0" y="1"/>
              <a:ext cx="12192000" cy="9569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F62C461E-39CA-45ED-B914-2B4D6D0A696C}"/>
                </a:ext>
              </a:extLst>
            </p:cNvPr>
            <p:cNvSpPr txBox="1"/>
            <p:nvPr/>
          </p:nvSpPr>
          <p:spPr>
            <a:xfrm>
              <a:off x="2119628" y="127626"/>
              <a:ext cx="51433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spc="-15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Authentication Token </a:t>
              </a:r>
              <a:r>
                <a:rPr lang="ko-KR" altLang="en-US" sz="3600" spc="-15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생성</a:t>
              </a:r>
              <a:endParaRPr lang="ko-KR" altLang="en-US" sz="3600" spc="-15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02851894-F5B1-43CC-AA4D-37C88914C625}"/>
                </a:ext>
              </a:extLst>
            </p:cNvPr>
            <p:cNvSpPr txBox="1"/>
            <p:nvPr/>
          </p:nvSpPr>
          <p:spPr>
            <a:xfrm>
              <a:off x="127591" y="111943"/>
              <a:ext cx="1479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Part 2, </a:t>
              </a:r>
              <a:r>
                <a:rPr lang="ko-KR" alt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구조설명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92827" y="5531868"/>
            <a:ext cx="11006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sec:csrfInput</a:t>
            </a:r>
            <a:r>
              <a:rPr lang="en-US" altLang="ko-KR" sz="2800" dirty="0" smtClean="0"/>
              <a:t>/&gt; </a:t>
            </a:r>
            <a:r>
              <a:rPr lang="ko-KR" altLang="en-US" sz="2800" dirty="0" smtClean="0"/>
              <a:t>를 통해 </a:t>
            </a:r>
            <a:r>
              <a:rPr lang="en-US" altLang="ko-KR" sz="2800" dirty="0" smtClean="0"/>
              <a:t>Authentication Token (</a:t>
            </a:r>
            <a:r>
              <a:rPr lang="en-US" altLang="ko-KR" sz="2800" dirty="0"/>
              <a:t>CSRF </a:t>
            </a:r>
            <a:r>
              <a:rPr lang="en-US" altLang="ko-KR" sz="2800" dirty="0" smtClean="0"/>
              <a:t>Token) </a:t>
            </a:r>
            <a:r>
              <a:rPr lang="ko-KR" altLang="en-US" sz="2800" dirty="0" smtClean="0"/>
              <a:t>생</a:t>
            </a:r>
            <a:r>
              <a:rPr lang="ko-KR" altLang="en-US" sz="2800" dirty="0"/>
              <a:t>성</a:t>
            </a:r>
          </a:p>
        </p:txBody>
      </p:sp>
    </p:spTree>
    <p:extLst>
      <p:ext uri="{BB962C8B-B14F-4D97-AF65-F5344CB8AC3E}">
        <p14:creationId xmlns:p14="http://schemas.microsoft.com/office/powerpoint/2010/main" val="39035218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bbb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425059"/>
      </a:accent1>
      <a:accent2>
        <a:srgbClr val="C7905A"/>
      </a:accent2>
      <a:accent3>
        <a:srgbClr val="F3DFBA"/>
      </a:accent3>
      <a:accent4>
        <a:srgbClr val="F0CAB6"/>
      </a:accent4>
      <a:accent5>
        <a:srgbClr val="F08820"/>
      </a:accent5>
      <a:accent6>
        <a:srgbClr val="867A6C"/>
      </a:accent6>
      <a:hlink>
        <a:srgbClr val="3F3F3F"/>
      </a:hlink>
      <a:folHlink>
        <a:srgbClr val="3F3F3F"/>
      </a:folHlink>
    </a:clrScheme>
    <a:fontScheme name="200525">
      <a:majorFont>
        <a:latin typeface="Arial Black"/>
        <a:ea typeface="나눔스퀘어 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3712</TotalTime>
  <Words>1508</Words>
  <Application>Microsoft Office PowerPoint</Application>
  <PresentationFormat>사용자 지정</PresentationFormat>
  <Paragraphs>478</Paragraphs>
  <Slides>32</Slides>
  <Notes>32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PND</cp:lastModifiedBy>
  <cp:revision>425</cp:revision>
  <dcterms:created xsi:type="dcterms:W3CDTF">2020-05-25T00:38:46Z</dcterms:created>
  <dcterms:modified xsi:type="dcterms:W3CDTF">2022-05-31T02:40:08Z</dcterms:modified>
</cp:coreProperties>
</file>