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8ef47c5b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e8ef47c5b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8ef47c5b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e8ef47c5b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8ef47c5b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8ef47c5b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e8ef47c5b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e8ef47c5b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8ef47c5b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e8ef47c5b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e8ef47c5b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e8ef47c5b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8ef47c5b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e8ef47c5b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8ef47c5b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8ef47c5b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8ef47c5b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8ef47c5b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8ef47c5b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e8ef47c5b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8ef47c5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8ef47c5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ru" sz="1700">
                <a:solidFill>
                  <a:schemeClr val="dk1"/>
                </a:solidFill>
              </a:rPr>
              <a:t>Создание робота можно разделить на несколько важных компонентов. Как правило выделяют три из них:</a:t>
            </a:r>
            <a:endParaRPr sz="1700">
              <a:solidFill>
                <a:schemeClr val="dk1"/>
              </a:solidFill>
            </a:endParaRPr>
          </a:p>
          <a:p>
            <a:pPr indent="-336550" lvl="0" marL="457200" rtl="0" algn="l">
              <a:lnSpc>
                <a:spcPct val="115000"/>
              </a:lnSpc>
              <a:spcBef>
                <a:spcPts val="1200"/>
              </a:spcBef>
              <a:spcAft>
                <a:spcPts val="0"/>
              </a:spcAft>
              <a:buClr>
                <a:schemeClr val="dk1"/>
              </a:buClr>
              <a:buSzPts val="1700"/>
              <a:buChar char="●"/>
            </a:pPr>
            <a:r>
              <a:rPr lang="ru" sz="1700">
                <a:solidFill>
                  <a:schemeClr val="dk1"/>
                </a:solidFill>
              </a:rPr>
              <a:t>конструкция,</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ru" sz="1700">
                <a:solidFill>
                  <a:schemeClr val="dk1"/>
                </a:solidFill>
              </a:rPr>
              <a:t>электроника,</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ru" sz="1700">
                <a:solidFill>
                  <a:schemeClr val="dk1"/>
                </a:solidFill>
              </a:rPr>
              <a:t>программное обеспечение.</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ru" sz="1700">
                <a:solidFill>
                  <a:schemeClr val="dk1"/>
                </a:solidFill>
              </a:rPr>
              <a:t>Для создания хорошего робота, который выполняет поставленные ему задачи необходимо подумать о том, как разделить и структурировать программу, управляющую роботом. В рамках подготовки к этому в данной статье мы рассмотрим, как люди уже подходили к этой проблеме. Другими словами, мы рассмотрим историю </a:t>
            </a:r>
            <a:r>
              <a:rPr b="1" i="1" lang="ru" sz="1700" u="sng">
                <a:solidFill>
                  <a:schemeClr val="dk1"/>
                </a:solidFill>
              </a:rPr>
              <a:t>архитектуры систем управления роботами</a:t>
            </a:r>
            <a:r>
              <a:rPr lang="ru" sz="1700">
                <a:solidFill>
                  <a:schemeClr val="dk1"/>
                </a:solidFill>
              </a:rPr>
              <a:t>.</a:t>
            </a:r>
            <a:endParaRPr sz="24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e8ef47c5b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e8ef47c5b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e8ef47c5b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e8ef47c5b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e8ef47c5bb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e8ef47c5b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e8f480bb4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e8f480bb4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e8ef47c5b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e8ef47c5b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e8f480bb4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e8f480bb4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e8f480bb4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e8f480bb4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e8f480bb4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e8f480bb4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e8f480bb4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e8f480bb4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e8f480bb4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e8f480bb4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e8ef47c5b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e8ef47c5b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e8f480bb4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e8f480bb4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e8ef47c5bb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e8ef47c5bb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e8ef47c5b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e8ef47c5b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8ef47c5b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8ef47c5b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e8ef47c5b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e8ef47c5b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e8ef47c5b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e8ef47c5b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8ef47c5b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8ef47c5b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8ef47c5b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e8ef47c5b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mailto:yarmolinskiyam@gmail.com" TargetMode="Externa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ru"/>
              <a:t>Архитектуры систем управления роботами: теория и практика</a:t>
            </a:r>
            <a:endParaRPr/>
          </a:p>
        </p:txBody>
      </p:sp>
      <p:sp>
        <p:nvSpPr>
          <p:cNvPr id="55" name="Google Shape;55;p13"/>
          <p:cNvSpPr txBox="1"/>
          <p:nvPr>
            <p:ph idx="1" type="subTitle"/>
          </p:nvPr>
        </p:nvSpPr>
        <p:spPr>
          <a:xfrm>
            <a:off x="311700" y="2834125"/>
            <a:ext cx="8520600" cy="16890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ru"/>
              <a:t>Ярмолинский Арсений Маркович</a:t>
            </a:r>
            <a:endParaRPr/>
          </a:p>
          <a:p>
            <a:pPr indent="0" lvl="0" marL="0" rtl="0" algn="ctr">
              <a:spcBef>
                <a:spcPts val="0"/>
              </a:spcBef>
              <a:spcAft>
                <a:spcPts val="0"/>
              </a:spcAft>
              <a:buNone/>
            </a:pPr>
            <a:r>
              <a:t/>
            </a:r>
            <a:endParaRPr/>
          </a:p>
          <a:p>
            <a:pPr indent="0" lvl="0" marL="0" rtl="0" algn="ctr">
              <a:spcBef>
                <a:spcPts val="0"/>
              </a:spcBef>
              <a:spcAft>
                <a:spcPts val="0"/>
              </a:spcAft>
              <a:buNone/>
            </a:pPr>
            <a:r>
              <a:rPr lang="ru"/>
              <a:t>студент магистратуры СПбПУ им. Петра Великого</a:t>
            </a:r>
            <a:endParaRPr/>
          </a:p>
          <a:p>
            <a:pPr indent="0" lvl="0" marL="0" rtl="0" algn="ctr">
              <a:spcBef>
                <a:spcPts val="0"/>
              </a:spcBef>
              <a:spcAft>
                <a:spcPts val="0"/>
              </a:spcAft>
              <a:buNone/>
            </a:pPr>
            <a:r>
              <a:rPr lang="ru"/>
              <a:t>учитель информатики</a:t>
            </a:r>
            <a:endParaRPr/>
          </a:p>
          <a:p>
            <a:pPr indent="0" lvl="0" marL="0" rtl="0" algn="ctr">
              <a:spcBef>
                <a:spcPts val="0"/>
              </a:spcBef>
              <a:spcAft>
                <a:spcPts val="0"/>
              </a:spcAft>
              <a:buNone/>
            </a:pPr>
            <a:r>
              <a:rPr lang="ru"/>
              <a:t>педагог дополнительного образования</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Проблемы с архитектурой SPA</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chemeClr val="dk1"/>
              </a:buClr>
              <a:buSzPts val="1800"/>
              <a:buAutoNum type="arabicPeriod"/>
            </a:pPr>
            <a:r>
              <a:rPr lang="ru">
                <a:solidFill>
                  <a:schemeClr val="dk1"/>
                </a:solidFill>
              </a:rPr>
              <a:t>В реальном мире создание плана занимает продолжительное время в течение которого робот заблокирован и не реагирует на возможные изменения мира.</a:t>
            </a:r>
            <a:endParaRPr>
              <a:solidFill>
                <a:schemeClr val="dk1"/>
              </a:solidFill>
            </a:endParaRPr>
          </a:p>
          <a:p>
            <a:pPr indent="-342900" lvl="0" marL="457200" rtl="0" algn="l">
              <a:spcBef>
                <a:spcPts val="0"/>
              </a:spcBef>
              <a:spcAft>
                <a:spcPts val="0"/>
              </a:spcAft>
              <a:buClr>
                <a:schemeClr val="dk1"/>
              </a:buClr>
              <a:buSzPts val="1800"/>
              <a:buAutoNum type="arabicPeriod"/>
            </a:pPr>
            <a:r>
              <a:rPr lang="ru">
                <a:solidFill>
                  <a:schemeClr val="dk1"/>
                </a:solidFill>
              </a:rPr>
              <a:t>Исполнение плана без датчиков обратной связи может быть опасно для успешности выполнения задания или для самого робота.</a:t>
            </a:r>
            <a:endParaRPr>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Может быть так, что система SPA разработает план, но прежде чем этот план может быть выполнен в полном объеме, он становится недействительным из-за изменений в реальном мире.</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Реактивная архитектура</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ru" sz="1400">
                <a:solidFill>
                  <a:schemeClr val="dk1"/>
                </a:solidFill>
              </a:rPr>
              <a:t>В 1986 году Родни А. Брукс опубликовал статью, в которой описывался тип реактивной архитектуры, называемый архитектурой подчинения (subsumption architecture).</a:t>
            </a:r>
            <a:endParaRPr sz="1400">
              <a:solidFill>
                <a:schemeClr val="dk1"/>
              </a:solidFill>
            </a:endParaRPr>
          </a:p>
          <a:p>
            <a:pPr indent="0" lvl="0" marL="63500" rtl="0" algn="l">
              <a:lnSpc>
                <a:spcPct val="100000"/>
              </a:lnSpc>
              <a:spcBef>
                <a:spcPts val="1400"/>
              </a:spcBef>
              <a:spcAft>
                <a:spcPts val="0"/>
              </a:spcAft>
              <a:buClr>
                <a:schemeClr val="dk1"/>
              </a:buClr>
              <a:buSzPts val="1100"/>
              <a:buFont typeface="Arial"/>
              <a:buNone/>
            </a:pPr>
            <a:r>
              <a:rPr b="1" lang="ru" sz="1400">
                <a:solidFill>
                  <a:schemeClr val="dk1"/>
                </a:solidFill>
              </a:rPr>
              <a:t>Реализация</a:t>
            </a:r>
            <a:endParaRPr b="1" sz="1400">
              <a:solidFill>
                <a:schemeClr val="dk1"/>
              </a:solidFill>
            </a:endParaRPr>
          </a:p>
          <a:p>
            <a:pPr indent="-317500" lvl="0" marL="457200" rtl="0" algn="l">
              <a:spcBef>
                <a:spcPts val="1200"/>
              </a:spcBef>
              <a:spcAft>
                <a:spcPts val="0"/>
              </a:spcAft>
              <a:buClr>
                <a:schemeClr val="dk1"/>
              </a:buClr>
              <a:buSzPts val="1400"/>
              <a:buChar char="●"/>
            </a:pPr>
            <a:r>
              <a:rPr lang="ru" sz="1400">
                <a:solidFill>
                  <a:schemeClr val="dk1"/>
                </a:solidFill>
              </a:rPr>
              <a:t>Архитектура подсистемы построена на основе </a:t>
            </a:r>
            <a:r>
              <a:rPr i="1" lang="ru" sz="1400">
                <a:solidFill>
                  <a:schemeClr val="dk1"/>
                </a:solidFill>
              </a:rPr>
              <a:t>уровней</a:t>
            </a:r>
            <a:r>
              <a:rPr lang="ru" sz="1400">
                <a:solidFill>
                  <a:schemeClr val="dk1"/>
                </a:solidFill>
              </a:rPr>
              <a:t> взаимодействующих </a:t>
            </a:r>
            <a:r>
              <a:rPr b="1" lang="ru" sz="1400">
                <a:solidFill>
                  <a:schemeClr val="dk1"/>
                </a:solidFill>
              </a:rPr>
              <a:t>конечных автоматов</a:t>
            </a:r>
            <a:r>
              <a:rPr lang="ru" sz="1400">
                <a:solidFill>
                  <a:schemeClr val="dk1"/>
                </a:solidFill>
              </a:rPr>
              <a:t>, каждый из которых напрямую соединяет датчики с исполнительными механизмами.</a:t>
            </a:r>
            <a:endParaRPr sz="1400">
              <a:solidFill>
                <a:schemeClr val="dk1"/>
              </a:solidFill>
            </a:endParaRPr>
          </a:p>
          <a:p>
            <a:pPr indent="-317500" lvl="0" marL="457200" rtl="0" algn="l">
              <a:spcBef>
                <a:spcPts val="0"/>
              </a:spcBef>
              <a:spcAft>
                <a:spcPts val="0"/>
              </a:spcAft>
              <a:buClr>
                <a:schemeClr val="dk1"/>
              </a:buClr>
              <a:buSzPts val="1400"/>
              <a:buChar char="●"/>
            </a:pPr>
            <a:r>
              <a:rPr lang="ru" sz="1400">
                <a:solidFill>
                  <a:schemeClr val="dk1"/>
                </a:solidFill>
              </a:rPr>
              <a:t>Эти конечные автоматы назывались </a:t>
            </a:r>
            <a:r>
              <a:rPr i="1" lang="ru" sz="1400">
                <a:solidFill>
                  <a:schemeClr val="dk1"/>
                </a:solidFill>
              </a:rPr>
              <a:t>поведения</a:t>
            </a:r>
            <a:r>
              <a:rPr lang="ru" sz="1400">
                <a:solidFill>
                  <a:schemeClr val="dk1"/>
                </a:solidFill>
              </a:rPr>
              <a:t> (</a:t>
            </a:r>
            <a:r>
              <a:rPr i="1" lang="ru" sz="1400">
                <a:solidFill>
                  <a:schemeClr val="dk1"/>
                </a:solidFill>
              </a:rPr>
              <a:t>behaviors</a:t>
            </a:r>
            <a:r>
              <a:rPr lang="ru" sz="1400">
                <a:solidFill>
                  <a:schemeClr val="dk1"/>
                </a:solidFill>
              </a:rPr>
              <a:t>) (что привело к тому, что некоторые назвали архитектуру subsumption - behavior-based или поведенческой робототехникой).</a:t>
            </a:r>
            <a:endParaRPr sz="1400">
              <a:solidFill>
                <a:schemeClr val="dk1"/>
              </a:solidFill>
            </a:endParaRPr>
          </a:p>
          <a:p>
            <a:pPr indent="-317500" lvl="0" marL="457200" rtl="0" algn="l">
              <a:spcBef>
                <a:spcPts val="0"/>
              </a:spcBef>
              <a:spcAft>
                <a:spcPts val="0"/>
              </a:spcAft>
              <a:buClr>
                <a:schemeClr val="dk1"/>
              </a:buClr>
              <a:buSzPts val="1400"/>
              <a:buChar char="●"/>
            </a:pPr>
            <a:r>
              <a:rPr lang="ru" sz="1400">
                <a:solidFill>
                  <a:schemeClr val="dk1"/>
                </a:solidFill>
              </a:rPr>
              <a:t>Поскольку в любой момент времени могло быть задействовано несколько моделей поведения, у subsumption был механизм </a:t>
            </a:r>
            <a:r>
              <a:rPr b="1" lang="ru" sz="1400">
                <a:solidFill>
                  <a:schemeClr val="dk1"/>
                </a:solidFill>
              </a:rPr>
              <a:t>арбитража</a:t>
            </a:r>
            <a:r>
              <a:rPr lang="ru" sz="1400">
                <a:solidFill>
                  <a:schemeClr val="dk1"/>
                </a:solidFill>
              </a:rPr>
              <a:t>, который позволял моделям поведения </a:t>
            </a:r>
            <a:r>
              <a:rPr b="1" lang="ru" sz="1400">
                <a:solidFill>
                  <a:schemeClr val="dk1"/>
                </a:solidFill>
              </a:rPr>
              <a:t>более высокого уровня переопределять сигналы с более низкого уровня поведения</a:t>
            </a:r>
            <a:r>
              <a:rPr lang="ru" sz="1400">
                <a:solidFill>
                  <a:schemeClr val="dk1"/>
                </a:solidFill>
              </a:rPr>
              <a:t>.</a:t>
            </a:r>
            <a:endParaRPr sz="1400">
              <a:solidFill>
                <a:schemeClr val="dk1"/>
              </a:solidFill>
            </a:endParaRPr>
          </a:p>
          <a:p>
            <a:pPr indent="0" lvl="0" marL="0" rtl="0" algn="l">
              <a:spcBef>
                <a:spcPts val="1200"/>
              </a:spcBef>
              <a:spcAft>
                <a:spcPts val="1200"/>
              </a:spcAft>
              <a:buNone/>
            </a:pPr>
            <a:r>
              <a:rPr lang="ru" sz="1400">
                <a:solidFill>
                  <a:schemeClr val="dk1"/>
                </a:solidFill>
              </a:rPr>
              <a:t>Архитектура подчинения на время стала доминирующим подходом в архитектурах реактивных роботов.</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Архитектура подчинения (subsumption)</a:t>
            </a:r>
            <a:endParaRPr/>
          </a:p>
        </p:txBody>
      </p:sp>
      <p:sp>
        <p:nvSpPr>
          <p:cNvPr id="127" name="Google Shape;127;p24"/>
          <p:cNvSpPr txBox="1"/>
          <p:nvPr>
            <p:ph idx="1" type="body"/>
          </p:nvPr>
        </p:nvSpPr>
        <p:spPr>
          <a:xfrm>
            <a:off x="311700" y="1152475"/>
            <a:ext cx="4412100" cy="3416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Clr>
                <a:schemeClr val="dk1"/>
              </a:buClr>
              <a:buSzPts val="1100"/>
              <a:buFont typeface="Arial"/>
              <a:buNone/>
            </a:pPr>
            <a:r>
              <a:rPr lang="ru">
                <a:solidFill>
                  <a:schemeClr val="dk1"/>
                </a:solidFill>
              </a:rPr>
              <a:t>Архитектура подчинения (Brooks, 1986) характеризовалась:</a:t>
            </a:r>
            <a:endParaRPr>
              <a:solidFill>
                <a:schemeClr val="dk1"/>
              </a:solidFill>
            </a:endParaRPr>
          </a:p>
          <a:p>
            <a:pPr indent="-342900" lvl="0" marL="457200" rtl="0" algn="l">
              <a:spcBef>
                <a:spcPts val="1200"/>
              </a:spcBef>
              <a:spcAft>
                <a:spcPts val="0"/>
              </a:spcAft>
              <a:buClr>
                <a:schemeClr val="dk1"/>
              </a:buClr>
              <a:buSzPts val="1800"/>
              <a:buAutoNum type="arabicPeriod"/>
            </a:pPr>
            <a:r>
              <a:rPr lang="ru">
                <a:solidFill>
                  <a:schemeClr val="dk1"/>
                </a:solidFill>
              </a:rPr>
              <a:t>отсутствие представления о внешнем мире,</a:t>
            </a:r>
            <a:endParaRPr>
              <a:solidFill>
                <a:schemeClr val="dk1"/>
              </a:solidFill>
            </a:endParaRPr>
          </a:p>
          <a:p>
            <a:pPr indent="-342900" lvl="0" marL="457200" rtl="0" algn="l">
              <a:spcBef>
                <a:spcPts val="0"/>
              </a:spcBef>
              <a:spcAft>
                <a:spcPts val="0"/>
              </a:spcAft>
              <a:buClr>
                <a:schemeClr val="dk1"/>
              </a:buClr>
              <a:buSzPts val="1800"/>
              <a:buAutoNum type="arabicPeriod"/>
            </a:pPr>
            <a:r>
              <a:rPr lang="ru">
                <a:solidFill>
                  <a:schemeClr val="dk1"/>
                </a:solidFill>
              </a:rPr>
              <a:t>фокус на отдельных задачах, а не системе целиком,</a:t>
            </a:r>
            <a:endParaRPr>
              <a:solidFill>
                <a:schemeClr val="dk1"/>
              </a:solidFill>
            </a:endParaRPr>
          </a:p>
          <a:p>
            <a:pPr indent="-342900" lvl="0" marL="457200" rtl="0" algn="l">
              <a:spcBef>
                <a:spcPts val="0"/>
              </a:spcBef>
              <a:spcAft>
                <a:spcPts val="0"/>
              </a:spcAft>
              <a:buClr>
                <a:schemeClr val="dk1"/>
              </a:buClr>
              <a:buSzPts val="1800"/>
              <a:buAutoNum type="arabicPeriod"/>
            </a:pPr>
            <a:r>
              <a:rPr lang="ru">
                <a:solidFill>
                  <a:schemeClr val="dk1"/>
                </a:solidFill>
              </a:rPr>
              <a:t>подчинение низкоуровневых поведений поведениями более высокого уровня,</a:t>
            </a:r>
            <a:endParaRPr>
              <a:solidFill>
                <a:schemeClr val="dk1"/>
              </a:solidFill>
            </a:endParaRPr>
          </a:p>
          <a:p>
            <a:pPr indent="-342900" lvl="0" marL="457200" rtl="0" algn="l">
              <a:spcBef>
                <a:spcPts val="0"/>
              </a:spcBef>
              <a:spcAft>
                <a:spcPts val="0"/>
              </a:spcAft>
              <a:buClr>
                <a:schemeClr val="dk1"/>
              </a:buClr>
              <a:buSzPts val="1800"/>
              <a:buAutoNum type="arabicPeriod"/>
            </a:pPr>
            <a:r>
              <a:rPr lang="ru">
                <a:solidFill>
                  <a:schemeClr val="dk1"/>
                </a:solidFill>
              </a:rPr>
              <a:t>плотная связь между датчиками и исполнительными механизмами.</a:t>
            </a:r>
            <a:endParaRPr>
              <a:solidFill>
                <a:schemeClr val="dk1"/>
              </a:solidFill>
            </a:endParaRPr>
          </a:p>
        </p:txBody>
      </p:sp>
      <p:pic>
        <p:nvPicPr>
          <p:cNvPr id="128" name="Google Shape;128;p24"/>
          <p:cNvPicPr preferRelativeResize="0"/>
          <p:nvPr/>
        </p:nvPicPr>
        <p:blipFill>
          <a:blip r:embed="rId3">
            <a:alphaModFix/>
          </a:blip>
          <a:stretch>
            <a:fillRect/>
          </a:stretch>
        </p:blipFill>
        <p:spPr>
          <a:xfrm>
            <a:off x="4604675" y="1699600"/>
            <a:ext cx="4412100" cy="2322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Пример</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AutoNum type="arabicPeriod"/>
            </a:pPr>
            <a:r>
              <a:rPr lang="ru" sz="1400">
                <a:solidFill>
                  <a:schemeClr val="dk1"/>
                </a:solidFill>
              </a:rPr>
              <a:t>Например, поведение робота может заключаться в том, что он просто управляет роботом в произвольных направлениях. Это поведение всегда активно, и робот всегда куда-то направляется.</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ru" sz="1400">
                <a:solidFill>
                  <a:schemeClr val="dk1"/>
                </a:solidFill>
              </a:rPr>
              <a:t>Поведение второго, более высокого уровня может принимать сигналы датчиков, обнаруживать препятствия и уводить робота от них. Он также всегда активен.</a:t>
            </a:r>
            <a:endParaRPr sz="1400">
              <a:solidFill>
                <a:schemeClr val="dk1"/>
              </a:solidFill>
            </a:endParaRPr>
          </a:p>
          <a:p>
            <a:pPr indent="0" lvl="0" marL="0" rtl="0" algn="l">
              <a:spcBef>
                <a:spcPts val="1200"/>
              </a:spcBef>
              <a:spcAft>
                <a:spcPts val="0"/>
              </a:spcAft>
              <a:buClr>
                <a:schemeClr val="dk1"/>
              </a:buClr>
              <a:buSzPts val="1100"/>
              <a:buFont typeface="Arial"/>
              <a:buNone/>
            </a:pPr>
            <a:r>
              <a:rPr lang="ru" sz="1400">
                <a:solidFill>
                  <a:schemeClr val="dk1"/>
                </a:solidFill>
              </a:rPr>
              <a:t>В среде, где нет препятствий, поведение более высокого уровня никогда не генерирует сигнал. Однако, если он обнаруживает препятствие, он переопределяет поведение более низкого уровня и уводит робота в сторону.</a:t>
            </a:r>
            <a:endParaRPr sz="1400">
              <a:solidFill>
                <a:schemeClr val="dk1"/>
              </a:solidFill>
            </a:endParaRPr>
          </a:p>
          <a:p>
            <a:pPr indent="0" lvl="0" marL="0" rtl="0" algn="l">
              <a:spcBef>
                <a:spcPts val="1200"/>
              </a:spcBef>
              <a:spcAft>
                <a:spcPts val="0"/>
              </a:spcAft>
              <a:buClr>
                <a:schemeClr val="dk1"/>
              </a:buClr>
              <a:buSzPts val="1100"/>
              <a:buFont typeface="Arial"/>
              <a:buNone/>
            </a:pPr>
            <a:r>
              <a:rPr lang="ru" sz="1400">
                <a:solidFill>
                  <a:schemeClr val="dk1"/>
                </a:solidFill>
              </a:rPr>
              <a:t>Как только препятствие исчезнет (и более высокий уровень поведение перестает посылать сигналы), поведение на более низком уровне снова получает контроль. Для создания все более сложных роботов можно создать множество взаимодействующих уровней поведения.</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Сравнение архитектуры подчинения и SPA</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1200"/>
              </a:spcBef>
              <a:spcAft>
                <a:spcPts val="0"/>
              </a:spcAft>
              <a:buClr>
                <a:schemeClr val="dk1"/>
              </a:buClr>
              <a:buSzPct val="100000"/>
              <a:buChar char="●"/>
            </a:pPr>
            <a:r>
              <a:rPr i="1" lang="ru">
                <a:solidFill>
                  <a:schemeClr val="dk1"/>
                </a:solidFill>
              </a:rPr>
              <a:t>Масштабируемость:</a:t>
            </a:r>
            <a:r>
              <a:rPr lang="ru">
                <a:solidFill>
                  <a:schemeClr val="dk1"/>
                </a:solidFill>
              </a:rPr>
              <a:t> Брукс утверждал, что там, где архитектура SPA должна быть существенно переработана, чтобы обеспечить включение новых возможностей в роботизированную систему, архитектура subsumption позволяла добавлять новые возможности, просто добавляя в систему новые уровни поведения, которые могли переопределять или включать в себя поведение более низких уровней там, где это необходимо, без необходимости вмешиваться или перепроектировать поведение более низких уровней.</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25755" lvl="0" marL="457200" rtl="0" algn="l">
              <a:spcBef>
                <a:spcPts val="1200"/>
              </a:spcBef>
              <a:spcAft>
                <a:spcPts val="0"/>
              </a:spcAft>
              <a:buClr>
                <a:schemeClr val="dk1"/>
              </a:buClr>
              <a:buSzPct val="100000"/>
              <a:buChar char="●"/>
            </a:pPr>
            <a:r>
              <a:rPr i="1" lang="ru">
                <a:solidFill>
                  <a:schemeClr val="dk1"/>
                </a:solidFill>
              </a:rPr>
              <a:t>Производительность:</a:t>
            </a:r>
            <a:r>
              <a:rPr lang="ru">
                <a:solidFill>
                  <a:schemeClr val="dk1"/>
                </a:solidFill>
              </a:rPr>
              <a:t> В то время как SPA-роботы были медленными и громоздкими, роботы с использованием subsumption были быстрыми и реактивными. Динамичный мир их не беспокоил, потому что они постоянно взаимодействовали с датчиками, чувствовали окружающий мир и реагировали на него.</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Проблемы с реактивным (поведенческим) подходом</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ru">
                <a:solidFill>
                  <a:schemeClr val="dk1"/>
                </a:solidFill>
              </a:rPr>
              <a:t>Однако роботы, основанные на поведении, вскоре достигли предела своих возможностей.</a:t>
            </a:r>
            <a:endParaRPr>
              <a:solidFill>
                <a:schemeClr val="dk1"/>
              </a:solidFill>
            </a:endParaRPr>
          </a:p>
          <a:p>
            <a:pPr indent="-342900" lvl="0" marL="457200" rtl="0" algn="l">
              <a:spcBef>
                <a:spcPts val="1200"/>
              </a:spcBef>
              <a:spcAft>
                <a:spcPts val="0"/>
              </a:spcAft>
              <a:buClr>
                <a:schemeClr val="dk1"/>
              </a:buClr>
              <a:buSzPts val="1800"/>
              <a:buAutoNum type="arabicPeriod"/>
            </a:pPr>
            <a:r>
              <a:rPr lang="ru">
                <a:solidFill>
                  <a:schemeClr val="dk1"/>
                </a:solidFill>
              </a:rPr>
              <a:t>С таким подходом оказалось очень трудно получить правильную комбинацию поведений для достижения </a:t>
            </a:r>
            <a:r>
              <a:rPr b="1" lang="ru">
                <a:solidFill>
                  <a:schemeClr val="dk1"/>
                </a:solidFill>
              </a:rPr>
              <a:t>долгосрочных целей</a:t>
            </a:r>
            <a:r>
              <a:rPr lang="ru">
                <a:solidFill>
                  <a:schemeClr val="dk1"/>
                </a:solidFill>
              </a:rPr>
              <a:t>,</a:t>
            </a:r>
            <a:endParaRPr>
              <a:solidFill>
                <a:schemeClr val="dk1"/>
              </a:solidFill>
            </a:endParaRPr>
          </a:p>
          <a:p>
            <a:pPr indent="-342900" lvl="0" marL="457200" rtl="0" algn="l">
              <a:spcBef>
                <a:spcPts val="0"/>
              </a:spcBef>
              <a:spcAft>
                <a:spcPts val="0"/>
              </a:spcAft>
              <a:buClr>
                <a:schemeClr val="dk1"/>
              </a:buClr>
              <a:buSzPts val="1800"/>
              <a:buAutoNum type="arabicPeriod"/>
            </a:pPr>
            <a:r>
              <a:rPr lang="ru">
                <a:solidFill>
                  <a:schemeClr val="dk1"/>
                </a:solidFill>
              </a:rPr>
              <a:t>Оказалось, что оптимизировать поведение робота практически невозможно (</a:t>
            </a:r>
            <a:r>
              <a:rPr i="1" lang="ru">
                <a:solidFill>
                  <a:schemeClr val="dk1"/>
                </a:solidFill>
              </a:rPr>
              <a:t>здесь имеется ввиду математический смысл слова оптимальный</a:t>
            </a:r>
            <a:r>
              <a:rPr lang="ru">
                <a:solidFill>
                  <a:schemeClr val="dk1"/>
                </a:solidFill>
              </a:rPr>
              <a:t>).</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Гибридная архитектура</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rPr>
              <a:t>По сути, роботам требовались возможности ранних архитектур строить долгосрочные планы, также как и реактивное поведение behaviour-based систем.</a:t>
            </a:r>
            <a:endParaRPr>
              <a:solidFill>
                <a:schemeClr val="dk1"/>
              </a:solidFill>
            </a:endParaRPr>
          </a:p>
          <a:p>
            <a:pPr indent="0" lvl="0" marL="0" rtl="0" algn="l">
              <a:spcBef>
                <a:spcPts val="1200"/>
              </a:spcBef>
              <a:spcAft>
                <a:spcPts val="1200"/>
              </a:spcAft>
              <a:buNone/>
            </a:pPr>
            <a:r>
              <a:rPr lang="ru">
                <a:solidFill>
                  <a:schemeClr val="dk1"/>
                </a:solidFill>
              </a:rPr>
              <a:t>Осознание этого привело к разработке </a:t>
            </a:r>
            <a:r>
              <a:rPr b="1" i="1" lang="ru">
                <a:solidFill>
                  <a:schemeClr val="dk1"/>
                </a:solidFill>
              </a:rPr>
              <a:t>многоуровневых</a:t>
            </a:r>
            <a:r>
              <a:rPr lang="ru">
                <a:solidFill>
                  <a:schemeClr val="dk1"/>
                </a:solidFill>
              </a:rPr>
              <a:t> архитектур управления роботами.</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Гибридная архитектура</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ru">
                <a:solidFill>
                  <a:schemeClr val="dk1"/>
                </a:solidFill>
              </a:rPr>
              <a:t>Эти гибридные архитектуры могут быть охарактеризованы распределением задач по уровням, где уровни низкого уровня обеспечивают реактивное поведение, а уровни высокого уровня обеспечивают более интенсивные с точки зрения вычислений возможности долговременного планирования.</a:t>
            </a:r>
            <a:endParaRPr>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Наиболее популярным вариантом этих гибридных архитектур являются </a:t>
            </a:r>
            <a:r>
              <a:rPr b="1" lang="ru">
                <a:solidFill>
                  <a:schemeClr val="dk1"/>
                </a:solidFill>
              </a:rPr>
              <a:t>трехуровневые архитектуры</a:t>
            </a:r>
            <a:r>
              <a:rPr lang="ru">
                <a:solidFill>
                  <a:schemeClr val="dk1"/>
                </a:solidFill>
              </a:rPr>
              <a:t>:</a:t>
            </a:r>
            <a:endParaRPr>
              <a:solidFill>
                <a:schemeClr val="dk1"/>
              </a:solidFill>
            </a:endParaRPr>
          </a:p>
          <a:p>
            <a:pPr indent="-342900" lvl="0" marL="457200" rtl="0" algn="l">
              <a:spcBef>
                <a:spcPts val="1200"/>
              </a:spcBef>
              <a:spcAft>
                <a:spcPts val="0"/>
              </a:spcAft>
              <a:buClr>
                <a:schemeClr val="dk1"/>
              </a:buClr>
              <a:buSzPts val="1800"/>
              <a:buAutoNum type="arabicPeriod"/>
            </a:pPr>
            <a:r>
              <a:rPr lang="ru">
                <a:solidFill>
                  <a:schemeClr val="dk1"/>
                </a:solidFill>
              </a:rPr>
              <a:t>Контроллер или Реактивный уровень</a:t>
            </a:r>
            <a:endParaRPr>
              <a:solidFill>
                <a:schemeClr val="dk1"/>
              </a:solidFill>
            </a:endParaRPr>
          </a:p>
          <a:p>
            <a:pPr indent="-342900" lvl="0" marL="457200" rtl="0" algn="l">
              <a:spcBef>
                <a:spcPts val="0"/>
              </a:spcBef>
              <a:spcAft>
                <a:spcPts val="0"/>
              </a:spcAft>
              <a:buClr>
                <a:schemeClr val="dk1"/>
              </a:buClr>
              <a:buSzPts val="1800"/>
              <a:buAutoNum type="arabicPeriod"/>
            </a:pPr>
            <a:r>
              <a:rPr lang="ru">
                <a:solidFill>
                  <a:schemeClr val="dk1"/>
                </a:solidFill>
              </a:rPr>
              <a:t>Секвенсор или Исполнительный уровень</a:t>
            </a:r>
            <a:endParaRPr>
              <a:solidFill>
                <a:schemeClr val="dk1"/>
              </a:solidFill>
            </a:endParaRPr>
          </a:p>
          <a:p>
            <a:pPr indent="-342900" lvl="0" marL="457200" rtl="0" algn="l">
              <a:spcBef>
                <a:spcPts val="0"/>
              </a:spcBef>
              <a:spcAft>
                <a:spcPts val="0"/>
              </a:spcAft>
              <a:buClr>
                <a:schemeClr val="dk1"/>
              </a:buClr>
              <a:buSzPts val="1800"/>
              <a:buAutoNum type="arabicPeriod"/>
            </a:pPr>
            <a:r>
              <a:rPr lang="ru">
                <a:solidFill>
                  <a:schemeClr val="dk1"/>
                </a:solidFill>
              </a:rPr>
              <a:t>Планировщик или Совещательный уровень</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Контроллер (реактивный уровень)</a:t>
            </a:r>
            <a:endParaRPr/>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chemeClr val="dk1"/>
              </a:buClr>
              <a:buSzPts val="1800"/>
              <a:buChar char="●"/>
            </a:pPr>
            <a:r>
              <a:rPr lang="ru">
                <a:solidFill>
                  <a:schemeClr val="dk1"/>
                </a:solidFill>
              </a:rPr>
              <a:t>Уровень контроллера (он же реактивный) обеспечивает низкоуровневое управление роботом. Для него характерна тесная взаимосвязь между датчиками.</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Цикл принятия решения часто составляет порядка </a:t>
            </a:r>
            <a:r>
              <a:rPr b="1" lang="ru">
                <a:solidFill>
                  <a:schemeClr val="dk1"/>
                </a:solidFill>
              </a:rPr>
              <a:t>миллисекунд</a:t>
            </a:r>
            <a:r>
              <a:rPr lang="ru">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С точки зрения разработки программного обеспечения контроллер представлял бы собой набор драйверов с базовыми реакциями, в то время как с биологической точки зрения контроллер - это набор нервных связей с мышцами и другими органами.</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Управляющие элементы должны обладать низкой вычислительной сложностью, чтобы они могли быстро реагировать на раздражители и быстро выполнять основные действия.</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Секвенсор (исполнительный уровень)</a:t>
            </a:r>
            <a:endParaRPr/>
          </a:p>
        </p:txBody>
      </p:sp>
      <p:sp>
        <p:nvSpPr>
          <p:cNvPr id="170" name="Google Shape;170;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chemeClr val="dk1"/>
              </a:buClr>
              <a:buSzPts val="1600"/>
              <a:buChar char="●"/>
            </a:pPr>
            <a:r>
              <a:rPr lang="ru" sz="1600">
                <a:solidFill>
                  <a:schemeClr val="dk1"/>
                </a:solidFill>
              </a:rPr>
              <a:t>Уровень секвенсора (он же исполнительный) находится между уровнем контроллера низкого уровня и уровнем планировщика более высокого уровня.</a:t>
            </a:r>
            <a:endParaRPr sz="1600">
              <a:solidFill>
                <a:schemeClr val="dk1"/>
              </a:solidFill>
            </a:endParaRPr>
          </a:p>
          <a:p>
            <a:pPr indent="-330200" lvl="0" marL="457200" rtl="0" algn="l">
              <a:spcBef>
                <a:spcPts val="0"/>
              </a:spcBef>
              <a:spcAft>
                <a:spcPts val="0"/>
              </a:spcAft>
              <a:buClr>
                <a:schemeClr val="dk1"/>
              </a:buClr>
              <a:buSzPts val="1600"/>
              <a:buChar char="●"/>
            </a:pPr>
            <a:r>
              <a:rPr lang="ru" sz="1600">
                <a:solidFill>
                  <a:schemeClr val="dk1"/>
                </a:solidFill>
              </a:rPr>
              <a:t>Он принимает директивы от уровня планировщика и упорядочивает их для реактивного уровня.</a:t>
            </a:r>
            <a:endParaRPr sz="1600">
              <a:solidFill>
                <a:schemeClr val="dk1"/>
              </a:solidFill>
            </a:endParaRPr>
          </a:p>
          <a:p>
            <a:pPr indent="-330200" lvl="0" marL="457200" rtl="0" algn="l">
              <a:spcBef>
                <a:spcPts val="0"/>
              </a:spcBef>
              <a:spcAft>
                <a:spcPts val="0"/>
              </a:spcAft>
              <a:buClr>
                <a:schemeClr val="dk1"/>
              </a:buClr>
              <a:buSzPts val="1600"/>
              <a:buChar char="●"/>
            </a:pPr>
            <a:r>
              <a:rPr lang="ru" sz="1600">
                <a:solidFill>
                  <a:schemeClr val="dk1"/>
                </a:solidFill>
              </a:rPr>
              <a:t>Естественно, это упорядочение не может быть простой линейной программой, поскольку среда, в которой выполняется управление, может неожиданно измениться, и примитивное поведение контроллера может привести к сбою.</a:t>
            </a:r>
            <a:endParaRPr sz="1600">
              <a:solidFill>
                <a:schemeClr val="dk1"/>
              </a:solidFill>
            </a:endParaRPr>
          </a:p>
          <a:p>
            <a:pPr indent="-330200" lvl="0" marL="457200" rtl="0" algn="l">
              <a:spcBef>
                <a:spcPts val="0"/>
              </a:spcBef>
              <a:spcAft>
                <a:spcPts val="0"/>
              </a:spcAft>
              <a:buClr>
                <a:schemeClr val="dk1"/>
              </a:buClr>
              <a:buSzPts val="1600"/>
              <a:buChar char="●"/>
            </a:pPr>
            <a:r>
              <a:rPr lang="ru" sz="1600">
                <a:solidFill>
                  <a:schemeClr val="dk1"/>
                </a:solidFill>
              </a:rPr>
              <a:t>Например, исполнительный уровень может обрабатывать набор промежуточных точек, сгенерированных планировщиком пути, и принимать решения о том, какое реактивное поведение следует активировать для движения в следующую точку.</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Три слона</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t/>
            </a:r>
            <a:endParaRPr sz="2400"/>
          </a:p>
        </p:txBody>
      </p:sp>
      <p:pic>
        <p:nvPicPr>
          <p:cNvPr id="62" name="Google Shape;62;p14"/>
          <p:cNvPicPr preferRelativeResize="0"/>
          <p:nvPr/>
        </p:nvPicPr>
        <p:blipFill>
          <a:blip r:embed="rId3">
            <a:alphaModFix/>
          </a:blip>
          <a:stretch>
            <a:fillRect/>
          </a:stretch>
        </p:blipFill>
        <p:spPr>
          <a:xfrm>
            <a:off x="580750" y="1017727"/>
            <a:ext cx="8251550" cy="4125775"/>
          </a:xfrm>
          <a:prstGeom prst="rect">
            <a:avLst/>
          </a:prstGeom>
          <a:noFill/>
          <a:ln>
            <a:noFill/>
          </a:ln>
        </p:spPr>
      </p:pic>
      <p:sp>
        <p:nvSpPr>
          <p:cNvPr id="63" name="Google Shape;63;p14"/>
          <p:cNvSpPr/>
          <p:nvPr/>
        </p:nvSpPr>
        <p:spPr>
          <a:xfrm>
            <a:off x="4637325" y="3551475"/>
            <a:ext cx="2155500" cy="7104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Секвенсор (исполнительный уровень)</a:t>
            </a:r>
            <a:endParaRPr/>
          </a:p>
        </p:txBody>
      </p:sp>
      <p:sp>
        <p:nvSpPr>
          <p:cNvPr id="176" name="Google Shape;176;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chemeClr val="dk1"/>
              </a:buClr>
              <a:buSzPts val="1800"/>
              <a:buChar char="●"/>
            </a:pPr>
            <a:r>
              <a:rPr lang="ru">
                <a:solidFill>
                  <a:schemeClr val="dk1"/>
                </a:solidFill>
              </a:rPr>
              <a:t>Уровень секвенсора также отвечает за интеграцию информации с датчиков во внутреннее представление состояния робота.</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Например, на нем могут размещаться процедуры локализации и картографирования.</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Циклы принятия решений на исполнительном уровне обычно занимают порядка </a:t>
            </a:r>
            <a:r>
              <a:rPr b="1" lang="ru">
                <a:solidFill>
                  <a:schemeClr val="dk1"/>
                </a:solidFill>
              </a:rPr>
              <a:t>секунды</a:t>
            </a:r>
            <a:r>
              <a:rPr lang="ru">
                <a:solidFill>
                  <a:schemeClr val="dk1"/>
                </a:solidFill>
              </a:rPr>
              <a:t>.</a:t>
            </a:r>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Планировщик (совещательный уровень)</a:t>
            </a:r>
            <a:endParaRPr/>
          </a:p>
        </p:txBody>
      </p:sp>
      <p:sp>
        <p:nvSpPr>
          <p:cNvPr id="182" name="Google Shape;18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chemeClr val="dk1"/>
              </a:buClr>
              <a:buSzPts val="1800"/>
              <a:buChar char="●"/>
            </a:pPr>
            <a:r>
              <a:rPr lang="ru">
                <a:solidFill>
                  <a:schemeClr val="dk1"/>
                </a:solidFill>
              </a:rPr>
              <a:t>Планировщик, или совещательный уровень, содержит наиболее сложные вычислительные компоненты, традиционно содержащие затратные методы поиска в пространстве состояний с экспоненциальной или высокополиномиальной вычислительной сложностью.</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Планировщик генерирует глобальные решения для сложных задач.</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Цикл принятия решений в нем часто составляет </a:t>
            </a:r>
            <a:r>
              <a:rPr b="1" lang="ru">
                <a:solidFill>
                  <a:schemeClr val="dk1"/>
                </a:solidFill>
              </a:rPr>
              <a:t>несколько минут</a:t>
            </a:r>
            <a:r>
              <a:rPr lang="ru">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Для принятия решений планировщик использует модели.</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Эти модели обычно используют информацию о состоянии, собранную на исполнительном уровне.</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Временная шкала развития архитектур управления роботами</a:t>
            </a:r>
            <a:endParaRPr/>
          </a:p>
        </p:txBody>
      </p:sp>
      <p:sp>
        <p:nvSpPr>
          <p:cNvPr id="188" name="Google Shape;18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34"/>
          <p:cNvPicPr preferRelativeResize="0"/>
          <p:nvPr/>
        </p:nvPicPr>
        <p:blipFill>
          <a:blip r:embed="rId3">
            <a:alphaModFix/>
          </a:blip>
          <a:stretch>
            <a:fillRect/>
          </a:stretch>
        </p:blipFill>
        <p:spPr>
          <a:xfrm>
            <a:off x="1052826" y="1423950"/>
            <a:ext cx="7038349" cy="37195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Пример кода SPA</a:t>
            </a:r>
            <a:endParaRPr/>
          </a:p>
        </p:txBody>
      </p:sp>
      <p:sp>
        <p:nvSpPr>
          <p:cNvPr id="195" name="Google Shape;19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35"/>
          <p:cNvPicPr preferRelativeResize="0"/>
          <p:nvPr/>
        </p:nvPicPr>
        <p:blipFill>
          <a:blip r:embed="rId3">
            <a:alphaModFix/>
          </a:blip>
          <a:stretch>
            <a:fillRect/>
          </a:stretch>
        </p:blipFill>
        <p:spPr>
          <a:xfrm>
            <a:off x="0" y="1152480"/>
            <a:ext cx="9144001" cy="396324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Пример кода SPA</a:t>
            </a:r>
            <a:endParaRPr/>
          </a:p>
        </p:txBody>
      </p:sp>
      <p:sp>
        <p:nvSpPr>
          <p:cNvPr id="202" name="Google Shape;202;p36"/>
          <p:cNvSpPr txBox="1"/>
          <p:nvPr>
            <p:ph idx="1" type="body"/>
          </p:nvPr>
        </p:nvSpPr>
        <p:spPr>
          <a:xfrm>
            <a:off x="311700" y="1152475"/>
            <a:ext cx="4260300" cy="36612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6000"/>
              </a:lnSpc>
              <a:spcBef>
                <a:spcPts val="0"/>
              </a:spcBef>
              <a:spcAft>
                <a:spcPts val="0"/>
              </a:spcAft>
              <a:buNone/>
            </a:pPr>
            <a:r>
              <a:t/>
            </a:r>
            <a:endParaRPr sz="1000">
              <a:latin typeface="Courier New"/>
              <a:ea typeface="Courier New"/>
              <a:cs typeface="Courier New"/>
              <a:sym typeface="Courier New"/>
            </a:endParaRPr>
          </a:p>
          <a:p>
            <a:pPr indent="0" lvl="0" marL="0" rtl="0" algn="l">
              <a:lnSpc>
                <a:spcPct val="6000"/>
              </a:lnSpc>
              <a:spcBef>
                <a:spcPts val="1200"/>
              </a:spcBef>
              <a:spcAft>
                <a:spcPts val="0"/>
              </a:spcAft>
              <a:buNone/>
            </a:pPr>
            <a:r>
              <a:rPr lang="ru" sz="1000">
                <a:latin typeface="Courier New"/>
                <a:ea typeface="Courier New"/>
                <a:cs typeface="Courier New"/>
                <a:sym typeface="Courier New"/>
              </a:rPr>
              <a:t>void loop()</a:t>
            </a:r>
            <a:endParaRPr sz="1000">
              <a:latin typeface="Courier New"/>
              <a:ea typeface="Courier New"/>
              <a:cs typeface="Courier New"/>
              <a:sym typeface="Courier New"/>
            </a:endParaRPr>
          </a:p>
          <a:p>
            <a:pPr indent="0" lvl="0" marL="0" rtl="0" algn="l">
              <a:lnSpc>
                <a:spcPct val="6000"/>
              </a:lnSpc>
              <a:spcBef>
                <a:spcPts val="1200"/>
              </a:spcBef>
              <a:spcAft>
                <a:spcPts val="0"/>
              </a:spcAft>
              <a:buNone/>
            </a:pPr>
            <a:r>
              <a:rPr lang="ru"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6000"/>
              </a:lnSpc>
              <a:spcBef>
                <a:spcPts val="1200"/>
              </a:spcBef>
              <a:spcAft>
                <a:spcPts val="0"/>
              </a:spcAft>
              <a:buNone/>
            </a:pPr>
            <a:r>
              <a:rPr lang="ru" sz="1000">
                <a:latin typeface="Courier New"/>
                <a:ea typeface="Courier New"/>
                <a:cs typeface="Courier New"/>
                <a:sym typeface="Courier New"/>
              </a:rPr>
              <a:t>    ////// SENSE //////</a:t>
            </a:r>
            <a:endParaRPr sz="1000">
              <a:highlight>
                <a:schemeClr val="lt2"/>
              </a:highlight>
              <a:latin typeface="Courier New"/>
              <a:ea typeface="Courier New"/>
              <a:cs typeface="Courier New"/>
              <a:sym typeface="Courier New"/>
            </a:endParaRPr>
          </a:p>
          <a:p>
            <a:pPr indent="0" lvl="0" marL="0" rtl="0" algn="l">
              <a:lnSpc>
                <a:spcPct val="6000"/>
              </a:lnSpc>
              <a:spcBef>
                <a:spcPts val="1200"/>
              </a:spcBef>
              <a:spcAft>
                <a:spcPts val="0"/>
              </a:spcAft>
              <a:buNone/>
            </a:pPr>
            <a:r>
              <a:t/>
            </a:r>
            <a:endParaRPr sz="1000">
              <a:latin typeface="Courier New"/>
              <a:ea typeface="Courier New"/>
              <a:cs typeface="Courier New"/>
              <a:sym typeface="Courier New"/>
            </a:endParaRPr>
          </a:p>
          <a:p>
            <a:pPr indent="0" lvl="0" marL="0" rtl="0" algn="l">
              <a:lnSpc>
                <a:spcPct val="6000"/>
              </a:lnSpc>
              <a:spcBef>
                <a:spcPts val="1200"/>
              </a:spcBef>
              <a:spcAft>
                <a:spcPts val="0"/>
              </a:spcAft>
              <a:buNone/>
            </a:pPr>
            <a:r>
              <a:rPr lang="ru" sz="1000">
                <a:latin typeface="Courier New"/>
                <a:ea typeface="Courier New"/>
                <a:cs typeface="Courier New"/>
                <a:sym typeface="Courier New"/>
              </a:rPr>
              <a:t>    // Чтение сигнала с датчика расстояния</a:t>
            </a:r>
            <a:endParaRPr sz="1000">
              <a:latin typeface="Courier New"/>
              <a:ea typeface="Courier New"/>
              <a:cs typeface="Courier New"/>
              <a:sym typeface="Courier New"/>
            </a:endParaRPr>
          </a:p>
          <a:p>
            <a:pPr indent="0" lvl="0" marL="0" rtl="0" algn="l">
              <a:lnSpc>
                <a:spcPct val="6000"/>
              </a:lnSpc>
              <a:spcBef>
                <a:spcPts val="1200"/>
              </a:spcBef>
              <a:spcAft>
                <a:spcPts val="0"/>
              </a:spcAft>
              <a:buNone/>
            </a:pPr>
            <a:r>
              <a:rPr lang="ru" sz="1000">
                <a:latin typeface="Courier New"/>
                <a:ea typeface="Courier New"/>
                <a:cs typeface="Courier New"/>
                <a:sym typeface="Courier New"/>
              </a:rPr>
              <a:t>    float dist_forw = LIDAR.read();</a:t>
            </a:r>
            <a:endParaRPr sz="1000">
              <a:latin typeface="Courier New"/>
              <a:ea typeface="Courier New"/>
              <a:cs typeface="Courier New"/>
              <a:sym typeface="Courier New"/>
            </a:endParaRPr>
          </a:p>
          <a:p>
            <a:pPr indent="0" lvl="0" marL="0" rtl="0" algn="l">
              <a:lnSpc>
                <a:spcPct val="6000"/>
              </a:lnSpc>
              <a:spcBef>
                <a:spcPts val="1200"/>
              </a:spcBef>
              <a:spcAft>
                <a:spcPts val="0"/>
              </a:spcAft>
              <a:buNone/>
            </a:pPr>
            <a:r>
              <a:t/>
            </a:r>
            <a:endParaRPr sz="1000">
              <a:latin typeface="Courier New"/>
              <a:ea typeface="Courier New"/>
              <a:cs typeface="Courier New"/>
              <a:sym typeface="Courier New"/>
            </a:endParaRPr>
          </a:p>
          <a:p>
            <a:pPr indent="0" lvl="0" marL="0" rtl="0" algn="l">
              <a:lnSpc>
                <a:spcPct val="6000"/>
              </a:lnSpc>
              <a:spcBef>
                <a:spcPts val="1200"/>
              </a:spcBef>
              <a:spcAft>
                <a:spcPts val="0"/>
              </a:spcAft>
              <a:buNone/>
            </a:pPr>
            <a:r>
              <a:rPr lang="ru" sz="1000">
                <a:latin typeface="Courier New"/>
                <a:ea typeface="Courier New"/>
                <a:cs typeface="Courier New"/>
                <a:sym typeface="Courier New"/>
              </a:rPr>
              <a:t>    // Построение математической модели окружения</a:t>
            </a:r>
            <a:endParaRPr sz="1000">
              <a:latin typeface="Courier New"/>
              <a:ea typeface="Courier New"/>
              <a:cs typeface="Courier New"/>
              <a:sym typeface="Courier New"/>
            </a:endParaRPr>
          </a:p>
          <a:p>
            <a:pPr indent="0" lvl="0" marL="0" rtl="0" algn="l">
              <a:lnSpc>
                <a:spcPct val="6000"/>
              </a:lnSpc>
              <a:spcBef>
                <a:spcPts val="1200"/>
              </a:spcBef>
              <a:spcAft>
                <a:spcPts val="0"/>
              </a:spcAft>
              <a:buNone/>
            </a:pPr>
            <a:r>
              <a:rPr lang="ru" sz="1000">
                <a:latin typeface="Courier New"/>
                <a:ea typeface="Courier New"/>
                <a:cs typeface="Courier New"/>
                <a:sym typeface="Courier New"/>
              </a:rPr>
              <a:t>    bool is_free = dist_forw  &gt; 20;</a:t>
            </a:r>
            <a:endParaRPr sz="1000">
              <a:latin typeface="Courier New"/>
              <a:ea typeface="Courier New"/>
              <a:cs typeface="Courier New"/>
              <a:sym typeface="Courier New"/>
            </a:endParaRPr>
          </a:p>
          <a:p>
            <a:pPr indent="0" lvl="0" marL="0" rtl="0" algn="l">
              <a:lnSpc>
                <a:spcPct val="6000"/>
              </a:lnSpc>
              <a:spcBef>
                <a:spcPts val="1200"/>
              </a:spcBef>
              <a:spcAft>
                <a:spcPts val="0"/>
              </a:spcAft>
              <a:buNone/>
            </a:pPr>
            <a:r>
              <a:t/>
            </a:r>
            <a:endParaRPr sz="1000">
              <a:latin typeface="Courier New"/>
              <a:ea typeface="Courier New"/>
              <a:cs typeface="Courier New"/>
              <a:sym typeface="Courier New"/>
            </a:endParaRPr>
          </a:p>
          <a:p>
            <a:pPr indent="0" lvl="0" marL="0" rtl="0" algn="l">
              <a:lnSpc>
                <a:spcPct val="6000"/>
              </a:lnSpc>
              <a:spcBef>
                <a:spcPts val="1200"/>
              </a:spcBef>
              <a:spcAft>
                <a:spcPts val="0"/>
              </a:spcAft>
              <a:buNone/>
            </a:pPr>
            <a:r>
              <a:t/>
            </a:r>
            <a:endParaRPr sz="1000">
              <a:latin typeface="Courier New"/>
              <a:ea typeface="Courier New"/>
              <a:cs typeface="Courier New"/>
              <a:sym typeface="Courier New"/>
            </a:endParaRPr>
          </a:p>
          <a:p>
            <a:pPr indent="0" lvl="0" marL="0" rtl="0" algn="l">
              <a:lnSpc>
                <a:spcPct val="6000"/>
              </a:lnSpc>
              <a:spcBef>
                <a:spcPts val="1200"/>
              </a:spcBef>
              <a:spcAft>
                <a:spcPts val="0"/>
              </a:spcAft>
              <a:buNone/>
            </a:pPr>
            <a:r>
              <a:rPr lang="ru" sz="1000">
                <a:latin typeface="Courier New"/>
                <a:ea typeface="Courier New"/>
                <a:cs typeface="Courier New"/>
                <a:sym typeface="Courier New"/>
              </a:rPr>
              <a:t>    ////// PLAN //////</a:t>
            </a:r>
            <a:endParaRPr sz="1000">
              <a:latin typeface="Courier New"/>
              <a:ea typeface="Courier New"/>
              <a:cs typeface="Courier New"/>
              <a:sym typeface="Courier New"/>
            </a:endParaRPr>
          </a:p>
          <a:p>
            <a:pPr indent="0" lvl="0" marL="0" rtl="0" algn="l">
              <a:lnSpc>
                <a:spcPct val="6000"/>
              </a:lnSpc>
              <a:spcBef>
                <a:spcPts val="1200"/>
              </a:spcBef>
              <a:spcAft>
                <a:spcPts val="0"/>
              </a:spcAft>
              <a:buNone/>
            </a:pPr>
            <a:r>
              <a:t/>
            </a:r>
            <a:endParaRPr sz="1000">
              <a:latin typeface="Courier New"/>
              <a:ea typeface="Courier New"/>
              <a:cs typeface="Courier New"/>
              <a:sym typeface="Courier New"/>
            </a:endParaRPr>
          </a:p>
          <a:p>
            <a:pPr indent="0" lvl="0" marL="0" rtl="0" algn="l">
              <a:lnSpc>
                <a:spcPct val="6000"/>
              </a:lnSpc>
              <a:spcBef>
                <a:spcPts val="1200"/>
              </a:spcBef>
              <a:spcAft>
                <a:spcPts val="0"/>
              </a:spcAft>
              <a:buNone/>
            </a:pPr>
            <a:r>
              <a:rPr lang="ru" sz="1000">
                <a:latin typeface="Courier New"/>
                <a:ea typeface="Courier New"/>
                <a:cs typeface="Courier New"/>
                <a:sym typeface="Courier New"/>
              </a:rPr>
              <a:t>    // Построение плана действий на основании</a:t>
            </a:r>
            <a:endParaRPr sz="1000">
              <a:latin typeface="Courier New"/>
              <a:ea typeface="Courier New"/>
              <a:cs typeface="Courier New"/>
              <a:sym typeface="Courier New"/>
            </a:endParaRPr>
          </a:p>
          <a:p>
            <a:pPr indent="0" lvl="0" marL="0" rtl="0" algn="l">
              <a:lnSpc>
                <a:spcPct val="6000"/>
              </a:lnSpc>
              <a:spcBef>
                <a:spcPts val="1200"/>
              </a:spcBef>
              <a:spcAft>
                <a:spcPts val="0"/>
              </a:spcAft>
              <a:buNone/>
            </a:pPr>
            <a:r>
              <a:rPr lang="ru" sz="1000">
                <a:latin typeface="Courier New"/>
                <a:ea typeface="Courier New"/>
                <a:cs typeface="Courier New"/>
                <a:sym typeface="Courier New"/>
              </a:rPr>
              <a:t>    //  математической модели</a:t>
            </a:r>
            <a:endParaRPr sz="1000">
              <a:latin typeface="Courier New"/>
              <a:ea typeface="Courier New"/>
              <a:cs typeface="Courier New"/>
              <a:sym typeface="Courier New"/>
            </a:endParaRPr>
          </a:p>
          <a:p>
            <a:pPr indent="0" lvl="0" marL="0" rtl="0" algn="l">
              <a:lnSpc>
                <a:spcPct val="6000"/>
              </a:lnSpc>
              <a:spcBef>
                <a:spcPts val="1200"/>
              </a:spcBef>
              <a:spcAft>
                <a:spcPts val="0"/>
              </a:spcAft>
              <a:buNone/>
            </a:pPr>
            <a:r>
              <a:rPr lang="ru" sz="1000">
                <a:latin typeface="Courier New"/>
                <a:ea typeface="Courier New"/>
                <a:cs typeface="Courier New"/>
                <a:sym typeface="Courier New"/>
              </a:rPr>
              <a:t>    if(is_free)</a:t>
            </a:r>
            <a:endParaRPr sz="1000">
              <a:latin typeface="Courier New"/>
              <a:ea typeface="Courier New"/>
              <a:cs typeface="Courier New"/>
              <a:sym typeface="Courier New"/>
            </a:endParaRPr>
          </a:p>
          <a:p>
            <a:pPr indent="0" lvl="0" marL="0" rtl="0" algn="l">
              <a:lnSpc>
                <a:spcPct val="6000"/>
              </a:lnSpc>
              <a:spcBef>
                <a:spcPts val="1200"/>
              </a:spcBef>
              <a:spcAft>
                <a:spcPts val="0"/>
              </a:spcAft>
              <a:buNone/>
            </a:pPr>
            <a:r>
              <a:rPr lang="ru"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6000"/>
              </a:lnSpc>
              <a:spcBef>
                <a:spcPts val="1200"/>
              </a:spcBef>
              <a:spcAft>
                <a:spcPts val="0"/>
              </a:spcAft>
              <a:buNone/>
            </a:pPr>
            <a:r>
              <a:rPr lang="ru" sz="1000">
                <a:latin typeface="Courier New"/>
                <a:ea typeface="Courier New"/>
                <a:cs typeface="Courier New"/>
                <a:sym typeface="Courier New"/>
              </a:rPr>
              <a:t>        // Если впереди свободно - едем вперед</a:t>
            </a:r>
            <a:endParaRPr sz="1000">
              <a:latin typeface="Courier New"/>
              <a:ea typeface="Courier New"/>
              <a:cs typeface="Courier New"/>
              <a:sym typeface="Courier New"/>
            </a:endParaRPr>
          </a:p>
          <a:p>
            <a:pPr indent="0" lvl="0" marL="0" rtl="0" algn="l">
              <a:lnSpc>
                <a:spcPct val="6000"/>
              </a:lnSpc>
              <a:spcBef>
                <a:spcPts val="1200"/>
              </a:spcBef>
              <a:spcAft>
                <a:spcPts val="0"/>
              </a:spcAft>
              <a:buNone/>
            </a:pPr>
            <a:r>
              <a:rPr lang="ru" sz="1000">
                <a:latin typeface="Courier New"/>
                <a:ea typeface="Courier New"/>
                <a:cs typeface="Courier New"/>
                <a:sym typeface="Courier New"/>
              </a:rPr>
              <a:t>        m_left = 100;</a:t>
            </a:r>
            <a:endParaRPr sz="1000">
              <a:latin typeface="Courier New"/>
              <a:ea typeface="Courier New"/>
              <a:cs typeface="Courier New"/>
              <a:sym typeface="Courier New"/>
            </a:endParaRPr>
          </a:p>
          <a:p>
            <a:pPr indent="0" lvl="0" marL="0" rtl="0" algn="l">
              <a:lnSpc>
                <a:spcPct val="6000"/>
              </a:lnSpc>
              <a:spcBef>
                <a:spcPts val="1200"/>
              </a:spcBef>
              <a:spcAft>
                <a:spcPts val="0"/>
              </a:spcAft>
              <a:buNone/>
            </a:pPr>
            <a:r>
              <a:rPr lang="ru" sz="1000">
                <a:latin typeface="Courier New"/>
                <a:ea typeface="Courier New"/>
                <a:cs typeface="Courier New"/>
                <a:sym typeface="Courier New"/>
              </a:rPr>
              <a:t>        m_right = 100;</a:t>
            </a:r>
            <a:endParaRPr sz="1000">
              <a:latin typeface="Courier New"/>
              <a:ea typeface="Courier New"/>
              <a:cs typeface="Courier New"/>
              <a:sym typeface="Courier New"/>
            </a:endParaRPr>
          </a:p>
          <a:p>
            <a:pPr indent="0" lvl="0" marL="0" rtl="0" algn="l">
              <a:lnSpc>
                <a:spcPct val="6000"/>
              </a:lnSpc>
              <a:spcBef>
                <a:spcPts val="1200"/>
              </a:spcBef>
              <a:spcAft>
                <a:spcPts val="1200"/>
              </a:spcAft>
              <a:buNone/>
            </a:pPr>
            <a:r>
              <a:rPr lang="ru" sz="1000">
                <a:latin typeface="Courier New"/>
                <a:ea typeface="Courier New"/>
                <a:cs typeface="Courier New"/>
                <a:sym typeface="Courier New"/>
              </a:rPr>
              <a:t>    }</a:t>
            </a:r>
            <a:endParaRPr sz="1000">
              <a:latin typeface="Courier New"/>
              <a:ea typeface="Courier New"/>
              <a:cs typeface="Courier New"/>
              <a:sym typeface="Courier New"/>
            </a:endParaRPr>
          </a:p>
        </p:txBody>
      </p:sp>
      <p:sp>
        <p:nvSpPr>
          <p:cNvPr id="203" name="Google Shape;203;p36"/>
          <p:cNvSpPr txBox="1"/>
          <p:nvPr>
            <p:ph idx="1" type="body"/>
          </p:nvPr>
        </p:nvSpPr>
        <p:spPr>
          <a:xfrm>
            <a:off x="4572000" y="1152475"/>
            <a:ext cx="4260300" cy="36612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6000"/>
              </a:lnSpc>
              <a:spcBef>
                <a:spcPts val="0"/>
              </a:spcBef>
              <a:spcAft>
                <a:spcPts val="0"/>
              </a:spcAft>
              <a:buNone/>
            </a:pPr>
            <a:r>
              <a:t/>
            </a:r>
            <a:endParaRPr sz="1000">
              <a:latin typeface="Courier New"/>
              <a:ea typeface="Courier New"/>
              <a:cs typeface="Courier New"/>
              <a:sym typeface="Courier New"/>
            </a:endParaRPr>
          </a:p>
          <a:p>
            <a:pPr indent="0" lvl="0" marL="0" rtl="0" algn="l">
              <a:lnSpc>
                <a:spcPct val="6000"/>
              </a:lnSpc>
              <a:spcBef>
                <a:spcPts val="1200"/>
              </a:spcBef>
              <a:spcAft>
                <a:spcPts val="0"/>
              </a:spcAft>
              <a:buNone/>
            </a:pPr>
            <a:r>
              <a:rPr lang="ru" sz="1000">
                <a:latin typeface="Courier New"/>
                <a:ea typeface="Courier New"/>
                <a:cs typeface="Courier New"/>
                <a:sym typeface="Courier New"/>
              </a:rPr>
              <a:t>    else</a:t>
            </a:r>
            <a:endParaRPr sz="1000">
              <a:latin typeface="Courier New"/>
              <a:ea typeface="Courier New"/>
              <a:cs typeface="Courier New"/>
              <a:sym typeface="Courier New"/>
            </a:endParaRPr>
          </a:p>
          <a:p>
            <a:pPr indent="0" lvl="0" marL="0" rtl="0" algn="l">
              <a:lnSpc>
                <a:spcPct val="6000"/>
              </a:lnSpc>
              <a:spcBef>
                <a:spcPts val="1200"/>
              </a:spcBef>
              <a:spcAft>
                <a:spcPts val="0"/>
              </a:spcAft>
              <a:buNone/>
            </a:pPr>
            <a:r>
              <a:rPr lang="ru"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6000"/>
              </a:lnSpc>
              <a:spcBef>
                <a:spcPts val="1200"/>
              </a:spcBef>
              <a:spcAft>
                <a:spcPts val="0"/>
              </a:spcAft>
              <a:buNone/>
            </a:pPr>
            <a:r>
              <a:rPr lang="ru" sz="1000">
                <a:latin typeface="Courier New"/>
                <a:ea typeface="Courier New"/>
                <a:cs typeface="Courier New"/>
                <a:sym typeface="Courier New"/>
              </a:rPr>
              <a:t>        // Если впереди препятствие - отворачиваем</a:t>
            </a:r>
            <a:endParaRPr sz="1000">
              <a:latin typeface="Courier New"/>
              <a:ea typeface="Courier New"/>
              <a:cs typeface="Courier New"/>
              <a:sym typeface="Courier New"/>
            </a:endParaRPr>
          </a:p>
          <a:p>
            <a:pPr indent="0" lvl="0" marL="0" rtl="0" algn="l">
              <a:lnSpc>
                <a:spcPct val="6000"/>
              </a:lnSpc>
              <a:spcBef>
                <a:spcPts val="1200"/>
              </a:spcBef>
              <a:spcAft>
                <a:spcPts val="0"/>
              </a:spcAft>
              <a:buNone/>
            </a:pPr>
            <a:r>
              <a:rPr lang="ru" sz="1000">
                <a:latin typeface="Courier New"/>
                <a:ea typeface="Courier New"/>
                <a:cs typeface="Courier New"/>
                <a:sym typeface="Courier New"/>
              </a:rPr>
              <a:t>        m_left = -100;</a:t>
            </a:r>
            <a:endParaRPr sz="1000">
              <a:latin typeface="Courier New"/>
              <a:ea typeface="Courier New"/>
              <a:cs typeface="Courier New"/>
              <a:sym typeface="Courier New"/>
            </a:endParaRPr>
          </a:p>
          <a:p>
            <a:pPr indent="0" lvl="0" marL="0" rtl="0" algn="l">
              <a:lnSpc>
                <a:spcPct val="6000"/>
              </a:lnSpc>
              <a:spcBef>
                <a:spcPts val="1200"/>
              </a:spcBef>
              <a:spcAft>
                <a:spcPts val="0"/>
              </a:spcAft>
              <a:buNone/>
            </a:pPr>
            <a:r>
              <a:rPr lang="ru" sz="1000">
                <a:latin typeface="Courier New"/>
                <a:ea typeface="Courier New"/>
                <a:cs typeface="Courier New"/>
                <a:sym typeface="Courier New"/>
              </a:rPr>
              <a:t>        m_right = 100;</a:t>
            </a:r>
            <a:endParaRPr sz="1000">
              <a:latin typeface="Courier New"/>
              <a:ea typeface="Courier New"/>
              <a:cs typeface="Courier New"/>
              <a:sym typeface="Courier New"/>
            </a:endParaRPr>
          </a:p>
          <a:p>
            <a:pPr indent="0" lvl="0" marL="0" rtl="0" algn="l">
              <a:lnSpc>
                <a:spcPct val="6000"/>
              </a:lnSpc>
              <a:spcBef>
                <a:spcPts val="1200"/>
              </a:spcBef>
              <a:spcAft>
                <a:spcPts val="0"/>
              </a:spcAft>
              <a:buNone/>
            </a:pPr>
            <a:r>
              <a:rPr lang="ru"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6000"/>
              </a:lnSpc>
              <a:spcBef>
                <a:spcPts val="1200"/>
              </a:spcBef>
              <a:spcAft>
                <a:spcPts val="0"/>
              </a:spcAft>
              <a:buNone/>
            </a:pPr>
            <a:r>
              <a:t/>
            </a:r>
            <a:endParaRPr sz="1000">
              <a:latin typeface="Courier New"/>
              <a:ea typeface="Courier New"/>
              <a:cs typeface="Courier New"/>
              <a:sym typeface="Courier New"/>
            </a:endParaRPr>
          </a:p>
          <a:p>
            <a:pPr indent="0" lvl="0" marL="0" rtl="0" algn="l">
              <a:lnSpc>
                <a:spcPct val="6000"/>
              </a:lnSpc>
              <a:spcBef>
                <a:spcPts val="1200"/>
              </a:spcBef>
              <a:spcAft>
                <a:spcPts val="0"/>
              </a:spcAft>
              <a:buNone/>
            </a:pPr>
            <a:r>
              <a:t/>
            </a:r>
            <a:endParaRPr sz="1000">
              <a:latin typeface="Courier New"/>
              <a:ea typeface="Courier New"/>
              <a:cs typeface="Courier New"/>
              <a:sym typeface="Courier New"/>
            </a:endParaRPr>
          </a:p>
          <a:p>
            <a:pPr indent="0" lvl="0" marL="0" rtl="0" algn="l">
              <a:lnSpc>
                <a:spcPct val="6000"/>
              </a:lnSpc>
              <a:spcBef>
                <a:spcPts val="1200"/>
              </a:spcBef>
              <a:spcAft>
                <a:spcPts val="0"/>
              </a:spcAft>
              <a:buNone/>
            </a:pPr>
            <a:r>
              <a:rPr lang="ru" sz="1000">
                <a:latin typeface="Courier New"/>
                <a:ea typeface="Courier New"/>
                <a:cs typeface="Courier New"/>
                <a:sym typeface="Courier New"/>
              </a:rPr>
              <a:t>    ////// ACT //////</a:t>
            </a:r>
            <a:endParaRPr sz="1000">
              <a:latin typeface="Courier New"/>
              <a:ea typeface="Courier New"/>
              <a:cs typeface="Courier New"/>
              <a:sym typeface="Courier New"/>
            </a:endParaRPr>
          </a:p>
          <a:p>
            <a:pPr indent="0" lvl="0" marL="0" rtl="0" algn="l">
              <a:lnSpc>
                <a:spcPct val="6000"/>
              </a:lnSpc>
              <a:spcBef>
                <a:spcPts val="1200"/>
              </a:spcBef>
              <a:spcAft>
                <a:spcPts val="0"/>
              </a:spcAft>
              <a:buNone/>
            </a:pPr>
            <a:r>
              <a:t/>
            </a:r>
            <a:endParaRPr sz="1000">
              <a:latin typeface="Courier New"/>
              <a:ea typeface="Courier New"/>
              <a:cs typeface="Courier New"/>
              <a:sym typeface="Courier New"/>
            </a:endParaRPr>
          </a:p>
          <a:p>
            <a:pPr indent="0" lvl="0" marL="0" rtl="0" algn="l">
              <a:lnSpc>
                <a:spcPct val="6000"/>
              </a:lnSpc>
              <a:spcBef>
                <a:spcPts val="1200"/>
              </a:spcBef>
              <a:spcAft>
                <a:spcPts val="0"/>
              </a:spcAft>
              <a:buNone/>
            </a:pPr>
            <a:r>
              <a:rPr lang="ru" sz="1000">
                <a:latin typeface="Courier New"/>
                <a:ea typeface="Courier New"/>
                <a:cs typeface="Courier New"/>
                <a:sym typeface="Courier New"/>
              </a:rPr>
              <a:t>    // Исполнение плана</a:t>
            </a:r>
            <a:endParaRPr sz="1000">
              <a:latin typeface="Courier New"/>
              <a:ea typeface="Courier New"/>
              <a:cs typeface="Courier New"/>
              <a:sym typeface="Courier New"/>
            </a:endParaRPr>
          </a:p>
          <a:p>
            <a:pPr indent="0" lvl="0" marL="0" rtl="0" algn="l">
              <a:lnSpc>
                <a:spcPct val="6000"/>
              </a:lnSpc>
              <a:spcBef>
                <a:spcPts val="1200"/>
              </a:spcBef>
              <a:spcAft>
                <a:spcPts val="0"/>
              </a:spcAft>
              <a:buNone/>
            </a:pPr>
            <a:r>
              <a:rPr lang="ru" sz="1000">
                <a:latin typeface="Courier New"/>
                <a:ea typeface="Courier New"/>
                <a:cs typeface="Courier New"/>
                <a:sym typeface="Courier New"/>
              </a:rPr>
              <a:t>    motors.run(m_left, m_right);</a:t>
            </a:r>
            <a:endParaRPr sz="1000">
              <a:latin typeface="Courier New"/>
              <a:ea typeface="Courier New"/>
              <a:cs typeface="Courier New"/>
              <a:sym typeface="Courier New"/>
            </a:endParaRPr>
          </a:p>
          <a:p>
            <a:pPr indent="0" lvl="0" marL="0" rtl="0" algn="l">
              <a:lnSpc>
                <a:spcPct val="6000"/>
              </a:lnSpc>
              <a:spcBef>
                <a:spcPts val="1200"/>
              </a:spcBef>
              <a:spcAft>
                <a:spcPts val="0"/>
              </a:spcAft>
              <a:buNone/>
            </a:pPr>
            <a:r>
              <a:rPr lang="ru" sz="1000">
                <a:latin typeface="Courier New"/>
                <a:ea typeface="Courier New"/>
                <a:cs typeface="Courier New"/>
                <a:sym typeface="Courier New"/>
              </a:rPr>
              <a:t>    delay(500);</a:t>
            </a:r>
            <a:endParaRPr sz="1000">
              <a:latin typeface="Courier New"/>
              <a:ea typeface="Courier New"/>
              <a:cs typeface="Courier New"/>
              <a:sym typeface="Courier New"/>
            </a:endParaRPr>
          </a:p>
          <a:p>
            <a:pPr indent="0" lvl="0" marL="0" rtl="0" algn="l">
              <a:lnSpc>
                <a:spcPct val="6000"/>
              </a:lnSpc>
              <a:spcBef>
                <a:spcPts val="1200"/>
              </a:spcBef>
              <a:spcAft>
                <a:spcPts val="1200"/>
              </a:spcAft>
              <a:buNone/>
            </a:pPr>
            <a:r>
              <a:rPr lang="ru" sz="1000">
                <a:latin typeface="Courier New"/>
                <a:ea typeface="Courier New"/>
                <a:cs typeface="Courier New"/>
                <a:sym typeface="Courier New"/>
              </a:rPr>
              <a:t>}</a:t>
            </a:r>
            <a:endParaRPr sz="1000">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Практический пример: робот GLaDOS</a:t>
            </a:r>
            <a:endParaRPr/>
          </a:p>
        </p:txBody>
      </p:sp>
      <p:sp>
        <p:nvSpPr>
          <p:cNvPr id="209" name="Google Shape;209;p37"/>
          <p:cNvSpPr txBox="1"/>
          <p:nvPr>
            <p:ph idx="1" type="body"/>
          </p:nvPr>
        </p:nvSpPr>
        <p:spPr>
          <a:xfrm>
            <a:off x="311700" y="1152475"/>
            <a:ext cx="3126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Двухуровневая архитектура:</a:t>
            </a:r>
            <a:endParaRPr/>
          </a:p>
          <a:p>
            <a:pPr indent="-342900" lvl="0" marL="457200" rtl="0" algn="l">
              <a:spcBef>
                <a:spcPts val="1200"/>
              </a:spcBef>
              <a:spcAft>
                <a:spcPts val="0"/>
              </a:spcAft>
              <a:buSzPts val="1800"/>
              <a:buAutoNum type="arabicPeriod"/>
            </a:pPr>
            <a:r>
              <a:rPr lang="ru"/>
              <a:t>Секвенсор: идеология SPA</a:t>
            </a:r>
            <a:endParaRPr/>
          </a:p>
          <a:p>
            <a:pPr indent="-342900" lvl="0" marL="457200" rtl="0" algn="l">
              <a:spcBef>
                <a:spcPts val="0"/>
              </a:spcBef>
              <a:spcAft>
                <a:spcPts val="0"/>
              </a:spcAft>
              <a:buSzPts val="1800"/>
              <a:buAutoNum type="arabicPeriod"/>
            </a:pPr>
            <a:r>
              <a:rPr lang="ru"/>
              <a:t>Контроллер: набор поведений</a:t>
            </a:r>
            <a:endParaRPr/>
          </a:p>
        </p:txBody>
      </p:sp>
      <p:pic>
        <p:nvPicPr>
          <p:cNvPr id="210" name="Google Shape;210;p37"/>
          <p:cNvPicPr preferRelativeResize="0"/>
          <p:nvPr/>
        </p:nvPicPr>
        <p:blipFill>
          <a:blip r:embed="rId3">
            <a:alphaModFix/>
          </a:blip>
          <a:stretch>
            <a:fillRect/>
          </a:stretch>
        </p:blipFill>
        <p:spPr>
          <a:xfrm>
            <a:off x="3806632" y="1152475"/>
            <a:ext cx="5315818" cy="39910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Контроллер: набор поведений</a:t>
            </a:r>
            <a:endParaRPr/>
          </a:p>
        </p:txBody>
      </p:sp>
      <p:sp>
        <p:nvSpPr>
          <p:cNvPr id="216" name="Google Shape;21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7" name="Google Shape;217;p38"/>
          <p:cNvPicPr preferRelativeResize="0"/>
          <p:nvPr/>
        </p:nvPicPr>
        <p:blipFill>
          <a:blip r:embed="rId3">
            <a:alphaModFix/>
          </a:blip>
          <a:stretch>
            <a:fillRect/>
          </a:stretch>
        </p:blipFill>
        <p:spPr>
          <a:xfrm>
            <a:off x="1566523" y="1017725"/>
            <a:ext cx="6010951" cy="4018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Контроллер</a:t>
            </a:r>
            <a:r>
              <a:rPr lang="ru"/>
              <a:t>: реализация передаточных функций</a:t>
            </a:r>
            <a:endParaRPr/>
          </a:p>
        </p:txBody>
      </p:sp>
      <p:sp>
        <p:nvSpPr>
          <p:cNvPr id="223" name="Google Shape;22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4" name="Google Shape;224;p39"/>
          <p:cNvPicPr preferRelativeResize="0"/>
          <p:nvPr/>
        </p:nvPicPr>
        <p:blipFill>
          <a:blip r:embed="rId3">
            <a:alphaModFix/>
          </a:blip>
          <a:stretch>
            <a:fillRect/>
          </a:stretch>
        </p:blipFill>
        <p:spPr>
          <a:xfrm>
            <a:off x="1339000" y="1152475"/>
            <a:ext cx="6466001" cy="4050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Секвенсор: SENSE</a:t>
            </a:r>
            <a:endParaRPr/>
          </a:p>
        </p:txBody>
      </p:sp>
      <p:sp>
        <p:nvSpPr>
          <p:cNvPr id="230" name="Google Shape;230;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1" name="Google Shape;231;p40"/>
          <p:cNvPicPr preferRelativeResize="0"/>
          <p:nvPr/>
        </p:nvPicPr>
        <p:blipFill>
          <a:blip r:embed="rId3">
            <a:alphaModFix/>
          </a:blip>
          <a:stretch>
            <a:fillRect/>
          </a:stretch>
        </p:blipFill>
        <p:spPr>
          <a:xfrm>
            <a:off x="2086500" y="1017725"/>
            <a:ext cx="4971000" cy="3982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Секвенсор: PLAN</a:t>
            </a:r>
            <a:endParaRPr/>
          </a:p>
        </p:txBody>
      </p:sp>
      <p:sp>
        <p:nvSpPr>
          <p:cNvPr id="237" name="Google Shape;237;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8" name="Google Shape;238;p41"/>
          <p:cNvPicPr preferRelativeResize="0"/>
          <p:nvPr/>
        </p:nvPicPr>
        <p:blipFill rotWithShape="1">
          <a:blip r:embed="rId3">
            <a:alphaModFix/>
          </a:blip>
          <a:srcRect b="0" l="0" r="15519" t="0"/>
          <a:stretch/>
        </p:blipFill>
        <p:spPr>
          <a:xfrm>
            <a:off x="153000" y="1017725"/>
            <a:ext cx="4288350" cy="3973375"/>
          </a:xfrm>
          <a:prstGeom prst="rect">
            <a:avLst/>
          </a:prstGeom>
          <a:noFill/>
          <a:ln>
            <a:noFill/>
          </a:ln>
        </p:spPr>
      </p:pic>
      <p:pic>
        <p:nvPicPr>
          <p:cNvPr id="239" name="Google Shape;239;p41"/>
          <p:cNvPicPr preferRelativeResize="0"/>
          <p:nvPr/>
        </p:nvPicPr>
        <p:blipFill>
          <a:blip r:embed="rId4">
            <a:alphaModFix/>
          </a:blip>
          <a:stretch>
            <a:fillRect/>
          </a:stretch>
        </p:blipFill>
        <p:spPr>
          <a:xfrm>
            <a:off x="4441361" y="0"/>
            <a:ext cx="4702628"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Что такое архитектура системы управления роботом?</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ru" sz="2000"/>
              <a:t>Термин “</a:t>
            </a:r>
            <a:r>
              <a:rPr i="1" lang="ru" sz="2000"/>
              <a:t>архитектура системы управления</a:t>
            </a:r>
            <a:r>
              <a:rPr lang="ru" sz="2000"/>
              <a:t>” используется для обозначения того, как система делится на подсистемы и как эти подсистемы взаимодействуют.</a:t>
            </a:r>
            <a:endParaRPr sz="2000"/>
          </a:p>
          <a:p>
            <a:pPr indent="0" lvl="0" marL="0" rtl="0" algn="l">
              <a:spcBef>
                <a:spcPts val="1200"/>
              </a:spcBef>
              <a:spcAft>
                <a:spcPts val="0"/>
              </a:spcAft>
              <a:buClr>
                <a:schemeClr val="dk1"/>
              </a:buClr>
              <a:buSzPts val="1100"/>
              <a:buFont typeface="Arial"/>
              <a:buNone/>
            </a:pPr>
            <a:r>
              <a:t/>
            </a:r>
            <a:endParaRPr sz="2000"/>
          </a:p>
          <a:p>
            <a:pPr indent="0" lvl="0" marL="0" rtl="0" algn="l">
              <a:spcBef>
                <a:spcPts val="1200"/>
              </a:spcBef>
              <a:spcAft>
                <a:spcPts val="1200"/>
              </a:spcAft>
              <a:buNone/>
            </a:pPr>
            <a:r>
              <a:rPr lang="ru" sz="2000"/>
              <a:t>Архитектура СУ роботов отличается от других архитектур программного обеспечения особыми потребностями роботизированных систем.</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Секвенсор: ACT</a:t>
            </a:r>
            <a:endParaRPr/>
          </a:p>
        </p:txBody>
      </p:sp>
      <p:sp>
        <p:nvSpPr>
          <p:cNvPr id="245" name="Google Shape;245;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6" name="Google Shape;246;p42"/>
          <p:cNvPicPr preferRelativeResize="0"/>
          <p:nvPr/>
        </p:nvPicPr>
        <p:blipFill rotWithShape="1">
          <a:blip r:embed="rId3">
            <a:alphaModFix/>
          </a:blip>
          <a:srcRect b="0" l="0" r="0" t="26621"/>
          <a:stretch/>
        </p:blipFill>
        <p:spPr>
          <a:xfrm>
            <a:off x="1111787" y="1157925"/>
            <a:ext cx="6920424" cy="2827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t>Контактная информация</a:t>
            </a:r>
            <a:endParaRPr/>
          </a:p>
        </p:txBody>
      </p:sp>
      <p:sp>
        <p:nvSpPr>
          <p:cNvPr id="252" name="Google Shape;252;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u"/>
              <a:t>telegram: @arsenis</a:t>
            </a:r>
            <a:endParaRPr/>
          </a:p>
          <a:p>
            <a:pPr indent="0" lvl="0" marL="0" rtl="0" algn="ctr">
              <a:spcBef>
                <a:spcPts val="1200"/>
              </a:spcBef>
              <a:spcAft>
                <a:spcPts val="0"/>
              </a:spcAft>
              <a:buNone/>
            </a:pPr>
            <a:r>
              <a:rPr lang="ru"/>
              <a:t>email: </a:t>
            </a:r>
            <a:r>
              <a:rPr lang="ru" u="sng">
                <a:solidFill>
                  <a:schemeClr val="hlink"/>
                </a:solidFill>
                <a:hlinkClick r:id="rId3"/>
              </a:rPr>
              <a:t>yarmolinskiyam@gmail.com</a:t>
            </a:r>
            <a:endParaRPr/>
          </a:p>
          <a:p>
            <a:pPr indent="0" lvl="0" marL="0" rtl="0" algn="ctr">
              <a:spcBef>
                <a:spcPts val="1200"/>
              </a:spcBef>
              <a:spcAft>
                <a:spcPts val="1200"/>
              </a:spcAft>
              <a:buNone/>
            </a:pPr>
            <a:r>
              <a:rPr lang="ru"/>
              <a:t>Блог: https://arsenier.github.io/</a:t>
            </a:r>
            <a:endParaRPr/>
          </a:p>
        </p:txBody>
      </p:sp>
      <p:pic>
        <p:nvPicPr>
          <p:cNvPr id="253" name="Google Shape;253;p43"/>
          <p:cNvPicPr preferRelativeResize="0"/>
          <p:nvPr/>
        </p:nvPicPr>
        <p:blipFill>
          <a:blip r:embed="rId4">
            <a:alphaModFix/>
          </a:blip>
          <a:stretch>
            <a:fillRect/>
          </a:stretch>
        </p:blipFill>
        <p:spPr>
          <a:xfrm>
            <a:off x="3743325" y="2814925"/>
            <a:ext cx="1657350" cy="1657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Требования к роботам</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ru" sz="1400">
                <a:solidFill>
                  <a:schemeClr val="dk1"/>
                </a:solidFill>
              </a:rPr>
              <a:t>Каковы особые требования к роботизированным системам?</a:t>
            </a:r>
            <a:endParaRPr sz="1400">
              <a:solidFill>
                <a:schemeClr val="dk1"/>
              </a:solidFill>
            </a:endParaRPr>
          </a:p>
          <a:p>
            <a:pPr indent="0" lvl="0" marL="0" rtl="0" algn="l">
              <a:spcBef>
                <a:spcPts val="1200"/>
              </a:spcBef>
              <a:spcAft>
                <a:spcPts val="0"/>
              </a:spcAft>
              <a:buClr>
                <a:schemeClr val="dk1"/>
              </a:buClr>
              <a:buSzPts val="1100"/>
              <a:buFont typeface="Arial"/>
              <a:buNone/>
            </a:pPr>
            <a:r>
              <a:rPr lang="ru" sz="1400">
                <a:solidFill>
                  <a:schemeClr val="dk1"/>
                </a:solidFill>
              </a:rPr>
              <a:t>Роботизированные системы работают в сложных динамичных средах реального времени. Эти системы должны:</a:t>
            </a:r>
            <a:endParaRPr sz="1400">
              <a:solidFill>
                <a:schemeClr val="dk1"/>
              </a:solidFill>
            </a:endParaRPr>
          </a:p>
          <a:p>
            <a:pPr indent="-317500" lvl="0" marL="457200" rtl="0" algn="l">
              <a:spcBef>
                <a:spcPts val="1200"/>
              </a:spcBef>
              <a:spcAft>
                <a:spcPts val="0"/>
              </a:spcAft>
              <a:buClr>
                <a:schemeClr val="dk1"/>
              </a:buClr>
              <a:buSzPts val="1400"/>
              <a:buChar char="●"/>
            </a:pPr>
            <a:r>
              <a:rPr lang="ru" sz="1400">
                <a:solidFill>
                  <a:schemeClr val="dk1"/>
                </a:solidFill>
              </a:rPr>
              <a:t>управлять различными датчиками и исполнительными механизмами в режиме реального времени,</a:t>
            </a:r>
            <a:endParaRPr sz="1400">
              <a:solidFill>
                <a:schemeClr val="dk1"/>
              </a:solidFill>
            </a:endParaRPr>
          </a:p>
          <a:p>
            <a:pPr indent="-317500" lvl="0" marL="457200" rtl="0" algn="l">
              <a:spcBef>
                <a:spcPts val="0"/>
              </a:spcBef>
              <a:spcAft>
                <a:spcPts val="0"/>
              </a:spcAft>
              <a:buClr>
                <a:schemeClr val="dk1"/>
              </a:buClr>
              <a:buSzPts val="1400"/>
              <a:buChar char="●"/>
            </a:pPr>
            <a:r>
              <a:rPr lang="ru" sz="1400">
                <a:solidFill>
                  <a:schemeClr val="dk1"/>
                </a:solidFill>
              </a:rPr>
              <a:t>делать это в условиях значительной неопределенности и шума, отслеживая неожиданные ситуации и реагируя на них,</a:t>
            </a:r>
            <a:endParaRPr sz="1400">
              <a:solidFill>
                <a:schemeClr val="dk1"/>
              </a:solidFill>
            </a:endParaRPr>
          </a:p>
          <a:p>
            <a:pPr indent="-317500" lvl="0" marL="457200" rtl="0" algn="l">
              <a:spcBef>
                <a:spcPts val="0"/>
              </a:spcBef>
              <a:spcAft>
                <a:spcPts val="0"/>
              </a:spcAft>
              <a:buClr>
                <a:schemeClr val="dk1"/>
              </a:buClr>
              <a:buSzPts val="1400"/>
              <a:buChar char="●"/>
            </a:pPr>
            <a:r>
              <a:rPr lang="ru" sz="1400">
                <a:solidFill>
                  <a:schemeClr val="dk1"/>
                </a:solidFill>
              </a:rPr>
              <a:t>и делать все это одновременно и асинхронно.</a:t>
            </a:r>
            <a:endParaRPr sz="1400">
              <a:solidFill>
                <a:schemeClr val="dk1"/>
              </a:solidFill>
            </a:endParaRPr>
          </a:p>
          <a:p>
            <a:pPr indent="0" lvl="0" marL="0" rtl="0" algn="l">
              <a:spcBef>
                <a:spcPts val="1200"/>
              </a:spcBef>
              <a:spcAft>
                <a:spcPts val="0"/>
              </a:spcAft>
              <a:buClr>
                <a:schemeClr val="dk1"/>
              </a:buClr>
              <a:buSzPts val="1100"/>
              <a:buFont typeface="Arial"/>
              <a:buNone/>
            </a:pPr>
            <a:r>
              <a:rPr lang="ru" sz="1400">
                <a:solidFill>
                  <a:schemeClr val="dk1"/>
                </a:solidFill>
              </a:rPr>
              <a:t>Кроме того, роботизированные системы должны реагировать в </a:t>
            </a:r>
            <a:r>
              <a:rPr i="1" lang="ru" sz="1400">
                <a:solidFill>
                  <a:schemeClr val="dk1"/>
                </a:solidFill>
              </a:rPr>
              <a:t>различных временных рамках</a:t>
            </a:r>
            <a:r>
              <a:rPr lang="ru" sz="1400">
                <a:solidFill>
                  <a:schemeClr val="dk1"/>
                </a:solidFill>
              </a:rPr>
              <a:t> - от миллисекундного управления с обратной связью до минут или часов, для решения сложных задач.</a:t>
            </a:r>
            <a:endParaRPr sz="1400">
              <a:solidFill>
                <a:schemeClr val="dk1"/>
              </a:solidFill>
            </a:endParaRPr>
          </a:p>
          <a:p>
            <a:pPr indent="0" lvl="0" marL="0" rtl="0" algn="l">
              <a:spcBef>
                <a:spcPts val="1200"/>
              </a:spcBef>
              <a:spcAft>
                <a:spcPts val="12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История исследований</a:t>
            </a:r>
            <a:endParaRPr/>
          </a:p>
        </p:txBody>
      </p:sp>
      <p:sp>
        <p:nvSpPr>
          <p:cNvPr id="81" name="Google Shape;81;p17"/>
          <p:cNvSpPr txBox="1"/>
          <p:nvPr>
            <p:ph idx="1" type="body"/>
          </p:nvPr>
        </p:nvSpPr>
        <p:spPr>
          <a:xfrm>
            <a:off x="311700" y="1152475"/>
            <a:ext cx="5199300" cy="154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Разработка архитектуры и программирования роботов началась в конце 1960-х годов с создания робота Shakey в Стэнфордском университете.</a:t>
            </a:r>
            <a:endParaRPr/>
          </a:p>
        </p:txBody>
      </p:sp>
      <p:pic>
        <p:nvPicPr>
          <p:cNvPr id="82" name="Google Shape;82;p17"/>
          <p:cNvPicPr preferRelativeResize="0"/>
          <p:nvPr/>
        </p:nvPicPr>
        <p:blipFill>
          <a:blip r:embed="rId3">
            <a:alphaModFix/>
          </a:blip>
          <a:stretch>
            <a:fillRect/>
          </a:stretch>
        </p:blipFill>
        <p:spPr>
          <a:xfrm>
            <a:off x="5712275" y="161925"/>
            <a:ext cx="3352800" cy="4819650"/>
          </a:xfrm>
          <a:prstGeom prst="rect">
            <a:avLst/>
          </a:prstGeom>
          <a:noFill/>
          <a:ln>
            <a:noFill/>
          </a:ln>
        </p:spPr>
      </p:pic>
      <p:sp>
        <p:nvSpPr>
          <p:cNvPr id="83" name="Google Shape;83;p17"/>
          <p:cNvSpPr txBox="1"/>
          <p:nvPr/>
        </p:nvSpPr>
        <p:spPr>
          <a:xfrm>
            <a:off x="1091375" y="3218175"/>
            <a:ext cx="4620900" cy="17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rPr>
              <a:t>На рисунке: робот Shakey. У Shakey была камера, дальномер и датчики ударов, и он был подключен к компьютерам DEC PDP-1O и PDP-I5 по радио- и видеосвязи.</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Sense-Plan-Act</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ru">
                <a:solidFill>
                  <a:schemeClr val="dk1"/>
                </a:solidFill>
              </a:rPr>
              <a:t>Архитектура Shakey была разделена на три функциональных элемента: </a:t>
            </a:r>
            <a:r>
              <a:rPr b="1" lang="ru">
                <a:solidFill>
                  <a:schemeClr val="dk1"/>
                </a:solidFill>
              </a:rPr>
              <a:t>Sense</a:t>
            </a:r>
            <a:r>
              <a:rPr lang="ru">
                <a:solidFill>
                  <a:schemeClr val="dk1"/>
                </a:solidFill>
              </a:rPr>
              <a:t>, </a:t>
            </a:r>
            <a:r>
              <a:rPr b="1" lang="ru">
                <a:solidFill>
                  <a:schemeClr val="dk1"/>
                </a:solidFill>
              </a:rPr>
              <a:t>Plan</a:t>
            </a:r>
            <a:r>
              <a:rPr lang="ru">
                <a:solidFill>
                  <a:schemeClr val="dk1"/>
                </a:solidFill>
              </a:rPr>
              <a:t> и </a:t>
            </a:r>
            <a:r>
              <a:rPr b="1" lang="ru">
                <a:solidFill>
                  <a:schemeClr val="dk1"/>
                </a:solidFill>
              </a:rPr>
              <a:t>Act</a:t>
            </a:r>
            <a:r>
              <a:rPr lang="ru">
                <a:solidFill>
                  <a:schemeClr val="dk1"/>
                </a:solidFill>
              </a:rPr>
              <a:t>.</a:t>
            </a:r>
            <a:endParaRPr>
              <a:solidFill>
                <a:schemeClr val="dk1"/>
              </a:solidFill>
            </a:endParaRPr>
          </a:p>
          <a:p>
            <a:pPr indent="-342900" lvl="0" marL="457200" rtl="0" algn="l">
              <a:spcBef>
                <a:spcPts val="1200"/>
              </a:spcBef>
              <a:spcAft>
                <a:spcPts val="0"/>
              </a:spcAft>
              <a:buClr>
                <a:schemeClr val="dk1"/>
              </a:buClr>
              <a:buSzPts val="1800"/>
              <a:buAutoNum type="arabicPeriod"/>
            </a:pPr>
            <a:r>
              <a:rPr lang="ru">
                <a:solidFill>
                  <a:schemeClr val="dk1"/>
                </a:solidFill>
              </a:rPr>
              <a:t>Система распознавания преобразовывает изображение с камеры во внутреннюю модель мира.</a:t>
            </a:r>
            <a:endParaRPr>
              <a:solidFill>
                <a:schemeClr val="dk1"/>
              </a:solidFill>
            </a:endParaRPr>
          </a:p>
          <a:p>
            <a:pPr indent="-342900" lvl="0" marL="457200" rtl="0" algn="l">
              <a:spcBef>
                <a:spcPts val="0"/>
              </a:spcBef>
              <a:spcAft>
                <a:spcPts val="0"/>
              </a:spcAft>
              <a:buClr>
                <a:schemeClr val="dk1"/>
              </a:buClr>
              <a:buSzPts val="1800"/>
              <a:buAutoNum type="arabicPeriod"/>
            </a:pPr>
            <a:r>
              <a:rPr lang="ru">
                <a:solidFill>
                  <a:schemeClr val="dk1"/>
                </a:solidFill>
              </a:rPr>
              <a:t>Планировщик берет построенную модель мира и текущую цель и генерирует план (т.е. последовательность действий), который позволит достичь цели.</a:t>
            </a:r>
            <a:endParaRPr>
              <a:solidFill>
                <a:schemeClr val="dk1"/>
              </a:solidFill>
            </a:endParaRPr>
          </a:p>
          <a:p>
            <a:pPr indent="-342900" lvl="0" marL="457200" rtl="0" algn="l">
              <a:spcBef>
                <a:spcPts val="0"/>
              </a:spcBef>
              <a:spcAft>
                <a:spcPts val="0"/>
              </a:spcAft>
              <a:buClr>
                <a:schemeClr val="dk1"/>
              </a:buClr>
              <a:buSzPts val="1800"/>
              <a:buAutoNum type="arabicPeriod"/>
            </a:pPr>
            <a:r>
              <a:rPr lang="ru">
                <a:solidFill>
                  <a:schemeClr val="dk1"/>
                </a:solidFill>
              </a:rPr>
              <a:t>Исполнитель берет план и посылает действия на исполнительные механизмы робота.</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Sense-Plan-Act</a:t>
            </a:r>
            <a:endParaRPr/>
          </a:p>
        </p:txBody>
      </p:sp>
      <p:sp>
        <p:nvSpPr>
          <p:cNvPr id="95" name="Google Shape;95;p19"/>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ru">
                <a:solidFill>
                  <a:schemeClr val="dk1"/>
                </a:solidFill>
              </a:rPr>
              <a:t>Этот подход получил название парадигмы “sense-plan-act” (SPA).</a:t>
            </a:r>
            <a:endParaRPr>
              <a:solidFill>
                <a:schemeClr val="dk1"/>
              </a:solidFill>
            </a:endParaRPr>
          </a:p>
          <a:p>
            <a:pPr indent="0" lvl="0" marL="0" rtl="0" algn="l">
              <a:spcBef>
                <a:spcPts val="1200"/>
              </a:spcBef>
              <a:spcAft>
                <a:spcPts val="1200"/>
              </a:spcAft>
              <a:buNone/>
            </a:pPr>
            <a:r>
              <a:t/>
            </a:r>
            <a:endParaRPr/>
          </a:p>
        </p:txBody>
      </p:sp>
      <p:pic>
        <p:nvPicPr>
          <p:cNvPr id="96" name="Google Shape;96;p19"/>
          <p:cNvPicPr preferRelativeResize="0"/>
          <p:nvPr/>
        </p:nvPicPr>
        <p:blipFill>
          <a:blip r:embed="rId3">
            <a:alphaModFix/>
          </a:blip>
          <a:stretch>
            <a:fillRect/>
          </a:stretch>
        </p:blipFill>
        <p:spPr>
          <a:xfrm>
            <a:off x="1852763" y="1601375"/>
            <a:ext cx="5438475" cy="2159400"/>
          </a:xfrm>
          <a:prstGeom prst="rect">
            <a:avLst/>
          </a:prstGeom>
          <a:noFill/>
          <a:ln>
            <a:noFill/>
          </a:ln>
        </p:spPr>
      </p:pic>
      <p:sp>
        <p:nvSpPr>
          <p:cNvPr id="97" name="Google Shape;97;p19"/>
          <p:cNvSpPr txBox="1"/>
          <p:nvPr/>
        </p:nvSpPr>
        <p:spPr>
          <a:xfrm>
            <a:off x="311700" y="3760775"/>
            <a:ext cx="8520600" cy="8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rPr>
              <a:t>Компоненты робота в этом случае, как говорят, организованы горизонтально. Информация из окружающего мира в виде данных сенсоров и датчиков должна пройти несколько промежуточных этапов интерпретации, прежде чем, наконец, стать доступной для выдачи управляющих воздействий.</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Sense-Plan-Act</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ru">
                <a:solidFill>
                  <a:schemeClr val="dk1"/>
                </a:solidFill>
              </a:rPr>
              <a:t>Основные архитектурные особенности SPA-парадигмы заключаются в том, что данные с датчиков используются для построения модели мира, которую впоследствии использует планировщик для формирования плана действий, исполняемого в дальнейшем исполнителем </a:t>
            </a:r>
            <a:r>
              <a:rPr i="1" lang="ru">
                <a:solidFill>
                  <a:schemeClr val="dk1"/>
                </a:solidFill>
              </a:rPr>
              <a:t>не используя напрямую данные с датчиков, которые использовались для построения модели</a:t>
            </a:r>
            <a:r>
              <a:rPr lang="ru">
                <a:solidFill>
                  <a:schemeClr val="dk1"/>
                </a:solidFill>
              </a:rPr>
              <a:t>.</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Sense-Plan-Act</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chemeClr val="dk1"/>
              </a:buClr>
              <a:buSzPts val="1800"/>
              <a:buChar char="●"/>
            </a:pPr>
            <a:r>
              <a:rPr lang="ru">
                <a:solidFill>
                  <a:schemeClr val="dk1"/>
                </a:solidFill>
              </a:rPr>
              <a:t>В этих ранних системах основное внимание уделялось </a:t>
            </a:r>
            <a:r>
              <a:rPr i="1" lang="ru">
                <a:solidFill>
                  <a:schemeClr val="dk1"/>
                </a:solidFill>
              </a:rPr>
              <a:t>созданию подробной модели мира</a:t>
            </a:r>
            <a:r>
              <a:rPr lang="ru">
                <a:solidFill>
                  <a:schemeClr val="dk1"/>
                </a:solidFill>
              </a:rPr>
              <a:t>, а затем тщательному </a:t>
            </a:r>
            <a:r>
              <a:rPr i="1" lang="ru">
                <a:solidFill>
                  <a:schemeClr val="dk1"/>
                </a:solidFill>
              </a:rPr>
              <a:t>планированию</a:t>
            </a:r>
            <a:r>
              <a:rPr lang="ru">
                <a:solidFill>
                  <a:schemeClr val="dk1"/>
                </a:solidFill>
              </a:rPr>
              <a:t> дальнейших шагов.</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Проблема заключалась в том, что, пока робот создавал свою модель и размышлял о том, что делать дальше, мир, скорее всего, менялся.</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Таким образом, эти роботы демонстрировали странное поведение: они смотрели (собирали данные, часто в виде одного или нескольких снимков с камеры), обрабатывали и планировали, а затем (часто после значительной задержки) приступали к действию на пару шагов, прежде чем начать цикл сначала (</a:t>
            </a:r>
            <a:r>
              <a:rPr i="1" lang="ru">
                <a:solidFill>
                  <a:schemeClr val="dk1"/>
                </a:solidFill>
              </a:rPr>
              <a:t>look and lurch behaviour</a:t>
            </a:r>
            <a:r>
              <a:rPr lang="ru">
                <a:solidFill>
                  <a:schemeClr val="dk1"/>
                </a:solidFill>
              </a:rPr>
              <a:t>).</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