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08240" y="244800"/>
            <a:ext cx="8164080" cy="29390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46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08240" y="3510720"/>
            <a:ext cx="816408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08240" y="4770720"/>
            <a:ext cx="816408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08240" y="244800"/>
            <a:ext cx="8164080" cy="29390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46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08240" y="3510720"/>
            <a:ext cx="398376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91440" y="3510720"/>
            <a:ext cx="398376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08240" y="4770720"/>
            <a:ext cx="398376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91440" y="4770720"/>
            <a:ext cx="398376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08240" y="244800"/>
            <a:ext cx="8164080" cy="29390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46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08240" y="3510720"/>
            <a:ext cx="262872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68720" y="3510720"/>
            <a:ext cx="262872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929200" y="3510720"/>
            <a:ext cx="262872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08240" y="4770720"/>
            <a:ext cx="262872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68720" y="4770720"/>
            <a:ext cx="262872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929200" y="4770720"/>
            <a:ext cx="262872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08240" y="244800"/>
            <a:ext cx="8164080" cy="29390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46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08240" y="3510720"/>
            <a:ext cx="8164080" cy="2412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ru-RU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08240" y="244800"/>
            <a:ext cx="8164080" cy="29390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46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08240" y="3510720"/>
            <a:ext cx="8164080" cy="241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08240" y="244800"/>
            <a:ext cx="8164080" cy="29390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46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08240" y="3510720"/>
            <a:ext cx="3983760" cy="241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91440" y="3510720"/>
            <a:ext cx="3983760" cy="241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08240" y="244800"/>
            <a:ext cx="8164080" cy="29390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46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08240" y="244800"/>
            <a:ext cx="8164080" cy="10287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ru-RU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08240" y="244800"/>
            <a:ext cx="8164080" cy="29390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46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08240" y="3510720"/>
            <a:ext cx="398376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91440" y="3510720"/>
            <a:ext cx="3983760" cy="241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08240" y="4770720"/>
            <a:ext cx="398376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08240" y="244800"/>
            <a:ext cx="8164080" cy="29390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46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08240" y="3510720"/>
            <a:ext cx="8164080" cy="2412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ru-RU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08240" y="244800"/>
            <a:ext cx="8164080" cy="29390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46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08240" y="3510720"/>
            <a:ext cx="3983760" cy="241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91440" y="3510720"/>
            <a:ext cx="398376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91440" y="4770720"/>
            <a:ext cx="398376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08240" y="244800"/>
            <a:ext cx="8164080" cy="29390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46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08240" y="3510720"/>
            <a:ext cx="398376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91440" y="3510720"/>
            <a:ext cx="398376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08240" y="4770720"/>
            <a:ext cx="816408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08240" y="244800"/>
            <a:ext cx="8164080" cy="29390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46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08240" y="3510720"/>
            <a:ext cx="816408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08240" y="4770720"/>
            <a:ext cx="816408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08240" y="244800"/>
            <a:ext cx="8164080" cy="29390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46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08240" y="3510720"/>
            <a:ext cx="398376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91440" y="3510720"/>
            <a:ext cx="398376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08240" y="4770720"/>
            <a:ext cx="398376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91440" y="4770720"/>
            <a:ext cx="398376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08240" y="244800"/>
            <a:ext cx="8164080" cy="29390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46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08240" y="3510720"/>
            <a:ext cx="262872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68720" y="3510720"/>
            <a:ext cx="262872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929200" y="3510720"/>
            <a:ext cx="262872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08240" y="4770720"/>
            <a:ext cx="262872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68720" y="4770720"/>
            <a:ext cx="262872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929200" y="4770720"/>
            <a:ext cx="262872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08240" y="244800"/>
            <a:ext cx="8164080" cy="29390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46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08240" y="3510720"/>
            <a:ext cx="8164080" cy="2412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ru-RU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08240" y="244800"/>
            <a:ext cx="8164080" cy="29390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46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08240" y="3510720"/>
            <a:ext cx="8164080" cy="241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08240" y="244800"/>
            <a:ext cx="8164080" cy="29390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46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08240" y="3510720"/>
            <a:ext cx="3983760" cy="241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91440" y="3510720"/>
            <a:ext cx="3983760" cy="241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08240" y="244800"/>
            <a:ext cx="8164080" cy="29390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46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08240" y="244800"/>
            <a:ext cx="8164080" cy="29390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46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08240" y="3510720"/>
            <a:ext cx="8164080" cy="241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08240" y="244800"/>
            <a:ext cx="8164080" cy="10287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ru-RU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08240" y="244800"/>
            <a:ext cx="8164080" cy="29390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46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08240" y="3510720"/>
            <a:ext cx="398376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91440" y="3510720"/>
            <a:ext cx="3983760" cy="241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08240" y="4770720"/>
            <a:ext cx="398376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08240" y="244800"/>
            <a:ext cx="8164080" cy="29390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46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08240" y="3510720"/>
            <a:ext cx="3983760" cy="241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91440" y="3510720"/>
            <a:ext cx="398376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91440" y="4770720"/>
            <a:ext cx="398376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08240" y="244800"/>
            <a:ext cx="8164080" cy="29390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46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08240" y="3510720"/>
            <a:ext cx="398376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91440" y="3510720"/>
            <a:ext cx="398376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08240" y="4770720"/>
            <a:ext cx="816408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08240" y="244800"/>
            <a:ext cx="8164080" cy="29390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46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08240" y="3510720"/>
            <a:ext cx="816408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08240" y="4770720"/>
            <a:ext cx="816408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08240" y="244800"/>
            <a:ext cx="8164080" cy="29390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46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08240" y="3510720"/>
            <a:ext cx="398376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91440" y="3510720"/>
            <a:ext cx="398376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08240" y="4770720"/>
            <a:ext cx="398376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91440" y="4770720"/>
            <a:ext cx="398376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08240" y="244800"/>
            <a:ext cx="8164080" cy="29390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46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08240" y="3510720"/>
            <a:ext cx="262872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168720" y="3510720"/>
            <a:ext cx="262872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929200" y="3510720"/>
            <a:ext cx="262872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08240" y="4770720"/>
            <a:ext cx="262872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168720" y="4770720"/>
            <a:ext cx="262872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5929200" y="4770720"/>
            <a:ext cx="262872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08240" y="244800"/>
            <a:ext cx="8164080" cy="29390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46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08240" y="3510720"/>
            <a:ext cx="3983760" cy="241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591440" y="3510720"/>
            <a:ext cx="3983760" cy="241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08240" y="244800"/>
            <a:ext cx="8164080" cy="29390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46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08240" y="244800"/>
            <a:ext cx="8164080" cy="10287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1" lang="ru-RU" sz="36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08240" y="244800"/>
            <a:ext cx="8164080" cy="29390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46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08240" y="3510720"/>
            <a:ext cx="398376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91440" y="3510720"/>
            <a:ext cx="3983760" cy="241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08240" y="4770720"/>
            <a:ext cx="398376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08240" y="244800"/>
            <a:ext cx="8164080" cy="29390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46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08240" y="3510720"/>
            <a:ext cx="3983760" cy="241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91440" y="3510720"/>
            <a:ext cx="398376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91440" y="4770720"/>
            <a:ext cx="398376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08240" y="244800"/>
            <a:ext cx="8164080" cy="29390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ru-RU" sz="46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08240" y="3510720"/>
            <a:ext cx="398376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91440" y="3510720"/>
            <a:ext cx="398376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08240" y="4770720"/>
            <a:ext cx="8164080" cy="1150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AE3094F-DCAA-43B9-9159-F5A7C09F7A3A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9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8378863-0A8F-465D-80DE-C5A9ECD18C54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60" y="3429000"/>
            <a:ext cx="9144000" cy="17146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2"/>
          <p:cNvSpPr>
            <a:spLocks noGrp="1"/>
          </p:cNvSpPr>
          <p:nvPr>
            <p:ph type="dt"/>
          </p:nvPr>
        </p:nvSpPr>
        <p:spPr>
          <a:xfrm>
            <a:off x="408240" y="4653720"/>
            <a:ext cx="2122560" cy="40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400" spc="-1" strike="noStrike">
                <a:solidFill>
                  <a:srgbClr val="dbf5f9"/>
                </a:solidFill>
                <a:latin typeface="Source Sans Pro"/>
              </a:rPr>
              <a:t>&lt;дата/время&gt;</a:t>
            </a:r>
            <a:r>
              <a:rPr b="0" lang="ru-RU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ru-RU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ftr"/>
          </p:nvPr>
        </p:nvSpPr>
        <p:spPr>
          <a:xfrm>
            <a:off x="3102120" y="4653720"/>
            <a:ext cx="2939040" cy="40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2400" spc="-1" strike="noStrike">
                <a:solidFill>
                  <a:srgbClr val="dbf5f9"/>
                </a:solidFill>
                <a:latin typeface="Source Sans Pro"/>
              </a:rPr>
              <a:t>&lt;нижний колонтитул&gt;</a:t>
            </a:r>
            <a:r>
              <a:rPr b="0" lang="ru-RU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ru-RU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/>
          </p:nvPr>
        </p:nvSpPr>
        <p:spPr>
          <a:xfrm>
            <a:off x="6531120" y="4653720"/>
            <a:ext cx="2122560" cy="40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4A07875-46F7-418D-B23C-8961B6C19C98}" type="slidenum">
              <a:rPr b="0" lang="ru-RU" sz="2400" spc="-1" strike="noStrike">
                <a:solidFill>
                  <a:srgbClr val="dbf5f9"/>
                </a:solidFill>
                <a:latin typeface="Source Sans Pro"/>
              </a:rPr>
              <a:t>&lt;номер&gt;</a:t>
            </a:fld>
            <a:r>
              <a:rPr b="0" lang="ru-RU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ru-RU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title"/>
          </p:nvPr>
        </p:nvSpPr>
        <p:spPr>
          <a:xfrm>
            <a:off x="408240" y="244800"/>
            <a:ext cx="8164080" cy="293904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r>
              <a:rPr b="0" lang="ru-RU" sz="4600" spc="-1" strike="noStrike">
                <a:solidFill>
                  <a:srgbClr val="04617b"/>
                </a:solidFill>
                <a:latin typeface="Source Sans Pro Light"/>
              </a:rPr>
              <a:t>Для правки текста заглавия щёлкните мышью</a:t>
            </a:r>
            <a:endParaRPr b="0" lang="ru-RU" sz="46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08240" y="3510720"/>
            <a:ext cx="8164080" cy="2412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836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ru-RU" sz="1910" spc="-1" strike="noStrike">
                <a:solidFill>
                  <a:srgbClr val="dbf5f9"/>
                </a:solidFill>
                <a:latin typeface="Source Sans Pro"/>
              </a:rPr>
              <a:t>Для правки структуры щёлкните мышью</a:t>
            </a:r>
            <a:endParaRPr b="0" lang="ru-RU" sz="191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760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dbf5f9"/>
                </a:solidFill>
                <a:latin typeface="Source Sans Pro"/>
              </a:rPr>
              <a:t>Второй уровень структуры</a:t>
            </a:r>
            <a:endParaRPr b="0" lang="ru-RU" sz="150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57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ru-RU" sz="1640" spc="-1" strike="noStrike">
                <a:solidFill>
                  <a:srgbClr val="dbf5f9"/>
                </a:solidFill>
                <a:latin typeface="Source Sans Pro"/>
              </a:rPr>
              <a:t>Третий уровень структуры</a:t>
            </a:r>
            <a:endParaRPr b="0" lang="ru-RU" sz="164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380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ru-RU" sz="1360" spc="-1" strike="noStrike">
                <a:solidFill>
                  <a:srgbClr val="dbf5f9"/>
                </a:solidFill>
                <a:latin typeface="Source Sans Pro"/>
              </a:rPr>
              <a:t>Четвёртый уровень структуры</a:t>
            </a:r>
            <a:endParaRPr b="0" lang="ru-RU" sz="136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19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ru-RU" sz="1360" spc="-1" strike="noStrike">
                <a:solidFill>
                  <a:srgbClr val="dbf5f9"/>
                </a:solidFill>
                <a:latin typeface="Source Sans Pro"/>
              </a:rPr>
              <a:t>Пятый уровень структуры</a:t>
            </a:r>
            <a:endParaRPr b="0" lang="ru-RU" sz="136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19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ru-RU" sz="1360" spc="-1" strike="noStrike">
                <a:solidFill>
                  <a:srgbClr val="dbf5f9"/>
                </a:solidFill>
                <a:latin typeface="Source Sans Pro"/>
              </a:rPr>
              <a:t>Шестой уровень структуры</a:t>
            </a:r>
            <a:endParaRPr b="0" lang="ru-RU" sz="136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19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ru-RU" sz="1360" spc="-1" strike="noStrike">
                <a:solidFill>
                  <a:srgbClr val="dbf5f9"/>
                </a:solidFill>
                <a:latin typeface="Source Sans Pro"/>
              </a:rPr>
              <a:t>Седьмой уровень структуры</a:t>
            </a:r>
            <a:endParaRPr b="0" lang="ru-RU" sz="136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sites.google.com/site/posobiemaxima/rabota-s-maxima/matricy" TargetMode="External"/><Relationship Id="rId2" Type="http://schemas.openxmlformats.org/officeDocument/2006/relationships/hyperlink" Target="http://matandlife.blogspot.com/2015/02/maxima_28.html" TargetMode="External"/><Relationship Id="rId3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11760" y="103032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3600" spc="-1" strike="noStrike">
                <a:solidFill>
                  <a:srgbClr val="000000"/>
                </a:solidFill>
                <a:latin typeface="Arial"/>
                <a:ea typeface="Arial"/>
              </a:rPr>
              <a:t>Работа с матрицами в прикладной компьютерной программе Maxima.</a:t>
            </a:r>
            <a:endParaRPr b="0" lang="ru-RU" sz="36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Ввод матриц</a:t>
            </a:r>
            <a:endParaRPr b="0" lang="ru-RU" sz="28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311760" y="1149480"/>
            <a:ext cx="2889720" cy="34412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" sz="1900" spc="-1" strike="noStrike">
                <a:solidFill>
                  <a:srgbClr val="000000"/>
                </a:solidFill>
                <a:latin typeface="Arial"/>
                <a:ea typeface="Arial"/>
              </a:rPr>
              <a:t>Для ввода матрицы используется команда «A:matrix([a11,a12,a13],[a21,a22,a23],[a31,a32,a33]);», где А – имя матрицы, а11,а12…а33 – элементы. </a:t>
            </a:r>
            <a:endParaRPr b="0" lang="ru-RU" sz="1900" spc="-1" strike="noStrike">
              <a:solidFill>
                <a:srgbClr val="dbf5f9"/>
              </a:solidFill>
              <a:latin typeface="Source Sans Pro"/>
            </a:endParaRPr>
          </a:p>
          <a:p>
            <a:pPr algn="just">
              <a:lnSpc>
                <a:spcPct val="150000"/>
              </a:lnSpc>
              <a:tabLst>
                <a:tab algn="l" pos="0"/>
              </a:tabLst>
            </a:pPr>
            <a:endParaRPr b="0" lang="ru-RU" sz="1900" spc="-1" strike="noStrike">
              <a:solidFill>
                <a:srgbClr val="dbf5f9"/>
              </a:solidFill>
              <a:latin typeface="Source Sans Pro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ru-RU" sz="1900" spc="-1" strike="noStrike">
              <a:solidFill>
                <a:srgbClr val="dbf5f9"/>
              </a:solidFill>
              <a:latin typeface="Source Sans Pro"/>
            </a:endParaRPr>
          </a:p>
        </p:txBody>
      </p:sp>
      <p:pic>
        <p:nvPicPr>
          <p:cNvPr id="123" name="Google Shape;61;p14" descr=""/>
          <p:cNvPicPr/>
          <p:nvPr/>
        </p:nvPicPr>
        <p:blipFill>
          <a:blip r:embed="rId1"/>
          <a:stretch/>
        </p:blipFill>
        <p:spPr>
          <a:xfrm>
            <a:off x="3715200" y="1362240"/>
            <a:ext cx="5116680" cy="1127160"/>
          </a:xfrm>
          <a:prstGeom prst="rect">
            <a:avLst/>
          </a:prstGeom>
          <a:ln w="0">
            <a:noFill/>
          </a:ln>
        </p:spPr>
      </p:pic>
      <p:pic>
        <p:nvPicPr>
          <p:cNvPr id="124" name="Google Shape;62;p14" descr=""/>
          <p:cNvPicPr/>
          <p:nvPr/>
        </p:nvPicPr>
        <p:blipFill>
          <a:blip r:embed="rId2"/>
          <a:stretch/>
        </p:blipFill>
        <p:spPr>
          <a:xfrm>
            <a:off x="3715200" y="2819160"/>
            <a:ext cx="5116680" cy="123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Операции с матрицами</a:t>
            </a:r>
            <a:endParaRPr b="0" lang="ru-RU" sz="28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311760" y="1254960"/>
            <a:ext cx="30877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ru" sz="20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После ввода с матрицами можно совершать все типичные действия, такие как сложение, вычитание, умножение и деление матриц</a:t>
            </a:r>
            <a:endParaRPr b="0" lang="ru-RU" sz="2000" spc="-1" strike="noStrike">
              <a:solidFill>
                <a:srgbClr val="dbf5f9"/>
              </a:solidFill>
              <a:latin typeface="Source Sans Pro"/>
            </a:endParaRPr>
          </a:p>
        </p:txBody>
      </p:sp>
      <p:pic>
        <p:nvPicPr>
          <p:cNvPr id="127" name="Google Shape;69;p15" descr=""/>
          <p:cNvPicPr/>
          <p:nvPr/>
        </p:nvPicPr>
        <p:blipFill>
          <a:blip r:embed="rId1"/>
          <a:srcRect l="0" t="0" r="0" b="32711"/>
          <a:stretch/>
        </p:blipFill>
        <p:spPr>
          <a:xfrm>
            <a:off x="3845160" y="1254960"/>
            <a:ext cx="2770920" cy="1650600"/>
          </a:xfrm>
          <a:prstGeom prst="rect">
            <a:avLst/>
          </a:prstGeom>
          <a:ln w="0">
            <a:noFill/>
          </a:ln>
        </p:spPr>
      </p:pic>
      <p:pic>
        <p:nvPicPr>
          <p:cNvPr id="128" name="Google Shape;70;p15" descr=""/>
          <p:cNvPicPr/>
          <p:nvPr/>
        </p:nvPicPr>
        <p:blipFill>
          <a:blip r:embed="rId2"/>
          <a:stretch/>
        </p:blipFill>
        <p:spPr>
          <a:xfrm>
            <a:off x="7464240" y="1052640"/>
            <a:ext cx="1367640" cy="3820680"/>
          </a:xfrm>
          <a:prstGeom prst="rect">
            <a:avLst/>
          </a:prstGeom>
          <a:ln w="0">
            <a:noFill/>
          </a:ln>
        </p:spPr>
      </p:pic>
      <p:pic>
        <p:nvPicPr>
          <p:cNvPr id="129" name="Google Shape;71;p15" descr=""/>
          <p:cNvPicPr/>
          <p:nvPr/>
        </p:nvPicPr>
        <p:blipFill>
          <a:blip r:embed="rId3"/>
          <a:stretch/>
        </p:blipFill>
        <p:spPr>
          <a:xfrm>
            <a:off x="3845160" y="3044880"/>
            <a:ext cx="1761840" cy="1828440"/>
          </a:xfrm>
          <a:prstGeom prst="rect">
            <a:avLst/>
          </a:prstGeom>
          <a:ln w="0">
            <a:noFill/>
          </a:ln>
        </p:spPr>
      </p:pic>
      <p:pic>
        <p:nvPicPr>
          <p:cNvPr id="130" name="Google Shape;72;p15" descr=""/>
          <p:cNvPicPr/>
          <p:nvPr/>
        </p:nvPicPr>
        <p:blipFill>
          <a:blip r:embed="rId4"/>
          <a:stretch/>
        </p:blipFill>
        <p:spPr>
          <a:xfrm>
            <a:off x="5607360" y="2948040"/>
            <a:ext cx="1103400" cy="192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Преобразование матриц</a:t>
            </a:r>
            <a:endParaRPr b="0" lang="ru-RU" sz="28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11760" y="1152360"/>
            <a:ext cx="300708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Транспонирование (transpose (A);); нахождение обратной матрицы (invert(A);); вычисление определителя (determinant(A););  характеристического полинома в виде выражения со скобками (charpoly(A,x);) и в виде многочлена (charpoly(A,x),expand;); отыскание собственных значений (eigenvalues(А);) и собственных векторов (eigenvectors(А);); нахождение сопряженной матрицы (adjoint(A);).</a:t>
            </a:r>
            <a:endParaRPr b="0" lang="ru-RU" sz="1400" spc="-1" strike="noStrike">
              <a:solidFill>
                <a:srgbClr val="dbf5f9"/>
              </a:solidFill>
              <a:latin typeface="Source Sans Pro"/>
            </a:endParaRPr>
          </a:p>
        </p:txBody>
      </p:sp>
      <p:pic>
        <p:nvPicPr>
          <p:cNvPr id="133" name="Google Shape;79;p16" descr=""/>
          <p:cNvPicPr/>
          <p:nvPr/>
        </p:nvPicPr>
        <p:blipFill>
          <a:blip r:embed="rId1"/>
          <a:stretch/>
        </p:blipFill>
        <p:spPr>
          <a:xfrm>
            <a:off x="3791520" y="1152360"/>
            <a:ext cx="4285800" cy="866520"/>
          </a:xfrm>
          <a:prstGeom prst="rect">
            <a:avLst/>
          </a:prstGeom>
          <a:ln w="0">
            <a:noFill/>
          </a:ln>
        </p:spPr>
      </p:pic>
      <p:pic>
        <p:nvPicPr>
          <p:cNvPr id="134" name="Google Shape;80;p16" descr=""/>
          <p:cNvPicPr/>
          <p:nvPr/>
        </p:nvPicPr>
        <p:blipFill>
          <a:blip r:embed="rId2"/>
          <a:stretch/>
        </p:blipFill>
        <p:spPr>
          <a:xfrm>
            <a:off x="3703320" y="2113200"/>
            <a:ext cx="2574000" cy="2819160"/>
          </a:xfrm>
          <a:prstGeom prst="rect">
            <a:avLst/>
          </a:prstGeom>
          <a:ln w="0">
            <a:noFill/>
          </a:ln>
        </p:spPr>
      </p:pic>
      <p:pic>
        <p:nvPicPr>
          <p:cNvPr id="135" name="Google Shape;81;p16" descr=""/>
          <p:cNvPicPr/>
          <p:nvPr/>
        </p:nvPicPr>
        <p:blipFill>
          <a:blip r:embed="rId3"/>
          <a:stretch/>
        </p:blipFill>
        <p:spPr>
          <a:xfrm>
            <a:off x="6393600" y="1600200"/>
            <a:ext cx="1923840" cy="146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Преобразование матриц</a:t>
            </a:r>
            <a:endParaRPr b="0" lang="ru-RU" sz="28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Google Shape;88;p17" descr=""/>
          <p:cNvPicPr/>
          <p:nvPr/>
        </p:nvPicPr>
        <p:blipFill>
          <a:blip r:embed="rId1"/>
          <a:stretch/>
        </p:blipFill>
        <p:spPr>
          <a:xfrm>
            <a:off x="311760" y="1152360"/>
            <a:ext cx="4381200" cy="1133280"/>
          </a:xfrm>
          <a:prstGeom prst="rect">
            <a:avLst/>
          </a:prstGeom>
          <a:ln w="0">
            <a:noFill/>
          </a:ln>
        </p:spPr>
      </p:pic>
      <p:pic>
        <p:nvPicPr>
          <p:cNvPr id="139" name="Google Shape;89;p17" descr=""/>
          <p:cNvPicPr/>
          <p:nvPr/>
        </p:nvPicPr>
        <p:blipFill>
          <a:blip r:embed="rId2"/>
          <a:stretch/>
        </p:blipFill>
        <p:spPr>
          <a:xfrm>
            <a:off x="311760" y="2337120"/>
            <a:ext cx="2457000" cy="2418840"/>
          </a:xfrm>
          <a:prstGeom prst="rect">
            <a:avLst/>
          </a:prstGeom>
          <a:ln w="0">
            <a:noFill/>
          </a:ln>
        </p:spPr>
      </p:pic>
      <p:pic>
        <p:nvPicPr>
          <p:cNvPr id="140" name="Google Shape;90;p17" descr=""/>
          <p:cNvPicPr/>
          <p:nvPr/>
        </p:nvPicPr>
        <p:blipFill>
          <a:blip r:embed="rId3"/>
          <a:stretch/>
        </p:blipFill>
        <p:spPr>
          <a:xfrm>
            <a:off x="2522880" y="1800360"/>
            <a:ext cx="3699000" cy="2120400"/>
          </a:xfrm>
          <a:prstGeom prst="rect">
            <a:avLst/>
          </a:prstGeom>
          <a:ln w="0">
            <a:noFill/>
          </a:ln>
        </p:spPr>
      </p:pic>
      <p:pic>
        <p:nvPicPr>
          <p:cNvPr id="141" name="Google Shape;91;p17" descr=""/>
          <p:cNvPicPr/>
          <p:nvPr/>
        </p:nvPicPr>
        <p:blipFill>
          <a:blip r:embed="rId4"/>
          <a:stretch/>
        </p:blipFill>
        <p:spPr>
          <a:xfrm>
            <a:off x="6305760" y="1255680"/>
            <a:ext cx="2352240" cy="320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Преобразование матриц</a:t>
            </a:r>
            <a:endParaRPr b="0" lang="ru-RU" sz="28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311760" y="1152360"/>
            <a:ext cx="4259880" cy="19756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ru" sz="1400" spc="-1" strike="noStrike">
                <a:solidFill>
                  <a:srgbClr val="222222"/>
                </a:solidFill>
                <a:latin typeface="Arial"/>
                <a:ea typeface="Arial"/>
              </a:rPr>
              <a:t>Сформировать подматрицу позволяет функция </a:t>
            </a:r>
            <a:r>
              <a:rPr b="1" lang="ru" sz="1400" spc="-1" strike="noStrike">
                <a:solidFill>
                  <a:srgbClr val="222222"/>
                </a:solidFill>
                <a:latin typeface="Arial"/>
                <a:ea typeface="Arial"/>
              </a:rPr>
              <a:t>submatrix</a:t>
            </a:r>
            <a:r>
              <a:rPr b="0" lang="ru" sz="1400" spc="-1" strike="noStrike">
                <a:solidFill>
                  <a:srgbClr val="222222"/>
                </a:solidFill>
                <a:latin typeface="Arial"/>
                <a:ea typeface="Arial"/>
              </a:rPr>
              <a:t>(</a:t>
            </a:r>
            <a:r>
              <a:rPr b="0" i="1" lang="ru" sz="1400" spc="-1" strike="noStrike">
                <a:solidFill>
                  <a:srgbClr val="222222"/>
                </a:solidFill>
                <a:latin typeface="Arial"/>
                <a:ea typeface="Arial"/>
              </a:rPr>
              <a:t>i1,i2,..in,M,j1,j2,..jk</a:t>
            </a:r>
            <a:r>
              <a:rPr b="0" lang="ru" sz="1400" spc="-1" strike="noStrike">
                <a:solidFill>
                  <a:srgbClr val="222222"/>
                </a:solidFill>
                <a:latin typeface="Arial"/>
                <a:ea typeface="Arial"/>
              </a:rPr>
              <a:t>), где слева от имени матрицы </a:t>
            </a:r>
            <a:r>
              <a:rPr b="0" i="1" lang="ru" sz="1400" spc="-1" strike="noStrike">
                <a:solidFill>
                  <a:srgbClr val="222222"/>
                </a:solidFill>
                <a:latin typeface="Arial"/>
                <a:ea typeface="Arial"/>
              </a:rPr>
              <a:t>M</a:t>
            </a:r>
            <a:r>
              <a:rPr b="0" lang="ru" sz="1400" spc="-1" strike="noStrike">
                <a:solidFill>
                  <a:srgbClr val="222222"/>
                </a:solidFill>
                <a:latin typeface="Arial"/>
                <a:ea typeface="Arial"/>
              </a:rPr>
              <a:t> перечисляются удаляемые строки, справа - столбцы). Квадратную единичную матрицу размера </a:t>
            </a:r>
            <a:r>
              <a:rPr b="0" i="1" lang="ru" sz="1400" spc="-1" strike="noStrike">
                <a:solidFill>
                  <a:srgbClr val="222222"/>
                </a:solidFill>
                <a:latin typeface="Arial"/>
                <a:ea typeface="Arial"/>
              </a:rPr>
              <a:t>n</a:t>
            </a:r>
            <a:r>
              <a:rPr b="0" lang="ru" sz="1400" spc="-1" strike="noStrike">
                <a:solidFill>
                  <a:srgbClr val="222222"/>
                </a:solidFill>
                <a:latin typeface="Arial"/>
                <a:ea typeface="Arial"/>
              </a:rPr>
              <a:t> можно получить с помощью функции </a:t>
            </a:r>
            <a:r>
              <a:rPr b="1" lang="ru" sz="1400" spc="-1" strike="noStrike">
                <a:solidFill>
                  <a:srgbClr val="222222"/>
                </a:solidFill>
                <a:latin typeface="Arial"/>
                <a:ea typeface="Arial"/>
              </a:rPr>
              <a:t>ident</a:t>
            </a:r>
            <a:r>
              <a:rPr b="0" lang="ru" sz="1400" spc="-1" strike="noStrike">
                <a:solidFill>
                  <a:srgbClr val="222222"/>
                </a:solidFill>
                <a:latin typeface="Arial"/>
                <a:ea typeface="Arial"/>
              </a:rPr>
              <a:t>(</a:t>
            </a:r>
            <a:r>
              <a:rPr b="0" i="1" lang="ru" sz="1400" spc="-1" strike="noStrike">
                <a:solidFill>
                  <a:srgbClr val="222222"/>
                </a:solidFill>
                <a:latin typeface="Arial"/>
                <a:ea typeface="Arial"/>
              </a:rPr>
              <a:t>n</a:t>
            </a:r>
            <a:r>
              <a:rPr b="0" lang="ru" sz="1400" spc="-1" strike="noStrike">
                <a:solidFill>
                  <a:srgbClr val="222222"/>
                </a:solidFill>
                <a:latin typeface="Arial"/>
                <a:ea typeface="Arial"/>
              </a:rPr>
              <a:t>), нулевую матрицу </a:t>
            </a:r>
            <a:r>
              <a:rPr b="0" i="1" lang="ru" sz="1400" spc="-1" strike="noStrike">
                <a:solidFill>
                  <a:srgbClr val="222222"/>
                </a:solidFill>
                <a:latin typeface="Arial"/>
                <a:ea typeface="Arial"/>
              </a:rPr>
              <a:t>m x n</a:t>
            </a:r>
            <a:r>
              <a:rPr b="0" lang="ru" sz="1400" spc="-1" strike="noStrike">
                <a:solidFill>
                  <a:srgbClr val="222222"/>
                </a:solidFill>
                <a:latin typeface="Arial"/>
                <a:ea typeface="Arial"/>
              </a:rPr>
              <a:t> - </a:t>
            </a:r>
            <a:r>
              <a:rPr b="1" lang="ru" sz="1400" spc="-1" strike="noStrike">
                <a:solidFill>
                  <a:srgbClr val="222222"/>
                </a:solidFill>
                <a:latin typeface="Arial"/>
                <a:ea typeface="Arial"/>
              </a:rPr>
              <a:t>zeromatrix</a:t>
            </a:r>
            <a:r>
              <a:rPr b="0" lang="ru" sz="1400" spc="-1" strike="noStrike">
                <a:solidFill>
                  <a:srgbClr val="222222"/>
                </a:solidFill>
                <a:latin typeface="Arial"/>
                <a:ea typeface="Arial"/>
              </a:rPr>
              <a:t>(</a:t>
            </a:r>
            <a:r>
              <a:rPr b="0" i="1" lang="ru" sz="1400" spc="-1" strike="noStrike">
                <a:solidFill>
                  <a:srgbClr val="222222"/>
                </a:solidFill>
                <a:latin typeface="Arial"/>
                <a:ea typeface="Arial"/>
              </a:rPr>
              <a:t>m,n</a:t>
            </a:r>
            <a:r>
              <a:rPr b="0" lang="ru" sz="1400" spc="-1" strike="noStrike">
                <a:solidFill>
                  <a:srgbClr val="222222"/>
                </a:solidFill>
                <a:latin typeface="Arial"/>
                <a:ea typeface="Arial"/>
              </a:rPr>
              <a:t>).</a:t>
            </a:r>
            <a:endParaRPr b="0" lang="ru-RU" sz="1400" spc="-1" strike="noStrike">
              <a:solidFill>
                <a:srgbClr val="dbf5f9"/>
              </a:solidFill>
              <a:latin typeface="Source Sans Pro"/>
            </a:endParaRPr>
          </a:p>
        </p:txBody>
      </p:sp>
      <p:pic>
        <p:nvPicPr>
          <p:cNvPr id="144" name="Google Shape;98;p18" descr=""/>
          <p:cNvPicPr/>
          <p:nvPr/>
        </p:nvPicPr>
        <p:blipFill>
          <a:blip r:embed="rId1"/>
          <a:stretch/>
        </p:blipFill>
        <p:spPr>
          <a:xfrm>
            <a:off x="1431360" y="3040560"/>
            <a:ext cx="2020320" cy="1909800"/>
          </a:xfrm>
          <a:prstGeom prst="rect">
            <a:avLst/>
          </a:prstGeom>
          <a:ln w="0">
            <a:noFill/>
          </a:ln>
        </p:spPr>
      </p:pic>
      <p:sp>
        <p:nvSpPr>
          <p:cNvPr id="145" name="TextShape 3"/>
          <p:cNvSpPr txBox="1"/>
          <p:nvPr/>
        </p:nvSpPr>
        <p:spPr>
          <a:xfrm>
            <a:off x="4700520" y="1152360"/>
            <a:ext cx="4259880" cy="19756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Вектор можно задать либо как однострочную матрицу с последующим транспонированием, либо воспользоваться функцией </a:t>
            </a:r>
            <a:r>
              <a:rPr b="1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covect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b="0" i="1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стр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), но для этого придётся предварительно загрузить пакет "</a:t>
            </a:r>
            <a:r>
              <a:rPr b="0" i="1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eigen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" функцией </a:t>
            </a:r>
            <a:r>
              <a:rPr b="1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load</a:t>
            </a:r>
            <a:r>
              <a:rPr b="0" lang="ru" sz="1400" spc="-1" strike="noStrike">
                <a:solidFill>
                  <a:srgbClr val="000000"/>
                </a:solidFill>
                <a:latin typeface="Arial"/>
                <a:ea typeface="Arial"/>
              </a:rPr>
              <a:t>().</a:t>
            </a:r>
            <a:endParaRPr b="0" lang="ru-RU" sz="1400" spc="-1" strike="noStrike">
              <a:solidFill>
                <a:srgbClr val="dbf5f9"/>
              </a:solidFill>
              <a:latin typeface="Source Sans Pro"/>
            </a:endParaRPr>
          </a:p>
        </p:txBody>
      </p:sp>
      <p:pic>
        <p:nvPicPr>
          <p:cNvPr id="146" name="Google Shape;100;p18" descr=""/>
          <p:cNvPicPr/>
          <p:nvPr/>
        </p:nvPicPr>
        <p:blipFill>
          <a:blip r:embed="rId2"/>
          <a:stretch/>
        </p:blipFill>
        <p:spPr>
          <a:xfrm>
            <a:off x="5341320" y="3140640"/>
            <a:ext cx="2978280" cy="170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Использованные источники</a:t>
            </a:r>
            <a:endParaRPr b="0" lang="ru-RU" sz="28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311760" y="14529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https://www.sites.google.com/site/posobiemaxima/rabota-s-maxima/matricy</a:t>
            </a:r>
            <a:endParaRPr b="0" lang="ru-RU" sz="1800" spc="-1" strike="noStrike">
              <a:solidFill>
                <a:srgbClr val="dbf5f9"/>
              </a:solidFill>
              <a:latin typeface="Source Sans Pro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ru-RU" sz="1800" spc="-1" strike="noStrike">
              <a:solidFill>
                <a:srgbClr val="dbf5f9"/>
              </a:solidFill>
              <a:latin typeface="Source Sans Pro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ru" sz="18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2"/>
              </a:rPr>
              <a:t>http://matandlife.blogspot.com/2015/02/maxima_28.html</a:t>
            </a:r>
            <a:endParaRPr b="0" lang="ru-RU" sz="1800" spc="-1" strike="noStrike">
              <a:solidFill>
                <a:srgbClr val="dbf5f9"/>
              </a:solidFill>
              <a:latin typeface="Source Sans Pro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ru-RU" sz="18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Вывод </a:t>
            </a:r>
            <a:endParaRPr b="0" lang="ru-RU" sz="28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11760" y="140148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ru" sz="2200" spc="-1" strike="noStrike">
                <a:solidFill>
                  <a:srgbClr val="000000"/>
                </a:solidFill>
                <a:latin typeface="Arial"/>
                <a:ea typeface="Arial"/>
              </a:rPr>
              <a:t>Таким образом, прикладная компьютерная программа Maxima позволяет совершать массу всевозможных операций над матрицами, преобразовать их, что однозначно является её преимуществом и одной из главных причин работы в ней. </a:t>
            </a:r>
            <a:endParaRPr b="0" lang="ru-RU" sz="22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2617560" y="2285280"/>
            <a:ext cx="39085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Спасибо за внимание!</a:t>
            </a:r>
            <a:endParaRPr b="0" lang="ru-RU" sz="2800" spc="-1" strike="noStrike">
              <a:solidFill>
                <a:srgbClr val="04617b"/>
              </a:solidFill>
              <a:latin typeface="Source Sans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LibreOffice/7.0.3.1$Linux_X86_64 LibreOffice_project/00$Build-1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2020-12-19T01:04:49Z</dcterms:modified>
  <cp:revision>1</cp:revision>
  <dc:subject/>
  <dc:title/>
</cp:coreProperties>
</file>