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155320"/>
            <a:ext cx="8229240" cy="8586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14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3233160"/>
            <a:ext cx="804636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4254120"/>
            <a:ext cx="804636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155320"/>
            <a:ext cx="8229240" cy="8586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14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3233160"/>
            <a:ext cx="392652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80280" y="3233160"/>
            <a:ext cx="392652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4254120"/>
            <a:ext cx="392652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80280" y="4254120"/>
            <a:ext cx="392652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155320"/>
            <a:ext cx="8229240" cy="8586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14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3233160"/>
            <a:ext cx="259056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77720" y="3233160"/>
            <a:ext cx="259056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898240" y="3233160"/>
            <a:ext cx="259056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4254120"/>
            <a:ext cx="259056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77720" y="4254120"/>
            <a:ext cx="259056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5898240" y="4254120"/>
            <a:ext cx="259056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155320"/>
            <a:ext cx="8229240" cy="8586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14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3233160"/>
            <a:ext cx="8046360" cy="195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155320"/>
            <a:ext cx="8229240" cy="8586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14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3233160"/>
            <a:ext cx="8046360" cy="195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155320"/>
            <a:ext cx="8229240" cy="8586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14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3233160"/>
            <a:ext cx="3926520" cy="195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80280" y="3233160"/>
            <a:ext cx="3926520" cy="195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155320"/>
            <a:ext cx="8229240" cy="8586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149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15532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155320"/>
            <a:ext cx="8229240" cy="8586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14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3233160"/>
            <a:ext cx="392652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580280" y="3233160"/>
            <a:ext cx="3926520" cy="195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4254120"/>
            <a:ext cx="392652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155320"/>
            <a:ext cx="8229240" cy="8586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14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3233160"/>
            <a:ext cx="8046360" cy="195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155320"/>
            <a:ext cx="8229240" cy="8586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14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3233160"/>
            <a:ext cx="3926520" cy="195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80280" y="3233160"/>
            <a:ext cx="392652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80280" y="4254120"/>
            <a:ext cx="392652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155320"/>
            <a:ext cx="8229240" cy="8586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14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3233160"/>
            <a:ext cx="392652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80280" y="3233160"/>
            <a:ext cx="392652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4254120"/>
            <a:ext cx="804636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155320"/>
            <a:ext cx="8229240" cy="8586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14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3233160"/>
            <a:ext cx="804636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4254120"/>
            <a:ext cx="804636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155320"/>
            <a:ext cx="8229240" cy="8586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14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3233160"/>
            <a:ext cx="392652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80280" y="3233160"/>
            <a:ext cx="392652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4254120"/>
            <a:ext cx="392652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580280" y="4254120"/>
            <a:ext cx="392652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155320"/>
            <a:ext cx="8229240" cy="8586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14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3233160"/>
            <a:ext cx="259056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77720" y="3233160"/>
            <a:ext cx="259056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898240" y="3233160"/>
            <a:ext cx="259056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4254120"/>
            <a:ext cx="259056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77720" y="4254120"/>
            <a:ext cx="259056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5898240" y="4254120"/>
            <a:ext cx="259056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155320"/>
            <a:ext cx="8229240" cy="8586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14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3233160"/>
            <a:ext cx="8046360" cy="195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155320"/>
            <a:ext cx="8229240" cy="8586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14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3233160"/>
            <a:ext cx="8046360" cy="195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155320"/>
            <a:ext cx="8229240" cy="8586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14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3233160"/>
            <a:ext cx="3926520" cy="195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80280" y="3233160"/>
            <a:ext cx="3926520" cy="195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155320"/>
            <a:ext cx="8229240" cy="8586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149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155320"/>
            <a:ext cx="8229240" cy="8586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14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3233160"/>
            <a:ext cx="8046360" cy="195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15532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155320"/>
            <a:ext cx="8229240" cy="8586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14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3233160"/>
            <a:ext cx="392652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580280" y="3233160"/>
            <a:ext cx="3926520" cy="195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4254120"/>
            <a:ext cx="392652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155320"/>
            <a:ext cx="8229240" cy="8586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14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3233160"/>
            <a:ext cx="3926520" cy="195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580280" y="3233160"/>
            <a:ext cx="392652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80280" y="4254120"/>
            <a:ext cx="392652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155320"/>
            <a:ext cx="8229240" cy="8586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14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3233160"/>
            <a:ext cx="392652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580280" y="3233160"/>
            <a:ext cx="392652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4254120"/>
            <a:ext cx="804636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155320"/>
            <a:ext cx="8229240" cy="8586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14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3233160"/>
            <a:ext cx="804636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4254120"/>
            <a:ext cx="804636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155320"/>
            <a:ext cx="8229240" cy="8586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14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3233160"/>
            <a:ext cx="392652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80280" y="3233160"/>
            <a:ext cx="392652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4254120"/>
            <a:ext cx="392652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80280" y="4254120"/>
            <a:ext cx="392652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155320"/>
            <a:ext cx="8229240" cy="8586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14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3233160"/>
            <a:ext cx="259056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177720" y="3233160"/>
            <a:ext cx="259056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898240" y="3233160"/>
            <a:ext cx="259056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4254120"/>
            <a:ext cx="259056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177720" y="4254120"/>
            <a:ext cx="259056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5898240" y="4254120"/>
            <a:ext cx="259056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155320"/>
            <a:ext cx="8229240" cy="8586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14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3233160"/>
            <a:ext cx="3926520" cy="195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580280" y="3233160"/>
            <a:ext cx="3926520" cy="195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155320"/>
            <a:ext cx="8229240" cy="8586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149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15532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155320"/>
            <a:ext cx="8229240" cy="8586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14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3233160"/>
            <a:ext cx="392652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80280" y="3233160"/>
            <a:ext cx="3926520" cy="195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4254120"/>
            <a:ext cx="392652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155320"/>
            <a:ext cx="8229240" cy="8586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14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3233160"/>
            <a:ext cx="3926520" cy="195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80280" y="3233160"/>
            <a:ext cx="392652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80280" y="4254120"/>
            <a:ext cx="392652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155320"/>
            <a:ext cx="8229240" cy="8586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ru-RU" sz="14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3233160"/>
            <a:ext cx="392652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580280" y="3233160"/>
            <a:ext cx="392652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4254120"/>
            <a:ext cx="8046360" cy="93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algn="ctr">
              <a:spcAft>
                <a:spcPts val="652"/>
              </a:spcAft>
            </a:pP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ru-RU" sz="52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A2D7066-D537-4833-AC3E-9D7506B35DEB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93E57D1-0BFE-4478-943E-1338974903AE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0" y="0"/>
            <a:ext cx="9144000" cy="5143680"/>
          </a:xfrm>
          <a:prstGeom prst="rect">
            <a:avLst/>
          </a:prstGeom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155320"/>
            <a:ext cx="8229240" cy="8586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ru-RU" sz="1490" spc="-1" strike="noStrike">
                <a:solidFill>
                  <a:srgbClr val="000000"/>
                </a:solidFill>
                <a:latin typeface="Times New Roman"/>
              </a:rPr>
              <a:t>Для правки текста заглавия щёлкните мышью</a:t>
            </a:r>
            <a:endParaRPr b="0" lang="ru-RU" sz="14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3233160"/>
            <a:ext cx="8046360" cy="195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 algn="ctr">
              <a:spcAft>
                <a:spcPts val="652"/>
              </a:spcAft>
            </a:pPr>
            <a:r>
              <a:rPr b="0" lang="ru-RU" sz="1480" spc="-1" strike="noStrike">
                <a:solidFill>
                  <a:srgbClr val="000000"/>
                </a:solidFill>
                <a:latin typeface="Times New Roman"/>
              </a:rPr>
              <a:t>Для правки структуры щёлкните мышью</a:t>
            </a:r>
            <a:endParaRPr b="0" lang="ru-RU" sz="1480" spc="-1" strike="noStrike">
              <a:solidFill>
                <a:srgbClr val="000000"/>
              </a:solidFill>
              <a:latin typeface="Times New Roman"/>
            </a:endParaRPr>
          </a:p>
          <a:p>
            <a:pPr lvl="1" marL="864000" indent="-324000" algn="ctr">
              <a:spcAft>
                <a:spcPts val="522"/>
              </a:spcAft>
            </a:pPr>
            <a:r>
              <a:rPr b="0" lang="ru-RU" sz="1300" spc="-1" strike="noStrike">
                <a:solidFill>
                  <a:srgbClr val="000000"/>
                </a:solidFill>
                <a:latin typeface="Times New Roman"/>
              </a:rPr>
              <a:t>Второй уровень структуры</a:t>
            </a:r>
            <a:endParaRPr b="0" lang="ru-RU" sz="1300" spc="-1" strike="noStrike">
              <a:solidFill>
                <a:srgbClr val="000000"/>
              </a:solidFill>
              <a:latin typeface="Times New Roman"/>
            </a:endParaRPr>
          </a:p>
          <a:p>
            <a:pPr lvl="2" marL="1296000" indent="-288000" algn="ctr">
              <a:spcAft>
                <a:spcPts val="388"/>
              </a:spcAft>
            </a:pPr>
            <a:r>
              <a:rPr b="0" lang="ru-RU" sz="1110" spc="-1" strike="noStrike">
                <a:solidFill>
                  <a:srgbClr val="000000"/>
                </a:solidFill>
                <a:latin typeface="Times New Roman"/>
              </a:rPr>
              <a:t>Третий уровень структуры</a:t>
            </a:r>
            <a:endParaRPr b="0" lang="ru-RU" sz="111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 algn="ctr">
              <a:spcAft>
                <a:spcPts val="258"/>
              </a:spcAft>
            </a:pPr>
            <a:r>
              <a:rPr b="0" lang="ru-RU" sz="930" spc="-1" strike="noStrike">
                <a:solidFill>
                  <a:srgbClr val="000000"/>
                </a:solidFill>
                <a:latin typeface="Times New Roman"/>
              </a:rPr>
              <a:t>Четвёртый уровень структуры</a:t>
            </a:r>
            <a:endParaRPr b="0" lang="ru-RU" sz="93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 algn="ctr">
              <a:spcAft>
                <a:spcPts val="128"/>
              </a:spcAft>
            </a:pPr>
            <a:r>
              <a:rPr b="0" lang="ru-RU" sz="930" spc="-1" strike="noStrike">
                <a:solidFill>
                  <a:srgbClr val="000000"/>
                </a:solidFill>
                <a:latin typeface="Times New Roman"/>
              </a:rPr>
              <a:t>Пятый уровень структуры</a:t>
            </a:r>
            <a:endParaRPr b="0" lang="ru-RU" sz="93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 algn="ctr">
              <a:spcAft>
                <a:spcPts val="128"/>
              </a:spcAft>
            </a:pPr>
            <a:r>
              <a:rPr b="0" lang="ru-RU" sz="930" spc="-1" strike="noStrike">
                <a:solidFill>
                  <a:srgbClr val="000000"/>
                </a:solidFill>
                <a:latin typeface="Times New Roman"/>
              </a:rPr>
              <a:t>Шестой уровень структуры</a:t>
            </a:r>
            <a:endParaRPr b="0" lang="ru-RU" sz="93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 algn="ctr">
              <a:spcAft>
                <a:spcPts val="128"/>
              </a:spcAft>
            </a:pPr>
            <a:r>
              <a:rPr b="0" lang="ru-RU" sz="930" spc="-1" strike="noStrike">
                <a:solidFill>
                  <a:srgbClr val="000000"/>
                </a:solidFill>
                <a:latin typeface="Times New Roman"/>
              </a:rPr>
              <a:t>Седьмой уровень структуры</a:t>
            </a:r>
            <a:endParaRPr b="0" lang="ru-RU" sz="9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456840" y="4685760"/>
            <a:ext cx="2130120" cy="354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126600" y="4685760"/>
            <a:ext cx="2898360" cy="354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6555240" y="4685760"/>
            <a:ext cx="2130120" cy="354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7B43531-29C4-4297-B025-9EDD14D45405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3000" spc="-1" strike="noStrike">
                <a:solidFill>
                  <a:srgbClr val="000000"/>
                </a:solidFill>
                <a:latin typeface="Arial"/>
                <a:ea typeface="Arial"/>
              </a:rPr>
              <a:t>Работа с выражениями и уравнениями в прикладной компьютерной программе Maxima.</a:t>
            </a:r>
            <a:endParaRPr b="0" lang="ru-RU" sz="3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595959"/>
                </a:solidFill>
                <a:latin typeface="Arial"/>
                <a:ea typeface="Arial"/>
              </a:rPr>
              <a:t>Величко Арсений Александрович, ИВТ 1 курс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Ввод выражений</a:t>
            </a: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311760" y="11232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Arial"/>
                <a:ea typeface="Arial"/>
              </a:rPr>
              <a:t>Одним из самых сложных занятий для начинающих пользователей системы компьютерной математики Maxima является запись сложных выражений, содержащих степени, дроби и другие конструкции, в линейной форме (в текстовой форме записи, при помощи ASCII символов, в одну строку). Для облегчения данного процесса можно дать несколько рекомендаций: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30456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■"/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Arial"/>
                <a:ea typeface="Arial"/>
              </a:rPr>
              <a:t>не забывайте ставить знак умножения. В математике удвоенное значение переменной "х" может быть записано в виде "2x",  но в Maxima это должно выглядеть как "2*x";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304560">
              <a:lnSpc>
                <a:spcPct val="115000"/>
              </a:lnSpc>
              <a:buClr>
                <a:srgbClr val="000000"/>
              </a:buClr>
              <a:buFont typeface="Arial"/>
              <a:buChar char="■"/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Arial"/>
                <a:ea typeface="Arial"/>
              </a:rPr>
              <a:t>Числитель и знаменатель выражения лучше всегда заключать в скобки. Также при возведении в степень выражение и степень лучше всегда брать в скобки.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304560">
              <a:lnSpc>
                <a:spcPct val="115000"/>
              </a:lnSpc>
              <a:buClr>
                <a:srgbClr val="000000"/>
              </a:buClr>
              <a:buFont typeface="Arial"/>
              <a:buChar char="■"/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Arial"/>
                <a:ea typeface="Arial"/>
              </a:rPr>
              <a:t>Функция не существует отдельно от своих аргументов (если таковые имеются). Поэтому, например, при возведении в степень, можно взять всю функцию с аргументами в скобки, а потом уже возводить полученную конструкцию в нужную степень: «(sin(x))^2»;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304560">
              <a:lnSpc>
                <a:spcPct val="115000"/>
              </a:lnSpc>
              <a:buClr>
                <a:srgbClr val="000000"/>
              </a:buClr>
              <a:buFont typeface="Arial"/>
              <a:buChar char="■"/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Arial"/>
                <a:ea typeface="Arial"/>
              </a:rPr>
              <a:t>аргументы функции записываются в скобках, через запятую. Недопустима запись функции sin(2*x) в виде sin2x;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  <a:p>
            <a:pPr marL="457200" indent="-304560">
              <a:lnSpc>
                <a:spcPct val="115000"/>
              </a:lnSpc>
              <a:buClr>
                <a:srgbClr val="000000"/>
              </a:buClr>
              <a:buFont typeface="Arial"/>
              <a:buChar char="■"/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latin typeface="Arial"/>
                <a:ea typeface="Arial"/>
              </a:rPr>
              <a:t>В случае записи сложного выражения лучше разбить его на несколько простых составляющих, ввести их по отдельности, а затем объединить, используя рассмотренные ранее обозначения введенных команд. 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  <a:p>
            <a:pPr marL="457200">
              <a:lnSpc>
                <a:spcPct val="115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15000"/>
              </a:lnSpc>
              <a:spcBef>
                <a:spcPts val="1001"/>
              </a:spcBef>
              <a:spcAft>
                <a:spcPts val="1599"/>
              </a:spcAft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Работа с уравнениями</a:t>
            </a: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Для решения уравнения нужно использовать команду «solve(f(x)=C,x)», где f(x)=C – уравнение, х – переменная, относительно которой решается уравнение. При этом если в примере С=0, то С можно опустить. В первом случае решается уравнение 2x+4=10, а во втором – 2х+4=0.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Также команда solve позволяет решать систему уравнений, например :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25000"/>
              </a:lnSpc>
              <a:spcBef>
                <a:spcPts val="1599"/>
              </a:spcBef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6" name="Google Shape;68;p15" descr=""/>
          <p:cNvPicPr/>
          <p:nvPr/>
        </p:nvPicPr>
        <p:blipFill>
          <a:blip r:embed="rId1"/>
          <a:stretch/>
        </p:blipFill>
        <p:spPr>
          <a:xfrm>
            <a:off x="3308400" y="3128760"/>
            <a:ext cx="2526480" cy="1589760"/>
          </a:xfrm>
          <a:prstGeom prst="rect">
            <a:avLst/>
          </a:prstGeom>
          <a:ln w="0">
            <a:noFill/>
          </a:ln>
        </p:spPr>
      </p:pic>
      <p:pic>
        <p:nvPicPr>
          <p:cNvPr id="127" name="Google Shape;69;p15" descr=""/>
          <p:cNvPicPr/>
          <p:nvPr/>
        </p:nvPicPr>
        <p:blipFill>
          <a:blip r:embed="rId2"/>
          <a:stretch/>
        </p:blipFill>
        <p:spPr>
          <a:xfrm>
            <a:off x="2000160" y="2038320"/>
            <a:ext cx="5143320" cy="49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Решение уравнений</a:t>
            </a: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Команда «find_root(f(x), x,a, b);» позволяет находить корень уравнения на определенном отрезке [a,b]. Как и в других примерах исходное уравнение можно задать отдельно или непосредственно в команде.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Найдем корни уравнения x</a:t>
            </a:r>
            <a:r>
              <a:rPr b="0" lang="ru" sz="1200" spc="-1" strike="noStrike" baseline="30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2</a:t>
            </a:r>
            <a:r>
              <a:rPr b="0" lang="ru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-x-3=0 на отрезке [0,3]: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algn="l" pos="0"/>
              </a:tabLst>
            </a:pPr>
            <a:r>
              <a:rPr b="0" lang="ru" sz="1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</a:rPr>
              <a:t>Команда allroots(f(x));  позволяет находить все корни многочлена (в том числе и комплексные) 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0" name="Google Shape;76;p16" descr=""/>
          <p:cNvPicPr/>
          <p:nvPr/>
        </p:nvPicPr>
        <p:blipFill>
          <a:blip r:embed="rId1"/>
          <a:stretch/>
        </p:blipFill>
        <p:spPr>
          <a:xfrm>
            <a:off x="3051360" y="2161440"/>
            <a:ext cx="3041280" cy="49932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77;p16" descr=""/>
          <p:cNvPicPr/>
          <p:nvPr/>
        </p:nvPicPr>
        <p:blipFill>
          <a:blip r:embed="rId2"/>
          <a:stretch/>
        </p:blipFill>
        <p:spPr>
          <a:xfrm>
            <a:off x="3461040" y="3487680"/>
            <a:ext cx="2221560" cy="108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Решение уравнений</a:t>
            </a:r>
            <a:br/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" sz="2000" spc="-1" strike="noStrike">
                <a:solidFill>
                  <a:srgbClr val="000000"/>
                </a:solidFill>
                <a:latin typeface="Arial"/>
                <a:ea typeface="Arial"/>
              </a:rPr>
              <a:t>Решение систем линейных уравнений возможно с использованием функции </a:t>
            </a:r>
            <a:r>
              <a:rPr b="0" i="1" lang="ru" sz="2000" spc="-1" strike="noStrike">
                <a:solidFill>
                  <a:srgbClr val="000000"/>
                </a:solidFill>
                <a:latin typeface="Arial"/>
                <a:ea typeface="Arial"/>
              </a:rPr>
              <a:t>algsys</a:t>
            </a:r>
            <a:r>
              <a:rPr b="0" lang="ru" sz="2000" spc="-1" strike="noStrike">
                <a:solidFill>
                  <a:srgbClr val="000000"/>
                </a:solidFill>
                <a:latin typeface="Arial"/>
                <a:ea typeface="Arial"/>
              </a:rPr>
              <a:t> :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4" name="Google Shape;84;p17" descr=""/>
          <p:cNvPicPr/>
          <p:nvPr/>
        </p:nvPicPr>
        <p:blipFill>
          <a:blip r:embed="rId1"/>
          <a:stretch/>
        </p:blipFill>
        <p:spPr>
          <a:xfrm>
            <a:off x="2195640" y="2321640"/>
            <a:ext cx="4752720" cy="676080"/>
          </a:xfrm>
          <a:prstGeom prst="rect">
            <a:avLst/>
          </a:prstGeom>
          <a:ln w="0">
            <a:noFill/>
          </a:ln>
        </p:spPr>
      </p:pic>
      <p:pic>
        <p:nvPicPr>
          <p:cNvPr id="135" name="Google Shape;85;p17" descr=""/>
          <p:cNvPicPr/>
          <p:nvPr/>
        </p:nvPicPr>
        <p:blipFill>
          <a:blip r:embed="rId2"/>
          <a:stretch/>
        </p:blipFill>
        <p:spPr>
          <a:xfrm>
            <a:off x="2299320" y="3162960"/>
            <a:ext cx="4545000" cy="121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Упрощение выражений</a:t>
            </a: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ru" sz="1600" spc="-1" strike="noStrike">
                <a:solidFill>
                  <a:srgbClr val="000000"/>
                </a:solidFill>
                <a:latin typeface="Arial"/>
                <a:ea typeface="Arial"/>
              </a:rPr>
              <a:t>Программа Maxima позволяет раскрывать скобки в выражении. Чтобы это сделать, можно ввести команды ratexpand, ratsimp :</a:t>
            </a:r>
            <a:endParaRPr b="0" lang="ru-RU" sz="1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algn="l" pos="0"/>
              </a:tabLst>
            </a:pPr>
            <a:endParaRPr b="0" lang="ru-RU" sz="16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8" name="Google Shape;92;p18" descr=""/>
          <p:cNvPicPr/>
          <p:nvPr/>
        </p:nvPicPr>
        <p:blipFill>
          <a:blip r:embed="rId1"/>
          <a:stretch/>
        </p:blipFill>
        <p:spPr>
          <a:xfrm>
            <a:off x="311760" y="2133720"/>
            <a:ext cx="5266800" cy="1790280"/>
          </a:xfrm>
          <a:prstGeom prst="rect">
            <a:avLst/>
          </a:prstGeom>
          <a:ln w="0">
            <a:noFill/>
          </a:ln>
        </p:spPr>
      </p:pic>
      <p:pic>
        <p:nvPicPr>
          <p:cNvPr id="139" name="Google Shape;93;p18" descr=""/>
          <p:cNvPicPr/>
          <p:nvPr/>
        </p:nvPicPr>
        <p:blipFill>
          <a:blip r:embed="rId2"/>
          <a:stretch/>
        </p:blipFill>
        <p:spPr>
          <a:xfrm>
            <a:off x="6128640" y="1755720"/>
            <a:ext cx="2276280" cy="293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Работа с клавишами</a:t>
            </a:r>
            <a:br/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ru" sz="2000" spc="-1" strike="noStrike">
                <a:solidFill>
                  <a:srgbClr val="000000"/>
                </a:solidFill>
                <a:latin typeface="Arial"/>
                <a:ea typeface="Arial"/>
              </a:rPr>
              <a:t>Также существуют отдельные клавиши в разделе “Математика”, позволяющие как решать уравнения, так и упрощать выражения</a:t>
            </a:r>
            <a:endParaRPr b="0" lang="ru-RU" sz="2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2" name="Google Shape;100;p19" descr=""/>
          <p:cNvPicPr/>
          <p:nvPr/>
        </p:nvPicPr>
        <p:blipFill>
          <a:blip r:embed="rId1"/>
          <a:stretch/>
        </p:blipFill>
        <p:spPr>
          <a:xfrm>
            <a:off x="3193560" y="2199240"/>
            <a:ext cx="2756520" cy="193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2654280" y="2285280"/>
            <a:ext cx="38350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800" spc="-1" strike="noStrike">
                <a:solidFill>
                  <a:srgbClr val="000000"/>
                </a:solidFill>
                <a:latin typeface="Arial"/>
                <a:ea typeface="Arial"/>
              </a:rPr>
              <a:t>спасибо за внимание!</a:t>
            </a: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LibreOffice/7.0.3.1$Linux_X86_64 LibreOffice_project/00$Build-1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2020-12-21T14:11:53Z</dcterms:modified>
  <cp:revision>1</cp:revision>
  <dc:subject/>
  <dc:title/>
</cp:coreProperties>
</file>