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70480" y="5225040"/>
            <a:ext cx="1045044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70480" y="6659280"/>
            <a:ext cx="1045044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70480" y="522504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5480" y="522504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870480" y="665928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225480" y="665928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70480" y="5225040"/>
            <a:ext cx="336492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403880" y="5225040"/>
            <a:ext cx="336492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7937640" y="5225040"/>
            <a:ext cx="336492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870480" y="6659280"/>
            <a:ext cx="336492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4403880" y="6659280"/>
            <a:ext cx="336492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7937640" y="6659280"/>
            <a:ext cx="336492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870480" y="5225040"/>
            <a:ext cx="10450440" cy="27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70480" y="5225040"/>
            <a:ext cx="10450440" cy="274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70480" y="5225040"/>
            <a:ext cx="5099760" cy="274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25480" y="5225040"/>
            <a:ext cx="5099760" cy="274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870480" y="3700800"/>
            <a:ext cx="10450440" cy="605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70480" y="522504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25480" y="5225040"/>
            <a:ext cx="5099760" cy="274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870480" y="665928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870480" y="5225040"/>
            <a:ext cx="10450440" cy="27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70480" y="5225040"/>
            <a:ext cx="5099760" cy="274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5480" y="522504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25480" y="665928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70480" y="522504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5480" y="522504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70480" y="6659280"/>
            <a:ext cx="1045044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70480" y="5225040"/>
            <a:ext cx="1045044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870480" y="6659280"/>
            <a:ext cx="1045044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70480" y="522504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5480" y="522504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870480" y="665928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25480" y="665928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70480" y="5225040"/>
            <a:ext cx="336492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403880" y="5225040"/>
            <a:ext cx="336492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7937640" y="5225040"/>
            <a:ext cx="336492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70480" y="6659280"/>
            <a:ext cx="336492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403880" y="6659280"/>
            <a:ext cx="336492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7937640" y="6659280"/>
            <a:ext cx="336492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870480" y="5225040"/>
            <a:ext cx="10450440" cy="27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Times New Roman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70480" y="5225040"/>
            <a:ext cx="10450440" cy="274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870480" y="5225040"/>
            <a:ext cx="5099760" cy="274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25480" y="5225040"/>
            <a:ext cx="5099760" cy="274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70480" y="5225040"/>
            <a:ext cx="10450440" cy="274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870480" y="3700800"/>
            <a:ext cx="10450440" cy="605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Times New Roman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870480" y="522504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25480" y="5225040"/>
            <a:ext cx="5099760" cy="274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870480" y="665928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870480" y="5225040"/>
            <a:ext cx="5099760" cy="274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25480" y="522504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25480" y="665928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870480" y="522504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25480" y="522504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870480" y="6659280"/>
            <a:ext cx="1045044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870480" y="5225040"/>
            <a:ext cx="1045044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870480" y="6659280"/>
            <a:ext cx="1045044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70480" y="522504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25480" y="522504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70480" y="665928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225480" y="665928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870480" y="5225040"/>
            <a:ext cx="336492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403880" y="5225040"/>
            <a:ext cx="336492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7937640" y="5225040"/>
            <a:ext cx="336492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870480" y="6659280"/>
            <a:ext cx="336492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4403880" y="6659280"/>
            <a:ext cx="336492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7937640" y="6659280"/>
            <a:ext cx="336492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70480" y="5225040"/>
            <a:ext cx="5099760" cy="274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5480" y="5225040"/>
            <a:ext cx="5099760" cy="274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870480" y="3700800"/>
            <a:ext cx="10450440" cy="605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70480" y="522504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25480" y="5225040"/>
            <a:ext cx="5099760" cy="274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70480" y="665928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70480" y="5225040"/>
            <a:ext cx="5099760" cy="274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25480" y="522504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225480" y="665928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70480" y="522504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25480" y="5225040"/>
            <a:ext cx="509976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70480" y="6659280"/>
            <a:ext cx="10450440" cy="130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ru-RU" sz="5400" spc="-1" strike="noStrike">
                <a:solidFill>
                  <a:srgbClr val="90c226"/>
                </a:solidFill>
                <a:latin typeface="Trebuchet MS"/>
              </a:rPr>
              <a:t>Образец заголовка</a:t>
            </a:r>
            <a:endParaRPr b="0" lang="ru-RU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5C91BC1-015A-4D63-AB09-BDA294B0A5B2}" type="datetime">
              <a:rPr b="0" lang="ru-RU" sz="900" spc="-1" strike="noStrike">
                <a:solidFill>
                  <a:srgbClr val="8b8b8b"/>
                </a:solidFill>
                <a:latin typeface="Trebuchet MS"/>
              </a:rPr>
              <a:t>18.12.20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B39E900-13A6-44D2-87A8-D11129189C0B}" type="slidenum">
              <a:rPr b="0" lang="ru-RU" sz="900" spc="-1" strike="noStrike">
                <a:solidFill>
                  <a:srgbClr val="90c226"/>
                </a:solidFill>
                <a:latin typeface="Trebuchet MS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404040"/>
                </a:solidFill>
                <a:latin typeface="Trebuchet MS"/>
              </a:rPr>
              <a:t>Второй уровень структуры</a:t>
            </a:r>
            <a:endParaRPr b="0" lang="ru-RU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404040"/>
                </a:solidFill>
                <a:latin typeface="Trebuchet MS"/>
              </a:rPr>
              <a:t>Третий уровень структуры</a:t>
            </a:r>
            <a:endParaRPr b="0" lang="ru-RU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200" spc="-1" strike="noStrike">
                <a:solidFill>
                  <a:srgbClr val="404040"/>
                </a:solidFill>
                <a:latin typeface="Trebuchet MS"/>
              </a:rPr>
              <a:t>Четвёртый уровень структуры</a:t>
            </a:r>
            <a:endParaRPr b="0" lang="ru-RU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Trebuchet MS"/>
              </a:rPr>
              <a:t>Пятый уровень структуры</a:t>
            </a:r>
            <a:endParaRPr b="0" lang="ru-RU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Trebuchet MS"/>
              </a:rPr>
              <a:t>Шестой уровень структуры</a:t>
            </a:r>
            <a:endParaRPr b="0" lang="ru-RU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Trebuchet MS"/>
              </a:rPr>
              <a:t>Седьмой уровень структуры</a:t>
            </a:r>
            <a:endParaRPr b="0" lang="ru-RU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Образец заголовка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2664C88-7FFE-4D82-85DC-75F4A9AF0093}" type="datetime">
              <a:rPr b="0" lang="ru-RU" sz="900" spc="-1" strike="noStrike">
                <a:solidFill>
                  <a:srgbClr val="8b8b8b"/>
                </a:solidFill>
                <a:latin typeface="Trebuchet MS"/>
              </a:rPr>
              <a:t>18.12.20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3627273-5C6B-4526-9816-9E1B06C12A8C}" type="slidenum">
              <a:rPr b="0" lang="ru-RU" sz="900" spc="-1" strike="noStrike">
                <a:solidFill>
                  <a:srgbClr val="90c226"/>
                </a:solidFill>
                <a:latin typeface="Trebuchet MS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404040"/>
                </a:solidFill>
                <a:latin typeface="Trebuchet MS"/>
              </a:rPr>
              <a:t>Второй уровень структуры</a:t>
            </a:r>
            <a:endParaRPr b="0" lang="ru-RU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404040"/>
                </a:solidFill>
                <a:latin typeface="Trebuchet MS"/>
              </a:rPr>
              <a:t>Третий уровень структуры</a:t>
            </a:r>
            <a:endParaRPr b="0" lang="ru-RU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200" spc="-1" strike="noStrike">
                <a:solidFill>
                  <a:srgbClr val="404040"/>
                </a:solidFill>
                <a:latin typeface="Trebuchet MS"/>
              </a:rPr>
              <a:t>Четвёртый уровень структуры</a:t>
            </a:r>
            <a:endParaRPr b="0" lang="ru-RU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Trebuchet MS"/>
              </a:rPr>
              <a:t>Пятый уровень структуры</a:t>
            </a:r>
            <a:endParaRPr b="0" lang="ru-RU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Trebuchet MS"/>
              </a:rPr>
              <a:t>Шестой уровень структуры</a:t>
            </a:r>
            <a:endParaRPr b="0" lang="ru-RU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Trebuchet MS"/>
              </a:rPr>
              <a:t>Седьмой уровень структуры</a:t>
            </a:r>
            <a:endParaRPr b="0" lang="ru-RU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70480" y="3700800"/>
            <a:ext cx="10450440" cy="1306440"/>
          </a:xfrm>
          <a:prstGeom prst="rect">
            <a:avLst/>
          </a:prstGeom>
        </p:spPr>
        <p:txBody>
          <a:bodyPr anchor="b">
            <a:noAutofit/>
          </a:bodyPr>
          <a:p>
            <a:pPr algn="r"/>
            <a:r>
              <a:rPr b="0" lang="ru-RU" sz="5400" spc="-1" strike="noStrike">
                <a:solidFill>
                  <a:srgbClr val="000000"/>
                </a:solidFill>
                <a:latin typeface="Times New Roman"/>
              </a:rPr>
              <a:t>Для правки текста заглавия щёлкните мышью</a:t>
            </a:r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870480" y="5225040"/>
            <a:ext cx="10450440" cy="2745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704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ru-RU" sz="2180" spc="-1" strike="noStrike">
                <a:solidFill>
                  <a:srgbClr val="333333"/>
                </a:solidFill>
                <a:latin typeface="Noto Sans Bold"/>
              </a:rPr>
              <a:t>Для правки структуры щёлкните мышью</a:t>
            </a:r>
            <a:endParaRPr b="0" lang="ru-RU" sz="218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35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630" spc="-1" strike="noStrike">
                <a:solidFill>
                  <a:srgbClr val="333333"/>
                </a:solidFill>
                <a:latin typeface="Noto Sans Bold"/>
              </a:rPr>
              <a:t>Второй уровень структуры</a:t>
            </a:r>
            <a:endParaRPr b="0" lang="ru-RU" sz="263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0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180" spc="-1" strike="noStrike">
                <a:solidFill>
                  <a:srgbClr val="333333"/>
                </a:solidFill>
                <a:latin typeface="Noto Sans Bold"/>
              </a:rPr>
              <a:t>Третий уровень структуры</a:t>
            </a:r>
            <a:endParaRPr b="0" lang="ru-RU" sz="318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67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3850" spc="-1" strike="noStrike">
                <a:solidFill>
                  <a:srgbClr val="333333"/>
                </a:solidFill>
                <a:latin typeface="Noto Sans Bold"/>
              </a:rPr>
              <a:t>Четвёртый уровень структуры</a:t>
            </a:r>
            <a:endParaRPr b="0" lang="ru-RU" sz="385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29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650" spc="-1" strike="noStrike">
                <a:solidFill>
                  <a:srgbClr val="333333"/>
                </a:solidFill>
                <a:latin typeface="Noto Sans Bold"/>
              </a:rPr>
              <a:t>Пятый уровень структуры</a:t>
            </a:r>
            <a:endParaRPr b="0" lang="ru-RU" sz="465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9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5630" spc="-1" strike="noStrike">
                <a:solidFill>
                  <a:srgbClr val="333333"/>
                </a:solidFill>
                <a:latin typeface="Noto Sans Bold"/>
              </a:rPr>
              <a:t>Шестой уровень структуры</a:t>
            </a:r>
            <a:endParaRPr b="0" lang="ru-RU" sz="563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479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6800" spc="-1" strike="noStrike">
                <a:solidFill>
                  <a:srgbClr val="333333"/>
                </a:solidFill>
                <a:latin typeface="Noto Sans Bold"/>
              </a:rPr>
              <a:t>Седьмой уровень структуры</a:t>
            </a:r>
            <a:endParaRPr b="0" lang="ru-RU" sz="6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653040" y="6313680"/>
            <a:ext cx="2830320" cy="478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Noto Sans"/>
              </a:rPr>
              <a:t>&lt;дата/время&gt;</a:t>
            </a:r>
            <a:endParaRPr b="0" lang="ru-RU" sz="1400" spc="-1" strike="noStrike">
              <a:latin typeface="Noto Sans Regular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4136400" y="6313680"/>
            <a:ext cx="3918960" cy="478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Noto Sans"/>
              </a:rPr>
              <a:t>&lt;нижний колонтитул&gt;</a:t>
            </a:r>
            <a:endParaRPr b="0" lang="ru-RU" sz="1400" spc="-1" strike="noStrike">
              <a:latin typeface="Noto Sans Regular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8708400" y="6313680"/>
            <a:ext cx="2830320" cy="478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428A982-9123-4319-B1DA-BE3D3B263755}" type="slidenum">
              <a:rPr b="0" lang="ru-RU" sz="1400" spc="-1" strike="noStrike">
                <a:latin typeface="Noto Sans"/>
              </a:rPr>
              <a:t>&lt;номер&gt;</a:t>
            </a:fld>
            <a:r>
              <a:rPr b="0" lang="ru-RU" sz="1400" spc="-1" strike="noStrike">
                <a:latin typeface="Noto Sans"/>
              </a:rPr>
              <a:t> / </a:t>
            </a:r>
            <a:fld id="{D02128C0-9AD6-4402-92E8-641161F3D717}" type="slidecount">
              <a:rPr b="0" lang="ru-RU" sz="1400" spc="-1" strike="noStrike">
                <a:latin typeface="Noto Sans"/>
              </a:rPr>
              <a:t>30</a:t>
            </a:fld>
            <a:endParaRPr b="0" lang="ru-RU" sz="1400" spc="-1" strike="noStrike">
              <a:latin typeface="Noto Sans Regular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0" y="3700800"/>
            <a:ext cx="653400" cy="1306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ru-RU" sz="5400" spc="-1" strike="noStrike">
                <a:solidFill>
                  <a:srgbClr val="90c226"/>
                </a:solidFill>
                <a:latin typeface="Trebuchet MS"/>
              </a:rPr>
              <a:t>Математические </a:t>
            </a:r>
            <a:r>
              <a:rPr b="0" lang="ru-RU" sz="5400" spc="-1" strike="noStrike">
                <a:solidFill>
                  <a:srgbClr val="90c226"/>
                </a:solidFill>
                <a:latin typeface="Trebuchet MS"/>
              </a:rPr>
              <a:t>объекты и их</a:t>
            </a:r>
            <a:br/>
            <a:r>
              <a:rPr b="0" lang="ru-RU" sz="5400" spc="-1" strike="noStrike">
                <a:solidFill>
                  <a:srgbClr val="90c226"/>
                </a:solidFill>
                <a:latin typeface="Trebuchet MS"/>
              </a:rPr>
              <a:t>представления</a:t>
            </a:r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7000"/>
          </a:bodyPr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808080"/>
                </a:solidFill>
                <a:latin typeface="Trebuchet MS"/>
              </a:rPr>
              <a:t>Арсений Александрович Величко</a:t>
            </a:r>
            <a:endParaRPr b="0" lang="ru-RU" sz="1800" spc="-1" strike="noStrike">
              <a:latin typeface="Times New Roman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808080"/>
                </a:solidFill>
                <a:latin typeface="Trebuchet MS"/>
              </a:rPr>
              <a:t>2 группа</a:t>
            </a: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, </a:t>
            </a:r>
            <a:r>
              <a:rPr b="0" lang="ru-RU" sz="1800" spc="-1" strike="noStrike">
                <a:solidFill>
                  <a:srgbClr val="808080"/>
                </a:solidFill>
                <a:latin typeface="Trebuchet MS"/>
              </a:rPr>
              <a:t>3 подгруппа</a:t>
            </a:r>
            <a:endParaRPr b="0" lang="ru-RU" sz="1800" spc="-1" strike="noStrike">
              <a:latin typeface="Times New Roman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808080"/>
                </a:solidFill>
                <a:latin typeface="Trebuchet MS"/>
              </a:rPr>
              <a:t>ИСР</a:t>
            </a: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, </a:t>
            </a:r>
            <a:r>
              <a:rPr b="0" lang="ru-RU" sz="1800" spc="-1" strike="noStrike">
                <a:solidFill>
                  <a:srgbClr val="808080"/>
                </a:solidFill>
                <a:latin typeface="Trebuchet MS"/>
              </a:rPr>
              <a:t>Задание 2</a:t>
            </a: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.1</a:t>
            </a:r>
            <a:endParaRPr b="0" lang="ru-RU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Отношение частичного порядка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6" name="Рисунок 2" descr=""/>
          <p:cNvPicPr/>
          <p:nvPr/>
        </p:nvPicPr>
        <p:blipFill>
          <a:blip r:embed="rId1"/>
          <a:stretch/>
        </p:blipFill>
        <p:spPr>
          <a:xfrm>
            <a:off x="677160" y="1529280"/>
            <a:ext cx="7715880" cy="398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Операции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8" name="Рисунок 2" descr=""/>
          <p:cNvPicPr/>
          <p:nvPr/>
        </p:nvPicPr>
        <p:blipFill>
          <a:blip r:embed="rId1"/>
          <a:stretch/>
        </p:blipFill>
        <p:spPr>
          <a:xfrm>
            <a:off x="677160" y="1486080"/>
            <a:ext cx="7858800" cy="386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Свойства бинарных операций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0" name="Рисунок 2" descr=""/>
          <p:cNvPicPr/>
          <p:nvPr/>
        </p:nvPicPr>
        <p:blipFill>
          <a:blip r:embed="rId1"/>
          <a:stretch/>
        </p:blipFill>
        <p:spPr>
          <a:xfrm>
            <a:off x="677160" y="1544760"/>
            <a:ext cx="7715880" cy="435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Аксиоматика теории множеств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677160" y="1737360"/>
            <a:ext cx="798624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Trebuchet MS"/>
              </a:rPr>
              <a:t>Георг Кантор: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</a:rPr>
              <a:t>Аксиомы объёмности и «математической свободы».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ru-RU" sz="2400" spc="-1" strike="noStrike">
                <a:solidFill>
                  <a:srgbClr val="000000"/>
                </a:solidFill>
                <a:latin typeface="Trebuchet MS"/>
              </a:rPr>
              <a:t>Эрнст Цермело, Абрахам Френкель (ZFC-система):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</a:rPr>
              <a:t>Аксиомы объёмности, свёртки, пары, объединения, бесконечности, булеана, выбора, подстановки.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Trebuchet MS"/>
              </a:rPr>
              <a:t>Джон фон Нейман (Пауль Бернайс, Курт Гёдель):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</a:rPr>
              <a:t>Аксиома регулярности (основания, фундирования).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ZFC - </a:t>
            </a: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система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77160" y="1558800"/>
            <a:ext cx="7715880" cy="388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Тема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: </a:t>
            </a: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Алгебраические системы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6" name="Рисунок 2" descr=""/>
          <p:cNvPicPr/>
          <p:nvPr/>
        </p:nvPicPr>
        <p:blipFill>
          <a:blip r:embed="rId1"/>
          <a:stretch/>
        </p:blipFill>
        <p:spPr>
          <a:xfrm>
            <a:off x="677160" y="1538280"/>
            <a:ext cx="7782480" cy="400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Конечно-порождённые алгебры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8" name="Рисунок 2" descr=""/>
          <p:cNvPicPr/>
          <p:nvPr/>
        </p:nvPicPr>
        <p:blipFill>
          <a:blip r:embed="rId1"/>
          <a:stretch/>
        </p:blipFill>
        <p:spPr>
          <a:xfrm>
            <a:off x="677160" y="1395360"/>
            <a:ext cx="7754040" cy="382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Понятие алгебраической системы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0" name="Рисунок 2" descr=""/>
          <p:cNvPicPr/>
          <p:nvPr/>
        </p:nvPicPr>
        <p:blipFill>
          <a:blip r:embed="rId1"/>
          <a:stretch/>
        </p:blipFill>
        <p:spPr>
          <a:xfrm>
            <a:off x="677160" y="1490400"/>
            <a:ext cx="7801560" cy="409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Морфизмы универсальных алгебр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2" name="Рисунок 2" descr=""/>
          <p:cNvPicPr/>
          <p:nvPr/>
        </p:nvPicPr>
        <p:blipFill>
          <a:blip r:embed="rId1"/>
          <a:stretch/>
        </p:blipFill>
        <p:spPr>
          <a:xfrm>
            <a:off x="677160" y="1485360"/>
            <a:ext cx="7792200" cy="390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Пример изоморфизма универсальных алгебр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4" name="Рисунок 2" descr=""/>
          <p:cNvPicPr/>
          <p:nvPr/>
        </p:nvPicPr>
        <p:blipFill>
          <a:blip r:embed="rId1"/>
          <a:stretch/>
        </p:blipFill>
        <p:spPr>
          <a:xfrm>
            <a:off x="677160" y="1930320"/>
            <a:ext cx="6877800" cy="406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ru-RU" sz="5400" spc="-1" strike="noStrike">
                <a:solidFill>
                  <a:srgbClr val="90c226"/>
                </a:solidFill>
                <a:latin typeface="Trebuchet MS"/>
              </a:rPr>
              <a:t>Содержание</a:t>
            </a: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:</a:t>
            </a:r>
            <a:endParaRPr b="0" lang="ru-RU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7000"/>
          </a:bodyPr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808080"/>
                </a:solidFill>
                <a:latin typeface="Trebuchet MS"/>
              </a:rPr>
              <a:t>Основные понятия теории множеств</a:t>
            </a:r>
            <a:endParaRPr b="0" lang="ru-RU" sz="1800" spc="-1" strike="noStrike">
              <a:latin typeface="Times New Roman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808080"/>
                </a:solidFill>
                <a:latin typeface="Trebuchet MS"/>
              </a:rPr>
              <a:t>Алгебраические системы</a:t>
            </a:r>
            <a:endParaRPr b="0" lang="ru-RU" sz="1800" spc="-1" strike="noStrike">
              <a:latin typeface="Times New Roman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808080"/>
                </a:solidFill>
                <a:latin typeface="Trebuchet MS"/>
              </a:rPr>
              <a:t>Числовые системы</a:t>
            </a:r>
            <a:endParaRPr b="0" lang="ru-RU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Группоиды ( 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A, f⊗2 )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6" name="Рисунок 2" descr=""/>
          <p:cNvPicPr/>
          <p:nvPr/>
        </p:nvPicPr>
        <p:blipFill>
          <a:blip r:embed="rId1"/>
          <a:stretch/>
        </p:blipFill>
        <p:spPr>
          <a:xfrm>
            <a:off x="677160" y="1448640"/>
            <a:ext cx="8068320" cy="458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Операционные структуры: определения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8" name="Рисунок 2" descr=""/>
          <p:cNvPicPr/>
          <p:nvPr/>
        </p:nvPicPr>
        <p:blipFill>
          <a:blip r:embed="rId1"/>
          <a:stretch/>
        </p:blipFill>
        <p:spPr>
          <a:xfrm>
            <a:off x="677160" y="1930320"/>
            <a:ext cx="8163720" cy="437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Операционные структуры: примеры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0" name="Рисунок 2" descr=""/>
          <p:cNvPicPr/>
          <p:nvPr/>
        </p:nvPicPr>
        <p:blipFill>
          <a:blip r:embed="rId1"/>
          <a:stretch/>
        </p:blipFill>
        <p:spPr>
          <a:xfrm>
            <a:off x="677160" y="1353960"/>
            <a:ext cx="7935120" cy="429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Арифметические структуры : кольца с идеалами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2" name="Рисунок 2" descr=""/>
          <p:cNvPicPr/>
          <p:nvPr/>
        </p:nvPicPr>
        <p:blipFill>
          <a:blip r:embed="rId1"/>
          <a:stretch/>
        </p:blipFill>
        <p:spPr>
          <a:xfrm>
            <a:off x="677160" y="1930320"/>
            <a:ext cx="7230240" cy="355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Арифметические структуры : поля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4" name="Рисунок 2" descr=""/>
          <p:cNvPicPr/>
          <p:nvPr/>
        </p:nvPicPr>
        <p:blipFill>
          <a:blip r:embed="rId1"/>
          <a:stretch/>
        </p:blipFill>
        <p:spPr>
          <a:xfrm>
            <a:off x="677160" y="1566720"/>
            <a:ext cx="8163720" cy="418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Решётки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6" name="Рисунок 2" descr=""/>
          <p:cNvPicPr/>
          <p:nvPr/>
        </p:nvPicPr>
        <p:blipFill>
          <a:blip r:embed="rId1"/>
          <a:stretch/>
        </p:blipFill>
        <p:spPr>
          <a:xfrm>
            <a:off x="677160" y="1443600"/>
            <a:ext cx="7868520" cy="415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Булевы алгебры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8" name="Рисунок 2" descr=""/>
          <p:cNvPicPr/>
          <p:nvPr/>
        </p:nvPicPr>
        <p:blipFill>
          <a:blip r:embed="rId1"/>
          <a:stretch/>
        </p:blipFill>
        <p:spPr>
          <a:xfrm>
            <a:off x="677160" y="1270080"/>
            <a:ext cx="8116200" cy="418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Нечёткие алгебры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0" name="Рисунок 2" descr=""/>
          <p:cNvPicPr/>
          <p:nvPr/>
        </p:nvPicPr>
        <p:blipFill>
          <a:blip r:embed="rId1"/>
          <a:stretch/>
        </p:blipFill>
        <p:spPr>
          <a:xfrm>
            <a:off x="677160" y="1545480"/>
            <a:ext cx="7734960" cy="408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Темы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: </a:t>
            </a: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Числовые системы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2" name="Рисунок 2" descr=""/>
          <p:cNvPicPr/>
          <p:nvPr/>
        </p:nvPicPr>
        <p:blipFill>
          <a:blip r:embed="rId1"/>
          <a:stretch/>
        </p:blipFill>
        <p:spPr>
          <a:xfrm>
            <a:off x="677160" y="1593720"/>
            <a:ext cx="7963560" cy="328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Делимость чисел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4" name="Рисунок 2" descr=""/>
          <p:cNvPicPr/>
          <p:nvPr/>
        </p:nvPicPr>
        <p:blipFill>
          <a:blip r:embed="rId1"/>
          <a:stretch/>
        </p:blipFill>
        <p:spPr>
          <a:xfrm>
            <a:off x="677160" y="1403640"/>
            <a:ext cx="7887600" cy="410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Тема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: </a:t>
            </a:r>
            <a:br/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Основные понятия теории множеств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2" name="Рисунок 2" descr=""/>
          <p:cNvPicPr/>
          <p:nvPr/>
        </p:nvPicPr>
        <p:blipFill>
          <a:blip r:embed="rId1"/>
          <a:stretch/>
        </p:blipFill>
        <p:spPr>
          <a:xfrm>
            <a:off x="677160" y="2097000"/>
            <a:ext cx="7639920" cy="348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Основная теорема арифметики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6" name="Рисунок 2" descr=""/>
          <p:cNvPicPr/>
          <p:nvPr/>
        </p:nvPicPr>
        <p:blipFill>
          <a:blip r:embed="rId1"/>
          <a:stretch/>
        </p:blipFill>
        <p:spPr>
          <a:xfrm>
            <a:off x="677160" y="1270080"/>
            <a:ext cx="7887600" cy="424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Основные типы множеств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4" name="Рисунок 2" descr=""/>
          <p:cNvPicPr/>
          <p:nvPr/>
        </p:nvPicPr>
        <p:blipFill>
          <a:blip r:embed="rId1"/>
          <a:stretch/>
        </p:blipFill>
        <p:spPr>
          <a:xfrm>
            <a:off x="677160" y="1716120"/>
            <a:ext cx="8100720" cy="424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Отношения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6" name="Рисунок 2" descr=""/>
          <p:cNvPicPr/>
          <p:nvPr/>
        </p:nvPicPr>
        <p:blipFill>
          <a:blip r:embed="rId1"/>
          <a:stretch/>
        </p:blipFill>
        <p:spPr>
          <a:xfrm>
            <a:off x="677160" y="1425600"/>
            <a:ext cx="7696800" cy="437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Бинарные отношения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8" name="Рисунок 2" descr=""/>
          <p:cNvPicPr/>
          <p:nvPr/>
        </p:nvPicPr>
        <p:blipFill>
          <a:blip r:embed="rId1"/>
          <a:stretch/>
        </p:blipFill>
        <p:spPr>
          <a:xfrm>
            <a:off x="677160" y="1407600"/>
            <a:ext cx="7068240" cy="413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Свойства бинарных отношений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0" name="Рисунок 2" descr=""/>
          <p:cNvPicPr/>
          <p:nvPr/>
        </p:nvPicPr>
        <p:blipFill>
          <a:blip r:embed="rId1"/>
          <a:stretch/>
        </p:blipFill>
        <p:spPr>
          <a:xfrm>
            <a:off x="677160" y="1385280"/>
            <a:ext cx="8344800" cy="432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Отношение эквивалентности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2" name="Рисунок 2" descr=""/>
          <p:cNvPicPr/>
          <p:nvPr/>
        </p:nvPicPr>
        <p:blipFill>
          <a:blip r:embed="rId1"/>
          <a:stretch/>
        </p:blipFill>
        <p:spPr>
          <a:xfrm>
            <a:off x="677160" y="1445760"/>
            <a:ext cx="7763760" cy="405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Замыкание отношений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4" name="Рисунок 2" descr=""/>
          <p:cNvPicPr/>
          <p:nvPr/>
        </p:nvPicPr>
        <p:blipFill>
          <a:blip r:embed="rId1"/>
          <a:stretch/>
        </p:blipFill>
        <p:spPr>
          <a:xfrm>
            <a:off x="677160" y="1479240"/>
            <a:ext cx="7306200" cy="397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</TotalTime>
  <Application>LibreOffice/7.0.3.1$Linux_X86_64 LibreOffice_project/00$Build-1</Application>
  <Words>164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2020-10-31T16:02:01Z</dcterms:created>
  <dc:creator>Matvey</dc:creator>
  <dc:description/>
  <dc:language>ru-RU</dc:language>
  <cp:lastModifiedBy/>
  <dcterms:modified xsi:type="dcterms:W3CDTF">2020-12-18T16:46:03Z</dcterms:modified>
  <cp:revision>18</cp:revision>
  <dc:subject/>
  <dc:title>Математические объекты и их представления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