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Mono SemiBold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SemiBol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SemiBold-boldItalic.fntdata"/><Relationship Id="rId30" Type="http://schemas.openxmlformats.org/officeDocument/2006/relationships/font" Target="fonts/RobotoMonoSemiBold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c12c018bb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c12c018bb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f9831ec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f9831ec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f9831ec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f9831ec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f9831ec3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f9831ec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f9831ec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f9831ec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f9831ec3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f9831ec3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f9831ec3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f9831ec3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f9831ec3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f9831ec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f9831ec3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f9831ec3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f9831ec3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f9831ec3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227a82d1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227a82d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227a82d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227a82d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44bb1cc5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44bb1cc5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b15c65d8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b15c65d8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c7efd3b1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c7efd3b1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c7efd3b1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c7efd3b1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c7efd3b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c7efd3b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7efd3b1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7efd3b1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c7efd3b1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c7efd3b1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c12c018bb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c12c018bb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c12c018bb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c12c018bb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python.org/dev/peps/pep-0483/" TargetMode="External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PyCQA/flake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611750" y="1409175"/>
            <a:ext cx="6094800" cy="2237100"/>
          </a:xfrm>
          <a:prstGeom prst="roundRect">
            <a:avLst>
              <a:gd fmla="val 9905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38100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743850" y="1823125"/>
            <a:ext cx="5874600" cy="912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ru" sz="2440">
                <a:solidFill>
                  <a:schemeClr val="lt1"/>
                </a:solidFill>
                <a:highlight>
                  <a:schemeClr val="dk1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Аннотации типов </a:t>
            </a:r>
            <a:r>
              <a:rPr lang="ru" sz="2440">
                <a:solidFill>
                  <a:schemeClr val="lt1"/>
                </a:solidFill>
                <a:highlight>
                  <a:schemeClr val="dk1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в Python</a:t>
            </a:r>
            <a:endParaRPr sz="2440">
              <a:solidFill>
                <a:schemeClr val="lt1"/>
              </a:solidFill>
              <a:highlight>
                <a:schemeClr val="dk1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98850" y="2727200"/>
            <a:ext cx="8520600" cy="7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89"/>
              <a:buNone/>
            </a:pPr>
            <a:r>
              <a:rPr lang="ru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Величко Арсений, РГПУ им А.И. Герцена 2022г.</a:t>
            </a:r>
            <a:endParaRPr b="1"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273025" y="290650"/>
            <a:ext cx="8559300" cy="4579800"/>
          </a:xfrm>
          <a:prstGeom prst="roundRect">
            <a:avLst>
              <a:gd fmla="val 807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476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554875" y="445025"/>
            <a:ext cx="827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Как и где ставить аннотации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571825" y="1110275"/>
            <a:ext cx="79617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25" y="1557798"/>
            <a:ext cx="8174150" cy="26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273025" y="290650"/>
            <a:ext cx="8559300" cy="4579800"/>
          </a:xfrm>
          <a:prstGeom prst="roundRect">
            <a:avLst>
              <a:gd fmla="val 807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476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554875" y="445025"/>
            <a:ext cx="827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Как и где ставить аннотации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571825" y="1110275"/>
            <a:ext cx="79617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ru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А Dict из чего вообще состоит? 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75" y="1509574"/>
            <a:ext cx="8367849" cy="25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>
            <a:off x="273025" y="290650"/>
            <a:ext cx="8559300" cy="4579800"/>
          </a:xfrm>
          <a:prstGeom prst="roundRect">
            <a:avLst>
              <a:gd fmla="val 807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476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554875" y="445025"/>
            <a:ext cx="827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Как и где ставить аннотации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571825" y="1110275"/>
            <a:ext cx="79617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ru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Договоримся, что в users будет храниться словарь с ключами и значениями типа str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17" y="1958550"/>
            <a:ext cx="4095325" cy="18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273025" y="290650"/>
            <a:ext cx="8559300" cy="4579800"/>
          </a:xfrm>
          <a:prstGeom prst="roundRect">
            <a:avLst>
              <a:gd fmla="val 807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476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554875" y="445025"/>
            <a:ext cx="827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Как и где ставить аннотации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571825" y="1110275"/>
            <a:ext cx="79617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ru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Усложним, договоримся хранить словарь значений в формате dict[str, str] с ключами типа str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38" y="2022900"/>
            <a:ext cx="7709724" cy="16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273025" y="290650"/>
            <a:ext cx="8559300" cy="4579800"/>
          </a:xfrm>
          <a:prstGeom prst="roundRect">
            <a:avLst>
              <a:gd fmla="val 807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476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type="title"/>
          </p:nvPr>
        </p:nvSpPr>
        <p:spPr>
          <a:xfrm>
            <a:off x="554875" y="445025"/>
            <a:ext cx="827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import typing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571825" y="1110275"/>
            <a:ext cx="79617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ru" sz="1700">
                <a:solidFill>
                  <a:schemeClr val="dk1"/>
                </a:solidFill>
              </a:rPr>
              <a:t>Первые упоминания о подсказках типов в языке программирования Python появились в базе </a:t>
            </a:r>
            <a:r>
              <a:rPr lang="ru" sz="1700" u="sng">
                <a:solidFill>
                  <a:schemeClr val="hlink"/>
                </a:solidFill>
                <a:hlinkClick r:id="rId3"/>
              </a:rPr>
              <a:t>PEP-483</a:t>
            </a:r>
            <a:r>
              <a:rPr lang="ru" sz="1700">
                <a:solidFill>
                  <a:schemeClr val="dk1"/>
                </a:solidFill>
              </a:rPr>
              <a:t>. Такие подсказки нужны для улучшения статического анализа кода и автодополнения редакторами, что помогает снизить риски появления багов в коде.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1762" y="2517125"/>
            <a:ext cx="5261825" cy="210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273025" y="290650"/>
            <a:ext cx="8559300" cy="4579800"/>
          </a:xfrm>
          <a:prstGeom prst="roundRect">
            <a:avLst>
              <a:gd fmla="val 807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476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type="title"/>
          </p:nvPr>
        </p:nvSpPr>
        <p:spPr>
          <a:xfrm>
            <a:off x="554875" y="445025"/>
            <a:ext cx="827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Пример работы с typing: Optional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571825" y="1110275"/>
            <a:ext cx="79617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ru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Бонус: найдите на слайде ошибку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25" y="1578049"/>
            <a:ext cx="8200301" cy="2572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/>
          <p:nvPr/>
        </p:nvSpPr>
        <p:spPr>
          <a:xfrm>
            <a:off x="273025" y="290650"/>
            <a:ext cx="8559300" cy="4579800"/>
          </a:xfrm>
          <a:prstGeom prst="roundRect">
            <a:avLst>
              <a:gd fmla="val 807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476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554875" y="445025"/>
            <a:ext cx="827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Пример работы с typing: Union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571825" y="1110275"/>
            <a:ext cx="79617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50" y="1380788"/>
            <a:ext cx="8234485" cy="29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273025" y="290650"/>
            <a:ext cx="8559300" cy="4579800"/>
          </a:xfrm>
          <a:prstGeom prst="roundRect">
            <a:avLst>
              <a:gd fmla="val 807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476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type="title"/>
          </p:nvPr>
        </p:nvSpPr>
        <p:spPr>
          <a:xfrm>
            <a:off x="554875" y="445025"/>
            <a:ext cx="827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Пример работы с typing: classes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571825" y="1110275"/>
            <a:ext cx="79617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401" y="1080076"/>
            <a:ext cx="7592541" cy="35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/>
          <p:nvPr/>
        </p:nvSpPr>
        <p:spPr>
          <a:xfrm>
            <a:off x="273025" y="290650"/>
            <a:ext cx="8559300" cy="4579800"/>
          </a:xfrm>
          <a:prstGeom prst="roundRect">
            <a:avLst>
              <a:gd fmla="val 807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476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 txBox="1"/>
          <p:nvPr>
            <p:ph type="title"/>
          </p:nvPr>
        </p:nvSpPr>
        <p:spPr>
          <a:xfrm>
            <a:off x="554875" y="445025"/>
            <a:ext cx="827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Пример работы с typing: Any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571825" y="1110275"/>
            <a:ext cx="79617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50" y="1294402"/>
            <a:ext cx="8452900" cy="31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/>
          <p:nvPr/>
        </p:nvSpPr>
        <p:spPr>
          <a:xfrm>
            <a:off x="273025" y="290650"/>
            <a:ext cx="8559300" cy="4579800"/>
          </a:xfrm>
          <a:prstGeom prst="roundRect">
            <a:avLst>
              <a:gd fmla="val 807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476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571825" y="1110275"/>
            <a:ext cx="79617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414338"/>
            <a:ext cx="729615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611750" y="1409175"/>
            <a:ext cx="6094800" cy="2237100"/>
          </a:xfrm>
          <a:prstGeom prst="roundRect">
            <a:avLst>
              <a:gd fmla="val 9905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38100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1721850" y="1869825"/>
            <a:ext cx="5874600" cy="1315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200">
                <a:solidFill>
                  <a:schemeClr val="lt1"/>
                </a:solidFill>
                <a:highlight>
                  <a:schemeClr val="dk1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Типы данных</a:t>
            </a:r>
            <a:endParaRPr sz="4200">
              <a:solidFill>
                <a:schemeClr val="lt1"/>
              </a:solidFill>
              <a:highlight>
                <a:schemeClr val="dk1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273025" y="290650"/>
            <a:ext cx="8559300" cy="4579800"/>
          </a:xfrm>
          <a:prstGeom prst="roundRect">
            <a:avLst>
              <a:gd fmla="val 807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476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 txBox="1"/>
          <p:nvPr>
            <p:ph type="title"/>
          </p:nvPr>
        </p:nvSpPr>
        <p:spPr>
          <a:xfrm>
            <a:off x="554875" y="445025"/>
            <a:ext cx="827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Обновленные аннотации в Python 3.10+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571825" y="1110275"/>
            <a:ext cx="79617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В python 3.10 введены новые форматы аннотаций типов. 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ru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Они более наглядные и краткие, большинство из них не требует импорта модуля typing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273025" y="290650"/>
            <a:ext cx="8559300" cy="4579800"/>
          </a:xfrm>
          <a:prstGeom prst="roundRect">
            <a:avLst>
              <a:gd fmla="val 807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476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 txBox="1"/>
          <p:nvPr>
            <p:ph type="title"/>
          </p:nvPr>
        </p:nvSpPr>
        <p:spPr>
          <a:xfrm>
            <a:off x="554875" y="445025"/>
            <a:ext cx="827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Встроенные имена составных типов и Union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650" y="1233590"/>
            <a:ext cx="6704270" cy="1384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429" y="2972346"/>
            <a:ext cx="6704270" cy="955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/>
          <p:nvPr/>
        </p:nvSpPr>
        <p:spPr>
          <a:xfrm>
            <a:off x="1611750" y="337725"/>
            <a:ext cx="6094800" cy="4626900"/>
          </a:xfrm>
          <a:prstGeom prst="roundRect">
            <a:avLst>
              <a:gd fmla="val 9905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38100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4"/>
          <p:cNvSpPr txBox="1"/>
          <p:nvPr>
            <p:ph type="ctrTitle"/>
          </p:nvPr>
        </p:nvSpPr>
        <p:spPr>
          <a:xfrm>
            <a:off x="1752500" y="746350"/>
            <a:ext cx="5874600" cy="827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740">
                <a:solidFill>
                  <a:schemeClr val="lt1"/>
                </a:solidFill>
                <a:highlight>
                  <a:schemeClr val="dk1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Полезные ресурсы</a:t>
            </a:r>
            <a:endParaRPr sz="3740">
              <a:solidFill>
                <a:schemeClr val="lt1"/>
              </a:solidFill>
              <a:highlight>
                <a:schemeClr val="dk1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237" name="Google Shape;237;p34"/>
          <p:cNvSpPr txBox="1"/>
          <p:nvPr>
            <p:ph idx="1" type="subTitle"/>
          </p:nvPr>
        </p:nvSpPr>
        <p:spPr>
          <a:xfrm>
            <a:off x="1783950" y="1684675"/>
            <a:ext cx="5750400" cy="30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Mono"/>
              <a:buChar char="●"/>
            </a:pPr>
            <a:r>
              <a:rPr b="1" lang="ru" sz="1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PEP8:</a:t>
            </a:r>
            <a:r>
              <a:rPr lang="ru" sz="1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https://www.python.org/dev/peps/pep-0008</a:t>
            </a:r>
            <a:endParaRPr sz="14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Mono"/>
              <a:buChar char="●"/>
            </a:pPr>
            <a:r>
              <a:rPr b="1" lang="ru" sz="1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pep8.org: </a:t>
            </a:r>
            <a:r>
              <a:rPr lang="ru" sz="1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https://pep8.org</a:t>
            </a:r>
            <a:endParaRPr sz="14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Mono"/>
              <a:buChar char="●"/>
            </a:pPr>
            <a:r>
              <a:rPr b="1" lang="ru" sz="1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Typing:</a:t>
            </a:r>
            <a:r>
              <a:rPr lang="ru" sz="1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https://docs.python.org/3/library/typing.html</a:t>
            </a:r>
            <a:endParaRPr sz="14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Mono"/>
              <a:buChar char="●"/>
            </a:pPr>
            <a:r>
              <a:rPr b="1" lang="ru" sz="1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Black: </a:t>
            </a:r>
            <a:r>
              <a:rPr lang="ru" sz="1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https://github.com/psf/black</a:t>
            </a:r>
            <a:endParaRPr sz="14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Mono"/>
              <a:buChar char="●"/>
            </a:pPr>
            <a:r>
              <a:rPr b="1" lang="ru" sz="1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Mypy: </a:t>
            </a:r>
            <a:r>
              <a:rPr lang="ru" sz="1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https://github.com/python/mypy</a:t>
            </a:r>
            <a:endParaRPr sz="14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Mono"/>
              <a:buChar char="●"/>
            </a:pPr>
            <a:r>
              <a:rPr b="1" lang="ru" sz="1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Flake8: </a:t>
            </a:r>
            <a:r>
              <a:rPr lang="ru" sz="14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https://github.com/PyCQA/flake8</a:t>
            </a:r>
            <a:endParaRPr sz="14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Mono"/>
              <a:buChar char="●"/>
            </a:pPr>
            <a:r>
              <a:rPr b="1" lang="ru" sz="1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Книга “Типизированный Python для профессиональной разработки”:</a:t>
            </a:r>
            <a:r>
              <a:rPr lang="ru" sz="1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https://to.digital/typed-python/</a:t>
            </a:r>
            <a:endParaRPr sz="14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273025" y="290650"/>
            <a:ext cx="8559300" cy="4579800"/>
          </a:xfrm>
          <a:prstGeom prst="roundRect">
            <a:avLst>
              <a:gd fmla="val 807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476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554875" y="445025"/>
            <a:ext cx="827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Атомарные и составные типы данных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71825" y="1110275"/>
            <a:ext cx="79617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В языке Python существуют базовые типы: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●"/>
            </a:pPr>
            <a:r>
              <a:rPr lang="ru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●"/>
            </a:pPr>
            <a:r>
              <a:rPr lang="ru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●"/>
            </a:pPr>
            <a:r>
              <a:rPr lang="ru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●"/>
            </a:pPr>
            <a:r>
              <a:rPr lang="ru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●"/>
            </a:pPr>
            <a:r>
              <a:rPr lang="ru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NoneType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●"/>
            </a:pPr>
            <a:r>
              <a:rPr lang="ru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Составные типы: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●"/>
            </a:pPr>
            <a:r>
              <a:rPr lang="ru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list/tuple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●"/>
            </a:pPr>
            <a:r>
              <a:rPr lang="ru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dict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●"/>
            </a:pPr>
            <a:r>
              <a:rPr lang="ru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set/frozenset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/>
              <a:buChar char="●"/>
            </a:pPr>
            <a:r>
              <a:rPr lang="ru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273025" y="290650"/>
            <a:ext cx="8559300" cy="4579800"/>
          </a:xfrm>
          <a:prstGeom prst="roundRect">
            <a:avLst>
              <a:gd fmla="val 807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476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554875" y="445025"/>
            <a:ext cx="827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Изменяемые и неизменяемые типы данных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571825" y="1110275"/>
            <a:ext cx="79617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К изменяемым типам относят: 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ru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ru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dict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ru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К неизменяемым типам: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ru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ru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ru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int/float/complex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ru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tuple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ru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NoneType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1611750" y="1409175"/>
            <a:ext cx="6094800" cy="2237100"/>
          </a:xfrm>
          <a:prstGeom prst="roundRect">
            <a:avLst>
              <a:gd fmla="val 9905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38100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ctrTitle"/>
          </p:nvPr>
        </p:nvSpPr>
        <p:spPr>
          <a:xfrm>
            <a:off x="1721850" y="1869825"/>
            <a:ext cx="5874600" cy="1315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200">
                <a:solidFill>
                  <a:schemeClr val="lt1"/>
                </a:solidFill>
                <a:highlight>
                  <a:schemeClr val="dk1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Аннотации типов</a:t>
            </a:r>
            <a:endParaRPr sz="4200">
              <a:solidFill>
                <a:schemeClr val="lt1"/>
              </a:solidFill>
              <a:highlight>
                <a:schemeClr val="dk1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273025" y="290650"/>
            <a:ext cx="8559300" cy="4579800"/>
          </a:xfrm>
          <a:prstGeom prst="roundRect">
            <a:avLst>
              <a:gd fmla="val 807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476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554875" y="445025"/>
            <a:ext cx="827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Аннотации типов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571825" y="1110275"/>
            <a:ext cx="79617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Код без аннотаций чаще всего выглядит так. Попробуйте угадать, что вернет функция и какие аргументы туда передаются: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825" y="1961000"/>
            <a:ext cx="3338356" cy="24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273025" y="290650"/>
            <a:ext cx="8559300" cy="4579800"/>
          </a:xfrm>
          <a:prstGeom prst="roundRect">
            <a:avLst>
              <a:gd fmla="val 807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476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554875" y="445025"/>
            <a:ext cx="827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Аннотации типов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571825" y="1173500"/>
            <a:ext cx="79617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Функция с аннотациями типов выглядит вот так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25" y="1912575"/>
            <a:ext cx="4901125" cy="20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950" y="2027798"/>
            <a:ext cx="3060575" cy="17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704088" y="3827400"/>
            <a:ext cx="25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Аналогичный код на C/C++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273025" y="290650"/>
            <a:ext cx="8559300" cy="4579800"/>
          </a:xfrm>
          <a:prstGeom prst="roundRect">
            <a:avLst>
              <a:gd fmla="val 807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476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554875" y="445025"/>
            <a:ext cx="827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Как и где ставить аннотации: class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571825" y="1110275"/>
            <a:ext cx="79617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321" y="1159246"/>
            <a:ext cx="6279349" cy="31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273025" y="290650"/>
            <a:ext cx="8559300" cy="4579800"/>
          </a:xfrm>
          <a:prstGeom prst="roundRect">
            <a:avLst>
              <a:gd fmla="val 807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47625">
              <a:srgbClr val="000000">
                <a:alpha val="6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type="title"/>
          </p:nvPr>
        </p:nvSpPr>
        <p:spPr>
          <a:xfrm>
            <a:off x="554875" y="445025"/>
            <a:ext cx="827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20">
                <a:solidFill>
                  <a:schemeClr val="lt1"/>
                </a:solidFill>
                <a:highlight>
                  <a:schemeClr val="dk1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Как и где ставить аннотации: методы и property</a:t>
            </a:r>
            <a:endParaRPr sz="2220">
              <a:solidFill>
                <a:schemeClr val="lt1"/>
              </a:solidFill>
              <a:highlight>
                <a:schemeClr val="dk1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9355" l="0" r="0" t="6206"/>
          <a:stretch/>
        </p:blipFill>
        <p:spPr>
          <a:xfrm>
            <a:off x="1540350" y="1101300"/>
            <a:ext cx="6024650" cy="352297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