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Inconsolata"/>
      <p:regular r:id="rId15"/>
      <p:bold r:id="rId16"/>
    </p:embeddedFont>
    <p:embeddedFont>
      <p:font typeface="Montserra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regular.fntdata"/><Relationship Id="rId16" Type="http://schemas.openxmlformats.org/officeDocument/2006/relationships/font" Target="fonts/Inconsolata-bold.fntdata"/><Relationship Id="rId5" Type="http://schemas.openxmlformats.org/officeDocument/2006/relationships/slide" Target="slides/slide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3790" y="1158121"/>
            <a:ext cx="7556421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Научные исследования ИТМО в области ИТ, ВТ и ИКТ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793790" y="3624620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1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Арсений Величко, 4 курс, ИВТ</a:t>
            </a:r>
            <a:endParaRPr b="0" i="0" sz="1750" u="none" cap="none" strike="noStrike"/>
          </a:p>
        </p:txBody>
      </p:sp>
      <p:pic>
        <p:nvPicPr>
          <p:cNvPr descr="preencoded.png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4242673"/>
            <a:ext cx="5607606" cy="22106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793790" y="6708458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7" name="Google Shape;1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/>
          <p:nvPr/>
        </p:nvSpPr>
        <p:spPr>
          <a:xfrm>
            <a:off x="7223046" y="340887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Итоги</a:t>
            </a:r>
            <a:endParaRPr b="0" i="0" sz="4450" u="none" cap="none" strike="noStrike"/>
          </a:p>
        </p:txBody>
      </p:sp>
      <p:sp>
        <p:nvSpPr>
          <p:cNvPr id="189" name="Google Shape;189;p2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ИТМО — экосистема фундаментальных исследований и бизнеса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793790" y="1509474"/>
            <a:ext cx="727495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Университет в цифрах</a:t>
            </a:r>
            <a:endParaRPr b="0" i="0" sz="4450" u="none" cap="none" strike="noStrike"/>
          </a:p>
        </p:txBody>
      </p:sp>
      <p:pic>
        <p:nvPicPr>
          <p:cNvPr descr="preencoded.png"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598063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1587579" y="2558415"/>
            <a:ext cx="383512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&gt;22 000 научных статей</a:t>
            </a:r>
            <a:endParaRPr b="0" i="0" sz="2200" u="none" cap="none" strike="noStrike"/>
          </a:p>
        </p:txBody>
      </p:sp>
      <p:pic>
        <p:nvPicPr>
          <p:cNvPr descr="preencoded.png"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388512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1587579" y="3845481"/>
            <a:ext cx="363426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&gt;246 000 цитирований</a:t>
            </a:r>
            <a:endParaRPr b="0" i="0" sz="2200" u="none" cap="none" strike="noStrike"/>
          </a:p>
        </p:txBody>
      </p:sp>
      <p:pic>
        <p:nvPicPr>
          <p:cNvPr descr="preencoded.png" id="72" name="Google Shape;7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5172194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587579" y="513254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Основан в 1900</a:t>
            </a:r>
            <a:endParaRPr b="0" i="0" sz="220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793790" y="5994321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Национальный исследовательский университет, проект ITMO Highpark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793790" y="942023"/>
            <a:ext cx="793146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Кластеры исследований</a:t>
            </a:r>
            <a:endParaRPr b="0" i="0" sz="4450" u="none" cap="none" strike="noStrike"/>
          </a:p>
        </p:txBody>
      </p:sp>
      <p:sp>
        <p:nvSpPr>
          <p:cNvPr id="81" name="Google Shape;81;p15"/>
          <p:cNvSpPr/>
          <p:nvPr/>
        </p:nvSpPr>
        <p:spPr>
          <a:xfrm>
            <a:off x="2197418" y="298346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ИИ и IT</a:t>
            </a:r>
            <a:endParaRPr b="0" i="0" sz="2200" u="none" cap="none" strike="noStrike"/>
          </a:p>
        </p:txBody>
      </p:sp>
      <p:pic>
        <p:nvPicPr>
          <p:cNvPr descr="preencoded.png" id="82" name="Google Shape;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6324362" y="3356372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500" u="none" cap="none" strike="noStrike"/>
          </a:p>
        </p:txBody>
      </p:sp>
      <p:sp>
        <p:nvSpPr>
          <p:cNvPr id="84" name="Google Shape;84;p15"/>
          <p:cNvSpPr/>
          <p:nvPr/>
        </p:nvSpPr>
        <p:spPr>
          <a:xfrm>
            <a:off x="9597628" y="2983468"/>
            <a:ext cx="287678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Квант и фотоника</a:t>
            </a:r>
            <a:endParaRPr b="0" i="0" sz="2200" u="none" cap="none" strike="noStrike"/>
          </a:p>
        </p:txBody>
      </p:sp>
      <p:pic>
        <p:nvPicPr>
          <p:cNvPr descr="preencoded.png" id="85" name="Google Shape;8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7986713" y="3356372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50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9597628" y="543603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Робототехника</a:t>
            </a:r>
            <a:endParaRPr b="0" i="0" sz="2200" u="none" cap="none" strike="noStrike"/>
          </a:p>
        </p:txBody>
      </p:sp>
      <p:pic>
        <p:nvPicPr>
          <p:cNvPr descr="preencoded.png" id="88" name="Google Shape;8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986713" y="5018723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5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2197418" y="543603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Биоматериалы</a:t>
            </a:r>
            <a:endParaRPr b="0" i="0" sz="2200" u="none" cap="none" strike="noStrike"/>
          </a:p>
        </p:txBody>
      </p:sp>
      <p:pic>
        <p:nvPicPr>
          <p:cNvPr descr="preencoded.png" id="91" name="Google Shape;9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32653" y="2104430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6324362" y="5018723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25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Гибкая структура = быстрый выход на рынок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787241" y="618530"/>
            <a:ext cx="7700605" cy="6325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3950"/>
              <a:buFont typeface="Montserrat"/>
              <a:buNone/>
            </a:pPr>
            <a:r>
              <a:rPr b="1" i="0" lang="en-US" sz="39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Искусственный интеллект</a:t>
            </a:r>
            <a:endParaRPr b="0" i="0" sz="3950" u="none" cap="none" strike="noStrike"/>
          </a:p>
        </p:txBody>
      </p:sp>
      <p:pic>
        <p:nvPicPr>
          <p:cNvPr descr="preencoded.png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241" y="1782366"/>
            <a:ext cx="5652849" cy="5652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7569756" y="2010013"/>
            <a:ext cx="455414" cy="455414"/>
          </a:xfrm>
          <a:prstGeom prst="roundRect">
            <a:avLst>
              <a:gd fmla="val 200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778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5598" y="2047875"/>
            <a:ext cx="303609" cy="3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8227576" y="2010013"/>
            <a:ext cx="2981444" cy="316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950"/>
              <a:buFont typeface="Montserrat"/>
              <a:buNone/>
            </a:pPr>
            <a:r>
              <a:rPr b="1" i="0" lang="en-US" sz="19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Машинное обучение</a:t>
            </a:r>
            <a:endParaRPr b="0" i="0" sz="1950" u="none" cap="none" strike="noStrike"/>
          </a:p>
        </p:txBody>
      </p:sp>
      <p:sp>
        <p:nvSpPr>
          <p:cNvPr id="104" name="Google Shape;104;p16"/>
          <p:cNvSpPr/>
          <p:nvPr/>
        </p:nvSpPr>
        <p:spPr>
          <a:xfrm>
            <a:off x="7569756" y="3123128"/>
            <a:ext cx="455414" cy="455414"/>
          </a:xfrm>
          <a:prstGeom prst="roundRect">
            <a:avLst>
              <a:gd fmla="val 200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778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5" name="Google Shape;10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5598" y="3160990"/>
            <a:ext cx="303609" cy="3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8227576" y="3123128"/>
            <a:ext cx="2530673" cy="316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950"/>
              <a:buFont typeface="Montserrat"/>
              <a:buNone/>
            </a:pPr>
            <a:r>
              <a:rPr b="1" i="0" lang="en-US" sz="19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Медицинский ИИ</a:t>
            </a:r>
            <a:endParaRPr b="0" i="0" sz="195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7569756" y="4236244"/>
            <a:ext cx="455414" cy="455414"/>
          </a:xfrm>
          <a:prstGeom prst="roundRect">
            <a:avLst>
              <a:gd fmla="val 2008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778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8" name="Google Shape;108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45598" y="4274106"/>
            <a:ext cx="303609" cy="3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8227576" y="4236244"/>
            <a:ext cx="3011567" cy="316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950"/>
              <a:buFont typeface="Montserrat"/>
              <a:buNone/>
            </a:pPr>
            <a:r>
              <a:rPr b="1" i="0" lang="en-US" sz="19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Цифровое искусство</a:t>
            </a:r>
            <a:endParaRPr b="0" i="0" sz="19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6280190" y="206228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Фотоника и квантовые технологии</a:t>
            </a:r>
            <a:endParaRPr b="0" i="0" sz="445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6280190" y="4075152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017306" y="4075152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1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«Квантовое шифрование — стратегический приоритет 2030»</a:t>
            </a:r>
            <a:endParaRPr b="0" i="0" sz="1750" u="none" cap="none" strike="noStrike"/>
          </a:p>
        </p:txBody>
      </p:sp>
      <p:sp>
        <p:nvSpPr>
          <p:cNvPr id="119" name="Google Shape;119;p17"/>
          <p:cNvSpPr/>
          <p:nvPr/>
        </p:nvSpPr>
        <p:spPr>
          <a:xfrm>
            <a:off x="6280190" y="532257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017306" y="5322570"/>
            <a:ext cx="473856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Метаматериалы, биосенсоры</a:t>
            </a:r>
            <a:endParaRPr b="0" i="0" sz="2200" u="none" cap="none" strike="noStrike"/>
          </a:p>
        </p:txBody>
      </p:sp>
      <p:sp>
        <p:nvSpPr>
          <p:cNvPr id="121" name="Google Shape;121;p17"/>
          <p:cNvSpPr/>
          <p:nvPr/>
        </p:nvSpPr>
        <p:spPr>
          <a:xfrm>
            <a:off x="7017306" y="5812988"/>
            <a:ext cx="625768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Сверхпроводящие кубиты, QKD-линии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793790" y="2721412"/>
            <a:ext cx="639496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Кибербезопасность</a:t>
            </a:r>
            <a:endParaRPr b="0" i="0" sz="4450" u="none" cap="none" strike="noStrike"/>
          </a:p>
        </p:txBody>
      </p:sp>
      <p:sp>
        <p:nvSpPr>
          <p:cNvPr id="128" name="Google Shape;128;p18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Коды</a:t>
            </a:r>
            <a:endParaRPr b="0" i="0" sz="2200" u="none" cap="none" strike="noStrike"/>
          </a:p>
        </p:txBody>
      </p:sp>
      <p:sp>
        <p:nvSpPr>
          <p:cNvPr id="129" name="Google Shape;129;p18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Нижний уровень защиты</a:t>
            </a:r>
            <a:endParaRPr b="0" i="0" sz="1750" u="none" cap="none" strike="noStrike"/>
          </a:p>
        </p:txBody>
      </p:sp>
      <p:sp>
        <p:nvSpPr>
          <p:cNvPr id="130" name="Google Shape;130;p18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CTF</a:t>
            </a:r>
            <a:endParaRPr b="0" i="0" sz="2200" u="none" cap="none" strike="noStrike"/>
          </a:p>
        </p:txBody>
      </p:sp>
      <p:sp>
        <p:nvSpPr>
          <p:cNvPr id="131" name="Google Shape;131;p18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Практические соревнования по безопасности</a:t>
            </a:r>
            <a:endParaRPr b="0" i="0" sz="1750" u="none" cap="none" strike="noStrike"/>
          </a:p>
        </p:txBody>
      </p:sp>
      <p:sp>
        <p:nvSpPr>
          <p:cNvPr id="132" name="Google Shape;132;p18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Партнёры</a:t>
            </a:r>
            <a:endParaRPr b="0" i="0" sz="2200" u="none" cap="none" strike="noStrike"/>
          </a:p>
        </p:txBody>
      </p:sp>
      <p:sp>
        <p:nvSpPr>
          <p:cNvPr id="133" name="Google Shape;133;p18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Международные связи и сотрудничество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793790" y="320480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Робототехника</a:t>
            </a:r>
            <a:endParaRPr b="0" i="0" sz="4450" u="none" cap="none" strike="noStrike"/>
          </a:p>
        </p:txBody>
      </p:sp>
      <p:sp>
        <p:nvSpPr>
          <p:cNvPr id="140" name="Google Shape;140;p19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Агро- и арктические беспилотники</a:t>
            </a:r>
            <a:endParaRPr b="0" i="0" sz="1750" u="none" cap="none" strike="noStrike"/>
          </a:p>
        </p:txBody>
      </p:sp>
      <p:sp>
        <p:nvSpPr>
          <p:cNvPr id="141" name="Google Shape;141;p19"/>
          <p:cNvSpPr/>
          <p:nvPr/>
        </p:nvSpPr>
        <p:spPr>
          <a:xfrm>
            <a:off x="7599521" y="4457819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ITMO RoboCup — многократные чемпионы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793790" y="104870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Междисциплинарные проекты</a:t>
            </a:r>
            <a:endParaRPr b="0" i="0" sz="4450" u="none" cap="none" strike="noStrike"/>
          </a:p>
        </p:txBody>
      </p:sp>
      <p:sp>
        <p:nvSpPr>
          <p:cNvPr id="149" name="Google Shape;149;p20"/>
          <p:cNvSpPr/>
          <p:nvPr/>
        </p:nvSpPr>
        <p:spPr>
          <a:xfrm>
            <a:off x="1048941" y="2806422"/>
            <a:ext cx="30480" cy="4374475"/>
          </a:xfrm>
          <a:prstGeom prst="roundRect">
            <a:avLst>
              <a:gd fmla="val 30000" name="adj"/>
            </a:avLst>
          </a:prstGeom>
          <a:solidFill>
            <a:srgbClr val="000000">
              <a:alpha val="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1273612" y="3301484"/>
            <a:ext cx="680442" cy="30480"/>
          </a:xfrm>
          <a:prstGeom prst="roundRect">
            <a:avLst>
              <a:gd fmla="val 3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793790" y="3061573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878860" y="310407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650" u="none" cap="none" strike="noStrike"/>
          </a:p>
        </p:txBody>
      </p:sp>
      <p:sp>
        <p:nvSpPr>
          <p:cNvPr id="153" name="Google Shape;153;p20"/>
          <p:cNvSpPr/>
          <p:nvPr/>
        </p:nvSpPr>
        <p:spPr>
          <a:xfrm>
            <a:off x="2183011" y="303323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2022</a:t>
            </a:r>
            <a:endParaRPr b="0" i="0" sz="2200" u="none" cap="none" strike="noStrike"/>
          </a:p>
        </p:txBody>
      </p:sp>
      <p:sp>
        <p:nvSpPr>
          <p:cNvPr id="154" name="Google Shape;154;p20"/>
          <p:cNvSpPr/>
          <p:nvPr/>
        </p:nvSpPr>
        <p:spPr>
          <a:xfrm>
            <a:off x="2183011" y="3523655"/>
            <a:ext cx="61671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Art &amp; Science с Эрмитажем</a:t>
            </a:r>
            <a:endParaRPr b="0" i="0" sz="1750" u="none" cap="none" strike="noStrike"/>
          </a:p>
        </p:txBody>
      </p:sp>
      <p:sp>
        <p:nvSpPr>
          <p:cNvPr id="155" name="Google Shape;155;p20"/>
          <p:cNvSpPr/>
          <p:nvPr/>
        </p:nvSpPr>
        <p:spPr>
          <a:xfrm>
            <a:off x="1273612" y="4835247"/>
            <a:ext cx="680442" cy="30480"/>
          </a:xfrm>
          <a:prstGeom prst="roundRect">
            <a:avLst>
              <a:gd fmla="val 3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93790" y="4595336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878860" y="4637842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650" u="none" cap="none" strike="noStrike"/>
          </a:p>
        </p:txBody>
      </p:sp>
      <p:sp>
        <p:nvSpPr>
          <p:cNvPr id="158" name="Google Shape;158;p20"/>
          <p:cNvSpPr/>
          <p:nvPr/>
        </p:nvSpPr>
        <p:spPr>
          <a:xfrm>
            <a:off x="2183011" y="456699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b="0" i="0" sz="2200" u="none" cap="none" strike="noStrike"/>
          </a:p>
        </p:txBody>
      </p:sp>
      <p:sp>
        <p:nvSpPr>
          <p:cNvPr id="159" name="Google Shape;159;p20"/>
          <p:cNvSpPr/>
          <p:nvPr/>
        </p:nvSpPr>
        <p:spPr>
          <a:xfrm>
            <a:off x="2183011" y="5057418"/>
            <a:ext cx="61671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Digital Twins с Газпром Нефть</a:t>
            </a:r>
            <a:endParaRPr b="0" i="0" sz="1750" u="none" cap="none" strike="noStrike"/>
          </a:p>
        </p:txBody>
      </p:sp>
      <p:sp>
        <p:nvSpPr>
          <p:cNvPr id="160" name="Google Shape;160;p20"/>
          <p:cNvSpPr/>
          <p:nvPr/>
        </p:nvSpPr>
        <p:spPr>
          <a:xfrm>
            <a:off x="1273612" y="6369010"/>
            <a:ext cx="680442" cy="30480"/>
          </a:xfrm>
          <a:prstGeom prst="roundRect">
            <a:avLst>
              <a:gd fmla="val 3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793790" y="6129099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78860" y="617160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650"/>
              <a:buFont typeface="Montserrat"/>
              <a:buNone/>
            </a:pPr>
            <a:r>
              <a:rPr b="1" i="0" lang="en-US" sz="26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650" u="none" cap="none" strike="noStrike"/>
          </a:p>
        </p:txBody>
      </p:sp>
      <p:sp>
        <p:nvSpPr>
          <p:cNvPr id="163" name="Google Shape;163;p20"/>
          <p:cNvSpPr/>
          <p:nvPr/>
        </p:nvSpPr>
        <p:spPr>
          <a:xfrm>
            <a:off x="2183011" y="610076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endParaRPr b="0" i="0" sz="2200" u="none" cap="none" strike="noStrike"/>
          </a:p>
        </p:txBody>
      </p:sp>
      <p:sp>
        <p:nvSpPr>
          <p:cNvPr id="164" name="Google Shape;164;p20"/>
          <p:cNvSpPr/>
          <p:nvPr/>
        </p:nvSpPr>
        <p:spPr>
          <a:xfrm>
            <a:off x="2183011" y="6591181"/>
            <a:ext cx="61671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1750"/>
              <a:buFont typeface="Inconsolata"/>
              <a:buNone/>
            </a:pPr>
            <a:r>
              <a:rPr b="0" i="0" lang="en-US" sz="1750" u="none" cap="none" strike="noStrike">
                <a:solidFill>
                  <a:srgbClr val="151617"/>
                </a:solidFill>
                <a:latin typeface="Inconsolata"/>
                <a:ea typeface="Inconsolata"/>
                <a:cs typeface="Inconsolata"/>
                <a:sym typeface="Inconsolata"/>
              </a:rPr>
              <a:t>Science-Art-Business акселератор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>
            <a:off x="793790" y="2208252"/>
            <a:ext cx="923377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4450"/>
              <a:buFont typeface="Montserrat"/>
              <a:buNone/>
            </a:pPr>
            <a:r>
              <a:rPr b="1" i="0" lang="en-US" sz="445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Возможности для студентов</a:t>
            </a:r>
            <a:endParaRPr b="0" i="0" sz="4450" u="none" cap="none" strike="noStrike"/>
          </a:p>
        </p:txBody>
      </p:sp>
      <p:sp>
        <p:nvSpPr>
          <p:cNvPr id="171" name="Google Shape;171;p21"/>
          <p:cNvSpPr/>
          <p:nvPr/>
        </p:nvSpPr>
        <p:spPr>
          <a:xfrm>
            <a:off x="793790" y="3370659"/>
            <a:ext cx="2173724" cy="807958"/>
          </a:xfrm>
          <a:prstGeom prst="roundRect">
            <a:avLst>
              <a:gd fmla="val 113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721167" y="3575328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500" u="none" cap="none" strike="noStrike"/>
          </a:p>
        </p:txBody>
      </p:sp>
      <p:sp>
        <p:nvSpPr>
          <p:cNvPr id="173" name="Google Shape;173;p21"/>
          <p:cNvSpPr/>
          <p:nvPr/>
        </p:nvSpPr>
        <p:spPr>
          <a:xfrm>
            <a:off x="3194328" y="3597473"/>
            <a:ext cx="606956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1. Международные лаборатории (50+)</a:t>
            </a:r>
            <a:endParaRPr b="0" i="0" sz="2200" u="none" cap="none" strike="noStrike"/>
          </a:p>
        </p:txBody>
      </p:sp>
      <p:sp>
        <p:nvSpPr>
          <p:cNvPr id="174" name="Google Shape;174;p21"/>
          <p:cNvSpPr/>
          <p:nvPr/>
        </p:nvSpPr>
        <p:spPr>
          <a:xfrm>
            <a:off x="3080861" y="4163378"/>
            <a:ext cx="10642402" cy="15240"/>
          </a:xfrm>
          <a:prstGeom prst="roundRect">
            <a:avLst>
              <a:gd fmla="val 6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93790" y="4291965"/>
            <a:ext cx="4347567" cy="807958"/>
          </a:xfrm>
          <a:prstGeom prst="roundRect">
            <a:avLst>
              <a:gd fmla="val 113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2808089" y="4496633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500" u="none" cap="none" strike="noStrike"/>
          </a:p>
        </p:txBody>
      </p:sp>
      <p:sp>
        <p:nvSpPr>
          <p:cNvPr id="177" name="Google Shape;177;p21"/>
          <p:cNvSpPr/>
          <p:nvPr/>
        </p:nvSpPr>
        <p:spPr>
          <a:xfrm>
            <a:off x="5368171" y="4518779"/>
            <a:ext cx="481929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2. Research Assistant с 2 курса</a:t>
            </a:r>
            <a:endParaRPr b="0" i="0" sz="2200" u="none" cap="none" strike="noStrike"/>
          </a:p>
        </p:txBody>
      </p:sp>
      <p:sp>
        <p:nvSpPr>
          <p:cNvPr id="178" name="Google Shape;178;p21"/>
          <p:cNvSpPr/>
          <p:nvPr/>
        </p:nvSpPr>
        <p:spPr>
          <a:xfrm>
            <a:off x="5254704" y="5084683"/>
            <a:ext cx="8468558" cy="15240"/>
          </a:xfrm>
          <a:prstGeom prst="roundRect">
            <a:avLst>
              <a:gd fmla="val 60000" name="adj"/>
            </a:avLst>
          </a:prstGeom>
          <a:solidFill>
            <a:srgbClr val="1516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793790" y="5213271"/>
            <a:ext cx="6521410" cy="807958"/>
          </a:xfrm>
          <a:prstGeom prst="roundRect">
            <a:avLst>
              <a:gd fmla="val 1132" name="adj"/>
            </a:avLst>
          </a:prstGeom>
          <a:solidFill>
            <a:srgbClr val="F8ECE4"/>
          </a:solidFill>
          <a:ln cap="flat" cmpd="sng" w="9525">
            <a:solidFill>
              <a:srgbClr val="15161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20320">
              <a:srgbClr val="151617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3895011" y="5417939"/>
            <a:ext cx="318968" cy="3986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500"/>
              <a:buFont typeface="Montserrat"/>
              <a:buNone/>
            </a:pPr>
            <a:r>
              <a:rPr b="1" i="0" lang="en-US" sz="25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500" u="none" cap="none" strike="noStrike"/>
          </a:p>
        </p:txBody>
      </p:sp>
      <p:sp>
        <p:nvSpPr>
          <p:cNvPr id="181" name="Google Shape;181;p21"/>
          <p:cNvSpPr/>
          <p:nvPr/>
        </p:nvSpPr>
        <p:spPr>
          <a:xfrm>
            <a:off x="7542014" y="5440085"/>
            <a:ext cx="434661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1617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151617"/>
                </a:solidFill>
                <a:latin typeface="Montserrat"/>
                <a:ea typeface="Montserrat"/>
                <a:cs typeface="Montserrat"/>
                <a:sym typeface="Montserrat"/>
              </a:rPr>
              <a:t>3. Стартап-грант до 1 млн ₽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