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Instrument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strumentSans-bold.fntdata"/><Relationship Id="rId14" Type="http://schemas.openxmlformats.org/officeDocument/2006/relationships/font" Target="fonts/InstrumentSans-regular.fntdata"/><Relationship Id="rId17" Type="http://schemas.openxmlformats.org/officeDocument/2006/relationships/font" Target="fonts/InstrumentSans-boldItalic.fntdata"/><Relationship Id="rId16" Type="http://schemas.openxmlformats.org/officeDocument/2006/relationships/font" Target="fonts/Instrumen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6280190" y="2391013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Системный подход: ключ к комплексному пониманию объектов</a:t>
            </a:r>
            <a:endParaRPr b="0" i="0" sz="445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6280190" y="4857512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Методология научных исследований</a:t>
            </a:r>
            <a:endParaRPr b="0" i="0" sz="175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6280190" y="5475565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Докладчик: Величко Арсений ИВТ 4-1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6280190" y="1108353"/>
            <a:ext cx="623054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Определение системы</a:t>
            </a:r>
            <a:endParaRPr b="0" i="0" sz="4450" u="none" cap="none" strike="noStrike"/>
          </a:p>
        </p:txBody>
      </p:sp>
      <p:sp>
        <p:nvSpPr>
          <p:cNvPr id="63" name="Google Shape;63;p13"/>
          <p:cNvSpPr/>
          <p:nvPr/>
        </p:nvSpPr>
        <p:spPr>
          <a:xfrm>
            <a:off x="6280190" y="2157293"/>
            <a:ext cx="3664863" cy="2545675"/>
          </a:xfrm>
          <a:prstGeom prst="roundRect">
            <a:avLst>
              <a:gd fmla="val 8019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507004" y="23841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Система</a:t>
            </a:r>
            <a:endParaRPr b="0" i="0" sz="220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6507004" y="2874526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Совокупность взаимосвязанных компонентов, образующих целостный комплекс.</a:t>
            </a:r>
            <a:endParaRPr b="0" i="0" sz="175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10171867" y="2157293"/>
            <a:ext cx="3664863" cy="2545675"/>
          </a:xfrm>
          <a:prstGeom prst="roundRect">
            <a:avLst>
              <a:gd fmla="val 8019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398681" y="2384108"/>
            <a:ext cx="321123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Цитаты исследователей</a:t>
            </a:r>
            <a:endParaRPr b="0" i="0" sz="22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10398681" y="3228856"/>
            <a:ext cx="3211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Блауберг</a:t>
            </a:r>
            <a:endParaRPr b="0" i="0" sz="175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10398681" y="3671054"/>
            <a:ext cx="3211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Берталанфи</a:t>
            </a:r>
            <a:endParaRPr b="0" i="0" sz="1750" u="none" cap="none" strike="noStrike"/>
          </a:p>
        </p:txBody>
      </p:sp>
      <p:sp>
        <p:nvSpPr>
          <p:cNvPr id="70" name="Google Shape;70;p13"/>
          <p:cNvSpPr/>
          <p:nvPr/>
        </p:nvSpPr>
        <p:spPr>
          <a:xfrm>
            <a:off x="10398681" y="4113252"/>
            <a:ext cx="3211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Холл</a:t>
            </a:r>
            <a:endParaRPr b="0" i="0" sz="175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6280190" y="4929783"/>
            <a:ext cx="7556421" cy="2191345"/>
          </a:xfrm>
          <a:prstGeom prst="roundRect">
            <a:avLst>
              <a:gd fmla="val 9316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507004" y="515659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Ключевые слова</a:t>
            </a:r>
            <a:endParaRPr b="0" i="0" sz="2200" u="none" cap="none" strike="noStrike"/>
          </a:p>
        </p:txBody>
      </p:sp>
      <p:sp>
        <p:nvSpPr>
          <p:cNvPr id="73" name="Google Shape;73;p13"/>
          <p:cNvSpPr/>
          <p:nvPr/>
        </p:nvSpPr>
        <p:spPr>
          <a:xfrm>
            <a:off x="6507004" y="5647015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Целостность</a:t>
            </a:r>
            <a:endParaRPr b="0" i="0" sz="1750" u="none" cap="none" strike="noStrike"/>
          </a:p>
        </p:txBody>
      </p:sp>
      <p:sp>
        <p:nvSpPr>
          <p:cNvPr id="74" name="Google Shape;74;p13"/>
          <p:cNvSpPr/>
          <p:nvPr/>
        </p:nvSpPr>
        <p:spPr>
          <a:xfrm>
            <a:off x="6507004" y="6089213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Взаимосвязи</a:t>
            </a:r>
            <a:endParaRPr b="0" i="0" sz="175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6507004" y="6531412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Эмерджентные свойства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789503" y="620316"/>
            <a:ext cx="6629400" cy="669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200"/>
              <a:buFont typeface="Instrument Sans"/>
              <a:buNone/>
            </a:pPr>
            <a:r>
              <a:rPr b="0" i="0" lang="en-US" sz="4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Пять базовых принципов</a:t>
            </a:r>
            <a:endParaRPr b="0" i="0" sz="4200" u="none" cap="none" strike="noStrike"/>
          </a:p>
        </p:txBody>
      </p:sp>
      <p:pic>
        <p:nvPicPr>
          <p:cNvPr descr="preencoded.png"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610" y="3296126"/>
            <a:ext cx="8679061" cy="86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4038898" y="6403717"/>
            <a:ext cx="361593" cy="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800"/>
              <a:buFont typeface="Instrument Sans"/>
              <a:buNone/>
            </a:pPr>
            <a:r>
              <a:rPr b="0" i="0" lang="en-US" sz="28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</a:t>
            </a:r>
            <a:endParaRPr b="0" i="0" sz="2800" u="none" cap="none" strike="noStrike"/>
          </a:p>
        </p:txBody>
      </p:sp>
      <p:pic>
        <p:nvPicPr>
          <p:cNvPr descr="preencoded.png" id="84" name="Google Shape;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5610" y="3296126"/>
            <a:ext cx="8679061" cy="86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/>
          <p:nvPr/>
        </p:nvSpPr>
        <p:spPr>
          <a:xfrm>
            <a:off x="5221188" y="4776490"/>
            <a:ext cx="361593" cy="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800"/>
              <a:buFont typeface="Instrument Sans"/>
              <a:buNone/>
            </a:pPr>
            <a:r>
              <a:rPr b="0" i="0" lang="en-US" sz="28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</a:t>
            </a:r>
            <a:endParaRPr b="0" i="0" sz="2800" u="none" cap="none" strike="noStrike"/>
          </a:p>
        </p:txBody>
      </p:sp>
      <p:pic>
        <p:nvPicPr>
          <p:cNvPr descr="preencoded.png" id="86" name="Google Shape;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5610" y="3296126"/>
            <a:ext cx="8679061" cy="86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7134285" y="4154865"/>
            <a:ext cx="361593" cy="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800"/>
              <a:buFont typeface="Instrument Sans"/>
              <a:buNone/>
            </a:pPr>
            <a:r>
              <a:rPr b="0" i="0" lang="en-US" sz="28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</a:t>
            </a:r>
            <a:endParaRPr b="0" i="0" sz="2800" u="none" cap="none" strike="noStrike"/>
          </a:p>
        </p:txBody>
      </p:sp>
      <p:pic>
        <p:nvPicPr>
          <p:cNvPr descr="preencoded.png" id="88" name="Google Shape;8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5610" y="3296126"/>
            <a:ext cx="8679061" cy="86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9047262" y="4776490"/>
            <a:ext cx="361593" cy="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800"/>
              <a:buFont typeface="Instrument Sans"/>
              <a:buNone/>
            </a:pPr>
            <a:r>
              <a:rPr b="0" i="0" lang="en-US" sz="28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</a:t>
            </a:r>
            <a:endParaRPr b="0" i="0" sz="2800" u="none" cap="none" strike="noStrike"/>
          </a:p>
        </p:txBody>
      </p:sp>
      <p:pic>
        <p:nvPicPr>
          <p:cNvPr descr="preencoded.png" id="90" name="Google Shape;9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75610" y="3296126"/>
            <a:ext cx="8679061" cy="86790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10229552" y="6403717"/>
            <a:ext cx="361593" cy="45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800"/>
              <a:buFont typeface="Instrument Sans"/>
              <a:buNone/>
            </a:pPr>
            <a:r>
              <a:rPr b="0" i="0" lang="en-US" sz="28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5</a:t>
            </a:r>
            <a:endParaRPr b="0" i="0" sz="280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789503" y="3517583"/>
            <a:ext cx="2353151" cy="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Системность</a:t>
            </a:r>
            <a:endParaRPr b="0" i="0" sz="21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89503" y="3980855"/>
            <a:ext cx="235315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Взаимосвязь частей в едином целом</a:t>
            </a:r>
            <a:endParaRPr b="0" i="0" sz="165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3464004" y="2215753"/>
            <a:ext cx="2353151" cy="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Целостность</a:t>
            </a:r>
            <a:endParaRPr b="0" i="0" sz="21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3464004" y="2679025"/>
            <a:ext cx="235315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Единство и полнота системы</a:t>
            </a:r>
            <a:endParaRPr b="0" i="0" sz="16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6138505" y="1718548"/>
            <a:ext cx="2353270" cy="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Иерархичность</a:t>
            </a:r>
            <a:endParaRPr b="0" i="0" sz="210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6138505" y="2181820"/>
            <a:ext cx="235327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Уровни организации внутри системы</a:t>
            </a:r>
            <a:endParaRPr b="0" i="0" sz="165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8813125" y="2215753"/>
            <a:ext cx="2353151" cy="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Структурность</a:t>
            </a:r>
            <a:endParaRPr b="0" i="0" sz="210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8813125" y="2679025"/>
            <a:ext cx="235315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Организация элементов и связей</a:t>
            </a:r>
            <a:endParaRPr b="0" i="0" sz="16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11487626" y="3174682"/>
            <a:ext cx="2353270" cy="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Эмерджентность</a:t>
            </a:r>
            <a:endParaRPr b="0" i="0" sz="210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11487626" y="3637955"/>
            <a:ext cx="235327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50"/>
              <a:buFont typeface="Instrument Sans"/>
              <a:buNone/>
            </a:pPr>
            <a:r>
              <a:rPr b="0" i="0" lang="en-US" sz="16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Новые свойства, возникающие в системе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793790" y="3061573"/>
            <a:ext cx="755844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Ключевые свойства систем</a:t>
            </a:r>
            <a:endParaRPr b="0" i="0" sz="445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793790" y="411051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Обратные связи</a:t>
            </a:r>
            <a:endParaRPr b="0" i="0" sz="220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93790" y="480500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Прямые и обратные связи важны для устойчивости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793790" y="2932390"/>
            <a:ext cx="661213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Как различают системы</a:t>
            </a:r>
            <a:endParaRPr b="0" i="0" sz="445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793790" y="3981331"/>
            <a:ext cx="13042821" cy="1315879"/>
          </a:xfrm>
          <a:prstGeom prst="roundRect">
            <a:avLst>
              <a:gd fmla="val 15514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801410" y="3988951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028462" y="4132659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4289108" y="4132659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Естественные</a:t>
            </a:r>
            <a:endParaRPr b="0" i="0" sz="17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7545943" y="4132659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Искусственные</a:t>
            </a:r>
            <a:endParaRPr b="0" i="0" sz="175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10802779" y="4132659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Идеальные</a:t>
            </a:r>
            <a:endParaRPr b="0" i="0" sz="175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801410" y="4639270"/>
            <a:ext cx="130275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028462" y="4782979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Самоорганизующиеся</a:t>
            </a:r>
            <a:endParaRPr b="0" i="0" sz="17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4289108" y="4782979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Казуальные</a:t>
            </a:r>
            <a:endParaRPr b="0" i="0" sz="17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7545943" y="4782979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Статичные</a:t>
            </a:r>
            <a:endParaRPr b="0" i="0" sz="175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10802779" y="4782979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Динамичные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793790" y="651272"/>
            <a:ext cx="5264587" cy="6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3750"/>
              <a:buFont typeface="Instrument Sans"/>
              <a:buNone/>
            </a:pPr>
            <a:r>
              <a:rPr b="0" i="0" lang="en-US" sz="37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Пять уровней анализа</a:t>
            </a:r>
            <a:endParaRPr b="0" i="0" sz="3750" u="none" cap="none" strike="noStrike"/>
          </a:p>
        </p:txBody>
      </p:sp>
      <p:sp>
        <p:nvSpPr>
          <p:cNvPr id="133" name="Google Shape;133;p17"/>
          <p:cNvSpPr/>
          <p:nvPr/>
        </p:nvSpPr>
        <p:spPr>
          <a:xfrm>
            <a:off x="793790" y="1639253"/>
            <a:ext cx="1304211" cy="1110734"/>
          </a:xfrm>
          <a:prstGeom prst="roundRect">
            <a:avLst>
              <a:gd fmla="val 15622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310283" y="2025134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</a:t>
            </a:r>
            <a:endParaRPr b="0" i="0" sz="2100" u="none" cap="none" strike="noStrike"/>
          </a:p>
        </p:txBody>
      </p:sp>
      <p:sp>
        <p:nvSpPr>
          <p:cNvPr id="135" name="Google Shape;135;p17"/>
          <p:cNvSpPr/>
          <p:nvPr/>
        </p:nvSpPr>
        <p:spPr>
          <a:xfrm>
            <a:off x="2290763" y="1832015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Макроскопический</a:t>
            </a:r>
            <a:endParaRPr b="0" i="0" sz="185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2290763" y="2248853"/>
            <a:ext cx="3526869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00"/>
              <a:buFont typeface="Instrument Sans"/>
              <a:buNone/>
            </a:pPr>
            <a:r>
              <a:rPr b="0" i="0" lang="en-US" sz="15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Обзор больших структур и процессов</a:t>
            </a:r>
            <a:endParaRPr b="0" i="0" sz="150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2194322" y="2740462"/>
            <a:ext cx="11545967" cy="11430"/>
          </a:xfrm>
          <a:prstGeom prst="roundRect">
            <a:avLst>
              <a:gd fmla="val 1518136" name="adj"/>
            </a:avLst>
          </a:prstGeom>
          <a:solidFill>
            <a:srgbClr val="B4CC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93790" y="2846308"/>
            <a:ext cx="2608540" cy="1110734"/>
          </a:xfrm>
          <a:prstGeom prst="roundRect">
            <a:avLst>
              <a:gd fmla="val 15622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962507" y="3232190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</a:t>
            </a:r>
            <a:endParaRPr b="0" i="0" sz="210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3595092" y="3039070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Микроскопический</a:t>
            </a:r>
            <a:endParaRPr b="0" i="0" sz="18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3595092" y="3455908"/>
            <a:ext cx="3632716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00"/>
              <a:buFont typeface="Instrument Sans"/>
              <a:buNone/>
            </a:pPr>
            <a:r>
              <a:rPr b="0" i="0" lang="en-US" sz="15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Изучение мелких элементов и деталей</a:t>
            </a:r>
            <a:endParaRPr b="0" i="0" sz="150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3498652" y="3947517"/>
            <a:ext cx="10241637" cy="11430"/>
          </a:xfrm>
          <a:prstGeom prst="roundRect">
            <a:avLst>
              <a:gd fmla="val 1518136" name="adj"/>
            </a:avLst>
          </a:prstGeom>
          <a:solidFill>
            <a:srgbClr val="B4CC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93790" y="4053364"/>
            <a:ext cx="3912751" cy="1110734"/>
          </a:xfrm>
          <a:prstGeom prst="roundRect">
            <a:avLst>
              <a:gd fmla="val 15622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2614613" y="4439245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</a:t>
            </a:r>
            <a:endParaRPr b="0" i="0" sz="210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4899303" y="4246126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Морфологический</a:t>
            </a:r>
            <a:endParaRPr b="0" i="0" sz="18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4899303" y="4662964"/>
            <a:ext cx="2574846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00"/>
              <a:buFont typeface="Instrument Sans"/>
              <a:buNone/>
            </a:pPr>
            <a:r>
              <a:rPr b="0" i="0" lang="en-US" sz="15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Анализ формы и структуры</a:t>
            </a:r>
            <a:endParaRPr b="0" i="0" sz="150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4802862" y="5154573"/>
            <a:ext cx="8937427" cy="11430"/>
          </a:xfrm>
          <a:prstGeom prst="roundRect">
            <a:avLst>
              <a:gd fmla="val 1518136" name="adj"/>
            </a:avLst>
          </a:prstGeom>
          <a:solidFill>
            <a:srgbClr val="B4CC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93790" y="5260419"/>
            <a:ext cx="5217081" cy="1110734"/>
          </a:xfrm>
          <a:prstGeom prst="roundRect">
            <a:avLst>
              <a:gd fmla="val 15622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266718" y="5646301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</a:t>
            </a:r>
            <a:endParaRPr b="0" i="0" sz="210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6203633" y="5453182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Функциональный</a:t>
            </a:r>
            <a:endParaRPr b="0" i="0" sz="1850" u="none" cap="none" strike="noStrike"/>
          </a:p>
        </p:txBody>
      </p:sp>
      <p:sp>
        <p:nvSpPr>
          <p:cNvPr id="151" name="Google Shape;151;p17"/>
          <p:cNvSpPr/>
          <p:nvPr/>
        </p:nvSpPr>
        <p:spPr>
          <a:xfrm>
            <a:off x="6203633" y="5870019"/>
            <a:ext cx="3019306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00"/>
              <a:buFont typeface="Instrument Sans"/>
              <a:buNone/>
            </a:pPr>
            <a:r>
              <a:rPr b="0" i="0" lang="en-US" sz="15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Исследование функций и ролей</a:t>
            </a:r>
            <a:endParaRPr b="0" i="0" sz="150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6107192" y="6361628"/>
            <a:ext cx="7633097" cy="11430"/>
          </a:xfrm>
          <a:prstGeom prst="roundRect">
            <a:avLst>
              <a:gd fmla="val 1518136" name="adj"/>
            </a:avLst>
          </a:prstGeom>
          <a:solidFill>
            <a:srgbClr val="B4CC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93790" y="6467475"/>
            <a:ext cx="6521410" cy="1110734"/>
          </a:xfrm>
          <a:prstGeom prst="roundRect">
            <a:avLst>
              <a:gd fmla="val 15622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3918942" y="6853357"/>
            <a:ext cx="271105" cy="338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100"/>
              <a:buFont typeface="Instrument Sans"/>
              <a:buNone/>
            </a:pPr>
            <a:r>
              <a:rPr b="0" i="0" lang="en-US" sz="21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5</a:t>
            </a:r>
            <a:endParaRPr b="0" i="0" sz="2100" u="none" cap="none" strike="noStrike"/>
          </a:p>
        </p:txBody>
      </p:sp>
      <p:sp>
        <p:nvSpPr>
          <p:cNvPr id="155" name="Google Shape;155;p17"/>
          <p:cNvSpPr/>
          <p:nvPr/>
        </p:nvSpPr>
        <p:spPr>
          <a:xfrm>
            <a:off x="7507962" y="6660237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Информационный</a:t>
            </a:r>
            <a:endParaRPr b="0" i="0" sz="1850" u="none" cap="none" strike="noStrike"/>
          </a:p>
        </p:txBody>
      </p:sp>
      <p:sp>
        <p:nvSpPr>
          <p:cNvPr id="156" name="Google Shape;156;p17"/>
          <p:cNvSpPr/>
          <p:nvPr/>
        </p:nvSpPr>
        <p:spPr>
          <a:xfrm>
            <a:off x="7507962" y="7077075"/>
            <a:ext cx="2643783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00"/>
              <a:buFont typeface="Instrument Sans"/>
              <a:buNone/>
            </a:pPr>
            <a:r>
              <a:rPr b="0" i="0" lang="en-US" sz="15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Обработка и анализ данных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793790" y="2442210"/>
            <a:ext cx="962787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Системный подход в информатике</a:t>
            </a:r>
            <a:endParaRPr b="0" i="0" sz="445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793790" y="3717965"/>
            <a:ext cx="3978116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Распределённые приложения</a:t>
            </a:r>
            <a:endParaRPr b="0" i="0" sz="220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793790" y="465343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Декомпозиция на подсистемы</a:t>
            </a:r>
            <a:endParaRPr b="0" i="0" sz="175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793790" y="5220414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Выгода: масштабируемость</a:t>
            </a:r>
            <a:endParaRPr b="0" i="0" sz="175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5332928" y="371796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Компьютерные сети</a:t>
            </a:r>
            <a:endParaRPr b="0" i="0" sz="2200" u="none" cap="none" strike="noStrike"/>
          </a:p>
        </p:txBody>
      </p:sp>
      <p:sp>
        <p:nvSpPr>
          <p:cNvPr id="167" name="Google Shape;167;p18"/>
          <p:cNvSpPr/>
          <p:nvPr/>
        </p:nvSpPr>
        <p:spPr>
          <a:xfrm>
            <a:off x="5332928" y="429910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Определение интерфейсов</a:t>
            </a:r>
            <a:endParaRPr b="0" i="0" sz="175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5332928" y="4866084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Выгода: отказоустойчивость</a:t>
            </a:r>
            <a:endParaRPr b="0" i="0" sz="175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9872067" y="3717965"/>
            <a:ext cx="379035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Киберфизические системы</a:t>
            </a:r>
            <a:endParaRPr b="0" i="0" sz="220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9872067" y="4299109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Анализ потоков данных</a:t>
            </a:r>
            <a:endParaRPr b="0" i="0" sz="175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9872067" y="4866084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Выгода: управляемость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Плюсы и минусы</a:t>
            </a:r>
            <a:endParaRPr b="0" i="0" sz="4450" u="none" cap="none" strike="noStrike"/>
          </a:p>
        </p:txBody>
      </p:sp>
      <p:sp>
        <p:nvSpPr>
          <p:cNvPr id="178" name="Google Shape;178;p19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Преимущества</a:t>
            </a:r>
            <a:endParaRPr b="0" i="0" sz="2200" u="none" cap="none" strike="noStrike"/>
          </a:p>
        </p:txBody>
      </p:sp>
      <p:sp>
        <p:nvSpPr>
          <p:cNvPr id="179" name="Google Shape;179;p19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Управление сложностью</a:t>
            </a:r>
            <a:endParaRPr b="0" i="0" sz="1750" u="none" cap="none" strike="noStrike"/>
          </a:p>
        </p:txBody>
      </p:sp>
      <p:sp>
        <p:nvSpPr>
          <p:cNvPr id="180" name="Google Shape;180;p19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Прогноз поведения</a:t>
            </a:r>
            <a:endParaRPr b="0" i="0" sz="1750" u="none" cap="none" strike="noStrike"/>
          </a:p>
        </p:txBody>
      </p:sp>
      <p:sp>
        <p:nvSpPr>
          <p:cNvPr id="181" name="Google Shape;181;p19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Выявление скрытых связей</a:t>
            </a:r>
            <a:endParaRPr b="0" i="0" sz="175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Ограничения</a:t>
            </a:r>
            <a:endParaRPr b="0" i="0" sz="2200" u="none" cap="none" strike="noStrike"/>
          </a:p>
        </p:txBody>
      </p:sp>
      <p:sp>
        <p:nvSpPr>
          <p:cNvPr id="183" name="Google Shape;183;p1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Высокие требования к данным</a:t>
            </a:r>
            <a:endParaRPr b="0" i="0" sz="1750" u="none" cap="none" strike="noStrike"/>
          </a:p>
        </p:txBody>
      </p:sp>
      <p:sp>
        <p:nvSpPr>
          <p:cNvPr id="184" name="Google Shape;184;p19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Ресурсоёмкое моделирование</a:t>
            </a:r>
            <a:endParaRPr b="0" i="0" sz="1750" u="none" cap="none" strike="noStrike"/>
          </a:p>
        </p:txBody>
      </p:sp>
      <p:sp>
        <p:nvSpPr>
          <p:cNvPr id="185" name="Google Shape;185;p19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Зависимость от корректных границ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97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Итоги</a:t>
            </a:r>
            <a:endParaRPr b="0" i="0" sz="4450" u="none" cap="none" strike="noStrike"/>
          </a:p>
        </p:txBody>
      </p:sp>
      <p:sp>
        <p:nvSpPr>
          <p:cNvPr id="193" name="Google Shape;193;p20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Универсальность</a:t>
            </a:r>
            <a:endParaRPr b="0" i="0" sz="2200" u="none" cap="none" strike="noStrike"/>
          </a:p>
        </p:txBody>
      </p:sp>
      <p:sp>
        <p:nvSpPr>
          <p:cNvPr id="195" name="Google Shape;195;p20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Метод подходит для междисциплинарных задач</a:t>
            </a:r>
            <a:endParaRPr b="0" i="0" sz="1750" u="none" cap="none" strike="noStrike"/>
          </a:p>
        </p:txBody>
      </p:sp>
      <p:sp>
        <p:nvSpPr>
          <p:cNvPr id="196" name="Google Shape;196;p20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954078" y="55762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Надёжность</a:t>
            </a:r>
            <a:endParaRPr b="0" i="0" sz="2200" u="none" cap="none" strike="noStrike"/>
          </a:p>
        </p:txBody>
      </p:sp>
      <p:sp>
        <p:nvSpPr>
          <p:cNvPr id="198" name="Google Shape;198;p20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Повышает устойчивость проектов</a:t>
            </a:r>
            <a:endParaRPr b="0" i="0" sz="1750" u="none" cap="none" strike="noStrike"/>
          </a:p>
        </p:txBody>
      </p:sp>
      <p:sp>
        <p:nvSpPr>
          <p:cNvPr id="199" name="Google Shape;199;p20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10377249" y="5576292"/>
            <a:ext cx="300430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Минимизация рисков</a:t>
            </a:r>
            <a:endParaRPr b="0" i="0" sz="2200" u="none" cap="none" strike="noStrike"/>
          </a:p>
        </p:txBody>
      </p:sp>
      <p:sp>
        <p:nvSpPr>
          <p:cNvPr id="201" name="Google Shape;201;p20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Помогает снизить возможные ошибки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