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9" r:id="rId6"/>
    <p:sldId id="265" r:id="rId7"/>
    <p:sldId id="270" r:id="rId8"/>
    <p:sldId id="271" r:id="rId9"/>
    <p:sldId id="264" r:id="rId10"/>
    <p:sldId id="267" r:id="rId11"/>
    <p:sldId id="268"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3326FA-3129-49CE-9D09-5324CF69C28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F625DAA-9A0A-4F95-9331-32A9C36D0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483B54B-A78E-4F30-BF44-1659C8B23E58}"/>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85C34F9D-B0B5-46F9-A87C-62A823D467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F71D5A-B6DB-4060-A04F-BA9395FFE4A0}"/>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25958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3E307C-C178-4E69-B12B-47F17CF3592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1B24FCF-D7DD-4CC1-9E77-A8FF9658F54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CAF0B5-2448-41A7-835A-42EEA23EE1A8}"/>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70046F0C-D923-450E-AC59-270592E1881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103821-71B0-4F65-B7DC-C1C453794725}"/>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100719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3828478-D1CB-4E49-9EFD-DF928E8722F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5DA302A-7915-4511-BD99-98738802E3E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90909DB-0434-4CA5-9E81-49287569FCF9}"/>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F6BB1937-864C-4022-ADB9-D9761F4BD9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ACC230-F4D4-4246-8A55-02C90FBB7534}"/>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127711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215B3-E1E7-49B1-A4D5-2F0BF3A05F9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6D057E1-DF05-4DA9-B57B-ADD216C9C24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C33D9A6-D9FB-4F1B-8960-5A9A446A2687}"/>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E1A5A03C-E2D0-4D57-ABCC-8430C3284EA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C1B9DA-8FCA-4427-8BAB-CC2D261BC452}"/>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407910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B957B4-AE39-436A-8DEE-62428788EC4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BF4FD7F-3CBC-425C-AF01-6B133BEB4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A50A7F9-355C-4E63-A371-03CBA93D5346}"/>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371D991E-E755-455F-9859-CE0FDACDF0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694BBE8-940E-4E92-AB4E-CBF750C6D550}"/>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99706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782403-6A25-4547-A51E-AD754DB9CC8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8CC60E-A5B6-47B0-9FA0-574ABF2E1E4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8FB0C79-A3F8-453B-BF99-29B27417A0E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FFB3489-60EB-4EDA-A481-61010DF7A692}"/>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6" name="Нижний колонтитул 5">
            <a:extLst>
              <a:ext uri="{FF2B5EF4-FFF2-40B4-BE49-F238E27FC236}">
                <a16:creationId xmlns:a16="http://schemas.microsoft.com/office/drawing/2014/main" id="{DE0DF34D-62F0-4BD2-B6B4-F721B3D9BC6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C062C39-2913-4D22-93F0-4C3175016103}"/>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307753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A62EF-C8A8-4995-9490-F62768A34D0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96B50A9-9AD8-45F8-B4EF-BA6A8F847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296D9EB-C893-47AE-B7F2-108B5EFA776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C9F4038-C27B-4C57-BBB7-D82AE119B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17EB6DD-1AF7-4674-888E-E65A24FD6C0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6447FB8-B935-4E92-B570-269405EDEE88}"/>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8" name="Нижний колонтитул 7">
            <a:extLst>
              <a:ext uri="{FF2B5EF4-FFF2-40B4-BE49-F238E27FC236}">
                <a16:creationId xmlns:a16="http://schemas.microsoft.com/office/drawing/2014/main" id="{C4F92E80-F743-4D5E-85D8-3AC5539C27A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279BCF5-B968-4756-B481-714E252FA7B5}"/>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96404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B6BB1D-4337-4E6F-9ACD-31A8E46CB83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504BF5B-A437-404F-AED4-BD1A959E4891}"/>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4" name="Нижний колонтитул 3">
            <a:extLst>
              <a:ext uri="{FF2B5EF4-FFF2-40B4-BE49-F238E27FC236}">
                <a16:creationId xmlns:a16="http://schemas.microsoft.com/office/drawing/2014/main" id="{88CBD31C-EEEB-4381-9F4E-25ACA50D751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0DDBDB0-187F-4A4B-BB8B-9B11F718C9C3}"/>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172406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AFAF4BC-44D7-4612-AC3F-988BE79CFDDB}"/>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3" name="Нижний колонтитул 2">
            <a:extLst>
              <a:ext uri="{FF2B5EF4-FFF2-40B4-BE49-F238E27FC236}">
                <a16:creationId xmlns:a16="http://schemas.microsoft.com/office/drawing/2014/main" id="{205F86D6-BD83-4F7F-830C-5882C40E7CE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2B27C19-B443-42B9-85AC-57BE5837FBC3}"/>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43433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D9722-7E06-4BD0-AA41-CA12155035F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27981A3-733D-4038-B659-49E411EB5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6037BAF-DC41-415C-B8D6-E39318D34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CB5AF2F-B44A-4EF8-A467-07CB375092A2}"/>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6" name="Нижний колонтитул 5">
            <a:extLst>
              <a:ext uri="{FF2B5EF4-FFF2-40B4-BE49-F238E27FC236}">
                <a16:creationId xmlns:a16="http://schemas.microsoft.com/office/drawing/2014/main" id="{968B7BA2-305D-424C-B619-4E76364450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878C10B-74EC-478D-941A-C1A29D481EBA}"/>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35797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E7A3B0-018D-444E-9E20-FA651CA8C5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764D869-06C8-49A4-9EB2-D58F13431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44FDA3C-A661-4AF0-8EAC-1A6B8AB48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9020FB2-9BED-4F83-84A3-324239458182}"/>
              </a:ext>
            </a:extLst>
          </p:cNvPr>
          <p:cNvSpPr>
            <a:spLocks noGrp="1"/>
          </p:cNvSpPr>
          <p:nvPr>
            <p:ph type="dt" sz="half" idx="10"/>
          </p:nvPr>
        </p:nvSpPr>
        <p:spPr/>
        <p:txBody>
          <a:bodyPr/>
          <a:lstStyle/>
          <a:p>
            <a:fld id="{3FBFDAAF-8D1E-4CFE-B769-4E501B586A84}" type="datetimeFigureOut">
              <a:rPr lang="ru-RU" smtClean="0"/>
              <a:t>19.05.2021</a:t>
            </a:fld>
            <a:endParaRPr lang="ru-RU"/>
          </a:p>
        </p:txBody>
      </p:sp>
      <p:sp>
        <p:nvSpPr>
          <p:cNvPr id="6" name="Нижний колонтитул 5">
            <a:extLst>
              <a:ext uri="{FF2B5EF4-FFF2-40B4-BE49-F238E27FC236}">
                <a16:creationId xmlns:a16="http://schemas.microsoft.com/office/drawing/2014/main" id="{0022D103-363B-4BDC-BFED-D0ECF25708F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D96601-2244-4AC6-B8EE-F3AB0E65D638}"/>
              </a:ext>
            </a:extLst>
          </p:cNvPr>
          <p:cNvSpPr>
            <a:spLocks noGrp="1"/>
          </p:cNvSpPr>
          <p:nvPr>
            <p:ph type="sldNum" sz="quarter" idx="12"/>
          </p:nvPr>
        </p:nvSpPr>
        <p:spPr/>
        <p:txBody>
          <a:bodyPr/>
          <a:lstStyle/>
          <a:p>
            <a:fld id="{D9DA7C61-07AF-443E-A750-733D4FE8ECE8}" type="slidenum">
              <a:rPr lang="ru-RU" smtClean="0"/>
              <a:t>‹#›</a:t>
            </a:fld>
            <a:endParaRPr lang="ru-RU"/>
          </a:p>
        </p:txBody>
      </p:sp>
    </p:spTree>
    <p:extLst>
      <p:ext uri="{BB962C8B-B14F-4D97-AF65-F5344CB8AC3E}">
        <p14:creationId xmlns:p14="http://schemas.microsoft.com/office/powerpoint/2010/main" val="369217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622037-0281-4C38-9155-37B3872D2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D426E32-29D1-4F80-BC36-848D43099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F573BBB-C071-4FA4-A975-AECF07267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FDAAF-8D1E-4CFE-B769-4E501B586A84}" type="datetimeFigureOut">
              <a:rPr lang="ru-RU" smtClean="0"/>
              <a:t>19.05.2021</a:t>
            </a:fld>
            <a:endParaRPr lang="ru-RU"/>
          </a:p>
        </p:txBody>
      </p:sp>
      <p:sp>
        <p:nvSpPr>
          <p:cNvPr id="5" name="Нижний колонтитул 4">
            <a:extLst>
              <a:ext uri="{FF2B5EF4-FFF2-40B4-BE49-F238E27FC236}">
                <a16:creationId xmlns:a16="http://schemas.microsoft.com/office/drawing/2014/main" id="{9F1924BE-BA70-4C03-9612-D7C5EA252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3E57453-0D5D-4A53-A285-E6153155D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A7C61-07AF-443E-A750-733D4FE8ECE8}" type="slidenum">
              <a:rPr lang="ru-RU" smtClean="0"/>
              <a:t>‹#›</a:t>
            </a:fld>
            <a:endParaRPr lang="ru-RU"/>
          </a:p>
        </p:txBody>
      </p:sp>
    </p:spTree>
    <p:extLst>
      <p:ext uri="{BB962C8B-B14F-4D97-AF65-F5344CB8AC3E}">
        <p14:creationId xmlns:p14="http://schemas.microsoft.com/office/powerpoint/2010/main" val="87157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Заголовок 1">
            <a:extLst>
              <a:ext uri="{FF2B5EF4-FFF2-40B4-BE49-F238E27FC236}">
                <a16:creationId xmlns:a16="http://schemas.microsoft.com/office/drawing/2014/main" id="{59A09857-3DC7-44CD-860D-9605D5628FE2}"/>
              </a:ext>
            </a:extLst>
          </p:cNvPr>
          <p:cNvSpPr>
            <a:spLocks noGrp="1"/>
          </p:cNvSpPr>
          <p:nvPr>
            <p:ph type="ctrTitle"/>
          </p:nvPr>
        </p:nvSpPr>
        <p:spPr>
          <a:xfrm>
            <a:off x="1301261" y="590062"/>
            <a:ext cx="5409655" cy="2838938"/>
          </a:xfrm>
        </p:spPr>
        <p:txBody>
          <a:bodyPr>
            <a:normAutofit/>
          </a:bodyPr>
          <a:lstStyle/>
          <a:p>
            <a:pPr algn="l"/>
            <a:r>
              <a:rPr lang="en-US" sz="4300" dirty="0">
                <a:solidFill>
                  <a:srgbClr val="FFFFFF"/>
                </a:solidFill>
              </a:rPr>
              <a:t>Playlist recommendation based on logistic regression </a:t>
            </a:r>
            <a:br>
              <a:rPr lang="ru-RU" sz="4300" dirty="0">
                <a:solidFill>
                  <a:srgbClr val="FFFFFF"/>
                </a:solidFill>
              </a:rPr>
            </a:br>
            <a:endParaRPr lang="ru-RU" sz="4300" dirty="0">
              <a:solidFill>
                <a:srgbClr val="FFFFFF"/>
              </a:solidFill>
            </a:endParaRPr>
          </a:p>
        </p:txBody>
      </p:sp>
      <p:sp>
        <p:nvSpPr>
          <p:cNvPr id="3" name="Подзаголовок 2">
            <a:extLst>
              <a:ext uri="{FF2B5EF4-FFF2-40B4-BE49-F238E27FC236}">
                <a16:creationId xmlns:a16="http://schemas.microsoft.com/office/drawing/2014/main" id="{6BC221D8-B13A-4FDA-9C7C-2FFB71ACAEE7}"/>
              </a:ext>
            </a:extLst>
          </p:cNvPr>
          <p:cNvSpPr>
            <a:spLocks noGrp="1"/>
          </p:cNvSpPr>
          <p:nvPr>
            <p:ph type="subTitle" idx="1"/>
          </p:nvPr>
        </p:nvSpPr>
        <p:spPr>
          <a:xfrm>
            <a:off x="5642044" y="4698614"/>
            <a:ext cx="5088650" cy="1198120"/>
          </a:xfrm>
        </p:spPr>
        <p:txBody>
          <a:bodyPr>
            <a:normAutofit/>
          </a:bodyPr>
          <a:lstStyle/>
          <a:p>
            <a:pPr algn="r"/>
            <a:r>
              <a:rPr lang="en-US" sz="2000">
                <a:solidFill>
                  <a:srgbClr val="FFFFFF"/>
                </a:solidFill>
              </a:rPr>
              <a:t>Zhaxygalieyev Arsen </a:t>
            </a:r>
            <a:endParaRPr lang="ru-RU"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74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8F20F1F-3D6F-480C-8654-DDD255B83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685" y="0"/>
            <a:ext cx="3768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5C76A-2262-49A6-9915-63FDF452BB01}"/>
              </a:ext>
            </a:extLst>
          </p:cNvPr>
          <p:cNvSpPr txBox="1"/>
          <p:nvPr/>
        </p:nvSpPr>
        <p:spPr>
          <a:xfrm>
            <a:off x="3161489" y="369650"/>
            <a:ext cx="2237362" cy="646331"/>
          </a:xfrm>
          <a:prstGeom prst="rect">
            <a:avLst/>
          </a:prstGeom>
          <a:noFill/>
        </p:spPr>
        <p:txBody>
          <a:bodyPr wrap="square" rtlCol="0">
            <a:spAutoFit/>
          </a:bodyPr>
          <a:lstStyle/>
          <a:p>
            <a:r>
              <a:rPr lang="en-US" i="1" dirty="0"/>
              <a:t>Selection of preferred genres</a:t>
            </a:r>
            <a:endParaRPr lang="ru-RU" i="1" dirty="0"/>
          </a:p>
        </p:txBody>
      </p:sp>
      <p:pic>
        <p:nvPicPr>
          <p:cNvPr id="1032" name="Picture 8">
            <a:extLst>
              <a:ext uri="{FF2B5EF4-FFF2-40B4-BE49-F238E27FC236}">
                <a16:creationId xmlns:a16="http://schemas.microsoft.com/office/drawing/2014/main" id="{93004F5F-66F8-4747-8259-4FEE8D305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489" y="1385631"/>
            <a:ext cx="7766261" cy="3500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1501E8-6443-439B-81ED-41C103C1F720}"/>
              </a:ext>
            </a:extLst>
          </p:cNvPr>
          <p:cNvSpPr txBox="1"/>
          <p:nvPr/>
        </p:nvSpPr>
        <p:spPr>
          <a:xfrm>
            <a:off x="7108630" y="1425780"/>
            <a:ext cx="1916348" cy="646331"/>
          </a:xfrm>
          <a:prstGeom prst="rect">
            <a:avLst/>
          </a:prstGeom>
          <a:noFill/>
        </p:spPr>
        <p:txBody>
          <a:bodyPr wrap="square" rtlCol="0">
            <a:spAutoFit/>
          </a:bodyPr>
          <a:lstStyle/>
          <a:p>
            <a:r>
              <a:rPr lang="en-US" i="1" dirty="0"/>
              <a:t>Current playlist representation</a:t>
            </a:r>
            <a:endParaRPr lang="ru-RU" i="1" dirty="0"/>
          </a:p>
        </p:txBody>
      </p:sp>
      <p:pic>
        <p:nvPicPr>
          <p:cNvPr id="1034" name="Picture 10">
            <a:extLst>
              <a:ext uri="{FF2B5EF4-FFF2-40B4-BE49-F238E27FC236}">
                <a16:creationId xmlns:a16="http://schemas.microsoft.com/office/drawing/2014/main" id="{6750DBA1-DEEF-4DB3-8231-575C3F2B1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465" y="2241059"/>
            <a:ext cx="4396785" cy="39651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1638B0-0A23-459F-8E9F-C775F2259A21}"/>
              </a:ext>
            </a:extLst>
          </p:cNvPr>
          <p:cNvSpPr txBox="1"/>
          <p:nvPr/>
        </p:nvSpPr>
        <p:spPr>
          <a:xfrm>
            <a:off x="10447792" y="2851396"/>
            <a:ext cx="1215958" cy="369332"/>
          </a:xfrm>
          <a:prstGeom prst="rect">
            <a:avLst/>
          </a:prstGeom>
          <a:noFill/>
        </p:spPr>
        <p:txBody>
          <a:bodyPr wrap="square" rtlCol="0">
            <a:spAutoFit/>
          </a:bodyPr>
          <a:lstStyle/>
          <a:p>
            <a:r>
              <a:rPr lang="en-US" i="1" dirty="0"/>
              <a:t>Evaluation</a:t>
            </a:r>
            <a:endParaRPr lang="ru-RU" i="1" dirty="0"/>
          </a:p>
        </p:txBody>
      </p:sp>
    </p:spTree>
    <p:extLst>
      <p:ext uri="{BB962C8B-B14F-4D97-AF65-F5344CB8AC3E}">
        <p14:creationId xmlns:p14="http://schemas.microsoft.com/office/powerpoint/2010/main" val="193153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D735C4-6D18-476A-9658-CADA8AE92848}"/>
              </a:ext>
            </a:extLst>
          </p:cNvPr>
          <p:cNvSpPr>
            <a:spLocks noGrp="1"/>
          </p:cNvSpPr>
          <p:nvPr>
            <p:ph type="title"/>
          </p:nvPr>
        </p:nvSpPr>
        <p:spPr/>
        <p:txBody>
          <a:bodyPr/>
          <a:lstStyle/>
          <a:p>
            <a:r>
              <a:rPr lang="en-US" dirty="0"/>
              <a:t>Conclusion</a:t>
            </a:r>
            <a:endParaRPr lang="ru-RU" dirty="0"/>
          </a:p>
        </p:txBody>
      </p:sp>
      <p:sp>
        <p:nvSpPr>
          <p:cNvPr id="3" name="Объект 2">
            <a:extLst>
              <a:ext uri="{FF2B5EF4-FFF2-40B4-BE49-F238E27FC236}">
                <a16:creationId xmlns:a16="http://schemas.microsoft.com/office/drawing/2014/main" id="{D78BF1A3-7B35-4E23-A4DE-3B8260100910}"/>
              </a:ext>
            </a:extLst>
          </p:cNvPr>
          <p:cNvSpPr>
            <a:spLocks noGrp="1"/>
          </p:cNvSpPr>
          <p:nvPr>
            <p:ph idx="1"/>
          </p:nvPr>
        </p:nvSpPr>
        <p:spPr/>
        <p:txBody>
          <a:bodyPr/>
          <a:lstStyle/>
          <a:p>
            <a:r>
              <a:rPr lang="en-US" dirty="0"/>
              <a:t>In conclusion, during this work logistic regression was investigated and then implemented into prediction songs. Also I have considered currently used technologies and methods in predictive systems of Spotify, Apple Music. </a:t>
            </a:r>
            <a:endParaRPr lang="ru-RU" dirty="0"/>
          </a:p>
        </p:txBody>
      </p:sp>
    </p:spTree>
    <p:extLst>
      <p:ext uri="{BB962C8B-B14F-4D97-AF65-F5344CB8AC3E}">
        <p14:creationId xmlns:p14="http://schemas.microsoft.com/office/powerpoint/2010/main" val="81735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A62F71A-43F9-480F-AA30-800B04E25A77}"/>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a:t>
            </a:r>
            <a:endParaRPr lang="ru-RU">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F8910AB9-85B8-4510-9F0A-15B9636C2CBA}"/>
              </a:ext>
            </a:extLst>
          </p:cNvPr>
          <p:cNvSpPr>
            <a:spLocks noGrp="1"/>
          </p:cNvSpPr>
          <p:nvPr>
            <p:ph idx="1"/>
          </p:nvPr>
        </p:nvSpPr>
        <p:spPr>
          <a:xfrm>
            <a:off x="4447308" y="591344"/>
            <a:ext cx="6906491" cy="5585619"/>
          </a:xfrm>
        </p:spPr>
        <p:txBody>
          <a:bodyPr anchor="ctr">
            <a:normAutofit/>
          </a:bodyPr>
          <a:lstStyle/>
          <a:p>
            <a:r>
              <a:rPr lang="en-US" dirty="0"/>
              <a:t>I have aim to create a program which will recommend me songs based on my</a:t>
            </a:r>
            <a:r>
              <a:rPr lang="ru-RU" dirty="0"/>
              <a:t> </a:t>
            </a:r>
            <a:r>
              <a:rPr lang="en-US" dirty="0"/>
              <a:t>musical tastes. many people face this problem when the playlist has not been updated for a long time, the songs are bored and you want to listen to something new but based on your preferences</a:t>
            </a:r>
            <a:r>
              <a:rPr lang="ru-RU" dirty="0"/>
              <a:t>. </a:t>
            </a:r>
            <a:r>
              <a:rPr lang="en-US" dirty="0"/>
              <a:t>Therefore, I tried to conduct my own research and implement a prediction system.  </a:t>
            </a:r>
            <a:endParaRPr lang="ru-RU" dirty="0"/>
          </a:p>
        </p:txBody>
      </p:sp>
    </p:spTree>
    <p:extLst>
      <p:ext uri="{BB962C8B-B14F-4D97-AF65-F5344CB8AC3E}">
        <p14:creationId xmlns:p14="http://schemas.microsoft.com/office/powerpoint/2010/main" val="129095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FE20CED-A5BB-4141-A076-14549CACF32D}"/>
              </a:ext>
            </a:extLst>
          </p:cNvPr>
          <p:cNvSpPr>
            <a:spLocks noGrp="1"/>
          </p:cNvSpPr>
          <p:nvPr>
            <p:ph type="title"/>
          </p:nvPr>
        </p:nvSpPr>
        <p:spPr>
          <a:xfrm>
            <a:off x="686834" y="591344"/>
            <a:ext cx="3200400" cy="5585619"/>
          </a:xfrm>
        </p:spPr>
        <p:txBody>
          <a:bodyPr>
            <a:normAutofit/>
          </a:bodyPr>
          <a:lstStyle/>
          <a:p>
            <a:r>
              <a:rPr lang="en-US">
                <a:solidFill>
                  <a:srgbClr val="FFFFFF"/>
                </a:solidFill>
              </a:rPr>
              <a:t>Current technologies used by Spotify, Apple Music</a:t>
            </a:r>
            <a:endParaRPr lang="ru-RU">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B4E93160-90B2-4D50-9C39-17630E45D2D3}"/>
              </a:ext>
            </a:extLst>
          </p:cNvPr>
          <p:cNvSpPr>
            <a:spLocks noGrp="1"/>
          </p:cNvSpPr>
          <p:nvPr>
            <p:ph idx="1"/>
          </p:nvPr>
        </p:nvSpPr>
        <p:spPr>
          <a:xfrm>
            <a:off x="4447308" y="591344"/>
            <a:ext cx="6906491" cy="5585619"/>
          </a:xfrm>
        </p:spPr>
        <p:txBody>
          <a:bodyPr anchor="ctr">
            <a:normAutofit/>
          </a:bodyPr>
          <a:lstStyle/>
          <a:p>
            <a:r>
              <a:rPr lang="en-US" dirty="0"/>
              <a:t>There are 3 ways: </a:t>
            </a:r>
          </a:p>
          <a:p>
            <a:r>
              <a:rPr lang="en-US" dirty="0"/>
              <a:t>1) Collaborative filtering </a:t>
            </a:r>
          </a:p>
          <a:p>
            <a:r>
              <a:rPr lang="en-US" dirty="0"/>
              <a:t>2) Natural Language Processing </a:t>
            </a:r>
          </a:p>
          <a:p>
            <a:r>
              <a:rPr lang="en-US" dirty="0"/>
              <a:t>3) Convolutional Neural Network </a:t>
            </a:r>
          </a:p>
          <a:p>
            <a:endParaRPr lang="ru-RU" dirty="0"/>
          </a:p>
        </p:txBody>
      </p:sp>
    </p:spTree>
    <p:extLst>
      <p:ext uri="{BB962C8B-B14F-4D97-AF65-F5344CB8AC3E}">
        <p14:creationId xmlns:p14="http://schemas.microsoft.com/office/powerpoint/2010/main" val="59502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1F2CC5E-322D-40F1-ABA6-BD2CC5306946}"/>
              </a:ext>
            </a:extLst>
          </p:cNvPr>
          <p:cNvSpPr>
            <a:spLocks noGrp="1"/>
          </p:cNvSpPr>
          <p:nvPr>
            <p:ph type="title"/>
          </p:nvPr>
        </p:nvSpPr>
        <p:spPr>
          <a:xfrm>
            <a:off x="630936" y="639520"/>
            <a:ext cx="3429000" cy="1719072"/>
          </a:xfrm>
        </p:spPr>
        <p:txBody>
          <a:bodyPr anchor="b">
            <a:normAutofit/>
          </a:bodyPr>
          <a:lstStyle/>
          <a:p>
            <a:r>
              <a:rPr lang="en-US" sz="5400"/>
              <a:t>Logistic Regression </a:t>
            </a:r>
            <a:endParaRPr lang="ru-RU" sz="54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045BF8E9-277A-4CFD-87EB-DBBC8FDCFFA1}"/>
              </a:ext>
            </a:extLst>
          </p:cNvPr>
          <p:cNvSpPr>
            <a:spLocks noGrp="1"/>
          </p:cNvSpPr>
          <p:nvPr>
            <p:ph idx="1"/>
          </p:nvPr>
        </p:nvSpPr>
        <p:spPr>
          <a:xfrm>
            <a:off x="630936" y="2807208"/>
            <a:ext cx="3429000" cy="3410712"/>
          </a:xfrm>
        </p:spPr>
        <p:txBody>
          <a:bodyPr anchor="t">
            <a:normAutofit/>
          </a:bodyPr>
          <a:lstStyle/>
          <a:p>
            <a:r>
              <a:rPr lang="en-US" sz="2200" dirty="0"/>
              <a:t>logistic regression is actually a classification technique that gives the probabilistic output of dependent categorical value based on certain independent variables.</a:t>
            </a:r>
            <a:endParaRPr lang="ru-RU" sz="2200" dirty="0"/>
          </a:p>
        </p:txBody>
      </p:sp>
      <p:pic>
        <p:nvPicPr>
          <p:cNvPr id="1026" name="Picture 2" descr="sklearn logistic regression tutorial">
            <a:extLst>
              <a:ext uri="{FF2B5EF4-FFF2-40B4-BE49-F238E27FC236}">
                <a16:creationId xmlns:a16="http://schemas.microsoft.com/office/drawing/2014/main" id="{A472143E-BA00-4D4A-A2A5-01C072C0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357" y="1514303"/>
            <a:ext cx="6007418" cy="360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41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1C556A-5EB2-438F-AFE1-B86453B83C88}"/>
              </a:ext>
            </a:extLst>
          </p:cNvPr>
          <p:cNvSpPr>
            <a:spLocks noGrp="1"/>
          </p:cNvSpPr>
          <p:nvPr>
            <p:ph type="title"/>
          </p:nvPr>
        </p:nvSpPr>
        <p:spPr/>
        <p:txBody>
          <a:bodyPr/>
          <a:lstStyle/>
          <a:p>
            <a:r>
              <a:rPr lang="en-US" dirty="0"/>
              <a:t>Decision tree algorithm</a:t>
            </a:r>
            <a:endParaRPr lang="ru-RU" dirty="0"/>
          </a:p>
        </p:txBody>
      </p:sp>
      <p:pic>
        <p:nvPicPr>
          <p:cNvPr id="2050" name="Picture 2">
            <a:extLst>
              <a:ext uri="{FF2B5EF4-FFF2-40B4-BE49-F238E27FC236}">
                <a16:creationId xmlns:a16="http://schemas.microsoft.com/office/drawing/2014/main" id="{551215A0-AC4D-43F1-8A23-687605A9B6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7552" y="1953567"/>
            <a:ext cx="5855712" cy="32579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F01D5F-1001-4BF2-8B44-DDF37E6533D4}"/>
              </a:ext>
            </a:extLst>
          </p:cNvPr>
          <p:cNvSpPr txBox="1"/>
          <p:nvPr/>
        </p:nvSpPr>
        <p:spPr>
          <a:xfrm>
            <a:off x="838200" y="2705396"/>
            <a:ext cx="4739352" cy="1754326"/>
          </a:xfrm>
          <a:prstGeom prst="rect">
            <a:avLst/>
          </a:prstGeom>
          <a:noFill/>
        </p:spPr>
        <p:txBody>
          <a:bodyPr wrap="square">
            <a:spAutoFit/>
          </a:bodyPr>
          <a:lstStyle/>
          <a:p>
            <a:r>
              <a:rPr lang="en-US" b="0" i="0" dirty="0">
                <a:solidFill>
                  <a:srgbClr val="292929"/>
                </a:solidFill>
                <a:effectLst/>
                <a:latin typeface="Open Sans" panose="020B0604020202020204" pitchFamily="34" charset="0"/>
              </a:rPr>
              <a:t>The general motive of using Decision Tree is to create a training model which can use to predict class or value of target variables by </a:t>
            </a:r>
            <a:r>
              <a:rPr lang="en-US" b="1" i="0" dirty="0">
                <a:solidFill>
                  <a:srgbClr val="292929"/>
                </a:solidFill>
                <a:effectLst/>
                <a:latin typeface="Open Sans" panose="020B0604020202020204" pitchFamily="34" charset="0"/>
              </a:rPr>
              <a:t>learning decision rules</a:t>
            </a:r>
            <a:r>
              <a:rPr lang="en-US" b="0" i="0" dirty="0">
                <a:solidFill>
                  <a:srgbClr val="292929"/>
                </a:solidFill>
                <a:effectLst/>
                <a:latin typeface="Open Sans" panose="020B0604020202020204" pitchFamily="34" charset="0"/>
              </a:rPr>
              <a:t> inferred from prior data(training data).</a:t>
            </a:r>
            <a:endParaRPr lang="ru-RU" dirty="0"/>
          </a:p>
        </p:txBody>
      </p:sp>
    </p:spTree>
    <p:extLst>
      <p:ext uri="{BB962C8B-B14F-4D97-AF65-F5344CB8AC3E}">
        <p14:creationId xmlns:p14="http://schemas.microsoft.com/office/powerpoint/2010/main" val="306406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F901E81-DF2D-4066-A74D-AC91D988C84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Dataset </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3A1A37-FC54-4B18-B9DF-E90E10C652A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https://www.kaggle.com/zaheenhamidani/ultimate-spotify-tracks-db</a:t>
            </a:r>
          </a:p>
        </p:txBody>
      </p:sp>
      <p:pic>
        <p:nvPicPr>
          <p:cNvPr id="5" name="Объект 4">
            <a:extLst>
              <a:ext uri="{FF2B5EF4-FFF2-40B4-BE49-F238E27FC236}">
                <a16:creationId xmlns:a16="http://schemas.microsoft.com/office/drawing/2014/main" id="{050FCF52-46E6-4E00-83D3-3A8C28608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616773"/>
            <a:ext cx="6903720" cy="3624453"/>
          </a:xfrm>
          <a:prstGeom prst="rect">
            <a:avLst/>
          </a:prstGeom>
        </p:spPr>
      </p:pic>
    </p:spTree>
    <p:extLst>
      <p:ext uri="{BB962C8B-B14F-4D97-AF65-F5344CB8AC3E}">
        <p14:creationId xmlns:p14="http://schemas.microsoft.com/office/powerpoint/2010/main" val="141694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21BDF2-CC67-43DF-BCE7-4929CDC07F1D}"/>
              </a:ext>
            </a:extLst>
          </p:cNvPr>
          <p:cNvSpPr>
            <a:spLocks noGrp="1"/>
          </p:cNvSpPr>
          <p:nvPr>
            <p:ph type="title"/>
          </p:nvPr>
        </p:nvSpPr>
        <p:spPr>
          <a:xfrm>
            <a:off x="371475" y="18255"/>
            <a:ext cx="10515600" cy="1325563"/>
          </a:xfrm>
        </p:spPr>
        <p:txBody>
          <a:bodyPr/>
          <a:lstStyle/>
          <a:p>
            <a:r>
              <a:rPr lang="en-US" dirty="0"/>
              <a:t>Comparison </a:t>
            </a:r>
            <a:endParaRPr lang="ru-RU" dirty="0"/>
          </a:p>
        </p:txBody>
      </p:sp>
      <p:pic>
        <p:nvPicPr>
          <p:cNvPr id="3076" name="Picture 4">
            <a:extLst>
              <a:ext uri="{FF2B5EF4-FFF2-40B4-BE49-F238E27FC236}">
                <a16:creationId xmlns:a16="http://schemas.microsoft.com/office/drawing/2014/main" id="{12084BAC-077A-4FFC-961D-BBDD745EA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92" y="1170545"/>
            <a:ext cx="11046973" cy="56614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720E8D-B9AE-4311-84CD-523698BB6D53}"/>
              </a:ext>
            </a:extLst>
          </p:cNvPr>
          <p:cNvSpPr txBox="1"/>
          <p:nvPr/>
        </p:nvSpPr>
        <p:spPr>
          <a:xfrm>
            <a:off x="703635" y="1536969"/>
            <a:ext cx="3822970" cy="369332"/>
          </a:xfrm>
          <a:prstGeom prst="rect">
            <a:avLst/>
          </a:prstGeom>
          <a:noFill/>
        </p:spPr>
        <p:txBody>
          <a:bodyPr wrap="square" rtlCol="0">
            <a:spAutoFit/>
          </a:bodyPr>
          <a:lstStyle/>
          <a:p>
            <a:r>
              <a:rPr lang="en-US" i="1" dirty="0"/>
              <a:t>Visualization of decision tree algorithm</a:t>
            </a:r>
            <a:endParaRPr lang="ru-RU" i="1" dirty="0"/>
          </a:p>
        </p:txBody>
      </p:sp>
    </p:spTree>
    <p:extLst>
      <p:ext uri="{BB962C8B-B14F-4D97-AF65-F5344CB8AC3E}">
        <p14:creationId xmlns:p14="http://schemas.microsoft.com/office/powerpoint/2010/main" val="354301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849F6D-BDA1-49EE-BBC1-747B00435829}"/>
              </a:ext>
            </a:extLst>
          </p:cNvPr>
          <p:cNvSpPr>
            <a:spLocks noGrp="1"/>
          </p:cNvSpPr>
          <p:nvPr>
            <p:ph type="title"/>
          </p:nvPr>
        </p:nvSpPr>
        <p:spPr/>
        <p:txBody>
          <a:bodyPr/>
          <a:lstStyle/>
          <a:p>
            <a:r>
              <a:rPr lang="en-US" dirty="0"/>
              <a:t>Logistic regression vs. decision tree</a:t>
            </a:r>
            <a:endParaRPr lang="ru-RU" dirty="0"/>
          </a:p>
        </p:txBody>
      </p:sp>
      <p:pic>
        <p:nvPicPr>
          <p:cNvPr id="4100" name="Picture 4">
            <a:extLst>
              <a:ext uri="{FF2B5EF4-FFF2-40B4-BE49-F238E27FC236}">
                <a16:creationId xmlns:a16="http://schemas.microsoft.com/office/drawing/2014/main" id="{D7C19FB9-92D1-4F62-AC6C-E028F9565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2417" y="4251461"/>
            <a:ext cx="10515600" cy="19704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E1D01BD-DAE0-414F-93FD-C20EA0239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536143"/>
            <a:ext cx="10572750" cy="1819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D4C4BE-C0AF-4008-ABAF-9476B979573D}"/>
              </a:ext>
            </a:extLst>
          </p:cNvPr>
          <p:cNvSpPr txBox="1"/>
          <p:nvPr/>
        </p:nvSpPr>
        <p:spPr>
          <a:xfrm>
            <a:off x="5809905" y="3429000"/>
            <a:ext cx="629339" cy="615553"/>
          </a:xfrm>
          <a:prstGeom prst="rect">
            <a:avLst/>
          </a:prstGeom>
          <a:noFill/>
        </p:spPr>
        <p:txBody>
          <a:bodyPr wrap="none" rtlCol="0">
            <a:spAutoFit/>
          </a:bodyPr>
          <a:lstStyle/>
          <a:p>
            <a:r>
              <a:rPr lang="en-US" sz="3400" dirty="0"/>
              <a:t>VS</a:t>
            </a:r>
            <a:endParaRPr lang="ru-RU" sz="3400" dirty="0"/>
          </a:p>
        </p:txBody>
      </p:sp>
    </p:spTree>
    <p:extLst>
      <p:ext uri="{BB962C8B-B14F-4D97-AF65-F5344CB8AC3E}">
        <p14:creationId xmlns:p14="http://schemas.microsoft.com/office/powerpoint/2010/main" val="301869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86614-FF1E-483C-8AFF-AF075C85FC19}"/>
              </a:ext>
            </a:extLst>
          </p:cNvPr>
          <p:cNvSpPr>
            <a:spLocks noGrp="1"/>
          </p:cNvSpPr>
          <p:nvPr>
            <p:ph type="title"/>
          </p:nvPr>
        </p:nvSpPr>
        <p:spPr/>
        <p:txBody>
          <a:bodyPr/>
          <a:lstStyle/>
          <a:p>
            <a:r>
              <a:rPr lang="en-US" dirty="0"/>
              <a:t>Working principle </a:t>
            </a:r>
            <a:endParaRPr lang="ru-RU" dirty="0"/>
          </a:p>
        </p:txBody>
      </p:sp>
      <p:sp>
        <p:nvSpPr>
          <p:cNvPr id="3" name="Объект 2">
            <a:extLst>
              <a:ext uri="{FF2B5EF4-FFF2-40B4-BE49-F238E27FC236}">
                <a16:creationId xmlns:a16="http://schemas.microsoft.com/office/drawing/2014/main" id="{4CDF024C-3861-4345-B2B8-FDF43C59900D}"/>
              </a:ext>
            </a:extLst>
          </p:cNvPr>
          <p:cNvSpPr>
            <a:spLocks noGrp="1"/>
          </p:cNvSpPr>
          <p:nvPr>
            <p:ph idx="1"/>
          </p:nvPr>
        </p:nvSpPr>
        <p:spPr/>
        <p:txBody>
          <a:bodyPr/>
          <a:lstStyle/>
          <a:p>
            <a:r>
              <a:rPr lang="en-US" dirty="0"/>
              <a:t>User must input 3 genres of favorite songs and 3 artists. After that system will suggest certain songs based on this preferences. In order to create a new playlist for the user, user should evaluate the song by like or dislike. Also he has an option to skip. Next, the system based on the preference of the user will output the new playlist for the user.</a:t>
            </a:r>
            <a:endParaRPr lang="ru-RU" dirty="0"/>
          </a:p>
        </p:txBody>
      </p:sp>
    </p:spTree>
    <p:extLst>
      <p:ext uri="{BB962C8B-B14F-4D97-AF65-F5344CB8AC3E}">
        <p14:creationId xmlns:p14="http://schemas.microsoft.com/office/powerpoint/2010/main" val="39267139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312</Words>
  <Application>Microsoft Office PowerPoint</Application>
  <PresentationFormat>Широкоэкранный</PresentationFormat>
  <Paragraphs>26</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Open Sans</vt:lpstr>
      <vt:lpstr>Тема Office</vt:lpstr>
      <vt:lpstr>Playlist recommendation based on logistic regression  </vt:lpstr>
      <vt:lpstr>Intro</vt:lpstr>
      <vt:lpstr>Current technologies used by Spotify, Apple Music</vt:lpstr>
      <vt:lpstr>Logistic Regression </vt:lpstr>
      <vt:lpstr>Decision tree algorithm</vt:lpstr>
      <vt:lpstr>Dataset </vt:lpstr>
      <vt:lpstr>Comparison </vt:lpstr>
      <vt:lpstr>Logistic regression vs. decision tree</vt:lpstr>
      <vt:lpstr>Working principle </vt:lpstr>
      <vt:lpstr>Презентация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recommendation based on linear regression  </dc:title>
  <dc:creator>Arsen Zhaxygaliyev</dc:creator>
  <cp:lastModifiedBy>Arsen Zhaxygaliyev</cp:lastModifiedBy>
  <cp:revision>18</cp:revision>
  <dcterms:created xsi:type="dcterms:W3CDTF">2021-05-13T12:14:56Z</dcterms:created>
  <dcterms:modified xsi:type="dcterms:W3CDTF">2021-05-19T22:00:13Z</dcterms:modified>
</cp:coreProperties>
</file>