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399" r:id="rId3"/>
    <p:sldId id="387" r:id="rId4"/>
    <p:sldId id="400" r:id="rId5"/>
    <p:sldId id="402" r:id="rId6"/>
    <p:sldId id="403" r:id="rId7"/>
    <p:sldId id="404" r:id="rId8"/>
    <p:sldId id="405" r:id="rId9"/>
    <p:sldId id="406" r:id="rId10"/>
    <p:sldId id="410" r:id="rId11"/>
    <p:sldId id="408" r:id="rId12"/>
    <p:sldId id="409" r:id="rId13"/>
    <p:sldId id="29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6F7"/>
    <a:srgbClr val="31B5FF"/>
    <a:srgbClr val="A1EBFF"/>
    <a:srgbClr val="E2FEFF"/>
    <a:srgbClr val="A4DDD7"/>
    <a:srgbClr val="007C6F"/>
    <a:srgbClr val="001916"/>
    <a:srgbClr val="14A193"/>
    <a:srgbClr val="005C52"/>
    <a:srgbClr val="F8F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2663"/>
  </p:normalViewPr>
  <p:slideViewPr>
    <p:cSldViewPr snapToGrid="0">
      <p:cViewPr varScale="1">
        <p:scale>
          <a:sx n="93" d="100"/>
          <a:sy n="93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7FDBB1-5EC9-40FD-9A36-D4E35C58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663819-6E29-4FB7-BF1C-93C4B4D769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5FC5A-1932-4642-9CF8-618CD292DDF6}" type="datetimeFigureOut">
              <a:rPr lang="ko-KR" altLang="en-US" smtClean="0"/>
              <a:t>2025. 4. 9.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1716-40E8-4512-B252-D7362A0E94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C99E-C3C0-40AD-AD91-8E96E8F586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86696-F86F-4066-9FDD-77F2B013F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9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2025. 4. 9.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Hello, my name is Arsen Tagibekov, and this is a business analysis project I completed for a fictional retailer named </a:t>
            </a:r>
            <a:r>
              <a:rPr lang="en-GB" b="0" i="1" u="none" strike="noStrike" dirty="0" err="1">
                <a:solidFill>
                  <a:srgbClr val="000000"/>
                </a:solidFill>
                <a:effectLst/>
              </a:rPr>
              <a:t>UrbanMart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The goal of this case was to investigate why profitability had plateaued despite growing sales — and to deliver data-driven recommendations for improvement.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5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0870E-D63B-E407-CC5E-34B75818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3C5DA-CD6D-4A88-69F7-72902B292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41438-B235-6916-FEB8-CA6BB421A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 made five primary recommendations: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Reduce or rethink pricing in loss-making categories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Promote high-margin products like Phones and Binders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Cap discounts at 20% for categories with low margin elasticity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Target Home Office customers with tailored offers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Audit the South region’s pricing and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fulfillment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strategies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These were all supported by both quantitative evidence and visual dashboards.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10E75-71B3-391C-8AC1-6EF62C602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07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1B15-D9AD-5AB0-0353-6EA2DC6BB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A67648-55C4-7FC1-D39C-5C3CF25E67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21ED8-9C40-FF00-7D36-99291DADE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Taken together, these recommendations improve both margin protection and customer targeting. The business can act smarter with discounting, reduce inventory exposure, and replicate successful regional strategies. This analysis gives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UrbanMart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the visibility and direction it was lacking.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23B86-9885-6E4F-75E9-14348746A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87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8F8CD-8616-049B-CA1C-5A167D45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A25684-2DC1-D624-B075-C8A77D41D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EA6FFF-9E13-39FE-2FDD-013AE6D0B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conclusion, this project demonstrates how business analysis can transform raw sales data into insight — and insight into strategy. The next steps would include testing pricing adjustments, launching region-specific campaigns, and embedding the dashboard into routine decision-making.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F0E20-289B-B16D-FA1D-AA5BC0A80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1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Thank you for reviewing 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this project.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I’d be happy to discuss how the workflow was built or how similar analysis could be adapted to other business functions like supply chain or customer loyalty.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7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Here is the list of points that this presentation covers; from Business Background to Business Impact and Conclusion that also provides information on the next steps to optimize UrbanMart’s retail.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8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UrbanMart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a U.S.-based multi-category retail brand operating across several regions. The business had shown consistent growth in sales volumes — but profit margins were not following the same trajectory. My analysis focused on identifying what was working and what was underperforming — across customers, products, and geographies.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385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E123D-14A9-C8B5-077F-96ECBF9A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0A0C93-813C-B8A6-7187-6453DDBDA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782E5D-56A0-442D-104A-1753629D7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 discovered that certain sub-categories were generating losses, discounting strategies were undermining margin performance, and there was limited visibility into which regions and customer segments were truly driving value. This made it difficult for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UrbanMart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act strategically.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E354F-1D96-DA40-FD94-4A1FC619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6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My key objectives were: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Pinpoint top-selling and least profitable products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Segment customer base by revenue and profit contribution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Compare regional performance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Assess the impact of discounting on margin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Recommend clear, actionable improvements”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1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A73D3-4587-224F-4553-5BB97E61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1AD58-3E4E-BC32-6F20-CC9F67EE9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57EE5-F455-C961-EDCA-A1175286F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 used the public Superstore dataset rebranded as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UrbanMart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working in Excel, Python, and Tableau.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 Excel and Python, I cleaned and explored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 Tableau, I developed an interactive dashboard for key KPIs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And I documented all findings in a Business Report and Technical Summary</a:t>
            </a: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AB581-782E-D279-1212-3005ADD19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166D0-636E-CCA1-171B-0BD6F5A12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6A009-801A-C271-31C0-67D4F8D36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4EF3FA-EC61-3BDF-DB35-B9F051A71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Through exploratory data analysis, I found that some sub-categories like Tables and Bookcases were generating significant losses, despite high sales.</a:t>
            </a:r>
            <a:br>
              <a:rPr lang="en-GB" dirty="0"/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Meanwhile, Phones and Binders were strong profit drivers.</a:t>
            </a:r>
            <a:br>
              <a:rPr lang="en-GB" dirty="0"/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Home Office segment outperformed others in terms of profit margin, and the West region contributed nearly 725K in revenue — more than double the South.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6C3B-3B25-3F96-2D66-164BBA46C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41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E868-B362-56EF-256F-922B406E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FD79C-F8D1-E10B-84DF-4A63C58F7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3E7FED-DEC3-5A1E-C631-3D65A176C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Our KPI analysis showed: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Gross Revenue of $2.3 million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Profit Margin just above 12.5%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Average Order Value around $458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It also showed a negative correlation between discounting and profitability — especially when discounts exceeded 30%.</a:t>
            </a:r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B41F7-ECA0-6DE5-6A96-E3052B729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14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C15D1-A5B0-61CD-9517-0EFA8F436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A800C-DF95-AE71-6C92-5E2048B7A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6EA203-26DF-FC70-727B-A54CFD489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Tableau dashboard allowed interactive filtering by region, category, segment, and discount. It helps management explore where profit is leaking — or where promotions are most effective — in real time. It brings the numbers to life.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BBDB5-7A91-6580-1FFD-A260E8938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95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mon.com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7BCE04-347D-406A-8D0C-F91D36B10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9"/>
          <a:stretch/>
        </p:blipFill>
        <p:spPr>
          <a:xfrm>
            <a:off x="0" y="0"/>
            <a:ext cx="9848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8C4732-F1B4-4DF9-B0EA-3890841B06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>
            <a:off x="0" y="0"/>
            <a:ext cx="358140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ACAE64-427C-4042-8760-4358E1BC69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2" t="55556" b="33472"/>
          <a:stretch/>
        </p:blipFill>
        <p:spPr>
          <a:xfrm>
            <a:off x="0" y="6105525"/>
            <a:ext cx="6410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7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7653167-5226-454A-A63A-0124DA0623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  <p:pic>
        <p:nvPicPr>
          <p:cNvPr id="4" name="Graphic 3">
            <a:hlinkClick r:id="rId3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C1C7C4A1-B855-4BE4-BE61-0707A39762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75574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7">
            <a:extLst>
              <a:ext uri="{FF2B5EF4-FFF2-40B4-BE49-F238E27FC236}">
                <a16:creationId xmlns:a16="http://schemas.microsoft.com/office/drawing/2014/main" id="{E905D24A-F575-47DD-B748-CD600D5B63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77627" y="2142445"/>
            <a:ext cx="1959655" cy="389640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3D60F2-ACAD-471F-8479-BA0C0AF528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86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2B3C92C-6D38-40FA-A40F-598A8B42F8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  <p:pic>
        <p:nvPicPr>
          <p:cNvPr id="4" name="Graphic 3">
            <a:hlinkClick r:id="rId3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2290338C-CD9C-4099-BC56-22C1A9B884E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10562" y="1571625"/>
            <a:ext cx="3668682" cy="4543425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776C9C-6AB9-4F25-ADCC-3A771DE419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14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C78FDC4-8156-4DA3-B024-B8B2DEDCF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  <p:pic>
        <p:nvPicPr>
          <p:cNvPr id="4" name="Graphic 3">
            <a:hlinkClick r:id="rId3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A206E4E8-BE5B-4982-A5A5-EBCE5FB2FF2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611" y="1419226"/>
            <a:ext cx="6290413" cy="3657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9CC873-420C-47CB-9A50-0654DBFF4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0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9CC873-420C-47CB-9A50-0654DBFF4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8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1E55D8-A640-4ACB-820E-270283A5AB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>
            <a:off x="0" y="0"/>
            <a:ext cx="358140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75B485-1CE3-44AC-BD05-EBD68E77B2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2" t="55556" b="33472"/>
          <a:stretch/>
        </p:blipFill>
        <p:spPr>
          <a:xfrm flipH="1">
            <a:off x="5781674" y="6105525"/>
            <a:ext cx="6410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58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41196D-8F25-4C6D-9BA6-1A9089E4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AE16BE-9AF8-4A88-90E2-B88F459E9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 flipH="1"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33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CF2CD1-2304-4F27-8B2A-4806C1E474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2"/>
          <a:stretch/>
        </p:blipFill>
        <p:spPr>
          <a:xfrm>
            <a:off x="0" y="0"/>
            <a:ext cx="701992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9722C5-0E30-4DD8-B517-F67B96761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2"/>
          <a:stretch/>
        </p:blipFill>
        <p:spPr>
          <a:xfrm flipH="1">
            <a:off x="5172075" y="0"/>
            <a:ext cx="7019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57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D3559675-07D0-40AC-AA8D-3014788C59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86E0F8-1E9B-481D-A499-CC1A291DBE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2" t="55556" b="33472"/>
          <a:stretch/>
        </p:blipFill>
        <p:spPr>
          <a:xfrm flipH="1">
            <a:off x="5781674" y="6105525"/>
            <a:ext cx="64103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9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F986F-6A11-4C71-A6FD-CF6486393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>
            <a:off x="0" y="0"/>
            <a:ext cx="3581400" cy="112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7FF737-ACA7-40E9-9510-F8EE98366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5" r="41609" b="83611"/>
          <a:stretch/>
        </p:blipFill>
        <p:spPr>
          <a:xfrm flipH="1">
            <a:off x="8610602" y="0"/>
            <a:ext cx="3581400" cy="1123950"/>
          </a:xfrm>
          <a:prstGeom prst="rect">
            <a:avLst/>
          </a:prstGeom>
        </p:spPr>
      </p:pic>
      <p:sp>
        <p:nvSpPr>
          <p:cNvPr id="8" name="그림 개체 틀 12">
            <a:extLst>
              <a:ext uri="{FF2B5EF4-FFF2-40B4-BE49-F238E27FC236}">
                <a16:creationId xmlns:a16="http://schemas.microsoft.com/office/drawing/2014/main" id="{A15EBDEC-8041-4104-A20D-83D01C69A5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01750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2">
            <a:extLst>
              <a:ext uri="{FF2B5EF4-FFF2-40B4-BE49-F238E27FC236}">
                <a16:creationId xmlns:a16="http://schemas.microsoft.com/office/drawing/2014/main" id="{7025CDBC-47B1-4AB7-AE6A-F51CEB3AD1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778250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DC8327B6-C90A-42CE-B1F8-F975E5D69A2A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73021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DC4B5DE8-9553-4803-8EE8-89A61F66C31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749519" y="2650285"/>
            <a:ext cx="2140731" cy="214072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462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5BEA02-8B03-44CF-AF51-AA57D5D36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5"/>
          <a:stretch/>
        </p:blipFill>
        <p:spPr>
          <a:xfrm>
            <a:off x="0" y="0"/>
            <a:ext cx="5514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6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DE313B-56CA-453E-804D-42A5DA8A79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/>
          <a:stretch/>
        </p:blipFill>
        <p:spPr>
          <a:xfrm>
            <a:off x="0" y="0"/>
            <a:ext cx="8210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37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44271-A7B8-483E-9662-7F237D47F61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186A5B-37F4-441A-9A81-2A8EBE24F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6"/>
          <a:stretch/>
        </p:blipFill>
        <p:spPr>
          <a:xfrm flipH="1">
            <a:off x="3981450" y="0"/>
            <a:ext cx="8210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0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72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FBEE1-083C-4223-BD05-8B41B8C984F8}"/>
              </a:ext>
            </a:extLst>
          </p:cNvPr>
          <p:cNvSpPr txBox="1"/>
          <p:nvPr/>
        </p:nvSpPr>
        <p:spPr>
          <a:xfrm>
            <a:off x="5997575" y="1961510"/>
            <a:ext cx="6083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latin typeface="+mj-lt"/>
                <a:cs typeface="Arial" panose="020B0604020202020204" pitchFamily="34" charset="0"/>
              </a:rPr>
              <a:t>UrbanMart</a:t>
            </a:r>
            <a:r>
              <a:rPr lang="en-US" altLang="ko-KR" sz="4800" b="1" dirty="0">
                <a:latin typeface="+mj-lt"/>
                <a:cs typeface="Arial" panose="020B0604020202020204" pitchFamily="34" charset="0"/>
              </a:rPr>
              <a:t> Retail Optimization Analysis </a:t>
            </a:r>
            <a:endParaRPr lang="ko-KR" altLang="en-US" sz="48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A7346-C5DA-2C72-4E0F-109666985E5E}"/>
              </a:ext>
            </a:extLst>
          </p:cNvPr>
          <p:cNvSpPr txBox="1"/>
          <p:nvPr/>
        </p:nvSpPr>
        <p:spPr>
          <a:xfrm>
            <a:off x="5997575" y="4269834"/>
            <a:ext cx="481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ko-KR" sz="2000" b="1" dirty="0" err="1">
                <a:cs typeface="Arial" panose="020B0604020202020204" pitchFamily="34" charset="0"/>
              </a:rPr>
              <a:t>Prepared</a:t>
            </a:r>
            <a:r>
              <a:rPr lang="de-DE" altLang="ko-KR" sz="2000" b="1" dirty="0">
                <a:cs typeface="Arial" panose="020B0604020202020204" pitchFamily="34" charset="0"/>
              </a:rPr>
              <a:t> </a:t>
            </a:r>
            <a:r>
              <a:rPr lang="de-DE" altLang="ko-KR" sz="2000" b="1" dirty="0" err="1">
                <a:cs typeface="Arial" panose="020B0604020202020204" pitchFamily="34" charset="0"/>
              </a:rPr>
              <a:t>by</a:t>
            </a:r>
            <a:r>
              <a:rPr lang="de-DE" altLang="ko-KR" sz="2000" b="1" dirty="0">
                <a:cs typeface="Arial" panose="020B0604020202020204" pitchFamily="34" charset="0"/>
              </a:rPr>
              <a:t>: </a:t>
            </a:r>
            <a:r>
              <a:rPr lang="de-DE" altLang="ko-KR" sz="2000" dirty="0">
                <a:cs typeface="Arial" panose="020B0604020202020204" pitchFamily="34" charset="0"/>
              </a:rPr>
              <a:t>Arsen Tagibekov</a:t>
            </a:r>
            <a:r>
              <a:rPr lang="de-DE" altLang="ko-KR" sz="2000" b="1" dirty="0">
                <a:cs typeface="Arial" panose="020B0604020202020204" pitchFamily="34" charset="0"/>
              </a:rPr>
              <a:t> </a:t>
            </a:r>
            <a:endParaRPr lang="ko-KR" altLang="en-US" sz="2000" b="1" dirty="0">
              <a:cs typeface="Arial" panose="020B0604020202020204" pitchFamily="34" charset="0"/>
            </a:endParaRPr>
          </a:p>
        </p:txBody>
      </p:sp>
      <p:sp>
        <p:nvSpPr>
          <p:cNvPr id="4" name="직사각형 2">
            <a:extLst>
              <a:ext uri="{FF2B5EF4-FFF2-40B4-BE49-F238E27FC236}">
                <a16:creationId xmlns:a16="http://schemas.microsoft.com/office/drawing/2014/main" id="{A1FB4FD2-3A7F-41EF-905E-F6A8BD99929A}"/>
              </a:ext>
            </a:extLst>
          </p:cNvPr>
          <p:cNvSpPr/>
          <p:nvPr/>
        </p:nvSpPr>
        <p:spPr>
          <a:xfrm>
            <a:off x="5997575" y="4669944"/>
            <a:ext cx="4813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cs typeface="Arial" panose="020B0604020202020204" pitchFamily="34" charset="0"/>
              </a:rPr>
              <a:t>Date: </a:t>
            </a:r>
            <a:r>
              <a:rPr lang="en-US" altLang="ko-KR" sz="2000" dirty="0">
                <a:cs typeface="Arial" panose="020B0604020202020204" pitchFamily="34" charset="0"/>
              </a:rPr>
              <a:t>March, 2025</a:t>
            </a:r>
            <a:endParaRPr lang="ko-KR" altLang="en-US" sz="2000" dirty="0"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0E809-1EE3-76CA-CD2B-B67E663A0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6699" y1="74805" x2="16699" y2="74805"/>
                        <a14:foregroundMark x1="16699" y1="74805" x2="16699" y2="74805"/>
                        <a14:foregroundMark x1="20020" y1="72070" x2="20020" y2="72070"/>
                        <a14:foregroundMark x1="20020" y1="72070" x2="20020" y2="72070"/>
                        <a14:foregroundMark x1="29102" y1="72559" x2="29102" y2="72559"/>
                        <a14:foregroundMark x1="29102" y1="72559" x2="29102" y2="72559"/>
                        <a14:foregroundMark x1="39160" y1="72559" x2="39160" y2="72559"/>
                        <a14:foregroundMark x1="39160" y1="72559" x2="39160" y2="72559"/>
                        <a14:foregroundMark x1="46582" y1="73438" x2="46582" y2="73438"/>
                        <a14:foregroundMark x1="46582" y1="73438" x2="46582" y2="73438"/>
                        <a14:foregroundMark x1="55566" y1="72559" x2="55566" y2="72559"/>
                        <a14:foregroundMark x1="55566" y1="72559" x2="55566" y2="72559"/>
                        <a14:foregroundMark x1="67871" y1="72754" x2="67871" y2="72754"/>
                        <a14:foregroundMark x1="67871" y1="72754" x2="67871" y2="72754"/>
                        <a14:foregroundMark x1="75879" y1="72363" x2="75879" y2="72363"/>
                        <a14:foregroundMark x1="75879" y1="72363" x2="75879" y2="72363"/>
                        <a14:foregroundMark x1="85938" y1="72070" x2="85938" y2="72070"/>
                        <a14:foregroundMark x1="85938" y1="72070" x2="85938" y2="72070"/>
                        <a14:backgroundMark x1="22168" y1="73535" x2="23047" y2="74219"/>
                        <a14:backgroundMark x1="30566" y1="73633" x2="31348" y2="74121"/>
                        <a14:backgroundMark x1="31543" y1="77637" x2="31934" y2="77734"/>
                        <a14:backgroundMark x1="39844" y1="75000" x2="40039" y2="75586"/>
                        <a14:backgroundMark x1="69043" y1="75000" x2="69141" y2="75488"/>
                        <a14:backgroundMark x1="77344" y1="73242" x2="78027" y2="739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996" y="1635087"/>
            <a:ext cx="3865579" cy="38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02D4E-6980-0A8A-5AAB-0A8E96F69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004D26F-5E47-352F-C956-1D998524550C}"/>
              </a:ext>
            </a:extLst>
          </p:cNvPr>
          <p:cNvSpPr txBox="1"/>
          <p:nvPr/>
        </p:nvSpPr>
        <p:spPr>
          <a:xfrm>
            <a:off x="1604593" y="470217"/>
            <a:ext cx="555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Key Recommendations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3ECA50-3D55-DC4A-2AB4-D7B8C8F5F313}"/>
              </a:ext>
            </a:extLst>
          </p:cNvPr>
          <p:cNvSpPr/>
          <p:nvPr/>
        </p:nvSpPr>
        <p:spPr>
          <a:xfrm>
            <a:off x="2052828" y="1676194"/>
            <a:ext cx="5102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Cut or revise pricing on low-margin products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CA3116-C578-AB06-8A81-761A4D4709CB}"/>
              </a:ext>
            </a:extLst>
          </p:cNvPr>
          <p:cNvSpPr/>
          <p:nvPr/>
        </p:nvSpPr>
        <p:spPr>
          <a:xfrm>
            <a:off x="2113582" y="2743025"/>
            <a:ext cx="5948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Promote top-sellers (Phones, Binders, Accessories)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B1FCE8-0FC2-842B-7C4C-2CD26DA946D7}"/>
              </a:ext>
            </a:extLst>
          </p:cNvPr>
          <p:cNvSpPr/>
          <p:nvPr/>
        </p:nvSpPr>
        <p:spPr>
          <a:xfrm>
            <a:off x="2187387" y="3870034"/>
            <a:ext cx="5240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Focus on Home Office segment (high margin)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264428-1279-27A8-BB07-D3AC3D0DDA43}"/>
              </a:ext>
            </a:extLst>
          </p:cNvPr>
          <p:cNvSpPr/>
          <p:nvPr/>
        </p:nvSpPr>
        <p:spPr>
          <a:xfrm>
            <a:off x="2187387" y="4879674"/>
            <a:ext cx="555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Cap discounts to 20% for low-margin categories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9DDD1C-006E-E710-F85F-31092BCA7BF8}"/>
              </a:ext>
            </a:extLst>
          </p:cNvPr>
          <p:cNvSpPr/>
          <p:nvPr/>
        </p:nvSpPr>
        <p:spPr>
          <a:xfrm>
            <a:off x="1179592" y="1409154"/>
            <a:ext cx="898591" cy="898591"/>
          </a:xfrm>
          <a:prstGeom prst="ellipse">
            <a:avLst/>
          </a:prstGeom>
          <a:solidFill>
            <a:srgbClr val="31B5FF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12941B-EB7D-06C3-CFED-30AC45FF9477}"/>
              </a:ext>
            </a:extLst>
          </p:cNvPr>
          <p:cNvSpPr/>
          <p:nvPr/>
        </p:nvSpPr>
        <p:spPr>
          <a:xfrm>
            <a:off x="1154237" y="2476175"/>
            <a:ext cx="898591" cy="898591"/>
          </a:xfrm>
          <a:prstGeom prst="ellipse">
            <a:avLst/>
          </a:prstGeom>
          <a:solidFill>
            <a:srgbClr val="31B5FF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3C5A1DD-7134-9905-907A-3BDAC10A77C4}"/>
              </a:ext>
            </a:extLst>
          </p:cNvPr>
          <p:cNvSpPr/>
          <p:nvPr/>
        </p:nvSpPr>
        <p:spPr>
          <a:xfrm>
            <a:off x="1176591" y="3605405"/>
            <a:ext cx="898591" cy="898591"/>
          </a:xfrm>
          <a:prstGeom prst="ellipse">
            <a:avLst/>
          </a:prstGeom>
          <a:solidFill>
            <a:srgbClr val="31B5FF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DE48DF9D-AF99-A531-F815-128135EA8FCB}"/>
              </a:ext>
            </a:extLst>
          </p:cNvPr>
          <p:cNvSpPr/>
          <p:nvPr/>
        </p:nvSpPr>
        <p:spPr>
          <a:xfrm>
            <a:off x="1176592" y="4631535"/>
            <a:ext cx="898591" cy="898591"/>
          </a:xfrm>
          <a:prstGeom prst="ellipse">
            <a:avLst/>
          </a:prstGeom>
          <a:solidFill>
            <a:srgbClr val="31B5FF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타원 17">
            <a:extLst>
              <a:ext uri="{FF2B5EF4-FFF2-40B4-BE49-F238E27FC236}">
                <a16:creationId xmlns:a16="http://schemas.microsoft.com/office/drawing/2014/main" id="{3B4598FA-651B-4098-CE8F-CE0B51B24979}"/>
              </a:ext>
            </a:extLst>
          </p:cNvPr>
          <p:cNvSpPr/>
          <p:nvPr/>
        </p:nvSpPr>
        <p:spPr>
          <a:xfrm>
            <a:off x="1176592" y="5699367"/>
            <a:ext cx="898591" cy="898591"/>
          </a:xfrm>
          <a:prstGeom prst="ellipse">
            <a:avLst/>
          </a:prstGeom>
          <a:solidFill>
            <a:srgbClr val="31B5FF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직사각형 37">
            <a:extLst>
              <a:ext uri="{FF2B5EF4-FFF2-40B4-BE49-F238E27FC236}">
                <a16:creationId xmlns:a16="http://schemas.microsoft.com/office/drawing/2014/main" id="{E9789DA1-2968-DF9D-C8F6-86759934BF08}"/>
              </a:ext>
            </a:extLst>
          </p:cNvPr>
          <p:cNvSpPr/>
          <p:nvPr/>
        </p:nvSpPr>
        <p:spPr>
          <a:xfrm>
            <a:off x="2113582" y="5993036"/>
            <a:ext cx="6511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Audit the South Region and replicate West’s strategy</a:t>
            </a:r>
            <a:endParaRPr lang="ko-KR" altLang="en-US" dirty="0"/>
          </a:p>
        </p:txBody>
      </p:sp>
      <p:grpSp>
        <p:nvGrpSpPr>
          <p:cNvPr id="45" name="그룹 105">
            <a:extLst>
              <a:ext uri="{FF2B5EF4-FFF2-40B4-BE49-F238E27FC236}">
                <a16:creationId xmlns:a16="http://schemas.microsoft.com/office/drawing/2014/main" id="{FE00BCBD-90A6-E810-A04E-2ADD759ED763}"/>
              </a:ext>
            </a:extLst>
          </p:cNvPr>
          <p:cNvGrpSpPr/>
          <p:nvPr/>
        </p:nvGrpSpPr>
        <p:grpSpPr>
          <a:xfrm>
            <a:off x="1356925" y="1631109"/>
            <a:ext cx="537921" cy="457662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72" name="자유형: 도형 106">
              <a:extLst>
                <a:ext uri="{FF2B5EF4-FFF2-40B4-BE49-F238E27FC236}">
                  <a16:creationId xmlns:a16="http://schemas.microsoft.com/office/drawing/2014/main" id="{4F193F29-AD6C-9CF6-65FC-42EF10ADF774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107">
              <a:extLst>
                <a:ext uri="{FF2B5EF4-FFF2-40B4-BE49-F238E27FC236}">
                  <a16:creationId xmlns:a16="http://schemas.microsoft.com/office/drawing/2014/main" id="{4F9614B9-8E18-86FF-A1CA-8E711F6CD601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" name="그룹 382">
            <a:extLst>
              <a:ext uri="{FF2B5EF4-FFF2-40B4-BE49-F238E27FC236}">
                <a16:creationId xmlns:a16="http://schemas.microsoft.com/office/drawing/2014/main" id="{83B28614-7E47-323F-78B7-BCF22B41FEAB}"/>
              </a:ext>
            </a:extLst>
          </p:cNvPr>
          <p:cNvGrpSpPr/>
          <p:nvPr/>
        </p:nvGrpSpPr>
        <p:grpSpPr>
          <a:xfrm>
            <a:off x="1408269" y="2730207"/>
            <a:ext cx="390525" cy="390525"/>
            <a:chOff x="752656" y="1562597"/>
            <a:chExt cx="390525" cy="390525"/>
          </a:xfrm>
          <a:solidFill>
            <a:schemeClr val="bg1"/>
          </a:solidFill>
        </p:grpSpPr>
        <p:sp>
          <p:nvSpPr>
            <p:cNvPr id="9" name="자유형: 도형 383">
              <a:extLst>
                <a:ext uri="{FF2B5EF4-FFF2-40B4-BE49-F238E27FC236}">
                  <a16:creationId xmlns:a16="http://schemas.microsoft.com/office/drawing/2014/main" id="{AB054757-C423-85B5-412F-F15468C12383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384">
              <a:extLst>
                <a:ext uri="{FF2B5EF4-FFF2-40B4-BE49-F238E27FC236}">
                  <a16:creationId xmlns:a16="http://schemas.microsoft.com/office/drawing/2014/main" id="{6FAAE64E-394D-8AAD-FC67-3BBD67E3698F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385">
              <a:extLst>
                <a:ext uri="{FF2B5EF4-FFF2-40B4-BE49-F238E27FC236}">
                  <a16:creationId xmlns:a16="http://schemas.microsoft.com/office/drawing/2014/main" id="{6341A06F-C0B4-3425-ECAA-6C4743CBBEDB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386">
              <a:extLst>
                <a:ext uri="{FF2B5EF4-FFF2-40B4-BE49-F238E27FC236}">
                  <a16:creationId xmlns:a16="http://schemas.microsoft.com/office/drawing/2014/main" id="{1FBFABA9-9BAA-DD03-3913-F9A34E635676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387">
              <a:extLst>
                <a:ext uri="{FF2B5EF4-FFF2-40B4-BE49-F238E27FC236}">
                  <a16:creationId xmlns:a16="http://schemas.microsoft.com/office/drawing/2014/main" id="{263D9F3C-1546-D518-3DCA-4D639E02837C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6" name="그룹 417">
            <a:extLst>
              <a:ext uri="{FF2B5EF4-FFF2-40B4-BE49-F238E27FC236}">
                <a16:creationId xmlns:a16="http://schemas.microsoft.com/office/drawing/2014/main" id="{5887D7C8-2C0C-EA64-CFF9-BEC28A237704}"/>
              </a:ext>
            </a:extLst>
          </p:cNvPr>
          <p:cNvGrpSpPr/>
          <p:nvPr/>
        </p:nvGrpSpPr>
        <p:grpSpPr>
          <a:xfrm>
            <a:off x="1430622" y="3872391"/>
            <a:ext cx="390525" cy="364617"/>
            <a:chOff x="2765098" y="2243423"/>
            <a:chExt cx="390525" cy="364617"/>
          </a:xfrm>
          <a:solidFill>
            <a:schemeClr val="bg1"/>
          </a:solidFill>
        </p:grpSpPr>
        <p:sp>
          <p:nvSpPr>
            <p:cNvPr id="20" name="자유형: 도형 418">
              <a:extLst>
                <a:ext uri="{FF2B5EF4-FFF2-40B4-BE49-F238E27FC236}">
                  <a16:creationId xmlns:a16="http://schemas.microsoft.com/office/drawing/2014/main" id="{10FCC4F7-8F6D-FF2A-F99E-D7A3A76E909B}"/>
                </a:ext>
              </a:extLst>
            </p:cNvPr>
            <p:cNvSpPr/>
            <p:nvPr/>
          </p:nvSpPr>
          <p:spPr>
            <a:xfrm>
              <a:off x="2867290" y="2541365"/>
              <a:ext cx="180975" cy="66675"/>
            </a:xfrm>
            <a:custGeom>
              <a:avLst/>
              <a:gdLst>
                <a:gd name="connsiteX0" fmla="*/ 46208 w 180975"/>
                <a:gd name="connsiteY0" fmla="*/ 7144 h 66675"/>
                <a:gd name="connsiteX1" fmla="*/ 46208 w 180975"/>
                <a:gd name="connsiteY1" fmla="*/ 45815 h 66675"/>
                <a:gd name="connsiteX2" fmla="*/ 18680 w 180975"/>
                <a:gd name="connsiteY2" fmla="*/ 45815 h 66675"/>
                <a:gd name="connsiteX3" fmla="*/ 7155 w 180975"/>
                <a:gd name="connsiteY3" fmla="*/ 56483 h 66675"/>
                <a:gd name="connsiteX4" fmla="*/ 18300 w 180975"/>
                <a:gd name="connsiteY4" fmla="*/ 68104 h 66675"/>
                <a:gd name="connsiteX5" fmla="*/ 171747 w 180975"/>
                <a:gd name="connsiteY5" fmla="*/ 68104 h 66675"/>
                <a:gd name="connsiteX6" fmla="*/ 183272 w 180975"/>
                <a:gd name="connsiteY6" fmla="*/ 57436 h 66675"/>
                <a:gd name="connsiteX7" fmla="*/ 172128 w 180975"/>
                <a:gd name="connsiteY7" fmla="*/ 45815 h 66675"/>
                <a:gd name="connsiteX8" fmla="*/ 145077 w 180975"/>
                <a:gd name="connsiteY8" fmla="*/ 45815 h 66675"/>
                <a:gd name="connsiteX9" fmla="*/ 145077 w 180975"/>
                <a:gd name="connsiteY9" fmla="*/ 7144 h 66675"/>
                <a:gd name="connsiteX10" fmla="*/ 46208 w 180975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975" h="66675">
                  <a:moveTo>
                    <a:pt x="46208" y="7144"/>
                  </a:moveTo>
                  <a:lnTo>
                    <a:pt x="46208" y="45815"/>
                  </a:lnTo>
                  <a:lnTo>
                    <a:pt x="18680" y="45815"/>
                  </a:lnTo>
                  <a:cubicBezTo>
                    <a:pt x="12680" y="45815"/>
                    <a:pt x="7441" y="50483"/>
                    <a:pt x="7155" y="56483"/>
                  </a:cubicBezTo>
                  <a:cubicBezTo>
                    <a:pt x="6870" y="62865"/>
                    <a:pt x="11918" y="68104"/>
                    <a:pt x="18300" y="68104"/>
                  </a:cubicBezTo>
                  <a:lnTo>
                    <a:pt x="171747" y="68104"/>
                  </a:lnTo>
                  <a:cubicBezTo>
                    <a:pt x="177748" y="68104"/>
                    <a:pt x="182987" y="63437"/>
                    <a:pt x="183272" y="57436"/>
                  </a:cubicBezTo>
                  <a:cubicBezTo>
                    <a:pt x="183558" y="51054"/>
                    <a:pt x="178415" y="45815"/>
                    <a:pt x="172128" y="45815"/>
                  </a:cubicBezTo>
                  <a:lnTo>
                    <a:pt x="145077" y="45815"/>
                  </a:lnTo>
                  <a:lnTo>
                    <a:pt x="145077" y="7144"/>
                  </a:lnTo>
                  <a:lnTo>
                    <a:pt x="46208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419">
              <a:extLst>
                <a:ext uri="{FF2B5EF4-FFF2-40B4-BE49-F238E27FC236}">
                  <a16:creationId xmlns:a16="http://schemas.microsoft.com/office/drawing/2014/main" id="{7AA33007-C9FF-D6B3-57FF-43E5B9340950}"/>
                </a:ext>
              </a:extLst>
            </p:cNvPr>
            <p:cNvSpPr/>
            <p:nvPr/>
          </p:nvSpPr>
          <p:spPr>
            <a:xfrm>
              <a:off x="2765098" y="2243423"/>
              <a:ext cx="390525" cy="200025"/>
            </a:xfrm>
            <a:custGeom>
              <a:avLst/>
              <a:gdLst>
                <a:gd name="connsiteX0" fmla="*/ 377666 w 390525"/>
                <a:gd name="connsiteY0" fmla="*/ 7144 h 200025"/>
                <a:gd name="connsiteX1" fmla="*/ 17050 w 390525"/>
                <a:gd name="connsiteY1" fmla="*/ 7144 h 200025"/>
                <a:gd name="connsiteX2" fmla="*/ 7144 w 390525"/>
                <a:gd name="connsiteY2" fmla="*/ 17050 h 200025"/>
                <a:gd name="connsiteX3" fmla="*/ 7144 w 390525"/>
                <a:gd name="connsiteY3" fmla="*/ 200311 h 200025"/>
                <a:gd name="connsiteX4" fmla="*/ 387572 w 390525"/>
                <a:gd name="connsiteY4" fmla="*/ 200311 h 200025"/>
                <a:gd name="connsiteX5" fmla="*/ 387572 w 390525"/>
                <a:gd name="connsiteY5" fmla="*/ 17050 h 200025"/>
                <a:gd name="connsiteX6" fmla="*/ 377666 w 390525"/>
                <a:gd name="connsiteY6" fmla="*/ 71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0525" h="200025">
                  <a:moveTo>
                    <a:pt x="377666" y="7144"/>
                  </a:moveTo>
                  <a:lnTo>
                    <a:pt x="17050" y="7144"/>
                  </a:lnTo>
                  <a:cubicBezTo>
                    <a:pt x="11621" y="7144"/>
                    <a:pt x="7144" y="11621"/>
                    <a:pt x="7144" y="17050"/>
                  </a:cubicBezTo>
                  <a:lnTo>
                    <a:pt x="7144" y="200311"/>
                  </a:lnTo>
                  <a:lnTo>
                    <a:pt x="387572" y="200311"/>
                  </a:lnTo>
                  <a:lnTo>
                    <a:pt x="387572" y="17050"/>
                  </a:lnTo>
                  <a:cubicBezTo>
                    <a:pt x="387572" y="11525"/>
                    <a:pt x="383191" y="7144"/>
                    <a:pt x="37766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420">
              <a:extLst>
                <a:ext uri="{FF2B5EF4-FFF2-40B4-BE49-F238E27FC236}">
                  <a16:creationId xmlns:a16="http://schemas.microsoft.com/office/drawing/2014/main" id="{18EF115D-7CF4-8741-4ED2-70B96ED5EE28}"/>
                </a:ext>
              </a:extLst>
            </p:cNvPr>
            <p:cNvSpPr/>
            <p:nvPr/>
          </p:nvSpPr>
          <p:spPr>
            <a:xfrm>
              <a:off x="2765098" y="2458878"/>
              <a:ext cx="390525" cy="66675"/>
            </a:xfrm>
            <a:custGeom>
              <a:avLst/>
              <a:gdLst>
                <a:gd name="connsiteX0" fmla="*/ 17145 w 390525"/>
                <a:gd name="connsiteY0" fmla="*/ 67342 h 66675"/>
                <a:gd name="connsiteX1" fmla="*/ 377666 w 390525"/>
                <a:gd name="connsiteY1" fmla="*/ 67342 h 66675"/>
                <a:gd name="connsiteX2" fmla="*/ 387572 w 390525"/>
                <a:gd name="connsiteY2" fmla="*/ 57436 h 66675"/>
                <a:gd name="connsiteX3" fmla="*/ 387572 w 390525"/>
                <a:gd name="connsiteY3" fmla="*/ 7144 h 66675"/>
                <a:gd name="connsiteX4" fmla="*/ 7144 w 390525"/>
                <a:gd name="connsiteY4" fmla="*/ 7144 h 66675"/>
                <a:gd name="connsiteX5" fmla="*/ 7144 w 390525"/>
                <a:gd name="connsiteY5" fmla="*/ 57436 h 66675"/>
                <a:gd name="connsiteX6" fmla="*/ 17145 w 390525"/>
                <a:gd name="connsiteY6" fmla="*/ 67342 h 66675"/>
                <a:gd name="connsiteX7" fmla="*/ 174689 w 390525"/>
                <a:gd name="connsiteY7" fmla="*/ 25718 h 66675"/>
                <a:gd name="connsiteX8" fmla="*/ 219647 w 390525"/>
                <a:gd name="connsiteY8" fmla="*/ 25718 h 66675"/>
                <a:gd name="connsiteX9" fmla="*/ 231172 w 390525"/>
                <a:gd name="connsiteY9" fmla="*/ 36386 h 66675"/>
                <a:gd name="connsiteX10" fmla="*/ 220028 w 390525"/>
                <a:gd name="connsiteY10" fmla="*/ 48006 h 66675"/>
                <a:gd name="connsiteX11" fmla="*/ 175070 w 390525"/>
                <a:gd name="connsiteY11" fmla="*/ 48006 h 66675"/>
                <a:gd name="connsiteX12" fmla="*/ 163544 w 390525"/>
                <a:gd name="connsiteY12" fmla="*/ 37338 h 66675"/>
                <a:gd name="connsiteX13" fmla="*/ 174689 w 390525"/>
                <a:gd name="connsiteY13" fmla="*/ 2571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25" h="66675">
                  <a:moveTo>
                    <a:pt x="17145" y="67342"/>
                  </a:moveTo>
                  <a:lnTo>
                    <a:pt x="377666" y="67342"/>
                  </a:lnTo>
                  <a:cubicBezTo>
                    <a:pt x="383096" y="67342"/>
                    <a:pt x="387572" y="62865"/>
                    <a:pt x="387572" y="57436"/>
                  </a:cubicBezTo>
                  <a:lnTo>
                    <a:pt x="387572" y="7144"/>
                  </a:lnTo>
                  <a:lnTo>
                    <a:pt x="7144" y="7144"/>
                  </a:lnTo>
                  <a:lnTo>
                    <a:pt x="7144" y="57436"/>
                  </a:lnTo>
                  <a:cubicBezTo>
                    <a:pt x="7239" y="62865"/>
                    <a:pt x="11621" y="67342"/>
                    <a:pt x="17145" y="67342"/>
                  </a:cubicBezTo>
                  <a:close/>
                  <a:moveTo>
                    <a:pt x="174689" y="25718"/>
                  </a:moveTo>
                  <a:lnTo>
                    <a:pt x="219647" y="25718"/>
                  </a:lnTo>
                  <a:cubicBezTo>
                    <a:pt x="225647" y="25718"/>
                    <a:pt x="230886" y="30385"/>
                    <a:pt x="231172" y="36386"/>
                  </a:cubicBezTo>
                  <a:cubicBezTo>
                    <a:pt x="231458" y="42767"/>
                    <a:pt x="226314" y="48006"/>
                    <a:pt x="220028" y="48006"/>
                  </a:cubicBezTo>
                  <a:lnTo>
                    <a:pt x="175070" y="48006"/>
                  </a:lnTo>
                  <a:cubicBezTo>
                    <a:pt x="169069" y="48006"/>
                    <a:pt x="163830" y="43339"/>
                    <a:pt x="163544" y="37338"/>
                  </a:cubicBezTo>
                  <a:cubicBezTo>
                    <a:pt x="163354" y="30956"/>
                    <a:pt x="168402" y="25718"/>
                    <a:pt x="174689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6" name="그룹 427">
            <a:extLst>
              <a:ext uri="{FF2B5EF4-FFF2-40B4-BE49-F238E27FC236}">
                <a16:creationId xmlns:a16="http://schemas.microsoft.com/office/drawing/2014/main" id="{0C793370-88D4-D3F4-D227-A733A56502EE}"/>
              </a:ext>
            </a:extLst>
          </p:cNvPr>
          <p:cNvGrpSpPr/>
          <p:nvPr/>
        </p:nvGrpSpPr>
        <p:grpSpPr>
          <a:xfrm>
            <a:off x="1430622" y="4892366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7" name="자유형: 도형 428">
              <a:extLst>
                <a:ext uri="{FF2B5EF4-FFF2-40B4-BE49-F238E27FC236}">
                  <a16:creationId xmlns:a16="http://schemas.microsoft.com/office/drawing/2014/main" id="{A0C4DD3B-0920-2757-C010-9B6BDA13066B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29">
              <a:extLst>
                <a:ext uri="{FF2B5EF4-FFF2-40B4-BE49-F238E27FC236}">
                  <a16:creationId xmlns:a16="http://schemas.microsoft.com/office/drawing/2014/main" id="{EAE60458-3B62-25C9-EA27-C89B99B5223E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30">
              <a:extLst>
                <a:ext uri="{FF2B5EF4-FFF2-40B4-BE49-F238E27FC236}">
                  <a16:creationId xmlns:a16="http://schemas.microsoft.com/office/drawing/2014/main" id="{A200428C-2392-14B0-87A7-19FD8401DF18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0" name="자유형: 도형 304">
            <a:extLst>
              <a:ext uri="{FF2B5EF4-FFF2-40B4-BE49-F238E27FC236}">
                <a16:creationId xmlns:a16="http://schemas.microsoft.com/office/drawing/2014/main" id="{17459957-CEE6-B74F-4A16-71771BC457FA}"/>
              </a:ext>
            </a:extLst>
          </p:cNvPr>
          <p:cNvSpPr/>
          <p:nvPr/>
        </p:nvSpPr>
        <p:spPr>
          <a:xfrm>
            <a:off x="1490037" y="5953399"/>
            <a:ext cx="285750" cy="390525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0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B310C-1D23-DBE5-45E2-72D3A442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CD6AFA-1E6D-471E-D283-E2CCE28BB836}"/>
              </a:ext>
            </a:extLst>
          </p:cNvPr>
          <p:cNvSpPr txBox="1"/>
          <p:nvPr/>
        </p:nvSpPr>
        <p:spPr>
          <a:xfrm>
            <a:off x="1604592" y="470217"/>
            <a:ext cx="753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Business Impact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21286-415A-EA6D-FAFF-EBE94788887A}"/>
              </a:ext>
            </a:extLst>
          </p:cNvPr>
          <p:cNvSpPr txBox="1"/>
          <p:nvPr/>
        </p:nvSpPr>
        <p:spPr>
          <a:xfrm>
            <a:off x="841153" y="1180545"/>
            <a:ext cx="8723383" cy="4317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Improved </a:t>
            </a:r>
            <a:r>
              <a:rPr lang="en-DE" sz="2400" b="1" dirty="0"/>
              <a:t>margin protection </a:t>
            </a:r>
            <a:r>
              <a:rPr lang="en-DE" sz="2400" dirty="0"/>
              <a:t>through discount policy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Boosted </a:t>
            </a:r>
            <a:r>
              <a:rPr lang="en-DE" sz="2400" b="1" dirty="0"/>
              <a:t>profitability per customer</a:t>
            </a:r>
            <a:r>
              <a:rPr lang="en-DE" sz="2400" dirty="0"/>
              <a:t> via segmentation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Increased </a:t>
            </a:r>
            <a:r>
              <a:rPr lang="en-DE" sz="2400" b="1" dirty="0"/>
              <a:t>regional efficiency</a:t>
            </a:r>
            <a:r>
              <a:rPr lang="en-DE" sz="2400" dirty="0"/>
              <a:t> through focused campaigns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Strategic use of </a:t>
            </a:r>
            <a:r>
              <a:rPr lang="en-DE" sz="2400" b="1" dirty="0"/>
              <a:t>dashboards </a:t>
            </a:r>
            <a:r>
              <a:rPr lang="en-DE" sz="2400" dirty="0"/>
              <a:t>to monitor KPIs in real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DA9FF-BA20-F7D5-64EC-481FC64B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0" b="94205" l="9896" r="89063">
                        <a14:foregroundMark x1="55208" y1="4309" x2="55208" y2="4309"/>
                        <a14:foregroundMark x1="44792" y1="9510" x2="44792" y2="9510"/>
                        <a14:foregroundMark x1="58333" y1="10996" x2="58333" y2="10996"/>
                        <a14:foregroundMark x1="63021" y1="14116" x2="63021" y2="14116"/>
                        <a14:foregroundMark x1="59375" y1="55721" x2="59375" y2="55721"/>
                        <a14:foregroundMark x1="58333" y1="59584" x2="58333" y2="59584"/>
                        <a14:foregroundMark x1="54167" y1="79049" x2="54167" y2="79049"/>
                        <a14:foregroundMark x1="38021" y1="80981" x2="38021" y2="80981"/>
                        <a14:foregroundMark x1="38021" y1="83655" x2="38021" y2="83655"/>
                        <a14:foregroundMark x1="50000" y1="84547" x2="50000" y2="84547"/>
                        <a14:foregroundMark x1="56250" y1="94205" x2="56250" y2="94205"/>
                        <a14:backgroundMark x1="52604" y1="92868" x2="51563" y2="93462"/>
                        <a14:backgroundMark x1="63021" y1="15007" x2="62500" y2="16048"/>
                        <a14:backgroundMark x1="41146" y1="10401" x2="41667" y2="111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36" y="1360119"/>
            <a:ext cx="1219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7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BB51D-C487-FDAA-D079-D19501F5B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C20A5-0784-3075-E0CC-F288179C00D1}"/>
              </a:ext>
            </a:extLst>
          </p:cNvPr>
          <p:cNvSpPr txBox="1"/>
          <p:nvPr/>
        </p:nvSpPr>
        <p:spPr>
          <a:xfrm>
            <a:off x="1604592" y="470217"/>
            <a:ext cx="753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Conclusion &amp; Next Steps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0605E-2402-48BD-86A3-3F303002A89C}"/>
              </a:ext>
            </a:extLst>
          </p:cNvPr>
          <p:cNvSpPr txBox="1"/>
          <p:nvPr/>
        </p:nvSpPr>
        <p:spPr>
          <a:xfrm>
            <a:off x="901871" y="1593721"/>
            <a:ext cx="8944847" cy="320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Data-driven optimization led to actionable insights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Visual tools contribute to better decision-making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Next steps: integrate findings into pricing + campaign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93A84-D4EA-3322-F8E1-B484B73C4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38" b="92477" l="9697" r="89697">
                        <a14:foregroundMark x1="65455" y1="9908" x2="65455" y2="9908"/>
                        <a14:foregroundMark x1="80606" y1="5321" x2="80606" y2="5321"/>
                        <a14:foregroundMark x1="26061" y1="20000" x2="26061" y2="20000"/>
                        <a14:foregroundMark x1="53939" y1="17982" x2="53939" y2="17982"/>
                        <a14:foregroundMark x1="78788" y1="13761" x2="78788" y2="13761"/>
                        <a14:foregroundMark x1="50303" y1="73028" x2="50303" y2="73028"/>
                        <a14:foregroundMark x1="52727" y1="78165" x2="52727" y2="78165"/>
                        <a14:foregroundMark x1="53939" y1="92477" x2="53939" y2="92477"/>
                        <a14:foregroundMark x1="63030" y1="79083" x2="63030" y2="79083"/>
                        <a14:foregroundMark x1="54545" y1="83303" x2="54545" y2="83303"/>
                        <a14:foregroundMark x1="61212" y1="47706" x2="61212" y2="47706"/>
                        <a14:backgroundMark x1="48485" y1="82936" x2="50303" y2="83303"/>
                        <a14:backgroundMark x1="50909" y1="82936" x2="50909" y2="82936"/>
                        <a14:backgroundMark x1="50909" y1="83119" x2="50909" y2="83119"/>
                        <a14:backgroundMark x1="50909" y1="83119" x2="50909" y2="83119"/>
                        <a14:backgroundMark x1="50303" y1="82936" x2="50303" y2="82936"/>
                        <a14:backgroundMark x1="50606" y1="83303" x2="50909" y2="83670"/>
                        <a14:backgroundMark x1="50303" y1="82936" x2="50606" y2="833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50" y="1593721"/>
            <a:ext cx="1109801" cy="36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0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DEFEF2-0C7B-4BE2-8ACB-738938241BED}"/>
              </a:ext>
            </a:extLst>
          </p:cNvPr>
          <p:cNvSpPr txBox="1"/>
          <p:nvPr/>
        </p:nvSpPr>
        <p:spPr>
          <a:xfrm>
            <a:off x="3047319" y="2136338"/>
            <a:ext cx="60973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5400" dirty="0">
                <a:solidFill>
                  <a:srgbClr val="3986F7"/>
                </a:solidFill>
              </a:rPr>
              <a:t>Thank you </a:t>
            </a:r>
          </a:p>
          <a:p>
            <a:pPr algn="ctr"/>
            <a:r>
              <a:rPr lang="en-US" altLang="ko-KR" sz="5400" dirty="0">
                <a:solidFill>
                  <a:srgbClr val="3986F7"/>
                </a:solidFill>
              </a:rPr>
              <a:t>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3A0310-B160-471C-B3EB-6BE967ECDC9D}"/>
              </a:ext>
            </a:extLst>
          </p:cNvPr>
          <p:cNvSpPr txBox="1"/>
          <p:nvPr/>
        </p:nvSpPr>
        <p:spPr>
          <a:xfrm>
            <a:off x="1604593" y="470217"/>
            <a:ext cx="520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0A0355-AD2F-4292-9A29-60BA0925E97E}"/>
              </a:ext>
            </a:extLst>
          </p:cNvPr>
          <p:cNvSpPr/>
          <p:nvPr/>
        </p:nvSpPr>
        <p:spPr>
          <a:xfrm>
            <a:off x="2195142" y="1128729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01.</a:t>
            </a:r>
            <a:endParaRPr lang="ko-KR" altLang="en-US" sz="2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3045560" y="1216132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Business Background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DA751F-C558-44AE-9326-A8243D09E7C4}"/>
              </a:ext>
            </a:extLst>
          </p:cNvPr>
          <p:cNvSpPr/>
          <p:nvPr/>
        </p:nvSpPr>
        <p:spPr>
          <a:xfrm>
            <a:off x="2195142" y="1647026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02.</a:t>
            </a:r>
            <a:endParaRPr lang="ko-KR" altLang="en-US" sz="28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AABD5A-C518-41C7-9AAD-B6D0E4CD6737}"/>
              </a:ext>
            </a:extLst>
          </p:cNvPr>
          <p:cNvSpPr/>
          <p:nvPr/>
        </p:nvSpPr>
        <p:spPr>
          <a:xfrm>
            <a:off x="3045560" y="1729085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Problem Statement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39B163-7F0D-4E20-A354-9BCB487F8BDA}"/>
              </a:ext>
            </a:extLst>
          </p:cNvPr>
          <p:cNvSpPr/>
          <p:nvPr/>
        </p:nvSpPr>
        <p:spPr>
          <a:xfrm>
            <a:off x="2195141" y="216532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03.</a:t>
            </a:r>
            <a:endParaRPr lang="ko-KR" altLang="en-US" sz="28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77DD0C-4BE3-48EC-A145-77CC31A6A23B}"/>
              </a:ext>
            </a:extLst>
          </p:cNvPr>
          <p:cNvSpPr/>
          <p:nvPr/>
        </p:nvSpPr>
        <p:spPr>
          <a:xfrm>
            <a:off x="3045560" y="2252312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Project Objectives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14AD0E-6CCD-4895-AD93-FFA3C6F18239}"/>
              </a:ext>
            </a:extLst>
          </p:cNvPr>
          <p:cNvSpPr/>
          <p:nvPr/>
        </p:nvSpPr>
        <p:spPr>
          <a:xfrm>
            <a:off x="2195140" y="2685528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04.</a:t>
            </a:r>
            <a:endParaRPr lang="ko-KR" altLang="en-US" sz="28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AE49E2-C14A-4F72-B803-12395F2BB97D}"/>
              </a:ext>
            </a:extLst>
          </p:cNvPr>
          <p:cNvSpPr/>
          <p:nvPr/>
        </p:nvSpPr>
        <p:spPr>
          <a:xfrm>
            <a:off x="3045560" y="2752427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Methodology</a:t>
            </a:r>
            <a:endParaRPr lang="ko-KR" altLang="en-US" dirty="0"/>
          </a:p>
        </p:txBody>
      </p:sp>
      <p:sp>
        <p:nvSpPr>
          <p:cNvPr id="2" name="직사각형 36">
            <a:extLst>
              <a:ext uri="{FF2B5EF4-FFF2-40B4-BE49-F238E27FC236}">
                <a16:creationId xmlns:a16="http://schemas.microsoft.com/office/drawing/2014/main" id="{BC87543D-6B83-E31A-A28E-8D2198CCC4F2}"/>
              </a:ext>
            </a:extLst>
          </p:cNvPr>
          <p:cNvSpPr/>
          <p:nvPr/>
        </p:nvSpPr>
        <p:spPr>
          <a:xfrm>
            <a:off x="2195134" y="3144496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05.</a:t>
            </a:r>
            <a:endParaRPr lang="ko-KR" altLang="en-US" sz="2800" b="1" dirty="0"/>
          </a:p>
        </p:txBody>
      </p:sp>
      <p:sp>
        <p:nvSpPr>
          <p:cNvPr id="3" name="직사각형 36">
            <a:extLst>
              <a:ext uri="{FF2B5EF4-FFF2-40B4-BE49-F238E27FC236}">
                <a16:creationId xmlns:a16="http://schemas.microsoft.com/office/drawing/2014/main" id="{05DD10DD-F7B3-0482-B8A3-12BEFF42C213}"/>
              </a:ext>
            </a:extLst>
          </p:cNvPr>
          <p:cNvSpPr/>
          <p:nvPr/>
        </p:nvSpPr>
        <p:spPr>
          <a:xfrm>
            <a:off x="2195135" y="4105294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07.</a:t>
            </a:r>
            <a:endParaRPr lang="ko-KR" altLang="en-US" sz="2800" b="1" dirty="0"/>
          </a:p>
        </p:txBody>
      </p:sp>
      <p:sp>
        <p:nvSpPr>
          <p:cNvPr id="4" name="직사각형 36">
            <a:extLst>
              <a:ext uri="{FF2B5EF4-FFF2-40B4-BE49-F238E27FC236}">
                <a16:creationId xmlns:a16="http://schemas.microsoft.com/office/drawing/2014/main" id="{C7816416-0C1E-61A9-9E22-309EF7BAFC76}"/>
              </a:ext>
            </a:extLst>
          </p:cNvPr>
          <p:cNvSpPr/>
          <p:nvPr/>
        </p:nvSpPr>
        <p:spPr>
          <a:xfrm>
            <a:off x="2195133" y="4574091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08.</a:t>
            </a:r>
            <a:endParaRPr lang="ko-KR" altLang="en-US" sz="2800" b="1" dirty="0"/>
          </a:p>
        </p:txBody>
      </p:sp>
      <p:sp>
        <p:nvSpPr>
          <p:cNvPr id="5" name="직사각형 37">
            <a:extLst>
              <a:ext uri="{FF2B5EF4-FFF2-40B4-BE49-F238E27FC236}">
                <a16:creationId xmlns:a16="http://schemas.microsoft.com/office/drawing/2014/main" id="{CBA9FA98-52D1-4C38-E30E-D03AE9B5E964}"/>
              </a:ext>
            </a:extLst>
          </p:cNvPr>
          <p:cNvSpPr/>
          <p:nvPr/>
        </p:nvSpPr>
        <p:spPr>
          <a:xfrm>
            <a:off x="3029382" y="3218159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Exploratory </a:t>
            </a:r>
            <a:r>
              <a:rPr lang="en-US" altLang="ko-KR" b="1"/>
              <a:t>Data Analysis </a:t>
            </a:r>
            <a:r>
              <a:rPr lang="en-US" altLang="ko-KR" b="1" dirty="0"/>
              <a:t>(EDA)</a:t>
            </a:r>
            <a:endParaRPr lang="ko-KR" altLang="en-US" dirty="0"/>
          </a:p>
        </p:txBody>
      </p:sp>
      <p:sp>
        <p:nvSpPr>
          <p:cNvPr id="6" name="직사각형 37">
            <a:extLst>
              <a:ext uri="{FF2B5EF4-FFF2-40B4-BE49-F238E27FC236}">
                <a16:creationId xmlns:a16="http://schemas.microsoft.com/office/drawing/2014/main" id="{1F5793BC-29DD-3BA5-9973-5A9F316DECEE}"/>
              </a:ext>
            </a:extLst>
          </p:cNvPr>
          <p:cNvSpPr/>
          <p:nvPr/>
        </p:nvSpPr>
        <p:spPr>
          <a:xfrm>
            <a:off x="3029382" y="4187534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Tableau Dashboard Preview</a:t>
            </a:r>
            <a:endParaRPr lang="ko-KR" altLang="en-US" dirty="0"/>
          </a:p>
        </p:txBody>
      </p:sp>
      <p:sp>
        <p:nvSpPr>
          <p:cNvPr id="7" name="직사각형 37">
            <a:extLst>
              <a:ext uri="{FF2B5EF4-FFF2-40B4-BE49-F238E27FC236}">
                <a16:creationId xmlns:a16="http://schemas.microsoft.com/office/drawing/2014/main" id="{AC4CE44F-B42B-4BF1-0DE8-49809329914A}"/>
              </a:ext>
            </a:extLst>
          </p:cNvPr>
          <p:cNvSpPr/>
          <p:nvPr/>
        </p:nvSpPr>
        <p:spPr>
          <a:xfrm>
            <a:off x="3029382" y="4615928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Key Recommendations</a:t>
            </a:r>
            <a:endParaRPr lang="ko-KR" altLang="en-US" dirty="0"/>
          </a:p>
        </p:txBody>
      </p:sp>
      <p:sp>
        <p:nvSpPr>
          <p:cNvPr id="8" name="직사각형 36">
            <a:extLst>
              <a:ext uri="{FF2B5EF4-FFF2-40B4-BE49-F238E27FC236}">
                <a16:creationId xmlns:a16="http://schemas.microsoft.com/office/drawing/2014/main" id="{8679A44B-ECA9-F39D-ABAE-39B27D5FB1A0}"/>
              </a:ext>
            </a:extLst>
          </p:cNvPr>
          <p:cNvSpPr/>
          <p:nvPr/>
        </p:nvSpPr>
        <p:spPr>
          <a:xfrm>
            <a:off x="2195135" y="5080557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09.</a:t>
            </a:r>
            <a:endParaRPr lang="ko-KR" altLang="en-US" sz="2800" b="1" dirty="0"/>
          </a:p>
        </p:txBody>
      </p:sp>
      <p:sp>
        <p:nvSpPr>
          <p:cNvPr id="9" name="직사각형 36">
            <a:extLst>
              <a:ext uri="{FF2B5EF4-FFF2-40B4-BE49-F238E27FC236}">
                <a16:creationId xmlns:a16="http://schemas.microsoft.com/office/drawing/2014/main" id="{CC86EE0D-1C30-43EA-733B-34FA4EF0A0AA}"/>
              </a:ext>
            </a:extLst>
          </p:cNvPr>
          <p:cNvSpPr/>
          <p:nvPr/>
        </p:nvSpPr>
        <p:spPr>
          <a:xfrm>
            <a:off x="2195135" y="558836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10.</a:t>
            </a:r>
            <a:endParaRPr lang="ko-KR" altLang="en-US" sz="2800" b="1" dirty="0"/>
          </a:p>
        </p:txBody>
      </p:sp>
      <p:sp>
        <p:nvSpPr>
          <p:cNvPr id="12" name="직사각형 37">
            <a:extLst>
              <a:ext uri="{FF2B5EF4-FFF2-40B4-BE49-F238E27FC236}">
                <a16:creationId xmlns:a16="http://schemas.microsoft.com/office/drawing/2014/main" id="{41D2F98E-1FFC-8A4C-6A4D-38C594234BB4}"/>
              </a:ext>
            </a:extLst>
          </p:cNvPr>
          <p:cNvSpPr/>
          <p:nvPr/>
        </p:nvSpPr>
        <p:spPr>
          <a:xfrm>
            <a:off x="3045560" y="5140698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Business Impact</a:t>
            </a:r>
            <a:endParaRPr lang="ko-KR" altLang="en-US" dirty="0"/>
          </a:p>
        </p:txBody>
      </p:sp>
      <p:sp>
        <p:nvSpPr>
          <p:cNvPr id="13" name="직사각형 37">
            <a:extLst>
              <a:ext uri="{FF2B5EF4-FFF2-40B4-BE49-F238E27FC236}">
                <a16:creationId xmlns:a16="http://schemas.microsoft.com/office/drawing/2014/main" id="{691271A7-16C0-71CE-3BC7-CC171941E782}"/>
              </a:ext>
            </a:extLst>
          </p:cNvPr>
          <p:cNvSpPr/>
          <p:nvPr/>
        </p:nvSpPr>
        <p:spPr>
          <a:xfrm>
            <a:off x="3045560" y="5682110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Conclusion &amp; Next Steps</a:t>
            </a:r>
            <a:endParaRPr lang="ko-KR" altLang="en-US" dirty="0"/>
          </a:p>
        </p:txBody>
      </p:sp>
      <p:sp>
        <p:nvSpPr>
          <p:cNvPr id="15" name="직사각형 36">
            <a:extLst>
              <a:ext uri="{FF2B5EF4-FFF2-40B4-BE49-F238E27FC236}">
                <a16:creationId xmlns:a16="http://schemas.microsoft.com/office/drawing/2014/main" id="{8F7B2A11-6CDC-940A-2D12-FA531456228A}"/>
              </a:ext>
            </a:extLst>
          </p:cNvPr>
          <p:cNvSpPr/>
          <p:nvPr/>
        </p:nvSpPr>
        <p:spPr>
          <a:xfrm>
            <a:off x="2195135" y="3603463"/>
            <a:ext cx="1035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06.</a:t>
            </a:r>
            <a:endParaRPr lang="ko-KR" altLang="en-US" sz="2800" b="1" dirty="0"/>
          </a:p>
        </p:txBody>
      </p:sp>
      <p:sp>
        <p:nvSpPr>
          <p:cNvPr id="18" name="직사각형 37">
            <a:extLst>
              <a:ext uri="{FF2B5EF4-FFF2-40B4-BE49-F238E27FC236}">
                <a16:creationId xmlns:a16="http://schemas.microsoft.com/office/drawing/2014/main" id="{21BBA8DE-1954-DB6E-1F65-22F6AA7AB5D5}"/>
              </a:ext>
            </a:extLst>
          </p:cNvPr>
          <p:cNvSpPr/>
          <p:nvPr/>
        </p:nvSpPr>
        <p:spPr>
          <a:xfrm>
            <a:off x="3045560" y="3680407"/>
            <a:ext cx="6947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KPI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00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20F476-F4F7-404A-6A02-BD30B5C57D02}"/>
              </a:ext>
            </a:extLst>
          </p:cNvPr>
          <p:cNvSpPr txBox="1"/>
          <p:nvPr/>
        </p:nvSpPr>
        <p:spPr>
          <a:xfrm>
            <a:off x="1604593" y="470217"/>
            <a:ext cx="520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Business Background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5929F-6A70-235C-B373-B24F070C6B45}"/>
              </a:ext>
            </a:extLst>
          </p:cNvPr>
          <p:cNvSpPr txBox="1"/>
          <p:nvPr/>
        </p:nvSpPr>
        <p:spPr>
          <a:xfrm>
            <a:off x="1604593" y="1331752"/>
            <a:ext cx="6672438" cy="454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UrbanMart is a growing U.S. retailer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Operating across regions, expanding product lines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Concern: Profitability stagnant despite rising  sales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DE890-2CC9-0F9B-3897-31B776EC2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94" b="96970" l="9268" r="89268">
                        <a14:foregroundMark x1="71707" y1="14545" x2="71707" y2="14545"/>
                        <a14:foregroundMark x1="55610" y1="4394" x2="55610" y2="4394"/>
                        <a14:foregroundMark x1="52195" y1="36212" x2="52195" y2="36212"/>
                        <a14:foregroundMark x1="32683" y1="35606" x2="32683" y2="35606"/>
                        <a14:foregroundMark x1="50732" y1="60758" x2="50732" y2="60758"/>
                        <a14:foregroundMark x1="40488" y1="66364" x2="40488" y2="66364"/>
                        <a14:foregroundMark x1="61951" y1="80000" x2="61951" y2="80000"/>
                        <a14:foregroundMark x1="53171" y1="96970" x2="53171" y2="96970"/>
                        <a14:foregroundMark x1="54146" y1="89545" x2="54146" y2="89545"/>
                        <a14:foregroundMark x1="42439" y1="85000" x2="42439" y2="85000"/>
                        <a14:foregroundMark x1="60000" y1="85455" x2="60000" y2="854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540" y="1331752"/>
            <a:ext cx="1394460" cy="45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5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E426-AE08-47E7-7329-B3F996B2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6F909C-CE99-02A6-1C10-6EAA8DDE5A4B}"/>
              </a:ext>
            </a:extLst>
          </p:cNvPr>
          <p:cNvSpPr txBox="1"/>
          <p:nvPr/>
        </p:nvSpPr>
        <p:spPr>
          <a:xfrm>
            <a:off x="1604593" y="470217"/>
            <a:ext cx="520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Problem Statement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CA3F0-151C-42A1-F7AA-28826D7B4CF7}"/>
              </a:ext>
            </a:extLst>
          </p:cNvPr>
          <p:cNvSpPr txBox="1"/>
          <p:nvPr/>
        </p:nvSpPr>
        <p:spPr>
          <a:xfrm>
            <a:off x="1604593" y="1398985"/>
            <a:ext cx="6059407" cy="3624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Losses in some sub-categories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Discounting practices eroding margins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Poor visibility into regional, product, and customer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B8305-7CEB-EAC9-EABD-AD2C6F511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33" b="89963" l="9714" r="89714">
                        <a14:foregroundMark x1="46857" y1="9851" x2="46857" y2="9851"/>
                        <a14:foregroundMark x1="32571" y1="4833" x2="32571" y2="4833"/>
                        <a14:foregroundMark x1="51429" y1="14498" x2="51429" y2="14498"/>
                        <a14:foregroundMark x1="40571" y1="47398" x2="40571" y2="47398"/>
                        <a14:foregroundMark x1="62286" y1="45911" x2="62286" y2="45911"/>
                        <a14:foregroundMark x1="62286" y1="51301" x2="62286" y2="51301"/>
                        <a14:foregroundMark x1="46286" y1="77881" x2="46286" y2="77881"/>
                        <a14:foregroundMark x1="54857" y1="80855" x2="54857" y2="808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877" y="1720850"/>
            <a:ext cx="11049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6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3A0310-B160-471C-B3EB-6BE967ECDC9D}"/>
              </a:ext>
            </a:extLst>
          </p:cNvPr>
          <p:cNvSpPr txBox="1"/>
          <p:nvPr/>
        </p:nvSpPr>
        <p:spPr>
          <a:xfrm>
            <a:off x="1604593" y="470217"/>
            <a:ext cx="520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Project Objectives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D4C57-A30D-42A1-AE7E-66E9BB4D3381}"/>
              </a:ext>
            </a:extLst>
          </p:cNvPr>
          <p:cNvSpPr/>
          <p:nvPr/>
        </p:nvSpPr>
        <p:spPr>
          <a:xfrm>
            <a:off x="2052829" y="1631109"/>
            <a:ext cx="4781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Identify top/bottom-performing products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AABD5A-C518-41C7-9AAD-B6D0E4CD6737}"/>
              </a:ext>
            </a:extLst>
          </p:cNvPr>
          <p:cNvSpPr/>
          <p:nvPr/>
        </p:nvSpPr>
        <p:spPr>
          <a:xfrm>
            <a:off x="2075183" y="2720711"/>
            <a:ext cx="4136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Segment customers by profitability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77DD0C-4BE3-48EC-A145-77CC31A6A23B}"/>
              </a:ext>
            </a:extLst>
          </p:cNvPr>
          <p:cNvSpPr/>
          <p:nvPr/>
        </p:nvSpPr>
        <p:spPr>
          <a:xfrm>
            <a:off x="2142975" y="3766312"/>
            <a:ext cx="4045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Regional sales &amp; margin analysis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6AE49E2-C14A-4F72-B803-12395F2BB97D}"/>
              </a:ext>
            </a:extLst>
          </p:cNvPr>
          <p:cNvSpPr/>
          <p:nvPr/>
        </p:nvSpPr>
        <p:spPr>
          <a:xfrm>
            <a:off x="2187387" y="4879674"/>
            <a:ext cx="341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Analyze discounting impact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21BEF37-7741-43A2-B1FF-8770C3647159}"/>
              </a:ext>
            </a:extLst>
          </p:cNvPr>
          <p:cNvSpPr/>
          <p:nvPr/>
        </p:nvSpPr>
        <p:spPr>
          <a:xfrm>
            <a:off x="1089009" y="1365341"/>
            <a:ext cx="898591" cy="898591"/>
          </a:xfrm>
          <a:prstGeom prst="ellipse">
            <a:avLst/>
          </a:prstGeom>
          <a:solidFill>
            <a:srgbClr val="31B5FF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45510E0-DD47-41FF-AC07-260846E95005}"/>
              </a:ext>
            </a:extLst>
          </p:cNvPr>
          <p:cNvSpPr/>
          <p:nvPr/>
        </p:nvSpPr>
        <p:spPr>
          <a:xfrm>
            <a:off x="1112010" y="2456082"/>
            <a:ext cx="898591" cy="898591"/>
          </a:xfrm>
          <a:prstGeom prst="ellipse">
            <a:avLst/>
          </a:prstGeom>
          <a:solidFill>
            <a:srgbClr val="31B5FF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B4DAD45-F721-41F2-99C0-469FA2E552A7}"/>
              </a:ext>
            </a:extLst>
          </p:cNvPr>
          <p:cNvSpPr/>
          <p:nvPr/>
        </p:nvSpPr>
        <p:spPr>
          <a:xfrm>
            <a:off x="1127033" y="3587890"/>
            <a:ext cx="898591" cy="898591"/>
          </a:xfrm>
          <a:prstGeom prst="ellipse">
            <a:avLst/>
          </a:prstGeom>
          <a:solidFill>
            <a:srgbClr val="31B5FF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타원 17">
            <a:extLst>
              <a:ext uri="{FF2B5EF4-FFF2-40B4-BE49-F238E27FC236}">
                <a16:creationId xmlns:a16="http://schemas.microsoft.com/office/drawing/2014/main" id="{FC933CC2-B97F-0F69-99CC-5D6C247382E4}"/>
              </a:ext>
            </a:extLst>
          </p:cNvPr>
          <p:cNvSpPr/>
          <p:nvPr/>
        </p:nvSpPr>
        <p:spPr>
          <a:xfrm>
            <a:off x="1127033" y="4675870"/>
            <a:ext cx="898591" cy="898591"/>
          </a:xfrm>
          <a:prstGeom prst="ellipse">
            <a:avLst/>
          </a:prstGeom>
          <a:solidFill>
            <a:srgbClr val="31B5FF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타원 17">
            <a:extLst>
              <a:ext uri="{FF2B5EF4-FFF2-40B4-BE49-F238E27FC236}">
                <a16:creationId xmlns:a16="http://schemas.microsoft.com/office/drawing/2014/main" id="{81115E39-73F6-1C31-944A-E1D518C9664B}"/>
              </a:ext>
            </a:extLst>
          </p:cNvPr>
          <p:cNvSpPr/>
          <p:nvPr/>
        </p:nvSpPr>
        <p:spPr>
          <a:xfrm>
            <a:off x="1127032" y="5762067"/>
            <a:ext cx="898591" cy="898591"/>
          </a:xfrm>
          <a:prstGeom prst="ellipse">
            <a:avLst/>
          </a:prstGeom>
          <a:solidFill>
            <a:srgbClr val="31B5FF"/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" name="직사각형 37">
            <a:extLst>
              <a:ext uri="{FF2B5EF4-FFF2-40B4-BE49-F238E27FC236}">
                <a16:creationId xmlns:a16="http://schemas.microsoft.com/office/drawing/2014/main" id="{1F331915-178E-A8BD-9290-3B34F086D3AA}"/>
              </a:ext>
            </a:extLst>
          </p:cNvPr>
          <p:cNvSpPr/>
          <p:nvPr/>
        </p:nvSpPr>
        <p:spPr>
          <a:xfrm>
            <a:off x="2113582" y="5993036"/>
            <a:ext cx="6511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Recommend pricing, product, and strategy improvements</a:t>
            </a:r>
            <a:endParaRPr lang="ko-KR" altLang="en-US" dirty="0"/>
          </a:p>
        </p:txBody>
      </p:sp>
      <p:grpSp>
        <p:nvGrpSpPr>
          <p:cNvPr id="3" name="그룹 427">
            <a:extLst>
              <a:ext uri="{FF2B5EF4-FFF2-40B4-BE49-F238E27FC236}">
                <a16:creationId xmlns:a16="http://schemas.microsoft.com/office/drawing/2014/main" id="{66292844-8C96-A678-E2C0-BBBC5E4FE56E}"/>
              </a:ext>
            </a:extLst>
          </p:cNvPr>
          <p:cNvGrpSpPr/>
          <p:nvPr/>
        </p:nvGrpSpPr>
        <p:grpSpPr>
          <a:xfrm>
            <a:off x="1323750" y="1631109"/>
            <a:ext cx="390525" cy="343947"/>
            <a:chOff x="6798957" y="5589841"/>
            <a:chExt cx="390525" cy="343947"/>
          </a:xfrm>
          <a:solidFill>
            <a:schemeClr val="bg1"/>
          </a:solidFill>
        </p:grpSpPr>
        <p:sp>
          <p:nvSpPr>
            <p:cNvPr id="4" name="자유형: 도형 428">
              <a:extLst>
                <a:ext uri="{FF2B5EF4-FFF2-40B4-BE49-F238E27FC236}">
                  <a16:creationId xmlns:a16="http://schemas.microsoft.com/office/drawing/2014/main" id="{33239980-2BDC-7CD8-9023-0A83EA7823F9}"/>
                </a:ext>
              </a:extLst>
            </p:cNvPr>
            <p:cNvSpPr/>
            <p:nvPr/>
          </p:nvSpPr>
          <p:spPr>
            <a:xfrm>
              <a:off x="6798957" y="5589841"/>
              <a:ext cx="390525" cy="276225"/>
            </a:xfrm>
            <a:custGeom>
              <a:avLst/>
              <a:gdLst>
                <a:gd name="connsiteX0" fmla="*/ 130471 w 390525"/>
                <a:gd name="connsiteY0" fmla="*/ 230124 h 276225"/>
                <a:gd name="connsiteX1" fmla="*/ 331830 w 390525"/>
                <a:gd name="connsiteY1" fmla="*/ 230124 h 276225"/>
                <a:gd name="connsiteX2" fmla="*/ 342498 w 390525"/>
                <a:gd name="connsiteY2" fmla="*/ 222028 h 276225"/>
                <a:gd name="connsiteX3" fmla="*/ 387075 w 390525"/>
                <a:gd name="connsiteY3" fmla="*/ 66008 h 276225"/>
                <a:gd name="connsiteX4" fmla="*/ 385265 w 390525"/>
                <a:gd name="connsiteY4" fmla="*/ 56198 h 276225"/>
                <a:gd name="connsiteX5" fmla="*/ 376407 w 390525"/>
                <a:gd name="connsiteY5" fmla="*/ 51721 h 276225"/>
                <a:gd name="connsiteX6" fmla="*/ 104754 w 390525"/>
                <a:gd name="connsiteY6" fmla="*/ 51721 h 276225"/>
                <a:gd name="connsiteX7" fmla="*/ 96753 w 390525"/>
                <a:gd name="connsiteY7" fmla="*/ 15907 h 276225"/>
                <a:gd name="connsiteX8" fmla="*/ 85894 w 390525"/>
                <a:gd name="connsiteY8" fmla="*/ 7144 h 276225"/>
                <a:gd name="connsiteX9" fmla="*/ 18552 w 390525"/>
                <a:gd name="connsiteY9" fmla="*/ 7144 h 276225"/>
                <a:gd name="connsiteX10" fmla="*/ 7218 w 390525"/>
                <a:gd name="connsiteY10" fmla="*/ 17050 h 276225"/>
                <a:gd name="connsiteX11" fmla="*/ 18266 w 390525"/>
                <a:gd name="connsiteY11" fmla="*/ 29433 h 276225"/>
                <a:gd name="connsiteX12" fmla="*/ 76941 w 390525"/>
                <a:gd name="connsiteY12" fmla="*/ 29433 h 276225"/>
                <a:gd name="connsiteX13" fmla="*/ 117231 w 390525"/>
                <a:gd name="connsiteY13" fmla="*/ 210503 h 276225"/>
                <a:gd name="connsiteX14" fmla="*/ 97134 w 390525"/>
                <a:gd name="connsiteY14" fmla="*/ 243269 h 276225"/>
                <a:gd name="connsiteX15" fmla="*/ 131043 w 390525"/>
                <a:gd name="connsiteY15" fmla="*/ 274606 h 276225"/>
                <a:gd name="connsiteX16" fmla="*/ 331544 w 390525"/>
                <a:gd name="connsiteY16" fmla="*/ 274606 h 276225"/>
                <a:gd name="connsiteX17" fmla="*/ 342879 w 390525"/>
                <a:gd name="connsiteY17" fmla="*/ 264700 h 276225"/>
                <a:gd name="connsiteX18" fmla="*/ 331830 w 390525"/>
                <a:gd name="connsiteY18" fmla="*/ 252317 h 276225"/>
                <a:gd name="connsiteX19" fmla="*/ 130471 w 390525"/>
                <a:gd name="connsiteY19" fmla="*/ 252317 h 276225"/>
                <a:gd name="connsiteX20" fmla="*/ 119327 w 390525"/>
                <a:gd name="connsiteY20" fmla="*/ 241173 h 276225"/>
                <a:gd name="connsiteX21" fmla="*/ 130471 w 390525"/>
                <a:gd name="connsiteY21" fmla="*/ 230124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90525" h="276225">
                  <a:moveTo>
                    <a:pt x="130471" y="230124"/>
                  </a:moveTo>
                  <a:lnTo>
                    <a:pt x="331830" y="230124"/>
                  </a:lnTo>
                  <a:cubicBezTo>
                    <a:pt x="336782" y="230124"/>
                    <a:pt x="341164" y="226790"/>
                    <a:pt x="342498" y="222028"/>
                  </a:cubicBezTo>
                  <a:lnTo>
                    <a:pt x="387075" y="66008"/>
                  </a:lnTo>
                  <a:cubicBezTo>
                    <a:pt x="388027" y="62675"/>
                    <a:pt x="387360" y="59055"/>
                    <a:pt x="385265" y="56198"/>
                  </a:cubicBezTo>
                  <a:cubicBezTo>
                    <a:pt x="383169" y="53435"/>
                    <a:pt x="379836" y="51721"/>
                    <a:pt x="376407" y="51721"/>
                  </a:cubicBezTo>
                  <a:lnTo>
                    <a:pt x="104754" y="51721"/>
                  </a:lnTo>
                  <a:lnTo>
                    <a:pt x="96753" y="15907"/>
                  </a:lnTo>
                  <a:cubicBezTo>
                    <a:pt x="95609" y="10763"/>
                    <a:pt x="91133" y="7144"/>
                    <a:pt x="85894" y="7144"/>
                  </a:cubicBezTo>
                  <a:lnTo>
                    <a:pt x="18552" y="7144"/>
                  </a:lnTo>
                  <a:cubicBezTo>
                    <a:pt x="12838" y="7144"/>
                    <a:pt x="7789" y="11335"/>
                    <a:pt x="7218" y="17050"/>
                  </a:cubicBezTo>
                  <a:cubicBezTo>
                    <a:pt x="6455" y="23813"/>
                    <a:pt x="11694" y="29433"/>
                    <a:pt x="18266" y="29433"/>
                  </a:cubicBezTo>
                  <a:lnTo>
                    <a:pt x="76941" y="29433"/>
                  </a:lnTo>
                  <a:lnTo>
                    <a:pt x="117231" y="210503"/>
                  </a:lnTo>
                  <a:cubicBezTo>
                    <a:pt x="104754" y="215932"/>
                    <a:pt x="96276" y="228600"/>
                    <a:pt x="97134" y="243269"/>
                  </a:cubicBezTo>
                  <a:cubicBezTo>
                    <a:pt x="98181" y="260985"/>
                    <a:pt x="113326" y="274606"/>
                    <a:pt x="131043" y="274606"/>
                  </a:cubicBezTo>
                  <a:lnTo>
                    <a:pt x="331544" y="274606"/>
                  </a:lnTo>
                  <a:cubicBezTo>
                    <a:pt x="337259" y="274606"/>
                    <a:pt x="342307" y="270415"/>
                    <a:pt x="342879" y="264700"/>
                  </a:cubicBezTo>
                  <a:cubicBezTo>
                    <a:pt x="343641" y="257937"/>
                    <a:pt x="338402" y="252317"/>
                    <a:pt x="331830" y="252317"/>
                  </a:cubicBezTo>
                  <a:lnTo>
                    <a:pt x="130471" y="252317"/>
                  </a:lnTo>
                  <a:cubicBezTo>
                    <a:pt x="124375" y="252317"/>
                    <a:pt x="119327" y="247365"/>
                    <a:pt x="119327" y="241173"/>
                  </a:cubicBezTo>
                  <a:cubicBezTo>
                    <a:pt x="119327" y="234982"/>
                    <a:pt x="124375" y="230124"/>
                    <a:pt x="130471" y="230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429">
              <a:extLst>
                <a:ext uri="{FF2B5EF4-FFF2-40B4-BE49-F238E27FC236}">
                  <a16:creationId xmlns:a16="http://schemas.microsoft.com/office/drawing/2014/main" id="{6C3609CB-B5EC-C188-C16A-FFD26B929B9E}"/>
                </a:ext>
              </a:extLst>
            </p:cNvPr>
            <p:cNvSpPr/>
            <p:nvPr/>
          </p:nvSpPr>
          <p:spPr>
            <a:xfrm>
              <a:off x="6911141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6 w 76200"/>
                <a:gd name="connsiteY1" fmla="*/ 74009 h 76200"/>
                <a:gd name="connsiteX2" fmla="*/ 74009 w 76200"/>
                <a:gd name="connsiteY2" fmla="*/ 40577 h 76200"/>
                <a:gd name="connsiteX3" fmla="*/ 40576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6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6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430">
              <a:extLst>
                <a:ext uri="{FF2B5EF4-FFF2-40B4-BE49-F238E27FC236}">
                  <a16:creationId xmlns:a16="http://schemas.microsoft.com/office/drawing/2014/main" id="{DF6B7245-FF47-2A1E-5F13-9D63ADB5DE3A}"/>
                </a:ext>
              </a:extLst>
            </p:cNvPr>
            <p:cNvSpPr/>
            <p:nvPr/>
          </p:nvSpPr>
          <p:spPr>
            <a:xfrm>
              <a:off x="7067922" y="5857588"/>
              <a:ext cx="76200" cy="76200"/>
            </a:xfrm>
            <a:custGeom>
              <a:avLst/>
              <a:gdLst>
                <a:gd name="connsiteX0" fmla="*/ 7144 w 76200"/>
                <a:gd name="connsiteY0" fmla="*/ 40577 h 76200"/>
                <a:gd name="connsiteX1" fmla="*/ 40577 w 76200"/>
                <a:gd name="connsiteY1" fmla="*/ 74009 h 76200"/>
                <a:gd name="connsiteX2" fmla="*/ 74009 w 76200"/>
                <a:gd name="connsiteY2" fmla="*/ 40577 h 76200"/>
                <a:gd name="connsiteX3" fmla="*/ 40577 w 76200"/>
                <a:gd name="connsiteY3" fmla="*/ 7144 h 76200"/>
                <a:gd name="connsiteX4" fmla="*/ 7144 w 76200"/>
                <a:gd name="connsiteY4" fmla="*/ 4057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144" y="40577"/>
                  </a:moveTo>
                  <a:cubicBezTo>
                    <a:pt x="7144" y="59055"/>
                    <a:pt x="22098" y="74009"/>
                    <a:pt x="40577" y="74009"/>
                  </a:cubicBezTo>
                  <a:cubicBezTo>
                    <a:pt x="59055" y="74009"/>
                    <a:pt x="74009" y="59055"/>
                    <a:pt x="74009" y="40577"/>
                  </a:cubicBezTo>
                  <a:cubicBezTo>
                    <a:pt x="74009" y="22098"/>
                    <a:pt x="59055" y="7144"/>
                    <a:pt x="40577" y="7144"/>
                  </a:cubicBezTo>
                  <a:cubicBezTo>
                    <a:pt x="22193" y="7144"/>
                    <a:pt x="7144" y="22098"/>
                    <a:pt x="7144" y="405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157">
            <a:extLst>
              <a:ext uri="{FF2B5EF4-FFF2-40B4-BE49-F238E27FC236}">
                <a16:creationId xmlns:a16="http://schemas.microsoft.com/office/drawing/2014/main" id="{22143C2A-19CC-9E5E-7D15-DB5DC15F0A29}"/>
              </a:ext>
            </a:extLst>
          </p:cNvPr>
          <p:cNvGrpSpPr/>
          <p:nvPr/>
        </p:nvGrpSpPr>
        <p:grpSpPr>
          <a:xfrm>
            <a:off x="1399306" y="2679329"/>
            <a:ext cx="376198" cy="385905"/>
            <a:chOff x="2772242" y="1560385"/>
            <a:chExt cx="376198" cy="385905"/>
          </a:xfrm>
          <a:solidFill>
            <a:schemeClr val="bg1"/>
          </a:solidFill>
        </p:grpSpPr>
        <p:sp>
          <p:nvSpPr>
            <p:cNvPr id="23" name="자유형: 도형 158">
              <a:extLst>
                <a:ext uri="{FF2B5EF4-FFF2-40B4-BE49-F238E27FC236}">
                  <a16:creationId xmlns:a16="http://schemas.microsoft.com/office/drawing/2014/main" id="{896DE80E-64B5-15DF-9EFE-254B7515C8FD}"/>
                </a:ext>
              </a:extLst>
            </p:cNvPr>
            <p:cNvSpPr/>
            <p:nvPr/>
          </p:nvSpPr>
          <p:spPr>
            <a:xfrm>
              <a:off x="2976990" y="1560385"/>
              <a:ext cx="171450" cy="171450"/>
            </a:xfrm>
            <a:custGeom>
              <a:avLst/>
              <a:gdLst>
                <a:gd name="connsiteX0" fmla="*/ 171489 w 171450"/>
                <a:gd name="connsiteY0" fmla="*/ 136684 h 171450"/>
                <a:gd name="connsiteX1" fmla="*/ 118626 w 171450"/>
                <a:gd name="connsiteY1" fmla="*/ 43910 h 171450"/>
                <a:gd name="connsiteX2" fmla="*/ 18328 w 171450"/>
                <a:gd name="connsiteY2" fmla="*/ 7144 h 171450"/>
                <a:gd name="connsiteX3" fmla="*/ 18328 w 171450"/>
                <a:gd name="connsiteY3" fmla="*/ 7144 h 171450"/>
                <a:gd name="connsiteX4" fmla="*/ 7183 w 171450"/>
                <a:gd name="connsiteY4" fmla="*/ 18288 h 171450"/>
                <a:gd name="connsiteX5" fmla="*/ 7183 w 171450"/>
                <a:gd name="connsiteY5" fmla="*/ 161735 h 171450"/>
                <a:gd name="connsiteX6" fmla="*/ 7279 w 171450"/>
                <a:gd name="connsiteY6" fmla="*/ 164306 h 171450"/>
                <a:gd name="connsiteX7" fmla="*/ 20137 w 171450"/>
                <a:gd name="connsiteY7" fmla="*/ 173450 h 171450"/>
                <a:gd name="connsiteX8" fmla="*/ 162250 w 171450"/>
                <a:gd name="connsiteY8" fmla="*/ 149447 h 171450"/>
                <a:gd name="connsiteX9" fmla="*/ 171489 w 171450"/>
                <a:gd name="connsiteY9" fmla="*/ 13668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159">
              <a:extLst>
                <a:ext uri="{FF2B5EF4-FFF2-40B4-BE49-F238E27FC236}">
                  <a16:creationId xmlns:a16="http://schemas.microsoft.com/office/drawing/2014/main" id="{1D9B2009-30C3-610D-A2F0-5EAC8BBE0CBF}"/>
                </a:ext>
              </a:extLst>
            </p:cNvPr>
            <p:cNvSpPr/>
            <p:nvPr/>
          </p:nvSpPr>
          <p:spPr>
            <a:xfrm>
              <a:off x="2830203" y="1774840"/>
              <a:ext cx="238125" cy="171450"/>
            </a:xfrm>
            <a:custGeom>
              <a:avLst/>
              <a:gdLst>
                <a:gd name="connsiteX0" fmla="*/ 12143 w 238125"/>
                <a:gd name="connsiteY0" fmla="*/ 110347 h 171450"/>
                <a:gd name="connsiteX1" fmla="*/ 13477 w 238125"/>
                <a:gd name="connsiteY1" fmla="*/ 135684 h 171450"/>
                <a:gd name="connsiteX2" fmla="*/ 121300 w 238125"/>
                <a:gd name="connsiteY2" fmla="*/ 173593 h 171450"/>
                <a:gd name="connsiteX3" fmla="*/ 121300 w 238125"/>
                <a:gd name="connsiteY3" fmla="*/ 173498 h 171450"/>
                <a:gd name="connsiteX4" fmla="*/ 121395 w 238125"/>
                <a:gd name="connsiteY4" fmla="*/ 173498 h 171450"/>
                <a:gd name="connsiteX5" fmla="*/ 231694 w 238125"/>
                <a:gd name="connsiteY5" fmla="*/ 133588 h 171450"/>
                <a:gd name="connsiteX6" fmla="*/ 232647 w 238125"/>
                <a:gd name="connsiteY6" fmla="*/ 112633 h 171450"/>
                <a:gd name="connsiteX7" fmla="*/ 131301 w 238125"/>
                <a:gd name="connsiteY7" fmla="*/ 11287 h 171450"/>
                <a:gd name="connsiteX8" fmla="*/ 111203 w 238125"/>
                <a:gd name="connsiteY8" fmla="*/ 11287 h 171450"/>
                <a:gd name="connsiteX9" fmla="*/ 12143 w 238125"/>
                <a:gd name="connsiteY9" fmla="*/ 110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171450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160">
              <a:extLst>
                <a:ext uri="{FF2B5EF4-FFF2-40B4-BE49-F238E27FC236}">
                  <a16:creationId xmlns:a16="http://schemas.microsoft.com/office/drawing/2014/main" id="{B60036A7-1362-8841-7374-5BA8ADE20408}"/>
                </a:ext>
              </a:extLst>
            </p:cNvPr>
            <p:cNvSpPr/>
            <p:nvPr/>
          </p:nvSpPr>
          <p:spPr>
            <a:xfrm>
              <a:off x="2986086" y="1739645"/>
              <a:ext cx="142875" cy="133350"/>
            </a:xfrm>
            <a:custGeom>
              <a:avLst/>
              <a:gdLst>
                <a:gd name="connsiteX0" fmla="*/ 137058 w 142875"/>
                <a:gd name="connsiteY0" fmla="*/ 18479 h 133350"/>
                <a:gd name="connsiteX1" fmla="*/ 124485 w 142875"/>
                <a:gd name="connsiteY1" fmla="*/ 7144 h 133350"/>
                <a:gd name="connsiteX2" fmla="*/ 122199 w 142875"/>
                <a:gd name="connsiteY2" fmla="*/ 7334 h 133350"/>
                <a:gd name="connsiteX3" fmla="*/ 18757 w 142875"/>
                <a:gd name="connsiteY3" fmla="*/ 26479 h 133350"/>
                <a:gd name="connsiteX4" fmla="*/ 11328 w 142875"/>
                <a:gd name="connsiteY4" fmla="*/ 50483 h 133350"/>
                <a:gd name="connsiteX5" fmla="*/ 90195 w 142875"/>
                <a:gd name="connsiteY5" fmla="*/ 129350 h 133350"/>
                <a:gd name="connsiteX6" fmla="*/ 112388 w 142875"/>
                <a:gd name="connsiteY6" fmla="*/ 126683 h 133350"/>
                <a:gd name="connsiteX7" fmla="*/ 132962 w 142875"/>
                <a:gd name="connsiteY7" fmla="*/ 77819 h 133350"/>
                <a:gd name="connsiteX8" fmla="*/ 133152 w 142875"/>
                <a:gd name="connsiteY8" fmla="*/ 76962 h 133350"/>
                <a:gd name="connsiteX9" fmla="*/ 135343 w 142875"/>
                <a:gd name="connsiteY9" fmla="*/ 66580 h 133350"/>
                <a:gd name="connsiteX10" fmla="*/ 137058 w 142875"/>
                <a:gd name="connsiteY10" fmla="*/ 1847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33350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161">
              <a:extLst>
                <a:ext uri="{FF2B5EF4-FFF2-40B4-BE49-F238E27FC236}">
                  <a16:creationId xmlns:a16="http://schemas.microsoft.com/office/drawing/2014/main" id="{26F82260-B1D4-1A93-C3E5-088A3A7B11FD}"/>
                </a:ext>
              </a:extLst>
            </p:cNvPr>
            <p:cNvSpPr/>
            <p:nvPr/>
          </p:nvSpPr>
          <p:spPr>
            <a:xfrm>
              <a:off x="2772242" y="1597152"/>
              <a:ext cx="180975" cy="276225"/>
            </a:xfrm>
            <a:custGeom>
              <a:avLst/>
              <a:gdLst>
                <a:gd name="connsiteX0" fmla="*/ 163449 w 180975"/>
                <a:gd name="connsiteY0" fmla="*/ 162973 h 276225"/>
                <a:gd name="connsiteX1" fmla="*/ 175070 w 180975"/>
                <a:gd name="connsiteY1" fmla="*/ 151352 h 276225"/>
                <a:gd name="connsiteX2" fmla="*/ 179261 w 180975"/>
                <a:gd name="connsiteY2" fmla="*/ 141351 h 276225"/>
                <a:gd name="connsiteX3" fmla="*/ 179261 w 180975"/>
                <a:gd name="connsiteY3" fmla="*/ 19812 h 276225"/>
                <a:gd name="connsiteX4" fmla="*/ 166688 w 180975"/>
                <a:gd name="connsiteY4" fmla="*/ 7144 h 276225"/>
                <a:gd name="connsiteX5" fmla="*/ 165735 w 180975"/>
                <a:gd name="connsiteY5" fmla="*/ 7144 h 276225"/>
                <a:gd name="connsiteX6" fmla="*/ 7144 w 180975"/>
                <a:gd name="connsiteY6" fmla="*/ 178784 h 276225"/>
                <a:gd name="connsiteX7" fmla="*/ 32671 w 180975"/>
                <a:gd name="connsiteY7" fmla="*/ 269081 h 276225"/>
                <a:gd name="connsiteX8" fmla="*/ 54769 w 180975"/>
                <a:gd name="connsiteY8" fmla="*/ 271558 h 276225"/>
                <a:gd name="connsiteX9" fmla="*/ 163449 w 180975"/>
                <a:gd name="connsiteY9" fmla="*/ 162973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975" h="27622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8" name="그룹 494">
            <a:extLst>
              <a:ext uri="{FF2B5EF4-FFF2-40B4-BE49-F238E27FC236}">
                <a16:creationId xmlns:a16="http://schemas.microsoft.com/office/drawing/2014/main" id="{467F665D-3107-7466-6456-1C78E6C93DC4}"/>
              </a:ext>
            </a:extLst>
          </p:cNvPr>
          <p:cNvGrpSpPr/>
          <p:nvPr/>
        </p:nvGrpSpPr>
        <p:grpSpPr>
          <a:xfrm>
            <a:off x="1399306" y="3831809"/>
            <a:ext cx="386824" cy="386143"/>
            <a:chOff x="3437087" y="3568446"/>
            <a:chExt cx="386824" cy="386143"/>
          </a:xfrm>
          <a:solidFill>
            <a:schemeClr val="bg1"/>
          </a:solidFill>
        </p:grpSpPr>
        <p:sp>
          <p:nvSpPr>
            <p:cNvPr id="30" name="자유형: 도형 495">
              <a:extLst>
                <a:ext uri="{FF2B5EF4-FFF2-40B4-BE49-F238E27FC236}">
                  <a16:creationId xmlns:a16="http://schemas.microsoft.com/office/drawing/2014/main" id="{A0FB9FF1-669B-AD78-D3A8-F1F4F1F4B2B7}"/>
                </a:ext>
              </a:extLst>
            </p:cNvPr>
            <p:cNvSpPr/>
            <p:nvPr/>
          </p:nvSpPr>
          <p:spPr>
            <a:xfrm>
              <a:off x="3661986" y="3725989"/>
              <a:ext cx="161925" cy="228600"/>
            </a:xfrm>
            <a:custGeom>
              <a:avLst/>
              <a:gdLst>
                <a:gd name="connsiteX0" fmla="*/ 161054 w 161925"/>
                <a:gd name="connsiteY0" fmla="*/ 73057 h 228600"/>
                <a:gd name="connsiteX1" fmla="*/ 117334 w 161925"/>
                <a:gd name="connsiteY1" fmla="*/ 14859 h 228600"/>
                <a:gd name="connsiteX2" fmla="*/ 117334 w 161925"/>
                <a:gd name="connsiteY2" fmla="*/ 14669 h 228600"/>
                <a:gd name="connsiteX3" fmla="*/ 116858 w 161925"/>
                <a:gd name="connsiteY3" fmla="*/ 14478 h 228600"/>
                <a:gd name="connsiteX4" fmla="*/ 84092 w 161925"/>
                <a:gd name="connsiteY4" fmla="*/ 7144 h 228600"/>
                <a:gd name="connsiteX5" fmla="*/ 18370 w 161925"/>
                <a:gd name="connsiteY5" fmla="*/ 127540 h 228600"/>
                <a:gd name="connsiteX6" fmla="*/ 74567 w 161925"/>
                <a:gd name="connsiteY6" fmla="*/ 224504 h 228600"/>
                <a:gd name="connsiteX7" fmla="*/ 93712 w 161925"/>
                <a:gd name="connsiteY7" fmla="*/ 224504 h 228600"/>
                <a:gd name="connsiteX8" fmla="*/ 152958 w 161925"/>
                <a:gd name="connsiteY8" fmla="*/ 122015 h 228600"/>
                <a:gd name="connsiteX9" fmla="*/ 161054 w 161925"/>
                <a:gd name="connsiteY9" fmla="*/ 73057 h 228600"/>
                <a:gd name="connsiteX10" fmla="*/ 84092 w 161925"/>
                <a:gd name="connsiteY10" fmla="*/ 118491 h 228600"/>
                <a:gd name="connsiteX11" fmla="*/ 50659 w 161925"/>
                <a:gd name="connsiteY11" fmla="*/ 85058 h 228600"/>
                <a:gd name="connsiteX12" fmla="*/ 84092 w 161925"/>
                <a:gd name="connsiteY12" fmla="*/ 51626 h 228600"/>
                <a:gd name="connsiteX13" fmla="*/ 117525 w 161925"/>
                <a:gd name="connsiteY13" fmla="*/ 85058 h 228600"/>
                <a:gd name="connsiteX14" fmla="*/ 84092 w 161925"/>
                <a:gd name="connsiteY14" fmla="*/ 11849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1925" h="228600">
                  <a:moveTo>
                    <a:pt x="161054" y="73057"/>
                  </a:moveTo>
                  <a:cubicBezTo>
                    <a:pt x="158101" y="49625"/>
                    <a:pt x="142290" y="26956"/>
                    <a:pt x="117334" y="14859"/>
                  </a:cubicBezTo>
                  <a:lnTo>
                    <a:pt x="117334" y="14669"/>
                  </a:lnTo>
                  <a:cubicBezTo>
                    <a:pt x="117144" y="14669"/>
                    <a:pt x="117144" y="14478"/>
                    <a:pt x="116858" y="14478"/>
                  </a:cubicBezTo>
                  <a:cubicBezTo>
                    <a:pt x="107047" y="9811"/>
                    <a:pt x="95713" y="7144"/>
                    <a:pt x="84092" y="7144"/>
                  </a:cubicBezTo>
                  <a:cubicBezTo>
                    <a:pt x="33800" y="7144"/>
                    <a:pt x="-15634" y="64389"/>
                    <a:pt x="18370" y="127540"/>
                  </a:cubicBezTo>
                  <a:cubicBezTo>
                    <a:pt x="42563" y="169069"/>
                    <a:pt x="30847" y="148971"/>
                    <a:pt x="74567" y="224504"/>
                  </a:cubicBezTo>
                  <a:cubicBezTo>
                    <a:pt x="79044" y="231934"/>
                    <a:pt x="89331" y="231934"/>
                    <a:pt x="93712" y="224504"/>
                  </a:cubicBezTo>
                  <a:lnTo>
                    <a:pt x="152958" y="122015"/>
                  </a:lnTo>
                  <a:cubicBezTo>
                    <a:pt x="163245" y="102965"/>
                    <a:pt x="163721" y="78486"/>
                    <a:pt x="161054" y="73057"/>
                  </a:cubicBezTo>
                  <a:close/>
                  <a:moveTo>
                    <a:pt x="84092" y="118491"/>
                  </a:moveTo>
                  <a:cubicBezTo>
                    <a:pt x="65614" y="118491"/>
                    <a:pt x="50659" y="103537"/>
                    <a:pt x="50659" y="85058"/>
                  </a:cubicBezTo>
                  <a:cubicBezTo>
                    <a:pt x="50659" y="66580"/>
                    <a:pt x="65614" y="51626"/>
                    <a:pt x="84092" y="51626"/>
                  </a:cubicBezTo>
                  <a:cubicBezTo>
                    <a:pt x="102571" y="51626"/>
                    <a:pt x="117525" y="66580"/>
                    <a:pt x="117525" y="85058"/>
                  </a:cubicBezTo>
                  <a:cubicBezTo>
                    <a:pt x="117525" y="103537"/>
                    <a:pt x="102571" y="118491"/>
                    <a:pt x="84092" y="1184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496">
              <a:extLst>
                <a:ext uri="{FF2B5EF4-FFF2-40B4-BE49-F238E27FC236}">
                  <a16:creationId xmlns:a16="http://schemas.microsoft.com/office/drawing/2014/main" id="{2893B4CE-1316-9B96-2579-3B7E69C76170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02" y="7144"/>
                    <a:pt x="7144" y="12002"/>
                    <a:pt x="7144" y="18288"/>
                  </a:cubicBezTo>
                  <a:cubicBezTo>
                    <a:pt x="7144" y="24574"/>
                    <a:pt x="12002" y="29432"/>
                    <a:pt x="18288" y="29432"/>
                  </a:cubicBezTo>
                  <a:cubicBezTo>
                    <a:pt x="24574" y="29432"/>
                    <a:pt x="29432" y="24574"/>
                    <a:pt x="29432" y="18288"/>
                  </a:cubicBezTo>
                  <a:cubicBezTo>
                    <a:pt x="29432" y="12002"/>
                    <a:pt x="24574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497">
              <a:extLst>
                <a:ext uri="{FF2B5EF4-FFF2-40B4-BE49-F238E27FC236}">
                  <a16:creationId xmlns:a16="http://schemas.microsoft.com/office/drawing/2014/main" id="{BA2DDFF2-AA77-C091-6634-B2DC36906A25}"/>
                </a:ext>
              </a:extLst>
            </p:cNvPr>
            <p:cNvSpPr/>
            <p:nvPr/>
          </p:nvSpPr>
          <p:spPr>
            <a:xfrm>
              <a:off x="3437087" y="3568636"/>
              <a:ext cx="161925" cy="180975"/>
            </a:xfrm>
            <a:custGeom>
              <a:avLst/>
              <a:gdLst>
                <a:gd name="connsiteX0" fmla="*/ 7144 w 161925"/>
                <a:gd name="connsiteY0" fmla="*/ 175641 h 180975"/>
                <a:gd name="connsiteX1" fmla="*/ 73819 w 161925"/>
                <a:gd name="connsiteY1" fmla="*/ 175641 h 180975"/>
                <a:gd name="connsiteX2" fmla="*/ 163163 w 161925"/>
                <a:gd name="connsiteY2" fmla="*/ 7620 h 180975"/>
                <a:gd name="connsiteX3" fmla="*/ 163163 w 161925"/>
                <a:gd name="connsiteY3" fmla="*/ 7144 h 180975"/>
                <a:gd name="connsiteX4" fmla="*/ 7144 w 161925"/>
                <a:gd name="connsiteY4" fmla="*/ 175641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80975">
                  <a:moveTo>
                    <a:pt x="7144" y="175641"/>
                  </a:moveTo>
                  <a:lnTo>
                    <a:pt x="73819" y="175641"/>
                  </a:lnTo>
                  <a:cubicBezTo>
                    <a:pt x="73819" y="88202"/>
                    <a:pt x="112300" y="16573"/>
                    <a:pt x="163163" y="7620"/>
                  </a:cubicBezTo>
                  <a:lnTo>
                    <a:pt x="163163" y="7144"/>
                  </a:lnTo>
                  <a:cubicBezTo>
                    <a:pt x="76200" y="12954"/>
                    <a:pt x="7144" y="87249"/>
                    <a:pt x="7144" y="175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498">
              <a:extLst>
                <a:ext uri="{FF2B5EF4-FFF2-40B4-BE49-F238E27FC236}">
                  <a16:creationId xmlns:a16="http://schemas.microsoft.com/office/drawing/2014/main" id="{00CCB7D1-BAE8-05B8-63E1-3B90BA7F51D3}"/>
                </a:ext>
              </a:extLst>
            </p:cNvPr>
            <p:cNvSpPr/>
            <p:nvPr/>
          </p:nvSpPr>
          <p:spPr>
            <a:xfrm>
              <a:off x="3438706" y="3759422"/>
              <a:ext cx="161925" cy="152400"/>
            </a:xfrm>
            <a:custGeom>
              <a:avLst/>
              <a:gdLst>
                <a:gd name="connsiteX0" fmla="*/ 73343 w 161925"/>
                <a:gd name="connsiteY0" fmla="*/ 7144 h 152400"/>
                <a:gd name="connsiteX1" fmla="*/ 7144 w 161925"/>
                <a:gd name="connsiteY1" fmla="*/ 7144 h 152400"/>
                <a:gd name="connsiteX2" fmla="*/ 161544 w 161925"/>
                <a:gd name="connsiteY2" fmla="*/ 151447 h 152400"/>
                <a:gd name="connsiteX3" fmla="*/ 161544 w 161925"/>
                <a:gd name="connsiteY3" fmla="*/ 150971 h 152400"/>
                <a:gd name="connsiteX4" fmla="*/ 73343 w 161925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2400">
                  <a:moveTo>
                    <a:pt x="73343" y="7144"/>
                  </a:moveTo>
                  <a:lnTo>
                    <a:pt x="7144" y="7144"/>
                  </a:lnTo>
                  <a:cubicBezTo>
                    <a:pt x="17621" y="85154"/>
                    <a:pt x="82010" y="146209"/>
                    <a:pt x="161544" y="151447"/>
                  </a:cubicBezTo>
                  <a:lnTo>
                    <a:pt x="161544" y="150971"/>
                  </a:lnTo>
                  <a:cubicBezTo>
                    <a:pt x="115157" y="142780"/>
                    <a:pt x="79248" y="83915"/>
                    <a:pt x="7334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499">
              <a:extLst>
                <a:ext uri="{FF2B5EF4-FFF2-40B4-BE49-F238E27FC236}">
                  <a16:creationId xmlns:a16="http://schemas.microsoft.com/office/drawing/2014/main" id="{3230A3E0-6F81-0255-7D29-F52CCA4B6333}"/>
                </a:ext>
              </a:extLst>
            </p:cNvPr>
            <p:cNvSpPr/>
            <p:nvPr/>
          </p:nvSpPr>
          <p:spPr>
            <a:xfrm>
              <a:off x="3526241" y="3592067"/>
              <a:ext cx="76200" cy="152400"/>
            </a:xfrm>
            <a:custGeom>
              <a:avLst/>
              <a:gdLst>
                <a:gd name="connsiteX0" fmla="*/ 7144 w 76200"/>
                <a:gd name="connsiteY0" fmla="*/ 152210 h 152400"/>
                <a:gd name="connsiteX1" fmla="*/ 74009 w 76200"/>
                <a:gd name="connsiteY1" fmla="*/ 152210 h 152400"/>
                <a:gd name="connsiteX2" fmla="*/ 74009 w 76200"/>
                <a:gd name="connsiteY2" fmla="*/ 7144 h 152400"/>
                <a:gd name="connsiteX3" fmla="*/ 7144 w 76200"/>
                <a:gd name="connsiteY3" fmla="*/ 15221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52400">
                  <a:moveTo>
                    <a:pt x="7144" y="152210"/>
                  </a:moveTo>
                  <a:lnTo>
                    <a:pt x="74009" y="152210"/>
                  </a:lnTo>
                  <a:lnTo>
                    <a:pt x="74009" y="7144"/>
                  </a:lnTo>
                  <a:cubicBezTo>
                    <a:pt x="36767" y="17621"/>
                    <a:pt x="7144" y="80677"/>
                    <a:pt x="7144" y="1522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500">
              <a:extLst>
                <a:ext uri="{FF2B5EF4-FFF2-40B4-BE49-F238E27FC236}">
                  <a16:creationId xmlns:a16="http://schemas.microsoft.com/office/drawing/2014/main" id="{AC276046-500E-B4BD-7618-95207B1A373E}"/>
                </a:ext>
              </a:extLst>
            </p:cNvPr>
            <p:cNvSpPr/>
            <p:nvPr/>
          </p:nvSpPr>
          <p:spPr>
            <a:xfrm>
              <a:off x="3615395" y="3759422"/>
              <a:ext cx="47625" cy="133350"/>
            </a:xfrm>
            <a:custGeom>
              <a:avLst/>
              <a:gdLst>
                <a:gd name="connsiteX0" fmla="*/ 41338 w 47625"/>
                <a:gd name="connsiteY0" fmla="*/ 7144 h 133350"/>
                <a:gd name="connsiteX1" fmla="*/ 7144 w 47625"/>
                <a:gd name="connsiteY1" fmla="*/ 7144 h 133350"/>
                <a:gd name="connsiteX2" fmla="*/ 7144 w 47625"/>
                <a:gd name="connsiteY2" fmla="*/ 128016 h 133350"/>
                <a:gd name="connsiteX3" fmla="*/ 43529 w 47625"/>
                <a:gd name="connsiteY3" fmla="*/ 100108 h 133350"/>
                <a:gd name="connsiteX4" fmla="*/ 41338 w 47625"/>
                <a:gd name="connsiteY4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133350">
                  <a:moveTo>
                    <a:pt x="41338" y="7144"/>
                  </a:moveTo>
                  <a:lnTo>
                    <a:pt x="7144" y="7144"/>
                  </a:lnTo>
                  <a:lnTo>
                    <a:pt x="7144" y="128016"/>
                  </a:lnTo>
                  <a:cubicBezTo>
                    <a:pt x="20098" y="124396"/>
                    <a:pt x="33338" y="114395"/>
                    <a:pt x="43529" y="100108"/>
                  </a:cubicBezTo>
                  <a:cubicBezTo>
                    <a:pt x="28289" y="68771"/>
                    <a:pt x="27622" y="34957"/>
                    <a:pt x="4133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501">
              <a:extLst>
                <a:ext uri="{FF2B5EF4-FFF2-40B4-BE49-F238E27FC236}">
                  <a16:creationId xmlns:a16="http://schemas.microsoft.com/office/drawing/2014/main" id="{F2CD29CC-10BC-75AE-5F71-2E66E53CF61B}"/>
                </a:ext>
              </a:extLst>
            </p:cNvPr>
            <p:cNvSpPr/>
            <p:nvPr/>
          </p:nvSpPr>
          <p:spPr>
            <a:xfrm>
              <a:off x="3615395" y="3592067"/>
              <a:ext cx="76200" cy="152400"/>
            </a:xfrm>
            <a:custGeom>
              <a:avLst/>
              <a:gdLst>
                <a:gd name="connsiteX0" fmla="*/ 7144 w 76200"/>
                <a:gd name="connsiteY0" fmla="*/ 7144 h 152400"/>
                <a:gd name="connsiteX1" fmla="*/ 7144 w 76200"/>
                <a:gd name="connsiteY1" fmla="*/ 152210 h 152400"/>
                <a:gd name="connsiteX2" fmla="*/ 56388 w 76200"/>
                <a:gd name="connsiteY2" fmla="*/ 152210 h 152400"/>
                <a:gd name="connsiteX3" fmla="*/ 74390 w 76200"/>
                <a:gd name="connsiteY3" fmla="*/ 136588 h 152400"/>
                <a:gd name="connsiteX4" fmla="*/ 7144 w 76200"/>
                <a:gd name="connsiteY4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52400">
                  <a:moveTo>
                    <a:pt x="7144" y="7144"/>
                  </a:moveTo>
                  <a:lnTo>
                    <a:pt x="7144" y="152210"/>
                  </a:lnTo>
                  <a:lnTo>
                    <a:pt x="56388" y="152210"/>
                  </a:lnTo>
                  <a:cubicBezTo>
                    <a:pt x="61817" y="146209"/>
                    <a:pt x="67818" y="141065"/>
                    <a:pt x="74390" y="136588"/>
                  </a:cubicBezTo>
                  <a:cubicBezTo>
                    <a:pt x="70390" y="72104"/>
                    <a:pt x="41624" y="16764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502">
              <a:extLst>
                <a:ext uri="{FF2B5EF4-FFF2-40B4-BE49-F238E27FC236}">
                  <a16:creationId xmlns:a16="http://schemas.microsoft.com/office/drawing/2014/main" id="{4768FB08-32A5-1B0A-E7E6-487A9DABD79A}"/>
                </a:ext>
              </a:extLst>
            </p:cNvPr>
            <p:cNvSpPr/>
            <p:nvPr/>
          </p:nvSpPr>
          <p:spPr>
            <a:xfrm>
              <a:off x="3527289" y="3759422"/>
              <a:ext cx="76200" cy="133350"/>
            </a:xfrm>
            <a:custGeom>
              <a:avLst/>
              <a:gdLst>
                <a:gd name="connsiteX0" fmla="*/ 7144 w 76200"/>
                <a:gd name="connsiteY0" fmla="*/ 7144 h 133350"/>
                <a:gd name="connsiteX1" fmla="*/ 72961 w 76200"/>
                <a:gd name="connsiteY1" fmla="*/ 128016 h 133350"/>
                <a:gd name="connsiteX2" fmla="*/ 72961 w 76200"/>
                <a:gd name="connsiteY2" fmla="*/ 7144 h 133350"/>
                <a:gd name="connsiteX3" fmla="*/ 7144 w 762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33350">
                  <a:moveTo>
                    <a:pt x="7144" y="7144"/>
                  </a:moveTo>
                  <a:cubicBezTo>
                    <a:pt x="12573" y="68771"/>
                    <a:pt x="39624" y="118681"/>
                    <a:pt x="72961" y="128016"/>
                  </a:cubicBezTo>
                  <a:lnTo>
                    <a:pt x="72961" y="7144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503">
              <a:extLst>
                <a:ext uri="{FF2B5EF4-FFF2-40B4-BE49-F238E27FC236}">
                  <a16:creationId xmlns:a16="http://schemas.microsoft.com/office/drawing/2014/main" id="{138325F3-F52F-3B7F-48F7-CC7FB30FA46E}"/>
                </a:ext>
              </a:extLst>
            </p:cNvPr>
            <p:cNvSpPr/>
            <p:nvPr/>
          </p:nvSpPr>
          <p:spPr>
            <a:xfrm>
              <a:off x="3615395" y="3568446"/>
              <a:ext cx="161925" cy="152400"/>
            </a:xfrm>
            <a:custGeom>
              <a:avLst/>
              <a:gdLst>
                <a:gd name="connsiteX0" fmla="*/ 7144 w 161925"/>
                <a:gd name="connsiteY0" fmla="*/ 7144 h 152400"/>
                <a:gd name="connsiteX1" fmla="*/ 7144 w 161925"/>
                <a:gd name="connsiteY1" fmla="*/ 7620 h 152400"/>
                <a:gd name="connsiteX2" fmla="*/ 96107 w 161925"/>
                <a:gd name="connsiteY2" fmla="*/ 148780 h 152400"/>
                <a:gd name="connsiteX3" fmla="*/ 130873 w 161925"/>
                <a:gd name="connsiteY3" fmla="*/ 142399 h 152400"/>
                <a:gd name="connsiteX4" fmla="*/ 161830 w 161925"/>
                <a:gd name="connsiteY4" fmla="*/ 147828 h 152400"/>
                <a:gd name="connsiteX5" fmla="*/ 7144 w 161925"/>
                <a:gd name="connsiteY5" fmla="*/ 714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925" h="152400">
                  <a:moveTo>
                    <a:pt x="7144" y="7144"/>
                  </a:moveTo>
                  <a:lnTo>
                    <a:pt x="7144" y="7620"/>
                  </a:lnTo>
                  <a:cubicBezTo>
                    <a:pt x="52578" y="15621"/>
                    <a:pt x="89154" y="74390"/>
                    <a:pt x="96107" y="148780"/>
                  </a:cubicBezTo>
                  <a:cubicBezTo>
                    <a:pt x="107156" y="144684"/>
                    <a:pt x="118872" y="142399"/>
                    <a:pt x="130873" y="142399"/>
                  </a:cubicBezTo>
                  <a:cubicBezTo>
                    <a:pt x="141446" y="142399"/>
                    <a:pt x="151829" y="144494"/>
                    <a:pt x="161830" y="147828"/>
                  </a:cubicBezTo>
                  <a:cubicBezTo>
                    <a:pt x="149066" y="72485"/>
                    <a:pt x="84677" y="12287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504">
              <a:extLst>
                <a:ext uri="{FF2B5EF4-FFF2-40B4-BE49-F238E27FC236}">
                  <a16:creationId xmlns:a16="http://schemas.microsoft.com/office/drawing/2014/main" id="{9E5E7712-E5F2-F2CA-B077-191FCB161945}"/>
                </a:ext>
              </a:extLst>
            </p:cNvPr>
            <p:cNvSpPr/>
            <p:nvPr/>
          </p:nvSpPr>
          <p:spPr>
            <a:xfrm>
              <a:off x="3727790" y="3792759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192" y="29432"/>
                    <a:pt x="18288" y="29432"/>
                  </a:cubicBezTo>
                  <a:cubicBezTo>
                    <a:pt x="24384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505">
              <a:extLst>
                <a:ext uri="{FF2B5EF4-FFF2-40B4-BE49-F238E27FC236}">
                  <a16:creationId xmlns:a16="http://schemas.microsoft.com/office/drawing/2014/main" id="{4335BC92-612E-18D3-1EE9-D99396F553A1}"/>
                </a:ext>
              </a:extLst>
            </p:cNvPr>
            <p:cNvSpPr/>
            <p:nvPr/>
          </p:nvSpPr>
          <p:spPr>
            <a:xfrm>
              <a:off x="3615395" y="3873912"/>
              <a:ext cx="66675" cy="38100"/>
            </a:xfrm>
            <a:custGeom>
              <a:avLst/>
              <a:gdLst>
                <a:gd name="connsiteX0" fmla="*/ 55435 w 66675"/>
                <a:gd name="connsiteY0" fmla="*/ 7144 h 38100"/>
                <a:gd name="connsiteX1" fmla="*/ 7144 w 66675"/>
                <a:gd name="connsiteY1" fmla="*/ 36481 h 38100"/>
                <a:gd name="connsiteX2" fmla="*/ 7144 w 66675"/>
                <a:gd name="connsiteY2" fmla="*/ 36957 h 38100"/>
                <a:gd name="connsiteX3" fmla="*/ 64675 w 66675"/>
                <a:gd name="connsiteY3" fmla="*/ 23146 h 38100"/>
                <a:gd name="connsiteX4" fmla="*/ 55435 w 66675"/>
                <a:gd name="connsiteY4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55435" y="7144"/>
                  </a:moveTo>
                  <a:cubicBezTo>
                    <a:pt x="41910" y="22955"/>
                    <a:pt x="24765" y="33338"/>
                    <a:pt x="7144" y="36481"/>
                  </a:cubicBezTo>
                  <a:lnTo>
                    <a:pt x="7144" y="36957"/>
                  </a:lnTo>
                  <a:cubicBezTo>
                    <a:pt x="27051" y="35624"/>
                    <a:pt x="47244" y="30766"/>
                    <a:pt x="64675" y="23146"/>
                  </a:cubicBezTo>
                  <a:lnTo>
                    <a:pt x="5543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5" name="그룹 105">
            <a:extLst>
              <a:ext uri="{FF2B5EF4-FFF2-40B4-BE49-F238E27FC236}">
                <a16:creationId xmlns:a16="http://schemas.microsoft.com/office/drawing/2014/main" id="{01C6B269-19B1-A5C0-6CB1-DDF4586282E4}"/>
              </a:ext>
            </a:extLst>
          </p:cNvPr>
          <p:cNvGrpSpPr/>
          <p:nvPr/>
        </p:nvGrpSpPr>
        <p:grpSpPr>
          <a:xfrm>
            <a:off x="1315729" y="4879674"/>
            <a:ext cx="537921" cy="457662"/>
            <a:chOff x="7523884" y="5609272"/>
            <a:chExt cx="323850" cy="323850"/>
          </a:xfrm>
          <a:solidFill>
            <a:schemeClr val="bg1"/>
          </a:solidFill>
        </p:grpSpPr>
        <p:sp>
          <p:nvSpPr>
            <p:cNvPr id="72" name="자유형: 도형 106">
              <a:extLst>
                <a:ext uri="{FF2B5EF4-FFF2-40B4-BE49-F238E27FC236}">
                  <a16:creationId xmlns:a16="http://schemas.microsoft.com/office/drawing/2014/main" id="{A469FD76-5D86-2FC7-6D20-CD877DC003DA}"/>
                </a:ext>
              </a:extLst>
            </p:cNvPr>
            <p:cNvSpPr/>
            <p:nvPr/>
          </p:nvSpPr>
          <p:spPr>
            <a:xfrm>
              <a:off x="7523884" y="5609272"/>
              <a:ext cx="323850" cy="323850"/>
            </a:xfrm>
            <a:custGeom>
              <a:avLst/>
              <a:gdLst>
                <a:gd name="connsiteX0" fmla="*/ 164592 w 323850"/>
                <a:gd name="connsiteY0" fmla="*/ 7144 h 323850"/>
                <a:gd name="connsiteX1" fmla="*/ 7144 w 323850"/>
                <a:gd name="connsiteY1" fmla="*/ 164592 h 323850"/>
                <a:gd name="connsiteX2" fmla="*/ 164592 w 323850"/>
                <a:gd name="connsiteY2" fmla="*/ 322041 h 323850"/>
                <a:gd name="connsiteX3" fmla="*/ 322040 w 323850"/>
                <a:gd name="connsiteY3" fmla="*/ 164592 h 323850"/>
                <a:gd name="connsiteX4" fmla="*/ 164592 w 323850"/>
                <a:gd name="connsiteY4" fmla="*/ 7144 h 323850"/>
                <a:gd name="connsiteX5" fmla="*/ 164592 w 323850"/>
                <a:gd name="connsiteY5" fmla="*/ 301371 h 323850"/>
                <a:gd name="connsiteX6" fmla="*/ 27813 w 323850"/>
                <a:gd name="connsiteY6" fmla="*/ 164592 h 323850"/>
                <a:gd name="connsiteX7" fmla="*/ 164592 w 323850"/>
                <a:gd name="connsiteY7" fmla="*/ 27813 h 323850"/>
                <a:gd name="connsiteX8" fmla="*/ 301371 w 323850"/>
                <a:gd name="connsiteY8" fmla="*/ 164592 h 323850"/>
                <a:gd name="connsiteX9" fmla="*/ 164592 w 323850"/>
                <a:gd name="connsiteY9" fmla="*/ 301371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850" h="323850">
                  <a:moveTo>
                    <a:pt x="164592" y="7144"/>
                  </a:moveTo>
                  <a:cubicBezTo>
                    <a:pt x="77724" y="7144"/>
                    <a:pt x="7144" y="77819"/>
                    <a:pt x="7144" y="164592"/>
                  </a:cubicBezTo>
                  <a:cubicBezTo>
                    <a:pt x="7144" y="251460"/>
                    <a:pt x="77820" y="322041"/>
                    <a:pt x="164592" y="322041"/>
                  </a:cubicBezTo>
                  <a:cubicBezTo>
                    <a:pt x="251460" y="322041"/>
                    <a:pt x="322040" y="251365"/>
                    <a:pt x="322040" y="164592"/>
                  </a:cubicBezTo>
                  <a:cubicBezTo>
                    <a:pt x="322040" y="77819"/>
                    <a:pt x="251365" y="7144"/>
                    <a:pt x="164592" y="7144"/>
                  </a:cubicBezTo>
                  <a:close/>
                  <a:moveTo>
                    <a:pt x="164592" y="301371"/>
                  </a:moveTo>
                  <a:cubicBezTo>
                    <a:pt x="89154" y="301371"/>
                    <a:pt x="27813" y="240030"/>
                    <a:pt x="27813" y="164592"/>
                  </a:cubicBezTo>
                  <a:cubicBezTo>
                    <a:pt x="27813" y="89154"/>
                    <a:pt x="89154" y="27813"/>
                    <a:pt x="164592" y="27813"/>
                  </a:cubicBezTo>
                  <a:cubicBezTo>
                    <a:pt x="240030" y="27813"/>
                    <a:pt x="301371" y="89154"/>
                    <a:pt x="301371" y="164592"/>
                  </a:cubicBezTo>
                  <a:cubicBezTo>
                    <a:pt x="301276" y="240030"/>
                    <a:pt x="239935" y="301371"/>
                    <a:pt x="164592" y="3013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107">
              <a:extLst>
                <a:ext uri="{FF2B5EF4-FFF2-40B4-BE49-F238E27FC236}">
                  <a16:creationId xmlns:a16="http://schemas.microsoft.com/office/drawing/2014/main" id="{AE3F0663-3967-9455-D19C-F8F6909D6140}"/>
                </a:ext>
              </a:extLst>
            </p:cNvPr>
            <p:cNvSpPr/>
            <p:nvPr/>
          </p:nvSpPr>
          <p:spPr>
            <a:xfrm>
              <a:off x="7630278" y="5650151"/>
              <a:ext cx="114300" cy="238125"/>
            </a:xfrm>
            <a:custGeom>
              <a:avLst/>
              <a:gdLst>
                <a:gd name="connsiteX0" fmla="*/ 68008 w 114300"/>
                <a:gd name="connsiteY0" fmla="*/ 114474 h 238125"/>
                <a:gd name="connsiteX1" fmla="*/ 68008 w 114300"/>
                <a:gd name="connsiteY1" fmla="*/ 55610 h 238125"/>
                <a:gd name="connsiteX2" fmla="*/ 82296 w 114300"/>
                <a:gd name="connsiteY2" fmla="*/ 66754 h 238125"/>
                <a:gd name="connsiteX3" fmla="*/ 95535 w 114300"/>
                <a:gd name="connsiteY3" fmla="*/ 70850 h 238125"/>
                <a:gd name="connsiteX4" fmla="*/ 99822 w 114300"/>
                <a:gd name="connsiteY4" fmla="*/ 55705 h 238125"/>
                <a:gd name="connsiteX5" fmla="*/ 68008 w 114300"/>
                <a:gd name="connsiteY5" fmla="*/ 33988 h 238125"/>
                <a:gd name="connsiteX6" fmla="*/ 68008 w 114300"/>
                <a:gd name="connsiteY6" fmla="*/ 17891 h 238125"/>
                <a:gd name="connsiteX7" fmla="*/ 58960 w 114300"/>
                <a:gd name="connsiteY7" fmla="*/ 7223 h 238125"/>
                <a:gd name="connsiteX8" fmla="*/ 47339 w 114300"/>
                <a:gd name="connsiteY8" fmla="*/ 17510 h 238125"/>
                <a:gd name="connsiteX9" fmla="*/ 47339 w 114300"/>
                <a:gd name="connsiteY9" fmla="*/ 33893 h 238125"/>
                <a:gd name="connsiteX10" fmla="*/ 7144 w 114300"/>
                <a:gd name="connsiteY10" fmla="*/ 83327 h 238125"/>
                <a:gd name="connsiteX11" fmla="*/ 47339 w 114300"/>
                <a:gd name="connsiteY11" fmla="*/ 132762 h 238125"/>
                <a:gd name="connsiteX12" fmla="*/ 47339 w 114300"/>
                <a:gd name="connsiteY12" fmla="*/ 191627 h 238125"/>
                <a:gd name="connsiteX13" fmla="*/ 33051 w 114300"/>
                <a:gd name="connsiteY13" fmla="*/ 180482 h 238125"/>
                <a:gd name="connsiteX14" fmla="*/ 19812 w 114300"/>
                <a:gd name="connsiteY14" fmla="*/ 176387 h 238125"/>
                <a:gd name="connsiteX15" fmla="*/ 15526 w 114300"/>
                <a:gd name="connsiteY15" fmla="*/ 191531 h 238125"/>
                <a:gd name="connsiteX16" fmla="*/ 47339 w 114300"/>
                <a:gd name="connsiteY16" fmla="*/ 213248 h 238125"/>
                <a:gd name="connsiteX17" fmla="*/ 47339 w 114300"/>
                <a:gd name="connsiteY17" fmla="*/ 229346 h 238125"/>
                <a:gd name="connsiteX18" fmla="*/ 56388 w 114300"/>
                <a:gd name="connsiteY18" fmla="*/ 240014 h 238125"/>
                <a:gd name="connsiteX19" fmla="*/ 68008 w 114300"/>
                <a:gd name="connsiteY19" fmla="*/ 229727 h 238125"/>
                <a:gd name="connsiteX20" fmla="*/ 68008 w 114300"/>
                <a:gd name="connsiteY20" fmla="*/ 213344 h 238125"/>
                <a:gd name="connsiteX21" fmla="*/ 108204 w 114300"/>
                <a:gd name="connsiteY21" fmla="*/ 163909 h 238125"/>
                <a:gd name="connsiteX22" fmla="*/ 68008 w 114300"/>
                <a:gd name="connsiteY22" fmla="*/ 114474 h 238125"/>
                <a:gd name="connsiteX23" fmla="*/ 68008 w 114300"/>
                <a:gd name="connsiteY23" fmla="*/ 114474 h 238125"/>
                <a:gd name="connsiteX24" fmla="*/ 27813 w 114300"/>
                <a:gd name="connsiteY24" fmla="*/ 83613 h 238125"/>
                <a:gd name="connsiteX25" fmla="*/ 47339 w 114300"/>
                <a:gd name="connsiteY25" fmla="*/ 55705 h 238125"/>
                <a:gd name="connsiteX26" fmla="*/ 47339 w 114300"/>
                <a:gd name="connsiteY26" fmla="*/ 111617 h 238125"/>
                <a:gd name="connsiteX27" fmla="*/ 27813 w 114300"/>
                <a:gd name="connsiteY27" fmla="*/ 83613 h 238125"/>
                <a:gd name="connsiteX28" fmla="*/ 68008 w 114300"/>
                <a:gd name="connsiteY28" fmla="*/ 191913 h 238125"/>
                <a:gd name="connsiteX29" fmla="*/ 68008 w 114300"/>
                <a:gd name="connsiteY29" fmla="*/ 136000 h 238125"/>
                <a:gd name="connsiteX30" fmla="*/ 87535 w 114300"/>
                <a:gd name="connsiteY30" fmla="*/ 163909 h 238125"/>
                <a:gd name="connsiteX31" fmla="*/ 68008 w 114300"/>
                <a:gd name="connsiteY31" fmla="*/ 19191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14300" h="238125">
                  <a:moveTo>
                    <a:pt x="68008" y="114474"/>
                  </a:moveTo>
                  <a:lnTo>
                    <a:pt x="68008" y="55610"/>
                  </a:lnTo>
                  <a:cubicBezTo>
                    <a:pt x="73723" y="57705"/>
                    <a:pt x="78771" y="61610"/>
                    <a:pt x="82296" y="66754"/>
                  </a:cubicBezTo>
                  <a:cubicBezTo>
                    <a:pt x="85248" y="71040"/>
                    <a:pt x="90868" y="73136"/>
                    <a:pt x="95535" y="70850"/>
                  </a:cubicBezTo>
                  <a:cubicBezTo>
                    <a:pt x="101346" y="68087"/>
                    <a:pt x="103251" y="60944"/>
                    <a:pt x="99822" y="55705"/>
                  </a:cubicBezTo>
                  <a:cubicBezTo>
                    <a:pt x="92392" y="44370"/>
                    <a:pt x="80867" y="36750"/>
                    <a:pt x="68008" y="33988"/>
                  </a:cubicBezTo>
                  <a:lnTo>
                    <a:pt x="68008" y="17891"/>
                  </a:lnTo>
                  <a:cubicBezTo>
                    <a:pt x="68008" y="12557"/>
                    <a:pt x="64198" y="7889"/>
                    <a:pt x="58960" y="7223"/>
                  </a:cubicBezTo>
                  <a:cubicBezTo>
                    <a:pt x="52673" y="6460"/>
                    <a:pt x="47339" y="11318"/>
                    <a:pt x="47339" y="17510"/>
                  </a:cubicBezTo>
                  <a:lnTo>
                    <a:pt x="47339" y="33893"/>
                  </a:lnTo>
                  <a:cubicBezTo>
                    <a:pt x="24384" y="38655"/>
                    <a:pt x="7144" y="59039"/>
                    <a:pt x="7144" y="83327"/>
                  </a:cubicBezTo>
                  <a:cubicBezTo>
                    <a:pt x="7144" y="107616"/>
                    <a:pt x="24384" y="128000"/>
                    <a:pt x="47339" y="132762"/>
                  </a:cubicBezTo>
                  <a:lnTo>
                    <a:pt x="47339" y="191627"/>
                  </a:lnTo>
                  <a:cubicBezTo>
                    <a:pt x="41624" y="189531"/>
                    <a:pt x="36576" y="185626"/>
                    <a:pt x="33051" y="180482"/>
                  </a:cubicBezTo>
                  <a:cubicBezTo>
                    <a:pt x="30099" y="176101"/>
                    <a:pt x="24479" y="174100"/>
                    <a:pt x="19812" y="176387"/>
                  </a:cubicBezTo>
                  <a:cubicBezTo>
                    <a:pt x="14001" y="179149"/>
                    <a:pt x="12096" y="186293"/>
                    <a:pt x="15526" y="191531"/>
                  </a:cubicBezTo>
                  <a:cubicBezTo>
                    <a:pt x="22955" y="202866"/>
                    <a:pt x="34480" y="210486"/>
                    <a:pt x="47339" y="213248"/>
                  </a:cubicBezTo>
                  <a:lnTo>
                    <a:pt x="47339" y="229346"/>
                  </a:lnTo>
                  <a:cubicBezTo>
                    <a:pt x="47339" y="234680"/>
                    <a:pt x="51149" y="239347"/>
                    <a:pt x="56388" y="240014"/>
                  </a:cubicBezTo>
                  <a:cubicBezTo>
                    <a:pt x="62674" y="240775"/>
                    <a:pt x="68008" y="235918"/>
                    <a:pt x="68008" y="229727"/>
                  </a:cubicBezTo>
                  <a:lnTo>
                    <a:pt x="68008" y="213344"/>
                  </a:lnTo>
                  <a:cubicBezTo>
                    <a:pt x="90964" y="208581"/>
                    <a:pt x="108204" y="188198"/>
                    <a:pt x="108204" y="163909"/>
                  </a:cubicBezTo>
                  <a:cubicBezTo>
                    <a:pt x="108204" y="139620"/>
                    <a:pt x="90964" y="119236"/>
                    <a:pt x="68008" y="114474"/>
                  </a:cubicBezTo>
                  <a:lnTo>
                    <a:pt x="68008" y="114474"/>
                  </a:lnTo>
                  <a:close/>
                  <a:moveTo>
                    <a:pt x="27813" y="83613"/>
                  </a:moveTo>
                  <a:cubicBezTo>
                    <a:pt x="27813" y="70850"/>
                    <a:pt x="35909" y="59896"/>
                    <a:pt x="47339" y="55705"/>
                  </a:cubicBezTo>
                  <a:lnTo>
                    <a:pt x="47339" y="111617"/>
                  </a:lnTo>
                  <a:cubicBezTo>
                    <a:pt x="35909" y="107330"/>
                    <a:pt x="27813" y="96377"/>
                    <a:pt x="27813" y="83613"/>
                  </a:cubicBezTo>
                  <a:close/>
                  <a:moveTo>
                    <a:pt x="68008" y="191913"/>
                  </a:moveTo>
                  <a:lnTo>
                    <a:pt x="68008" y="136000"/>
                  </a:lnTo>
                  <a:cubicBezTo>
                    <a:pt x="79343" y="140191"/>
                    <a:pt x="87535" y="151145"/>
                    <a:pt x="87535" y="163909"/>
                  </a:cubicBezTo>
                  <a:cubicBezTo>
                    <a:pt x="87439" y="176768"/>
                    <a:pt x="79343" y="187626"/>
                    <a:pt x="68008" y="1919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4" name="그룹 259">
            <a:extLst>
              <a:ext uri="{FF2B5EF4-FFF2-40B4-BE49-F238E27FC236}">
                <a16:creationId xmlns:a16="http://schemas.microsoft.com/office/drawing/2014/main" id="{13319A35-B979-8E72-4284-2C9D92472F8C}"/>
              </a:ext>
            </a:extLst>
          </p:cNvPr>
          <p:cNvGrpSpPr/>
          <p:nvPr/>
        </p:nvGrpSpPr>
        <p:grpSpPr>
          <a:xfrm>
            <a:off x="1393890" y="5975730"/>
            <a:ext cx="392240" cy="386638"/>
            <a:chOff x="5451265" y="5564677"/>
            <a:chExt cx="392240" cy="386638"/>
          </a:xfrm>
          <a:solidFill>
            <a:schemeClr val="bg1"/>
          </a:solidFill>
        </p:grpSpPr>
        <p:sp>
          <p:nvSpPr>
            <p:cNvPr id="75" name="자유형: 도형 260">
              <a:extLst>
                <a:ext uri="{FF2B5EF4-FFF2-40B4-BE49-F238E27FC236}">
                  <a16:creationId xmlns:a16="http://schemas.microsoft.com/office/drawing/2014/main" id="{2F4E9BAB-2F19-7FD6-A2CE-7F44E8858D17}"/>
                </a:ext>
              </a:extLst>
            </p:cNvPr>
            <p:cNvSpPr/>
            <p:nvPr/>
          </p:nvSpPr>
          <p:spPr>
            <a:xfrm>
              <a:off x="5563503" y="5855779"/>
              <a:ext cx="161925" cy="57150"/>
            </a:xfrm>
            <a:custGeom>
              <a:avLst/>
              <a:gdLst>
                <a:gd name="connsiteX0" fmla="*/ 162537 w 161925"/>
                <a:gd name="connsiteY0" fmla="*/ 44100 h 57150"/>
                <a:gd name="connsiteX1" fmla="*/ 151964 w 161925"/>
                <a:gd name="connsiteY1" fmla="*/ 29432 h 57150"/>
                <a:gd name="connsiteX2" fmla="*/ 140820 w 161925"/>
                <a:gd name="connsiteY2" fmla="*/ 29432 h 57150"/>
                <a:gd name="connsiteX3" fmla="*/ 140820 w 161925"/>
                <a:gd name="connsiteY3" fmla="*/ 7144 h 57150"/>
                <a:gd name="connsiteX4" fmla="*/ 29377 w 161925"/>
                <a:gd name="connsiteY4" fmla="*/ 7144 h 57150"/>
                <a:gd name="connsiteX5" fmla="*/ 29377 w 161925"/>
                <a:gd name="connsiteY5" fmla="*/ 29432 h 57150"/>
                <a:gd name="connsiteX6" fmla="*/ 18233 w 161925"/>
                <a:gd name="connsiteY6" fmla="*/ 29432 h 57150"/>
                <a:gd name="connsiteX7" fmla="*/ 7660 w 161925"/>
                <a:gd name="connsiteY7" fmla="*/ 37052 h 57150"/>
                <a:gd name="connsiteX8" fmla="*/ 18233 w 161925"/>
                <a:gd name="connsiteY8" fmla="*/ 51721 h 57150"/>
                <a:gd name="connsiteX9" fmla="*/ 151964 w 161925"/>
                <a:gd name="connsiteY9" fmla="*/ 51721 h 57150"/>
                <a:gd name="connsiteX10" fmla="*/ 162537 w 161925"/>
                <a:gd name="connsiteY10" fmla="*/ 4410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925" h="57150">
                  <a:moveTo>
                    <a:pt x="162537" y="44100"/>
                  </a:moveTo>
                  <a:cubicBezTo>
                    <a:pt x="164823" y="36480"/>
                    <a:pt x="159203" y="29432"/>
                    <a:pt x="151964" y="29432"/>
                  </a:cubicBezTo>
                  <a:lnTo>
                    <a:pt x="140820" y="29432"/>
                  </a:lnTo>
                  <a:lnTo>
                    <a:pt x="140820" y="7144"/>
                  </a:lnTo>
                  <a:lnTo>
                    <a:pt x="29377" y="7144"/>
                  </a:lnTo>
                  <a:lnTo>
                    <a:pt x="29377" y="29432"/>
                  </a:lnTo>
                  <a:lnTo>
                    <a:pt x="18233" y="29432"/>
                  </a:lnTo>
                  <a:cubicBezTo>
                    <a:pt x="13471" y="29432"/>
                    <a:pt x="9089" y="32480"/>
                    <a:pt x="7660" y="37052"/>
                  </a:cubicBezTo>
                  <a:cubicBezTo>
                    <a:pt x="5374" y="44672"/>
                    <a:pt x="10994" y="51721"/>
                    <a:pt x="18233" y="51721"/>
                  </a:cubicBezTo>
                  <a:lnTo>
                    <a:pt x="151964" y="51721"/>
                  </a:lnTo>
                  <a:cubicBezTo>
                    <a:pt x="156822" y="51815"/>
                    <a:pt x="161204" y="48768"/>
                    <a:pt x="162537" y="44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261">
              <a:extLst>
                <a:ext uri="{FF2B5EF4-FFF2-40B4-BE49-F238E27FC236}">
                  <a16:creationId xmlns:a16="http://schemas.microsoft.com/office/drawing/2014/main" id="{71C49185-E1C8-544F-A7ED-B5BD3E7BBB22}"/>
                </a:ext>
              </a:extLst>
            </p:cNvPr>
            <p:cNvSpPr/>
            <p:nvPr/>
          </p:nvSpPr>
          <p:spPr>
            <a:xfrm>
              <a:off x="5780987" y="5608307"/>
              <a:ext cx="57150" cy="38100"/>
            </a:xfrm>
            <a:custGeom>
              <a:avLst/>
              <a:gdLst>
                <a:gd name="connsiteX0" fmla="*/ 7537 w 57150"/>
                <a:gd name="connsiteY0" fmla="*/ 26968 h 38100"/>
                <a:gd name="connsiteX1" fmla="*/ 21158 w 57150"/>
                <a:gd name="connsiteY1" fmla="*/ 34874 h 38100"/>
                <a:gd name="connsiteX2" fmla="*/ 43447 w 57150"/>
                <a:gd name="connsiteY2" fmla="*/ 29064 h 38100"/>
                <a:gd name="connsiteX3" fmla="*/ 51352 w 57150"/>
                <a:gd name="connsiteY3" fmla="*/ 15443 h 38100"/>
                <a:gd name="connsiteX4" fmla="*/ 37732 w 57150"/>
                <a:gd name="connsiteY4" fmla="*/ 7537 h 38100"/>
                <a:gd name="connsiteX5" fmla="*/ 15443 w 57150"/>
                <a:gd name="connsiteY5" fmla="*/ 13348 h 38100"/>
                <a:gd name="connsiteX6" fmla="*/ 7537 w 57150"/>
                <a:gd name="connsiteY6" fmla="*/ 269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7537" y="26968"/>
                  </a:moveTo>
                  <a:cubicBezTo>
                    <a:pt x="9157" y="32969"/>
                    <a:pt x="15252" y="36398"/>
                    <a:pt x="21158" y="34874"/>
                  </a:cubicBezTo>
                  <a:lnTo>
                    <a:pt x="43447" y="29064"/>
                  </a:lnTo>
                  <a:cubicBezTo>
                    <a:pt x="49352" y="27444"/>
                    <a:pt x="52876" y="21348"/>
                    <a:pt x="51352" y="15443"/>
                  </a:cubicBezTo>
                  <a:cubicBezTo>
                    <a:pt x="49733" y="9442"/>
                    <a:pt x="43637" y="5918"/>
                    <a:pt x="37732" y="7537"/>
                  </a:cubicBezTo>
                  <a:lnTo>
                    <a:pt x="15443" y="13348"/>
                  </a:lnTo>
                  <a:cubicBezTo>
                    <a:pt x="9442" y="14967"/>
                    <a:pt x="5918" y="21063"/>
                    <a:pt x="7537" y="269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262">
              <a:extLst>
                <a:ext uri="{FF2B5EF4-FFF2-40B4-BE49-F238E27FC236}">
                  <a16:creationId xmlns:a16="http://schemas.microsoft.com/office/drawing/2014/main" id="{0DF70A1D-051A-7E3C-2CF7-81308A074E9A}"/>
                </a:ext>
              </a:extLst>
            </p:cNvPr>
            <p:cNvSpPr/>
            <p:nvPr/>
          </p:nvSpPr>
          <p:spPr>
            <a:xfrm>
              <a:off x="5457271" y="5739466"/>
              <a:ext cx="57150" cy="38100"/>
            </a:xfrm>
            <a:custGeom>
              <a:avLst/>
              <a:gdLst>
                <a:gd name="connsiteX0" fmla="*/ 37693 w 57150"/>
                <a:gd name="connsiteY0" fmla="*/ 7537 h 38100"/>
                <a:gd name="connsiteX1" fmla="*/ 15404 w 57150"/>
                <a:gd name="connsiteY1" fmla="*/ 13348 h 38100"/>
                <a:gd name="connsiteX2" fmla="*/ 7498 w 57150"/>
                <a:gd name="connsiteY2" fmla="*/ 26968 h 38100"/>
                <a:gd name="connsiteX3" fmla="*/ 21119 w 57150"/>
                <a:gd name="connsiteY3" fmla="*/ 34874 h 38100"/>
                <a:gd name="connsiteX4" fmla="*/ 43408 w 57150"/>
                <a:gd name="connsiteY4" fmla="*/ 29064 h 38100"/>
                <a:gd name="connsiteX5" fmla="*/ 51314 w 57150"/>
                <a:gd name="connsiteY5" fmla="*/ 15443 h 38100"/>
                <a:gd name="connsiteX6" fmla="*/ 37693 w 57150"/>
                <a:gd name="connsiteY6" fmla="*/ 75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37693" y="7537"/>
                  </a:moveTo>
                  <a:lnTo>
                    <a:pt x="15404" y="13348"/>
                  </a:lnTo>
                  <a:cubicBezTo>
                    <a:pt x="9499" y="14967"/>
                    <a:pt x="5975" y="21063"/>
                    <a:pt x="7498" y="26968"/>
                  </a:cubicBezTo>
                  <a:cubicBezTo>
                    <a:pt x="9118" y="32969"/>
                    <a:pt x="15214" y="36398"/>
                    <a:pt x="21119" y="34874"/>
                  </a:cubicBezTo>
                  <a:lnTo>
                    <a:pt x="43408" y="29064"/>
                  </a:lnTo>
                  <a:cubicBezTo>
                    <a:pt x="49313" y="27445"/>
                    <a:pt x="52838" y="21348"/>
                    <a:pt x="51314" y="15443"/>
                  </a:cubicBezTo>
                  <a:cubicBezTo>
                    <a:pt x="49790" y="9442"/>
                    <a:pt x="43694" y="5918"/>
                    <a:pt x="37693" y="75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263">
              <a:extLst>
                <a:ext uri="{FF2B5EF4-FFF2-40B4-BE49-F238E27FC236}">
                  <a16:creationId xmlns:a16="http://schemas.microsoft.com/office/drawing/2014/main" id="{99D6D632-3EED-BAA0-0898-3E0977535FFE}"/>
                </a:ext>
              </a:extLst>
            </p:cNvPr>
            <p:cNvSpPr/>
            <p:nvPr/>
          </p:nvSpPr>
          <p:spPr>
            <a:xfrm>
              <a:off x="5780987" y="5739466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2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2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2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445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264">
              <a:extLst>
                <a:ext uri="{FF2B5EF4-FFF2-40B4-BE49-F238E27FC236}">
                  <a16:creationId xmlns:a16="http://schemas.microsoft.com/office/drawing/2014/main" id="{F3F2FD13-6B7B-B6D2-20F0-3B832A4725BE}"/>
                </a:ext>
              </a:extLst>
            </p:cNvPr>
            <p:cNvSpPr/>
            <p:nvPr/>
          </p:nvSpPr>
          <p:spPr>
            <a:xfrm>
              <a:off x="5457327" y="5608307"/>
              <a:ext cx="57150" cy="38100"/>
            </a:xfrm>
            <a:custGeom>
              <a:avLst/>
              <a:gdLst>
                <a:gd name="connsiteX0" fmla="*/ 15443 w 57150"/>
                <a:gd name="connsiteY0" fmla="*/ 29064 h 38100"/>
                <a:gd name="connsiteX1" fmla="*/ 37731 w 57150"/>
                <a:gd name="connsiteY1" fmla="*/ 34874 h 38100"/>
                <a:gd name="connsiteX2" fmla="*/ 51352 w 57150"/>
                <a:gd name="connsiteY2" fmla="*/ 26968 h 38100"/>
                <a:gd name="connsiteX3" fmla="*/ 43447 w 57150"/>
                <a:gd name="connsiteY3" fmla="*/ 13348 h 38100"/>
                <a:gd name="connsiteX4" fmla="*/ 21158 w 57150"/>
                <a:gd name="connsiteY4" fmla="*/ 7537 h 38100"/>
                <a:gd name="connsiteX5" fmla="*/ 7537 w 57150"/>
                <a:gd name="connsiteY5" fmla="*/ 15443 h 38100"/>
                <a:gd name="connsiteX6" fmla="*/ 15443 w 57150"/>
                <a:gd name="connsiteY6" fmla="*/ 2906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38100">
                  <a:moveTo>
                    <a:pt x="15443" y="29064"/>
                  </a:moveTo>
                  <a:lnTo>
                    <a:pt x="37731" y="34874"/>
                  </a:lnTo>
                  <a:cubicBezTo>
                    <a:pt x="43637" y="36493"/>
                    <a:pt x="49828" y="32969"/>
                    <a:pt x="51352" y="26968"/>
                  </a:cubicBezTo>
                  <a:cubicBezTo>
                    <a:pt x="52972" y="21063"/>
                    <a:pt x="49447" y="14871"/>
                    <a:pt x="43447" y="13348"/>
                  </a:cubicBezTo>
                  <a:lnTo>
                    <a:pt x="21158" y="7537"/>
                  </a:lnTo>
                  <a:cubicBezTo>
                    <a:pt x="15252" y="5918"/>
                    <a:pt x="9061" y="9442"/>
                    <a:pt x="7537" y="15443"/>
                  </a:cubicBezTo>
                  <a:cubicBezTo>
                    <a:pt x="5918" y="21348"/>
                    <a:pt x="9442" y="27540"/>
                    <a:pt x="15443" y="290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265">
              <a:extLst>
                <a:ext uri="{FF2B5EF4-FFF2-40B4-BE49-F238E27FC236}">
                  <a16:creationId xmlns:a16="http://schemas.microsoft.com/office/drawing/2014/main" id="{E0C39688-7CDC-F6A4-B23F-3CD644D4968E}"/>
                </a:ext>
              </a:extLst>
            </p:cNvPr>
            <p:cNvSpPr/>
            <p:nvPr/>
          </p:nvSpPr>
          <p:spPr>
            <a:xfrm>
              <a:off x="5786355" y="5676804"/>
              <a:ext cx="57150" cy="28575"/>
            </a:xfrm>
            <a:custGeom>
              <a:avLst/>
              <a:gdLst>
                <a:gd name="connsiteX0" fmla="*/ 41317 w 57150"/>
                <a:gd name="connsiteY0" fmla="*/ 7144 h 28575"/>
                <a:gd name="connsiteX1" fmla="*/ 18552 w 57150"/>
                <a:gd name="connsiteY1" fmla="*/ 7144 h 28575"/>
                <a:gd name="connsiteX2" fmla="*/ 7218 w 57150"/>
                <a:gd name="connsiteY2" fmla="*/ 17050 h 28575"/>
                <a:gd name="connsiteX3" fmla="*/ 18266 w 57150"/>
                <a:gd name="connsiteY3" fmla="*/ 29432 h 28575"/>
                <a:gd name="connsiteX4" fmla="*/ 41031 w 57150"/>
                <a:gd name="connsiteY4" fmla="*/ 29432 h 28575"/>
                <a:gd name="connsiteX5" fmla="*/ 52366 w 57150"/>
                <a:gd name="connsiteY5" fmla="*/ 19526 h 28575"/>
                <a:gd name="connsiteX6" fmla="*/ 41317 w 571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1317" y="7144"/>
                  </a:move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813"/>
                    <a:pt x="11694" y="29432"/>
                    <a:pt x="18266" y="29432"/>
                  </a:cubicBezTo>
                  <a:lnTo>
                    <a:pt x="41031" y="29432"/>
                  </a:lnTo>
                  <a:cubicBezTo>
                    <a:pt x="46747" y="29432"/>
                    <a:pt x="51795" y="25241"/>
                    <a:pt x="52366" y="19526"/>
                  </a:cubicBezTo>
                  <a:cubicBezTo>
                    <a:pt x="53128" y="12763"/>
                    <a:pt x="47890" y="7144"/>
                    <a:pt x="41317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266">
              <a:extLst>
                <a:ext uri="{FF2B5EF4-FFF2-40B4-BE49-F238E27FC236}">
                  <a16:creationId xmlns:a16="http://schemas.microsoft.com/office/drawing/2014/main" id="{1D7B046F-DD34-DD66-FF94-7E3EE3E753A9}"/>
                </a:ext>
              </a:extLst>
            </p:cNvPr>
            <p:cNvSpPr/>
            <p:nvPr/>
          </p:nvSpPr>
          <p:spPr>
            <a:xfrm>
              <a:off x="5451265" y="5676804"/>
              <a:ext cx="57150" cy="28575"/>
            </a:xfrm>
            <a:custGeom>
              <a:avLst/>
              <a:gdLst>
                <a:gd name="connsiteX0" fmla="*/ 18266 w 57150"/>
                <a:gd name="connsiteY0" fmla="*/ 29432 h 28575"/>
                <a:gd name="connsiteX1" fmla="*/ 41031 w 57150"/>
                <a:gd name="connsiteY1" fmla="*/ 29432 h 28575"/>
                <a:gd name="connsiteX2" fmla="*/ 52366 w 57150"/>
                <a:gd name="connsiteY2" fmla="*/ 19526 h 28575"/>
                <a:gd name="connsiteX3" fmla="*/ 41317 w 57150"/>
                <a:gd name="connsiteY3" fmla="*/ 7144 h 28575"/>
                <a:gd name="connsiteX4" fmla="*/ 18552 w 57150"/>
                <a:gd name="connsiteY4" fmla="*/ 7144 h 28575"/>
                <a:gd name="connsiteX5" fmla="*/ 7218 w 57150"/>
                <a:gd name="connsiteY5" fmla="*/ 17050 h 28575"/>
                <a:gd name="connsiteX6" fmla="*/ 18266 w 57150"/>
                <a:gd name="connsiteY6" fmla="*/ 2943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18266" y="29432"/>
                  </a:moveTo>
                  <a:lnTo>
                    <a:pt x="41031" y="29432"/>
                  </a:lnTo>
                  <a:cubicBezTo>
                    <a:pt x="46746" y="29432"/>
                    <a:pt x="51795" y="25241"/>
                    <a:pt x="52366" y="19526"/>
                  </a:cubicBezTo>
                  <a:cubicBezTo>
                    <a:pt x="53128" y="12763"/>
                    <a:pt x="47889" y="7144"/>
                    <a:pt x="41317" y="7144"/>
                  </a:cubicBezTo>
                  <a:lnTo>
                    <a:pt x="18552" y="7144"/>
                  </a:lnTo>
                  <a:cubicBezTo>
                    <a:pt x="12837" y="7144"/>
                    <a:pt x="7789" y="11335"/>
                    <a:pt x="7218" y="17050"/>
                  </a:cubicBezTo>
                  <a:cubicBezTo>
                    <a:pt x="6455" y="23717"/>
                    <a:pt x="11694" y="29432"/>
                    <a:pt x="18266" y="29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267">
              <a:extLst>
                <a:ext uri="{FF2B5EF4-FFF2-40B4-BE49-F238E27FC236}">
                  <a16:creationId xmlns:a16="http://schemas.microsoft.com/office/drawing/2014/main" id="{DCFAB9F0-3326-C4D7-0AC2-C87BC71A1FCF}"/>
                </a:ext>
              </a:extLst>
            </p:cNvPr>
            <p:cNvSpPr/>
            <p:nvPr/>
          </p:nvSpPr>
          <p:spPr>
            <a:xfrm>
              <a:off x="5631647" y="5712809"/>
              <a:ext cx="28575" cy="47625"/>
            </a:xfrm>
            <a:custGeom>
              <a:avLst/>
              <a:gdLst>
                <a:gd name="connsiteX0" fmla="*/ 16954 w 28575"/>
                <a:gd name="connsiteY0" fmla="*/ 7144 h 47625"/>
                <a:gd name="connsiteX1" fmla="*/ 7144 w 28575"/>
                <a:gd name="connsiteY1" fmla="*/ 26861 h 47625"/>
                <a:gd name="connsiteX2" fmla="*/ 16954 w 28575"/>
                <a:gd name="connsiteY2" fmla="*/ 46482 h 47625"/>
                <a:gd name="connsiteX3" fmla="*/ 26765 w 28575"/>
                <a:gd name="connsiteY3" fmla="*/ 268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16954" y="7144"/>
                  </a:moveTo>
                  <a:lnTo>
                    <a:pt x="7144" y="26861"/>
                  </a:lnTo>
                  <a:lnTo>
                    <a:pt x="16954" y="46482"/>
                  </a:lnTo>
                  <a:lnTo>
                    <a:pt x="26765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268">
              <a:extLst>
                <a:ext uri="{FF2B5EF4-FFF2-40B4-BE49-F238E27FC236}">
                  <a16:creationId xmlns:a16="http://schemas.microsoft.com/office/drawing/2014/main" id="{CB6ECA3A-799C-10FE-98A9-4B599E68F687}"/>
                </a:ext>
              </a:extLst>
            </p:cNvPr>
            <p:cNvSpPr/>
            <p:nvPr/>
          </p:nvSpPr>
          <p:spPr>
            <a:xfrm>
              <a:off x="5518790" y="5564677"/>
              <a:ext cx="257175" cy="276225"/>
            </a:xfrm>
            <a:custGeom>
              <a:avLst/>
              <a:gdLst>
                <a:gd name="connsiteX0" fmla="*/ 229157 w 257175"/>
                <a:gd name="connsiteY0" fmla="*/ 201662 h 276225"/>
                <a:gd name="connsiteX1" fmla="*/ 252303 w 257175"/>
                <a:gd name="connsiteY1" fmla="*/ 130415 h 276225"/>
                <a:gd name="connsiteX2" fmla="*/ 103618 w 257175"/>
                <a:gd name="connsiteY2" fmla="*/ 9829 h 276225"/>
                <a:gd name="connsiteX3" fmla="*/ 9225 w 257175"/>
                <a:gd name="connsiteY3" fmla="*/ 107650 h 276225"/>
                <a:gd name="connsiteX4" fmla="*/ 31132 w 257175"/>
                <a:gd name="connsiteY4" fmla="*/ 202805 h 276225"/>
                <a:gd name="connsiteX5" fmla="*/ 51706 w 257175"/>
                <a:gd name="connsiteY5" fmla="*/ 253002 h 276225"/>
                <a:gd name="connsiteX6" fmla="*/ 73995 w 257175"/>
                <a:gd name="connsiteY6" fmla="*/ 276053 h 276225"/>
                <a:gd name="connsiteX7" fmla="*/ 118572 w 257175"/>
                <a:gd name="connsiteY7" fmla="*/ 276053 h 276225"/>
                <a:gd name="connsiteX8" fmla="*/ 118572 w 257175"/>
                <a:gd name="connsiteY8" fmla="*/ 222236 h 276225"/>
                <a:gd name="connsiteX9" fmla="*/ 75138 w 257175"/>
                <a:gd name="connsiteY9" fmla="*/ 135464 h 276225"/>
                <a:gd name="connsiteX10" fmla="*/ 80091 w 257175"/>
                <a:gd name="connsiteY10" fmla="*/ 120509 h 276225"/>
                <a:gd name="connsiteX11" fmla="*/ 95045 w 257175"/>
                <a:gd name="connsiteY11" fmla="*/ 125462 h 276225"/>
                <a:gd name="connsiteX12" fmla="*/ 107332 w 257175"/>
                <a:gd name="connsiteY12" fmla="*/ 150132 h 276225"/>
                <a:gd name="connsiteX13" fmla="*/ 119620 w 257175"/>
                <a:gd name="connsiteY13" fmla="*/ 125462 h 276225"/>
                <a:gd name="connsiteX14" fmla="*/ 139527 w 257175"/>
                <a:gd name="connsiteY14" fmla="*/ 125462 h 276225"/>
                <a:gd name="connsiteX15" fmla="*/ 151814 w 257175"/>
                <a:gd name="connsiteY15" fmla="*/ 150132 h 276225"/>
                <a:gd name="connsiteX16" fmla="*/ 164101 w 257175"/>
                <a:gd name="connsiteY16" fmla="*/ 125462 h 276225"/>
                <a:gd name="connsiteX17" fmla="*/ 179056 w 257175"/>
                <a:gd name="connsiteY17" fmla="*/ 120509 h 276225"/>
                <a:gd name="connsiteX18" fmla="*/ 184008 w 257175"/>
                <a:gd name="connsiteY18" fmla="*/ 135464 h 276225"/>
                <a:gd name="connsiteX19" fmla="*/ 140574 w 257175"/>
                <a:gd name="connsiteY19" fmla="*/ 222236 h 276225"/>
                <a:gd name="connsiteX20" fmla="*/ 140574 w 257175"/>
                <a:gd name="connsiteY20" fmla="*/ 276053 h 276225"/>
                <a:gd name="connsiteX21" fmla="*/ 185151 w 257175"/>
                <a:gd name="connsiteY21" fmla="*/ 276053 h 276225"/>
                <a:gd name="connsiteX22" fmla="*/ 207440 w 257175"/>
                <a:gd name="connsiteY22" fmla="*/ 253002 h 276225"/>
                <a:gd name="connsiteX23" fmla="*/ 229157 w 257175"/>
                <a:gd name="connsiteY23" fmla="*/ 20166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276225">
                  <a:moveTo>
                    <a:pt x="229157" y="201662"/>
                  </a:moveTo>
                  <a:cubicBezTo>
                    <a:pt x="244302" y="180803"/>
                    <a:pt x="252303" y="156133"/>
                    <a:pt x="252303" y="130415"/>
                  </a:cubicBezTo>
                  <a:cubicBezTo>
                    <a:pt x="252303" y="53549"/>
                    <a:pt x="182009" y="-6459"/>
                    <a:pt x="103618" y="9829"/>
                  </a:cubicBezTo>
                  <a:cubicBezTo>
                    <a:pt x="55993" y="19735"/>
                    <a:pt x="18083" y="59454"/>
                    <a:pt x="9225" y="107650"/>
                  </a:cubicBezTo>
                  <a:cubicBezTo>
                    <a:pt x="3034" y="141655"/>
                    <a:pt x="10749" y="175469"/>
                    <a:pt x="31132" y="202805"/>
                  </a:cubicBezTo>
                  <a:cubicBezTo>
                    <a:pt x="50087" y="228237"/>
                    <a:pt x="50563" y="248811"/>
                    <a:pt x="51706" y="253002"/>
                  </a:cubicBezTo>
                  <a:cubicBezTo>
                    <a:pt x="51706" y="265289"/>
                    <a:pt x="61708" y="276053"/>
                    <a:pt x="73995" y="276053"/>
                  </a:cubicBezTo>
                  <a:lnTo>
                    <a:pt x="118572" y="276053"/>
                  </a:lnTo>
                  <a:lnTo>
                    <a:pt x="118572" y="222236"/>
                  </a:lnTo>
                  <a:cubicBezTo>
                    <a:pt x="117333" y="219760"/>
                    <a:pt x="72566" y="130320"/>
                    <a:pt x="75138" y="135464"/>
                  </a:cubicBezTo>
                  <a:cubicBezTo>
                    <a:pt x="72376" y="129939"/>
                    <a:pt x="74662" y="123272"/>
                    <a:pt x="80091" y="120509"/>
                  </a:cubicBezTo>
                  <a:cubicBezTo>
                    <a:pt x="85615" y="117747"/>
                    <a:pt x="92283" y="120033"/>
                    <a:pt x="95045" y="125462"/>
                  </a:cubicBezTo>
                  <a:lnTo>
                    <a:pt x="107332" y="150132"/>
                  </a:lnTo>
                  <a:lnTo>
                    <a:pt x="119620" y="125462"/>
                  </a:lnTo>
                  <a:cubicBezTo>
                    <a:pt x="123430" y="117938"/>
                    <a:pt x="135812" y="117938"/>
                    <a:pt x="139527" y="125462"/>
                  </a:cubicBezTo>
                  <a:lnTo>
                    <a:pt x="151814" y="150132"/>
                  </a:lnTo>
                  <a:lnTo>
                    <a:pt x="164101" y="125462"/>
                  </a:lnTo>
                  <a:cubicBezTo>
                    <a:pt x="166864" y="119938"/>
                    <a:pt x="173531" y="117747"/>
                    <a:pt x="179056" y="120509"/>
                  </a:cubicBezTo>
                  <a:cubicBezTo>
                    <a:pt x="184580" y="123272"/>
                    <a:pt x="186771" y="129939"/>
                    <a:pt x="184008" y="135464"/>
                  </a:cubicBezTo>
                  <a:cubicBezTo>
                    <a:pt x="182580" y="138321"/>
                    <a:pt x="138289" y="226809"/>
                    <a:pt x="140574" y="222236"/>
                  </a:cubicBezTo>
                  <a:lnTo>
                    <a:pt x="140574" y="276053"/>
                  </a:lnTo>
                  <a:lnTo>
                    <a:pt x="185151" y="276053"/>
                  </a:lnTo>
                  <a:cubicBezTo>
                    <a:pt x="197439" y="276053"/>
                    <a:pt x="207440" y="265289"/>
                    <a:pt x="207440" y="253002"/>
                  </a:cubicBezTo>
                  <a:cubicBezTo>
                    <a:pt x="209345" y="247954"/>
                    <a:pt x="210393" y="227570"/>
                    <a:pt x="229157" y="2016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269">
              <a:extLst>
                <a:ext uri="{FF2B5EF4-FFF2-40B4-BE49-F238E27FC236}">
                  <a16:creationId xmlns:a16="http://schemas.microsoft.com/office/drawing/2014/main" id="{987E99C8-5E7D-B69B-058A-0D98E190E1CC}"/>
                </a:ext>
              </a:extLst>
            </p:cNvPr>
            <p:cNvSpPr/>
            <p:nvPr/>
          </p:nvSpPr>
          <p:spPr>
            <a:xfrm>
              <a:off x="5597167" y="5922740"/>
              <a:ext cx="95250" cy="28575"/>
            </a:xfrm>
            <a:custGeom>
              <a:avLst/>
              <a:gdLst>
                <a:gd name="connsiteX0" fmla="*/ 51435 w 95250"/>
                <a:gd name="connsiteY0" fmla="*/ 29433 h 28575"/>
                <a:gd name="connsiteX1" fmla="*/ 95726 w 95250"/>
                <a:gd name="connsiteY1" fmla="*/ 7144 h 28575"/>
                <a:gd name="connsiteX2" fmla="*/ 7144 w 95250"/>
                <a:gd name="connsiteY2" fmla="*/ 7144 h 28575"/>
                <a:gd name="connsiteX3" fmla="*/ 51435 w 95250"/>
                <a:gd name="connsiteY3" fmla="*/ 294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51435" y="29433"/>
                  </a:moveTo>
                  <a:cubicBezTo>
                    <a:pt x="69532" y="29433"/>
                    <a:pt x="85534" y="20574"/>
                    <a:pt x="95726" y="7144"/>
                  </a:cubicBezTo>
                  <a:lnTo>
                    <a:pt x="7144" y="7144"/>
                  </a:lnTo>
                  <a:cubicBezTo>
                    <a:pt x="17335" y="20574"/>
                    <a:pt x="33242" y="29433"/>
                    <a:pt x="51435" y="294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660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8795-5837-88D3-F230-281CDC0DB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8A775-764C-757A-D2B0-B3CD3D4E4EB9}"/>
              </a:ext>
            </a:extLst>
          </p:cNvPr>
          <p:cNvSpPr txBox="1"/>
          <p:nvPr/>
        </p:nvSpPr>
        <p:spPr>
          <a:xfrm>
            <a:off x="1604593" y="470217"/>
            <a:ext cx="520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Methodology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53EAD-D6E4-B5DA-2A79-5458EEA60598}"/>
              </a:ext>
            </a:extLst>
          </p:cNvPr>
          <p:cNvSpPr txBox="1"/>
          <p:nvPr/>
        </p:nvSpPr>
        <p:spPr>
          <a:xfrm>
            <a:off x="1492871" y="1399722"/>
            <a:ext cx="5318721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b="1" dirty="0"/>
              <a:t>Data Sources: </a:t>
            </a:r>
            <a:r>
              <a:rPr lang="en-DE" sz="2400" dirty="0"/>
              <a:t>Sample Superstore (Tableua public datasets)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b="1" dirty="0"/>
              <a:t>Tools: </a:t>
            </a:r>
            <a:r>
              <a:rPr lang="en-DE" sz="2400" dirty="0"/>
              <a:t>Python, Excel, Tableau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b="1" dirty="0"/>
              <a:t>Activities: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Data Cleaning (Excel, Python)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EDA (Python + Pivot Tables)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KPI Analysis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Visualization (Tableau)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FBD62-8F42-E3EE-52A2-0B867C3E1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81" b="94041" l="9827" r="89017">
                        <a14:foregroundMark x1="57803" y1="5440" x2="57803" y2="5440"/>
                        <a14:foregroundMark x1="47399" y1="60881" x2="47399" y2="60881"/>
                        <a14:foregroundMark x1="52023" y1="72539" x2="52023" y2="72539"/>
                        <a14:foregroundMark x1="52023" y1="94041" x2="52023" y2="94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409" y="1448169"/>
            <a:ext cx="1765300" cy="396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993DF-1633-9450-F0E2-45509B0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D6D43-E9F4-DAA7-97F5-D76099F57C01}"/>
              </a:ext>
            </a:extLst>
          </p:cNvPr>
          <p:cNvSpPr txBox="1"/>
          <p:nvPr/>
        </p:nvSpPr>
        <p:spPr>
          <a:xfrm>
            <a:off x="1604592" y="470217"/>
            <a:ext cx="753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Exploratory Data Analysis (EDA) 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5B518-A050-18D2-BC5A-F523CA8CB39B}"/>
              </a:ext>
            </a:extLst>
          </p:cNvPr>
          <p:cNvSpPr txBox="1"/>
          <p:nvPr/>
        </p:nvSpPr>
        <p:spPr>
          <a:xfrm>
            <a:off x="346198" y="1478081"/>
            <a:ext cx="9156147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b="1" dirty="0"/>
              <a:t>Top Seller: </a:t>
            </a:r>
            <a:r>
              <a:rPr lang="en-DE" sz="2400" dirty="0"/>
              <a:t>Canon imageCLASS 2200 Copier (~$61K in sales)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b="1" dirty="0"/>
              <a:t>Low-Profit Sub-Categories: </a:t>
            </a:r>
            <a:r>
              <a:rPr lang="en-DE" sz="2400" dirty="0"/>
              <a:t>Tables, Bookcases → Net losses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b="1" dirty="0"/>
              <a:t>Most Profitable Segment: </a:t>
            </a:r>
            <a:r>
              <a:rPr lang="en-DE" sz="2400" dirty="0"/>
              <a:t>Home Office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b="1" dirty="0"/>
              <a:t>Strongest Region: </a:t>
            </a:r>
            <a:r>
              <a:rPr lang="en-DE" sz="2400" dirty="0"/>
              <a:t>West (~$725K)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b="1" dirty="0"/>
              <a:t>South Region:</a:t>
            </a:r>
            <a:r>
              <a:rPr lang="en-DE" sz="2400" dirty="0"/>
              <a:t> Lowest revenue, high discounting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sz="2400" b="1" dirty="0"/>
              <a:t>Discounting impact: </a:t>
            </a:r>
            <a:r>
              <a:rPr lang="en-DE" sz="2400" dirty="0"/>
              <a:t>Negative correlation with profit, especially &gt;30% discounts</a:t>
            </a:r>
            <a:endParaRPr lang="en-DE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309C2-B12A-B2D5-8D21-502F00AD7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57" b="89910" l="9884" r="89535">
                        <a14:foregroundMark x1="75000" y1="17937" x2="75000" y2="17937"/>
                        <a14:foregroundMark x1="44767" y1="10314" x2="44767" y2="10314"/>
                        <a14:foregroundMark x1="48837" y1="5157" x2="48837" y2="5157"/>
                        <a14:foregroundMark x1="86628" y1="16368" x2="86628" y2="16368"/>
                        <a14:foregroundMark x1="38953" y1="42152" x2="38953" y2="42152"/>
                        <a14:foregroundMark x1="57558" y1="72646" x2="57558" y2="72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01" y="1360882"/>
            <a:ext cx="1549942" cy="40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2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9528F-DFF8-1A9E-9396-C5C53383D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3B8BD-07AF-1D65-45D2-84B619821167}"/>
              </a:ext>
            </a:extLst>
          </p:cNvPr>
          <p:cNvSpPr txBox="1"/>
          <p:nvPr/>
        </p:nvSpPr>
        <p:spPr>
          <a:xfrm>
            <a:off x="1604592" y="470217"/>
            <a:ext cx="753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KPI Summary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B3BB02-D6E3-5223-90DF-0E39D76A9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78253"/>
              </p:ext>
            </p:extLst>
          </p:nvPr>
        </p:nvGraphicFramePr>
        <p:xfrm>
          <a:off x="1147119" y="1427204"/>
          <a:ext cx="9897761" cy="4646141"/>
        </p:xfrm>
        <a:graphic>
          <a:graphicData uri="http://schemas.openxmlformats.org/drawingml/2006/table">
            <a:tbl>
              <a:tblPr firstRow="1" firstCol="1" bandRow="1"/>
              <a:tblGrid>
                <a:gridCol w="2946049">
                  <a:extLst>
                    <a:ext uri="{9D8B030D-6E8A-4147-A177-3AD203B41FA5}">
                      <a16:colId xmlns:a16="http://schemas.microsoft.com/office/drawing/2014/main" val="3689568635"/>
                    </a:ext>
                  </a:extLst>
                </a:gridCol>
                <a:gridCol w="4032015">
                  <a:extLst>
                    <a:ext uri="{9D8B030D-6E8A-4147-A177-3AD203B41FA5}">
                      <a16:colId xmlns:a16="http://schemas.microsoft.com/office/drawing/2014/main" val="2298009671"/>
                    </a:ext>
                  </a:extLst>
                </a:gridCol>
                <a:gridCol w="2919697">
                  <a:extLst>
                    <a:ext uri="{9D8B030D-6E8A-4147-A177-3AD203B41FA5}">
                      <a16:colId xmlns:a16="http://schemas.microsoft.com/office/drawing/2014/main" val="2364994543"/>
                    </a:ext>
                  </a:extLst>
                </a:gridCol>
              </a:tblGrid>
              <a:tr h="638844">
                <a:tc>
                  <a:txBody>
                    <a:bodyPr/>
                    <a:lstStyle/>
                    <a:p>
                      <a:pPr marL="6350" marR="6731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KPI </a:t>
                      </a: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858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Formula </a:t>
                      </a:r>
                      <a:r>
                        <a:rPr lang="en-DE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477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 </a:t>
                      </a:r>
                      <a:r>
                        <a:rPr lang="en-DE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944311"/>
                  </a:ext>
                </a:extLst>
              </a:tr>
              <a:tr h="621906">
                <a:tc>
                  <a:txBody>
                    <a:bodyPr/>
                    <a:lstStyle/>
                    <a:p>
                      <a:pPr marL="6350" marR="6731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Gross Revenue </a:t>
                      </a: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858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`df['Sales'].sum()` 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5405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~$2.3M 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684736"/>
                  </a:ext>
                </a:extLst>
              </a:tr>
              <a:tr h="603757">
                <a:tc>
                  <a:txBody>
                    <a:bodyPr/>
                    <a:lstStyle/>
                    <a:p>
                      <a:pPr marL="6350" marR="6731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Profit </a:t>
                      </a: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858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`df['Profit'].sum()` 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5405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~$286K 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82532"/>
                  </a:ext>
                </a:extLst>
              </a:tr>
              <a:tr h="592867">
                <a:tc>
                  <a:txBody>
                    <a:bodyPr/>
                    <a:lstStyle/>
                    <a:p>
                      <a:pPr marL="6350" marR="6731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Profit Margin </a:t>
                      </a:r>
                      <a:r>
                        <a:rPr lang="en-DE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858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`Profit / Sales` 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5405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~12.5% 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717252"/>
                  </a:ext>
                </a:extLst>
              </a:tr>
              <a:tr h="1091359">
                <a:tc>
                  <a:txBody>
                    <a:bodyPr/>
                    <a:lstStyle/>
                    <a:p>
                      <a:pPr marL="6350" marR="165100" indent="-6350" algn="r">
                        <a:lnSpc>
                          <a:spcPct val="107000"/>
                        </a:lnSpc>
                        <a:spcAft>
                          <a:spcPts val="540"/>
                        </a:spcAft>
                        <a:buNone/>
                      </a:pPr>
                      <a:r>
                        <a:rPr lang="en-DE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Order Value </a:t>
                      </a:r>
                      <a:r>
                        <a:rPr lang="en-DE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6350" marR="6731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(AOV) </a:t>
                      </a:r>
                      <a:r>
                        <a:rPr lang="en-DE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858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`sum(Sales) / number of orders` 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5405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~$458 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113965"/>
                  </a:ext>
                </a:extLst>
              </a:tr>
              <a:tr h="1097408">
                <a:tc>
                  <a:txBody>
                    <a:bodyPr/>
                    <a:lstStyle/>
                    <a:p>
                      <a:pPr marL="6350" marR="67310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Sales by Category </a:t>
                      </a:r>
                      <a:r>
                        <a:rPr lang="en-DE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`groupby('Category')['Sales'].sum()`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65405" indent="-6350" algn="ctr">
                        <a:lnSpc>
                          <a:spcPct val="107000"/>
                        </a:lnSpc>
                        <a:spcAft>
                          <a:spcPts val="540"/>
                        </a:spcAft>
                        <a:buNone/>
                      </a:pP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Tech &gt; Furniture &gt;   </a:t>
                      </a:r>
                    </a:p>
                    <a:p>
                      <a:pPr marL="6350" marR="65405" indent="-6350" algn="ctr">
                        <a:lnSpc>
                          <a:spcPct val="107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DE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Supplies   </a:t>
                      </a:r>
                    </a:p>
                  </a:txBody>
                  <a:tcPr marL="67310" marR="0" marT="31750" marB="0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95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5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BACED-0A2C-4B12-DDC6-C32C37A35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13B082-67E0-580D-7655-6BFF253E6B30}"/>
              </a:ext>
            </a:extLst>
          </p:cNvPr>
          <p:cNvSpPr txBox="1"/>
          <p:nvPr/>
        </p:nvSpPr>
        <p:spPr>
          <a:xfrm>
            <a:off x="1604592" y="470217"/>
            <a:ext cx="7539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Arial" panose="020B0604020202020204" pitchFamily="34" charset="0"/>
              </a:rPr>
              <a:t>Tableau Dashboard Preview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E319A-BCE5-FD13-FE3A-EEC82281C0A5}"/>
              </a:ext>
            </a:extLst>
          </p:cNvPr>
          <p:cNvSpPr txBox="1"/>
          <p:nvPr/>
        </p:nvSpPr>
        <p:spPr>
          <a:xfrm>
            <a:off x="168679" y="1593497"/>
            <a:ext cx="4609061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Interactive filtering by region, </a:t>
            </a:r>
          </a:p>
          <a:p>
            <a:pPr algn="ctr">
              <a:lnSpc>
                <a:spcPct val="200000"/>
              </a:lnSpc>
            </a:pPr>
            <a:r>
              <a:rPr lang="en-DE" sz="2400" dirty="0"/>
              <a:t>category, segment, and discount</a:t>
            </a: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2400" dirty="0"/>
              <a:t>Helps to explore where profit </a:t>
            </a:r>
          </a:p>
          <a:p>
            <a:pPr algn="ctr">
              <a:lnSpc>
                <a:spcPct val="200000"/>
              </a:lnSpc>
            </a:pPr>
            <a:r>
              <a:rPr lang="en-DE" sz="2400" dirty="0"/>
              <a:t>is declining or where promotions are most effective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6D72A-41AF-2054-8A62-A41EF3564C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08" r="15865"/>
          <a:stretch/>
        </p:blipFill>
        <p:spPr>
          <a:xfrm>
            <a:off x="5112076" y="1054992"/>
            <a:ext cx="7079924" cy="580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3360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Benutzerdefiniert 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BF050D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AC15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1045</Words>
  <Application>Microsoft Macintosh PowerPoint</Application>
  <PresentationFormat>Widescreen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-webkit-standard</vt:lpstr>
      <vt:lpstr>Arial</vt:lpstr>
      <vt:lpstr>Times New Roman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Arsen Tagibekov</cp:lastModifiedBy>
  <cp:revision>300</cp:revision>
  <dcterms:created xsi:type="dcterms:W3CDTF">2019-04-06T05:20:47Z</dcterms:created>
  <dcterms:modified xsi:type="dcterms:W3CDTF">2025-04-09T19:14:47Z</dcterms:modified>
</cp:coreProperties>
</file>