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7" r:id="rId2"/>
    <p:sldId id="333" r:id="rId3"/>
    <p:sldId id="387" r:id="rId4"/>
    <p:sldId id="388" r:id="rId5"/>
    <p:sldId id="386" r:id="rId6"/>
    <p:sldId id="398" r:id="rId7"/>
    <p:sldId id="390" r:id="rId8"/>
    <p:sldId id="397" r:id="rId9"/>
    <p:sldId id="391" r:id="rId10"/>
    <p:sldId id="392" r:id="rId11"/>
    <p:sldId id="393" r:id="rId12"/>
    <p:sldId id="395" r:id="rId13"/>
    <p:sldId id="396" r:id="rId14"/>
    <p:sldId id="293"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86F7"/>
    <a:srgbClr val="31B5FF"/>
    <a:srgbClr val="A1EBFF"/>
    <a:srgbClr val="E2FEFF"/>
    <a:srgbClr val="A4DDD7"/>
    <a:srgbClr val="007C6F"/>
    <a:srgbClr val="001916"/>
    <a:srgbClr val="14A193"/>
    <a:srgbClr val="005C52"/>
    <a:srgbClr val="F8F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83888"/>
  </p:normalViewPr>
  <p:slideViewPr>
    <p:cSldViewPr snapToGrid="0">
      <p:cViewPr varScale="1">
        <p:scale>
          <a:sx n="93" d="100"/>
          <a:sy n="93" d="100"/>
        </p:scale>
        <p:origin x="216" y="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247FDBB1-5EC9-40FD-9A36-D4E35C581F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AF663819-6E29-4FB7-BF1C-93C4B4D769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45FC5A-1932-4642-9CF8-618CD292DDF6}" type="datetimeFigureOut">
              <a:rPr lang="ko-KR" altLang="en-US" smtClean="0"/>
              <a:t>2025. 4. 9.</a:t>
            </a:fld>
            <a:endParaRPr lang="ko-KR" altLang="en-US"/>
          </a:p>
        </p:txBody>
      </p:sp>
      <p:sp>
        <p:nvSpPr>
          <p:cNvPr id="4" name="바닥글 개체 틀 3">
            <a:extLst>
              <a:ext uri="{FF2B5EF4-FFF2-40B4-BE49-F238E27FC236}">
                <a16:creationId xmlns:a16="http://schemas.microsoft.com/office/drawing/2014/main" id="{B6AF1716-40E8-4512-B252-D7362A0E94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EE3C99E-C3C0-40AD-AD91-8E96E8F58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86696-F86F-4066-9FDD-77F2B013FA08}" type="slidenum">
              <a:rPr lang="ko-KR" altLang="en-US" smtClean="0"/>
              <a:t>‹#›</a:t>
            </a:fld>
            <a:endParaRPr lang="ko-KR" altLang="en-US"/>
          </a:p>
        </p:txBody>
      </p:sp>
    </p:spTree>
    <p:extLst>
      <p:ext uri="{BB962C8B-B14F-4D97-AF65-F5344CB8AC3E}">
        <p14:creationId xmlns:p14="http://schemas.microsoft.com/office/powerpoint/2010/main" val="212859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2025. 4. 9.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Hello, my name is Arsen Tagibekov, and this is a business process optimization case study I conducted for a fictional telecom company called </a:t>
            </a:r>
            <a:r>
              <a:rPr lang="en-GB" b="0" i="1" u="none" strike="noStrike" dirty="0" err="1">
                <a:solidFill>
                  <a:srgbClr val="000000"/>
                </a:solidFill>
                <a:effectLst/>
              </a:rPr>
              <a:t>UrbanTel</a:t>
            </a:r>
            <a:r>
              <a:rPr lang="en-GB" b="0" i="0" u="none" strike="noStrike" dirty="0">
                <a:solidFill>
                  <a:srgbClr val="000000"/>
                </a:solidFill>
                <a:effectLst/>
                <a:latin typeface="-webkit-standard"/>
              </a:rPr>
              <a:t>. This project simulates a real-world scenario in which I was brought in as a Business Analyst to improve the company’s customer support workflow.</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a:t>
            </a:fld>
            <a:endParaRPr lang="ko-KR" altLang="en-US"/>
          </a:p>
        </p:txBody>
      </p:sp>
    </p:spTree>
    <p:extLst>
      <p:ext uri="{BB962C8B-B14F-4D97-AF65-F5344CB8AC3E}">
        <p14:creationId xmlns:p14="http://schemas.microsoft.com/office/powerpoint/2010/main" val="3415614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Some of the improvements include: structured escalation menus, customer status trackers, CRM integration for history visibility, and real-time dashboards for support leads. The workflow is built around ownership, speed, and data visibility.</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10</a:t>
            </a:fld>
            <a:endParaRPr lang="ko-KR" altLang="en-US"/>
          </a:p>
        </p:txBody>
      </p:sp>
    </p:spTree>
    <p:extLst>
      <p:ext uri="{BB962C8B-B14F-4D97-AF65-F5344CB8AC3E}">
        <p14:creationId xmlns:p14="http://schemas.microsoft.com/office/powerpoint/2010/main" val="2250397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We defined six KPIs to track performance. For example, we expect a 40% reduction in average resolution time, a 50% drop in misrouted escalations, and a CSAT score of at least 85%. These metrics are designed to show measurable value across the support ecosystem.</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11</a:t>
            </a:fld>
            <a:endParaRPr lang="ko-KR" altLang="en-US"/>
          </a:p>
        </p:txBody>
      </p:sp>
    </p:spTree>
    <p:extLst>
      <p:ext uri="{BB962C8B-B14F-4D97-AF65-F5344CB8AC3E}">
        <p14:creationId xmlns:p14="http://schemas.microsoft.com/office/powerpoint/2010/main" val="2530020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Beyond improving workflow, the business value is significant. Automation saves time for agents and team leads, while real-time dashboards reduce missed SLAs. Better communication means fewer callbacks and higher retention. Overall, this redesign not only improves efficiency but also enhances the customer experience.</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12</a:t>
            </a:fld>
            <a:endParaRPr lang="ko-KR" altLang="en-US"/>
          </a:p>
        </p:txBody>
      </p:sp>
    </p:spTree>
    <p:extLst>
      <p:ext uri="{BB962C8B-B14F-4D97-AF65-F5344CB8AC3E}">
        <p14:creationId xmlns:p14="http://schemas.microsoft.com/office/powerpoint/2010/main" val="240206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conclude, this project demonstrates how structured process thinking, stakeholder input, and smart automation can transform customer support. The next logical steps would include aligning with the technical team on implementation and launching a pilot version of the TO-BE workflow.”</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13</a:t>
            </a:fld>
            <a:endParaRPr lang="ko-KR" altLang="en-US"/>
          </a:p>
        </p:txBody>
      </p:sp>
    </p:spTree>
    <p:extLst>
      <p:ext uri="{BB962C8B-B14F-4D97-AF65-F5344CB8AC3E}">
        <p14:creationId xmlns:p14="http://schemas.microsoft.com/office/powerpoint/2010/main" val="193076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Thank you for reviewing this case. I’d be happy to discuss the process, logic, or tools I used in more detail.</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14</a:t>
            </a:fld>
            <a:endParaRPr lang="ko-KR" altLang="en-US"/>
          </a:p>
        </p:txBody>
      </p:sp>
    </p:spTree>
    <p:extLst>
      <p:ext uri="{BB962C8B-B14F-4D97-AF65-F5344CB8AC3E}">
        <p14:creationId xmlns:p14="http://schemas.microsoft.com/office/powerpoint/2010/main" val="1928950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Here is the list of points that this presentation covers; from Project Background to Business Impact and Conclusion that also provides information on the next steps to enhance the way UrbanTel’s customer support operates.</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2</a:t>
            </a:fld>
            <a:endParaRPr lang="ko-KR" altLang="en-US"/>
          </a:p>
        </p:txBody>
      </p:sp>
    </p:spTree>
    <p:extLst>
      <p:ext uri="{BB962C8B-B14F-4D97-AF65-F5344CB8AC3E}">
        <p14:creationId xmlns:p14="http://schemas.microsoft.com/office/powerpoint/2010/main" val="150238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err="1">
                <a:solidFill>
                  <a:srgbClr val="000000"/>
                </a:solidFill>
                <a:effectLst/>
                <a:latin typeface="-webkit-standard"/>
              </a:rPr>
              <a:t>UrbanTel</a:t>
            </a:r>
            <a:r>
              <a:rPr lang="en-GB" b="0" i="0" u="none" strike="noStrike" dirty="0">
                <a:solidFill>
                  <a:srgbClr val="000000"/>
                </a:solidFill>
                <a:effectLst/>
                <a:latin typeface="-webkit-standard"/>
              </a:rPr>
              <a:t> is a mid-sized telecom provider with over half a million customers. As the company grew, so did the volume and complexity of its customer support requests. Their current support system relied on manual processes—mainly phone calls and emails—which led to longer resolution times and a noticeable decline in customer satisfaction scores.</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3</a:t>
            </a:fld>
            <a:endParaRPr lang="ko-KR" altLang="en-US"/>
          </a:p>
        </p:txBody>
      </p:sp>
    </p:spTree>
    <p:extLst>
      <p:ext uri="{BB962C8B-B14F-4D97-AF65-F5344CB8AC3E}">
        <p14:creationId xmlns:p14="http://schemas.microsoft.com/office/powerpoint/2010/main" val="89638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The company faced critical inefficiencies: tickets were often escalated to the wrong team, agents had limited visibility into past cases, and customers had to repeat their issues multiple times. There was no tracking of service-level agreements, and escalations were inconsistent and manual. These pain points created internal stress and a frustrating customer experience.</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4</a:t>
            </a:fld>
            <a:endParaRPr lang="ko-KR" altLang="en-US"/>
          </a:p>
        </p:txBody>
      </p:sp>
    </p:spTree>
    <p:extLst>
      <p:ext uri="{BB962C8B-B14F-4D97-AF65-F5344CB8AC3E}">
        <p14:creationId xmlns:p14="http://schemas.microsoft.com/office/powerpoint/2010/main" val="134724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My role was to </a:t>
            </a:r>
            <a:r>
              <a:rPr lang="en-GB" b="0" i="0" u="none" strike="noStrike" dirty="0" err="1">
                <a:solidFill>
                  <a:srgbClr val="000000"/>
                </a:solidFill>
                <a:effectLst/>
                <a:latin typeface="-webkit-standard"/>
              </a:rPr>
              <a:t>analyze</a:t>
            </a:r>
            <a:r>
              <a:rPr lang="en-GB" b="0" i="0" u="none" strike="noStrike" dirty="0">
                <a:solidFill>
                  <a:srgbClr val="000000"/>
                </a:solidFill>
                <a:effectLst/>
                <a:latin typeface="-webkit-standard"/>
              </a:rPr>
              <a:t> the current process, identify root issues, design a more efficient future-state workflow, and produce key deliverables including stakeholder analysis, process diagrams, a business requirements document, and KPI definitions to measure success.</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5</a:t>
            </a:fld>
            <a:endParaRPr lang="ko-KR" altLang="en-US"/>
          </a:p>
        </p:txBody>
      </p:sp>
    </p:spTree>
    <p:extLst>
      <p:ext uri="{BB962C8B-B14F-4D97-AF65-F5344CB8AC3E}">
        <p14:creationId xmlns:p14="http://schemas.microsoft.com/office/powerpoint/2010/main" val="1453914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I conducted simulated stakeholder interviews with agents, leads, IT, and a customer persona. Each revealed unique insights—for example, agents noted ticket duplication and poor routing logic, while IT pointed out that tickets lacked sufficient context. The customer highlighted the lack of updates and unclear ownership of their cases.</a:t>
            </a:r>
            <a:endParaRPr lang="en-DE" dirty="0"/>
          </a:p>
          <a:p>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6</a:t>
            </a:fld>
            <a:endParaRPr lang="ko-KR" altLang="en-US"/>
          </a:p>
        </p:txBody>
      </p:sp>
    </p:spTree>
    <p:extLst>
      <p:ext uri="{BB962C8B-B14F-4D97-AF65-F5344CB8AC3E}">
        <p14:creationId xmlns:p14="http://schemas.microsoft.com/office/powerpoint/2010/main" val="2719463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This diagram outlines the existing workflow. You’ll see the entire ticket lifecycle, from the moment a customer submits a request, to manual agent handling, escalation delays, and lack of real-time updates. Key issues include looping </a:t>
            </a:r>
            <a:r>
              <a:rPr lang="en-GB" b="0" i="0" u="none" strike="noStrike" dirty="0" err="1">
                <a:solidFill>
                  <a:srgbClr val="000000"/>
                </a:solidFill>
                <a:effectLst/>
                <a:latin typeface="-webkit-standard"/>
              </a:rPr>
              <a:t>behavior</a:t>
            </a:r>
            <a:r>
              <a:rPr lang="en-GB" b="0" i="0" u="none" strike="noStrike" dirty="0">
                <a:solidFill>
                  <a:srgbClr val="000000"/>
                </a:solidFill>
                <a:effectLst/>
                <a:latin typeface="-webkit-standard"/>
              </a:rPr>
              <a:t>, no SLA timers, and inconsistent resolution tracking.</a:t>
            </a:r>
          </a:p>
          <a:p>
            <a:r>
              <a:rPr lang="en-DE" b="0" i="0" u="none" strike="noStrike" dirty="0">
                <a:solidFill>
                  <a:srgbClr val="000000"/>
                </a:solidFill>
                <a:effectLst/>
                <a:latin typeface="-webkit-standard"/>
              </a:rPr>
              <a:t>(</a:t>
            </a:r>
            <a:r>
              <a:rPr lang="en-GB" b="0" i="0" u="none" strike="noStrike" dirty="0">
                <a:solidFill>
                  <a:srgbClr val="000000"/>
                </a:solidFill>
                <a:effectLst/>
                <a:latin typeface="-webkit-standard"/>
              </a:rPr>
              <a:t>Tip: Point to boxes like "Escalation Rejected" or "Customer Follows Up" as major bottlenecks)</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7</a:t>
            </a:fld>
            <a:endParaRPr lang="ko-KR" altLang="en-US"/>
          </a:p>
        </p:txBody>
      </p:sp>
    </p:spTree>
    <p:extLst>
      <p:ext uri="{BB962C8B-B14F-4D97-AF65-F5344CB8AC3E}">
        <p14:creationId xmlns:p14="http://schemas.microsoft.com/office/powerpoint/2010/main" val="311469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Summarizing the feedback, we categorized the core issues into five themes: lack of automation, disorganized escalation flow, disconnected systems, poor visibility, and inconsistent communication. These were cross-cutting concerns shared by both frontline staff and leadership.</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8</a:t>
            </a:fld>
            <a:endParaRPr lang="ko-KR" altLang="en-US"/>
          </a:p>
        </p:txBody>
      </p:sp>
    </p:spTree>
    <p:extLst>
      <p:ext uri="{BB962C8B-B14F-4D97-AF65-F5344CB8AC3E}">
        <p14:creationId xmlns:p14="http://schemas.microsoft.com/office/powerpoint/2010/main" val="1650603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In the redesigned process, we implement automation and structure. The system uses keyword triage to auto-assign tickets, a chatbot handles simple queries, SLA timers are introduced, and all activity is tracked in real time. The process includes checkpoints for proactive communication and better IT collaboration.</a:t>
            </a:r>
            <a:endParaRPr lang="en-D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9</a:t>
            </a:fld>
            <a:endParaRPr lang="ko-KR" altLang="en-US"/>
          </a:p>
        </p:txBody>
      </p:sp>
    </p:spTree>
    <p:extLst>
      <p:ext uri="{BB962C8B-B14F-4D97-AF65-F5344CB8AC3E}">
        <p14:creationId xmlns:p14="http://schemas.microsoft.com/office/powerpoint/2010/main" val="33123107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pptmon.com/" TargetMode="Externa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pptmon.com/" TargetMode="Externa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pptmon.com/" TargetMode="Externa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BD7BCE04-347D-406A-8D0C-F91D36B108CF}"/>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9219"/>
          <a:stretch/>
        </p:blipFill>
        <p:spPr>
          <a:xfrm>
            <a:off x="0" y="0"/>
            <a:ext cx="9848850" cy="6858000"/>
          </a:xfrm>
          <a:prstGeom prst="rect">
            <a:avLst/>
          </a:prstGeom>
        </p:spPr>
      </p:pic>
    </p:spTree>
    <p:extLst>
      <p:ext uri="{BB962C8B-B14F-4D97-AF65-F5344CB8AC3E}">
        <p14:creationId xmlns:p14="http://schemas.microsoft.com/office/powerpoint/2010/main" val="254948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088C4732-F1B4-4DF9-B0EA-3890841B06B8}"/>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9015" r="41609" b="83611"/>
          <a:stretch/>
        </p:blipFill>
        <p:spPr>
          <a:xfrm>
            <a:off x="0" y="0"/>
            <a:ext cx="3581400" cy="1123950"/>
          </a:xfrm>
          <a:prstGeom prst="rect">
            <a:avLst/>
          </a:prstGeom>
        </p:spPr>
      </p:pic>
      <p:pic>
        <p:nvPicPr>
          <p:cNvPr id="7" name="그림 6">
            <a:extLst>
              <a:ext uri="{FF2B5EF4-FFF2-40B4-BE49-F238E27FC236}">
                <a16:creationId xmlns:a16="http://schemas.microsoft.com/office/drawing/2014/main" id="{DCACAE64-427C-4042-8760-4358E1BC6907}"/>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7422" t="55556" b="33472"/>
          <a:stretch/>
        </p:blipFill>
        <p:spPr>
          <a:xfrm>
            <a:off x="0" y="6105525"/>
            <a:ext cx="6410325" cy="752475"/>
          </a:xfrm>
          <a:prstGeom prst="rect">
            <a:avLst/>
          </a:prstGeom>
        </p:spPr>
      </p:pic>
    </p:spTree>
    <p:extLst>
      <p:ext uri="{BB962C8B-B14F-4D97-AF65-F5344CB8AC3E}">
        <p14:creationId xmlns:p14="http://schemas.microsoft.com/office/powerpoint/2010/main" val="12847767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17653167-5226-454A-A63A-0124DA0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765"/>
          <a:stretch/>
        </p:blipFill>
        <p:spPr>
          <a:xfrm>
            <a:off x="0" y="0"/>
            <a:ext cx="5514975" cy="6858000"/>
          </a:xfrm>
          <a:prstGeom prst="rect">
            <a:avLst/>
          </a:prstGeom>
        </p:spPr>
      </p:pic>
      <p:pic>
        <p:nvPicPr>
          <p:cNvPr id="4" name="Graphic 3">
            <a:hlinkClick r:id="rId3"/>
            <a:extLst>
              <a:ext uri="{FF2B5EF4-FFF2-40B4-BE49-F238E27FC236}">
                <a16:creationId xmlns:a16="http://schemas.microsoft.com/office/drawing/2014/main" id="{18391A64-485F-424B-B3B2-B1CB6E26B0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3"/>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7">
            <a:extLst>
              <a:ext uri="{FF2B5EF4-FFF2-40B4-BE49-F238E27FC236}">
                <a16:creationId xmlns:a16="http://schemas.microsoft.com/office/drawing/2014/main" id="{C1C7C4A1-B855-4BE4-BE61-0707A39762EE}"/>
              </a:ext>
            </a:extLst>
          </p:cNvPr>
          <p:cNvSpPr>
            <a:spLocks noGrp="1"/>
          </p:cNvSpPr>
          <p:nvPr>
            <p:ph type="pic" sz="quarter" idx="11" hasCustomPrompt="1"/>
          </p:nvPr>
        </p:nvSpPr>
        <p:spPr>
          <a:xfrm>
            <a:off x="1175574" y="2142445"/>
            <a:ext cx="1959655" cy="389640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
        <p:nvSpPr>
          <p:cNvPr id="7" name="그림 개체 틀 7">
            <a:extLst>
              <a:ext uri="{FF2B5EF4-FFF2-40B4-BE49-F238E27FC236}">
                <a16:creationId xmlns:a16="http://schemas.microsoft.com/office/drawing/2014/main" id="{E905D24A-F575-47DD-B748-CD600D5B6383}"/>
              </a:ext>
            </a:extLst>
          </p:cNvPr>
          <p:cNvSpPr>
            <a:spLocks noGrp="1"/>
          </p:cNvSpPr>
          <p:nvPr>
            <p:ph type="pic" sz="quarter" idx="12" hasCustomPrompt="1"/>
          </p:nvPr>
        </p:nvSpPr>
        <p:spPr>
          <a:xfrm>
            <a:off x="3977627" y="2142445"/>
            <a:ext cx="1959655" cy="389640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pic>
        <p:nvPicPr>
          <p:cNvPr id="9" name="그림 8">
            <a:extLst>
              <a:ext uri="{FF2B5EF4-FFF2-40B4-BE49-F238E27FC236}">
                <a16:creationId xmlns:a16="http://schemas.microsoft.com/office/drawing/2014/main" id="{173D60F2-ACAD-471F-8479-BA0C0AF528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8962864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42B3C92C-6D38-40FA-A40F-598A8B42F81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765"/>
          <a:stretch/>
        </p:blipFill>
        <p:spPr>
          <a:xfrm>
            <a:off x="0" y="0"/>
            <a:ext cx="5514975" cy="6858000"/>
          </a:xfrm>
          <a:prstGeom prst="rect">
            <a:avLst/>
          </a:prstGeom>
        </p:spPr>
      </p:pic>
      <p:pic>
        <p:nvPicPr>
          <p:cNvPr id="4" name="Graphic 3">
            <a:hlinkClick r:id="rId3"/>
            <a:extLst>
              <a:ext uri="{FF2B5EF4-FFF2-40B4-BE49-F238E27FC236}">
                <a16:creationId xmlns:a16="http://schemas.microsoft.com/office/drawing/2014/main" id="{18391A64-485F-424B-B3B2-B1CB6E26B0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3"/>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7">
            <a:extLst>
              <a:ext uri="{FF2B5EF4-FFF2-40B4-BE49-F238E27FC236}">
                <a16:creationId xmlns:a16="http://schemas.microsoft.com/office/drawing/2014/main" id="{2290338C-CD9C-4099-BC56-22C1A9B884E7}"/>
              </a:ext>
            </a:extLst>
          </p:cNvPr>
          <p:cNvSpPr>
            <a:spLocks noGrp="1"/>
          </p:cNvSpPr>
          <p:nvPr>
            <p:ph type="pic" sz="quarter" idx="11" hasCustomPrompt="1"/>
          </p:nvPr>
        </p:nvSpPr>
        <p:spPr>
          <a:xfrm>
            <a:off x="1510562" y="1571625"/>
            <a:ext cx="3668682" cy="4543425"/>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pic>
        <p:nvPicPr>
          <p:cNvPr id="8" name="그림 7">
            <a:extLst>
              <a:ext uri="{FF2B5EF4-FFF2-40B4-BE49-F238E27FC236}">
                <a16:creationId xmlns:a16="http://schemas.microsoft.com/office/drawing/2014/main" id="{69776C9C-6AB9-4F25-ADCC-3A771DE4197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740414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EC78FDC4-8156-4DA3-B024-B8B2DEDCFD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4765"/>
          <a:stretch/>
        </p:blipFill>
        <p:spPr>
          <a:xfrm>
            <a:off x="0" y="0"/>
            <a:ext cx="5514975" cy="6858000"/>
          </a:xfrm>
          <a:prstGeom prst="rect">
            <a:avLst/>
          </a:prstGeom>
        </p:spPr>
      </p:pic>
      <p:pic>
        <p:nvPicPr>
          <p:cNvPr id="4" name="Graphic 3">
            <a:hlinkClick r:id="rId3"/>
            <a:extLst>
              <a:ext uri="{FF2B5EF4-FFF2-40B4-BE49-F238E27FC236}">
                <a16:creationId xmlns:a16="http://schemas.microsoft.com/office/drawing/2014/main" id="{18391A64-485F-424B-B3B2-B1CB6E26B0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3"/>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7">
            <a:extLst>
              <a:ext uri="{FF2B5EF4-FFF2-40B4-BE49-F238E27FC236}">
                <a16:creationId xmlns:a16="http://schemas.microsoft.com/office/drawing/2014/main" id="{A206E4E8-BE5B-4982-A5A5-EBCE5FB2FF2A}"/>
              </a:ext>
            </a:extLst>
          </p:cNvPr>
          <p:cNvSpPr>
            <a:spLocks noGrp="1"/>
          </p:cNvSpPr>
          <p:nvPr>
            <p:ph type="pic" sz="quarter" idx="11" hasCustomPrompt="1"/>
          </p:nvPr>
        </p:nvSpPr>
        <p:spPr>
          <a:xfrm>
            <a:off x="767611" y="1419226"/>
            <a:ext cx="6290413" cy="3657600"/>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pic>
        <p:nvPicPr>
          <p:cNvPr id="8" name="그림 7">
            <a:extLst>
              <a:ext uri="{FF2B5EF4-FFF2-40B4-BE49-F238E27FC236}">
                <a16:creationId xmlns:a16="http://schemas.microsoft.com/office/drawing/2014/main" id="{749CC873-420C-47CB-9A50-0654DBFF4E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30796401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749CC873-420C-47CB-9A50-0654DBFF4EB2}"/>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Tree>
    <p:extLst>
      <p:ext uri="{BB962C8B-B14F-4D97-AF65-F5344CB8AC3E}">
        <p14:creationId xmlns:p14="http://schemas.microsoft.com/office/powerpoint/2010/main" val="7608680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392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AA0AA798-D794-425E-BA64-2DD060502271}"/>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278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CF1E55D8-A640-4ACB-820E-270283A5AB4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9015" r="41609" b="83611"/>
          <a:stretch/>
        </p:blipFill>
        <p:spPr>
          <a:xfrm>
            <a:off x="0" y="0"/>
            <a:ext cx="3581400" cy="1123950"/>
          </a:xfrm>
          <a:prstGeom prst="rect">
            <a:avLst/>
          </a:prstGeom>
        </p:spPr>
      </p:pic>
      <p:pic>
        <p:nvPicPr>
          <p:cNvPr id="7" name="그림 6">
            <a:extLst>
              <a:ext uri="{FF2B5EF4-FFF2-40B4-BE49-F238E27FC236}">
                <a16:creationId xmlns:a16="http://schemas.microsoft.com/office/drawing/2014/main" id="{0475B485-1CE3-44AC-BD05-EBD68E77B217}"/>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7422" t="55556" b="33472"/>
          <a:stretch/>
        </p:blipFill>
        <p:spPr>
          <a:xfrm flipH="1">
            <a:off x="5781674" y="6105525"/>
            <a:ext cx="6410325" cy="752475"/>
          </a:xfrm>
          <a:prstGeom prst="rect">
            <a:avLst/>
          </a:prstGeom>
        </p:spPr>
      </p:pic>
    </p:spTree>
    <p:extLst>
      <p:ext uri="{BB962C8B-B14F-4D97-AF65-F5344CB8AC3E}">
        <p14:creationId xmlns:p14="http://schemas.microsoft.com/office/powerpoint/2010/main" val="19401580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8E41196D-8F25-4C6D-9BA6-1A9089E46022}"/>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그림 6">
            <a:extLst>
              <a:ext uri="{FF2B5EF4-FFF2-40B4-BE49-F238E27FC236}">
                <a16:creationId xmlns:a16="http://schemas.microsoft.com/office/drawing/2014/main" id="{C0AE16BE-9AF8-4A88-90E2-B88F459E9590}"/>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50000"/>
          <a:stretch/>
        </p:blipFill>
        <p:spPr>
          <a:xfrm flipH="1">
            <a:off x="6096000" y="0"/>
            <a:ext cx="6096000" cy="6858000"/>
          </a:xfrm>
          <a:prstGeom prst="rect">
            <a:avLst/>
          </a:prstGeom>
        </p:spPr>
      </p:pic>
    </p:spTree>
    <p:extLst>
      <p:ext uri="{BB962C8B-B14F-4D97-AF65-F5344CB8AC3E}">
        <p14:creationId xmlns:p14="http://schemas.microsoft.com/office/powerpoint/2010/main" val="11839336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5CCF2CD1-2304-4F27-8B2A-4806C1E47441}"/>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2422"/>
          <a:stretch/>
        </p:blipFill>
        <p:spPr>
          <a:xfrm>
            <a:off x="0" y="0"/>
            <a:ext cx="7019925" cy="6858000"/>
          </a:xfrm>
          <a:prstGeom prst="rect">
            <a:avLst/>
          </a:prstGeom>
        </p:spPr>
      </p:pic>
      <p:pic>
        <p:nvPicPr>
          <p:cNvPr id="7" name="그림 6">
            <a:extLst>
              <a:ext uri="{FF2B5EF4-FFF2-40B4-BE49-F238E27FC236}">
                <a16:creationId xmlns:a16="http://schemas.microsoft.com/office/drawing/2014/main" id="{819722C5-0E30-4DD8-B517-F67B9676132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2422"/>
          <a:stretch/>
        </p:blipFill>
        <p:spPr>
          <a:xfrm flipH="1">
            <a:off x="5172075" y="0"/>
            <a:ext cx="7019925" cy="6858000"/>
          </a:xfrm>
          <a:prstGeom prst="rect">
            <a:avLst/>
          </a:prstGeom>
        </p:spPr>
      </p:pic>
    </p:spTree>
    <p:extLst>
      <p:ext uri="{BB962C8B-B14F-4D97-AF65-F5344CB8AC3E}">
        <p14:creationId xmlns:p14="http://schemas.microsoft.com/office/powerpoint/2010/main" val="34252570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6" name="그림 개체 틀 4">
            <a:extLst>
              <a:ext uri="{FF2B5EF4-FFF2-40B4-BE49-F238E27FC236}">
                <a16:creationId xmlns:a16="http://schemas.microsoft.com/office/drawing/2014/main" id="{D3559675-07D0-40AC-AA8D-3014788C5968}"/>
              </a:ext>
            </a:extLst>
          </p:cNvPr>
          <p:cNvSpPr>
            <a:spLocks noGrp="1"/>
          </p:cNvSpPr>
          <p:nvPr>
            <p:ph type="pic" sz="quarter" idx="12" hasCustomPrompt="1"/>
          </p:nvPr>
        </p:nvSpPr>
        <p:spPr>
          <a:xfrm>
            <a:off x="0" y="1"/>
            <a:ext cx="12192000" cy="3429000"/>
          </a:xfrm>
          <a:prstGeom prst="rect">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pic>
        <p:nvPicPr>
          <p:cNvPr id="7" name="그림 6">
            <a:extLst>
              <a:ext uri="{FF2B5EF4-FFF2-40B4-BE49-F238E27FC236}">
                <a16:creationId xmlns:a16="http://schemas.microsoft.com/office/drawing/2014/main" id="{7986E0F8-1E9B-481D-A499-CC1A291DBEAD}"/>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7422" t="55556" b="33472"/>
          <a:stretch/>
        </p:blipFill>
        <p:spPr>
          <a:xfrm flipH="1">
            <a:off x="5781674" y="6105525"/>
            <a:ext cx="6410325" cy="752475"/>
          </a:xfrm>
          <a:prstGeom prst="rect">
            <a:avLst/>
          </a:prstGeom>
        </p:spPr>
      </p:pic>
    </p:spTree>
    <p:extLst>
      <p:ext uri="{BB962C8B-B14F-4D97-AF65-F5344CB8AC3E}">
        <p14:creationId xmlns:p14="http://schemas.microsoft.com/office/powerpoint/2010/main" val="20268965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E34F986F-6A11-4C71-A6FD-CF64863933D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9015" r="41609" b="83611"/>
          <a:stretch/>
        </p:blipFill>
        <p:spPr>
          <a:xfrm>
            <a:off x="0" y="0"/>
            <a:ext cx="3581400" cy="1123950"/>
          </a:xfrm>
          <a:prstGeom prst="rect">
            <a:avLst/>
          </a:prstGeom>
        </p:spPr>
      </p:pic>
      <p:pic>
        <p:nvPicPr>
          <p:cNvPr id="7" name="그림 6">
            <a:extLst>
              <a:ext uri="{FF2B5EF4-FFF2-40B4-BE49-F238E27FC236}">
                <a16:creationId xmlns:a16="http://schemas.microsoft.com/office/drawing/2014/main" id="{6A7FF737-ACA7-40E9-9510-F8EE98366A3F}"/>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9015" r="41609" b="83611"/>
          <a:stretch/>
        </p:blipFill>
        <p:spPr>
          <a:xfrm flipH="1">
            <a:off x="8610602" y="0"/>
            <a:ext cx="3581400" cy="1123950"/>
          </a:xfrm>
          <a:prstGeom prst="rect">
            <a:avLst/>
          </a:prstGeom>
        </p:spPr>
      </p:pic>
      <p:sp>
        <p:nvSpPr>
          <p:cNvPr id="8" name="그림 개체 틀 12">
            <a:extLst>
              <a:ext uri="{FF2B5EF4-FFF2-40B4-BE49-F238E27FC236}">
                <a16:creationId xmlns:a16="http://schemas.microsoft.com/office/drawing/2014/main" id="{A15EBDEC-8041-4104-A20D-83D01C69A5F6}"/>
              </a:ext>
            </a:extLst>
          </p:cNvPr>
          <p:cNvSpPr>
            <a:spLocks noGrp="1"/>
          </p:cNvSpPr>
          <p:nvPr>
            <p:ph type="pic" sz="quarter" idx="23" hasCustomPrompt="1"/>
          </p:nvPr>
        </p:nvSpPr>
        <p:spPr>
          <a:xfrm>
            <a:off x="1301750"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9" name="그림 개체 틀 12">
            <a:extLst>
              <a:ext uri="{FF2B5EF4-FFF2-40B4-BE49-F238E27FC236}">
                <a16:creationId xmlns:a16="http://schemas.microsoft.com/office/drawing/2014/main" id="{7025CDBC-47B1-4AB7-AE6A-F51CEB3AD19E}"/>
              </a:ext>
            </a:extLst>
          </p:cNvPr>
          <p:cNvSpPr>
            <a:spLocks noGrp="1"/>
          </p:cNvSpPr>
          <p:nvPr>
            <p:ph type="pic" sz="quarter" idx="24" hasCustomPrompt="1"/>
          </p:nvPr>
        </p:nvSpPr>
        <p:spPr>
          <a:xfrm>
            <a:off x="3778250"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0" name="그림 개체 틀 12">
            <a:extLst>
              <a:ext uri="{FF2B5EF4-FFF2-40B4-BE49-F238E27FC236}">
                <a16:creationId xmlns:a16="http://schemas.microsoft.com/office/drawing/2014/main" id="{DC8327B6-C90A-42CE-B1F8-F975E5D69A2A}"/>
              </a:ext>
            </a:extLst>
          </p:cNvPr>
          <p:cNvSpPr>
            <a:spLocks noGrp="1"/>
          </p:cNvSpPr>
          <p:nvPr>
            <p:ph type="pic" sz="quarter" idx="25" hasCustomPrompt="1"/>
          </p:nvPr>
        </p:nvSpPr>
        <p:spPr>
          <a:xfrm>
            <a:off x="6273021"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1" name="그림 개체 틀 12">
            <a:extLst>
              <a:ext uri="{FF2B5EF4-FFF2-40B4-BE49-F238E27FC236}">
                <a16:creationId xmlns:a16="http://schemas.microsoft.com/office/drawing/2014/main" id="{DC4B5DE8-9553-4803-8EE8-89A61F66C310}"/>
              </a:ext>
            </a:extLst>
          </p:cNvPr>
          <p:cNvSpPr>
            <a:spLocks noGrp="1"/>
          </p:cNvSpPr>
          <p:nvPr>
            <p:ph type="pic" sz="quarter" idx="26" hasCustomPrompt="1"/>
          </p:nvPr>
        </p:nvSpPr>
        <p:spPr>
          <a:xfrm>
            <a:off x="8749519" y="2650285"/>
            <a:ext cx="2140731" cy="214072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34304620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305BEA02-8B03-44CF-AF51-AA57D5D360A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54765"/>
          <a:stretch/>
        </p:blipFill>
        <p:spPr>
          <a:xfrm>
            <a:off x="0" y="0"/>
            <a:ext cx="5514975" cy="6858000"/>
          </a:xfrm>
          <a:prstGeom prst="rect">
            <a:avLst/>
          </a:prstGeom>
        </p:spPr>
      </p:pic>
    </p:spTree>
    <p:extLst>
      <p:ext uri="{BB962C8B-B14F-4D97-AF65-F5344CB8AC3E}">
        <p14:creationId xmlns:p14="http://schemas.microsoft.com/office/powerpoint/2010/main" val="221176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1FDE313B-56CA-453E-804D-42A5DA8A79BD}"/>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32656"/>
          <a:stretch/>
        </p:blipFill>
        <p:spPr>
          <a:xfrm>
            <a:off x="0" y="0"/>
            <a:ext cx="8210550" cy="6858000"/>
          </a:xfrm>
          <a:prstGeom prst="rect">
            <a:avLst/>
          </a:prstGeom>
        </p:spPr>
      </p:pic>
    </p:spTree>
    <p:extLst>
      <p:ext uri="{BB962C8B-B14F-4D97-AF65-F5344CB8AC3E}">
        <p14:creationId xmlns:p14="http://schemas.microsoft.com/office/powerpoint/2010/main" val="9516371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5" name="TextBox 4">
            <a:extLst>
              <a:ext uri="{FF2B5EF4-FFF2-40B4-BE49-F238E27FC236}">
                <a16:creationId xmlns:a16="http://schemas.microsoft.com/office/drawing/2014/main" id="{02444271-A7B8-483E-9662-7F237D47F61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37186A5B-37F4-441A-9A81-2A8EBE24F2C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32656"/>
          <a:stretch/>
        </p:blipFill>
        <p:spPr>
          <a:xfrm flipH="1">
            <a:off x="3981450" y="0"/>
            <a:ext cx="8210550" cy="6858000"/>
          </a:xfrm>
          <a:prstGeom prst="rect">
            <a:avLst/>
          </a:prstGeom>
        </p:spPr>
      </p:pic>
    </p:spTree>
    <p:extLst>
      <p:ext uri="{BB962C8B-B14F-4D97-AF65-F5344CB8AC3E}">
        <p14:creationId xmlns:p14="http://schemas.microsoft.com/office/powerpoint/2010/main" val="15393207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72" r:id="rId15"/>
    <p:sldLayoutId id="2147483664" r:id="rId1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7.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BEE1-083C-4223-BD05-8B41B8C984F8}"/>
              </a:ext>
            </a:extLst>
          </p:cNvPr>
          <p:cNvSpPr txBox="1"/>
          <p:nvPr/>
        </p:nvSpPr>
        <p:spPr>
          <a:xfrm>
            <a:off x="5997575" y="2077188"/>
            <a:ext cx="6083300" cy="2308324"/>
          </a:xfrm>
          <a:prstGeom prst="rect">
            <a:avLst/>
          </a:prstGeom>
          <a:noFill/>
        </p:spPr>
        <p:txBody>
          <a:bodyPr wrap="square" rtlCol="0">
            <a:spAutoFit/>
          </a:bodyPr>
          <a:lstStyle/>
          <a:p>
            <a:r>
              <a:rPr lang="en-US" altLang="ko-KR" sz="4800" b="1" dirty="0" err="1">
                <a:latin typeface="+mj-lt"/>
                <a:cs typeface="Arial" panose="020B0604020202020204" pitchFamily="34" charset="0"/>
              </a:rPr>
              <a:t>UrbanTel</a:t>
            </a:r>
            <a:r>
              <a:rPr lang="en-US" altLang="ko-KR" sz="4800" b="1" dirty="0">
                <a:latin typeface="+mj-lt"/>
                <a:cs typeface="Arial" panose="020B0604020202020204" pitchFamily="34" charset="0"/>
              </a:rPr>
              <a:t> Support Workflow Optimization</a:t>
            </a:r>
            <a:endParaRPr lang="ko-KR" altLang="en-US" sz="4800" b="1" dirty="0">
              <a:latin typeface="+mj-lt"/>
              <a:cs typeface="Arial" panose="020B0604020202020204" pitchFamily="34" charset="0"/>
            </a:endParaRPr>
          </a:p>
        </p:txBody>
      </p:sp>
      <p:sp>
        <p:nvSpPr>
          <p:cNvPr id="8" name="TextBox 7">
            <a:extLst>
              <a:ext uri="{FF2B5EF4-FFF2-40B4-BE49-F238E27FC236}">
                <a16:creationId xmlns:a16="http://schemas.microsoft.com/office/drawing/2014/main" id="{45C8A174-3F01-422F-8DA6-6C520152C975}"/>
              </a:ext>
            </a:extLst>
          </p:cNvPr>
          <p:cNvSpPr txBox="1"/>
          <p:nvPr/>
        </p:nvSpPr>
        <p:spPr>
          <a:xfrm>
            <a:off x="5997575" y="4494743"/>
            <a:ext cx="4813300" cy="400110"/>
          </a:xfrm>
          <a:prstGeom prst="rect">
            <a:avLst/>
          </a:prstGeom>
          <a:noFill/>
        </p:spPr>
        <p:txBody>
          <a:bodyPr wrap="square" rtlCol="0">
            <a:spAutoFit/>
          </a:bodyPr>
          <a:lstStyle/>
          <a:p>
            <a:r>
              <a:rPr lang="de-DE" altLang="ko-KR" sz="2000" b="1" dirty="0" err="1">
                <a:cs typeface="Arial" panose="020B0604020202020204" pitchFamily="34" charset="0"/>
              </a:rPr>
              <a:t>Prepared</a:t>
            </a:r>
            <a:r>
              <a:rPr lang="de-DE" altLang="ko-KR" sz="2000" b="1" dirty="0">
                <a:cs typeface="Arial" panose="020B0604020202020204" pitchFamily="34" charset="0"/>
              </a:rPr>
              <a:t> </a:t>
            </a:r>
            <a:r>
              <a:rPr lang="de-DE" altLang="ko-KR" sz="2000" b="1" dirty="0" err="1">
                <a:cs typeface="Arial" panose="020B0604020202020204" pitchFamily="34" charset="0"/>
              </a:rPr>
              <a:t>by</a:t>
            </a:r>
            <a:r>
              <a:rPr lang="de-DE" altLang="ko-KR" sz="2000" b="1" dirty="0">
                <a:cs typeface="Arial" panose="020B0604020202020204" pitchFamily="34" charset="0"/>
              </a:rPr>
              <a:t>: </a:t>
            </a:r>
            <a:r>
              <a:rPr lang="de-DE" altLang="ko-KR" sz="2000" dirty="0">
                <a:cs typeface="Arial" panose="020B0604020202020204" pitchFamily="34" charset="0"/>
              </a:rPr>
              <a:t>Arsen Tagibekov</a:t>
            </a:r>
            <a:r>
              <a:rPr lang="de-DE" altLang="ko-KR" sz="2000" b="1" dirty="0">
                <a:cs typeface="Arial" panose="020B0604020202020204" pitchFamily="34" charset="0"/>
              </a:rPr>
              <a:t> </a:t>
            </a:r>
            <a:endParaRPr lang="ko-KR" altLang="en-US" sz="2000" b="1" dirty="0">
              <a:cs typeface="Arial" panose="020B0604020202020204" pitchFamily="34" charset="0"/>
            </a:endParaRPr>
          </a:p>
        </p:txBody>
      </p:sp>
      <p:sp>
        <p:nvSpPr>
          <p:cNvPr id="3" name="직사각형 2">
            <a:extLst>
              <a:ext uri="{FF2B5EF4-FFF2-40B4-BE49-F238E27FC236}">
                <a16:creationId xmlns:a16="http://schemas.microsoft.com/office/drawing/2014/main" id="{45F19CC1-EB06-4569-88AB-97BBD34D577B}"/>
              </a:ext>
            </a:extLst>
          </p:cNvPr>
          <p:cNvSpPr/>
          <p:nvPr/>
        </p:nvSpPr>
        <p:spPr>
          <a:xfrm>
            <a:off x="5997575" y="4911751"/>
            <a:ext cx="4813300" cy="400110"/>
          </a:xfrm>
          <a:prstGeom prst="rect">
            <a:avLst/>
          </a:prstGeom>
          <a:noFill/>
        </p:spPr>
        <p:txBody>
          <a:bodyPr wrap="square" rtlCol="0">
            <a:spAutoFit/>
          </a:bodyPr>
          <a:lstStyle/>
          <a:p>
            <a:r>
              <a:rPr lang="en-US" altLang="ko-KR" sz="2000" b="1" dirty="0">
                <a:cs typeface="Arial" panose="020B0604020202020204" pitchFamily="34" charset="0"/>
              </a:rPr>
              <a:t>Date: </a:t>
            </a:r>
            <a:r>
              <a:rPr lang="en-US" altLang="ko-KR" sz="2000" dirty="0">
                <a:cs typeface="Arial" panose="020B0604020202020204" pitchFamily="34" charset="0"/>
              </a:rPr>
              <a:t>April, 2025</a:t>
            </a:r>
            <a:endParaRPr lang="ko-KR" altLang="en-US" sz="2000" dirty="0">
              <a:cs typeface="Arial" panose="020B0604020202020204" pitchFamily="34" charset="0"/>
            </a:endParaRPr>
          </a:p>
        </p:txBody>
      </p:sp>
      <p:pic>
        <p:nvPicPr>
          <p:cNvPr id="4" name="Picture 3">
            <a:extLst>
              <a:ext uri="{FF2B5EF4-FFF2-40B4-BE49-F238E27FC236}">
                <a16:creationId xmlns:a16="http://schemas.microsoft.com/office/drawing/2014/main" id="{AECE416F-DB07-3B61-5614-36ADE277508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12207" y1="67773" x2="12207" y2="67773"/>
                        <a14:foregroundMark x1="27734" y1="68066" x2="27734" y2="68066"/>
                        <a14:foregroundMark x1="33594" y1="71680" x2="33594" y2="71680"/>
                        <a14:foregroundMark x1="42969" y1="73535" x2="42969" y2="73535"/>
                        <a14:foregroundMark x1="53809" y1="72754" x2="53809" y2="72754"/>
                        <a14:foregroundMark x1="66797" y1="67383" x2="66797" y2="67383"/>
                        <a14:foregroundMark x1="73633" y1="67383" x2="73633" y2="67383"/>
                        <a14:foregroundMark x1="83398" y1="69922" x2="83398" y2="69922"/>
                        <a14:foregroundMark x1="62402" y1="31641" x2="62402" y2="31641"/>
                        <a14:foregroundMark x1="63477" y1="32031" x2="63477" y2="32031"/>
                        <a14:foregroundMark x1="63867" y1="30859" x2="63867" y2="30859"/>
                        <a14:foregroundMark x1="63867" y1="30859" x2="63867" y2="30859"/>
                        <a14:foregroundMark x1="70703" y1="28027" x2="70703" y2="28027"/>
                        <a14:foregroundMark x1="70703" y1="28027" x2="70703" y2="28027"/>
                        <a14:backgroundMark x1="21777" y1="68555" x2="21777" y2="68555"/>
                        <a14:backgroundMark x1="22168" y1="68555" x2="22168" y2="68555"/>
                        <a14:backgroundMark x1="21777" y1="68457" x2="21777" y2="68457"/>
                        <a14:backgroundMark x1="21875" y1="68457" x2="21875" y2="68457"/>
                        <a14:backgroundMark x1="21875" y1="68457" x2="21875" y2="68457"/>
                        <a14:backgroundMark x1="21777" y1="68262" x2="21777" y2="68262"/>
                        <a14:backgroundMark x1="21777" y1="68555" x2="21777" y2="69238"/>
                        <a14:backgroundMark x1="21777" y1="67871" x2="21875" y2="70020"/>
                        <a14:backgroundMark x1="27246" y1="68164" x2="27246" y2="68164"/>
                        <a14:backgroundMark x1="36133" y1="68457" x2="36426" y2="69238"/>
                        <a14:backgroundMark x1="46387" y1="70410" x2="46484" y2="71191"/>
                        <a14:backgroundMark x1="31348" y1="69141" x2="31348" y2="69727"/>
                        <a14:backgroundMark x1="41699" y1="68262" x2="42285" y2="68066"/>
                        <a14:backgroundMark x1="41211" y1="67676" x2="42188" y2="68066"/>
                        <a14:backgroundMark x1="41309" y1="68164" x2="41309" y2="68164"/>
                        <a14:backgroundMark x1="41406" y1="68164" x2="42285" y2="68848"/>
                      </a14:backgroundRemoval>
                    </a14:imgEffect>
                  </a14:imgLayer>
                </a14:imgProps>
              </a:ext>
            </a:extLst>
          </a:blip>
          <a:stretch>
            <a:fillRect/>
          </a:stretch>
        </p:blipFill>
        <p:spPr>
          <a:xfrm>
            <a:off x="621429" y="1073482"/>
            <a:ext cx="4813299" cy="4813299"/>
          </a:xfrm>
          <a:prstGeom prst="rect">
            <a:avLst/>
          </a:prstGeom>
        </p:spPr>
      </p:pic>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32ADD-2598-5FCF-7867-D1BE04076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494A07-45F7-5DE2-184A-211CC2980BA3}"/>
              </a:ext>
            </a:extLst>
          </p:cNvPr>
          <p:cNvSpPr txBox="1"/>
          <p:nvPr/>
        </p:nvSpPr>
        <p:spPr>
          <a:xfrm>
            <a:off x="1604593" y="470217"/>
            <a:ext cx="6567857" cy="584775"/>
          </a:xfrm>
          <a:prstGeom prst="rect">
            <a:avLst/>
          </a:prstGeom>
          <a:noFill/>
        </p:spPr>
        <p:txBody>
          <a:bodyPr wrap="square" rtlCol="0">
            <a:spAutoFit/>
          </a:bodyPr>
          <a:lstStyle/>
          <a:p>
            <a:r>
              <a:rPr lang="en-US" altLang="ko-KR" sz="3200" dirty="0">
                <a:latin typeface="+mj-lt"/>
                <a:cs typeface="Arial" panose="020B0604020202020204" pitchFamily="34" charset="0"/>
              </a:rPr>
              <a:t>Proposed Solution Features</a:t>
            </a:r>
            <a:endParaRPr lang="ko-KR" altLang="en-US" sz="32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CB8304BE-5EA4-1713-1018-7F37A19AE9D1}"/>
              </a:ext>
            </a:extLst>
          </p:cNvPr>
          <p:cNvSpPr txBox="1"/>
          <p:nvPr/>
        </p:nvSpPr>
        <p:spPr>
          <a:xfrm>
            <a:off x="1604593" y="1353791"/>
            <a:ext cx="7762431" cy="454816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DE" sz="2400" dirty="0"/>
              <a:t>Auto-routing by keyword</a:t>
            </a:r>
          </a:p>
          <a:p>
            <a:pPr marL="285750" indent="-285750">
              <a:lnSpc>
                <a:spcPct val="250000"/>
              </a:lnSpc>
              <a:buFont typeface="Arial" panose="020B0604020202020204" pitchFamily="34" charset="0"/>
              <a:buChar char="•"/>
            </a:pPr>
            <a:r>
              <a:rPr lang="en-DE" sz="2400" dirty="0"/>
              <a:t>CRM integration</a:t>
            </a:r>
          </a:p>
          <a:p>
            <a:pPr marL="285750" indent="-285750">
              <a:lnSpc>
                <a:spcPct val="250000"/>
              </a:lnSpc>
              <a:buFont typeface="Arial" panose="020B0604020202020204" pitchFamily="34" charset="0"/>
              <a:buChar char="•"/>
            </a:pPr>
            <a:r>
              <a:rPr lang="en-DE" sz="2400" dirty="0"/>
              <a:t>Chatbot for FAQs</a:t>
            </a:r>
          </a:p>
          <a:p>
            <a:pPr marL="285750" indent="-285750">
              <a:lnSpc>
                <a:spcPct val="250000"/>
              </a:lnSpc>
              <a:buFont typeface="Arial" panose="020B0604020202020204" pitchFamily="34" charset="0"/>
              <a:buChar char="•"/>
            </a:pPr>
            <a:r>
              <a:rPr lang="en-DE" sz="2400" dirty="0"/>
              <a:t>SLA countdowns &amp; alerts</a:t>
            </a:r>
          </a:p>
          <a:p>
            <a:pPr marL="285750" indent="-285750">
              <a:lnSpc>
                <a:spcPct val="250000"/>
              </a:lnSpc>
              <a:buFont typeface="Arial" panose="020B0604020202020204" pitchFamily="34" charset="0"/>
              <a:buChar char="•"/>
            </a:pPr>
            <a:r>
              <a:rPr lang="en-DE" sz="2400" dirty="0"/>
              <a:t>Real-time dashboard &amp; CSAT survey</a:t>
            </a:r>
          </a:p>
        </p:txBody>
      </p:sp>
      <p:pic>
        <p:nvPicPr>
          <p:cNvPr id="5" name="Picture 4">
            <a:extLst>
              <a:ext uri="{FF2B5EF4-FFF2-40B4-BE49-F238E27FC236}">
                <a16:creationId xmlns:a16="http://schemas.microsoft.com/office/drawing/2014/main" id="{4CC2CF05-ABB7-D032-17F6-AB4768B9E8D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302" b="96923" l="9692" r="89868">
                        <a14:foregroundMark x1="69604" y1="1538" x2="69604" y2="1538"/>
                        <a14:foregroundMark x1="45374" y1="4260" x2="45374" y2="4260"/>
                        <a14:foregroundMark x1="66079" y1="9586" x2="66079" y2="9586"/>
                        <a14:foregroundMark x1="66960" y1="9704" x2="66960" y2="9704"/>
                        <a14:foregroundMark x1="57269" y1="15148" x2="57269" y2="15148"/>
                        <a14:foregroundMark x1="26432" y1="17278" x2="26432" y2="17278"/>
                        <a14:foregroundMark x1="57709" y1="33018" x2="57709" y2="33018"/>
                        <a14:foregroundMark x1="41850" y1="38343" x2="41850" y2="38343"/>
                        <a14:foregroundMark x1="65198" y1="38343" x2="65198" y2="38343"/>
                        <a14:foregroundMark x1="61233" y1="43787" x2="61233" y2="43787"/>
                        <a14:foregroundMark x1="37885" y1="57870" x2="37885" y2="57870"/>
                        <a14:foregroundMark x1="63877" y1="60473" x2="63877" y2="60473"/>
                        <a14:foregroundMark x1="49780" y1="56331" x2="49780" y2="56331"/>
                        <a14:foregroundMark x1="75771" y1="56450" x2="75771" y2="56450"/>
                        <a14:foregroundMark x1="44053" y1="63550" x2="44053" y2="63550"/>
                        <a14:foregroundMark x1="41850" y1="79172" x2="41850" y2="79172"/>
                        <a14:foregroundMark x1="46696" y1="84734" x2="46696" y2="84734"/>
                        <a14:foregroundMark x1="31278" y1="86746" x2="31278" y2="86746"/>
                        <a14:foregroundMark x1="55066" y1="84497" x2="55066" y2="84497"/>
                        <a14:foregroundMark x1="62115" y1="84260" x2="62115" y2="84260"/>
                        <a14:foregroundMark x1="69163" y1="85325" x2="69163" y2="85325"/>
                        <a14:foregroundMark x1="75330" y1="85325" x2="75330" y2="85325"/>
                        <a14:foregroundMark x1="73568" y1="88757" x2="73568" y2="88757"/>
                        <a14:foregroundMark x1="51982" y1="93728" x2="51982" y2="93728"/>
                        <a14:foregroundMark x1="59031" y1="96923" x2="59031" y2="96923"/>
                        <a14:backgroundMark x1="38326" y1="92781" x2="50220" y2="92426"/>
                        <a14:backgroundMark x1="17181" y1="39645" x2="17181" y2="41775"/>
                        <a14:backgroundMark x1="86344" y1="39527" x2="86344" y2="41420"/>
                      </a14:backgroundRemoval>
                    </a14:imgEffect>
                  </a14:imgLayer>
                </a14:imgProps>
              </a:ext>
              <a:ext uri="{28A0092B-C50C-407E-A947-70E740481C1C}">
                <a14:useLocalDpi xmlns:a14="http://schemas.microsoft.com/office/drawing/2010/main" val="0"/>
              </a:ext>
            </a:extLst>
          </a:blip>
          <a:stretch>
            <a:fillRect/>
          </a:stretch>
        </p:blipFill>
        <p:spPr>
          <a:xfrm>
            <a:off x="8735989" y="1271266"/>
            <a:ext cx="1262070" cy="4713217"/>
          </a:xfrm>
          <a:prstGeom prst="rect">
            <a:avLst/>
          </a:prstGeom>
        </p:spPr>
      </p:pic>
    </p:spTree>
    <p:extLst>
      <p:ext uri="{BB962C8B-B14F-4D97-AF65-F5344CB8AC3E}">
        <p14:creationId xmlns:p14="http://schemas.microsoft.com/office/powerpoint/2010/main" val="289436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32663-B18F-34C0-96D2-85BA063725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974913-3265-EC0E-7E1A-4BF2DE6A9004}"/>
              </a:ext>
            </a:extLst>
          </p:cNvPr>
          <p:cNvSpPr txBox="1"/>
          <p:nvPr/>
        </p:nvSpPr>
        <p:spPr>
          <a:xfrm>
            <a:off x="1604593" y="470217"/>
            <a:ext cx="5744897" cy="584775"/>
          </a:xfrm>
          <a:prstGeom prst="rect">
            <a:avLst/>
          </a:prstGeom>
          <a:noFill/>
        </p:spPr>
        <p:txBody>
          <a:bodyPr wrap="square" rtlCol="0">
            <a:spAutoFit/>
          </a:bodyPr>
          <a:lstStyle/>
          <a:p>
            <a:r>
              <a:rPr lang="en-US" altLang="ko-KR" sz="3200" dirty="0">
                <a:latin typeface="+mj-lt"/>
                <a:cs typeface="Arial" panose="020B0604020202020204" pitchFamily="34" charset="0"/>
              </a:rPr>
              <a:t>KPIs &amp; Success Metrics</a:t>
            </a:r>
            <a:endParaRPr lang="ko-KR" altLang="en-US" sz="3200" dirty="0">
              <a:latin typeface="+mj-lt"/>
              <a:cs typeface="Arial" panose="020B0604020202020204" pitchFamily="34" charset="0"/>
            </a:endParaRPr>
          </a:p>
        </p:txBody>
      </p:sp>
      <p:graphicFrame>
        <p:nvGraphicFramePr>
          <p:cNvPr id="6" name="Table 5">
            <a:extLst>
              <a:ext uri="{FF2B5EF4-FFF2-40B4-BE49-F238E27FC236}">
                <a16:creationId xmlns:a16="http://schemas.microsoft.com/office/drawing/2014/main" id="{EA9DC6A9-9C80-E1AF-DBC5-85CAB81878DE}"/>
              </a:ext>
            </a:extLst>
          </p:cNvPr>
          <p:cNvGraphicFramePr>
            <a:graphicFrameLocks noGrp="1"/>
          </p:cNvGraphicFramePr>
          <p:nvPr>
            <p:extLst>
              <p:ext uri="{D42A27DB-BD31-4B8C-83A1-F6EECF244321}">
                <p14:modId xmlns:p14="http://schemas.microsoft.com/office/powerpoint/2010/main" val="3608218925"/>
              </p:ext>
            </p:extLst>
          </p:nvPr>
        </p:nvGraphicFramePr>
        <p:xfrm>
          <a:off x="414338" y="1243014"/>
          <a:ext cx="11358562" cy="5144772"/>
        </p:xfrm>
        <a:graphic>
          <a:graphicData uri="http://schemas.openxmlformats.org/drawingml/2006/table">
            <a:tbl>
              <a:tblPr firstRow="1" firstCol="1" bandRow="1"/>
              <a:tblGrid>
                <a:gridCol w="3228975">
                  <a:extLst>
                    <a:ext uri="{9D8B030D-6E8A-4147-A177-3AD203B41FA5}">
                      <a16:colId xmlns:a16="http://schemas.microsoft.com/office/drawing/2014/main" val="563809717"/>
                    </a:ext>
                  </a:extLst>
                </a:gridCol>
                <a:gridCol w="3100387">
                  <a:extLst>
                    <a:ext uri="{9D8B030D-6E8A-4147-A177-3AD203B41FA5}">
                      <a16:colId xmlns:a16="http://schemas.microsoft.com/office/drawing/2014/main" val="4152663434"/>
                    </a:ext>
                  </a:extLst>
                </a:gridCol>
                <a:gridCol w="1643063">
                  <a:extLst>
                    <a:ext uri="{9D8B030D-6E8A-4147-A177-3AD203B41FA5}">
                      <a16:colId xmlns:a16="http://schemas.microsoft.com/office/drawing/2014/main" val="3849870872"/>
                    </a:ext>
                  </a:extLst>
                </a:gridCol>
                <a:gridCol w="3386137">
                  <a:extLst>
                    <a:ext uri="{9D8B030D-6E8A-4147-A177-3AD203B41FA5}">
                      <a16:colId xmlns:a16="http://schemas.microsoft.com/office/drawing/2014/main" val="1786944250"/>
                    </a:ext>
                  </a:extLst>
                </a:gridCol>
              </a:tblGrid>
              <a:tr h="375024">
                <a:tc>
                  <a:txBody>
                    <a:bodyPr/>
                    <a:lstStyle/>
                    <a:p>
                      <a:pPr algn="l">
                        <a:lnSpc>
                          <a:spcPct val="150000"/>
                        </a:lnSpc>
                        <a:spcAft>
                          <a:spcPts val="600"/>
                        </a:spcAft>
                        <a:buNone/>
                      </a:pPr>
                      <a:r>
                        <a:rPr lang="en-DE" sz="1600" b="1" kern="0" dirty="0">
                          <a:solidFill>
                            <a:srgbClr val="000000"/>
                          </a:solidFill>
                          <a:effectLst/>
                          <a:latin typeface="+mn-lt"/>
                          <a:ea typeface="Times New Roman" panose="02020603050405020304" pitchFamily="18" charset="0"/>
                          <a:cs typeface="Times New Roman" panose="02020603050405020304" pitchFamily="18" charset="0"/>
                        </a:rPr>
                        <a:t>KPI</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b="1" kern="0" dirty="0">
                          <a:solidFill>
                            <a:srgbClr val="000000"/>
                          </a:solidFill>
                          <a:effectLst/>
                          <a:latin typeface="+mn-lt"/>
                          <a:ea typeface="Times New Roman" panose="02020603050405020304" pitchFamily="18" charset="0"/>
                          <a:cs typeface="Times New Roman" panose="02020603050405020304" pitchFamily="18" charset="0"/>
                        </a:rPr>
                        <a:t>Definition</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b="1" kern="0">
                          <a:solidFill>
                            <a:srgbClr val="000000"/>
                          </a:solidFill>
                          <a:effectLst/>
                          <a:latin typeface="+mn-lt"/>
                          <a:ea typeface="Times New Roman" panose="02020603050405020304" pitchFamily="18" charset="0"/>
                          <a:cs typeface="Times New Roman" panose="02020603050405020304" pitchFamily="18" charset="0"/>
                        </a:rPr>
                        <a:t>Goal</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b="1" kern="0">
                          <a:solidFill>
                            <a:srgbClr val="000000"/>
                          </a:solidFill>
                          <a:effectLst/>
                          <a:latin typeface="+mn-lt"/>
                          <a:ea typeface="Times New Roman" panose="02020603050405020304" pitchFamily="18" charset="0"/>
                          <a:cs typeface="Times New Roman" panose="02020603050405020304" pitchFamily="18" charset="0"/>
                        </a:rPr>
                        <a:t>Tracking Method</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601155"/>
                  </a:ext>
                </a:extLst>
              </a:tr>
              <a:tr h="794958">
                <a:tc>
                  <a:txBody>
                    <a:bodyPr/>
                    <a:lstStyle/>
                    <a:p>
                      <a:pPr algn="l">
                        <a:lnSpc>
                          <a:spcPct val="150000"/>
                        </a:lnSpc>
                        <a:spcAft>
                          <a:spcPts val="600"/>
                        </a:spcAft>
                        <a:buNone/>
                      </a:pPr>
                      <a:r>
                        <a:rPr lang="en-DE" sz="1600" b="1" kern="0" dirty="0">
                          <a:solidFill>
                            <a:srgbClr val="000000"/>
                          </a:solidFill>
                          <a:effectLst/>
                          <a:latin typeface="+mn-lt"/>
                          <a:ea typeface="Times New Roman" panose="02020603050405020304" pitchFamily="18" charset="0"/>
                          <a:cs typeface="Times New Roman" panose="02020603050405020304" pitchFamily="18" charset="0"/>
                        </a:rPr>
                        <a:t>Average Resolution Time</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Total time from ticket creation to closure</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40% decrease</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SLA timers in system + dashboard</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2778316"/>
                  </a:ext>
                </a:extLst>
              </a:tr>
              <a:tr h="794958">
                <a:tc>
                  <a:txBody>
                    <a:bodyPr/>
                    <a:lstStyle/>
                    <a:p>
                      <a:pPr algn="l">
                        <a:lnSpc>
                          <a:spcPct val="150000"/>
                        </a:lnSpc>
                        <a:spcAft>
                          <a:spcPts val="600"/>
                        </a:spcAft>
                        <a:buNone/>
                      </a:pPr>
                      <a:r>
                        <a:rPr lang="en-DE" sz="1600" b="1" kern="0">
                          <a:solidFill>
                            <a:srgbClr val="000000"/>
                          </a:solidFill>
                          <a:effectLst/>
                          <a:latin typeface="+mn-lt"/>
                          <a:ea typeface="Times New Roman" panose="02020603050405020304" pitchFamily="18" charset="0"/>
                          <a:cs typeface="Times New Roman" panose="02020603050405020304" pitchFamily="18" charset="0"/>
                        </a:rPr>
                        <a:t>First Contact Resolution (FCR)</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 of tickets resolved in first agent interaction</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More or equal to 60%</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Auto-flag if no escalation</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7211082"/>
                  </a:ext>
                </a:extLst>
              </a:tr>
              <a:tr h="794958">
                <a:tc>
                  <a:txBody>
                    <a:bodyPr/>
                    <a:lstStyle/>
                    <a:p>
                      <a:pPr algn="l">
                        <a:lnSpc>
                          <a:spcPct val="150000"/>
                        </a:lnSpc>
                        <a:spcAft>
                          <a:spcPts val="600"/>
                        </a:spcAft>
                        <a:buNone/>
                      </a:pPr>
                      <a:r>
                        <a:rPr lang="en-DE" sz="1600" b="1" kern="0">
                          <a:solidFill>
                            <a:srgbClr val="000000"/>
                          </a:solidFill>
                          <a:effectLst/>
                          <a:latin typeface="+mn-lt"/>
                          <a:ea typeface="Times New Roman" panose="02020603050405020304" pitchFamily="18" charset="0"/>
                          <a:cs typeface="Times New Roman" panose="02020603050405020304" pitchFamily="18" charset="0"/>
                        </a:rPr>
                        <a:t>SLA Breach Rate</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 of tickets not resolveed within SLA</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Less or equal to 5%</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Tracked via system alerts</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2177075"/>
                  </a:ext>
                </a:extLst>
              </a:tr>
              <a:tr h="794958">
                <a:tc>
                  <a:txBody>
                    <a:bodyPr/>
                    <a:lstStyle/>
                    <a:p>
                      <a:pPr algn="l">
                        <a:lnSpc>
                          <a:spcPct val="150000"/>
                        </a:lnSpc>
                        <a:spcAft>
                          <a:spcPts val="600"/>
                        </a:spcAft>
                        <a:buNone/>
                      </a:pPr>
                      <a:r>
                        <a:rPr lang="en-DE" sz="1600" b="1" kern="0">
                          <a:solidFill>
                            <a:srgbClr val="000000"/>
                          </a:solidFill>
                          <a:effectLst/>
                          <a:latin typeface="+mn-lt"/>
                          <a:ea typeface="Times New Roman" panose="02020603050405020304" pitchFamily="18" charset="0"/>
                          <a:cs typeface="Times New Roman" panose="02020603050405020304" pitchFamily="18" charset="0"/>
                        </a:rPr>
                        <a:t>Customer Satisfaction (CSAT)</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Average score from post-resolution surveys</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More or equal to 85%</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Triggered survey after closure</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3118514"/>
                  </a:ext>
                </a:extLst>
              </a:tr>
              <a:tr h="794958">
                <a:tc>
                  <a:txBody>
                    <a:bodyPr/>
                    <a:lstStyle/>
                    <a:p>
                      <a:pPr algn="l">
                        <a:lnSpc>
                          <a:spcPct val="150000"/>
                        </a:lnSpc>
                        <a:spcAft>
                          <a:spcPts val="600"/>
                        </a:spcAft>
                        <a:buNone/>
                      </a:pPr>
                      <a:r>
                        <a:rPr lang="en-DE" sz="1600" b="1" kern="0">
                          <a:solidFill>
                            <a:srgbClr val="000000"/>
                          </a:solidFill>
                          <a:effectLst/>
                          <a:latin typeface="+mn-lt"/>
                          <a:ea typeface="Times New Roman" panose="02020603050405020304" pitchFamily="18" charset="0"/>
                          <a:cs typeface="Times New Roman" panose="02020603050405020304" pitchFamily="18" charset="0"/>
                        </a:rPr>
                        <a:t>Agent Touch Time</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Average minutes agent spends per ticket</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30% decrease</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Tracked in ticket log</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549452"/>
                  </a:ext>
                </a:extLst>
              </a:tr>
              <a:tr h="794958">
                <a:tc>
                  <a:txBody>
                    <a:bodyPr/>
                    <a:lstStyle/>
                    <a:p>
                      <a:pPr algn="l">
                        <a:lnSpc>
                          <a:spcPct val="150000"/>
                        </a:lnSpc>
                        <a:spcAft>
                          <a:spcPts val="600"/>
                        </a:spcAft>
                        <a:buNone/>
                      </a:pPr>
                      <a:r>
                        <a:rPr lang="en-DE" sz="1600" b="1" kern="0">
                          <a:solidFill>
                            <a:srgbClr val="000000"/>
                          </a:solidFill>
                          <a:effectLst/>
                          <a:latin typeface="+mn-lt"/>
                          <a:ea typeface="Times New Roman" panose="02020603050405020304" pitchFamily="18" charset="0"/>
                          <a:cs typeface="Times New Roman" panose="02020603050405020304" pitchFamily="18" charset="0"/>
                        </a:rPr>
                        <a:t>Re-routing Rate</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 of escalations that bounce to wrong team</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a:solidFill>
                            <a:srgbClr val="000000"/>
                          </a:solidFill>
                          <a:effectLst/>
                          <a:latin typeface="+mn-lt"/>
                          <a:ea typeface="Times New Roman" panose="02020603050405020304" pitchFamily="18" charset="0"/>
                          <a:cs typeface="Times New Roman" panose="02020603050405020304" pitchFamily="18" charset="0"/>
                        </a:rPr>
                        <a:t>50% decrease</a:t>
                      </a:r>
                      <a:endParaRPr lang="en-DE" sz="16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50000"/>
                        </a:lnSpc>
                        <a:spcAft>
                          <a:spcPts val="600"/>
                        </a:spcAft>
                        <a:buNone/>
                      </a:pPr>
                      <a:r>
                        <a:rPr lang="en-DE" sz="1600" kern="0" dirty="0">
                          <a:solidFill>
                            <a:srgbClr val="000000"/>
                          </a:solidFill>
                          <a:effectLst/>
                          <a:latin typeface="+mn-lt"/>
                          <a:ea typeface="Times New Roman" panose="02020603050405020304" pitchFamily="18" charset="0"/>
                          <a:cs typeface="Times New Roman" panose="02020603050405020304" pitchFamily="18" charset="0"/>
                        </a:rPr>
                        <a:t>Escalation path audit</a:t>
                      </a:r>
                      <a:endParaRPr lang="en-DE" sz="16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2952570"/>
                  </a:ext>
                </a:extLst>
              </a:tr>
            </a:tbl>
          </a:graphicData>
        </a:graphic>
      </p:graphicFrame>
    </p:spTree>
    <p:extLst>
      <p:ext uri="{BB962C8B-B14F-4D97-AF65-F5344CB8AC3E}">
        <p14:creationId xmlns:p14="http://schemas.microsoft.com/office/powerpoint/2010/main" val="101630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D2F86-E85F-98FF-DED6-129153990F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7806182-C54D-CE7F-44BA-32D826358B17}"/>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Business Impact</a:t>
            </a:r>
            <a:endParaRPr lang="ko-KR" altLang="en-US" sz="32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61969C56-4E33-1301-DBD7-6C436856BCB8}"/>
              </a:ext>
            </a:extLst>
          </p:cNvPr>
          <p:cNvSpPr txBox="1"/>
          <p:nvPr/>
        </p:nvSpPr>
        <p:spPr>
          <a:xfrm>
            <a:off x="631748" y="1275304"/>
            <a:ext cx="9279695" cy="454816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DE" sz="2400" b="1" dirty="0"/>
              <a:t>Time savings: </a:t>
            </a:r>
            <a:r>
              <a:rPr lang="en-DE" sz="2400" dirty="0"/>
              <a:t>12 FTE hours/day</a:t>
            </a:r>
            <a:endParaRPr lang="en-DE" sz="2400" b="1" dirty="0"/>
          </a:p>
          <a:p>
            <a:pPr marL="285750" indent="-285750">
              <a:lnSpc>
                <a:spcPct val="250000"/>
              </a:lnSpc>
              <a:buFont typeface="Arial" panose="020B0604020202020204" pitchFamily="34" charset="0"/>
              <a:buChar char="•"/>
            </a:pPr>
            <a:r>
              <a:rPr lang="en-DE" sz="2400" b="1" dirty="0"/>
              <a:t>Cost savings: </a:t>
            </a:r>
            <a:r>
              <a:rPr lang="en-DE" sz="2400" dirty="0"/>
              <a:t>6-8 hours/week/lead</a:t>
            </a:r>
            <a:endParaRPr lang="en-DE" sz="2400" b="1" dirty="0"/>
          </a:p>
          <a:p>
            <a:pPr marL="285750" indent="-285750">
              <a:lnSpc>
                <a:spcPct val="250000"/>
              </a:lnSpc>
              <a:buFont typeface="Arial" panose="020B0604020202020204" pitchFamily="34" charset="0"/>
              <a:buChar char="•"/>
            </a:pPr>
            <a:r>
              <a:rPr lang="en-DE" sz="2400" b="1" dirty="0"/>
              <a:t>CSAT increased</a:t>
            </a:r>
            <a:r>
              <a:rPr lang="en-DE" sz="2400" dirty="0"/>
              <a:t>, leading to customer retention, fewer callbacks</a:t>
            </a:r>
            <a:endParaRPr lang="en-DE" sz="2400" b="1" dirty="0"/>
          </a:p>
          <a:p>
            <a:pPr marL="285750" indent="-285750">
              <a:lnSpc>
                <a:spcPct val="250000"/>
              </a:lnSpc>
              <a:buFont typeface="Arial" panose="020B0604020202020204" pitchFamily="34" charset="0"/>
              <a:buChar char="•"/>
            </a:pPr>
            <a:r>
              <a:rPr lang="en-DE" sz="2400" b="1" dirty="0"/>
              <a:t>Fewer delays </a:t>
            </a:r>
            <a:r>
              <a:rPr lang="en-DE" sz="2400" dirty="0"/>
              <a:t>that decrease churn</a:t>
            </a:r>
            <a:endParaRPr lang="en-DE" sz="2400" b="1" dirty="0"/>
          </a:p>
          <a:p>
            <a:pPr marL="285750" indent="-285750">
              <a:lnSpc>
                <a:spcPct val="250000"/>
              </a:lnSpc>
              <a:buFont typeface="Arial" panose="020B0604020202020204" pitchFamily="34" charset="0"/>
              <a:buChar char="•"/>
            </a:pPr>
            <a:r>
              <a:rPr lang="en-DE" sz="2400" b="1" dirty="0"/>
              <a:t>Real-time reporting → </a:t>
            </a:r>
            <a:r>
              <a:rPr lang="en-DE" sz="2400" dirty="0"/>
              <a:t>faster management action</a:t>
            </a:r>
            <a:endParaRPr lang="en-DE" sz="2400" b="1" dirty="0"/>
          </a:p>
        </p:txBody>
      </p:sp>
      <p:pic>
        <p:nvPicPr>
          <p:cNvPr id="5" name="Picture 4">
            <a:extLst>
              <a:ext uri="{FF2B5EF4-FFF2-40B4-BE49-F238E27FC236}">
                <a16:creationId xmlns:a16="http://schemas.microsoft.com/office/drawing/2014/main" id="{1FCBFCA2-B5AF-FB77-D2E5-CA30C98B047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604" b="94083" l="7143" r="89796">
                        <a14:foregroundMark x1="56122" y1="2604" x2="56122" y2="2604"/>
                        <a14:foregroundMark x1="45918" y1="7574" x2="45918" y2="7574"/>
                        <a14:foregroundMark x1="62245" y1="10651" x2="62245" y2="10651"/>
                        <a14:foregroundMark x1="18878" y1="14083" x2="18878" y2="14083"/>
                        <a14:foregroundMark x1="7653" y1="13254" x2="7653" y2="13254"/>
                        <a14:foregroundMark x1="46939" y1="21065" x2="46939" y2="21065"/>
                        <a14:foregroundMark x1="72959" y1="14320" x2="72959" y2="14320"/>
                        <a14:foregroundMark x1="43367" y1="32071" x2="43367" y2="32071"/>
                        <a14:foregroundMark x1="38265" y1="37515" x2="38265" y2="37515"/>
                        <a14:foregroundMark x1="60714" y1="37515" x2="60714" y2="37515"/>
                        <a14:foregroundMark x1="57143" y1="43077" x2="57143" y2="43077"/>
                        <a14:foregroundMark x1="62755" y1="62722" x2="62755" y2="62722"/>
                        <a14:foregroundMark x1="66837" y1="57870" x2="66837" y2="57870"/>
                        <a14:foregroundMark x1="54592" y1="80828" x2="54592" y2="80828"/>
                        <a14:foregroundMark x1="47449" y1="86864" x2="47449" y2="86864"/>
                        <a14:foregroundMark x1="37755" y1="86272" x2="37755" y2="86272"/>
                        <a14:foregroundMark x1="26531" y1="87337" x2="26531" y2="87337"/>
                        <a14:foregroundMark x1="52041" y1="94083" x2="52041" y2="94083"/>
                        <a14:foregroundMark x1="65816" y1="85917" x2="65816" y2="85917"/>
                        <a14:backgroundMark x1="25000" y1="10059" x2="31122" y2="11716"/>
                        <a14:backgroundMark x1="43367" y1="2604" x2="49490" y2="2959"/>
                        <a14:backgroundMark x1="46939" y1="13846" x2="46939" y2="14320"/>
                        <a14:backgroundMark x1="47959" y1="83314" x2="59694" y2="83195"/>
                        <a14:backgroundMark x1="31633" y1="93018" x2="41837" y2="93254"/>
                        <a14:backgroundMark x1="51020" y1="95503" x2="46939" y2="95740"/>
                        <a14:backgroundMark x1="62245" y1="87811" x2="62755" y2="88284"/>
                      </a14:backgroundRemoval>
                    </a14:imgEffect>
                  </a14:imgLayer>
                </a14:imgProps>
              </a:ext>
              <a:ext uri="{28A0092B-C50C-407E-A947-70E740481C1C}">
                <a14:useLocalDpi xmlns:a14="http://schemas.microsoft.com/office/drawing/2010/main" val="0"/>
              </a:ext>
            </a:extLst>
          </a:blip>
          <a:stretch>
            <a:fillRect/>
          </a:stretch>
        </p:blipFill>
        <p:spPr>
          <a:xfrm>
            <a:off x="9965107" y="869688"/>
            <a:ext cx="1244600" cy="5359400"/>
          </a:xfrm>
          <a:prstGeom prst="rect">
            <a:avLst/>
          </a:prstGeom>
        </p:spPr>
      </p:pic>
    </p:spTree>
    <p:extLst>
      <p:ext uri="{BB962C8B-B14F-4D97-AF65-F5344CB8AC3E}">
        <p14:creationId xmlns:p14="http://schemas.microsoft.com/office/powerpoint/2010/main" val="423146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C7B21-7339-F9C9-223C-D8E37307FA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B811D3-BCD6-C9B3-B911-174860120A43}"/>
              </a:ext>
            </a:extLst>
          </p:cNvPr>
          <p:cNvSpPr txBox="1"/>
          <p:nvPr/>
        </p:nvSpPr>
        <p:spPr>
          <a:xfrm>
            <a:off x="1604593" y="470217"/>
            <a:ext cx="5973497" cy="584775"/>
          </a:xfrm>
          <a:prstGeom prst="rect">
            <a:avLst/>
          </a:prstGeom>
          <a:noFill/>
        </p:spPr>
        <p:txBody>
          <a:bodyPr wrap="square" rtlCol="0">
            <a:spAutoFit/>
          </a:bodyPr>
          <a:lstStyle/>
          <a:p>
            <a:r>
              <a:rPr lang="en-US" altLang="ko-KR" sz="3200" dirty="0">
                <a:latin typeface="+mj-lt"/>
                <a:cs typeface="Arial" panose="020B0604020202020204" pitchFamily="34" charset="0"/>
              </a:rPr>
              <a:t>Conclusion &amp; Next Steps</a:t>
            </a:r>
            <a:endParaRPr lang="ko-KR" altLang="en-US" sz="32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3BFCA249-94BE-8B36-BE26-DCA6016C2427}"/>
              </a:ext>
            </a:extLst>
          </p:cNvPr>
          <p:cNvSpPr txBox="1"/>
          <p:nvPr/>
        </p:nvSpPr>
        <p:spPr>
          <a:xfrm>
            <a:off x="2214962" y="1270332"/>
            <a:ext cx="7762431" cy="4317336"/>
          </a:xfrm>
          <a:prstGeom prst="rect">
            <a:avLst/>
          </a:prstGeom>
          <a:noFill/>
        </p:spPr>
        <p:txBody>
          <a:bodyPr wrap="square" rtlCol="0">
            <a:spAutoFit/>
          </a:bodyPr>
          <a:lstStyle/>
          <a:p>
            <a:pPr>
              <a:lnSpc>
                <a:spcPct val="300000"/>
              </a:lnSpc>
            </a:pPr>
            <a:r>
              <a:rPr lang="en-DE" sz="2400" dirty="0"/>
              <a:t>Scalable, transparent support workflow</a:t>
            </a:r>
          </a:p>
          <a:p>
            <a:pPr>
              <a:lnSpc>
                <a:spcPct val="300000"/>
              </a:lnSpc>
            </a:pPr>
            <a:r>
              <a:rPr lang="en-DE" sz="2400" dirty="0"/>
              <a:t>Better agent tools and team communication</a:t>
            </a:r>
          </a:p>
          <a:p>
            <a:pPr>
              <a:lnSpc>
                <a:spcPct val="300000"/>
              </a:lnSpc>
            </a:pPr>
            <a:r>
              <a:rPr lang="en-DE" sz="2400" dirty="0"/>
              <a:t>Data-driven performance oversight</a:t>
            </a:r>
          </a:p>
          <a:p>
            <a:pPr>
              <a:lnSpc>
                <a:spcPct val="300000"/>
              </a:lnSpc>
            </a:pPr>
            <a:r>
              <a:rPr lang="en-DE" sz="2400" dirty="0"/>
              <a:t>Next steps: stakeholder alignment &amp; system planning</a:t>
            </a:r>
          </a:p>
        </p:txBody>
      </p:sp>
      <p:sp>
        <p:nvSpPr>
          <p:cNvPr id="4" name="타원 17">
            <a:extLst>
              <a:ext uri="{FF2B5EF4-FFF2-40B4-BE49-F238E27FC236}">
                <a16:creationId xmlns:a16="http://schemas.microsoft.com/office/drawing/2014/main" id="{66D7866B-351C-35C1-6BBD-4D2E62AFE84F}"/>
              </a:ext>
            </a:extLst>
          </p:cNvPr>
          <p:cNvSpPr/>
          <p:nvPr/>
        </p:nvSpPr>
        <p:spPr>
          <a:xfrm>
            <a:off x="1211693" y="1582873"/>
            <a:ext cx="898591" cy="898591"/>
          </a:xfrm>
          <a:prstGeom prst="ellipse">
            <a:avLst/>
          </a:prstGeom>
          <a:solidFill>
            <a:srgbClr val="31B5FF"/>
          </a:solidFill>
          <a:ln w="57150" cap="flat">
            <a:noFill/>
            <a:prstDash val="solid"/>
            <a:miter/>
          </a:ln>
        </p:spPr>
        <p:txBody>
          <a:bodyPr rtlCol="0" anchor="ctr"/>
          <a:lstStyle/>
          <a:p>
            <a:pPr algn="l"/>
            <a:endParaRPr lang="ko-KR" altLang="en-US" dirty="0"/>
          </a:p>
        </p:txBody>
      </p:sp>
      <p:sp>
        <p:nvSpPr>
          <p:cNvPr id="5" name="타원 17">
            <a:extLst>
              <a:ext uri="{FF2B5EF4-FFF2-40B4-BE49-F238E27FC236}">
                <a16:creationId xmlns:a16="http://schemas.microsoft.com/office/drawing/2014/main" id="{CBE79159-870D-798A-9215-E44AA8860A64}"/>
              </a:ext>
            </a:extLst>
          </p:cNvPr>
          <p:cNvSpPr/>
          <p:nvPr/>
        </p:nvSpPr>
        <p:spPr>
          <a:xfrm>
            <a:off x="1211692" y="2696168"/>
            <a:ext cx="898591" cy="898591"/>
          </a:xfrm>
          <a:prstGeom prst="ellipse">
            <a:avLst/>
          </a:prstGeom>
          <a:solidFill>
            <a:srgbClr val="31B5FF"/>
          </a:solidFill>
          <a:ln w="57150" cap="flat">
            <a:noFill/>
            <a:prstDash val="solid"/>
            <a:miter/>
          </a:ln>
        </p:spPr>
        <p:txBody>
          <a:bodyPr rtlCol="0" anchor="ctr"/>
          <a:lstStyle/>
          <a:p>
            <a:pPr algn="l"/>
            <a:endParaRPr lang="ko-KR" altLang="en-US" dirty="0"/>
          </a:p>
        </p:txBody>
      </p:sp>
      <p:sp>
        <p:nvSpPr>
          <p:cNvPr id="6" name="타원 17">
            <a:extLst>
              <a:ext uri="{FF2B5EF4-FFF2-40B4-BE49-F238E27FC236}">
                <a16:creationId xmlns:a16="http://schemas.microsoft.com/office/drawing/2014/main" id="{3801B809-618C-FA6D-1B8D-8070171578ED}"/>
              </a:ext>
            </a:extLst>
          </p:cNvPr>
          <p:cNvSpPr/>
          <p:nvPr/>
        </p:nvSpPr>
        <p:spPr>
          <a:xfrm>
            <a:off x="1211691" y="3809463"/>
            <a:ext cx="898591" cy="898591"/>
          </a:xfrm>
          <a:prstGeom prst="ellipse">
            <a:avLst/>
          </a:prstGeom>
          <a:solidFill>
            <a:srgbClr val="31B5FF"/>
          </a:solidFill>
          <a:ln w="57150" cap="flat">
            <a:noFill/>
            <a:prstDash val="solid"/>
            <a:miter/>
          </a:ln>
        </p:spPr>
        <p:txBody>
          <a:bodyPr rtlCol="0" anchor="ctr"/>
          <a:lstStyle/>
          <a:p>
            <a:pPr algn="l"/>
            <a:endParaRPr lang="ko-KR" altLang="en-US" dirty="0"/>
          </a:p>
        </p:txBody>
      </p:sp>
      <p:sp>
        <p:nvSpPr>
          <p:cNvPr id="7" name="타원 17">
            <a:extLst>
              <a:ext uri="{FF2B5EF4-FFF2-40B4-BE49-F238E27FC236}">
                <a16:creationId xmlns:a16="http://schemas.microsoft.com/office/drawing/2014/main" id="{D6AC06A8-A17D-3B1D-ABDC-8A8DEDDD21F2}"/>
              </a:ext>
            </a:extLst>
          </p:cNvPr>
          <p:cNvSpPr/>
          <p:nvPr/>
        </p:nvSpPr>
        <p:spPr>
          <a:xfrm>
            <a:off x="1211691" y="4922758"/>
            <a:ext cx="898591" cy="898591"/>
          </a:xfrm>
          <a:prstGeom prst="ellipse">
            <a:avLst/>
          </a:prstGeom>
          <a:solidFill>
            <a:srgbClr val="31B5FF"/>
          </a:solidFill>
          <a:ln w="57150" cap="flat">
            <a:noFill/>
            <a:prstDash val="solid"/>
            <a:miter/>
          </a:ln>
        </p:spPr>
        <p:txBody>
          <a:bodyPr rtlCol="0" anchor="ctr"/>
          <a:lstStyle/>
          <a:p>
            <a:pPr algn="l"/>
            <a:endParaRPr lang="ko-KR" altLang="en-US" dirty="0"/>
          </a:p>
        </p:txBody>
      </p:sp>
      <p:sp>
        <p:nvSpPr>
          <p:cNvPr id="8" name="자유형: 도형 174">
            <a:extLst>
              <a:ext uri="{FF2B5EF4-FFF2-40B4-BE49-F238E27FC236}">
                <a16:creationId xmlns:a16="http://schemas.microsoft.com/office/drawing/2014/main" id="{26F564AC-AE8E-EB93-B92B-6A38CCD8F9A4}"/>
              </a:ext>
            </a:extLst>
          </p:cNvPr>
          <p:cNvSpPr/>
          <p:nvPr/>
        </p:nvSpPr>
        <p:spPr>
          <a:xfrm>
            <a:off x="1465723" y="1846440"/>
            <a:ext cx="390525" cy="390525"/>
          </a:xfrm>
          <a:custGeom>
            <a:avLst/>
            <a:gdLst>
              <a:gd name="connsiteX0" fmla="*/ 363875 w 390525"/>
              <a:gd name="connsiteY0" fmla="*/ 180499 h 390525"/>
              <a:gd name="connsiteX1" fmla="*/ 363875 w 390525"/>
              <a:gd name="connsiteY1" fmla="*/ 173641 h 390525"/>
              <a:gd name="connsiteX2" fmla="*/ 195854 w 390525"/>
              <a:gd name="connsiteY2" fmla="*/ 7144 h 390525"/>
              <a:gd name="connsiteX3" fmla="*/ 29357 w 390525"/>
              <a:gd name="connsiteY3" fmla="*/ 173641 h 390525"/>
              <a:gd name="connsiteX4" fmla="*/ 29357 w 390525"/>
              <a:gd name="connsiteY4" fmla="*/ 180499 h 390525"/>
              <a:gd name="connsiteX5" fmla="*/ 7164 w 390525"/>
              <a:gd name="connsiteY5" fmla="*/ 232696 h 390525"/>
              <a:gd name="connsiteX6" fmla="*/ 74601 w 390525"/>
              <a:gd name="connsiteY6" fmla="*/ 297561 h 390525"/>
              <a:gd name="connsiteX7" fmla="*/ 107081 w 390525"/>
              <a:gd name="connsiteY7" fmla="*/ 297561 h 390525"/>
              <a:gd name="connsiteX8" fmla="*/ 140419 w 390525"/>
              <a:gd name="connsiteY8" fmla="*/ 264224 h 390525"/>
              <a:gd name="connsiteX9" fmla="*/ 140419 w 390525"/>
              <a:gd name="connsiteY9" fmla="*/ 196215 h 390525"/>
              <a:gd name="connsiteX10" fmla="*/ 107081 w 390525"/>
              <a:gd name="connsiteY10" fmla="*/ 162878 h 390525"/>
              <a:gd name="connsiteX11" fmla="*/ 96604 w 390525"/>
              <a:gd name="connsiteY11" fmla="*/ 162878 h 390525"/>
              <a:gd name="connsiteX12" fmla="*/ 195854 w 390525"/>
              <a:gd name="connsiteY12" fmla="*/ 74104 h 390525"/>
              <a:gd name="connsiteX13" fmla="*/ 296629 w 390525"/>
              <a:gd name="connsiteY13" fmla="*/ 162878 h 390525"/>
              <a:gd name="connsiteX14" fmla="*/ 286151 w 390525"/>
              <a:gd name="connsiteY14" fmla="*/ 162878 h 390525"/>
              <a:gd name="connsiteX15" fmla="*/ 252814 w 390525"/>
              <a:gd name="connsiteY15" fmla="*/ 196215 h 390525"/>
              <a:gd name="connsiteX16" fmla="*/ 252814 w 390525"/>
              <a:gd name="connsiteY16" fmla="*/ 264319 h 390525"/>
              <a:gd name="connsiteX17" fmla="*/ 286151 w 390525"/>
              <a:gd name="connsiteY17" fmla="*/ 297657 h 390525"/>
              <a:gd name="connsiteX18" fmla="*/ 297295 w 390525"/>
              <a:gd name="connsiteY18" fmla="*/ 297657 h 390525"/>
              <a:gd name="connsiteX19" fmla="*/ 297295 w 390525"/>
              <a:gd name="connsiteY19" fmla="*/ 308801 h 390525"/>
              <a:gd name="connsiteX20" fmla="*/ 263958 w 390525"/>
              <a:gd name="connsiteY20" fmla="*/ 342138 h 390525"/>
              <a:gd name="connsiteX21" fmla="*/ 250909 w 390525"/>
              <a:gd name="connsiteY21" fmla="*/ 342138 h 390525"/>
              <a:gd name="connsiteX22" fmla="*/ 219476 w 390525"/>
              <a:gd name="connsiteY22" fmla="*/ 319945 h 390525"/>
              <a:gd name="connsiteX23" fmla="*/ 196140 w 390525"/>
              <a:gd name="connsiteY23" fmla="*/ 319945 h 390525"/>
              <a:gd name="connsiteX24" fmla="*/ 162326 w 390525"/>
              <a:gd name="connsiteY24" fmla="*/ 351377 h 390525"/>
              <a:gd name="connsiteX25" fmla="*/ 195568 w 390525"/>
              <a:gd name="connsiteY25" fmla="*/ 386524 h 390525"/>
              <a:gd name="connsiteX26" fmla="*/ 219476 w 390525"/>
              <a:gd name="connsiteY26" fmla="*/ 386524 h 390525"/>
              <a:gd name="connsiteX27" fmla="*/ 250909 w 390525"/>
              <a:gd name="connsiteY27" fmla="*/ 364332 h 390525"/>
              <a:gd name="connsiteX28" fmla="*/ 263958 w 390525"/>
              <a:gd name="connsiteY28" fmla="*/ 364332 h 390525"/>
              <a:gd name="connsiteX29" fmla="*/ 319489 w 390525"/>
              <a:gd name="connsiteY29" fmla="*/ 308801 h 390525"/>
              <a:gd name="connsiteX30" fmla="*/ 319489 w 390525"/>
              <a:gd name="connsiteY30" fmla="*/ 297657 h 390525"/>
              <a:gd name="connsiteX31" fmla="*/ 386068 w 390525"/>
              <a:gd name="connsiteY31" fmla="*/ 231076 h 390525"/>
              <a:gd name="connsiteX32" fmla="*/ 363875 w 390525"/>
              <a:gd name="connsiteY32" fmla="*/ 180499 h 390525"/>
              <a:gd name="connsiteX33" fmla="*/ 219381 w 390525"/>
              <a:gd name="connsiteY33" fmla="*/ 364236 h 390525"/>
              <a:gd name="connsiteX34" fmla="*/ 196045 w 390525"/>
              <a:gd name="connsiteY34" fmla="*/ 364236 h 390525"/>
              <a:gd name="connsiteX35" fmla="*/ 184710 w 390525"/>
              <a:gd name="connsiteY35" fmla="*/ 354425 h 390525"/>
              <a:gd name="connsiteX36" fmla="*/ 195759 w 390525"/>
              <a:gd name="connsiteY36" fmla="*/ 342043 h 390525"/>
              <a:gd name="connsiteX37" fmla="*/ 219095 w 390525"/>
              <a:gd name="connsiteY37" fmla="*/ 342043 h 390525"/>
              <a:gd name="connsiteX38" fmla="*/ 230430 w 390525"/>
              <a:gd name="connsiteY38" fmla="*/ 351854 h 390525"/>
              <a:gd name="connsiteX39" fmla="*/ 219381 w 390525"/>
              <a:gd name="connsiteY39" fmla="*/ 364236 h 390525"/>
              <a:gd name="connsiteX40" fmla="*/ 73744 w 390525"/>
              <a:gd name="connsiteY40" fmla="*/ 275082 h 390525"/>
              <a:gd name="connsiteX41" fmla="*/ 29357 w 390525"/>
              <a:gd name="connsiteY41" fmla="*/ 230696 h 390525"/>
              <a:gd name="connsiteX42" fmla="*/ 73744 w 390525"/>
              <a:gd name="connsiteY42" fmla="*/ 184785 h 390525"/>
              <a:gd name="connsiteX43" fmla="*/ 73744 w 390525"/>
              <a:gd name="connsiteY43" fmla="*/ 275082 h 390525"/>
              <a:gd name="connsiteX44" fmla="*/ 118130 w 390525"/>
              <a:gd name="connsiteY44" fmla="*/ 196215 h 390525"/>
              <a:gd name="connsiteX45" fmla="*/ 118130 w 390525"/>
              <a:gd name="connsiteY45" fmla="*/ 264319 h 390525"/>
              <a:gd name="connsiteX46" fmla="*/ 106986 w 390525"/>
              <a:gd name="connsiteY46" fmla="*/ 275463 h 390525"/>
              <a:gd name="connsiteX47" fmla="*/ 95842 w 390525"/>
              <a:gd name="connsiteY47" fmla="*/ 275463 h 390525"/>
              <a:gd name="connsiteX48" fmla="*/ 95842 w 390525"/>
              <a:gd name="connsiteY48" fmla="*/ 185166 h 390525"/>
              <a:gd name="connsiteX49" fmla="*/ 106986 w 390525"/>
              <a:gd name="connsiteY49" fmla="*/ 185166 h 390525"/>
              <a:gd name="connsiteX50" fmla="*/ 118130 w 390525"/>
              <a:gd name="connsiteY50" fmla="*/ 196215 h 390525"/>
              <a:gd name="connsiteX51" fmla="*/ 297200 w 390525"/>
              <a:gd name="connsiteY51" fmla="*/ 275368 h 390525"/>
              <a:gd name="connsiteX52" fmla="*/ 286056 w 390525"/>
              <a:gd name="connsiteY52" fmla="*/ 275368 h 390525"/>
              <a:gd name="connsiteX53" fmla="*/ 274912 w 390525"/>
              <a:gd name="connsiteY53" fmla="*/ 264224 h 390525"/>
              <a:gd name="connsiteX54" fmla="*/ 274912 w 390525"/>
              <a:gd name="connsiteY54" fmla="*/ 196215 h 390525"/>
              <a:gd name="connsiteX55" fmla="*/ 286056 w 390525"/>
              <a:gd name="connsiteY55" fmla="*/ 185071 h 390525"/>
              <a:gd name="connsiteX56" fmla="*/ 297200 w 390525"/>
              <a:gd name="connsiteY56" fmla="*/ 185071 h 390525"/>
              <a:gd name="connsiteX57" fmla="*/ 297200 w 390525"/>
              <a:gd name="connsiteY57" fmla="*/ 275368 h 390525"/>
              <a:gd name="connsiteX58" fmla="*/ 318727 w 390525"/>
              <a:gd name="connsiteY58" fmla="*/ 162878 h 390525"/>
              <a:gd name="connsiteX59" fmla="*/ 195664 w 390525"/>
              <a:gd name="connsiteY59" fmla="*/ 51816 h 390525"/>
              <a:gd name="connsiteX60" fmla="*/ 74029 w 390525"/>
              <a:gd name="connsiteY60" fmla="*/ 162878 h 390525"/>
              <a:gd name="connsiteX61" fmla="*/ 73553 w 390525"/>
              <a:gd name="connsiteY61" fmla="*/ 162878 h 390525"/>
              <a:gd name="connsiteX62" fmla="*/ 51550 w 390525"/>
              <a:gd name="connsiteY62" fmla="*/ 166783 h 390525"/>
              <a:gd name="connsiteX63" fmla="*/ 195664 w 390525"/>
              <a:gd name="connsiteY63" fmla="*/ 29718 h 390525"/>
              <a:gd name="connsiteX64" fmla="*/ 341301 w 390525"/>
              <a:gd name="connsiteY64" fmla="*/ 166783 h 390525"/>
              <a:gd name="connsiteX65" fmla="*/ 319298 w 390525"/>
              <a:gd name="connsiteY65" fmla="*/ 162878 h 390525"/>
              <a:gd name="connsiteX66" fmla="*/ 318727 w 390525"/>
              <a:gd name="connsiteY66" fmla="*/ 162878 h 390525"/>
              <a:gd name="connsiteX67" fmla="*/ 319489 w 390525"/>
              <a:gd name="connsiteY67" fmla="*/ 275082 h 390525"/>
              <a:gd name="connsiteX68" fmla="*/ 319489 w 390525"/>
              <a:gd name="connsiteY68" fmla="*/ 184785 h 390525"/>
              <a:gd name="connsiteX69" fmla="*/ 363875 w 390525"/>
              <a:gd name="connsiteY69" fmla="*/ 230696 h 390525"/>
              <a:gd name="connsiteX70" fmla="*/ 319489 w 390525"/>
              <a:gd name="connsiteY70" fmla="*/ 27508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0525" h="390525">
                <a:moveTo>
                  <a:pt x="363875" y="180499"/>
                </a:moveTo>
                <a:lnTo>
                  <a:pt x="363875" y="173641"/>
                </a:lnTo>
                <a:cubicBezTo>
                  <a:pt x="363875" y="80963"/>
                  <a:pt x="287294" y="7144"/>
                  <a:pt x="195854" y="7144"/>
                </a:cubicBezTo>
                <a:cubicBezTo>
                  <a:pt x="103843" y="7144"/>
                  <a:pt x="29357" y="81629"/>
                  <a:pt x="29357" y="173641"/>
                </a:cubicBezTo>
                <a:lnTo>
                  <a:pt x="29357" y="180499"/>
                </a:lnTo>
                <a:cubicBezTo>
                  <a:pt x="14689" y="194024"/>
                  <a:pt x="6688" y="212884"/>
                  <a:pt x="7164" y="232696"/>
                </a:cubicBezTo>
                <a:cubicBezTo>
                  <a:pt x="8021" y="268415"/>
                  <a:pt x="38882" y="297561"/>
                  <a:pt x="74601" y="297561"/>
                </a:cubicBezTo>
                <a:lnTo>
                  <a:pt x="107081" y="297561"/>
                </a:lnTo>
                <a:cubicBezTo>
                  <a:pt x="125464" y="297561"/>
                  <a:pt x="140419" y="282607"/>
                  <a:pt x="140419" y="264224"/>
                </a:cubicBezTo>
                <a:lnTo>
                  <a:pt x="140419" y="196215"/>
                </a:lnTo>
                <a:cubicBezTo>
                  <a:pt x="140419" y="177832"/>
                  <a:pt x="125464" y="162878"/>
                  <a:pt x="107081" y="162878"/>
                </a:cubicBezTo>
                <a:lnTo>
                  <a:pt x="96604" y="162878"/>
                </a:lnTo>
                <a:cubicBezTo>
                  <a:pt x="102128" y="112967"/>
                  <a:pt x="144514" y="74104"/>
                  <a:pt x="195854" y="74104"/>
                </a:cubicBezTo>
                <a:cubicBezTo>
                  <a:pt x="247956" y="74104"/>
                  <a:pt x="291009" y="113062"/>
                  <a:pt x="296629" y="162878"/>
                </a:cubicBezTo>
                <a:lnTo>
                  <a:pt x="286151" y="162878"/>
                </a:lnTo>
                <a:cubicBezTo>
                  <a:pt x="267768" y="162878"/>
                  <a:pt x="252814" y="177832"/>
                  <a:pt x="252814" y="196215"/>
                </a:cubicBezTo>
                <a:lnTo>
                  <a:pt x="252814" y="264319"/>
                </a:lnTo>
                <a:cubicBezTo>
                  <a:pt x="252814" y="282702"/>
                  <a:pt x="267768" y="297657"/>
                  <a:pt x="286151" y="297657"/>
                </a:cubicBezTo>
                <a:lnTo>
                  <a:pt x="297295" y="297657"/>
                </a:lnTo>
                <a:lnTo>
                  <a:pt x="297295" y="308801"/>
                </a:lnTo>
                <a:cubicBezTo>
                  <a:pt x="297295" y="327184"/>
                  <a:pt x="282341" y="342138"/>
                  <a:pt x="263958" y="342138"/>
                </a:cubicBezTo>
                <a:lnTo>
                  <a:pt x="250909" y="342138"/>
                </a:lnTo>
                <a:cubicBezTo>
                  <a:pt x="246337" y="329184"/>
                  <a:pt x="233954" y="319945"/>
                  <a:pt x="219476" y="319945"/>
                </a:cubicBezTo>
                <a:lnTo>
                  <a:pt x="196140" y="319945"/>
                </a:lnTo>
                <a:cubicBezTo>
                  <a:pt x="178804" y="319945"/>
                  <a:pt x="163279" y="334042"/>
                  <a:pt x="162326" y="351377"/>
                </a:cubicBezTo>
                <a:cubicBezTo>
                  <a:pt x="161278" y="370618"/>
                  <a:pt x="176614" y="386524"/>
                  <a:pt x="195568" y="386524"/>
                </a:cubicBezTo>
                <a:lnTo>
                  <a:pt x="219476" y="386524"/>
                </a:lnTo>
                <a:cubicBezTo>
                  <a:pt x="233954" y="386524"/>
                  <a:pt x="246241" y="377285"/>
                  <a:pt x="250909" y="364332"/>
                </a:cubicBezTo>
                <a:lnTo>
                  <a:pt x="263958" y="364332"/>
                </a:lnTo>
                <a:cubicBezTo>
                  <a:pt x="294628" y="364332"/>
                  <a:pt x="319489" y="339471"/>
                  <a:pt x="319489" y="308801"/>
                </a:cubicBezTo>
                <a:lnTo>
                  <a:pt x="319489" y="297657"/>
                </a:lnTo>
                <a:cubicBezTo>
                  <a:pt x="356255" y="297657"/>
                  <a:pt x="386068" y="267748"/>
                  <a:pt x="386068" y="231076"/>
                </a:cubicBezTo>
                <a:cubicBezTo>
                  <a:pt x="386068" y="211836"/>
                  <a:pt x="378067" y="193738"/>
                  <a:pt x="363875" y="180499"/>
                </a:cubicBezTo>
                <a:close/>
                <a:moveTo>
                  <a:pt x="219381" y="364236"/>
                </a:moveTo>
                <a:lnTo>
                  <a:pt x="196045" y="364236"/>
                </a:lnTo>
                <a:cubicBezTo>
                  <a:pt x="190330" y="364236"/>
                  <a:pt x="185377" y="360045"/>
                  <a:pt x="184710" y="354425"/>
                </a:cubicBezTo>
                <a:cubicBezTo>
                  <a:pt x="183948" y="347758"/>
                  <a:pt x="189187" y="342043"/>
                  <a:pt x="195759" y="342043"/>
                </a:cubicBezTo>
                <a:lnTo>
                  <a:pt x="219095" y="342043"/>
                </a:lnTo>
                <a:cubicBezTo>
                  <a:pt x="224810" y="342043"/>
                  <a:pt x="229763" y="346234"/>
                  <a:pt x="230430" y="351854"/>
                </a:cubicBezTo>
                <a:cubicBezTo>
                  <a:pt x="231097" y="358521"/>
                  <a:pt x="225858" y="364236"/>
                  <a:pt x="219381" y="364236"/>
                </a:cubicBezTo>
                <a:close/>
                <a:moveTo>
                  <a:pt x="73744" y="275082"/>
                </a:moveTo>
                <a:cubicBezTo>
                  <a:pt x="49264" y="275082"/>
                  <a:pt x="29357" y="255175"/>
                  <a:pt x="29357" y="230696"/>
                </a:cubicBezTo>
                <a:cubicBezTo>
                  <a:pt x="29357" y="205835"/>
                  <a:pt x="49645" y="184785"/>
                  <a:pt x="73744" y="184785"/>
                </a:cubicBezTo>
                <a:lnTo>
                  <a:pt x="73744" y="275082"/>
                </a:lnTo>
                <a:close/>
                <a:moveTo>
                  <a:pt x="118130" y="196215"/>
                </a:moveTo>
                <a:lnTo>
                  <a:pt x="118130" y="264319"/>
                </a:lnTo>
                <a:cubicBezTo>
                  <a:pt x="118130" y="270415"/>
                  <a:pt x="113177" y="275463"/>
                  <a:pt x="106986" y="275463"/>
                </a:cubicBezTo>
                <a:lnTo>
                  <a:pt x="95842" y="275463"/>
                </a:lnTo>
                <a:lnTo>
                  <a:pt x="95842" y="185166"/>
                </a:lnTo>
                <a:lnTo>
                  <a:pt x="106986" y="185166"/>
                </a:lnTo>
                <a:cubicBezTo>
                  <a:pt x="113177" y="185071"/>
                  <a:pt x="118130" y="190119"/>
                  <a:pt x="118130" y="196215"/>
                </a:cubicBezTo>
                <a:close/>
                <a:moveTo>
                  <a:pt x="297200" y="275368"/>
                </a:moveTo>
                <a:lnTo>
                  <a:pt x="286056" y="275368"/>
                </a:lnTo>
                <a:cubicBezTo>
                  <a:pt x="279960" y="275368"/>
                  <a:pt x="274912" y="270415"/>
                  <a:pt x="274912" y="264224"/>
                </a:cubicBezTo>
                <a:lnTo>
                  <a:pt x="274912" y="196215"/>
                </a:lnTo>
                <a:cubicBezTo>
                  <a:pt x="274912" y="190119"/>
                  <a:pt x="279865" y="185071"/>
                  <a:pt x="286056" y="185071"/>
                </a:cubicBezTo>
                <a:lnTo>
                  <a:pt x="297200" y="185071"/>
                </a:lnTo>
                <a:lnTo>
                  <a:pt x="297200" y="275368"/>
                </a:lnTo>
                <a:close/>
                <a:moveTo>
                  <a:pt x="318727" y="162878"/>
                </a:moveTo>
                <a:cubicBezTo>
                  <a:pt x="313012" y="101060"/>
                  <a:pt x="259862" y="51816"/>
                  <a:pt x="195664" y="51816"/>
                </a:cubicBezTo>
                <a:cubicBezTo>
                  <a:pt x="132037" y="51816"/>
                  <a:pt x="79649" y="100679"/>
                  <a:pt x="74029" y="162878"/>
                </a:cubicBezTo>
                <a:lnTo>
                  <a:pt x="73553" y="162878"/>
                </a:lnTo>
                <a:cubicBezTo>
                  <a:pt x="65933" y="162878"/>
                  <a:pt x="58504" y="164211"/>
                  <a:pt x="51550" y="166783"/>
                </a:cubicBezTo>
                <a:cubicBezTo>
                  <a:pt x="55360" y="90583"/>
                  <a:pt x="118511" y="29718"/>
                  <a:pt x="195664" y="29718"/>
                </a:cubicBezTo>
                <a:cubicBezTo>
                  <a:pt x="273578" y="29718"/>
                  <a:pt x="337491" y="90583"/>
                  <a:pt x="341301" y="166783"/>
                </a:cubicBezTo>
                <a:cubicBezTo>
                  <a:pt x="334348" y="164211"/>
                  <a:pt x="326918" y="162878"/>
                  <a:pt x="319298" y="162878"/>
                </a:cubicBezTo>
                <a:lnTo>
                  <a:pt x="318727" y="162878"/>
                </a:lnTo>
                <a:close/>
                <a:moveTo>
                  <a:pt x="319489" y="275082"/>
                </a:moveTo>
                <a:lnTo>
                  <a:pt x="319489" y="184785"/>
                </a:lnTo>
                <a:cubicBezTo>
                  <a:pt x="343587" y="184785"/>
                  <a:pt x="363875" y="205835"/>
                  <a:pt x="363875" y="230696"/>
                </a:cubicBezTo>
                <a:cubicBezTo>
                  <a:pt x="363875" y="255175"/>
                  <a:pt x="343968" y="275082"/>
                  <a:pt x="319489" y="275082"/>
                </a:cubicBezTo>
                <a:close/>
              </a:path>
            </a:pathLst>
          </a:custGeom>
          <a:solidFill>
            <a:schemeClr val="bg1"/>
          </a:solidFill>
          <a:ln w="9525" cap="flat">
            <a:noFill/>
            <a:prstDash val="solid"/>
            <a:miter/>
          </a:ln>
        </p:spPr>
        <p:txBody>
          <a:bodyPr rtlCol="0" anchor="ctr"/>
          <a:lstStyle/>
          <a:p>
            <a:endParaRPr lang="ko-KR" altLang="en-US"/>
          </a:p>
        </p:txBody>
      </p:sp>
      <p:grpSp>
        <p:nvGrpSpPr>
          <p:cNvPr id="9" name="그룹 474">
            <a:extLst>
              <a:ext uri="{FF2B5EF4-FFF2-40B4-BE49-F238E27FC236}">
                <a16:creationId xmlns:a16="http://schemas.microsoft.com/office/drawing/2014/main" id="{8223C0F7-0B50-7B64-3277-857BCF8DF824}"/>
              </a:ext>
            </a:extLst>
          </p:cNvPr>
          <p:cNvGrpSpPr/>
          <p:nvPr/>
        </p:nvGrpSpPr>
        <p:grpSpPr>
          <a:xfrm>
            <a:off x="1465723" y="2950962"/>
            <a:ext cx="394132" cy="389001"/>
            <a:chOff x="4107647" y="4896992"/>
            <a:chExt cx="394132" cy="389001"/>
          </a:xfrm>
          <a:solidFill>
            <a:schemeClr val="bg1"/>
          </a:solidFill>
        </p:grpSpPr>
        <p:sp>
          <p:nvSpPr>
            <p:cNvPr id="10" name="자유형: 도형 475">
              <a:extLst>
                <a:ext uri="{FF2B5EF4-FFF2-40B4-BE49-F238E27FC236}">
                  <a16:creationId xmlns:a16="http://schemas.microsoft.com/office/drawing/2014/main" id="{7AD0E2EE-267A-C938-6882-F6B2FE928D25}"/>
                </a:ext>
              </a:extLst>
            </p:cNvPr>
            <p:cNvSpPr/>
            <p:nvPr/>
          </p:nvSpPr>
          <p:spPr>
            <a:xfrm>
              <a:off x="4398827" y="5142928"/>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11" name="자유형: 도형 476">
              <a:extLst>
                <a:ext uri="{FF2B5EF4-FFF2-40B4-BE49-F238E27FC236}">
                  <a16:creationId xmlns:a16="http://schemas.microsoft.com/office/drawing/2014/main" id="{17805027-E4F1-49B6-6D61-20C822B2A512}"/>
                </a:ext>
              </a:extLst>
            </p:cNvPr>
            <p:cNvSpPr/>
            <p:nvPr/>
          </p:nvSpPr>
          <p:spPr>
            <a:xfrm>
              <a:off x="4376538" y="5209793"/>
              <a:ext cx="123825" cy="76200"/>
            </a:xfrm>
            <a:custGeom>
              <a:avLst/>
              <a:gdLst>
                <a:gd name="connsiteX0" fmla="*/ 62865 w 123825"/>
                <a:gd name="connsiteY0" fmla="*/ 7144 h 76200"/>
                <a:gd name="connsiteX1" fmla="*/ 7144 w 123825"/>
                <a:gd name="connsiteY1" fmla="*/ 63722 h 76200"/>
                <a:gd name="connsiteX2" fmla="*/ 18288 w 123825"/>
                <a:gd name="connsiteY2" fmla="*/ 74771 h 76200"/>
                <a:gd name="connsiteX3" fmla="*/ 107443 w 123825"/>
                <a:gd name="connsiteY3" fmla="*/ 74771 h 76200"/>
                <a:gd name="connsiteX4" fmla="*/ 118587 w 123825"/>
                <a:gd name="connsiteY4" fmla="*/ 63722 h 76200"/>
                <a:gd name="connsiteX5" fmla="*/ 62865 w 123825"/>
                <a:gd name="connsiteY5"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grpFill/>
            <a:ln w="9525" cap="flat">
              <a:noFill/>
              <a:prstDash val="solid"/>
              <a:miter/>
            </a:ln>
          </p:spPr>
          <p:txBody>
            <a:bodyPr rtlCol="0" anchor="ctr"/>
            <a:lstStyle/>
            <a:p>
              <a:endParaRPr lang="ko-KR" altLang="en-US"/>
            </a:p>
          </p:txBody>
        </p:sp>
        <p:sp>
          <p:nvSpPr>
            <p:cNvPr id="12" name="자유형: 도형 477">
              <a:extLst>
                <a:ext uri="{FF2B5EF4-FFF2-40B4-BE49-F238E27FC236}">
                  <a16:creationId xmlns:a16="http://schemas.microsoft.com/office/drawing/2014/main" id="{890AD07D-F98C-22A7-CCAB-82BE3D5C19FA}"/>
                </a:ext>
              </a:extLst>
            </p:cNvPr>
            <p:cNvSpPr/>
            <p:nvPr/>
          </p:nvSpPr>
          <p:spPr>
            <a:xfrm>
              <a:off x="4107647" y="5209793"/>
              <a:ext cx="123825" cy="76200"/>
            </a:xfrm>
            <a:custGeom>
              <a:avLst/>
              <a:gdLst>
                <a:gd name="connsiteX0" fmla="*/ 18288 w 123825"/>
                <a:gd name="connsiteY0" fmla="*/ 74771 h 76200"/>
                <a:gd name="connsiteX1" fmla="*/ 107442 w 123825"/>
                <a:gd name="connsiteY1" fmla="*/ 74771 h 76200"/>
                <a:gd name="connsiteX2" fmla="*/ 118586 w 123825"/>
                <a:gd name="connsiteY2" fmla="*/ 63722 h 76200"/>
                <a:gd name="connsiteX3" fmla="*/ 62865 w 123825"/>
                <a:gd name="connsiteY3" fmla="*/ 7144 h 76200"/>
                <a:gd name="connsiteX4" fmla="*/ 7144 w 123825"/>
                <a:gd name="connsiteY4" fmla="*/ 63722 h 76200"/>
                <a:gd name="connsiteX5" fmla="*/ 18288 w 123825"/>
                <a:gd name="connsiteY5" fmla="*/ 7477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grpFill/>
            <a:ln w="9525" cap="flat">
              <a:noFill/>
              <a:prstDash val="solid"/>
              <a:miter/>
            </a:ln>
          </p:spPr>
          <p:txBody>
            <a:bodyPr rtlCol="0" anchor="ctr"/>
            <a:lstStyle/>
            <a:p>
              <a:endParaRPr lang="ko-KR" altLang="en-US"/>
            </a:p>
          </p:txBody>
        </p:sp>
        <p:sp>
          <p:nvSpPr>
            <p:cNvPr id="13" name="자유형: 도형 478">
              <a:extLst>
                <a:ext uri="{FF2B5EF4-FFF2-40B4-BE49-F238E27FC236}">
                  <a16:creationId xmlns:a16="http://schemas.microsoft.com/office/drawing/2014/main" id="{96201603-8DCD-FDE6-D1E2-F769965B9FDE}"/>
                </a:ext>
              </a:extLst>
            </p:cNvPr>
            <p:cNvSpPr/>
            <p:nvPr/>
          </p:nvSpPr>
          <p:spPr>
            <a:xfrm>
              <a:off x="4398827" y="4896992"/>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14" name="자유형: 도형 479">
              <a:extLst>
                <a:ext uri="{FF2B5EF4-FFF2-40B4-BE49-F238E27FC236}">
                  <a16:creationId xmlns:a16="http://schemas.microsoft.com/office/drawing/2014/main" id="{E115326B-5CCC-4817-ACA8-E0CB9E5751C1}"/>
                </a:ext>
              </a:extLst>
            </p:cNvPr>
            <p:cNvSpPr/>
            <p:nvPr/>
          </p:nvSpPr>
          <p:spPr>
            <a:xfrm>
              <a:off x="4129936" y="4896992"/>
              <a:ext cx="76200" cy="76200"/>
            </a:xfrm>
            <a:custGeom>
              <a:avLst/>
              <a:gdLst>
                <a:gd name="connsiteX0" fmla="*/ 74009 w 76200"/>
                <a:gd name="connsiteY0" fmla="*/ 40577 h 76200"/>
                <a:gd name="connsiteX1" fmla="*/ 40577 w 76200"/>
                <a:gd name="connsiteY1" fmla="*/ 7144 h 76200"/>
                <a:gd name="connsiteX2" fmla="*/ 7144 w 76200"/>
                <a:gd name="connsiteY2" fmla="*/ 40577 h 76200"/>
                <a:gd name="connsiteX3" fmla="*/ 40577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grpFill/>
            <a:ln w="9525" cap="flat">
              <a:noFill/>
              <a:prstDash val="solid"/>
              <a:miter/>
            </a:ln>
          </p:spPr>
          <p:txBody>
            <a:bodyPr rtlCol="0" anchor="ctr"/>
            <a:lstStyle/>
            <a:p>
              <a:endParaRPr lang="ko-KR" altLang="en-US"/>
            </a:p>
          </p:txBody>
        </p:sp>
        <p:sp>
          <p:nvSpPr>
            <p:cNvPr id="15" name="자유형: 도형 480">
              <a:extLst>
                <a:ext uri="{FF2B5EF4-FFF2-40B4-BE49-F238E27FC236}">
                  <a16:creationId xmlns:a16="http://schemas.microsoft.com/office/drawing/2014/main" id="{59538692-71B0-0725-9FBD-8E6C7CC2CB4A}"/>
                </a:ext>
              </a:extLst>
            </p:cNvPr>
            <p:cNvSpPr/>
            <p:nvPr/>
          </p:nvSpPr>
          <p:spPr>
            <a:xfrm>
              <a:off x="4271858" y="5076180"/>
              <a:ext cx="152400" cy="133350"/>
            </a:xfrm>
            <a:custGeom>
              <a:avLst/>
              <a:gdLst>
                <a:gd name="connsiteX0" fmla="*/ 130778 w 152400"/>
                <a:gd name="connsiteY0" fmla="*/ 74083 h 133350"/>
                <a:gd name="connsiteX1" fmla="*/ 140684 w 152400"/>
                <a:gd name="connsiteY1" fmla="*/ 79798 h 133350"/>
                <a:gd name="connsiteX2" fmla="*/ 146399 w 152400"/>
                <a:gd name="connsiteY2" fmla="*/ 79702 h 133350"/>
                <a:gd name="connsiteX3" fmla="*/ 148971 w 152400"/>
                <a:gd name="connsiteY3" fmla="*/ 74654 h 133350"/>
                <a:gd name="connsiteX4" fmla="*/ 144971 w 152400"/>
                <a:gd name="connsiteY4" fmla="*/ 12361 h 133350"/>
                <a:gd name="connsiteX5" fmla="*/ 142208 w 152400"/>
                <a:gd name="connsiteY5" fmla="*/ 7884 h 133350"/>
                <a:gd name="connsiteX6" fmla="*/ 136970 w 152400"/>
                <a:gd name="connsiteY6" fmla="*/ 7693 h 133350"/>
                <a:gd name="connsiteX7" fmla="*/ 81629 w 152400"/>
                <a:gd name="connsiteY7" fmla="*/ 35792 h 133350"/>
                <a:gd name="connsiteX8" fmla="*/ 78581 w 152400"/>
                <a:gd name="connsiteY8" fmla="*/ 40555 h 133350"/>
                <a:gd name="connsiteX9" fmla="*/ 81344 w 152400"/>
                <a:gd name="connsiteY9" fmla="*/ 45508 h 133350"/>
                <a:gd name="connsiteX10" fmla="*/ 92869 w 152400"/>
                <a:gd name="connsiteY10" fmla="*/ 52175 h 133350"/>
                <a:gd name="connsiteX11" fmla="*/ 83725 w 152400"/>
                <a:gd name="connsiteY11" fmla="*/ 62367 h 133350"/>
                <a:gd name="connsiteX12" fmla="*/ 31718 w 152400"/>
                <a:gd name="connsiteY12" fmla="*/ 84370 h 133350"/>
                <a:gd name="connsiteX13" fmla="*/ 13335 w 152400"/>
                <a:gd name="connsiteY13" fmla="*/ 81703 h 133350"/>
                <a:gd name="connsiteX14" fmla="*/ 11239 w 152400"/>
                <a:gd name="connsiteY14" fmla="*/ 113707 h 133350"/>
                <a:gd name="connsiteX15" fmla="*/ 7144 w 152400"/>
                <a:gd name="connsiteY15" fmla="*/ 126470 h 133350"/>
                <a:gd name="connsiteX16" fmla="*/ 32195 w 152400"/>
                <a:gd name="connsiteY16" fmla="*/ 129518 h 133350"/>
                <a:gd name="connsiteX17" fmla="*/ 124778 w 152400"/>
                <a:gd name="connsiteY17" fmla="*/ 82369 h 133350"/>
                <a:gd name="connsiteX18" fmla="*/ 130778 w 152400"/>
                <a:gd name="connsiteY18" fmla="*/ 740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400" h="13335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grpFill/>
            <a:ln w="9525" cap="flat">
              <a:noFill/>
              <a:prstDash val="solid"/>
              <a:miter/>
            </a:ln>
          </p:spPr>
          <p:txBody>
            <a:bodyPr rtlCol="0" anchor="ctr"/>
            <a:lstStyle/>
            <a:p>
              <a:endParaRPr lang="ko-KR" altLang="en-US"/>
            </a:p>
          </p:txBody>
        </p:sp>
        <p:sp>
          <p:nvSpPr>
            <p:cNvPr id="16" name="자유형: 도형 481">
              <a:extLst>
                <a:ext uri="{FF2B5EF4-FFF2-40B4-BE49-F238E27FC236}">
                  <a16:creationId xmlns:a16="http://schemas.microsoft.com/office/drawing/2014/main" id="{AD94DA90-93C0-0C7D-6A1B-224B324227E7}"/>
                </a:ext>
              </a:extLst>
            </p:cNvPr>
            <p:cNvSpPr/>
            <p:nvPr/>
          </p:nvSpPr>
          <p:spPr>
            <a:xfrm>
              <a:off x="4107647" y="4963953"/>
              <a:ext cx="161925" cy="257175"/>
            </a:xfrm>
            <a:custGeom>
              <a:avLst/>
              <a:gdLst>
                <a:gd name="connsiteX0" fmla="*/ 157258 w 161925"/>
                <a:gd name="connsiteY0" fmla="*/ 163163 h 257175"/>
                <a:gd name="connsiteX1" fmla="*/ 156020 w 161925"/>
                <a:gd name="connsiteY1" fmla="*/ 159163 h 257175"/>
                <a:gd name="connsiteX2" fmla="*/ 148971 w 161925"/>
                <a:gd name="connsiteY2" fmla="*/ 157925 h 257175"/>
                <a:gd name="connsiteX3" fmla="*/ 137446 w 161925"/>
                <a:gd name="connsiteY3" fmla="*/ 164592 h 257175"/>
                <a:gd name="connsiteX4" fmla="*/ 133160 w 161925"/>
                <a:gd name="connsiteY4" fmla="*/ 151638 h 257175"/>
                <a:gd name="connsiteX5" fmla="*/ 129731 w 161925"/>
                <a:gd name="connsiteY5" fmla="*/ 129730 h 257175"/>
                <a:gd name="connsiteX6" fmla="*/ 150686 w 161925"/>
                <a:gd name="connsiteY6" fmla="*/ 81344 h 257175"/>
                <a:gd name="connsiteX7" fmla="*/ 124301 w 161925"/>
                <a:gd name="connsiteY7" fmla="*/ 63722 h 257175"/>
                <a:gd name="connsiteX8" fmla="*/ 118396 w 161925"/>
                <a:gd name="connsiteY8" fmla="*/ 58388 h 257175"/>
                <a:gd name="connsiteX9" fmla="*/ 62865 w 161925"/>
                <a:gd name="connsiteY9" fmla="*/ 7144 h 257175"/>
                <a:gd name="connsiteX10" fmla="*/ 7144 w 161925"/>
                <a:gd name="connsiteY10" fmla="*/ 62960 h 257175"/>
                <a:gd name="connsiteX11" fmla="*/ 18288 w 161925"/>
                <a:gd name="connsiteY11" fmla="*/ 74009 h 257175"/>
                <a:gd name="connsiteX12" fmla="*/ 100299 w 161925"/>
                <a:gd name="connsiteY12" fmla="*/ 74009 h 257175"/>
                <a:gd name="connsiteX13" fmla="*/ 85154 w 161925"/>
                <a:gd name="connsiteY13" fmla="*/ 129730 h 257175"/>
                <a:gd name="connsiteX14" fmla="*/ 95441 w 161925"/>
                <a:gd name="connsiteY14" fmla="*/ 177165 h 257175"/>
                <a:gd name="connsiteX15" fmla="*/ 99727 w 161925"/>
                <a:gd name="connsiteY15" fmla="*/ 186404 h 257175"/>
                <a:gd name="connsiteX16" fmla="*/ 89821 w 161925"/>
                <a:gd name="connsiteY16" fmla="*/ 192119 h 257175"/>
                <a:gd name="connsiteX17" fmla="*/ 87059 w 161925"/>
                <a:gd name="connsiteY17" fmla="*/ 196501 h 257175"/>
                <a:gd name="connsiteX18" fmla="*/ 60198 w 161925"/>
                <a:gd name="connsiteY18" fmla="*/ 186309 h 257175"/>
                <a:gd name="connsiteX19" fmla="*/ 29623 w 161925"/>
                <a:gd name="connsiteY19" fmla="*/ 216599 h 257175"/>
                <a:gd name="connsiteX20" fmla="*/ 64580 w 161925"/>
                <a:gd name="connsiteY20" fmla="*/ 253079 h 257175"/>
                <a:gd name="connsiteX21" fmla="*/ 96298 w 161925"/>
                <a:gd name="connsiteY21" fmla="*/ 220980 h 257175"/>
                <a:gd name="connsiteX22" fmla="*/ 91726 w 161925"/>
                <a:gd name="connsiteY22" fmla="*/ 202883 h 257175"/>
                <a:gd name="connsiteX23" fmla="*/ 145352 w 161925"/>
                <a:gd name="connsiteY23" fmla="*/ 229457 h 257175"/>
                <a:gd name="connsiteX24" fmla="*/ 150591 w 161925"/>
                <a:gd name="connsiteY24" fmla="*/ 229267 h 257175"/>
                <a:gd name="connsiteX25" fmla="*/ 153353 w 161925"/>
                <a:gd name="connsiteY25" fmla="*/ 224790 h 257175"/>
                <a:gd name="connsiteX26" fmla="*/ 157258 w 161925"/>
                <a:gd name="connsiteY26" fmla="*/ 16316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925" h="257175">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grpFill/>
            <a:ln w="9525" cap="flat">
              <a:noFill/>
              <a:prstDash val="solid"/>
              <a:miter/>
            </a:ln>
          </p:spPr>
          <p:txBody>
            <a:bodyPr rtlCol="0" anchor="ctr"/>
            <a:lstStyle/>
            <a:p>
              <a:endParaRPr lang="ko-KR" altLang="en-US"/>
            </a:p>
          </p:txBody>
        </p:sp>
        <p:sp>
          <p:nvSpPr>
            <p:cNvPr id="17" name="자유형: 도형 482">
              <a:extLst>
                <a:ext uri="{FF2B5EF4-FFF2-40B4-BE49-F238E27FC236}">
                  <a16:creationId xmlns:a16="http://schemas.microsoft.com/office/drawing/2014/main" id="{83E72C25-3BB3-2685-CD5B-E756AD7CD95D}"/>
                </a:ext>
              </a:extLst>
            </p:cNvPr>
            <p:cNvSpPr/>
            <p:nvPr/>
          </p:nvSpPr>
          <p:spPr>
            <a:xfrm>
              <a:off x="4235079" y="4957499"/>
              <a:ext cx="266700" cy="123825"/>
            </a:xfrm>
            <a:custGeom>
              <a:avLst/>
              <a:gdLst>
                <a:gd name="connsiteX0" fmla="*/ 9538 w 266700"/>
                <a:gd name="connsiteY0" fmla="*/ 51507 h 123825"/>
                <a:gd name="connsiteX1" fmla="*/ 60877 w 266700"/>
                <a:gd name="connsiteY1" fmla="*/ 85702 h 123825"/>
                <a:gd name="connsiteX2" fmla="*/ 67926 w 266700"/>
                <a:gd name="connsiteY2" fmla="*/ 84940 h 123825"/>
                <a:gd name="connsiteX3" fmla="*/ 69450 w 266700"/>
                <a:gd name="connsiteY3" fmla="*/ 80940 h 123825"/>
                <a:gd name="connsiteX4" fmla="*/ 69450 w 266700"/>
                <a:gd name="connsiteY4" fmla="*/ 67795 h 123825"/>
                <a:gd name="connsiteX5" fmla="*/ 82785 w 266700"/>
                <a:gd name="connsiteY5" fmla="*/ 70557 h 123825"/>
                <a:gd name="connsiteX6" fmla="*/ 135744 w 266700"/>
                <a:gd name="connsiteY6" fmla="*/ 120564 h 123825"/>
                <a:gd name="connsiteX7" fmla="*/ 164224 w 266700"/>
                <a:gd name="connsiteY7" fmla="*/ 106467 h 123825"/>
                <a:gd name="connsiteX8" fmla="*/ 176606 w 266700"/>
                <a:gd name="connsiteY8" fmla="*/ 103609 h 123825"/>
                <a:gd name="connsiteX9" fmla="*/ 177559 w 266700"/>
                <a:gd name="connsiteY9" fmla="*/ 103704 h 123825"/>
                <a:gd name="connsiteX10" fmla="*/ 167367 w 266700"/>
                <a:gd name="connsiteY10" fmla="*/ 80368 h 123825"/>
                <a:gd name="connsiteX11" fmla="*/ 249282 w 266700"/>
                <a:gd name="connsiteY11" fmla="*/ 80368 h 123825"/>
                <a:gd name="connsiteX12" fmla="*/ 260426 w 266700"/>
                <a:gd name="connsiteY12" fmla="*/ 69319 h 123825"/>
                <a:gd name="connsiteX13" fmla="*/ 204705 w 266700"/>
                <a:gd name="connsiteY13" fmla="*/ 13503 h 123825"/>
                <a:gd name="connsiteX14" fmla="*/ 150127 w 266700"/>
                <a:gd name="connsiteY14" fmla="*/ 57889 h 123825"/>
                <a:gd name="connsiteX15" fmla="*/ 79642 w 266700"/>
                <a:gd name="connsiteY15" fmla="*/ 25123 h 123825"/>
                <a:gd name="connsiteX16" fmla="*/ 69545 w 266700"/>
                <a:gd name="connsiteY16" fmla="*/ 24171 h 123825"/>
                <a:gd name="connsiteX17" fmla="*/ 69545 w 266700"/>
                <a:gd name="connsiteY17" fmla="*/ 12836 h 123825"/>
                <a:gd name="connsiteX18" fmla="*/ 68021 w 266700"/>
                <a:gd name="connsiteY18" fmla="*/ 8835 h 123825"/>
                <a:gd name="connsiteX19" fmla="*/ 60973 w 266700"/>
                <a:gd name="connsiteY19" fmla="*/ 8073 h 123825"/>
                <a:gd name="connsiteX20" fmla="*/ 9728 w 266700"/>
                <a:gd name="connsiteY20" fmla="*/ 42173 h 123825"/>
                <a:gd name="connsiteX21" fmla="*/ 7633 w 266700"/>
                <a:gd name="connsiteY21" fmla="*/ 44649 h 123825"/>
                <a:gd name="connsiteX22" fmla="*/ 9538 w 266700"/>
                <a:gd name="connsiteY22" fmla="*/ 5150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6700" h="123825">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grpFill/>
            <a:ln w="9525" cap="flat">
              <a:noFill/>
              <a:prstDash val="solid"/>
              <a:miter/>
            </a:ln>
          </p:spPr>
          <p:txBody>
            <a:bodyPr rtlCol="0" anchor="ctr"/>
            <a:lstStyle/>
            <a:p>
              <a:endParaRPr lang="ko-KR" altLang="en-US"/>
            </a:p>
          </p:txBody>
        </p:sp>
      </p:grpSp>
      <p:grpSp>
        <p:nvGrpSpPr>
          <p:cNvPr id="19" name="그룹 27">
            <a:extLst>
              <a:ext uri="{FF2B5EF4-FFF2-40B4-BE49-F238E27FC236}">
                <a16:creationId xmlns:a16="http://schemas.microsoft.com/office/drawing/2014/main" id="{E2AF5168-6428-9DE4-F2BC-BC7EC51F3C56}"/>
              </a:ext>
            </a:extLst>
          </p:cNvPr>
          <p:cNvGrpSpPr/>
          <p:nvPr/>
        </p:nvGrpSpPr>
        <p:grpSpPr>
          <a:xfrm>
            <a:off x="1496667" y="4070958"/>
            <a:ext cx="328636" cy="392335"/>
            <a:chOff x="3471568" y="1570005"/>
            <a:chExt cx="328636" cy="392335"/>
          </a:xfrm>
          <a:solidFill>
            <a:schemeClr val="bg1"/>
          </a:solidFill>
        </p:grpSpPr>
        <p:sp>
          <p:nvSpPr>
            <p:cNvPr id="20" name="자유형: 도형 28">
              <a:extLst>
                <a:ext uri="{FF2B5EF4-FFF2-40B4-BE49-F238E27FC236}">
                  <a16:creationId xmlns:a16="http://schemas.microsoft.com/office/drawing/2014/main" id="{715DB980-716E-E23D-4BD4-AD4C8D47B8B4}"/>
                </a:ext>
              </a:extLst>
            </p:cNvPr>
            <p:cNvSpPr/>
            <p:nvPr/>
          </p:nvSpPr>
          <p:spPr>
            <a:xfrm>
              <a:off x="3668545" y="1876615"/>
              <a:ext cx="85725" cy="85725"/>
            </a:xfrm>
            <a:custGeom>
              <a:avLst/>
              <a:gdLst>
                <a:gd name="connsiteX0" fmla="*/ 74009 w 85725"/>
                <a:gd name="connsiteY0" fmla="*/ 7144 h 85725"/>
                <a:gd name="connsiteX1" fmla="*/ 7144 w 85725"/>
                <a:gd name="connsiteY1" fmla="*/ 36671 h 85725"/>
                <a:gd name="connsiteX2" fmla="*/ 17145 w 85725"/>
                <a:gd name="connsiteY2" fmla="*/ 72866 h 85725"/>
                <a:gd name="connsiteX3" fmla="*/ 27718 w 85725"/>
                <a:gd name="connsiteY3" fmla="*/ 80963 h 85725"/>
                <a:gd name="connsiteX4" fmla="*/ 71628 w 85725"/>
                <a:gd name="connsiteY4" fmla="*/ 80963 h 85725"/>
                <a:gd name="connsiteX5" fmla="*/ 82487 w 85725"/>
                <a:gd name="connsiteY5" fmla="*/ 68485 h 85725"/>
                <a:gd name="connsiteX6" fmla="*/ 74009 w 85725"/>
                <a:gd name="connsiteY6"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4009" y="7144"/>
                  </a:moveTo>
                  <a:cubicBezTo>
                    <a:pt x="54293" y="21241"/>
                    <a:pt x="31623" y="31433"/>
                    <a:pt x="7144" y="36671"/>
                  </a:cubicBezTo>
                  <a:lnTo>
                    <a:pt x="17145" y="72866"/>
                  </a:lnTo>
                  <a:cubicBezTo>
                    <a:pt x="18479" y="77629"/>
                    <a:pt x="22765" y="80963"/>
                    <a:pt x="27718" y="80963"/>
                  </a:cubicBezTo>
                  <a:lnTo>
                    <a:pt x="71628" y="80963"/>
                  </a:lnTo>
                  <a:cubicBezTo>
                    <a:pt x="78200" y="80963"/>
                    <a:pt x="83344" y="74962"/>
                    <a:pt x="82487" y="68485"/>
                  </a:cubicBezTo>
                  <a:lnTo>
                    <a:pt x="74009" y="7144"/>
                  </a:lnTo>
                  <a:close/>
                </a:path>
              </a:pathLst>
            </a:custGeom>
            <a:grpFill/>
            <a:ln w="9525" cap="flat">
              <a:noFill/>
              <a:prstDash val="solid"/>
              <a:miter/>
            </a:ln>
          </p:spPr>
          <p:txBody>
            <a:bodyPr rtlCol="0" anchor="ctr"/>
            <a:lstStyle/>
            <a:p>
              <a:endParaRPr lang="ko-KR" altLang="en-US"/>
            </a:p>
          </p:txBody>
        </p:sp>
        <p:sp>
          <p:nvSpPr>
            <p:cNvPr id="21" name="자유형: 도형 29">
              <a:extLst>
                <a:ext uri="{FF2B5EF4-FFF2-40B4-BE49-F238E27FC236}">
                  <a16:creationId xmlns:a16="http://schemas.microsoft.com/office/drawing/2014/main" id="{D6F852ED-663A-60D5-DC2E-640A155D5C8D}"/>
                </a:ext>
              </a:extLst>
            </p:cNvPr>
            <p:cNvSpPr/>
            <p:nvPr/>
          </p:nvSpPr>
          <p:spPr>
            <a:xfrm>
              <a:off x="3517194" y="1876615"/>
              <a:ext cx="85725" cy="85725"/>
            </a:xfrm>
            <a:custGeom>
              <a:avLst/>
              <a:gdLst>
                <a:gd name="connsiteX0" fmla="*/ 7237 w 85725"/>
                <a:gd name="connsiteY0" fmla="*/ 68485 h 85725"/>
                <a:gd name="connsiteX1" fmla="*/ 18096 w 85725"/>
                <a:gd name="connsiteY1" fmla="*/ 80963 h 85725"/>
                <a:gd name="connsiteX2" fmla="*/ 62006 w 85725"/>
                <a:gd name="connsiteY2" fmla="*/ 80963 h 85725"/>
                <a:gd name="connsiteX3" fmla="*/ 72579 w 85725"/>
                <a:gd name="connsiteY3" fmla="*/ 72866 h 85725"/>
                <a:gd name="connsiteX4" fmla="*/ 82580 w 85725"/>
                <a:gd name="connsiteY4" fmla="*/ 36671 h 85725"/>
                <a:gd name="connsiteX5" fmla="*/ 15715 w 85725"/>
                <a:gd name="connsiteY5" fmla="*/ 7144 h 85725"/>
                <a:gd name="connsiteX6" fmla="*/ 7237 w 85725"/>
                <a:gd name="connsiteY6" fmla="*/ 6848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85725">
                  <a:moveTo>
                    <a:pt x="7237" y="68485"/>
                  </a:moveTo>
                  <a:cubicBezTo>
                    <a:pt x="6380" y="74962"/>
                    <a:pt x="11524" y="80963"/>
                    <a:pt x="18096" y="80963"/>
                  </a:cubicBezTo>
                  <a:lnTo>
                    <a:pt x="62006" y="80963"/>
                  </a:lnTo>
                  <a:cubicBezTo>
                    <a:pt x="66959" y="80963"/>
                    <a:pt x="71245" y="77629"/>
                    <a:pt x="72579" y="72866"/>
                  </a:cubicBezTo>
                  <a:lnTo>
                    <a:pt x="82580" y="36671"/>
                  </a:lnTo>
                  <a:cubicBezTo>
                    <a:pt x="58101" y="31433"/>
                    <a:pt x="35431" y="21241"/>
                    <a:pt x="15715" y="7144"/>
                  </a:cubicBezTo>
                  <a:lnTo>
                    <a:pt x="7237" y="68485"/>
                  </a:lnTo>
                  <a:close/>
                </a:path>
              </a:pathLst>
            </a:custGeom>
            <a:grpFill/>
            <a:ln w="9525" cap="flat">
              <a:noFill/>
              <a:prstDash val="solid"/>
              <a:miter/>
            </a:ln>
          </p:spPr>
          <p:txBody>
            <a:bodyPr rtlCol="0" anchor="ctr"/>
            <a:lstStyle/>
            <a:p>
              <a:endParaRPr lang="ko-KR" altLang="en-US"/>
            </a:p>
          </p:txBody>
        </p:sp>
        <p:sp>
          <p:nvSpPr>
            <p:cNvPr id="22" name="자유형: 도형 30">
              <a:extLst>
                <a:ext uri="{FF2B5EF4-FFF2-40B4-BE49-F238E27FC236}">
                  <a16:creationId xmlns:a16="http://schemas.microsoft.com/office/drawing/2014/main" id="{339976CC-D202-3D41-1843-479F25D852B7}"/>
                </a:ext>
              </a:extLst>
            </p:cNvPr>
            <p:cNvSpPr/>
            <p:nvPr/>
          </p:nvSpPr>
          <p:spPr>
            <a:xfrm>
              <a:off x="3619229" y="1570016"/>
              <a:ext cx="180975" cy="180975"/>
            </a:xfrm>
            <a:custGeom>
              <a:avLst/>
              <a:gdLst>
                <a:gd name="connsiteX0" fmla="*/ 67794 w 180975"/>
                <a:gd name="connsiteY0" fmla="*/ 69617 h 180975"/>
                <a:gd name="connsiteX1" fmla="*/ 67794 w 180975"/>
                <a:gd name="connsiteY1" fmla="*/ 101431 h 180975"/>
                <a:gd name="connsiteX2" fmla="*/ 10359 w 180975"/>
                <a:gd name="connsiteY2" fmla="*/ 158866 h 180975"/>
                <a:gd name="connsiteX3" fmla="*/ 10359 w 180975"/>
                <a:gd name="connsiteY3" fmla="*/ 174487 h 180975"/>
                <a:gd name="connsiteX4" fmla="*/ 25979 w 180975"/>
                <a:gd name="connsiteY4" fmla="*/ 174487 h 180975"/>
                <a:gd name="connsiteX5" fmla="*/ 83415 w 180975"/>
                <a:gd name="connsiteY5" fmla="*/ 117052 h 180975"/>
                <a:gd name="connsiteX6" fmla="*/ 115229 w 180975"/>
                <a:gd name="connsiteY6" fmla="*/ 117052 h 180975"/>
                <a:gd name="connsiteX7" fmla="*/ 122753 w 180975"/>
                <a:gd name="connsiteY7" fmla="*/ 114099 h 180975"/>
                <a:gd name="connsiteX8" fmla="*/ 174379 w 180975"/>
                <a:gd name="connsiteY8" fmla="*/ 65521 h 180975"/>
                <a:gd name="connsiteX9" fmla="*/ 177046 w 180975"/>
                <a:gd name="connsiteY9" fmla="*/ 53425 h 180975"/>
                <a:gd name="connsiteX10" fmla="*/ 166854 w 180975"/>
                <a:gd name="connsiteY10" fmla="*/ 46471 h 180975"/>
                <a:gd name="connsiteX11" fmla="*/ 138470 w 180975"/>
                <a:gd name="connsiteY11" fmla="*/ 46471 h 180975"/>
                <a:gd name="connsiteX12" fmla="*/ 138470 w 180975"/>
                <a:gd name="connsiteY12" fmla="*/ 18087 h 180975"/>
                <a:gd name="connsiteX13" fmla="*/ 131517 w 180975"/>
                <a:gd name="connsiteY13" fmla="*/ 7895 h 180975"/>
                <a:gd name="connsiteX14" fmla="*/ 119420 w 180975"/>
                <a:gd name="connsiteY14" fmla="*/ 10562 h 180975"/>
                <a:gd name="connsiteX15" fmla="*/ 70842 w 180975"/>
                <a:gd name="connsiteY15" fmla="*/ 62187 h 180975"/>
                <a:gd name="connsiteX16" fmla="*/ 67794 w 180975"/>
                <a:gd name="connsiteY16" fmla="*/ 6961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0975" h="180975">
                  <a:moveTo>
                    <a:pt x="67794" y="69617"/>
                  </a:moveTo>
                  <a:lnTo>
                    <a:pt x="67794" y="101431"/>
                  </a:lnTo>
                  <a:lnTo>
                    <a:pt x="10359" y="158866"/>
                  </a:lnTo>
                  <a:cubicBezTo>
                    <a:pt x="6072" y="163152"/>
                    <a:pt x="6072" y="170106"/>
                    <a:pt x="10359" y="174487"/>
                  </a:cubicBezTo>
                  <a:cubicBezTo>
                    <a:pt x="14645" y="178773"/>
                    <a:pt x="21693" y="178773"/>
                    <a:pt x="25979" y="174487"/>
                  </a:cubicBezTo>
                  <a:lnTo>
                    <a:pt x="83415" y="117052"/>
                  </a:lnTo>
                  <a:lnTo>
                    <a:pt x="115229" y="117052"/>
                  </a:lnTo>
                  <a:cubicBezTo>
                    <a:pt x="117991" y="117052"/>
                    <a:pt x="120753" y="116004"/>
                    <a:pt x="122753" y="114099"/>
                  </a:cubicBezTo>
                  <a:lnTo>
                    <a:pt x="174379" y="65521"/>
                  </a:lnTo>
                  <a:cubicBezTo>
                    <a:pt x="177618" y="62378"/>
                    <a:pt x="178760" y="57615"/>
                    <a:pt x="177046" y="53425"/>
                  </a:cubicBezTo>
                  <a:cubicBezTo>
                    <a:pt x="175427" y="49233"/>
                    <a:pt x="171331" y="46471"/>
                    <a:pt x="166854" y="46471"/>
                  </a:cubicBezTo>
                  <a:lnTo>
                    <a:pt x="138470" y="46471"/>
                  </a:lnTo>
                  <a:lnTo>
                    <a:pt x="138470" y="18087"/>
                  </a:lnTo>
                  <a:cubicBezTo>
                    <a:pt x="138470" y="13610"/>
                    <a:pt x="135708" y="9514"/>
                    <a:pt x="131517" y="7895"/>
                  </a:cubicBezTo>
                  <a:cubicBezTo>
                    <a:pt x="127326" y="6276"/>
                    <a:pt x="122563" y="7323"/>
                    <a:pt x="119420" y="10562"/>
                  </a:cubicBezTo>
                  <a:lnTo>
                    <a:pt x="70842" y="62187"/>
                  </a:lnTo>
                  <a:cubicBezTo>
                    <a:pt x="68842" y="64188"/>
                    <a:pt x="67794" y="66855"/>
                    <a:pt x="67794" y="69617"/>
                  </a:cubicBezTo>
                  <a:close/>
                </a:path>
              </a:pathLst>
            </a:custGeom>
            <a:grpFill/>
            <a:ln w="9525" cap="flat">
              <a:noFill/>
              <a:prstDash val="solid"/>
              <a:miter/>
            </a:ln>
          </p:spPr>
          <p:txBody>
            <a:bodyPr rtlCol="0" anchor="ctr"/>
            <a:lstStyle/>
            <a:p>
              <a:endParaRPr lang="ko-KR" altLang="en-US"/>
            </a:p>
          </p:txBody>
        </p:sp>
        <p:sp>
          <p:nvSpPr>
            <p:cNvPr id="23" name="자유형: 도형 31">
              <a:extLst>
                <a:ext uri="{FF2B5EF4-FFF2-40B4-BE49-F238E27FC236}">
                  <a16:creationId xmlns:a16="http://schemas.microsoft.com/office/drawing/2014/main" id="{37DEA380-D73E-FF28-9489-7379A5D2A771}"/>
                </a:ext>
              </a:extLst>
            </p:cNvPr>
            <p:cNvSpPr/>
            <p:nvPr/>
          </p:nvSpPr>
          <p:spPr>
            <a:xfrm>
              <a:off x="3581200" y="1679733"/>
              <a:ext cx="104775" cy="104775"/>
            </a:xfrm>
            <a:custGeom>
              <a:avLst/>
              <a:gdLst>
                <a:gd name="connsiteX0" fmla="*/ 59246 w 104775"/>
                <a:gd name="connsiteY0" fmla="*/ 7239 h 104775"/>
                <a:gd name="connsiteX1" fmla="*/ 56483 w 104775"/>
                <a:gd name="connsiteY1" fmla="*/ 7144 h 104775"/>
                <a:gd name="connsiteX2" fmla="*/ 7144 w 104775"/>
                <a:gd name="connsiteY2" fmla="*/ 56483 h 104775"/>
                <a:gd name="connsiteX3" fmla="*/ 56483 w 104775"/>
                <a:gd name="connsiteY3" fmla="*/ 105823 h 104775"/>
                <a:gd name="connsiteX4" fmla="*/ 105823 w 104775"/>
                <a:gd name="connsiteY4" fmla="*/ 56483 h 104775"/>
                <a:gd name="connsiteX5" fmla="*/ 105728 w 104775"/>
                <a:gd name="connsiteY5" fmla="*/ 53721 h 104775"/>
                <a:gd name="connsiteX6" fmla="*/ 79724 w 104775"/>
                <a:gd name="connsiteY6" fmla="*/ 79724 h 104775"/>
                <a:gd name="connsiteX7" fmla="*/ 56483 w 104775"/>
                <a:gd name="connsiteY7" fmla="*/ 89345 h 104775"/>
                <a:gd name="connsiteX8" fmla="*/ 33242 w 104775"/>
                <a:gd name="connsiteY8" fmla="*/ 79724 h 104775"/>
                <a:gd name="connsiteX9" fmla="*/ 23622 w 104775"/>
                <a:gd name="connsiteY9" fmla="*/ 56483 h 104775"/>
                <a:gd name="connsiteX10" fmla="*/ 33242 w 104775"/>
                <a:gd name="connsiteY10" fmla="*/ 33242 h 104775"/>
                <a:gd name="connsiteX11" fmla="*/ 59246 w 104775"/>
                <a:gd name="connsiteY11" fmla="*/ 72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104775">
                  <a:moveTo>
                    <a:pt x="59246" y="7239"/>
                  </a:moveTo>
                  <a:cubicBezTo>
                    <a:pt x="58293" y="7144"/>
                    <a:pt x="57436" y="7144"/>
                    <a:pt x="56483" y="7144"/>
                  </a:cubicBezTo>
                  <a:cubicBezTo>
                    <a:pt x="29242" y="7144"/>
                    <a:pt x="7144" y="29337"/>
                    <a:pt x="7144" y="56483"/>
                  </a:cubicBezTo>
                  <a:cubicBezTo>
                    <a:pt x="7144" y="83725"/>
                    <a:pt x="29337" y="105823"/>
                    <a:pt x="56483" y="105823"/>
                  </a:cubicBezTo>
                  <a:cubicBezTo>
                    <a:pt x="83725" y="105823"/>
                    <a:pt x="105823" y="83629"/>
                    <a:pt x="105823" y="56483"/>
                  </a:cubicBezTo>
                  <a:cubicBezTo>
                    <a:pt x="105823" y="55531"/>
                    <a:pt x="105823" y="54673"/>
                    <a:pt x="105728" y="53721"/>
                  </a:cubicBezTo>
                  <a:lnTo>
                    <a:pt x="79724" y="79724"/>
                  </a:lnTo>
                  <a:cubicBezTo>
                    <a:pt x="73533" y="85916"/>
                    <a:pt x="65246" y="89345"/>
                    <a:pt x="56483" y="89345"/>
                  </a:cubicBezTo>
                  <a:cubicBezTo>
                    <a:pt x="47720" y="89345"/>
                    <a:pt x="39434" y="85916"/>
                    <a:pt x="33242" y="79724"/>
                  </a:cubicBezTo>
                  <a:cubicBezTo>
                    <a:pt x="27051" y="73533"/>
                    <a:pt x="23622" y="65246"/>
                    <a:pt x="23622" y="56483"/>
                  </a:cubicBezTo>
                  <a:cubicBezTo>
                    <a:pt x="23622" y="47720"/>
                    <a:pt x="27051" y="39433"/>
                    <a:pt x="33242" y="33242"/>
                  </a:cubicBezTo>
                  <a:lnTo>
                    <a:pt x="59246" y="7239"/>
                  </a:lnTo>
                  <a:close/>
                </a:path>
              </a:pathLst>
            </a:custGeom>
            <a:grpFill/>
            <a:ln w="9525" cap="flat">
              <a:noFill/>
              <a:prstDash val="solid"/>
              <a:miter/>
            </a:ln>
          </p:spPr>
          <p:txBody>
            <a:bodyPr rtlCol="0" anchor="ctr"/>
            <a:lstStyle/>
            <a:p>
              <a:endParaRPr lang="ko-KR" altLang="en-US"/>
            </a:p>
          </p:txBody>
        </p:sp>
        <p:sp>
          <p:nvSpPr>
            <p:cNvPr id="24" name="자유형: 도형 32">
              <a:extLst>
                <a:ext uri="{FF2B5EF4-FFF2-40B4-BE49-F238E27FC236}">
                  <a16:creationId xmlns:a16="http://schemas.microsoft.com/office/drawing/2014/main" id="{6346FF64-B872-C3B5-68EF-E8FAAD76CD28}"/>
                </a:ext>
              </a:extLst>
            </p:cNvPr>
            <p:cNvSpPr/>
            <p:nvPr/>
          </p:nvSpPr>
          <p:spPr>
            <a:xfrm>
              <a:off x="3471568" y="1570005"/>
              <a:ext cx="323850" cy="323850"/>
            </a:xfrm>
            <a:custGeom>
              <a:avLst/>
              <a:gdLst>
                <a:gd name="connsiteX0" fmla="*/ 285464 w 323850"/>
                <a:gd name="connsiteY0" fmla="*/ 129730 h 323850"/>
                <a:gd name="connsiteX1" fmla="*/ 277178 w 323850"/>
                <a:gd name="connsiteY1" fmla="*/ 135446 h 323850"/>
                <a:gd name="connsiteX2" fmla="*/ 281369 w 323850"/>
                <a:gd name="connsiteY2" fmla="*/ 166306 h 323850"/>
                <a:gd name="connsiteX3" fmla="*/ 166116 w 323850"/>
                <a:gd name="connsiteY3" fmla="*/ 281559 h 323850"/>
                <a:gd name="connsiteX4" fmla="*/ 50863 w 323850"/>
                <a:gd name="connsiteY4" fmla="*/ 166306 h 323850"/>
                <a:gd name="connsiteX5" fmla="*/ 166116 w 323850"/>
                <a:gd name="connsiteY5" fmla="*/ 51054 h 323850"/>
                <a:gd name="connsiteX6" fmla="*/ 196977 w 323850"/>
                <a:gd name="connsiteY6" fmla="*/ 55245 h 323850"/>
                <a:gd name="connsiteX7" fmla="*/ 202692 w 323850"/>
                <a:gd name="connsiteY7" fmla="*/ 46958 h 323850"/>
                <a:gd name="connsiteX8" fmla="*/ 228314 w 323850"/>
                <a:gd name="connsiteY8" fmla="*/ 19717 h 323850"/>
                <a:gd name="connsiteX9" fmla="*/ 166211 w 323850"/>
                <a:gd name="connsiteY9" fmla="*/ 7144 h 323850"/>
                <a:gd name="connsiteX10" fmla="*/ 7144 w 323850"/>
                <a:gd name="connsiteY10" fmla="*/ 166211 h 323850"/>
                <a:gd name="connsiteX11" fmla="*/ 166211 w 323850"/>
                <a:gd name="connsiteY11" fmla="*/ 325279 h 323850"/>
                <a:gd name="connsiteX12" fmla="*/ 325279 w 323850"/>
                <a:gd name="connsiteY12" fmla="*/ 166211 h 323850"/>
                <a:gd name="connsiteX13" fmla="*/ 312706 w 323850"/>
                <a:gd name="connsiteY13" fmla="*/ 104108 h 323850"/>
                <a:gd name="connsiteX14" fmla="*/ 285464 w 323850"/>
                <a:gd name="connsiteY14" fmla="*/ 12973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850" h="323850">
                  <a:moveTo>
                    <a:pt x="285464" y="129730"/>
                  </a:moveTo>
                  <a:cubicBezTo>
                    <a:pt x="282988" y="132017"/>
                    <a:pt x="280225" y="133921"/>
                    <a:pt x="277178" y="135446"/>
                  </a:cubicBezTo>
                  <a:cubicBezTo>
                    <a:pt x="279940" y="145351"/>
                    <a:pt x="281369" y="155734"/>
                    <a:pt x="281369" y="166306"/>
                  </a:cubicBezTo>
                  <a:cubicBezTo>
                    <a:pt x="281369" y="229838"/>
                    <a:pt x="229648" y="281559"/>
                    <a:pt x="166116" y="281559"/>
                  </a:cubicBezTo>
                  <a:cubicBezTo>
                    <a:pt x="102584" y="281559"/>
                    <a:pt x="50863" y="229838"/>
                    <a:pt x="50863" y="166306"/>
                  </a:cubicBezTo>
                  <a:cubicBezTo>
                    <a:pt x="50863" y="102775"/>
                    <a:pt x="102584" y="51054"/>
                    <a:pt x="166116" y="51054"/>
                  </a:cubicBezTo>
                  <a:cubicBezTo>
                    <a:pt x="176689" y="51054"/>
                    <a:pt x="186976" y="52483"/>
                    <a:pt x="196977" y="55245"/>
                  </a:cubicBezTo>
                  <a:cubicBezTo>
                    <a:pt x="198406" y="52292"/>
                    <a:pt x="200311" y="49435"/>
                    <a:pt x="202692" y="46958"/>
                  </a:cubicBezTo>
                  <a:lnTo>
                    <a:pt x="228314" y="19717"/>
                  </a:lnTo>
                  <a:cubicBezTo>
                    <a:pt x="208788" y="11430"/>
                    <a:pt x="187738" y="7144"/>
                    <a:pt x="166211" y="7144"/>
                  </a:cubicBezTo>
                  <a:cubicBezTo>
                    <a:pt x="78486" y="7144"/>
                    <a:pt x="7144" y="78486"/>
                    <a:pt x="7144" y="166211"/>
                  </a:cubicBezTo>
                  <a:cubicBezTo>
                    <a:pt x="7144" y="253936"/>
                    <a:pt x="78486" y="325279"/>
                    <a:pt x="166211" y="325279"/>
                  </a:cubicBezTo>
                  <a:cubicBezTo>
                    <a:pt x="253937" y="325279"/>
                    <a:pt x="325279" y="253936"/>
                    <a:pt x="325279" y="166211"/>
                  </a:cubicBezTo>
                  <a:cubicBezTo>
                    <a:pt x="325279" y="144590"/>
                    <a:pt x="320992" y="123634"/>
                    <a:pt x="312706" y="104108"/>
                  </a:cubicBezTo>
                  <a:lnTo>
                    <a:pt x="285464" y="129730"/>
                  </a:lnTo>
                  <a:close/>
                </a:path>
              </a:pathLst>
            </a:custGeom>
            <a:grpFill/>
            <a:ln w="9525" cap="flat">
              <a:noFill/>
              <a:prstDash val="solid"/>
              <a:miter/>
            </a:ln>
          </p:spPr>
          <p:txBody>
            <a:bodyPr rtlCol="0" anchor="ctr"/>
            <a:lstStyle/>
            <a:p>
              <a:endParaRPr lang="ko-KR" altLang="en-US"/>
            </a:p>
          </p:txBody>
        </p:sp>
        <p:sp>
          <p:nvSpPr>
            <p:cNvPr id="25" name="자유형: 도형 33">
              <a:extLst>
                <a:ext uri="{FF2B5EF4-FFF2-40B4-BE49-F238E27FC236}">
                  <a16:creationId xmlns:a16="http://schemas.microsoft.com/office/drawing/2014/main" id="{AE502A83-1C96-032B-41B4-E5B82B05E604}"/>
                </a:ext>
              </a:extLst>
            </p:cNvPr>
            <p:cNvSpPr/>
            <p:nvPr/>
          </p:nvSpPr>
          <p:spPr>
            <a:xfrm>
              <a:off x="3537568" y="1635806"/>
              <a:ext cx="200025" cy="200025"/>
            </a:xfrm>
            <a:custGeom>
              <a:avLst/>
              <a:gdLst>
                <a:gd name="connsiteX0" fmla="*/ 127929 w 200025"/>
                <a:gd name="connsiteY0" fmla="*/ 26306 h 200025"/>
                <a:gd name="connsiteX1" fmla="*/ 127929 w 200025"/>
                <a:gd name="connsiteY1" fmla="*/ 11256 h 200025"/>
                <a:gd name="connsiteX2" fmla="*/ 98687 w 200025"/>
                <a:gd name="connsiteY2" fmla="*/ 7161 h 200025"/>
                <a:gd name="connsiteX3" fmla="*/ 7152 w 200025"/>
                <a:gd name="connsiteY3" fmla="*/ 101649 h 200025"/>
                <a:gd name="connsiteX4" fmla="*/ 100402 w 200025"/>
                <a:gd name="connsiteY4" fmla="*/ 193660 h 200025"/>
                <a:gd name="connsiteX5" fmla="*/ 193556 w 200025"/>
                <a:gd name="connsiteY5" fmla="*/ 104506 h 200025"/>
                <a:gd name="connsiteX6" fmla="*/ 189555 w 200025"/>
                <a:gd name="connsiteY6" fmla="*/ 72883 h 200025"/>
                <a:gd name="connsiteX7" fmla="*/ 174506 w 200025"/>
                <a:gd name="connsiteY7" fmla="*/ 72883 h 200025"/>
                <a:gd name="connsiteX8" fmla="*/ 168410 w 200025"/>
                <a:gd name="connsiteY8" fmla="*/ 78979 h 200025"/>
                <a:gd name="connsiteX9" fmla="*/ 171553 w 200025"/>
                <a:gd name="connsiteY9" fmla="*/ 105363 h 200025"/>
                <a:gd name="connsiteX10" fmla="*/ 105450 w 200025"/>
                <a:gd name="connsiteY10" fmla="*/ 171562 h 200025"/>
                <a:gd name="connsiteX11" fmla="*/ 29250 w 200025"/>
                <a:gd name="connsiteY11" fmla="*/ 95172 h 200025"/>
                <a:gd name="connsiteX12" fmla="*/ 95544 w 200025"/>
                <a:gd name="connsiteY12" fmla="*/ 29259 h 200025"/>
                <a:gd name="connsiteX13" fmla="*/ 121833 w 200025"/>
                <a:gd name="connsiteY13" fmla="*/ 32402 h 200025"/>
                <a:gd name="connsiteX14" fmla="*/ 127929 w 200025"/>
                <a:gd name="connsiteY14" fmla="*/ 263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025" h="200025">
                  <a:moveTo>
                    <a:pt x="127929" y="26306"/>
                  </a:moveTo>
                  <a:lnTo>
                    <a:pt x="127929" y="11256"/>
                  </a:lnTo>
                  <a:cubicBezTo>
                    <a:pt x="118594" y="8399"/>
                    <a:pt x="108688" y="6970"/>
                    <a:pt x="98687" y="7161"/>
                  </a:cubicBezTo>
                  <a:cubicBezTo>
                    <a:pt x="47633" y="8113"/>
                    <a:pt x="6485" y="50499"/>
                    <a:pt x="7152" y="101649"/>
                  </a:cubicBezTo>
                  <a:cubicBezTo>
                    <a:pt x="7819" y="152512"/>
                    <a:pt x="49443" y="193660"/>
                    <a:pt x="100402" y="193660"/>
                  </a:cubicBezTo>
                  <a:cubicBezTo>
                    <a:pt x="150122" y="193660"/>
                    <a:pt x="191461" y="154131"/>
                    <a:pt x="193556" y="104506"/>
                  </a:cubicBezTo>
                  <a:cubicBezTo>
                    <a:pt x="194032" y="93648"/>
                    <a:pt x="192604" y="82980"/>
                    <a:pt x="189555" y="72883"/>
                  </a:cubicBezTo>
                  <a:lnTo>
                    <a:pt x="174506" y="72883"/>
                  </a:lnTo>
                  <a:lnTo>
                    <a:pt x="168410" y="78979"/>
                  </a:lnTo>
                  <a:cubicBezTo>
                    <a:pt x="170982" y="87266"/>
                    <a:pt x="172220" y="96124"/>
                    <a:pt x="171553" y="105363"/>
                  </a:cubicBezTo>
                  <a:cubicBezTo>
                    <a:pt x="169172" y="140701"/>
                    <a:pt x="140787" y="169086"/>
                    <a:pt x="105450" y="171562"/>
                  </a:cubicBezTo>
                  <a:cubicBezTo>
                    <a:pt x="62111" y="174610"/>
                    <a:pt x="26106" y="138606"/>
                    <a:pt x="29250" y="95172"/>
                  </a:cubicBezTo>
                  <a:cubicBezTo>
                    <a:pt x="31821" y="59929"/>
                    <a:pt x="60206" y="31640"/>
                    <a:pt x="95544" y="29259"/>
                  </a:cubicBezTo>
                  <a:cubicBezTo>
                    <a:pt x="104783" y="28687"/>
                    <a:pt x="113641" y="29830"/>
                    <a:pt x="121833" y="32402"/>
                  </a:cubicBezTo>
                  <a:lnTo>
                    <a:pt x="127929" y="26306"/>
                  </a:lnTo>
                  <a:close/>
                </a:path>
              </a:pathLst>
            </a:custGeom>
            <a:grpFill/>
            <a:ln w="9525" cap="flat">
              <a:noFill/>
              <a:prstDash val="solid"/>
              <a:miter/>
            </a:ln>
          </p:spPr>
          <p:txBody>
            <a:bodyPr rtlCol="0" anchor="ctr"/>
            <a:lstStyle/>
            <a:p>
              <a:endParaRPr lang="ko-KR" altLang="en-US"/>
            </a:p>
          </p:txBody>
        </p:sp>
      </p:grpSp>
      <p:grpSp>
        <p:nvGrpSpPr>
          <p:cNvPr id="26" name="그룹 127">
            <a:extLst>
              <a:ext uri="{FF2B5EF4-FFF2-40B4-BE49-F238E27FC236}">
                <a16:creationId xmlns:a16="http://schemas.microsoft.com/office/drawing/2014/main" id="{40A07E77-7123-676E-34FE-25703ACE6476}"/>
              </a:ext>
            </a:extLst>
          </p:cNvPr>
          <p:cNvGrpSpPr/>
          <p:nvPr/>
        </p:nvGrpSpPr>
        <p:grpSpPr>
          <a:xfrm>
            <a:off x="1463210" y="5177815"/>
            <a:ext cx="390763" cy="388476"/>
            <a:chOff x="8137437" y="2235850"/>
            <a:chExt cx="390763" cy="388476"/>
          </a:xfrm>
          <a:solidFill>
            <a:schemeClr val="bg1"/>
          </a:solidFill>
        </p:grpSpPr>
        <p:sp>
          <p:nvSpPr>
            <p:cNvPr id="27" name="자유형: 도형 128">
              <a:extLst>
                <a:ext uri="{FF2B5EF4-FFF2-40B4-BE49-F238E27FC236}">
                  <a16:creationId xmlns:a16="http://schemas.microsoft.com/office/drawing/2014/main" id="{F150D781-D7B4-52C8-D1B0-D27B044A46E2}"/>
                </a:ext>
              </a:extLst>
            </p:cNvPr>
            <p:cNvSpPr/>
            <p:nvPr/>
          </p:nvSpPr>
          <p:spPr>
            <a:xfrm>
              <a:off x="8137437" y="2235850"/>
              <a:ext cx="209550" cy="228600"/>
            </a:xfrm>
            <a:custGeom>
              <a:avLst/>
              <a:gdLst>
                <a:gd name="connsiteX0" fmla="*/ 104251 w 209550"/>
                <a:gd name="connsiteY0" fmla="*/ 230267 h 228600"/>
                <a:gd name="connsiteX1" fmla="*/ 104251 w 209550"/>
                <a:gd name="connsiteY1" fmla="*/ 127302 h 228600"/>
                <a:gd name="connsiteX2" fmla="*/ 144542 w 209550"/>
                <a:gd name="connsiteY2" fmla="*/ 92821 h 228600"/>
                <a:gd name="connsiteX3" fmla="*/ 182451 w 209550"/>
                <a:gd name="connsiteY3" fmla="*/ 54912 h 228600"/>
                <a:gd name="connsiteX4" fmla="*/ 203787 w 209550"/>
                <a:gd name="connsiteY4" fmla="*/ 37862 h 228600"/>
                <a:gd name="connsiteX5" fmla="*/ 199120 w 209550"/>
                <a:gd name="connsiteY5" fmla="*/ 35766 h 228600"/>
                <a:gd name="connsiteX6" fmla="*/ 140732 w 209550"/>
                <a:gd name="connsiteY6" fmla="*/ 35385 h 228600"/>
                <a:gd name="connsiteX7" fmla="*/ 122348 w 209550"/>
                <a:gd name="connsiteY7" fmla="*/ 30623 h 228600"/>
                <a:gd name="connsiteX8" fmla="*/ 102155 w 209550"/>
                <a:gd name="connsiteY8" fmla="*/ 10430 h 228600"/>
                <a:gd name="connsiteX9" fmla="*/ 86439 w 209550"/>
                <a:gd name="connsiteY9" fmla="*/ 10430 h 228600"/>
                <a:gd name="connsiteX10" fmla="*/ 10430 w 209550"/>
                <a:gd name="connsiteY10" fmla="*/ 86439 h 228600"/>
                <a:gd name="connsiteX11" fmla="*/ 10430 w 209550"/>
                <a:gd name="connsiteY11" fmla="*/ 102156 h 228600"/>
                <a:gd name="connsiteX12" fmla="*/ 41005 w 209550"/>
                <a:gd name="connsiteY12" fmla="*/ 132731 h 228600"/>
                <a:gd name="connsiteX13" fmla="*/ 70628 w 209550"/>
                <a:gd name="connsiteY13" fmla="*/ 196548 h 228600"/>
                <a:gd name="connsiteX14" fmla="*/ 104251 w 209550"/>
                <a:gd name="connsiteY14" fmla="*/ 230267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550" h="228600">
                  <a:moveTo>
                    <a:pt x="104251" y="230267"/>
                  </a:moveTo>
                  <a:lnTo>
                    <a:pt x="104251" y="127302"/>
                  </a:lnTo>
                  <a:cubicBezTo>
                    <a:pt x="104251" y="105013"/>
                    <a:pt x="124253" y="89392"/>
                    <a:pt x="144542" y="92821"/>
                  </a:cubicBezTo>
                  <a:lnTo>
                    <a:pt x="182451" y="54912"/>
                  </a:lnTo>
                  <a:cubicBezTo>
                    <a:pt x="188833" y="48530"/>
                    <a:pt x="196072" y="42815"/>
                    <a:pt x="203787" y="37862"/>
                  </a:cubicBezTo>
                  <a:lnTo>
                    <a:pt x="199120" y="35766"/>
                  </a:lnTo>
                  <a:cubicBezTo>
                    <a:pt x="179022" y="26622"/>
                    <a:pt x="154352" y="31385"/>
                    <a:pt x="140732" y="35385"/>
                  </a:cubicBezTo>
                  <a:cubicBezTo>
                    <a:pt x="134159" y="37290"/>
                    <a:pt x="127206" y="35481"/>
                    <a:pt x="122348" y="30623"/>
                  </a:cubicBezTo>
                  <a:lnTo>
                    <a:pt x="102155" y="10430"/>
                  </a:lnTo>
                  <a:cubicBezTo>
                    <a:pt x="97774" y="6048"/>
                    <a:pt x="90725" y="6048"/>
                    <a:pt x="86439" y="10430"/>
                  </a:cubicBezTo>
                  <a:lnTo>
                    <a:pt x="10430" y="86439"/>
                  </a:lnTo>
                  <a:cubicBezTo>
                    <a:pt x="6048" y="90821"/>
                    <a:pt x="6048" y="97869"/>
                    <a:pt x="10430" y="102156"/>
                  </a:cubicBezTo>
                  <a:lnTo>
                    <a:pt x="41005" y="132731"/>
                  </a:lnTo>
                  <a:cubicBezTo>
                    <a:pt x="42148" y="155686"/>
                    <a:pt x="54245" y="180165"/>
                    <a:pt x="70628" y="196548"/>
                  </a:cubicBezTo>
                  <a:cubicBezTo>
                    <a:pt x="70628" y="196739"/>
                    <a:pt x="87201" y="213217"/>
                    <a:pt x="104251" y="230267"/>
                  </a:cubicBezTo>
                  <a:close/>
                </a:path>
              </a:pathLst>
            </a:custGeom>
            <a:grpFill/>
            <a:ln w="9525" cap="flat">
              <a:noFill/>
              <a:prstDash val="solid"/>
              <a:miter/>
            </a:ln>
          </p:spPr>
          <p:txBody>
            <a:bodyPr rtlCol="0" anchor="ctr"/>
            <a:lstStyle/>
            <a:p>
              <a:endParaRPr lang="ko-KR" altLang="en-US"/>
            </a:p>
          </p:txBody>
        </p:sp>
        <p:sp>
          <p:nvSpPr>
            <p:cNvPr id="28" name="자유형: 도형 129">
              <a:extLst>
                <a:ext uri="{FF2B5EF4-FFF2-40B4-BE49-F238E27FC236}">
                  <a16:creationId xmlns:a16="http://schemas.microsoft.com/office/drawing/2014/main" id="{9ABD2C26-AB3D-F9B4-DB44-2109E819FAE3}"/>
                </a:ext>
              </a:extLst>
            </p:cNvPr>
            <p:cNvSpPr/>
            <p:nvPr/>
          </p:nvSpPr>
          <p:spPr>
            <a:xfrm>
              <a:off x="8328175" y="2236398"/>
              <a:ext cx="200025" cy="247650"/>
            </a:xfrm>
            <a:custGeom>
              <a:avLst/>
              <a:gdLst>
                <a:gd name="connsiteX0" fmla="*/ 192691 w 200025"/>
                <a:gd name="connsiteY0" fmla="*/ 101798 h 247650"/>
                <a:gd name="connsiteX1" fmla="*/ 192691 w 200025"/>
                <a:gd name="connsiteY1" fmla="*/ 86082 h 247650"/>
                <a:gd name="connsiteX2" fmla="*/ 116967 w 200025"/>
                <a:gd name="connsiteY2" fmla="*/ 10359 h 247650"/>
                <a:gd name="connsiteX3" fmla="*/ 101251 w 200025"/>
                <a:gd name="connsiteY3" fmla="*/ 10359 h 247650"/>
                <a:gd name="connsiteX4" fmla="*/ 70771 w 200025"/>
                <a:gd name="connsiteY4" fmla="*/ 40838 h 247650"/>
                <a:gd name="connsiteX5" fmla="*/ 7144 w 200025"/>
                <a:gd name="connsiteY5" fmla="*/ 70366 h 247650"/>
                <a:gd name="connsiteX6" fmla="*/ 24289 w 200025"/>
                <a:gd name="connsiteY6" fmla="*/ 84749 h 247650"/>
                <a:gd name="connsiteX7" fmla="*/ 76105 w 200025"/>
                <a:gd name="connsiteY7" fmla="*/ 114562 h 247650"/>
                <a:gd name="connsiteX8" fmla="*/ 76105 w 200025"/>
                <a:gd name="connsiteY8" fmla="*/ 117991 h 247650"/>
                <a:gd name="connsiteX9" fmla="*/ 122873 w 200025"/>
                <a:gd name="connsiteY9" fmla="*/ 150567 h 247650"/>
                <a:gd name="connsiteX10" fmla="*/ 122873 w 200025"/>
                <a:gd name="connsiteY10" fmla="*/ 211241 h 247650"/>
                <a:gd name="connsiteX11" fmla="*/ 131064 w 200025"/>
                <a:gd name="connsiteY11" fmla="*/ 245340 h 247650"/>
                <a:gd name="connsiteX12" fmla="*/ 148304 w 200025"/>
                <a:gd name="connsiteY12" fmla="*/ 240292 h 247650"/>
                <a:gd name="connsiteX13" fmla="*/ 167354 w 200025"/>
                <a:gd name="connsiteY13" fmla="*/ 198382 h 247650"/>
                <a:gd name="connsiteX14" fmla="*/ 167736 w 200025"/>
                <a:gd name="connsiteY14" fmla="*/ 140184 h 247650"/>
                <a:gd name="connsiteX15" fmla="*/ 172498 w 200025"/>
                <a:gd name="connsiteY15" fmla="*/ 121896 h 247650"/>
                <a:gd name="connsiteX16" fmla="*/ 192691 w 200025"/>
                <a:gd name="connsiteY16" fmla="*/ 101798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0025" h="247650">
                  <a:moveTo>
                    <a:pt x="192691" y="101798"/>
                  </a:moveTo>
                  <a:cubicBezTo>
                    <a:pt x="196977" y="97512"/>
                    <a:pt x="196977" y="90464"/>
                    <a:pt x="192691" y="86082"/>
                  </a:cubicBezTo>
                  <a:lnTo>
                    <a:pt x="116967" y="10359"/>
                  </a:lnTo>
                  <a:cubicBezTo>
                    <a:pt x="112586" y="6072"/>
                    <a:pt x="105633" y="6072"/>
                    <a:pt x="101251" y="10359"/>
                  </a:cubicBezTo>
                  <a:lnTo>
                    <a:pt x="70771" y="40838"/>
                  </a:lnTo>
                  <a:cubicBezTo>
                    <a:pt x="47911" y="41981"/>
                    <a:pt x="23527" y="53983"/>
                    <a:pt x="7144" y="70366"/>
                  </a:cubicBezTo>
                  <a:cubicBezTo>
                    <a:pt x="13811" y="72843"/>
                    <a:pt x="19908" y="77605"/>
                    <a:pt x="24289" y="84749"/>
                  </a:cubicBezTo>
                  <a:cubicBezTo>
                    <a:pt x="47530" y="71033"/>
                    <a:pt x="76105" y="88559"/>
                    <a:pt x="76105" y="114562"/>
                  </a:cubicBezTo>
                  <a:lnTo>
                    <a:pt x="76105" y="117991"/>
                  </a:lnTo>
                  <a:cubicBezTo>
                    <a:pt x="98584" y="109323"/>
                    <a:pt x="122873" y="126182"/>
                    <a:pt x="122873" y="150567"/>
                  </a:cubicBezTo>
                  <a:lnTo>
                    <a:pt x="122873" y="211241"/>
                  </a:lnTo>
                  <a:cubicBezTo>
                    <a:pt x="123063" y="224480"/>
                    <a:pt x="124492" y="238673"/>
                    <a:pt x="131064" y="245340"/>
                  </a:cubicBezTo>
                  <a:cubicBezTo>
                    <a:pt x="137446" y="251722"/>
                    <a:pt x="145923" y="245435"/>
                    <a:pt x="148304" y="240292"/>
                  </a:cubicBezTo>
                  <a:lnTo>
                    <a:pt x="167354" y="198382"/>
                  </a:lnTo>
                  <a:cubicBezTo>
                    <a:pt x="176499" y="178380"/>
                    <a:pt x="171641" y="153710"/>
                    <a:pt x="167736" y="140184"/>
                  </a:cubicBezTo>
                  <a:cubicBezTo>
                    <a:pt x="165831" y="133707"/>
                    <a:pt x="167640" y="126659"/>
                    <a:pt x="172498" y="121896"/>
                  </a:cubicBezTo>
                  <a:lnTo>
                    <a:pt x="192691" y="101798"/>
                  </a:lnTo>
                  <a:close/>
                </a:path>
              </a:pathLst>
            </a:custGeom>
            <a:grpFill/>
            <a:ln w="9525" cap="flat">
              <a:noFill/>
              <a:prstDash val="solid"/>
              <a:miter/>
            </a:ln>
          </p:spPr>
          <p:txBody>
            <a:bodyPr rtlCol="0" anchor="ctr"/>
            <a:lstStyle/>
            <a:p>
              <a:endParaRPr lang="ko-KR" altLang="en-US"/>
            </a:p>
          </p:txBody>
        </p:sp>
        <p:sp>
          <p:nvSpPr>
            <p:cNvPr id="29" name="자유형: 도형 130">
              <a:extLst>
                <a:ext uri="{FF2B5EF4-FFF2-40B4-BE49-F238E27FC236}">
                  <a16:creationId xmlns:a16="http://schemas.microsoft.com/office/drawing/2014/main" id="{C8862CDF-DACF-7F70-9CA2-037AE9E7ED3F}"/>
                </a:ext>
              </a:extLst>
            </p:cNvPr>
            <p:cNvSpPr/>
            <p:nvPr/>
          </p:nvSpPr>
          <p:spPr>
            <a:xfrm>
              <a:off x="8201382" y="2319526"/>
              <a:ext cx="228600" cy="304800"/>
            </a:xfrm>
            <a:custGeom>
              <a:avLst/>
              <a:gdLst>
                <a:gd name="connsiteX0" fmla="*/ 214994 w 228600"/>
                <a:gd name="connsiteY0" fmla="*/ 54960 h 304800"/>
                <a:gd name="connsiteX1" fmla="*/ 202993 w 228600"/>
                <a:gd name="connsiteY1" fmla="*/ 67248 h 304800"/>
                <a:gd name="connsiteX2" fmla="*/ 202993 w 228600"/>
                <a:gd name="connsiteY2" fmla="*/ 125445 h 304800"/>
                <a:gd name="connsiteX3" fmla="*/ 192420 w 228600"/>
                <a:gd name="connsiteY3" fmla="*/ 136875 h 304800"/>
                <a:gd name="connsiteX4" fmla="*/ 180704 w 228600"/>
                <a:gd name="connsiteY4" fmla="*/ 125731 h 304800"/>
                <a:gd name="connsiteX5" fmla="*/ 180704 w 228600"/>
                <a:gd name="connsiteY5" fmla="*/ 31338 h 304800"/>
                <a:gd name="connsiteX6" fmla="*/ 169465 w 228600"/>
                <a:gd name="connsiteY6" fmla="*/ 19146 h 304800"/>
                <a:gd name="connsiteX7" fmla="*/ 156130 w 228600"/>
                <a:gd name="connsiteY7" fmla="*/ 31815 h 304800"/>
                <a:gd name="connsiteX8" fmla="*/ 156130 w 228600"/>
                <a:gd name="connsiteY8" fmla="*/ 125445 h 304800"/>
                <a:gd name="connsiteX9" fmla="*/ 145557 w 228600"/>
                <a:gd name="connsiteY9" fmla="*/ 136875 h 304800"/>
                <a:gd name="connsiteX10" fmla="*/ 133841 w 228600"/>
                <a:gd name="connsiteY10" fmla="*/ 125731 h 304800"/>
                <a:gd name="connsiteX11" fmla="*/ 133841 w 228600"/>
                <a:gd name="connsiteY11" fmla="*/ 19432 h 304800"/>
                <a:gd name="connsiteX12" fmla="*/ 121840 w 228600"/>
                <a:gd name="connsiteY12" fmla="*/ 7145 h 304800"/>
                <a:gd name="connsiteX13" fmla="*/ 109362 w 228600"/>
                <a:gd name="connsiteY13" fmla="*/ 19718 h 304800"/>
                <a:gd name="connsiteX14" fmla="*/ 109362 w 228600"/>
                <a:gd name="connsiteY14" fmla="*/ 125636 h 304800"/>
                <a:gd name="connsiteX15" fmla="*/ 97646 w 228600"/>
                <a:gd name="connsiteY15" fmla="*/ 136780 h 304800"/>
                <a:gd name="connsiteX16" fmla="*/ 87073 w 228600"/>
                <a:gd name="connsiteY16" fmla="*/ 125350 h 304800"/>
                <a:gd name="connsiteX17" fmla="*/ 87073 w 228600"/>
                <a:gd name="connsiteY17" fmla="*/ 43245 h 304800"/>
                <a:gd name="connsiteX18" fmla="*/ 75834 w 228600"/>
                <a:gd name="connsiteY18" fmla="*/ 31053 h 304800"/>
                <a:gd name="connsiteX19" fmla="*/ 62594 w 228600"/>
                <a:gd name="connsiteY19" fmla="*/ 43721 h 304800"/>
                <a:gd name="connsiteX20" fmla="*/ 62594 w 228600"/>
                <a:gd name="connsiteY20" fmla="*/ 171546 h 304800"/>
                <a:gd name="connsiteX21" fmla="*/ 55070 w 228600"/>
                <a:gd name="connsiteY21" fmla="*/ 174404 h 304800"/>
                <a:gd name="connsiteX22" fmla="*/ 16493 w 228600"/>
                <a:gd name="connsiteY22" fmla="*/ 147353 h 304800"/>
                <a:gd name="connsiteX23" fmla="*/ 7921 w 228600"/>
                <a:gd name="connsiteY23" fmla="*/ 163164 h 304800"/>
                <a:gd name="connsiteX24" fmla="*/ 24113 w 228600"/>
                <a:gd name="connsiteY24" fmla="*/ 206408 h 304800"/>
                <a:gd name="connsiteX25" fmla="*/ 64975 w 228600"/>
                <a:gd name="connsiteY25" fmla="*/ 248032 h 304800"/>
                <a:gd name="connsiteX26" fmla="*/ 74596 w 228600"/>
                <a:gd name="connsiteY26" fmla="*/ 264320 h 304800"/>
                <a:gd name="connsiteX27" fmla="*/ 74596 w 228600"/>
                <a:gd name="connsiteY27" fmla="*/ 292895 h 304800"/>
                <a:gd name="connsiteX28" fmla="*/ 85740 w 228600"/>
                <a:gd name="connsiteY28" fmla="*/ 304039 h 304800"/>
                <a:gd name="connsiteX29" fmla="*/ 192801 w 228600"/>
                <a:gd name="connsiteY29" fmla="*/ 304039 h 304800"/>
                <a:gd name="connsiteX30" fmla="*/ 203850 w 228600"/>
                <a:gd name="connsiteY30" fmla="*/ 292895 h 304800"/>
                <a:gd name="connsiteX31" fmla="*/ 203850 w 228600"/>
                <a:gd name="connsiteY31" fmla="*/ 249556 h 304800"/>
                <a:gd name="connsiteX32" fmla="*/ 227663 w 228600"/>
                <a:gd name="connsiteY32" fmla="*/ 187453 h 304800"/>
                <a:gd name="connsiteX33" fmla="*/ 227663 w 228600"/>
                <a:gd name="connsiteY33" fmla="*/ 67533 h 304800"/>
                <a:gd name="connsiteX34" fmla="*/ 214994 w 228600"/>
                <a:gd name="connsiteY34" fmla="*/ 5496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8600" h="304800">
                  <a:moveTo>
                    <a:pt x="214994" y="54960"/>
                  </a:moveTo>
                  <a:cubicBezTo>
                    <a:pt x="208327" y="55056"/>
                    <a:pt x="202993" y="60485"/>
                    <a:pt x="202993" y="67248"/>
                  </a:cubicBezTo>
                  <a:lnTo>
                    <a:pt x="202993" y="125445"/>
                  </a:lnTo>
                  <a:cubicBezTo>
                    <a:pt x="202993" y="131446"/>
                    <a:pt x="198421" y="136590"/>
                    <a:pt x="192420" y="136875"/>
                  </a:cubicBezTo>
                  <a:cubicBezTo>
                    <a:pt x="186038" y="137161"/>
                    <a:pt x="180704" y="132113"/>
                    <a:pt x="180704" y="125731"/>
                  </a:cubicBezTo>
                  <a:lnTo>
                    <a:pt x="180704" y="31338"/>
                  </a:lnTo>
                  <a:cubicBezTo>
                    <a:pt x="180704" y="24957"/>
                    <a:pt x="175751" y="19623"/>
                    <a:pt x="169465" y="19146"/>
                  </a:cubicBezTo>
                  <a:cubicBezTo>
                    <a:pt x="162131" y="18575"/>
                    <a:pt x="156130" y="24480"/>
                    <a:pt x="156130" y="31815"/>
                  </a:cubicBezTo>
                  <a:lnTo>
                    <a:pt x="156130" y="125445"/>
                  </a:lnTo>
                  <a:cubicBezTo>
                    <a:pt x="156130" y="131446"/>
                    <a:pt x="151558" y="136590"/>
                    <a:pt x="145557" y="136875"/>
                  </a:cubicBezTo>
                  <a:cubicBezTo>
                    <a:pt x="139176" y="137161"/>
                    <a:pt x="133841" y="132113"/>
                    <a:pt x="133841" y="125731"/>
                  </a:cubicBezTo>
                  <a:lnTo>
                    <a:pt x="133841" y="19432"/>
                  </a:lnTo>
                  <a:cubicBezTo>
                    <a:pt x="133841" y="12765"/>
                    <a:pt x="128507" y="7335"/>
                    <a:pt x="121840" y="7145"/>
                  </a:cubicBezTo>
                  <a:cubicBezTo>
                    <a:pt x="114982" y="7050"/>
                    <a:pt x="109362" y="12860"/>
                    <a:pt x="109362" y="19718"/>
                  </a:cubicBezTo>
                  <a:lnTo>
                    <a:pt x="109362" y="125636"/>
                  </a:lnTo>
                  <a:cubicBezTo>
                    <a:pt x="109362" y="131922"/>
                    <a:pt x="104028" y="137066"/>
                    <a:pt x="97646" y="136780"/>
                  </a:cubicBezTo>
                  <a:cubicBezTo>
                    <a:pt x="91645" y="136494"/>
                    <a:pt x="87073" y="131351"/>
                    <a:pt x="87073" y="125350"/>
                  </a:cubicBezTo>
                  <a:lnTo>
                    <a:pt x="87073" y="43245"/>
                  </a:lnTo>
                  <a:cubicBezTo>
                    <a:pt x="87073" y="36863"/>
                    <a:pt x="82120" y="31529"/>
                    <a:pt x="75834" y="31053"/>
                  </a:cubicBezTo>
                  <a:cubicBezTo>
                    <a:pt x="68500" y="30481"/>
                    <a:pt x="62594" y="36387"/>
                    <a:pt x="62594" y="43721"/>
                  </a:cubicBezTo>
                  <a:lnTo>
                    <a:pt x="62594" y="171546"/>
                  </a:lnTo>
                  <a:cubicBezTo>
                    <a:pt x="62594" y="175547"/>
                    <a:pt x="57832" y="177166"/>
                    <a:pt x="55070" y="174404"/>
                  </a:cubicBezTo>
                  <a:cubicBezTo>
                    <a:pt x="44211" y="163355"/>
                    <a:pt x="28971" y="147353"/>
                    <a:pt x="16493" y="147353"/>
                  </a:cubicBezTo>
                  <a:cubicBezTo>
                    <a:pt x="7445" y="147353"/>
                    <a:pt x="5920" y="157830"/>
                    <a:pt x="7921" y="163164"/>
                  </a:cubicBezTo>
                  <a:lnTo>
                    <a:pt x="24113" y="206408"/>
                  </a:lnTo>
                  <a:cubicBezTo>
                    <a:pt x="31829" y="227077"/>
                    <a:pt x="52593" y="241174"/>
                    <a:pt x="64975" y="248032"/>
                  </a:cubicBezTo>
                  <a:cubicBezTo>
                    <a:pt x="70881" y="251271"/>
                    <a:pt x="74596" y="257557"/>
                    <a:pt x="74596" y="264320"/>
                  </a:cubicBezTo>
                  <a:lnTo>
                    <a:pt x="74596" y="292895"/>
                  </a:lnTo>
                  <a:cubicBezTo>
                    <a:pt x="74596" y="299086"/>
                    <a:pt x="79549" y="304039"/>
                    <a:pt x="85740" y="304039"/>
                  </a:cubicBezTo>
                  <a:lnTo>
                    <a:pt x="192801" y="304039"/>
                  </a:lnTo>
                  <a:cubicBezTo>
                    <a:pt x="198897" y="304039"/>
                    <a:pt x="203850" y="299086"/>
                    <a:pt x="203850" y="292895"/>
                  </a:cubicBezTo>
                  <a:lnTo>
                    <a:pt x="203850" y="249556"/>
                  </a:lnTo>
                  <a:cubicBezTo>
                    <a:pt x="219185" y="232506"/>
                    <a:pt x="227663" y="210599"/>
                    <a:pt x="227663" y="187453"/>
                  </a:cubicBezTo>
                  <a:lnTo>
                    <a:pt x="227663" y="67533"/>
                  </a:lnTo>
                  <a:cubicBezTo>
                    <a:pt x="227472" y="60675"/>
                    <a:pt x="221852" y="54865"/>
                    <a:pt x="214994" y="54960"/>
                  </a:cubicBezTo>
                  <a:close/>
                </a:path>
              </a:pathLst>
            </a:custGeom>
            <a:grp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107142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61CAE-2024-B30F-AD51-D74CD3B91E2F}"/>
              </a:ext>
            </a:extLst>
          </p:cNvPr>
          <p:cNvSpPr txBox="1"/>
          <p:nvPr/>
        </p:nvSpPr>
        <p:spPr>
          <a:xfrm>
            <a:off x="3047319" y="2136338"/>
            <a:ext cx="6097361" cy="2585323"/>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algn="ctr"/>
            <a:r>
              <a:rPr lang="en-US" altLang="ko-KR" sz="5400" dirty="0">
                <a:solidFill>
                  <a:srgbClr val="3986F7"/>
                </a:solidFill>
              </a:rPr>
              <a:t>Thank you </a:t>
            </a:r>
          </a:p>
          <a:p>
            <a:pPr algn="ctr"/>
            <a:r>
              <a:rPr lang="en-US" altLang="ko-KR" sz="5400" dirty="0">
                <a:solidFill>
                  <a:srgbClr val="3986F7"/>
                </a:solidFill>
              </a:rPr>
              <a:t>for your attention !</a:t>
            </a:r>
          </a:p>
        </p:txBody>
      </p:sp>
    </p:spTree>
    <p:extLst>
      <p:ext uri="{BB962C8B-B14F-4D97-AF65-F5344CB8AC3E}">
        <p14:creationId xmlns:p14="http://schemas.microsoft.com/office/powerpoint/2010/main" val="190762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3A0310-B160-471C-B3EB-6BE967ECDC9D}"/>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Contents</a:t>
            </a:r>
            <a:endParaRPr lang="ko-KR" altLang="en-US" sz="3200" dirty="0">
              <a:latin typeface="+mj-lt"/>
              <a:cs typeface="Arial" panose="020B0604020202020204" pitchFamily="34" charset="0"/>
            </a:endParaRPr>
          </a:p>
        </p:txBody>
      </p:sp>
      <p:sp>
        <p:nvSpPr>
          <p:cNvPr id="16" name="직사각형 15">
            <a:extLst>
              <a:ext uri="{FF2B5EF4-FFF2-40B4-BE49-F238E27FC236}">
                <a16:creationId xmlns:a16="http://schemas.microsoft.com/office/drawing/2014/main" id="{C40A0355-AD2F-4292-9A29-60BA0925E97E}"/>
              </a:ext>
            </a:extLst>
          </p:cNvPr>
          <p:cNvSpPr/>
          <p:nvPr/>
        </p:nvSpPr>
        <p:spPr>
          <a:xfrm>
            <a:off x="2195142" y="1128729"/>
            <a:ext cx="1035607" cy="523220"/>
          </a:xfrm>
          <a:prstGeom prst="rect">
            <a:avLst/>
          </a:prstGeom>
        </p:spPr>
        <p:txBody>
          <a:bodyPr wrap="square">
            <a:spAutoFit/>
          </a:bodyPr>
          <a:lstStyle/>
          <a:p>
            <a:r>
              <a:rPr lang="en-US" altLang="ko-KR" sz="2800" b="1" dirty="0"/>
              <a:t>01.</a:t>
            </a:r>
            <a:endParaRPr lang="ko-KR" altLang="en-US" sz="2800" b="1" dirty="0"/>
          </a:p>
        </p:txBody>
      </p:sp>
      <p:sp>
        <p:nvSpPr>
          <p:cNvPr id="17" name="직사각형 16">
            <a:extLst>
              <a:ext uri="{FF2B5EF4-FFF2-40B4-BE49-F238E27FC236}">
                <a16:creationId xmlns:a16="http://schemas.microsoft.com/office/drawing/2014/main" id="{DF6D4C57-A30D-42A1-AE7E-66E9BB4D3381}"/>
              </a:ext>
            </a:extLst>
          </p:cNvPr>
          <p:cNvSpPr/>
          <p:nvPr/>
        </p:nvSpPr>
        <p:spPr>
          <a:xfrm>
            <a:off x="3045560" y="1216132"/>
            <a:ext cx="6947638" cy="369332"/>
          </a:xfrm>
          <a:prstGeom prst="rect">
            <a:avLst/>
          </a:prstGeom>
        </p:spPr>
        <p:txBody>
          <a:bodyPr wrap="square">
            <a:spAutoFit/>
          </a:bodyPr>
          <a:lstStyle/>
          <a:p>
            <a:r>
              <a:rPr lang="en-US" altLang="ko-KR" b="1" dirty="0"/>
              <a:t>Project Background</a:t>
            </a:r>
            <a:endParaRPr lang="ko-KR" altLang="en-US" dirty="0"/>
          </a:p>
        </p:txBody>
      </p:sp>
      <p:sp>
        <p:nvSpPr>
          <p:cNvPr id="25" name="직사각형 24">
            <a:extLst>
              <a:ext uri="{FF2B5EF4-FFF2-40B4-BE49-F238E27FC236}">
                <a16:creationId xmlns:a16="http://schemas.microsoft.com/office/drawing/2014/main" id="{3DDA751F-C558-44AE-9326-A8243D09E7C4}"/>
              </a:ext>
            </a:extLst>
          </p:cNvPr>
          <p:cNvSpPr/>
          <p:nvPr/>
        </p:nvSpPr>
        <p:spPr>
          <a:xfrm>
            <a:off x="2195142" y="1647026"/>
            <a:ext cx="1035607" cy="523220"/>
          </a:xfrm>
          <a:prstGeom prst="rect">
            <a:avLst/>
          </a:prstGeom>
        </p:spPr>
        <p:txBody>
          <a:bodyPr wrap="square">
            <a:spAutoFit/>
          </a:bodyPr>
          <a:lstStyle/>
          <a:p>
            <a:r>
              <a:rPr lang="en-US" altLang="ko-KR" sz="2800" b="1" dirty="0"/>
              <a:t>02.</a:t>
            </a:r>
            <a:endParaRPr lang="ko-KR" altLang="en-US" sz="2800" b="1" dirty="0"/>
          </a:p>
        </p:txBody>
      </p:sp>
      <p:sp>
        <p:nvSpPr>
          <p:cNvPr id="27" name="직사각형 26">
            <a:extLst>
              <a:ext uri="{FF2B5EF4-FFF2-40B4-BE49-F238E27FC236}">
                <a16:creationId xmlns:a16="http://schemas.microsoft.com/office/drawing/2014/main" id="{5FAABD5A-C518-41C7-9AAD-B6D0E4CD6737}"/>
              </a:ext>
            </a:extLst>
          </p:cNvPr>
          <p:cNvSpPr/>
          <p:nvPr/>
        </p:nvSpPr>
        <p:spPr>
          <a:xfrm>
            <a:off x="3045560" y="1729085"/>
            <a:ext cx="6947638" cy="369332"/>
          </a:xfrm>
          <a:prstGeom prst="rect">
            <a:avLst/>
          </a:prstGeom>
        </p:spPr>
        <p:txBody>
          <a:bodyPr wrap="square">
            <a:spAutoFit/>
          </a:bodyPr>
          <a:lstStyle/>
          <a:p>
            <a:r>
              <a:rPr lang="en-US" altLang="ko-KR" b="1" dirty="0"/>
              <a:t>Business Problem</a:t>
            </a:r>
            <a:endParaRPr lang="ko-KR" altLang="en-US" dirty="0"/>
          </a:p>
        </p:txBody>
      </p:sp>
      <p:sp>
        <p:nvSpPr>
          <p:cNvPr id="29" name="직사각형 28">
            <a:extLst>
              <a:ext uri="{FF2B5EF4-FFF2-40B4-BE49-F238E27FC236}">
                <a16:creationId xmlns:a16="http://schemas.microsoft.com/office/drawing/2014/main" id="{2039B163-7F0D-4E20-A354-9BCB487F8BDA}"/>
              </a:ext>
            </a:extLst>
          </p:cNvPr>
          <p:cNvSpPr/>
          <p:nvPr/>
        </p:nvSpPr>
        <p:spPr>
          <a:xfrm>
            <a:off x="2195141" y="2165323"/>
            <a:ext cx="1035607" cy="523220"/>
          </a:xfrm>
          <a:prstGeom prst="rect">
            <a:avLst/>
          </a:prstGeom>
        </p:spPr>
        <p:txBody>
          <a:bodyPr wrap="square">
            <a:spAutoFit/>
          </a:bodyPr>
          <a:lstStyle/>
          <a:p>
            <a:r>
              <a:rPr lang="en-US" altLang="ko-KR" sz="2800" b="1" dirty="0"/>
              <a:t>03.</a:t>
            </a:r>
            <a:endParaRPr lang="ko-KR" altLang="en-US" sz="2800" b="1" dirty="0"/>
          </a:p>
        </p:txBody>
      </p:sp>
      <p:sp>
        <p:nvSpPr>
          <p:cNvPr id="31" name="직사각형 30">
            <a:extLst>
              <a:ext uri="{FF2B5EF4-FFF2-40B4-BE49-F238E27FC236}">
                <a16:creationId xmlns:a16="http://schemas.microsoft.com/office/drawing/2014/main" id="{8877DD0C-4BE3-48EC-A145-77CC31A6A23B}"/>
              </a:ext>
            </a:extLst>
          </p:cNvPr>
          <p:cNvSpPr/>
          <p:nvPr/>
        </p:nvSpPr>
        <p:spPr>
          <a:xfrm>
            <a:off x="3045560" y="2252312"/>
            <a:ext cx="6947638" cy="369332"/>
          </a:xfrm>
          <a:prstGeom prst="rect">
            <a:avLst/>
          </a:prstGeom>
        </p:spPr>
        <p:txBody>
          <a:bodyPr wrap="square">
            <a:spAutoFit/>
          </a:bodyPr>
          <a:lstStyle/>
          <a:p>
            <a:r>
              <a:rPr lang="en-US" altLang="ko-KR" b="1" dirty="0"/>
              <a:t>Project Objectives</a:t>
            </a:r>
            <a:endParaRPr lang="ko-KR" altLang="en-US" dirty="0"/>
          </a:p>
        </p:txBody>
      </p:sp>
      <p:sp>
        <p:nvSpPr>
          <p:cNvPr id="37" name="직사각형 36">
            <a:extLst>
              <a:ext uri="{FF2B5EF4-FFF2-40B4-BE49-F238E27FC236}">
                <a16:creationId xmlns:a16="http://schemas.microsoft.com/office/drawing/2014/main" id="{5214AD0E-6CCD-4895-AD93-FFA3C6F18239}"/>
              </a:ext>
            </a:extLst>
          </p:cNvPr>
          <p:cNvSpPr/>
          <p:nvPr/>
        </p:nvSpPr>
        <p:spPr>
          <a:xfrm>
            <a:off x="2195140" y="2685528"/>
            <a:ext cx="1035607" cy="523220"/>
          </a:xfrm>
          <a:prstGeom prst="rect">
            <a:avLst/>
          </a:prstGeom>
        </p:spPr>
        <p:txBody>
          <a:bodyPr wrap="square">
            <a:spAutoFit/>
          </a:bodyPr>
          <a:lstStyle/>
          <a:p>
            <a:r>
              <a:rPr lang="en-US" altLang="ko-KR" sz="2800" b="1" dirty="0"/>
              <a:t>04.</a:t>
            </a:r>
            <a:endParaRPr lang="ko-KR" altLang="en-US" sz="2800" b="1" dirty="0"/>
          </a:p>
        </p:txBody>
      </p:sp>
      <p:sp>
        <p:nvSpPr>
          <p:cNvPr id="38" name="직사각형 37">
            <a:extLst>
              <a:ext uri="{FF2B5EF4-FFF2-40B4-BE49-F238E27FC236}">
                <a16:creationId xmlns:a16="http://schemas.microsoft.com/office/drawing/2014/main" id="{86AE49E2-C14A-4F72-B803-12395F2BB97D}"/>
              </a:ext>
            </a:extLst>
          </p:cNvPr>
          <p:cNvSpPr/>
          <p:nvPr/>
        </p:nvSpPr>
        <p:spPr>
          <a:xfrm>
            <a:off x="3045560" y="2752427"/>
            <a:ext cx="6947638" cy="369332"/>
          </a:xfrm>
          <a:prstGeom prst="rect">
            <a:avLst/>
          </a:prstGeom>
        </p:spPr>
        <p:txBody>
          <a:bodyPr wrap="square">
            <a:spAutoFit/>
          </a:bodyPr>
          <a:lstStyle/>
          <a:p>
            <a:r>
              <a:rPr lang="en-US" altLang="ko-KR" b="1" dirty="0"/>
              <a:t>Stakeholder Inputs</a:t>
            </a:r>
            <a:endParaRPr lang="ko-KR" altLang="en-US" dirty="0"/>
          </a:p>
        </p:txBody>
      </p:sp>
      <p:sp>
        <p:nvSpPr>
          <p:cNvPr id="2" name="직사각형 36">
            <a:extLst>
              <a:ext uri="{FF2B5EF4-FFF2-40B4-BE49-F238E27FC236}">
                <a16:creationId xmlns:a16="http://schemas.microsoft.com/office/drawing/2014/main" id="{BC87543D-6B83-E31A-A28E-8D2198CCC4F2}"/>
              </a:ext>
            </a:extLst>
          </p:cNvPr>
          <p:cNvSpPr/>
          <p:nvPr/>
        </p:nvSpPr>
        <p:spPr>
          <a:xfrm>
            <a:off x="2195134" y="3144496"/>
            <a:ext cx="1035607" cy="523220"/>
          </a:xfrm>
          <a:prstGeom prst="rect">
            <a:avLst/>
          </a:prstGeom>
        </p:spPr>
        <p:txBody>
          <a:bodyPr wrap="square">
            <a:spAutoFit/>
          </a:bodyPr>
          <a:lstStyle/>
          <a:p>
            <a:r>
              <a:rPr lang="en-US" altLang="ko-KR" sz="2800" b="1" dirty="0"/>
              <a:t>05.</a:t>
            </a:r>
            <a:endParaRPr lang="ko-KR" altLang="en-US" sz="2800" b="1" dirty="0"/>
          </a:p>
        </p:txBody>
      </p:sp>
      <p:sp>
        <p:nvSpPr>
          <p:cNvPr id="3" name="직사각형 36">
            <a:extLst>
              <a:ext uri="{FF2B5EF4-FFF2-40B4-BE49-F238E27FC236}">
                <a16:creationId xmlns:a16="http://schemas.microsoft.com/office/drawing/2014/main" id="{05DD10DD-F7B3-0482-B8A3-12BEFF42C213}"/>
              </a:ext>
            </a:extLst>
          </p:cNvPr>
          <p:cNvSpPr/>
          <p:nvPr/>
        </p:nvSpPr>
        <p:spPr>
          <a:xfrm>
            <a:off x="2195135" y="4105294"/>
            <a:ext cx="1035607" cy="523220"/>
          </a:xfrm>
          <a:prstGeom prst="rect">
            <a:avLst/>
          </a:prstGeom>
        </p:spPr>
        <p:txBody>
          <a:bodyPr wrap="square">
            <a:spAutoFit/>
          </a:bodyPr>
          <a:lstStyle/>
          <a:p>
            <a:r>
              <a:rPr lang="en-US" altLang="ko-KR" sz="2800" b="1" dirty="0"/>
              <a:t>07.</a:t>
            </a:r>
            <a:endParaRPr lang="ko-KR" altLang="en-US" sz="2800" b="1" dirty="0"/>
          </a:p>
        </p:txBody>
      </p:sp>
      <p:sp>
        <p:nvSpPr>
          <p:cNvPr id="4" name="직사각형 36">
            <a:extLst>
              <a:ext uri="{FF2B5EF4-FFF2-40B4-BE49-F238E27FC236}">
                <a16:creationId xmlns:a16="http://schemas.microsoft.com/office/drawing/2014/main" id="{C7816416-0C1E-61A9-9E22-309EF7BAFC76}"/>
              </a:ext>
            </a:extLst>
          </p:cNvPr>
          <p:cNvSpPr/>
          <p:nvPr/>
        </p:nvSpPr>
        <p:spPr>
          <a:xfrm>
            <a:off x="2195133" y="4574091"/>
            <a:ext cx="1035607" cy="523220"/>
          </a:xfrm>
          <a:prstGeom prst="rect">
            <a:avLst/>
          </a:prstGeom>
        </p:spPr>
        <p:txBody>
          <a:bodyPr wrap="square">
            <a:spAutoFit/>
          </a:bodyPr>
          <a:lstStyle/>
          <a:p>
            <a:r>
              <a:rPr lang="en-US" altLang="ko-KR" sz="2800" b="1" dirty="0"/>
              <a:t>08.</a:t>
            </a:r>
            <a:endParaRPr lang="ko-KR" altLang="en-US" sz="2800" b="1" dirty="0"/>
          </a:p>
        </p:txBody>
      </p:sp>
      <p:sp>
        <p:nvSpPr>
          <p:cNvPr id="5" name="직사각형 37">
            <a:extLst>
              <a:ext uri="{FF2B5EF4-FFF2-40B4-BE49-F238E27FC236}">
                <a16:creationId xmlns:a16="http://schemas.microsoft.com/office/drawing/2014/main" id="{CBA9FA98-52D1-4C38-E30E-D03AE9B5E964}"/>
              </a:ext>
            </a:extLst>
          </p:cNvPr>
          <p:cNvSpPr/>
          <p:nvPr/>
        </p:nvSpPr>
        <p:spPr>
          <a:xfrm>
            <a:off x="3029382" y="3218159"/>
            <a:ext cx="6947638" cy="369332"/>
          </a:xfrm>
          <a:prstGeom prst="rect">
            <a:avLst/>
          </a:prstGeom>
        </p:spPr>
        <p:txBody>
          <a:bodyPr wrap="square">
            <a:spAutoFit/>
          </a:bodyPr>
          <a:lstStyle/>
          <a:p>
            <a:r>
              <a:rPr lang="en-US" altLang="ko-KR" b="1" dirty="0"/>
              <a:t>AS-IS Workflow</a:t>
            </a:r>
            <a:endParaRPr lang="ko-KR" altLang="en-US" dirty="0"/>
          </a:p>
        </p:txBody>
      </p:sp>
      <p:sp>
        <p:nvSpPr>
          <p:cNvPr id="6" name="직사각형 37">
            <a:extLst>
              <a:ext uri="{FF2B5EF4-FFF2-40B4-BE49-F238E27FC236}">
                <a16:creationId xmlns:a16="http://schemas.microsoft.com/office/drawing/2014/main" id="{1F5793BC-29DD-3BA5-9973-5A9F316DECEE}"/>
              </a:ext>
            </a:extLst>
          </p:cNvPr>
          <p:cNvSpPr/>
          <p:nvPr/>
        </p:nvSpPr>
        <p:spPr>
          <a:xfrm>
            <a:off x="3029382" y="4187534"/>
            <a:ext cx="6947638" cy="369332"/>
          </a:xfrm>
          <a:prstGeom prst="rect">
            <a:avLst/>
          </a:prstGeom>
        </p:spPr>
        <p:txBody>
          <a:bodyPr wrap="square">
            <a:spAutoFit/>
          </a:bodyPr>
          <a:lstStyle/>
          <a:p>
            <a:r>
              <a:rPr lang="en-US" altLang="ko-KR" b="1" dirty="0"/>
              <a:t>TO-BE Workflow</a:t>
            </a:r>
            <a:endParaRPr lang="ko-KR" altLang="en-US" dirty="0"/>
          </a:p>
        </p:txBody>
      </p:sp>
      <p:sp>
        <p:nvSpPr>
          <p:cNvPr id="7" name="직사각형 37">
            <a:extLst>
              <a:ext uri="{FF2B5EF4-FFF2-40B4-BE49-F238E27FC236}">
                <a16:creationId xmlns:a16="http://schemas.microsoft.com/office/drawing/2014/main" id="{AC4CE44F-B42B-4BF1-0DE8-49809329914A}"/>
              </a:ext>
            </a:extLst>
          </p:cNvPr>
          <p:cNvSpPr/>
          <p:nvPr/>
        </p:nvSpPr>
        <p:spPr>
          <a:xfrm>
            <a:off x="3045560" y="4661493"/>
            <a:ext cx="6947638" cy="369332"/>
          </a:xfrm>
          <a:prstGeom prst="rect">
            <a:avLst/>
          </a:prstGeom>
        </p:spPr>
        <p:txBody>
          <a:bodyPr wrap="square">
            <a:spAutoFit/>
          </a:bodyPr>
          <a:lstStyle/>
          <a:p>
            <a:r>
              <a:rPr lang="en-US" altLang="ko-KR" b="1" dirty="0"/>
              <a:t>Proposed Solution Features</a:t>
            </a:r>
            <a:endParaRPr lang="ko-KR" altLang="en-US" dirty="0"/>
          </a:p>
        </p:txBody>
      </p:sp>
      <p:sp>
        <p:nvSpPr>
          <p:cNvPr id="8" name="직사각형 36">
            <a:extLst>
              <a:ext uri="{FF2B5EF4-FFF2-40B4-BE49-F238E27FC236}">
                <a16:creationId xmlns:a16="http://schemas.microsoft.com/office/drawing/2014/main" id="{8679A44B-ECA9-F39D-ABAE-39B27D5FB1A0}"/>
              </a:ext>
            </a:extLst>
          </p:cNvPr>
          <p:cNvSpPr/>
          <p:nvPr/>
        </p:nvSpPr>
        <p:spPr>
          <a:xfrm>
            <a:off x="2195135" y="5080557"/>
            <a:ext cx="1035607" cy="523220"/>
          </a:xfrm>
          <a:prstGeom prst="rect">
            <a:avLst/>
          </a:prstGeom>
        </p:spPr>
        <p:txBody>
          <a:bodyPr wrap="square">
            <a:spAutoFit/>
          </a:bodyPr>
          <a:lstStyle/>
          <a:p>
            <a:r>
              <a:rPr lang="en-US" altLang="ko-KR" sz="2800" b="1" dirty="0"/>
              <a:t>09.</a:t>
            </a:r>
            <a:endParaRPr lang="ko-KR" altLang="en-US" sz="2800" b="1" dirty="0"/>
          </a:p>
        </p:txBody>
      </p:sp>
      <p:sp>
        <p:nvSpPr>
          <p:cNvPr id="9" name="직사각형 36">
            <a:extLst>
              <a:ext uri="{FF2B5EF4-FFF2-40B4-BE49-F238E27FC236}">
                <a16:creationId xmlns:a16="http://schemas.microsoft.com/office/drawing/2014/main" id="{CC86EE0D-1C30-43EA-733B-34FA4EF0A0AA}"/>
              </a:ext>
            </a:extLst>
          </p:cNvPr>
          <p:cNvSpPr/>
          <p:nvPr/>
        </p:nvSpPr>
        <p:spPr>
          <a:xfrm>
            <a:off x="2195135" y="5588363"/>
            <a:ext cx="1035607" cy="523220"/>
          </a:xfrm>
          <a:prstGeom prst="rect">
            <a:avLst/>
          </a:prstGeom>
        </p:spPr>
        <p:txBody>
          <a:bodyPr wrap="square">
            <a:spAutoFit/>
          </a:bodyPr>
          <a:lstStyle/>
          <a:p>
            <a:r>
              <a:rPr lang="en-US" altLang="ko-KR" sz="2800" b="1" dirty="0"/>
              <a:t>10.</a:t>
            </a:r>
            <a:endParaRPr lang="ko-KR" altLang="en-US" sz="2800" b="1" dirty="0"/>
          </a:p>
        </p:txBody>
      </p:sp>
      <p:sp>
        <p:nvSpPr>
          <p:cNvPr id="11" name="직사각형 36">
            <a:extLst>
              <a:ext uri="{FF2B5EF4-FFF2-40B4-BE49-F238E27FC236}">
                <a16:creationId xmlns:a16="http://schemas.microsoft.com/office/drawing/2014/main" id="{BA6FB85E-E109-7799-A7A0-BEC95FC46123}"/>
              </a:ext>
            </a:extLst>
          </p:cNvPr>
          <p:cNvSpPr/>
          <p:nvPr/>
        </p:nvSpPr>
        <p:spPr>
          <a:xfrm>
            <a:off x="2195135" y="6123180"/>
            <a:ext cx="1035607" cy="523220"/>
          </a:xfrm>
          <a:prstGeom prst="rect">
            <a:avLst/>
          </a:prstGeom>
        </p:spPr>
        <p:txBody>
          <a:bodyPr wrap="square">
            <a:spAutoFit/>
          </a:bodyPr>
          <a:lstStyle/>
          <a:p>
            <a:r>
              <a:rPr lang="en-US" altLang="ko-KR" sz="2800" b="1" dirty="0"/>
              <a:t>11.</a:t>
            </a:r>
            <a:endParaRPr lang="ko-KR" altLang="en-US" sz="2800" b="1" dirty="0"/>
          </a:p>
        </p:txBody>
      </p:sp>
      <p:sp>
        <p:nvSpPr>
          <p:cNvPr id="12" name="직사각형 37">
            <a:extLst>
              <a:ext uri="{FF2B5EF4-FFF2-40B4-BE49-F238E27FC236}">
                <a16:creationId xmlns:a16="http://schemas.microsoft.com/office/drawing/2014/main" id="{41D2F98E-1FFC-8A4C-6A4D-38C594234BB4}"/>
              </a:ext>
            </a:extLst>
          </p:cNvPr>
          <p:cNvSpPr/>
          <p:nvPr/>
        </p:nvSpPr>
        <p:spPr>
          <a:xfrm>
            <a:off x="3045560" y="5140698"/>
            <a:ext cx="6947638" cy="369332"/>
          </a:xfrm>
          <a:prstGeom prst="rect">
            <a:avLst/>
          </a:prstGeom>
        </p:spPr>
        <p:txBody>
          <a:bodyPr wrap="square">
            <a:spAutoFit/>
          </a:bodyPr>
          <a:lstStyle/>
          <a:p>
            <a:r>
              <a:rPr lang="en-US" altLang="ko-KR" b="1" dirty="0"/>
              <a:t>KPIs &amp; Success Metrics</a:t>
            </a:r>
            <a:endParaRPr lang="ko-KR" altLang="en-US" dirty="0"/>
          </a:p>
        </p:txBody>
      </p:sp>
      <p:sp>
        <p:nvSpPr>
          <p:cNvPr id="13" name="직사각형 37">
            <a:extLst>
              <a:ext uri="{FF2B5EF4-FFF2-40B4-BE49-F238E27FC236}">
                <a16:creationId xmlns:a16="http://schemas.microsoft.com/office/drawing/2014/main" id="{691271A7-16C0-71CE-3BC7-CC171941E782}"/>
              </a:ext>
            </a:extLst>
          </p:cNvPr>
          <p:cNvSpPr/>
          <p:nvPr/>
        </p:nvSpPr>
        <p:spPr>
          <a:xfrm>
            <a:off x="3045560" y="5682110"/>
            <a:ext cx="6947638" cy="369332"/>
          </a:xfrm>
          <a:prstGeom prst="rect">
            <a:avLst/>
          </a:prstGeom>
        </p:spPr>
        <p:txBody>
          <a:bodyPr wrap="square">
            <a:spAutoFit/>
          </a:bodyPr>
          <a:lstStyle/>
          <a:p>
            <a:r>
              <a:rPr lang="en-US" altLang="ko-KR" b="1" dirty="0"/>
              <a:t>Business Impact</a:t>
            </a:r>
            <a:endParaRPr lang="ko-KR" altLang="en-US" dirty="0"/>
          </a:p>
        </p:txBody>
      </p:sp>
      <p:sp>
        <p:nvSpPr>
          <p:cNvPr id="14" name="직사각형 37">
            <a:extLst>
              <a:ext uri="{FF2B5EF4-FFF2-40B4-BE49-F238E27FC236}">
                <a16:creationId xmlns:a16="http://schemas.microsoft.com/office/drawing/2014/main" id="{161E6CEE-4394-E31D-7EEE-35EE34A9CFE0}"/>
              </a:ext>
            </a:extLst>
          </p:cNvPr>
          <p:cNvSpPr/>
          <p:nvPr/>
        </p:nvSpPr>
        <p:spPr>
          <a:xfrm>
            <a:off x="3045560" y="6189920"/>
            <a:ext cx="6947638" cy="369332"/>
          </a:xfrm>
          <a:prstGeom prst="rect">
            <a:avLst/>
          </a:prstGeom>
        </p:spPr>
        <p:txBody>
          <a:bodyPr wrap="square">
            <a:spAutoFit/>
          </a:bodyPr>
          <a:lstStyle/>
          <a:p>
            <a:r>
              <a:rPr lang="en-US" altLang="ko-KR" b="1" dirty="0"/>
              <a:t>Conclusion &amp; Next Steps</a:t>
            </a:r>
            <a:endParaRPr lang="ko-KR" altLang="en-US" dirty="0"/>
          </a:p>
        </p:txBody>
      </p:sp>
      <p:sp>
        <p:nvSpPr>
          <p:cNvPr id="15" name="직사각형 36">
            <a:extLst>
              <a:ext uri="{FF2B5EF4-FFF2-40B4-BE49-F238E27FC236}">
                <a16:creationId xmlns:a16="http://schemas.microsoft.com/office/drawing/2014/main" id="{8F7B2A11-6CDC-940A-2D12-FA531456228A}"/>
              </a:ext>
            </a:extLst>
          </p:cNvPr>
          <p:cNvSpPr/>
          <p:nvPr/>
        </p:nvSpPr>
        <p:spPr>
          <a:xfrm>
            <a:off x="2195135" y="3603463"/>
            <a:ext cx="1035607" cy="523220"/>
          </a:xfrm>
          <a:prstGeom prst="rect">
            <a:avLst/>
          </a:prstGeom>
        </p:spPr>
        <p:txBody>
          <a:bodyPr wrap="square">
            <a:spAutoFit/>
          </a:bodyPr>
          <a:lstStyle/>
          <a:p>
            <a:r>
              <a:rPr lang="en-US" altLang="ko-KR" sz="2800" b="1" dirty="0"/>
              <a:t>06.</a:t>
            </a:r>
            <a:endParaRPr lang="ko-KR" altLang="en-US" sz="2800" b="1" dirty="0"/>
          </a:p>
        </p:txBody>
      </p:sp>
      <p:sp>
        <p:nvSpPr>
          <p:cNvPr id="18" name="직사각형 37">
            <a:extLst>
              <a:ext uri="{FF2B5EF4-FFF2-40B4-BE49-F238E27FC236}">
                <a16:creationId xmlns:a16="http://schemas.microsoft.com/office/drawing/2014/main" id="{21BBA8DE-1954-DB6E-1F65-22F6AA7AB5D5}"/>
              </a:ext>
            </a:extLst>
          </p:cNvPr>
          <p:cNvSpPr/>
          <p:nvPr/>
        </p:nvSpPr>
        <p:spPr>
          <a:xfrm>
            <a:off x="3045560" y="3680407"/>
            <a:ext cx="6947638" cy="369332"/>
          </a:xfrm>
          <a:prstGeom prst="rect">
            <a:avLst/>
          </a:prstGeom>
        </p:spPr>
        <p:txBody>
          <a:bodyPr wrap="square">
            <a:spAutoFit/>
          </a:bodyPr>
          <a:lstStyle/>
          <a:p>
            <a:r>
              <a:rPr lang="en-US" altLang="ko-KR" b="1" dirty="0"/>
              <a:t>Pain Point Summary</a:t>
            </a:r>
            <a:endParaRPr lang="ko-KR" altLang="en-US" dirty="0"/>
          </a:p>
        </p:txBody>
      </p:sp>
    </p:spTree>
    <p:extLst>
      <p:ext uri="{BB962C8B-B14F-4D97-AF65-F5344CB8AC3E}">
        <p14:creationId xmlns:p14="http://schemas.microsoft.com/office/powerpoint/2010/main" val="224906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0F476-F4F7-404A-6A02-BD30B5C57D02}"/>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Project Background</a:t>
            </a:r>
            <a:endParaRPr lang="ko-KR" altLang="en-US" sz="32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2FE5929F-6A70-235C-B373-B24F070C6B45}"/>
              </a:ext>
            </a:extLst>
          </p:cNvPr>
          <p:cNvSpPr txBox="1"/>
          <p:nvPr/>
        </p:nvSpPr>
        <p:spPr>
          <a:xfrm>
            <a:off x="976393" y="1271985"/>
            <a:ext cx="8723383" cy="454816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DE" sz="2400" dirty="0"/>
              <a:t>UrbanTel s a mid-sized telecom provider (500k + customers)</a:t>
            </a:r>
          </a:p>
          <a:p>
            <a:pPr marL="285750" indent="-285750">
              <a:lnSpc>
                <a:spcPct val="250000"/>
              </a:lnSpc>
              <a:buFont typeface="Arial" panose="020B0604020202020204" pitchFamily="34" charset="0"/>
              <a:buChar char="•"/>
            </a:pPr>
            <a:r>
              <a:rPr lang="en-DE" sz="2400" dirty="0"/>
              <a:t>Facing increasing support requests</a:t>
            </a:r>
          </a:p>
          <a:p>
            <a:pPr marL="285750" indent="-285750">
              <a:lnSpc>
                <a:spcPct val="250000"/>
              </a:lnSpc>
              <a:buFont typeface="Arial" panose="020B0604020202020204" pitchFamily="34" charset="0"/>
              <a:buChar char="•"/>
            </a:pPr>
            <a:r>
              <a:rPr lang="en-DE" sz="2400" dirty="0"/>
              <a:t>Current process = phone, email, manual tickets</a:t>
            </a:r>
          </a:p>
          <a:p>
            <a:pPr marL="285750" indent="-285750">
              <a:lnSpc>
                <a:spcPct val="250000"/>
              </a:lnSpc>
              <a:buFont typeface="Arial" panose="020B0604020202020204" pitchFamily="34" charset="0"/>
              <a:buChar char="•"/>
            </a:pPr>
            <a:r>
              <a:rPr lang="en-DE" sz="2400" dirty="0"/>
              <a:t>CSAT (Customer Satisfaction) scores falling, resolution times increasing</a:t>
            </a:r>
          </a:p>
        </p:txBody>
      </p:sp>
      <p:pic>
        <p:nvPicPr>
          <p:cNvPr id="5" name="Picture 4">
            <a:extLst>
              <a:ext uri="{FF2B5EF4-FFF2-40B4-BE49-F238E27FC236}">
                <a16:creationId xmlns:a16="http://schemas.microsoft.com/office/drawing/2014/main" id="{A1A19755-E907-8C45-F2D2-D627903308D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545" b="97194" l="9968" r="89711">
                        <a14:foregroundMark x1="25402" y1="29247" x2="25402" y2="29247"/>
                        <a14:foregroundMark x1="29260" y1="30576" x2="29260" y2="30576"/>
                        <a14:foregroundMark x1="42122" y1="25406" x2="42122" y2="25406"/>
                        <a14:foregroundMark x1="47910" y1="14476" x2="47910" y2="14476"/>
                        <a14:foregroundMark x1="25402" y1="75185" x2="25402" y2="75185"/>
                        <a14:foregroundMark x1="53698" y1="85968" x2="53698" y2="85968"/>
                        <a14:foregroundMark x1="30225" y1="92171" x2="30225" y2="92171"/>
                        <a14:foregroundMark x1="33119" y1="97341" x2="33119" y2="97341"/>
                        <a14:foregroundMark x1="42765" y1="91876" x2="42765" y2="91876"/>
                        <a14:foregroundMark x1="54662" y1="92910" x2="54662" y2="92910"/>
                        <a14:foregroundMark x1="45659" y1="3545" x2="45659" y2="3545"/>
                        <a14:foregroundMark x1="66559" y1="91876" x2="66559" y2="91876"/>
                      </a14:backgroundRemoval>
                    </a14:imgEffect>
                  </a14:imgLayer>
                </a14:imgProps>
              </a:ext>
              <a:ext uri="{28A0092B-C50C-407E-A947-70E740481C1C}">
                <a14:useLocalDpi xmlns:a14="http://schemas.microsoft.com/office/drawing/2010/main" val="0"/>
              </a:ext>
            </a:extLst>
          </a:blip>
          <a:stretch>
            <a:fillRect/>
          </a:stretch>
        </p:blipFill>
        <p:spPr>
          <a:xfrm>
            <a:off x="9588068" y="1399769"/>
            <a:ext cx="1968500" cy="4292600"/>
          </a:xfrm>
          <a:prstGeom prst="rect">
            <a:avLst/>
          </a:prstGeom>
        </p:spPr>
      </p:pic>
    </p:spTree>
    <p:extLst>
      <p:ext uri="{BB962C8B-B14F-4D97-AF65-F5344CB8AC3E}">
        <p14:creationId xmlns:p14="http://schemas.microsoft.com/office/powerpoint/2010/main" val="245695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9D212-7928-FF4D-53F5-512BFFD066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BFD79B-CF8B-5C2C-B1D8-0ED7F07A7712}"/>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Business Problem</a:t>
            </a:r>
            <a:endParaRPr lang="ko-KR" altLang="en-US" sz="32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9E5180FB-7023-657B-6A78-56D70BF9045C}"/>
              </a:ext>
            </a:extLst>
          </p:cNvPr>
          <p:cNvSpPr txBox="1"/>
          <p:nvPr/>
        </p:nvSpPr>
        <p:spPr>
          <a:xfrm>
            <a:off x="1146875" y="1154916"/>
            <a:ext cx="7614736" cy="454816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DE" sz="2400" dirty="0"/>
              <a:t>Manual escalations that cause frequent misrouting</a:t>
            </a:r>
          </a:p>
          <a:p>
            <a:pPr marL="285750" indent="-285750">
              <a:lnSpc>
                <a:spcPct val="250000"/>
              </a:lnSpc>
              <a:buFont typeface="Arial" panose="020B0604020202020204" pitchFamily="34" charset="0"/>
              <a:buChar char="•"/>
            </a:pPr>
            <a:r>
              <a:rPr lang="en-DE" sz="2400" dirty="0"/>
              <a:t>No visibility leading to repeated customer complaints</a:t>
            </a:r>
          </a:p>
          <a:p>
            <a:pPr marL="285750" indent="-285750">
              <a:lnSpc>
                <a:spcPct val="250000"/>
              </a:lnSpc>
              <a:buFont typeface="Arial" panose="020B0604020202020204" pitchFamily="34" charset="0"/>
              <a:buChar char="•"/>
            </a:pPr>
            <a:r>
              <a:rPr lang="en-DE" sz="2400" dirty="0"/>
              <a:t>Poor SLA handling, no real-time updates</a:t>
            </a:r>
          </a:p>
          <a:p>
            <a:pPr marL="285750" indent="-285750">
              <a:lnSpc>
                <a:spcPct val="250000"/>
              </a:lnSpc>
              <a:buFont typeface="Arial" panose="020B0604020202020204" pitchFamily="34" charset="0"/>
              <a:buChar char="•"/>
            </a:pPr>
            <a:r>
              <a:rPr lang="en-DE" sz="2400" dirty="0"/>
              <a:t>Technical handoffs = delayed, unclear</a:t>
            </a:r>
          </a:p>
          <a:p>
            <a:pPr marL="285750" indent="-285750">
              <a:lnSpc>
                <a:spcPct val="250000"/>
              </a:lnSpc>
              <a:buFont typeface="Arial" panose="020B0604020202020204" pitchFamily="34" charset="0"/>
              <a:buChar char="•"/>
            </a:pPr>
            <a:r>
              <a:rPr lang="en-DE" sz="2400" dirty="0"/>
              <a:t>Key stakeholders frustrate</a:t>
            </a:r>
          </a:p>
        </p:txBody>
      </p:sp>
      <p:pic>
        <p:nvPicPr>
          <p:cNvPr id="5" name="Picture 4">
            <a:extLst>
              <a:ext uri="{FF2B5EF4-FFF2-40B4-BE49-F238E27FC236}">
                <a16:creationId xmlns:a16="http://schemas.microsoft.com/office/drawing/2014/main" id="{3A5BE799-C53A-8995-FE8C-E9319A36092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762" b="96639" l="4206" r="89720">
                        <a14:foregroundMark x1="62150" y1="6723" x2="62150" y2="6723"/>
                        <a14:foregroundMark x1="51402" y1="4762" x2="51402" y2="4762"/>
                        <a14:foregroundMark x1="36449" y1="18487" x2="36449" y2="18487"/>
                        <a14:foregroundMark x1="46262" y1="19608" x2="46262" y2="19608"/>
                        <a14:foregroundMark x1="61215" y1="18768" x2="61215" y2="18768"/>
                        <a14:foregroundMark x1="41589" y1="33894" x2="41589" y2="33894"/>
                        <a14:foregroundMark x1="40654" y1="40616" x2="40654" y2="40616"/>
                        <a14:foregroundMark x1="43925" y1="64986" x2="43925" y2="64986"/>
                        <a14:foregroundMark x1="4206" y1="82633" x2="4206" y2="82633"/>
                        <a14:foregroundMark x1="21963" y1="93277" x2="21963" y2="93277"/>
                        <a14:foregroundMark x1="50935" y1="96639" x2="50935" y2="96639"/>
                      </a14:backgroundRemoval>
                    </a14:imgEffect>
                  </a14:imgLayer>
                </a14:imgProps>
              </a:ext>
              <a:ext uri="{28A0092B-C50C-407E-A947-70E740481C1C}">
                <a14:useLocalDpi xmlns:a14="http://schemas.microsoft.com/office/drawing/2010/main" val="0"/>
              </a:ext>
            </a:extLst>
          </a:blip>
          <a:stretch>
            <a:fillRect/>
          </a:stretch>
        </p:blipFill>
        <p:spPr>
          <a:xfrm>
            <a:off x="9137738" y="1054992"/>
            <a:ext cx="1358900" cy="2260600"/>
          </a:xfrm>
          <a:prstGeom prst="rect">
            <a:avLst/>
          </a:prstGeom>
        </p:spPr>
      </p:pic>
      <p:pic>
        <p:nvPicPr>
          <p:cNvPr id="7" name="Picture 6">
            <a:extLst>
              <a:ext uri="{FF2B5EF4-FFF2-40B4-BE49-F238E27FC236}">
                <a16:creationId xmlns:a16="http://schemas.microsoft.com/office/drawing/2014/main" id="{FBED5569-CEEA-122A-D3FE-0B136478616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927" b="96073" l="7656" r="89474">
                        <a14:foregroundMark x1="16746" y1="10995" x2="16746" y2="10995"/>
                        <a14:foregroundMark x1="33014" y1="8115" x2="33014" y2="8115"/>
                        <a14:foregroundMark x1="43541" y1="3927" x2="43541" y2="3927"/>
                        <a14:foregroundMark x1="53589" y1="14921" x2="53589" y2="14921"/>
                        <a14:foregroundMark x1="72727" y1="24869" x2="72727" y2="24869"/>
                        <a14:foregroundMark x1="33493" y1="68063" x2="33493" y2="68063"/>
                        <a14:foregroundMark x1="63158" y1="67801" x2="63158" y2="67801"/>
                        <a14:foregroundMark x1="62201" y1="74869" x2="62201" y2="74869"/>
                        <a14:foregroundMark x1="31100" y1="74084" x2="31100" y2="74084"/>
                        <a14:foregroundMark x1="38756" y1="82984" x2="38756" y2="82984"/>
                        <a14:foregroundMark x1="7656" y1="77487" x2="7656" y2="77487"/>
                        <a14:foregroundMark x1="26316" y1="93717" x2="26316" y2="93717"/>
                        <a14:foregroundMark x1="55981" y1="96073" x2="55981" y2="96073"/>
                      </a14:backgroundRemoval>
                    </a14:imgEffect>
                  </a14:imgLayer>
                </a14:imgProps>
              </a:ext>
              <a:ext uri="{28A0092B-C50C-407E-A947-70E740481C1C}">
                <a14:useLocalDpi xmlns:a14="http://schemas.microsoft.com/office/drawing/2010/main" val="0"/>
              </a:ext>
            </a:extLst>
          </a:blip>
          <a:stretch>
            <a:fillRect/>
          </a:stretch>
        </p:blipFill>
        <p:spPr>
          <a:xfrm>
            <a:off x="9156788" y="3429000"/>
            <a:ext cx="1320800" cy="2425700"/>
          </a:xfrm>
          <a:prstGeom prst="rect">
            <a:avLst/>
          </a:prstGeom>
        </p:spPr>
      </p:pic>
    </p:spTree>
    <p:extLst>
      <p:ext uri="{BB962C8B-B14F-4D97-AF65-F5344CB8AC3E}">
        <p14:creationId xmlns:p14="http://schemas.microsoft.com/office/powerpoint/2010/main" val="269380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3A0310-B160-471C-B3EB-6BE967ECDC9D}"/>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Project Objectives</a:t>
            </a:r>
            <a:endParaRPr lang="ko-KR" altLang="en-US" sz="3200" dirty="0">
              <a:latin typeface="+mj-lt"/>
              <a:cs typeface="Arial" panose="020B0604020202020204" pitchFamily="34" charset="0"/>
            </a:endParaRPr>
          </a:p>
        </p:txBody>
      </p:sp>
      <p:sp>
        <p:nvSpPr>
          <p:cNvPr id="17" name="직사각형 16">
            <a:extLst>
              <a:ext uri="{FF2B5EF4-FFF2-40B4-BE49-F238E27FC236}">
                <a16:creationId xmlns:a16="http://schemas.microsoft.com/office/drawing/2014/main" id="{DF6D4C57-A30D-42A1-AE7E-66E9BB4D3381}"/>
              </a:ext>
            </a:extLst>
          </p:cNvPr>
          <p:cNvSpPr/>
          <p:nvPr/>
        </p:nvSpPr>
        <p:spPr>
          <a:xfrm>
            <a:off x="2151139" y="1754823"/>
            <a:ext cx="2594837" cy="369332"/>
          </a:xfrm>
          <a:prstGeom prst="rect">
            <a:avLst/>
          </a:prstGeom>
        </p:spPr>
        <p:txBody>
          <a:bodyPr wrap="square">
            <a:spAutoFit/>
          </a:bodyPr>
          <a:lstStyle/>
          <a:p>
            <a:r>
              <a:rPr lang="en-US" altLang="ko-KR" b="1" dirty="0"/>
              <a:t>Map AS-IS Process</a:t>
            </a:r>
            <a:endParaRPr lang="ko-KR" altLang="en-US" dirty="0"/>
          </a:p>
        </p:txBody>
      </p:sp>
      <p:sp>
        <p:nvSpPr>
          <p:cNvPr id="27" name="직사각형 26">
            <a:extLst>
              <a:ext uri="{FF2B5EF4-FFF2-40B4-BE49-F238E27FC236}">
                <a16:creationId xmlns:a16="http://schemas.microsoft.com/office/drawing/2014/main" id="{5FAABD5A-C518-41C7-9AAD-B6D0E4CD6737}"/>
              </a:ext>
            </a:extLst>
          </p:cNvPr>
          <p:cNvSpPr/>
          <p:nvPr/>
        </p:nvSpPr>
        <p:spPr>
          <a:xfrm>
            <a:off x="2159067" y="2977483"/>
            <a:ext cx="2815554" cy="369332"/>
          </a:xfrm>
          <a:prstGeom prst="rect">
            <a:avLst/>
          </a:prstGeom>
        </p:spPr>
        <p:txBody>
          <a:bodyPr wrap="square">
            <a:spAutoFit/>
          </a:bodyPr>
          <a:lstStyle/>
          <a:p>
            <a:r>
              <a:rPr lang="en-US" altLang="ko-KR" b="1" dirty="0"/>
              <a:t>Identify inefficiencies</a:t>
            </a:r>
            <a:endParaRPr lang="ko-KR" altLang="en-US" dirty="0"/>
          </a:p>
        </p:txBody>
      </p:sp>
      <p:sp>
        <p:nvSpPr>
          <p:cNvPr id="31" name="직사각형 30">
            <a:extLst>
              <a:ext uri="{FF2B5EF4-FFF2-40B4-BE49-F238E27FC236}">
                <a16:creationId xmlns:a16="http://schemas.microsoft.com/office/drawing/2014/main" id="{8877DD0C-4BE3-48EC-A145-77CC31A6A23B}"/>
              </a:ext>
            </a:extLst>
          </p:cNvPr>
          <p:cNvSpPr/>
          <p:nvPr/>
        </p:nvSpPr>
        <p:spPr>
          <a:xfrm>
            <a:off x="2159067" y="4198569"/>
            <a:ext cx="4045265" cy="369332"/>
          </a:xfrm>
          <a:prstGeom prst="rect">
            <a:avLst/>
          </a:prstGeom>
        </p:spPr>
        <p:txBody>
          <a:bodyPr wrap="square">
            <a:spAutoFit/>
          </a:bodyPr>
          <a:lstStyle/>
          <a:p>
            <a:r>
              <a:rPr lang="en-US" altLang="ko-KR" b="1" dirty="0"/>
              <a:t>Design optimized TO-BE Process</a:t>
            </a:r>
            <a:endParaRPr lang="ko-KR" altLang="en-US" dirty="0"/>
          </a:p>
        </p:txBody>
      </p:sp>
      <p:sp>
        <p:nvSpPr>
          <p:cNvPr id="38" name="직사각형 37">
            <a:extLst>
              <a:ext uri="{FF2B5EF4-FFF2-40B4-BE49-F238E27FC236}">
                <a16:creationId xmlns:a16="http://schemas.microsoft.com/office/drawing/2014/main" id="{86AE49E2-C14A-4F72-B803-12395F2BB97D}"/>
              </a:ext>
            </a:extLst>
          </p:cNvPr>
          <p:cNvSpPr/>
          <p:nvPr/>
        </p:nvSpPr>
        <p:spPr>
          <a:xfrm>
            <a:off x="7398533" y="1754823"/>
            <a:ext cx="3058554" cy="369332"/>
          </a:xfrm>
          <a:prstGeom prst="rect">
            <a:avLst/>
          </a:prstGeom>
        </p:spPr>
        <p:txBody>
          <a:bodyPr wrap="square">
            <a:spAutoFit/>
          </a:bodyPr>
          <a:lstStyle/>
          <a:p>
            <a:r>
              <a:rPr lang="en-US" altLang="ko-KR" b="1" dirty="0"/>
              <a:t>Recommend automation</a:t>
            </a:r>
            <a:endParaRPr lang="ko-KR" altLang="en-US" dirty="0"/>
          </a:p>
        </p:txBody>
      </p:sp>
      <p:sp>
        <p:nvSpPr>
          <p:cNvPr id="18" name="타원 17">
            <a:extLst>
              <a:ext uri="{FF2B5EF4-FFF2-40B4-BE49-F238E27FC236}">
                <a16:creationId xmlns:a16="http://schemas.microsoft.com/office/drawing/2014/main" id="{821BEF37-7741-43A2-B1FF-8770C3647159}"/>
              </a:ext>
            </a:extLst>
          </p:cNvPr>
          <p:cNvSpPr/>
          <p:nvPr/>
        </p:nvSpPr>
        <p:spPr>
          <a:xfrm>
            <a:off x="1211693" y="1582873"/>
            <a:ext cx="898591" cy="898591"/>
          </a:xfrm>
          <a:prstGeom prst="ellipse">
            <a:avLst/>
          </a:prstGeom>
          <a:solidFill>
            <a:srgbClr val="31B5FF"/>
          </a:solidFill>
          <a:ln w="57150" cap="flat">
            <a:noFill/>
            <a:prstDash val="solid"/>
            <a:miter/>
          </a:ln>
        </p:spPr>
        <p:txBody>
          <a:bodyPr rtlCol="0" anchor="ctr"/>
          <a:lstStyle/>
          <a:p>
            <a:pPr algn="l"/>
            <a:endParaRPr lang="ko-KR" altLang="en-US" dirty="0"/>
          </a:p>
        </p:txBody>
      </p:sp>
      <p:sp>
        <p:nvSpPr>
          <p:cNvPr id="22" name="타원 21">
            <a:extLst>
              <a:ext uri="{FF2B5EF4-FFF2-40B4-BE49-F238E27FC236}">
                <a16:creationId xmlns:a16="http://schemas.microsoft.com/office/drawing/2014/main" id="{E45510E0-DD47-41FF-AC07-260846E95005}"/>
              </a:ext>
            </a:extLst>
          </p:cNvPr>
          <p:cNvSpPr/>
          <p:nvPr/>
        </p:nvSpPr>
        <p:spPr>
          <a:xfrm>
            <a:off x="1211692" y="2784617"/>
            <a:ext cx="898591" cy="898591"/>
          </a:xfrm>
          <a:prstGeom prst="ellipse">
            <a:avLst/>
          </a:prstGeom>
          <a:solidFill>
            <a:srgbClr val="31B5FF"/>
          </a:solidFill>
          <a:ln w="57150" cap="flat">
            <a:noFill/>
            <a:prstDash val="solid"/>
            <a:miter/>
          </a:ln>
        </p:spPr>
        <p:txBody>
          <a:bodyPr rtlCol="0" anchor="ctr"/>
          <a:lstStyle/>
          <a:p>
            <a:pPr algn="l"/>
            <a:endParaRPr lang="ko-KR" altLang="en-US"/>
          </a:p>
        </p:txBody>
      </p:sp>
      <p:sp>
        <p:nvSpPr>
          <p:cNvPr id="34" name="타원 33">
            <a:extLst>
              <a:ext uri="{FF2B5EF4-FFF2-40B4-BE49-F238E27FC236}">
                <a16:creationId xmlns:a16="http://schemas.microsoft.com/office/drawing/2014/main" id="{5B4DAD45-F721-41F2-99C0-469FA2E552A7}"/>
              </a:ext>
            </a:extLst>
          </p:cNvPr>
          <p:cNvSpPr/>
          <p:nvPr/>
        </p:nvSpPr>
        <p:spPr>
          <a:xfrm>
            <a:off x="1260476" y="3947153"/>
            <a:ext cx="898591" cy="898591"/>
          </a:xfrm>
          <a:prstGeom prst="ellipse">
            <a:avLst/>
          </a:prstGeom>
          <a:solidFill>
            <a:srgbClr val="31B5FF"/>
          </a:solidFill>
          <a:ln w="57150" cap="flat">
            <a:noFill/>
            <a:prstDash val="solid"/>
            <a:miter/>
          </a:ln>
        </p:spPr>
        <p:txBody>
          <a:bodyPr rtlCol="0" anchor="ctr"/>
          <a:lstStyle/>
          <a:p>
            <a:pPr algn="l"/>
            <a:endParaRPr lang="ko-KR" altLang="en-US"/>
          </a:p>
        </p:txBody>
      </p:sp>
      <p:sp>
        <p:nvSpPr>
          <p:cNvPr id="2" name="타원 17">
            <a:extLst>
              <a:ext uri="{FF2B5EF4-FFF2-40B4-BE49-F238E27FC236}">
                <a16:creationId xmlns:a16="http://schemas.microsoft.com/office/drawing/2014/main" id="{FC933CC2-B97F-0F69-99CC-5D6C247382E4}"/>
              </a:ext>
            </a:extLst>
          </p:cNvPr>
          <p:cNvSpPr/>
          <p:nvPr/>
        </p:nvSpPr>
        <p:spPr>
          <a:xfrm>
            <a:off x="6400644" y="1538401"/>
            <a:ext cx="898591" cy="898591"/>
          </a:xfrm>
          <a:prstGeom prst="ellipse">
            <a:avLst/>
          </a:prstGeom>
          <a:solidFill>
            <a:srgbClr val="31B5FF"/>
          </a:solidFill>
          <a:ln w="57150" cap="flat">
            <a:noFill/>
            <a:prstDash val="solid"/>
            <a:miter/>
          </a:ln>
        </p:spPr>
        <p:txBody>
          <a:bodyPr rtlCol="0" anchor="ctr"/>
          <a:lstStyle/>
          <a:p>
            <a:pPr algn="l"/>
            <a:endParaRPr lang="ko-KR" altLang="en-US"/>
          </a:p>
        </p:txBody>
      </p:sp>
      <p:sp>
        <p:nvSpPr>
          <p:cNvPr id="5" name="타원 17">
            <a:extLst>
              <a:ext uri="{FF2B5EF4-FFF2-40B4-BE49-F238E27FC236}">
                <a16:creationId xmlns:a16="http://schemas.microsoft.com/office/drawing/2014/main" id="{81115E39-73F6-1C31-944A-E1D518C9664B}"/>
              </a:ext>
            </a:extLst>
          </p:cNvPr>
          <p:cNvSpPr/>
          <p:nvPr/>
        </p:nvSpPr>
        <p:spPr>
          <a:xfrm>
            <a:off x="6400644" y="2734729"/>
            <a:ext cx="898591" cy="898591"/>
          </a:xfrm>
          <a:prstGeom prst="ellipse">
            <a:avLst/>
          </a:prstGeom>
          <a:solidFill>
            <a:srgbClr val="31B5FF"/>
          </a:solidFill>
          <a:ln w="57150" cap="flat">
            <a:noFill/>
            <a:prstDash val="solid"/>
            <a:miter/>
          </a:ln>
        </p:spPr>
        <p:txBody>
          <a:bodyPr rtlCol="0" anchor="ctr"/>
          <a:lstStyle/>
          <a:p>
            <a:pPr algn="l"/>
            <a:endParaRPr lang="ko-KR" altLang="en-US"/>
          </a:p>
        </p:txBody>
      </p:sp>
      <p:sp>
        <p:nvSpPr>
          <p:cNvPr id="6" name="직사각형 37">
            <a:extLst>
              <a:ext uri="{FF2B5EF4-FFF2-40B4-BE49-F238E27FC236}">
                <a16:creationId xmlns:a16="http://schemas.microsoft.com/office/drawing/2014/main" id="{1F331915-178E-A8BD-9290-3B34F086D3AA}"/>
              </a:ext>
            </a:extLst>
          </p:cNvPr>
          <p:cNvSpPr/>
          <p:nvPr/>
        </p:nvSpPr>
        <p:spPr>
          <a:xfrm>
            <a:off x="7398533" y="2977483"/>
            <a:ext cx="3058554" cy="369332"/>
          </a:xfrm>
          <a:prstGeom prst="rect">
            <a:avLst/>
          </a:prstGeom>
        </p:spPr>
        <p:txBody>
          <a:bodyPr wrap="square">
            <a:spAutoFit/>
          </a:bodyPr>
          <a:lstStyle/>
          <a:p>
            <a:r>
              <a:rPr lang="en-US" altLang="ko-KR" b="1" dirty="0"/>
              <a:t>Define KPIs</a:t>
            </a:r>
            <a:endParaRPr lang="ko-KR" altLang="en-US" dirty="0"/>
          </a:p>
        </p:txBody>
      </p:sp>
      <p:sp>
        <p:nvSpPr>
          <p:cNvPr id="7" name="타원 17">
            <a:extLst>
              <a:ext uri="{FF2B5EF4-FFF2-40B4-BE49-F238E27FC236}">
                <a16:creationId xmlns:a16="http://schemas.microsoft.com/office/drawing/2014/main" id="{AAD3A170-BCDD-6DCB-578F-82E14A74E302}"/>
              </a:ext>
            </a:extLst>
          </p:cNvPr>
          <p:cNvSpPr/>
          <p:nvPr/>
        </p:nvSpPr>
        <p:spPr>
          <a:xfrm>
            <a:off x="6405831" y="3947153"/>
            <a:ext cx="898591" cy="898591"/>
          </a:xfrm>
          <a:prstGeom prst="ellipse">
            <a:avLst/>
          </a:prstGeom>
          <a:solidFill>
            <a:srgbClr val="31B5FF"/>
          </a:solidFill>
          <a:ln w="57150" cap="flat">
            <a:noFill/>
            <a:prstDash val="solid"/>
            <a:miter/>
          </a:ln>
        </p:spPr>
        <p:txBody>
          <a:bodyPr rtlCol="0" anchor="ctr"/>
          <a:lstStyle/>
          <a:p>
            <a:pPr algn="l"/>
            <a:endParaRPr lang="ko-KR" altLang="en-US"/>
          </a:p>
        </p:txBody>
      </p:sp>
      <p:sp>
        <p:nvSpPr>
          <p:cNvPr id="8" name="직사각형 37">
            <a:extLst>
              <a:ext uri="{FF2B5EF4-FFF2-40B4-BE49-F238E27FC236}">
                <a16:creationId xmlns:a16="http://schemas.microsoft.com/office/drawing/2014/main" id="{CC9BDD13-61C1-ABD5-CEBD-2BDD6C9867B1}"/>
              </a:ext>
            </a:extLst>
          </p:cNvPr>
          <p:cNvSpPr/>
          <p:nvPr/>
        </p:nvSpPr>
        <p:spPr>
          <a:xfrm>
            <a:off x="7398533" y="4198569"/>
            <a:ext cx="4848486" cy="369332"/>
          </a:xfrm>
          <a:prstGeom prst="rect">
            <a:avLst/>
          </a:prstGeom>
        </p:spPr>
        <p:txBody>
          <a:bodyPr wrap="square">
            <a:spAutoFit/>
          </a:bodyPr>
          <a:lstStyle/>
          <a:p>
            <a:r>
              <a:rPr lang="en-US" altLang="ko-KR" b="1" dirty="0"/>
              <a:t>Deliver BRD &amp; stakeholder-ready outputs</a:t>
            </a:r>
            <a:endParaRPr lang="ko-KR" altLang="en-US" dirty="0"/>
          </a:p>
        </p:txBody>
      </p:sp>
      <p:grpSp>
        <p:nvGrpSpPr>
          <p:cNvPr id="9" name="그룹 382">
            <a:extLst>
              <a:ext uri="{FF2B5EF4-FFF2-40B4-BE49-F238E27FC236}">
                <a16:creationId xmlns:a16="http://schemas.microsoft.com/office/drawing/2014/main" id="{E0E6B3A3-FCA6-5FFA-4FAA-13C71A98AC52}"/>
              </a:ext>
            </a:extLst>
          </p:cNvPr>
          <p:cNvGrpSpPr/>
          <p:nvPr/>
        </p:nvGrpSpPr>
        <p:grpSpPr>
          <a:xfrm>
            <a:off x="6654676" y="2988761"/>
            <a:ext cx="390525" cy="390525"/>
            <a:chOff x="752656" y="1562597"/>
            <a:chExt cx="390525" cy="390525"/>
          </a:xfrm>
          <a:solidFill>
            <a:schemeClr val="bg1"/>
          </a:solidFill>
        </p:grpSpPr>
        <p:sp>
          <p:nvSpPr>
            <p:cNvPr id="11" name="자유형: 도형 383">
              <a:extLst>
                <a:ext uri="{FF2B5EF4-FFF2-40B4-BE49-F238E27FC236}">
                  <a16:creationId xmlns:a16="http://schemas.microsoft.com/office/drawing/2014/main" id="{8DDCB8E0-A405-AB4E-9305-669FF976D1F1}"/>
                </a:ext>
              </a:extLst>
            </p:cNvPr>
            <p:cNvSpPr/>
            <p:nvPr/>
          </p:nvSpPr>
          <p:spPr>
            <a:xfrm>
              <a:off x="797621" y="1607153"/>
              <a:ext cx="209550" cy="161925"/>
            </a:xfrm>
            <a:custGeom>
              <a:avLst/>
              <a:gdLst>
                <a:gd name="connsiteX0" fmla="*/ 26568 w 209550"/>
                <a:gd name="connsiteY0" fmla="*/ 159925 h 161925"/>
                <a:gd name="connsiteX1" fmla="*/ 85528 w 209550"/>
                <a:gd name="connsiteY1" fmla="*/ 100965 h 161925"/>
                <a:gd name="connsiteX2" fmla="*/ 102292 w 209550"/>
                <a:gd name="connsiteY2" fmla="*/ 117729 h 161925"/>
                <a:gd name="connsiteX3" fmla="*/ 113437 w 209550"/>
                <a:gd name="connsiteY3" fmla="*/ 117729 h 161925"/>
                <a:gd name="connsiteX4" fmla="*/ 185922 w 209550"/>
                <a:gd name="connsiteY4" fmla="*/ 45244 h 161925"/>
                <a:gd name="connsiteX5" fmla="*/ 185922 w 209550"/>
                <a:gd name="connsiteY5" fmla="*/ 64770 h 161925"/>
                <a:gd name="connsiteX6" fmla="*/ 189065 w 209550"/>
                <a:gd name="connsiteY6" fmla="*/ 71152 h 161925"/>
                <a:gd name="connsiteX7" fmla="*/ 208210 w 209550"/>
                <a:gd name="connsiteY7" fmla="*/ 62865 h 161925"/>
                <a:gd name="connsiteX8" fmla="*/ 208210 w 209550"/>
                <a:gd name="connsiteY8" fmla="*/ 18288 h 161925"/>
                <a:gd name="connsiteX9" fmla="*/ 197066 w 209550"/>
                <a:gd name="connsiteY9" fmla="*/ 7144 h 161925"/>
                <a:gd name="connsiteX10" fmla="*/ 150584 w 209550"/>
                <a:gd name="connsiteY10" fmla="*/ 7144 h 161925"/>
                <a:gd name="connsiteX11" fmla="*/ 144202 w 209550"/>
                <a:gd name="connsiteY11" fmla="*/ 10287 h 161925"/>
                <a:gd name="connsiteX12" fmla="*/ 152489 w 209550"/>
                <a:gd name="connsiteY12" fmla="*/ 29432 h 161925"/>
                <a:gd name="connsiteX13" fmla="*/ 170205 w 209550"/>
                <a:gd name="connsiteY13" fmla="*/ 29432 h 161925"/>
                <a:gd name="connsiteX14" fmla="*/ 107912 w 209550"/>
                <a:gd name="connsiteY14" fmla="*/ 91726 h 161925"/>
                <a:gd name="connsiteX15" fmla="*/ 91148 w 209550"/>
                <a:gd name="connsiteY15" fmla="*/ 74962 h 161925"/>
                <a:gd name="connsiteX16" fmla="*/ 80004 w 209550"/>
                <a:gd name="connsiteY16" fmla="*/ 74962 h 161925"/>
                <a:gd name="connsiteX17" fmla="*/ 9519 w 209550"/>
                <a:gd name="connsiteY17" fmla="*/ 145447 h 161925"/>
                <a:gd name="connsiteX18" fmla="*/ 7233 w 209550"/>
                <a:gd name="connsiteY18" fmla="*/ 152209 h 161925"/>
                <a:gd name="connsiteX19" fmla="*/ 26568 w 209550"/>
                <a:gd name="connsiteY19" fmla="*/ 1599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9550" h="161925">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grpFill/>
            <a:ln w="9525" cap="flat">
              <a:noFill/>
              <a:prstDash val="solid"/>
              <a:miter/>
            </a:ln>
          </p:spPr>
          <p:txBody>
            <a:bodyPr rtlCol="0" anchor="ctr"/>
            <a:lstStyle/>
            <a:p>
              <a:endParaRPr lang="ko-KR" altLang="en-US"/>
            </a:p>
          </p:txBody>
        </p:sp>
        <p:sp>
          <p:nvSpPr>
            <p:cNvPr id="12" name="자유형: 도형 384">
              <a:extLst>
                <a:ext uri="{FF2B5EF4-FFF2-40B4-BE49-F238E27FC236}">
                  <a16:creationId xmlns:a16="http://schemas.microsoft.com/office/drawing/2014/main" id="{AD620C86-A756-CB2F-525B-FCCD9976C7AA}"/>
                </a:ext>
              </a:extLst>
            </p:cNvPr>
            <p:cNvSpPr/>
            <p:nvPr/>
          </p:nvSpPr>
          <p:spPr>
            <a:xfrm>
              <a:off x="797995" y="1807749"/>
              <a:ext cx="95250" cy="104775"/>
            </a:xfrm>
            <a:custGeom>
              <a:avLst/>
              <a:gdLst>
                <a:gd name="connsiteX0" fmla="*/ 18288 w 95250"/>
                <a:gd name="connsiteY0" fmla="*/ 97822 h 104775"/>
                <a:gd name="connsiteX1" fmla="*/ 85154 w 95250"/>
                <a:gd name="connsiteY1" fmla="*/ 97822 h 104775"/>
                <a:gd name="connsiteX2" fmla="*/ 96298 w 95250"/>
                <a:gd name="connsiteY2" fmla="*/ 86677 h 104775"/>
                <a:gd name="connsiteX3" fmla="*/ 96298 w 95250"/>
                <a:gd name="connsiteY3" fmla="*/ 18288 h 104775"/>
                <a:gd name="connsiteX4" fmla="*/ 85154 w 95250"/>
                <a:gd name="connsiteY4" fmla="*/ 7144 h 104775"/>
                <a:gd name="connsiteX5" fmla="*/ 18288 w 95250"/>
                <a:gd name="connsiteY5" fmla="*/ 7144 h 104775"/>
                <a:gd name="connsiteX6" fmla="*/ 7144 w 95250"/>
                <a:gd name="connsiteY6" fmla="*/ 18288 h 104775"/>
                <a:gd name="connsiteX7" fmla="*/ 7144 w 95250"/>
                <a:gd name="connsiteY7" fmla="*/ 86677 h 104775"/>
                <a:gd name="connsiteX8" fmla="*/ 18288 w 95250"/>
                <a:gd name="connsiteY8" fmla="*/ 978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04775">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grpFill/>
            <a:ln w="9525" cap="flat">
              <a:noFill/>
              <a:prstDash val="solid"/>
              <a:miter/>
            </a:ln>
          </p:spPr>
          <p:txBody>
            <a:bodyPr rtlCol="0" anchor="ctr"/>
            <a:lstStyle/>
            <a:p>
              <a:endParaRPr lang="ko-KR" altLang="en-US"/>
            </a:p>
          </p:txBody>
        </p:sp>
        <p:sp>
          <p:nvSpPr>
            <p:cNvPr id="13" name="자유형: 도형 385">
              <a:extLst>
                <a:ext uri="{FF2B5EF4-FFF2-40B4-BE49-F238E27FC236}">
                  <a16:creationId xmlns:a16="http://schemas.microsoft.com/office/drawing/2014/main" id="{B2176453-042B-0554-5C53-82AC23CD8A06}"/>
                </a:ext>
              </a:extLst>
            </p:cNvPr>
            <p:cNvSpPr/>
            <p:nvPr/>
          </p:nvSpPr>
          <p:spPr>
            <a:xfrm>
              <a:off x="909438" y="1740884"/>
              <a:ext cx="95250" cy="171450"/>
            </a:xfrm>
            <a:custGeom>
              <a:avLst/>
              <a:gdLst>
                <a:gd name="connsiteX0" fmla="*/ 85153 w 95250"/>
                <a:gd name="connsiteY0" fmla="*/ 7144 h 171450"/>
                <a:gd name="connsiteX1" fmla="*/ 18288 w 95250"/>
                <a:gd name="connsiteY1" fmla="*/ 7144 h 171450"/>
                <a:gd name="connsiteX2" fmla="*/ 7144 w 95250"/>
                <a:gd name="connsiteY2" fmla="*/ 18288 h 171450"/>
                <a:gd name="connsiteX3" fmla="*/ 7144 w 95250"/>
                <a:gd name="connsiteY3" fmla="*/ 153543 h 171450"/>
                <a:gd name="connsiteX4" fmla="*/ 18288 w 95250"/>
                <a:gd name="connsiteY4" fmla="*/ 164687 h 171450"/>
                <a:gd name="connsiteX5" fmla="*/ 85153 w 95250"/>
                <a:gd name="connsiteY5" fmla="*/ 164687 h 171450"/>
                <a:gd name="connsiteX6" fmla="*/ 96298 w 95250"/>
                <a:gd name="connsiteY6" fmla="*/ 153543 h 171450"/>
                <a:gd name="connsiteX7" fmla="*/ 96298 w 95250"/>
                <a:gd name="connsiteY7" fmla="*/ 18288 h 171450"/>
                <a:gd name="connsiteX8" fmla="*/ 85153 w 95250"/>
                <a:gd name="connsiteY8" fmla="*/ 714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714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grpFill/>
            <a:ln w="9525" cap="flat">
              <a:noFill/>
              <a:prstDash val="solid"/>
              <a:miter/>
            </a:ln>
          </p:spPr>
          <p:txBody>
            <a:bodyPr rtlCol="0" anchor="ctr"/>
            <a:lstStyle/>
            <a:p>
              <a:endParaRPr lang="ko-KR" altLang="en-US"/>
            </a:p>
          </p:txBody>
        </p:sp>
        <p:sp>
          <p:nvSpPr>
            <p:cNvPr id="14" name="자유형: 도형 386">
              <a:extLst>
                <a:ext uri="{FF2B5EF4-FFF2-40B4-BE49-F238E27FC236}">
                  <a16:creationId xmlns:a16="http://schemas.microsoft.com/office/drawing/2014/main" id="{B0C4658B-5FE2-0C1A-32A7-5282A6B45C60}"/>
                </a:ext>
              </a:extLst>
            </p:cNvPr>
            <p:cNvSpPr/>
            <p:nvPr/>
          </p:nvSpPr>
          <p:spPr>
            <a:xfrm>
              <a:off x="998589" y="1607534"/>
              <a:ext cx="142875" cy="304800"/>
            </a:xfrm>
            <a:custGeom>
              <a:avLst/>
              <a:gdLst>
                <a:gd name="connsiteX0" fmla="*/ 18291 w 142875"/>
                <a:gd name="connsiteY0" fmla="*/ 118205 h 304800"/>
                <a:gd name="connsiteX1" fmla="*/ 29435 w 142875"/>
                <a:gd name="connsiteY1" fmla="*/ 118205 h 304800"/>
                <a:gd name="connsiteX2" fmla="*/ 29435 w 142875"/>
                <a:gd name="connsiteY2" fmla="*/ 286893 h 304800"/>
                <a:gd name="connsiteX3" fmla="*/ 40580 w 142875"/>
                <a:gd name="connsiteY3" fmla="*/ 298037 h 304800"/>
                <a:gd name="connsiteX4" fmla="*/ 108207 w 142875"/>
                <a:gd name="connsiteY4" fmla="*/ 298037 h 304800"/>
                <a:gd name="connsiteX5" fmla="*/ 119352 w 142875"/>
                <a:gd name="connsiteY5" fmla="*/ 286893 h 304800"/>
                <a:gd name="connsiteX6" fmla="*/ 119352 w 142875"/>
                <a:gd name="connsiteY6" fmla="*/ 118205 h 304800"/>
                <a:gd name="connsiteX7" fmla="*/ 130496 w 142875"/>
                <a:gd name="connsiteY7" fmla="*/ 118205 h 304800"/>
                <a:gd name="connsiteX8" fmla="*/ 140211 w 142875"/>
                <a:gd name="connsiteY8" fmla="*/ 112490 h 304800"/>
                <a:gd name="connsiteX9" fmla="*/ 139926 w 142875"/>
                <a:gd name="connsiteY9" fmla="*/ 101156 h 304800"/>
                <a:gd name="connsiteX10" fmla="*/ 83442 w 142875"/>
                <a:gd name="connsiteY10" fmla="*/ 12002 h 304800"/>
                <a:gd name="connsiteX11" fmla="*/ 64583 w 142875"/>
                <a:gd name="connsiteY11" fmla="*/ 12002 h 304800"/>
                <a:gd name="connsiteX12" fmla="*/ 8861 w 142875"/>
                <a:gd name="connsiteY12" fmla="*/ 101156 h 304800"/>
                <a:gd name="connsiteX13" fmla="*/ 8576 w 142875"/>
                <a:gd name="connsiteY13" fmla="*/ 112490 h 304800"/>
                <a:gd name="connsiteX14" fmla="*/ 18291 w 142875"/>
                <a:gd name="connsiteY14" fmla="*/ 11820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2875" h="30480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grpFill/>
            <a:ln w="9525" cap="flat">
              <a:noFill/>
              <a:prstDash val="solid"/>
              <a:miter/>
            </a:ln>
          </p:spPr>
          <p:txBody>
            <a:bodyPr rtlCol="0" anchor="ctr"/>
            <a:lstStyle/>
            <a:p>
              <a:endParaRPr lang="ko-KR" altLang="en-US"/>
            </a:p>
          </p:txBody>
        </p:sp>
        <p:sp>
          <p:nvSpPr>
            <p:cNvPr id="16" name="자유형: 도형 387">
              <a:extLst>
                <a:ext uri="{FF2B5EF4-FFF2-40B4-BE49-F238E27FC236}">
                  <a16:creationId xmlns:a16="http://schemas.microsoft.com/office/drawing/2014/main" id="{29727A06-2819-FC70-EA2B-E033B0133046}"/>
                </a:ext>
              </a:extLst>
            </p:cNvPr>
            <p:cNvSpPr/>
            <p:nvPr/>
          </p:nvSpPr>
          <p:spPr>
            <a:xfrm>
              <a:off x="752656" y="1562597"/>
              <a:ext cx="390525" cy="390525"/>
            </a:xfrm>
            <a:custGeom>
              <a:avLst/>
              <a:gdLst>
                <a:gd name="connsiteX0" fmla="*/ 376142 w 390525"/>
                <a:gd name="connsiteY0" fmla="*/ 365262 h 390525"/>
                <a:gd name="connsiteX1" fmla="*/ 29432 w 390525"/>
                <a:gd name="connsiteY1" fmla="*/ 365262 h 390525"/>
                <a:gd name="connsiteX2" fmla="*/ 29432 w 390525"/>
                <a:gd name="connsiteY2" fmla="*/ 18552 h 390525"/>
                <a:gd name="connsiteX3" fmla="*/ 19526 w 390525"/>
                <a:gd name="connsiteY3" fmla="*/ 7218 h 390525"/>
                <a:gd name="connsiteX4" fmla="*/ 7144 w 390525"/>
                <a:gd name="connsiteY4" fmla="*/ 18267 h 390525"/>
                <a:gd name="connsiteX5" fmla="*/ 7144 w 390525"/>
                <a:gd name="connsiteY5" fmla="*/ 376407 h 390525"/>
                <a:gd name="connsiteX6" fmla="*/ 18288 w 390525"/>
                <a:gd name="connsiteY6" fmla="*/ 387551 h 390525"/>
                <a:gd name="connsiteX7" fmla="*/ 376428 w 390525"/>
                <a:gd name="connsiteY7" fmla="*/ 387551 h 390525"/>
                <a:gd name="connsiteX8" fmla="*/ 387477 w 390525"/>
                <a:gd name="connsiteY8" fmla="*/ 375168 h 390525"/>
                <a:gd name="connsiteX9" fmla="*/ 376142 w 390525"/>
                <a:gd name="connsiteY9" fmla="*/ 365262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grpFill/>
            <a:ln w="9525" cap="flat">
              <a:noFill/>
              <a:prstDash val="solid"/>
              <a:miter/>
            </a:ln>
          </p:spPr>
          <p:txBody>
            <a:bodyPr rtlCol="0" anchor="ctr"/>
            <a:lstStyle/>
            <a:p>
              <a:endParaRPr lang="ko-KR" altLang="en-US"/>
            </a:p>
          </p:txBody>
        </p:sp>
      </p:grpSp>
      <p:grpSp>
        <p:nvGrpSpPr>
          <p:cNvPr id="29" name="그룹 259">
            <a:extLst>
              <a:ext uri="{FF2B5EF4-FFF2-40B4-BE49-F238E27FC236}">
                <a16:creationId xmlns:a16="http://schemas.microsoft.com/office/drawing/2014/main" id="{8338841C-54B7-CB25-F223-8CE0E3A901A8}"/>
              </a:ext>
            </a:extLst>
          </p:cNvPr>
          <p:cNvGrpSpPr/>
          <p:nvPr/>
        </p:nvGrpSpPr>
        <p:grpSpPr>
          <a:xfrm>
            <a:off x="1513651" y="4189916"/>
            <a:ext cx="392240" cy="386638"/>
            <a:chOff x="5451265" y="5564677"/>
            <a:chExt cx="392240" cy="386638"/>
          </a:xfrm>
          <a:solidFill>
            <a:schemeClr val="bg1"/>
          </a:solidFill>
        </p:grpSpPr>
        <p:sp>
          <p:nvSpPr>
            <p:cNvPr id="37" name="자유형: 도형 260">
              <a:extLst>
                <a:ext uri="{FF2B5EF4-FFF2-40B4-BE49-F238E27FC236}">
                  <a16:creationId xmlns:a16="http://schemas.microsoft.com/office/drawing/2014/main" id="{6D8B01C6-0E48-2A32-05D7-CDDE28327BCF}"/>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endParaRPr lang="ko-KR" altLang="en-US"/>
            </a:p>
          </p:txBody>
        </p:sp>
        <p:sp>
          <p:nvSpPr>
            <p:cNvPr id="46" name="자유형: 도형 261">
              <a:extLst>
                <a:ext uri="{FF2B5EF4-FFF2-40B4-BE49-F238E27FC236}">
                  <a16:creationId xmlns:a16="http://schemas.microsoft.com/office/drawing/2014/main" id="{11EC0157-2FFB-C7FC-44BE-201D3543DF72}"/>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endParaRPr lang="ko-KR" altLang="en-US"/>
            </a:p>
          </p:txBody>
        </p:sp>
        <p:sp>
          <p:nvSpPr>
            <p:cNvPr id="47" name="자유형: 도형 262">
              <a:extLst>
                <a:ext uri="{FF2B5EF4-FFF2-40B4-BE49-F238E27FC236}">
                  <a16:creationId xmlns:a16="http://schemas.microsoft.com/office/drawing/2014/main" id="{B1AFFBB8-8E01-4C05-58F0-45E4EA660EA2}"/>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endParaRPr lang="ko-KR" altLang="en-US"/>
            </a:p>
          </p:txBody>
        </p:sp>
        <p:sp>
          <p:nvSpPr>
            <p:cNvPr id="48" name="자유형: 도형 263">
              <a:extLst>
                <a:ext uri="{FF2B5EF4-FFF2-40B4-BE49-F238E27FC236}">
                  <a16:creationId xmlns:a16="http://schemas.microsoft.com/office/drawing/2014/main" id="{CFCA53B7-5ECA-1CB4-CB94-B8D2CD68FC3B}"/>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endParaRPr lang="ko-KR" altLang="en-US"/>
            </a:p>
          </p:txBody>
        </p:sp>
        <p:sp>
          <p:nvSpPr>
            <p:cNvPr id="49" name="자유형: 도형 264">
              <a:extLst>
                <a:ext uri="{FF2B5EF4-FFF2-40B4-BE49-F238E27FC236}">
                  <a16:creationId xmlns:a16="http://schemas.microsoft.com/office/drawing/2014/main" id="{82F215B4-C11F-1990-CC73-533877EBEED5}"/>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endParaRPr lang="ko-KR" altLang="en-US"/>
            </a:p>
          </p:txBody>
        </p:sp>
        <p:sp>
          <p:nvSpPr>
            <p:cNvPr id="50" name="자유형: 도형 265">
              <a:extLst>
                <a:ext uri="{FF2B5EF4-FFF2-40B4-BE49-F238E27FC236}">
                  <a16:creationId xmlns:a16="http://schemas.microsoft.com/office/drawing/2014/main" id="{8C07D341-F951-403D-B7B6-E1D1BCB33EEC}"/>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endParaRPr lang="ko-KR" altLang="en-US"/>
            </a:p>
          </p:txBody>
        </p:sp>
        <p:sp>
          <p:nvSpPr>
            <p:cNvPr id="51" name="자유형: 도형 266">
              <a:extLst>
                <a:ext uri="{FF2B5EF4-FFF2-40B4-BE49-F238E27FC236}">
                  <a16:creationId xmlns:a16="http://schemas.microsoft.com/office/drawing/2014/main" id="{EDC35D2E-AA00-4614-C8D6-139868CC8BDE}"/>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endParaRPr lang="ko-KR" altLang="en-US"/>
            </a:p>
          </p:txBody>
        </p:sp>
        <p:sp>
          <p:nvSpPr>
            <p:cNvPr id="52" name="자유형: 도형 267">
              <a:extLst>
                <a:ext uri="{FF2B5EF4-FFF2-40B4-BE49-F238E27FC236}">
                  <a16:creationId xmlns:a16="http://schemas.microsoft.com/office/drawing/2014/main" id="{6CE055A3-7A10-DB1D-0425-036B7010ED3C}"/>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endParaRPr lang="ko-KR" altLang="en-US"/>
            </a:p>
          </p:txBody>
        </p:sp>
        <p:sp>
          <p:nvSpPr>
            <p:cNvPr id="53" name="자유형: 도형 268">
              <a:extLst>
                <a:ext uri="{FF2B5EF4-FFF2-40B4-BE49-F238E27FC236}">
                  <a16:creationId xmlns:a16="http://schemas.microsoft.com/office/drawing/2014/main" id="{3190A7E7-B6A4-7AA1-F29C-462B4B9F1AD0}"/>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endParaRPr lang="ko-KR" altLang="en-US"/>
            </a:p>
          </p:txBody>
        </p:sp>
        <p:sp>
          <p:nvSpPr>
            <p:cNvPr id="54" name="자유형: 도형 269">
              <a:extLst>
                <a:ext uri="{FF2B5EF4-FFF2-40B4-BE49-F238E27FC236}">
                  <a16:creationId xmlns:a16="http://schemas.microsoft.com/office/drawing/2014/main" id="{430733B3-9302-D166-A270-B3F1C792C581}"/>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endParaRPr lang="ko-KR" altLang="en-US"/>
            </a:p>
          </p:txBody>
        </p:sp>
      </p:grpSp>
      <p:grpSp>
        <p:nvGrpSpPr>
          <p:cNvPr id="55" name="그룹 115">
            <a:extLst>
              <a:ext uri="{FF2B5EF4-FFF2-40B4-BE49-F238E27FC236}">
                <a16:creationId xmlns:a16="http://schemas.microsoft.com/office/drawing/2014/main" id="{0526432B-C1BA-C5E7-5937-8DE609AED2E4}"/>
              </a:ext>
            </a:extLst>
          </p:cNvPr>
          <p:cNvGrpSpPr/>
          <p:nvPr/>
        </p:nvGrpSpPr>
        <p:grpSpPr>
          <a:xfrm>
            <a:off x="6663820" y="1792433"/>
            <a:ext cx="390525" cy="390525"/>
            <a:chOff x="3433087" y="2901029"/>
            <a:chExt cx="390525" cy="390525"/>
          </a:xfrm>
          <a:solidFill>
            <a:schemeClr val="bg1"/>
          </a:solidFill>
        </p:grpSpPr>
        <p:sp>
          <p:nvSpPr>
            <p:cNvPr id="56" name="자유형: 도형 116">
              <a:extLst>
                <a:ext uri="{FF2B5EF4-FFF2-40B4-BE49-F238E27FC236}">
                  <a16:creationId xmlns:a16="http://schemas.microsoft.com/office/drawing/2014/main" id="{60D5F73D-D1EB-E8E9-2802-3B669B9187E0}"/>
                </a:ext>
              </a:extLst>
            </p:cNvPr>
            <p:cNvSpPr/>
            <p:nvPr/>
          </p:nvSpPr>
          <p:spPr>
            <a:xfrm>
              <a:off x="3589868" y="3057810"/>
              <a:ext cx="76200" cy="76200"/>
            </a:xfrm>
            <a:custGeom>
              <a:avLst/>
              <a:gdLst>
                <a:gd name="connsiteX0" fmla="*/ 40577 w 76200"/>
                <a:gd name="connsiteY0" fmla="*/ 7144 h 76200"/>
                <a:gd name="connsiteX1" fmla="*/ 7144 w 76200"/>
                <a:gd name="connsiteY1" fmla="*/ 40576 h 76200"/>
                <a:gd name="connsiteX2" fmla="*/ 40577 w 76200"/>
                <a:gd name="connsiteY2" fmla="*/ 74009 h 76200"/>
                <a:gd name="connsiteX3" fmla="*/ 74009 w 76200"/>
                <a:gd name="connsiteY3" fmla="*/ 40576 h 76200"/>
                <a:gd name="connsiteX4" fmla="*/ 40577 w 76200"/>
                <a:gd name="connsiteY4" fmla="*/ 7144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0577" y="7144"/>
                  </a:moveTo>
                  <a:cubicBezTo>
                    <a:pt x="22098" y="7144"/>
                    <a:pt x="7144" y="22098"/>
                    <a:pt x="7144" y="40576"/>
                  </a:cubicBezTo>
                  <a:cubicBezTo>
                    <a:pt x="7144" y="59055"/>
                    <a:pt x="22098" y="74009"/>
                    <a:pt x="40577" y="74009"/>
                  </a:cubicBezTo>
                  <a:cubicBezTo>
                    <a:pt x="59055" y="74009"/>
                    <a:pt x="74009" y="59055"/>
                    <a:pt x="74009" y="40576"/>
                  </a:cubicBezTo>
                  <a:cubicBezTo>
                    <a:pt x="74009" y="22098"/>
                    <a:pt x="59055" y="7144"/>
                    <a:pt x="40577" y="7144"/>
                  </a:cubicBezTo>
                  <a:close/>
                </a:path>
              </a:pathLst>
            </a:custGeom>
            <a:grpFill/>
            <a:ln w="9525" cap="flat">
              <a:noFill/>
              <a:prstDash val="solid"/>
              <a:miter/>
            </a:ln>
          </p:spPr>
          <p:txBody>
            <a:bodyPr rtlCol="0" anchor="ctr"/>
            <a:lstStyle/>
            <a:p>
              <a:endParaRPr lang="ko-KR" altLang="en-US"/>
            </a:p>
          </p:txBody>
        </p:sp>
        <p:sp>
          <p:nvSpPr>
            <p:cNvPr id="57" name="자유형: 도형 117">
              <a:extLst>
                <a:ext uri="{FF2B5EF4-FFF2-40B4-BE49-F238E27FC236}">
                  <a16:creationId xmlns:a16="http://schemas.microsoft.com/office/drawing/2014/main" id="{2555A83B-FBF8-0816-9292-705B3546E6BD}"/>
                </a:ext>
              </a:extLst>
            </p:cNvPr>
            <p:cNvSpPr/>
            <p:nvPr/>
          </p:nvSpPr>
          <p:spPr>
            <a:xfrm>
              <a:off x="3545291" y="3013233"/>
              <a:ext cx="161925" cy="161925"/>
            </a:xfrm>
            <a:custGeom>
              <a:avLst/>
              <a:gdLst>
                <a:gd name="connsiteX0" fmla="*/ 85154 w 161925"/>
                <a:gd name="connsiteY0" fmla="*/ 7144 h 161925"/>
                <a:gd name="connsiteX1" fmla="*/ 7144 w 161925"/>
                <a:gd name="connsiteY1" fmla="*/ 85153 h 161925"/>
                <a:gd name="connsiteX2" fmla="*/ 85154 w 161925"/>
                <a:gd name="connsiteY2" fmla="*/ 163163 h 161925"/>
                <a:gd name="connsiteX3" fmla="*/ 163163 w 161925"/>
                <a:gd name="connsiteY3" fmla="*/ 85153 h 161925"/>
                <a:gd name="connsiteX4" fmla="*/ 85154 w 161925"/>
                <a:gd name="connsiteY4" fmla="*/ 7144 h 161925"/>
                <a:gd name="connsiteX5" fmla="*/ 85154 w 161925"/>
                <a:gd name="connsiteY5" fmla="*/ 140875 h 161925"/>
                <a:gd name="connsiteX6" fmla="*/ 29432 w 161925"/>
                <a:gd name="connsiteY6" fmla="*/ 85153 h 161925"/>
                <a:gd name="connsiteX7" fmla="*/ 85154 w 161925"/>
                <a:gd name="connsiteY7" fmla="*/ 29432 h 161925"/>
                <a:gd name="connsiteX8" fmla="*/ 140875 w 161925"/>
                <a:gd name="connsiteY8" fmla="*/ 85153 h 161925"/>
                <a:gd name="connsiteX9" fmla="*/ 85154 w 161925"/>
                <a:gd name="connsiteY9" fmla="*/ 14087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5154" y="7144"/>
                  </a:moveTo>
                  <a:cubicBezTo>
                    <a:pt x="42101" y="7144"/>
                    <a:pt x="7144" y="42100"/>
                    <a:pt x="7144" y="85153"/>
                  </a:cubicBezTo>
                  <a:cubicBezTo>
                    <a:pt x="7144" y="128206"/>
                    <a:pt x="42101" y="163163"/>
                    <a:pt x="85154" y="163163"/>
                  </a:cubicBezTo>
                  <a:cubicBezTo>
                    <a:pt x="128206" y="163163"/>
                    <a:pt x="163163" y="128206"/>
                    <a:pt x="163163" y="85153"/>
                  </a:cubicBezTo>
                  <a:cubicBezTo>
                    <a:pt x="163163" y="42100"/>
                    <a:pt x="128206" y="7144"/>
                    <a:pt x="85154" y="7144"/>
                  </a:cubicBezTo>
                  <a:close/>
                  <a:moveTo>
                    <a:pt x="85154" y="140875"/>
                  </a:moveTo>
                  <a:cubicBezTo>
                    <a:pt x="54388" y="140875"/>
                    <a:pt x="29432" y="115919"/>
                    <a:pt x="29432" y="85153"/>
                  </a:cubicBezTo>
                  <a:cubicBezTo>
                    <a:pt x="29432" y="54388"/>
                    <a:pt x="54388" y="29432"/>
                    <a:pt x="85154" y="29432"/>
                  </a:cubicBezTo>
                  <a:cubicBezTo>
                    <a:pt x="115919" y="29432"/>
                    <a:pt x="140875" y="54388"/>
                    <a:pt x="140875" y="85153"/>
                  </a:cubicBezTo>
                  <a:cubicBezTo>
                    <a:pt x="140875" y="115919"/>
                    <a:pt x="115919" y="140875"/>
                    <a:pt x="85154" y="140875"/>
                  </a:cubicBezTo>
                  <a:close/>
                </a:path>
              </a:pathLst>
            </a:custGeom>
            <a:grpFill/>
            <a:ln w="9525" cap="flat">
              <a:noFill/>
              <a:prstDash val="solid"/>
              <a:miter/>
            </a:ln>
          </p:spPr>
          <p:txBody>
            <a:bodyPr rtlCol="0" anchor="ctr"/>
            <a:lstStyle/>
            <a:p>
              <a:endParaRPr lang="ko-KR" altLang="en-US"/>
            </a:p>
          </p:txBody>
        </p:sp>
        <p:sp>
          <p:nvSpPr>
            <p:cNvPr id="58" name="자유형: 도형 118">
              <a:extLst>
                <a:ext uri="{FF2B5EF4-FFF2-40B4-BE49-F238E27FC236}">
                  <a16:creationId xmlns:a16="http://schemas.microsoft.com/office/drawing/2014/main" id="{D75A8A43-F555-7DC6-5E48-CDFA196D8AEF}"/>
                </a:ext>
              </a:extLst>
            </p:cNvPr>
            <p:cNvSpPr/>
            <p:nvPr/>
          </p:nvSpPr>
          <p:spPr>
            <a:xfrm>
              <a:off x="3433087" y="2901029"/>
              <a:ext cx="390525" cy="390525"/>
            </a:xfrm>
            <a:custGeom>
              <a:avLst/>
              <a:gdLst>
                <a:gd name="connsiteX0" fmla="*/ 378619 w 390525"/>
                <a:gd name="connsiteY0" fmla="*/ 164116 h 390525"/>
                <a:gd name="connsiteX1" fmla="*/ 336042 w 390525"/>
                <a:gd name="connsiteY1" fmla="*/ 155734 h 390525"/>
                <a:gd name="connsiteX2" fmla="*/ 324803 w 390525"/>
                <a:gd name="connsiteY2" fmla="*/ 128778 h 390525"/>
                <a:gd name="connsiteX3" fmla="*/ 348520 w 390525"/>
                <a:gd name="connsiteY3" fmla="*/ 93250 h 390525"/>
                <a:gd name="connsiteX4" fmla="*/ 347091 w 390525"/>
                <a:gd name="connsiteY4" fmla="*/ 79153 h 390525"/>
                <a:gd name="connsiteX5" fmla="*/ 315563 w 390525"/>
                <a:gd name="connsiteY5" fmla="*/ 47625 h 390525"/>
                <a:gd name="connsiteX6" fmla="*/ 301466 w 390525"/>
                <a:gd name="connsiteY6" fmla="*/ 46196 h 390525"/>
                <a:gd name="connsiteX7" fmla="*/ 265938 w 390525"/>
                <a:gd name="connsiteY7" fmla="*/ 69913 h 390525"/>
                <a:gd name="connsiteX8" fmla="*/ 238982 w 390525"/>
                <a:gd name="connsiteY8" fmla="*/ 58674 h 390525"/>
                <a:gd name="connsiteX9" fmla="*/ 230600 w 390525"/>
                <a:gd name="connsiteY9" fmla="*/ 16097 h 390525"/>
                <a:gd name="connsiteX10" fmla="*/ 219646 w 390525"/>
                <a:gd name="connsiteY10" fmla="*/ 7144 h 390525"/>
                <a:gd name="connsiteX11" fmla="*/ 175070 w 390525"/>
                <a:gd name="connsiteY11" fmla="*/ 7144 h 390525"/>
                <a:gd name="connsiteX12" fmla="*/ 164116 w 390525"/>
                <a:gd name="connsiteY12" fmla="*/ 16097 h 390525"/>
                <a:gd name="connsiteX13" fmla="*/ 155734 w 390525"/>
                <a:gd name="connsiteY13" fmla="*/ 58674 h 390525"/>
                <a:gd name="connsiteX14" fmla="*/ 128778 w 390525"/>
                <a:gd name="connsiteY14" fmla="*/ 69913 h 390525"/>
                <a:gd name="connsiteX15" fmla="*/ 93250 w 390525"/>
                <a:gd name="connsiteY15" fmla="*/ 46196 h 390525"/>
                <a:gd name="connsiteX16" fmla="*/ 79153 w 390525"/>
                <a:gd name="connsiteY16" fmla="*/ 47625 h 390525"/>
                <a:gd name="connsiteX17" fmla="*/ 47625 w 390525"/>
                <a:gd name="connsiteY17" fmla="*/ 79153 h 390525"/>
                <a:gd name="connsiteX18" fmla="*/ 46196 w 390525"/>
                <a:gd name="connsiteY18" fmla="*/ 93250 h 390525"/>
                <a:gd name="connsiteX19" fmla="*/ 69913 w 390525"/>
                <a:gd name="connsiteY19" fmla="*/ 128778 h 390525"/>
                <a:gd name="connsiteX20" fmla="*/ 58674 w 390525"/>
                <a:gd name="connsiteY20" fmla="*/ 155734 h 390525"/>
                <a:gd name="connsiteX21" fmla="*/ 16097 w 390525"/>
                <a:gd name="connsiteY21" fmla="*/ 164116 h 390525"/>
                <a:gd name="connsiteX22" fmla="*/ 7144 w 390525"/>
                <a:gd name="connsiteY22" fmla="*/ 175069 h 390525"/>
                <a:gd name="connsiteX23" fmla="*/ 7144 w 390525"/>
                <a:gd name="connsiteY23" fmla="*/ 219646 h 390525"/>
                <a:gd name="connsiteX24" fmla="*/ 16097 w 390525"/>
                <a:gd name="connsiteY24" fmla="*/ 230600 h 390525"/>
                <a:gd name="connsiteX25" fmla="*/ 58674 w 390525"/>
                <a:gd name="connsiteY25" fmla="*/ 238982 h 390525"/>
                <a:gd name="connsiteX26" fmla="*/ 69913 w 390525"/>
                <a:gd name="connsiteY26" fmla="*/ 265938 h 390525"/>
                <a:gd name="connsiteX27" fmla="*/ 46196 w 390525"/>
                <a:gd name="connsiteY27" fmla="*/ 301466 h 390525"/>
                <a:gd name="connsiteX28" fmla="*/ 47625 w 390525"/>
                <a:gd name="connsiteY28" fmla="*/ 315563 h 390525"/>
                <a:gd name="connsiteX29" fmla="*/ 79153 w 390525"/>
                <a:gd name="connsiteY29" fmla="*/ 347091 h 390525"/>
                <a:gd name="connsiteX30" fmla="*/ 93250 w 390525"/>
                <a:gd name="connsiteY30" fmla="*/ 348520 h 390525"/>
                <a:gd name="connsiteX31" fmla="*/ 128778 w 390525"/>
                <a:gd name="connsiteY31" fmla="*/ 324802 h 390525"/>
                <a:gd name="connsiteX32" fmla="*/ 155734 w 390525"/>
                <a:gd name="connsiteY32" fmla="*/ 336042 h 390525"/>
                <a:gd name="connsiteX33" fmla="*/ 164116 w 390525"/>
                <a:gd name="connsiteY33" fmla="*/ 378619 h 390525"/>
                <a:gd name="connsiteX34" fmla="*/ 175070 w 390525"/>
                <a:gd name="connsiteY34" fmla="*/ 387572 h 390525"/>
                <a:gd name="connsiteX35" fmla="*/ 219646 w 390525"/>
                <a:gd name="connsiteY35" fmla="*/ 387572 h 390525"/>
                <a:gd name="connsiteX36" fmla="*/ 230600 w 390525"/>
                <a:gd name="connsiteY36" fmla="*/ 378619 h 390525"/>
                <a:gd name="connsiteX37" fmla="*/ 238982 w 390525"/>
                <a:gd name="connsiteY37" fmla="*/ 336042 h 390525"/>
                <a:gd name="connsiteX38" fmla="*/ 265938 w 390525"/>
                <a:gd name="connsiteY38" fmla="*/ 324802 h 390525"/>
                <a:gd name="connsiteX39" fmla="*/ 301466 w 390525"/>
                <a:gd name="connsiteY39" fmla="*/ 348520 h 390525"/>
                <a:gd name="connsiteX40" fmla="*/ 315563 w 390525"/>
                <a:gd name="connsiteY40" fmla="*/ 347091 h 390525"/>
                <a:gd name="connsiteX41" fmla="*/ 347091 w 390525"/>
                <a:gd name="connsiteY41" fmla="*/ 315563 h 390525"/>
                <a:gd name="connsiteX42" fmla="*/ 348520 w 390525"/>
                <a:gd name="connsiteY42" fmla="*/ 301466 h 390525"/>
                <a:gd name="connsiteX43" fmla="*/ 324803 w 390525"/>
                <a:gd name="connsiteY43" fmla="*/ 265938 h 390525"/>
                <a:gd name="connsiteX44" fmla="*/ 336042 w 390525"/>
                <a:gd name="connsiteY44" fmla="*/ 238982 h 390525"/>
                <a:gd name="connsiteX45" fmla="*/ 378619 w 390525"/>
                <a:gd name="connsiteY45" fmla="*/ 230600 h 390525"/>
                <a:gd name="connsiteX46" fmla="*/ 387572 w 390525"/>
                <a:gd name="connsiteY46" fmla="*/ 219646 h 390525"/>
                <a:gd name="connsiteX47" fmla="*/ 387572 w 390525"/>
                <a:gd name="connsiteY47" fmla="*/ 175069 h 390525"/>
                <a:gd name="connsiteX48" fmla="*/ 378619 w 390525"/>
                <a:gd name="connsiteY48" fmla="*/ 164116 h 390525"/>
                <a:gd name="connsiteX49" fmla="*/ 197358 w 390525"/>
                <a:gd name="connsiteY49" fmla="*/ 297656 h 390525"/>
                <a:gd name="connsiteX50" fmla="*/ 97060 w 390525"/>
                <a:gd name="connsiteY50" fmla="*/ 197358 h 390525"/>
                <a:gd name="connsiteX51" fmla="*/ 197358 w 390525"/>
                <a:gd name="connsiteY51" fmla="*/ 97060 h 390525"/>
                <a:gd name="connsiteX52" fmla="*/ 297656 w 390525"/>
                <a:gd name="connsiteY52" fmla="*/ 197358 h 390525"/>
                <a:gd name="connsiteX53" fmla="*/ 197358 w 390525"/>
                <a:gd name="connsiteY53" fmla="*/ 2976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0525" h="390525">
                  <a:moveTo>
                    <a:pt x="378619" y="164116"/>
                  </a:moveTo>
                  <a:lnTo>
                    <a:pt x="336042" y="155734"/>
                  </a:lnTo>
                  <a:cubicBezTo>
                    <a:pt x="333185" y="146304"/>
                    <a:pt x="329470" y="137255"/>
                    <a:pt x="324803" y="128778"/>
                  </a:cubicBezTo>
                  <a:lnTo>
                    <a:pt x="348520" y="93250"/>
                  </a:lnTo>
                  <a:cubicBezTo>
                    <a:pt x="351472" y="88868"/>
                    <a:pt x="350901" y="82963"/>
                    <a:pt x="347091" y="79153"/>
                  </a:cubicBezTo>
                  <a:lnTo>
                    <a:pt x="315563" y="47625"/>
                  </a:lnTo>
                  <a:cubicBezTo>
                    <a:pt x="311753" y="43910"/>
                    <a:pt x="305943" y="43243"/>
                    <a:pt x="301466" y="46196"/>
                  </a:cubicBezTo>
                  <a:lnTo>
                    <a:pt x="265938" y="69913"/>
                  </a:lnTo>
                  <a:cubicBezTo>
                    <a:pt x="257365" y="65246"/>
                    <a:pt x="248317" y="61531"/>
                    <a:pt x="238982" y="58674"/>
                  </a:cubicBezTo>
                  <a:lnTo>
                    <a:pt x="230600" y="16097"/>
                  </a:lnTo>
                  <a:cubicBezTo>
                    <a:pt x="229553" y="10858"/>
                    <a:pt x="224980" y="7144"/>
                    <a:pt x="219646" y="7144"/>
                  </a:cubicBezTo>
                  <a:lnTo>
                    <a:pt x="175070" y="7144"/>
                  </a:lnTo>
                  <a:cubicBezTo>
                    <a:pt x="169736" y="7144"/>
                    <a:pt x="165163" y="10858"/>
                    <a:pt x="164116" y="16097"/>
                  </a:cubicBezTo>
                  <a:lnTo>
                    <a:pt x="155734" y="58674"/>
                  </a:lnTo>
                  <a:cubicBezTo>
                    <a:pt x="146399" y="61436"/>
                    <a:pt x="137351" y="65246"/>
                    <a:pt x="128778" y="69913"/>
                  </a:cubicBezTo>
                  <a:lnTo>
                    <a:pt x="93250" y="46196"/>
                  </a:lnTo>
                  <a:cubicBezTo>
                    <a:pt x="88773" y="43243"/>
                    <a:pt x="82963" y="43815"/>
                    <a:pt x="79153" y="47625"/>
                  </a:cubicBezTo>
                  <a:lnTo>
                    <a:pt x="47625" y="79153"/>
                  </a:lnTo>
                  <a:cubicBezTo>
                    <a:pt x="43815" y="82867"/>
                    <a:pt x="43339" y="88773"/>
                    <a:pt x="46196" y="93250"/>
                  </a:cubicBezTo>
                  <a:lnTo>
                    <a:pt x="69913" y="128778"/>
                  </a:lnTo>
                  <a:cubicBezTo>
                    <a:pt x="65246" y="137350"/>
                    <a:pt x="61531" y="146399"/>
                    <a:pt x="58674" y="155734"/>
                  </a:cubicBezTo>
                  <a:lnTo>
                    <a:pt x="16097" y="164116"/>
                  </a:lnTo>
                  <a:cubicBezTo>
                    <a:pt x="10859" y="165163"/>
                    <a:pt x="7144" y="169735"/>
                    <a:pt x="7144" y="175069"/>
                  </a:cubicBezTo>
                  <a:lnTo>
                    <a:pt x="7144" y="219646"/>
                  </a:lnTo>
                  <a:cubicBezTo>
                    <a:pt x="7144" y="224980"/>
                    <a:pt x="10859" y="229552"/>
                    <a:pt x="16097" y="230600"/>
                  </a:cubicBezTo>
                  <a:lnTo>
                    <a:pt x="58674" y="238982"/>
                  </a:lnTo>
                  <a:cubicBezTo>
                    <a:pt x="61531" y="248317"/>
                    <a:pt x="65246" y="257365"/>
                    <a:pt x="69913" y="265938"/>
                  </a:cubicBezTo>
                  <a:lnTo>
                    <a:pt x="46196" y="301466"/>
                  </a:lnTo>
                  <a:cubicBezTo>
                    <a:pt x="43244" y="305848"/>
                    <a:pt x="43815" y="311753"/>
                    <a:pt x="47625" y="315563"/>
                  </a:cubicBezTo>
                  <a:lnTo>
                    <a:pt x="79153" y="347091"/>
                  </a:lnTo>
                  <a:cubicBezTo>
                    <a:pt x="82963" y="350806"/>
                    <a:pt x="88773" y="351472"/>
                    <a:pt x="93250" y="348520"/>
                  </a:cubicBezTo>
                  <a:lnTo>
                    <a:pt x="128778" y="324802"/>
                  </a:lnTo>
                  <a:cubicBezTo>
                    <a:pt x="137351" y="329470"/>
                    <a:pt x="146399" y="333184"/>
                    <a:pt x="155734" y="336042"/>
                  </a:cubicBezTo>
                  <a:lnTo>
                    <a:pt x="164116" y="378619"/>
                  </a:lnTo>
                  <a:cubicBezTo>
                    <a:pt x="165163" y="383857"/>
                    <a:pt x="169736" y="387572"/>
                    <a:pt x="175070" y="387572"/>
                  </a:cubicBezTo>
                  <a:lnTo>
                    <a:pt x="219646" y="387572"/>
                  </a:lnTo>
                  <a:cubicBezTo>
                    <a:pt x="224980" y="387572"/>
                    <a:pt x="229553" y="383857"/>
                    <a:pt x="230600" y="378619"/>
                  </a:cubicBezTo>
                  <a:lnTo>
                    <a:pt x="238982" y="336042"/>
                  </a:lnTo>
                  <a:cubicBezTo>
                    <a:pt x="248317" y="333280"/>
                    <a:pt x="257365" y="329470"/>
                    <a:pt x="265938" y="324802"/>
                  </a:cubicBezTo>
                  <a:lnTo>
                    <a:pt x="301466" y="348520"/>
                  </a:lnTo>
                  <a:cubicBezTo>
                    <a:pt x="305943" y="351472"/>
                    <a:pt x="311753" y="350901"/>
                    <a:pt x="315563" y="347091"/>
                  </a:cubicBezTo>
                  <a:lnTo>
                    <a:pt x="347091" y="315563"/>
                  </a:lnTo>
                  <a:cubicBezTo>
                    <a:pt x="350901" y="311848"/>
                    <a:pt x="351377" y="305943"/>
                    <a:pt x="348520" y="301466"/>
                  </a:cubicBezTo>
                  <a:lnTo>
                    <a:pt x="324803" y="265938"/>
                  </a:lnTo>
                  <a:cubicBezTo>
                    <a:pt x="329470" y="257365"/>
                    <a:pt x="333185" y="248317"/>
                    <a:pt x="336042" y="238982"/>
                  </a:cubicBezTo>
                  <a:lnTo>
                    <a:pt x="378619" y="230600"/>
                  </a:lnTo>
                  <a:cubicBezTo>
                    <a:pt x="383857" y="229552"/>
                    <a:pt x="387572" y="224980"/>
                    <a:pt x="387572" y="219646"/>
                  </a:cubicBezTo>
                  <a:lnTo>
                    <a:pt x="387572" y="175069"/>
                  </a:lnTo>
                  <a:cubicBezTo>
                    <a:pt x="387668" y="169735"/>
                    <a:pt x="383857" y="165163"/>
                    <a:pt x="378619" y="164116"/>
                  </a:cubicBezTo>
                  <a:close/>
                  <a:moveTo>
                    <a:pt x="197358" y="297656"/>
                  </a:moveTo>
                  <a:cubicBezTo>
                    <a:pt x="142018" y="297656"/>
                    <a:pt x="97060" y="252698"/>
                    <a:pt x="97060" y="197358"/>
                  </a:cubicBezTo>
                  <a:cubicBezTo>
                    <a:pt x="97060" y="142018"/>
                    <a:pt x="142018" y="97060"/>
                    <a:pt x="197358" y="97060"/>
                  </a:cubicBezTo>
                  <a:cubicBezTo>
                    <a:pt x="252698" y="97060"/>
                    <a:pt x="297656" y="142018"/>
                    <a:pt x="297656" y="197358"/>
                  </a:cubicBezTo>
                  <a:cubicBezTo>
                    <a:pt x="297656" y="252698"/>
                    <a:pt x="252698" y="297656"/>
                    <a:pt x="197358" y="297656"/>
                  </a:cubicBezTo>
                  <a:close/>
                </a:path>
              </a:pathLst>
            </a:custGeom>
            <a:grpFill/>
            <a:ln w="9525" cap="flat">
              <a:noFill/>
              <a:prstDash val="solid"/>
              <a:miter/>
            </a:ln>
          </p:spPr>
          <p:txBody>
            <a:bodyPr rtlCol="0" anchor="ctr"/>
            <a:lstStyle/>
            <a:p>
              <a:endParaRPr lang="ko-KR" altLang="en-US"/>
            </a:p>
          </p:txBody>
        </p:sp>
      </p:grpSp>
      <p:grpSp>
        <p:nvGrpSpPr>
          <p:cNvPr id="59" name="그룹 287">
            <a:extLst>
              <a:ext uri="{FF2B5EF4-FFF2-40B4-BE49-F238E27FC236}">
                <a16:creationId xmlns:a16="http://schemas.microsoft.com/office/drawing/2014/main" id="{4B947E0C-888B-5CED-9A5F-AD188BEA8AA9}"/>
              </a:ext>
            </a:extLst>
          </p:cNvPr>
          <p:cNvGrpSpPr/>
          <p:nvPr/>
        </p:nvGrpSpPr>
        <p:grpSpPr>
          <a:xfrm>
            <a:off x="1464290" y="3052628"/>
            <a:ext cx="390525" cy="390525"/>
            <a:chOff x="6151784" y="2905672"/>
            <a:chExt cx="390525" cy="390525"/>
          </a:xfrm>
          <a:solidFill>
            <a:schemeClr val="bg1"/>
          </a:solidFill>
        </p:grpSpPr>
        <p:sp>
          <p:nvSpPr>
            <p:cNvPr id="60" name="자유형: 도형 288">
              <a:extLst>
                <a:ext uri="{FF2B5EF4-FFF2-40B4-BE49-F238E27FC236}">
                  <a16:creationId xmlns:a16="http://schemas.microsoft.com/office/drawing/2014/main" id="{34A1656D-EBA2-2515-4617-5AB8832C8F6D}"/>
                </a:ext>
              </a:extLst>
            </p:cNvPr>
            <p:cNvSpPr/>
            <p:nvPr/>
          </p:nvSpPr>
          <p:spPr>
            <a:xfrm>
              <a:off x="6151784" y="2905672"/>
              <a:ext cx="390525" cy="390525"/>
            </a:xfrm>
            <a:custGeom>
              <a:avLst/>
              <a:gdLst>
                <a:gd name="connsiteX0" fmla="*/ 346162 w 390525"/>
                <a:gd name="connsiteY0" fmla="*/ 46220 h 390525"/>
                <a:gd name="connsiteX1" fmla="*/ 157281 w 390525"/>
                <a:gd name="connsiteY1" fmla="*/ 46220 h 390525"/>
                <a:gd name="connsiteX2" fmla="*/ 149757 w 390525"/>
                <a:gd name="connsiteY2" fmla="*/ 226909 h 390525"/>
                <a:gd name="connsiteX3" fmla="*/ 131278 w 390525"/>
                <a:gd name="connsiteY3" fmla="*/ 245388 h 390525"/>
                <a:gd name="connsiteX4" fmla="*/ 118801 w 390525"/>
                <a:gd name="connsiteY4" fmla="*/ 232910 h 390525"/>
                <a:gd name="connsiteX5" fmla="*/ 103084 w 390525"/>
                <a:gd name="connsiteY5" fmla="*/ 232910 h 390525"/>
                <a:gd name="connsiteX6" fmla="*/ 18788 w 390525"/>
                <a:gd name="connsiteY6" fmla="*/ 317206 h 390525"/>
                <a:gd name="connsiteX7" fmla="*/ 18788 w 390525"/>
                <a:gd name="connsiteY7" fmla="*/ 373689 h 390525"/>
                <a:gd name="connsiteX8" fmla="*/ 47077 w 390525"/>
                <a:gd name="connsiteY8" fmla="*/ 385405 h 390525"/>
                <a:gd name="connsiteX9" fmla="*/ 75367 w 390525"/>
                <a:gd name="connsiteY9" fmla="*/ 373689 h 390525"/>
                <a:gd name="connsiteX10" fmla="*/ 159663 w 390525"/>
                <a:gd name="connsiteY10" fmla="*/ 289393 h 390525"/>
                <a:gd name="connsiteX11" fmla="*/ 159663 w 390525"/>
                <a:gd name="connsiteY11" fmla="*/ 273677 h 390525"/>
                <a:gd name="connsiteX12" fmla="*/ 147185 w 390525"/>
                <a:gd name="connsiteY12" fmla="*/ 261199 h 390525"/>
                <a:gd name="connsiteX13" fmla="*/ 165663 w 390525"/>
                <a:gd name="connsiteY13" fmla="*/ 242721 h 390525"/>
                <a:gd name="connsiteX14" fmla="*/ 251865 w 390525"/>
                <a:gd name="connsiteY14" fmla="*/ 274249 h 390525"/>
                <a:gd name="connsiteX15" fmla="*/ 346258 w 390525"/>
                <a:gd name="connsiteY15" fmla="*/ 235196 h 390525"/>
                <a:gd name="connsiteX16" fmla="*/ 346162 w 390525"/>
                <a:gd name="connsiteY16" fmla="*/ 46220 h 390525"/>
                <a:gd name="connsiteX17" fmla="*/ 59364 w 390525"/>
                <a:gd name="connsiteY17" fmla="*/ 357878 h 390525"/>
                <a:gd name="connsiteX18" fmla="*/ 34409 w 390525"/>
                <a:gd name="connsiteY18" fmla="*/ 357878 h 390525"/>
                <a:gd name="connsiteX19" fmla="*/ 34409 w 390525"/>
                <a:gd name="connsiteY19" fmla="*/ 332922 h 390525"/>
                <a:gd name="connsiteX20" fmla="*/ 110799 w 390525"/>
                <a:gd name="connsiteY20" fmla="*/ 256532 h 390525"/>
                <a:gd name="connsiteX21" fmla="*/ 135755 w 390525"/>
                <a:gd name="connsiteY21" fmla="*/ 281488 h 390525"/>
                <a:gd name="connsiteX22" fmla="*/ 59364 w 390525"/>
                <a:gd name="connsiteY22" fmla="*/ 357878 h 390525"/>
                <a:gd name="connsiteX23" fmla="*/ 330350 w 390525"/>
                <a:gd name="connsiteY23" fmla="*/ 219289 h 390525"/>
                <a:gd name="connsiteX24" fmla="*/ 251674 w 390525"/>
                <a:gd name="connsiteY24" fmla="*/ 251865 h 390525"/>
                <a:gd name="connsiteX25" fmla="*/ 172998 w 390525"/>
                <a:gd name="connsiteY25" fmla="*/ 219289 h 390525"/>
                <a:gd name="connsiteX26" fmla="*/ 172998 w 390525"/>
                <a:gd name="connsiteY26" fmla="*/ 61936 h 390525"/>
                <a:gd name="connsiteX27" fmla="*/ 330350 w 390525"/>
                <a:gd name="connsiteY27" fmla="*/ 61936 h 390525"/>
                <a:gd name="connsiteX28" fmla="*/ 330350 w 390525"/>
                <a:gd name="connsiteY28" fmla="*/ 219289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0525" h="390525">
                  <a:moveTo>
                    <a:pt x="346162" y="46220"/>
                  </a:moveTo>
                  <a:cubicBezTo>
                    <a:pt x="294060" y="-5882"/>
                    <a:pt x="209383" y="-5882"/>
                    <a:pt x="157281" y="46220"/>
                  </a:cubicBezTo>
                  <a:cubicBezTo>
                    <a:pt x="107847" y="95655"/>
                    <a:pt x="105370" y="174426"/>
                    <a:pt x="149757" y="226909"/>
                  </a:cubicBezTo>
                  <a:lnTo>
                    <a:pt x="131278" y="245388"/>
                  </a:lnTo>
                  <a:lnTo>
                    <a:pt x="118801" y="232910"/>
                  </a:lnTo>
                  <a:cubicBezTo>
                    <a:pt x="114419" y="228529"/>
                    <a:pt x="107370" y="228529"/>
                    <a:pt x="103084" y="232910"/>
                  </a:cubicBezTo>
                  <a:lnTo>
                    <a:pt x="18788" y="317206"/>
                  </a:lnTo>
                  <a:cubicBezTo>
                    <a:pt x="3262" y="332732"/>
                    <a:pt x="3262" y="358164"/>
                    <a:pt x="18788" y="373689"/>
                  </a:cubicBezTo>
                  <a:cubicBezTo>
                    <a:pt x="26599" y="381500"/>
                    <a:pt x="36790" y="385405"/>
                    <a:pt x="47077" y="385405"/>
                  </a:cubicBezTo>
                  <a:cubicBezTo>
                    <a:pt x="57269" y="385405"/>
                    <a:pt x="67556" y="381500"/>
                    <a:pt x="75367" y="373689"/>
                  </a:cubicBezTo>
                  <a:lnTo>
                    <a:pt x="159663" y="289393"/>
                  </a:lnTo>
                  <a:cubicBezTo>
                    <a:pt x="164044" y="285012"/>
                    <a:pt x="164044" y="277963"/>
                    <a:pt x="159663" y="273677"/>
                  </a:cubicBezTo>
                  <a:lnTo>
                    <a:pt x="147185" y="261199"/>
                  </a:lnTo>
                  <a:lnTo>
                    <a:pt x="165663" y="242721"/>
                  </a:lnTo>
                  <a:cubicBezTo>
                    <a:pt x="190428" y="263676"/>
                    <a:pt x="221194" y="274249"/>
                    <a:pt x="251865" y="274249"/>
                  </a:cubicBezTo>
                  <a:cubicBezTo>
                    <a:pt x="286060" y="274249"/>
                    <a:pt x="320254" y="261199"/>
                    <a:pt x="346258" y="235196"/>
                  </a:cubicBezTo>
                  <a:cubicBezTo>
                    <a:pt x="398168" y="182999"/>
                    <a:pt x="398168" y="98322"/>
                    <a:pt x="346162" y="46220"/>
                  </a:cubicBezTo>
                  <a:close/>
                  <a:moveTo>
                    <a:pt x="59364" y="357878"/>
                  </a:moveTo>
                  <a:cubicBezTo>
                    <a:pt x="52506" y="364736"/>
                    <a:pt x="41267" y="364736"/>
                    <a:pt x="34409" y="357878"/>
                  </a:cubicBezTo>
                  <a:cubicBezTo>
                    <a:pt x="27551" y="351020"/>
                    <a:pt x="27551" y="339781"/>
                    <a:pt x="34409" y="332922"/>
                  </a:cubicBezTo>
                  <a:lnTo>
                    <a:pt x="110799" y="256532"/>
                  </a:lnTo>
                  <a:lnTo>
                    <a:pt x="135755" y="281488"/>
                  </a:lnTo>
                  <a:lnTo>
                    <a:pt x="59364" y="357878"/>
                  </a:lnTo>
                  <a:close/>
                  <a:moveTo>
                    <a:pt x="330350" y="219289"/>
                  </a:moveTo>
                  <a:cubicBezTo>
                    <a:pt x="308634" y="241006"/>
                    <a:pt x="280154" y="251865"/>
                    <a:pt x="251674" y="251865"/>
                  </a:cubicBezTo>
                  <a:cubicBezTo>
                    <a:pt x="223194" y="251865"/>
                    <a:pt x="194715" y="241006"/>
                    <a:pt x="172998" y="219289"/>
                  </a:cubicBezTo>
                  <a:cubicBezTo>
                    <a:pt x="129659" y="175951"/>
                    <a:pt x="129659" y="105275"/>
                    <a:pt x="172998" y="61936"/>
                  </a:cubicBezTo>
                  <a:cubicBezTo>
                    <a:pt x="216337" y="18597"/>
                    <a:pt x="287012" y="18597"/>
                    <a:pt x="330350" y="61936"/>
                  </a:cubicBezTo>
                  <a:cubicBezTo>
                    <a:pt x="373784" y="105370"/>
                    <a:pt x="373784" y="175951"/>
                    <a:pt x="330350" y="219289"/>
                  </a:cubicBezTo>
                  <a:close/>
                </a:path>
              </a:pathLst>
            </a:custGeom>
            <a:grpFill/>
            <a:ln w="9525" cap="flat">
              <a:noFill/>
              <a:prstDash val="solid"/>
              <a:miter/>
            </a:ln>
          </p:spPr>
          <p:txBody>
            <a:bodyPr rtlCol="0" anchor="ctr"/>
            <a:lstStyle/>
            <a:p>
              <a:endParaRPr lang="ko-KR" altLang="en-US"/>
            </a:p>
          </p:txBody>
        </p:sp>
        <p:sp>
          <p:nvSpPr>
            <p:cNvPr id="61" name="자유형: 도형 289">
              <a:extLst>
                <a:ext uri="{FF2B5EF4-FFF2-40B4-BE49-F238E27FC236}">
                  <a16:creationId xmlns:a16="http://schemas.microsoft.com/office/drawing/2014/main" id="{94A39EB7-6D4A-B9C5-B856-0BEC81D28B69}"/>
                </a:ext>
              </a:extLst>
            </p:cNvPr>
            <p:cNvSpPr/>
            <p:nvPr/>
          </p:nvSpPr>
          <p:spPr>
            <a:xfrm>
              <a:off x="6300160" y="2942986"/>
              <a:ext cx="200025" cy="200025"/>
            </a:xfrm>
            <a:custGeom>
              <a:avLst/>
              <a:gdLst>
                <a:gd name="connsiteX0" fmla="*/ 171402 w 200025"/>
                <a:gd name="connsiteY0" fmla="*/ 35290 h 200025"/>
                <a:gd name="connsiteX1" fmla="*/ 35290 w 200025"/>
                <a:gd name="connsiteY1" fmla="*/ 35290 h 200025"/>
                <a:gd name="connsiteX2" fmla="*/ 35290 w 200025"/>
                <a:gd name="connsiteY2" fmla="*/ 171402 h 200025"/>
                <a:gd name="connsiteX3" fmla="*/ 103394 w 200025"/>
                <a:gd name="connsiteY3" fmla="*/ 199596 h 200025"/>
                <a:gd name="connsiteX4" fmla="*/ 171498 w 200025"/>
                <a:gd name="connsiteY4" fmla="*/ 171402 h 200025"/>
                <a:gd name="connsiteX5" fmla="*/ 171402 w 200025"/>
                <a:gd name="connsiteY5" fmla="*/ 35290 h 200025"/>
                <a:gd name="connsiteX6" fmla="*/ 155686 w 200025"/>
                <a:gd name="connsiteY6" fmla="*/ 155686 h 200025"/>
                <a:gd name="connsiteX7" fmla="*/ 51006 w 200025"/>
                <a:gd name="connsiteY7" fmla="*/ 155686 h 200025"/>
                <a:gd name="connsiteX8" fmla="*/ 51006 w 200025"/>
                <a:gd name="connsiteY8" fmla="*/ 51006 h 200025"/>
                <a:gd name="connsiteX9" fmla="*/ 103298 w 200025"/>
                <a:gd name="connsiteY9" fmla="*/ 29385 h 200025"/>
                <a:gd name="connsiteX10" fmla="*/ 155591 w 200025"/>
                <a:gd name="connsiteY10" fmla="*/ 51006 h 200025"/>
                <a:gd name="connsiteX11" fmla="*/ 155686 w 200025"/>
                <a:gd name="connsiteY11" fmla="*/ 15568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025" h="200025">
                  <a:moveTo>
                    <a:pt x="171402" y="35290"/>
                  </a:moveTo>
                  <a:cubicBezTo>
                    <a:pt x="133874" y="-2238"/>
                    <a:pt x="72819" y="-2238"/>
                    <a:pt x="35290" y="35290"/>
                  </a:cubicBezTo>
                  <a:cubicBezTo>
                    <a:pt x="-2238" y="72819"/>
                    <a:pt x="-2238" y="133874"/>
                    <a:pt x="35290" y="171402"/>
                  </a:cubicBezTo>
                  <a:cubicBezTo>
                    <a:pt x="54054" y="190167"/>
                    <a:pt x="78724" y="199596"/>
                    <a:pt x="103394" y="199596"/>
                  </a:cubicBezTo>
                  <a:cubicBezTo>
                    <a:pt x="128064" y="199596"/>
                    <a:pt x="152733" y="190167"/>
                    <a:pt x="171498" y="171402"/>
                  </a:cubicBezTo>
                  <a:cubicBezTo>
                    <a:pt x="208931" y="133874"/>
                    <a:pt x="208931" y="72819"/>
                    <a:pt x="171402" y="35290"/>
                  </a:cubicBezTo>
                  <a:close/>
                  <a:moveTo>
                    <a:pt x="155686" y="155686"/>
                  </a:moveTo>
                  <a:cubicBezTo>
                    <a:pt x="126825" y="184547"/>
                    <a:pt x="79867" y="184547"/>
                    <a:pt x="51006" y="155686"/>
                  </a:cubicBezTo>
                  <a:cubicBezTo>
                    <a:pt x="22146" y="126825"/>
                    <a:pt x="22146" y="79867"/>
                    <a:pt x="51006" y="51006"/>
                  </a:cubicBezTo>
                  <a:cubicBezTo>
                    <a:pt x="65389" y="36624"/>
                    <a:pt x="84344" y="29385"/>
                    <a:pt x="103298" y="29385"/>
                  </a:cubicBezTo>
                  <a:cubicBezTo>
                    <a:pt x="122253" y="29385"/>
                    <a:pt x="141208" y="36624"/>
                    <a:pt x="155591" y="51006"/>
                  </a:cubicBezTo>
                  <a:cubicBezTo>
                    <a:pt x="184451" y="79867"/>
                    <a:pt x="184451" y="126825"/>
                    <a:pt x="155686" y="155686"/>
                  </a:cubicBezTo>
                  <a:close/>
                </a:path>
              </a:pathLst>
            </a:custGeom>
            <a:grpFill/>
            <a:ln w="9525" cap="flat">
              <a:noFill/>
              <a:prstDash val="solid"/>
              <a:miter/>
            </a:ln>
          </p:spPr>
          <p:txBody>
            <a:bodyPr rtlCol="0" anchor="ctr"/>
            <a:lstStyle/>
            <a:p>
              <a:endParaRPr lang="ko-KR" altLang="en-US"/>
            </a:p>
          </p:txBody>
        </p:sp>
      </p:grpSp>
      <p:grpSp>
        <p:nvGrpSpPr>
          <p:cNvPr id="62" name="그룹 474">
            <a:extLst>
              <a:ext uri="{FF2B5EF4-FFF2-40B4-BE49-F238E27FC236}">
                <a16:creationId xmlns:a16="http://schemas.microsoft.com/office/drawing/2014/main" id="{104CD220-08AC-06A2-9B18-AE88BCBCBC01}"/>
              </a:ext>
            </a:extLst>
          </p:cNvPr>
          <p:cNvGrpSpPr/>
          <p:nvPr/>
        </p:nvGrpSpPr>
        <p:grpSpPr>
          <a:xfrm>
            <a:off x="6663820" y="4185348"/>
            <a:ext cx="394132" cy="389001"/>
            <a:chOff x="4107647" y="4896992"/>
            <a:chExt cx="394132" cy="389001"/>
          </a:xfrm>
          <a:solidFill>
            <a:schemeClr val="bg1"/>
          </a:solidFill>
        </p:grpSpPr>
        <p:sp>
          <p:nvSpPr>
            <p:cNvPr id="63" name="자유형: 도형 475">
              <a:extLst>
                <a:ext uri="{FF2B5EF4-FFF2-40B4-BE49-F238E27FC236}">
                  <a16:creationId xmlns:a16="http://schemas.microsoft.com/office/drawing/2014/main" id="{649C8BCF-03E3-D457-6EFE-BFD0294B1FF3}"/>
                </a:ext>
              </a:extLst>
            </p:cNvPr>
            <p:cNvSpPr/>
            <p:nvPr/>
          </p:nvSpPr>
          <p:spPr>
            <a:xfrm>
              <a:off x="4398827" y="5142928"/>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64" name="자유형: 도형 476">
              <a:extLst>
                <a:ext uri="{FF2B5EF4-FFF2-40B4-BE49-F238E27FC236}">
                  <a16:creationId xmlns:a16="http://schemas.microsoft.com/office/drawing/2014/main" id="{1B3A807B-BFCA-F95B-5747-C79E14684015}"/>
                </a:ext>
              </a:extLst>
            </p:cNvPr>
            <p:cNvSpPr/>
            <p:nvPr/>
          </p:nvSpPr>
          <p:spPr>
            <a:xfrm>
              <a:off x="4376538" y="5209793"/>
              <a:ext cx="123825" cy="76200"/>
            </a:xfrm>
            <a:custGeom>
              <a:avLst/>
              <a:gdLst>
                <a:gd name="connsiteX0" fmla="*/ 62865 w 123825"/>
                <a:gd name="connsiteY0" fmla="*/ 7144 h 76200"/>
                <a:gd name="connsiteX1" fmla="*/ 7144 w 123825"/>
                <a:gd name="connsiteY1" fmla="*/ 63722 h 76200"/>
                <a:gd name="connsiteX2" fmla="*/ 18288 w 123825"/>
                <a:gd name="connsiteY2" fmla="*/ 74771 h 76200"/>
                <a:gd name="connsiteX3" fmla="*/ 107443 w 123825"/>
                <a:gd name="connsiteY3" fmla="*/ 74771 h 76200"/>
                <a:gd name="connsiteX4" fmla="*/ 118587 w 123825"/>
                <a:gd name="connsiteY4" fmla="*/ 63722 h 76200"/>
                <a:gd name="connsiteX5" fmla="*/ 62865 w 123825"/>
                <a:gd name="connsiteY5"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grpFill/>
            <a:ln w="9525" cap="flat">
              <a:noFill/>
              <a:prstDash val="solid"/>
              <a:miter/>
            </a:ln>
          </p:spPr>
          <p:txBody>
            <a:bodyPr rtlCol="0" anchor="ctr"/>
            <a:lstStyle/>
            <a:p>
              <a:endParaRPr lang="ko-KR" altLang="en-US"/>
            </a:p>
          </p:txBody>
        </p:sp>
        <p:sp>
          <p:nvSpPr>
            <p:cNvPr id="65" name="자유형: 도형 477">
              <a:extLst>
                <a:ext uri="{FF2B5EF4-FFF2-40B4-BE49-F238E27FC236}">
                  <a16:creationId xmlns:a16="http://schemas.microsoft.com/office/drawing/2014/main" id="{0BAF5BD3-1AC1-715B-97D4-DDAD025D87DE}"/>
                </a:ext>
              </a:extLst>
            </p:cNvPr>
            <p:cNvSpPr/>
            <p:nvPr/>
          </p:nvSpPr>
          <p:spPr>
            <a:xfrm>
              <a:off x="4107647" y="5209793"/>
              <a:ext cx="123825" cy="76200"/>
            </a:xfrm>
            <a:custGeom>
              <a:avLst/>
              <a:gdLst>
                <a:gd name="connsiteX0" fmla="*/ 18288 w 123825"/>
                <a:gd name="connsiteY0" fmla="*/ 74771 h 76200"/>
                <a:gd name="connsiteX1" fmla="*/ 107442 w 123825"/>
                <a:gd name="connsiteY1" fmla="*/ 74771 h 76200"/>
                <a:gd name="connsiteX2" fmla="*/ 118586 w 123825"/>
                <a:gd name="connsiteY2" fmla="*/ 63722 h 76200"/>
                <a:gd name="connsiteX3" fmla="*/ 62865 w 123825"/>
                <a:gd name="connsiteY3" fmla="*/ 7144 h 76200"/>
                <a:gd name="connsiteX4" fmla="*/ 7144 w 123825"/>
                <a:gd name="connsiteY4" fmla="*/ 63722 h 76200"/>
                <a:gd name="connsiteX5" fmla="*/ 18288 w 123825"/>
                <a:gd name="connsiteY5" fmla="*/ 7477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76200">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grpFill/>
            <a:ln w="9525" cap="flat">
              <a:noFill/>
              <a:prstDash val="solid"/>
              <a:miter/>
            </a:ln>
          </p:spPr>
          <p:txBody>
            <a:bodyPr rtlCol="0" anchor="ctr"/>
            <a:lstStyle/>
            <a:p>
              <a:endParaRPr lang="ko-KR" altLang="en-US"/>
            </a:p>
          </p:txBody>
        </p:sp>
        <p:sp>
          <p:nvSpPr>
            <p:cNvPr id="66" name="자유형: 도형 478">
              <a:extLst>
                <a:ext uri="{FF2B5EF4-FFF2-40B4-BE49-F238E27FC236}">
                  <a16:creationId xmlns:a16="http://schemas.microsoft.com/office/drawing/2014/main" id="{9A76F672-B9E9-7955-5A38-D2DD3733130A}"/>
                </a:ext>
              </a:extLst>
            </p:cNvPr>
            <p:cNvSpPr/>
            <p:nvPr/>
          </p:nvSpPr>
          <p:spPr>
            <a:xfrm>
              <a:off x="4398827" y="4896992"/>
              <a:ext cx="76200" cy="76200"/>
            </a:xfrm>
            <a:custGeom>
              <a:avLst/>
              <a:gdLst>
                <a:gd name="connsiteX0" fmla="*/ 74009 w 76200"/>
                <a:gd name="connsiteY0" fmla="*/ 40577 h 76200"/>
                <a:gd name="connsiteX1" fmla="*/ 40576 w 76200"/>
                <a:gd name="connsiteY1" fmla="*/ 7144 h 76200"/>
                <a:gd name="connsiteX2" fmla="*/ 7144 w 76200"/>
                <a:gd name="connsiteY2" fmla="*/ 40577 h 76200"/>
                <a:gd name="connsiteX3" fmla="*/ 40576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grpFill/>
            <a:ln w="9525" cap="flat">
              <a:noFill/>
              <a:prstDash val="solid"/>
              <a:miter/>
            </a:ln>
          </p:spPr>
          <p:txBody>
            <a:bodyPr rtlCol="0" anchor="ctr"/>
            <a:lstStyle/>
            <a:p>
              <a:endParaRPr lang="ko-KR" altLang="en-US"/>
            </a:p>
          </p:txBody>
        </p:sp>
        <p:sp>
          <p:nvSpPr>
            <p:cNvPr id="67" name="자유형: 도형 479">
              <a:extLst>
                <a:ext uri="{FF2B5EF4-FFF2-40B4-BE49-F238E27FC236}">
                  <a16:creationId xmlns:a16="http://schemas.microsoft.com/office/drawing/2014/main" id="{53C44E50-EB93-81AA-EB61-5B1FEA22FD5F}"/>
                </a:ext>
              </a:extLst>
            </p:cNvPr>
            <p:cNvSpPr/>
            <p:nvPr/>
          </p:nvSpPr>
          <p:spPr>
            <a:xfrm>
              <a:off x="4129936" y="4896992"/>
              <a:ext cx="76200" cy="76200"/>
            </a:xfrm>
            <a:custGeom>
              <a:avLst/>
              <a:gdLst>
                <a:gd name="connsiteX0" fmla="*/ 74009 w 76200"/>
                <a:gd name="connsiteY0" fmla="*/ 40577 h 76200"/>
                <a:gd name="connsiteX1" fmla="*/ 40577 w 76200"/>
                <a:gd name="connsiteY1" fmla="*/ 7144 h 76200"/>
                <a:gd name="connsiteX2" fmla="*/ 7144 w 76200"/>
                <a:gd name="connsiteY2" fmla="*/ 40577 h 76200"/>
                <a:gd name="connsiteX3" fmla="*/ 40577 w 76200"/>
                <a:gd name="connsiteY3" fmla="*/ 74009 h 76200"/>
                <a:gd name="connsiteX4" fmla="*/ 74009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grpFill/>
            <a:ln w="9525" cap="flat">
              <a:noFill/>
              <a:prstDash val="solid"/>
              <a:miter/>
            </a:ln>
          </p:spPr>
          <p:txBody>
            <a:bodyPr rtlCol="0" anchor="ctr"/>
            <a:lstStyle/>
            <a:p>
              <a:endParaRPr lang="ko-KR" altLang="en-US"/>
            </a:p>
          </p:txBody>
        </p:sp>
        <p:sp>
          <p:nvSpPr>
            <p:cNvPr id="68" name="자유형: 도형 480">
              <a:extLst>
                <a:ext uri="{FF2B5EF4-FFF2-40B4-BE49-F238E27FC236}">
                  <a16:creationId xmlns:a16="http://schemas.microsoft.com/office/drawing/2014/main" id="{F51B6E0D-E7F6-ED86-41F0-A87E25C69B98}"/>
                </a:ext>
              </a:extLst>
            </p:cNvPr>
            <p:cNvSpPr/>
            <p:nvPr/>
          </p:nvSpPr>
          <p:spPr>
            <a:xfrm>
              <a:off x="4271858" y="5076180"/>
              <a:ext cx="152400" cy="133350"/>
            </a:xfrm>
            <a:custGeom>
              <a:avLst/>
              <a:gdLst>
                <a:gd name="connsiteX0" fmla="*/ 130778 w 152400"/>
                <a:gd name="connsiteY0" fmla="*/ 74083 h 133350"/>
                <a:gd name="connsiteX1" fmla="*/ 140684 w 152400"/>
                <a:gd name="connsiteY1" fmla="*/ 79798 h 133350"/>
                <a:gd name="connsiteX2" fmla="*/ 146399 w 152400"/>
                <a:gd name="connsiteY2" fmla="*/ 79702 h 133350"/>
                <a:gd name="connsiteX3" fmla="*/ 148971 w 152400"/>
                <a:gd name="connsiteY3" fmla="*/ 74654 h 133350"/>
                <a:gd name="connsiteX4" fmla="*/ 144971 w 152400"/>
                <a:gd name="connsiteY4" fmla="*/ 12361 h 133350"/>
                <a:gd name="connsiteX5" fmla="*/ 142208 w 152400"/>
                <a:gd name="connsiteY5" fmla="*/ 7884 h 133350"/>
                <a:gd name="connsiteX6" fmla="*/ 136970 w 152400"/>
                <a:gd name="connsiteY6" fmla="*/ 7693 h 133350"/>
                <a:gd name="connsiteX7" fmla="*/ 81629 w 152400"/>
                <a:gd name="connsiteY7" fmla="*/ 35792 h 133350"/>
                <a:gd name="connsiteX8" fmla="*/ 78581 w 152400"/>
                <a:gd name="connsiteY8" fmla="*/ 40555 h 133350"/>
                <a:gd name="connsiteX9" fmla="*/ 81344 w 152400"/>
                <a:gd name="connsiteY9" fmla="*/ 45508 h 133350"/>
                <a:gd name="connsiteX10" fmla="*/ 92869 w 152400"/>
                <a:gd name="connsiteY10" fmla="*/ 52175 h 133350"/>
                <a:gd name="connsiteX11" fmla="*/ 83725 w 152400"/>
                <a:gd name="connsiteY11" fmla="*/ 62367 h 133350"/>
                <a:gd name="connsiteX12" fmla="*/ 31718 w 152400"/>
                <a:gd name="connsiteY12" fmla="*/ 84370 h 133350"/>
                <a:gd name="connsiteX13" fmla="*/ 13335 w 152400"/>
                <a:gd name="connsiteY13" fmla="*/ 81703 h 133350"/>
                <a:gd name="connsiteX14" fmla="*/ 11239 w 152400"/>
                <a:gd name="connsiteY14" fmla="*/ 113707 h 133350"/>
                <a:gd name="connsiteX15" fmla="*/ 7144 w 152400"/>
                <a:gd name="connsiteY15" fmla="*/ 126470 h 133350"/>
                <a:gd name="connsiteX16" fmla="*/ 32195 w 152400"/>
                <a:gd name="connsiteY16" fmla="*/ 129518 h 133350"/>
                <a:gd name="connsiteX17" fmla="*/ 124778 w 152400"/>
                <a:gd name="connsiteY17" fmla="*/ 82369 h 133350"/>
                <a:gd name="connsiteX18" fmla="*/ 130778 w 152400"/>
                <a:gd name="connsiteY18" fmla="*/ 740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2400" h="13335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grpFill/>
            <a:ln w="9525" cap="flat">
              <a:noFill/>
              <a:prstDash val="solid"/>
              <a:miter/>
            </a:ln>
          </p:spPr>
          <p:txBody>
            <a:bodyPr rtlCol="0" anchor="ctr"/>
            <a:lstStyle/>
            <a:p>
              <a:endParaRPr lang="ko-KR" altLang="en-US"/>
            </a:p>
          </p:txBody>
        </p:sp>
        <p:sp>
          <p:nvSpPr>
            <p:cNvPr id="69" name="자유형: 도형 481">
              <a:extLst>
                <a:ext uri="{FF2B5EF4-FFF2-40B4-BE49-F238E27FC236}">
                  <a16:creationId xmlns:a16="http://schemas.microsoft.com/office/drawing/2014/main" id="{16EAC7E6-74E1-9CB9-000D-3883A1667DB5}"/>
                </a:ext>
              </a:extLst>
            </p:cNvPr>
            <p:cNvSpPr/>
            <p:nvPr/>
          </p:nvSpPr>
          <p:spPr>
            <a:xfrm>
              <a:off x="4107647" y="4963953"/>
              <a:ext cx="161925" cy="257175"/>
            </a:xfrm>
            <a:custGeom>
              <a:avLst/>
              <a:gdLst>
                <a:gd name="connsiteX0" fmla="*/ 157258 w 161925"/>
                <a:gd name="connsiteY0" fmla="*/ 163163 h 257175"/>
                <a:gd name="connsiteX1" fmla="*/ 156020 w 161925"/>
                <a:gd name="connsiteY1" fmla="*/ 159163 h 257175"/>
                <a:gd name="connsiteX2" fmla="*/ 148971 w 161925"/>
                <a:gd name="connsiteY2" fmla="*/ 157925 h 257175"/>
                <a:gd name="connsiteX3" fmla="*/ 137446 w 161925"/>
                <a:gd name="connsiteY3" fmla="*/ 164592 h 257175"/>
                <a:gd name="connsiteX4" fmla="*/ 133160 w 161925"/>
                <a:gd name="connsiteY4" fmla="*/ 151638 h 257175"/>
                <a:gd name="connsiteX5" fmla="*/ 129731 w 161925"/>
                <a:gd name="connsiteY5" fmla="*/ 129730 h 257175"/>
                <a:gd name="connsiteX6" fmla="*/ 150686 w 161925"/>
                <a:gd name="connsiteY6" fmla="*/ 81344 h 257175"/>
                <a:gd name="connsiteX7" fmla="*/ 124301 w 161925"/>
                <a:gd name="connsiteY7" fmla="*/ 63722 h 257175"/>
                <a:gd name="connsiteX8" fmla="*/ 118396 w 161925"/>
                <a:gd name="connsiteY8" fmla="*/ 58388 h 257175"/>
                <a:gd name="connsiteX9" fmla="*/ 62865 w 161925"/>
                <a:gd name="connsiteY9" fmla="*/ 7144 h 257175"/>
                <a:gd name="connsiteX10" fmla="*/ 7144 w 161925"/>
                <a:gd name="connsiteY10" fmla="*/ 62960 h 257175"/>
                <a:gd name="connsiteX11" fmla="*/ 18288 w 161925"/>
                <a:gd name="connsiteY11" fmla="*/ 74009 h 257175"/>
                <a:gd name="connsiteX12" fmla="*/ 100299 w 161925"/>
                <a:gd name="connsiteY12" fmla="*/ 74009 h 257175"/>
                <a:gd name="connsiteX13" fmla="*/ 85154 w 161925"/>
                <a:gd name="connsiteY13" fmla="*/ 129730 h 257175"/>
                <a:gd name="connsiteX14" fmla="*/ 95441 w 161925"/>
                <a:gd name="connsiteY14" fmla="*/ 177165 h 257175"/>
                <a:gd name="connsiteX15" fmla="*/ 99727 w 161925"/>
                <a:gd name="connsiteY15" fmla="*/ 186404 h 257175"/>
                <a:gd name="connsiteX16" fmla="*/ 89821 w 161925"/>
                <a:gd name="connsiteY16" fmla="*/ 192119 h 257175"/>
                <a:gd name="connsiteX17" fmla="*/ 87059 w 161925"/>
                <a:gd name="connsiteY17" fmla="*/ 196501 h 257175"/>
                <a:gd name="connsiteX18" fmla="*/ 60198 w 161925"/>
                <a:gd name="connsiteY18" fmla="*/ 186309 h 257175"/>
                <a:gd name="connsiteX19" fmla="*/ 29623 w 161925"/>
                <a:gd name="connsiteY19" fmla="*/ 216599 h 257175"/>
                <a:gd name="connsiteX20" fmla="*/ 64580 w 161925"/>
                <a:gd name="connsiteY20" fmla="*/ 253079 h 257175"/>
                <a:gd name="connsiteX21" fmla="*/ 96298 w 161925"/>
                <a:gd name="connsiteY21" fmla="*/ 220980 h 257175"/>
                <a:gd name="connsiteX22" fmla="*/ 91726 w 161925"/>
                <a:gd name="connsiteY22" fmla="*/ 202883 h 257175"/>
                <a:gd name="connsiteX23" fmla="*/ 145352 w 161925"/>
                <a:gd name="connsiteY23" fmla="*/ 229457 h 257175"/>
                <a:gd name="connsiteX24" fmla="*/ 150591 w 161925"/>
                <a:gd name="connsiteY24" fmla="*/ 229267 h 257175"/>
                <a:gd name="connsiteX25" fmla="*/ 153353 w 161925"/>
                <a:gd name="connsiteY25" fmla="*/ 224790 h 257175"/>
                <a:gd name="connsiteX26" fmla="*/ 157258 w 161925"/>
                <a:gd name="connsiteY26" fmla="*/ 163163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925" h="257175">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grpFill/>
            <a:ln w="9525" cap="flat">
              <a:noFill/>
              <a:prstDash val="solid"/>
              <a:miter/>
            </a:ln>
          </p:spPr>
          <p:txBody>
            <a:bodyPr rtlCol="0" anchor="ctr"/>
            <a:lstStyle/>
            <a:p>
              <a:endParaRPr lang="ko-KR" altLang="en-US"/>
            </a:p>
          </p:txBody>
        </p:sp>
        <p:sp>
          <p:nvSpPr>
            <p:cNvPr id="70" name="자유형: 도형 482">
              <a:extLst>
                <a:ext uri="{FF2B5EF4-FFF2-40B4-BE49-F238E27FC236}">
                  <a16:creationId xmlns:a16="http://schemas.microsoft.com/office/drawing/2014/main" id="{7F8C614B-59A2-9041-5D7E-5246D036AAFC}"/>
                </a:ext>
              </a:extLst>
            </p:cNvPr>
            <p:cNvSpPr/>
            <p:nvPr/>
          </p:nvSpPr>
          <p:spPr>
            <a:xfrm>
              <a:off x="4235079" y="4957499"/>
              <a:ext cx="266700" cy="123825"/>
            </a:xfrm>
            <a:custGeom>
              <a:avLst/>
              <a:gdLst>
                <a:gd name="connsiteX0" fmla="*/ 9538 w 266700"/>
                <a:gd name="connsiteY0" fmla="*/ 51507 h 123825"/>
                <a:gd name="connsiteX1" fmla="*/ 60877 w 266700"/>
                <a:gd name="connsiteY1" fmla="*/ 85702 h 123825"/>
                <a:gd name="connsiteX2" fmla="*/ 67926 w 266700"/>
                <a:gd name="connsiteY2" fmla="*/ 84940 h 123825"/>
                <a:gd name="connsiteX3" fmla="*/ 69450 w 266700"/>
                <a:gd name="connsiteY3" fmla="*/ 80940 h 123825"/>
                <a:gd name="connsiteX4" fmla="*/ 69450 w 266700"/>
                <a:gd name="connsiteY4" fmla="*/ 67795 h 123825"/>
                <a:gd name="connsiteX5" fmla="*/ 82785 w 266700"/>
                <a:gd name="connsiteY5" fmla="*/ 70557 h 123825"/>
                <a:gd name="connsiteX6" fmla="*/ 135744 w 266700"/>
                <a:gd name="connsiteY6" fmla="*/ 120564 h 123825"/>
                <a:gd name="connsiteX7" fmla="*/ 164224 w 266700"/>
                <a:gd name="connsiteY7" fmla="*/ 106467 h 123825"/>
                <a:gd name="connsiteX8" fmla="*/ 176606 w 266700"/>
                <a:gd name="connsiteY8" fmla="*/ 103609 h 123825"/>
                <a:gd name="connsiteX9" fmla="*/ 177559 w 266700"/>
                <a:gd name="connsiteY9" fmla="*/ 103704 h 123825"/>
                <a:gd name="connsiteX10" fmla="*/ 167367 w 266700"/>
                <a:gd name="connsiteY10" fmla="*/ 80368 h 123825"/>
                <a:gd name="connsiteX11" fmla="*/ 249282 w 266700"/>
                <a:gd name="connsiteY11" fmla="*/ 80368 h 123825"/>
                <a:gd name="connsiteX12" fmla="*/ 260426 w 266700"/>
                <a:gd name="connsiteY12" fmla="*/ 69319 h 123825"/>
                <a:gd name="connsiteX13" fmla="*/ 204705 w 266700"/>
                <a:gd name="connsiteY13" fmla="*/ 13503 h 123825"/>
                <a:gd name="connsiteX14" fmla="*/ 150127 w 266700"/>
                <a:gd name="connsiteY14" fmla="*/ 57889 h 123825"/>
                <a:gd name="connsiteX15" fmla="*/ 79642 w 266700"/>
                <a:gd name="connsiteY15" fmla="*/ 25123 h 123825"/>
                <a:gd name="connsiteX16" fmla="*/ 69545 w 266700"/>
                <a:gd name="connsiteY16" fmla="*/ 24171 h 123825"/>
                <a:gd name="connsiteX17" fmla="*/ 69545 w 266700"/>
                <a:gd name="connsiteY17" fmla="*/ 12836 h 123825"/>
                <a:gd name="connsiteX18" fmla="*/ 68021 w 266700"/>
                <a:gd name="connsiteY18" fmla="*/ 8835 h 123825"/>
                <a:gd name="connsiteX19" fmla="*/ 60973 w 266700"/>
                <a:gd name="connsiteY19" fmla="*/ 8073 h 123825"/>
                <a:gd name="connsiteX20" fmla="*/ 9728 w 266700"/>
                <a:gd name="connsiteY20" fmla="*/ 42173 h 123825"/>
                <a:gd name="connsiteX21" fmla="*/ 7633 w 266700"/>
                <a:gd name="connsiteY21" fmla="*/ 44649 h 123825"/>
                <a:gd name="connsiteX22" fmla="*/ 9538 w 266700"/>
                <a:gd name="connsiteY22" fmla="*/ 5150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6700" h="123825">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grpFill/>
            <a:ln w="9525" cap="flat">
              <a:noFill/>
              <a:prstDash val="solid"/>
              <a:miter/>
            </a:ln>
          </p:spPr>
          <p:txBody>
            <a:bodyPr rtlCol="0" anchor="ctr"/>
            <a:lstStyle/>
            <a:p>
              <a:endParaRPr lang="ko-KR" altLang="en-US"/>
            </a:p>
          </p:txBody>
        </p:sp>
      </p:grpSp>
      <p:sp>
        <p:nvSpPr>
          <p:cNvPr id="71" name="자유형: 도형 425">
            <a:extLst>
              <a:ext uri="{FF2B5EF4-FFF2-40B4-BE49-F238E27FC236}">
                <a16:creationId xmlns:a16="http://schemas.microsoft.com/office/drawing/2014/main" id="{4919A04D-594E-C3DA-459E-36F8CE6096F6}"/>
              </a:ext>
            </a:extLst>
          </p:cNvPr>
          <p:cNvSpPr/>
          <p:nvPr/>
        </p:nvSpPr>
        <p:spPr>
          <a:xfrm>
            <a:off x="1511915" y="1836047"/>
            <a:ext cx="342900" cy="390525"/>
          </a:xfrm>
          <a:custGeom>
            <a:avLst/>
            <a:gdLst>
              <a:gd name="connsiteX0" fmla="*/ 285750 w 342900"/>
              <a:gd name="connsiteY0" fmla="*/ 276130 h 390525"/>
              <a:gd name="connsiteX1" fmla="*/ 246507 w 342900"/>
              <a:gd name="connsiteY1" fmla="*/ 292322 h 390525"/>
              <a:gd name="connsiteX2" fmla="*/ 155353 w 342900"/>
              <a:gd name="connsiteY2" fmla="*/ 230791 h 390525"/>
              <a:gd name="connsiteX3" fmla="*/ 163163 w 342900"/>
              <a:gd name="connsiteY3" fmla="*/ 197358 h 390525"/>
              <a:gd name="connsiteX4" fmla="*/ 155353 w 342900"/>
              <a:gd name="connsiteY4" fmla="*/ 163925 h 390525"/>
              <a:gd name="connsiteX5" fmla="*/ 246507 w 342900"/>
              <a:gd name="connsiteY5" fmla="*/ 102394 h 390525"/>
              <a:gd name="connsiteX6" fmla="*/ 285750 w 342900"/>
              <a:gd name="connsiteY6" fmla="*/ 118586 h 390525"/>
              <a:gd name="connsiteX7" fmla="*/ 341471 w 342900"/>
              <a:gd name="connsiteY7" fmla="*/ 62865 h 390525"/>
              <a:gd name="connsiteX8" fmla="*/ 285750 w 342900"/>
              <a:gd name="connsiteY8" fmla="*/ 7144 h 390525"/>
              <a:gd name="connsiteX9" fmla="*/ 230028 w 342900"/>
              <a:gd name="connsiteY9" fmla="*/ 62865 h 390525"/>
              <a:gd name="connsiteX10" fmla="*/ 234219 w 342900"/>
              <a:gd name="connsiteY10" fmla="*/ 83820 h 390525"/>
              <a:gd name="connsiteX11" fmla="*/ 142970 w 342900"/>
              <a:gd name="connsiteY11" fmla="*/ 145447 h 390525"/>
              <a:gd name="connsiteX12" fmla="*/ 85154 w 342900"/>
              <a:gd name="connsiteY12" fmla="*/ 119348 h 390525"/>
              <a:gd name="connsiteX13" fmla="*/ 7144 w 342900"/>
              <a:gd name="connsiteY13" fmla="*/ 197358 h 390525"/>
              <a:gd name="connsiteX14" fmla="*/ 85154 w 342900"/>
              <a:gd name="connsiteY14" fmla="*/ 275368 h 390525"/>
              <a:gd name="connsiteX15" fmla="*/ 142970 w 342900"/>
              <a:gd name="connsiteY15" fmla="*/ 249269 h 390525"/>
              <a:gd name="connsiteX16" fmla="*/ 234219 w 342900"/>
              <a:gd name="connsiteY16" fmla="*/ 310896 h 390525"/>
              <a:gd name="connsiteX17" fmla="*/ 230028 w 342900"/>
              <a:gd name="connsiteY17" fmla="*/ 331851 h 390525"/>
              <a:gd name="connsiteX18" fmla="*/ 285750 w 342900"/>
              <a:gd name="connsiteY18" fmla="*/ 387572 h 390525"/>
              <a:gd name="connsiteX19" fmla="*/ 341471 w 342900"/>
              <a:gd name="connsiteY19" fmla="*/ 331851 h 390525"/>
              <a:gd name="connsiteX20" fmla="*/ 285750 w 342900"/>
              <a:gd name="connsiteY20" fmla="*/ 27613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2900" h="390525">
                <a:moveTo>
                  <a:pt x="285750" y="276130"/>
                </a:moveTo>
                <a:cubicBezTo>
                  <a:pt x="270510" y="276130"/>
                  <a:pt x="256604" y="282321"/>
                  <a:pt x="246507" y="292322"/>
                </a:cubicBezTo>
                <a:lnTo>
                  <a:pt x="155353" y="230791"/>
                </a:lnTo>
                <a:cubicBezTo>
                  <a:pt x="160211" y="220599"/>
                  <a:pt x="163163" y="209360"/>
                  <a:pt x="163163" y="197358"/>
                </a:cubicBezTo>
                <a:cubicBezTo>
                  <a:pt x="163163" y="185357"/>
                  <a:pt x="160211" y="174117"/>
                  <a:pt x="155353" y="163925"/>
                </a:cubicBezTo>
                <a:lnTo>
                  <a:pt x="246507" y="102394"/>
                </a:lnTo>
                <a:cubicBezTo>
                  <a:pt x="256604" y="112395"/>
                  <a:pt x="270415" y="118586"/>
                  <a:pt x="285750" y="118586"/>
                </a:cubicBezTo>
                <a:cubicBezTo>
                  <a:pt x="316516" y="118586"/>
                  <a:pt x="341471" y="93631"/>
                  <a:pt x="341471" y="62865"/>
                </a:cubicBezTo>
                <a:cubicBezTo>
                  <a:pt x="341471" y="32099"/>
                  <a:pt x="316516" y="7144"/>
                  <a:pt x="285750" y="7144"/>
                </a:cubicBezTo>
                <a:cubicBezTo>
                  <a:pt x="254984" y="7144"/>
                  <a:pt x="230028" y="32099"/>
                  <a:pt x="230028" y="62865"/>
                </a:cubicBezTo>
                <a:cubicBezTo>
                  <a:pt x="230028" y="70295"/>
                  <a:pt x="231553" y="77343"/>
                  <a:pt x="234219" y="83820"/>
                </a:cubicBezTo>
                <a:lnTo>
                  <a:pt x="142970" y="145447"/>
                </a:lnTo>
                <a:cubicBezTo>
                  <a:pt x="128683" y="129540"/>
                  <a:pt x="108204" y="119348"/>
                  <a:pt x="85154" y="119348"/>
                </a:cubicBezTo>
                <a:cubicBezTo>
                  <a:pt x="42100" y="119348"/>
                  <a:pt x="7144" y="154305"/>
                  <a:pt x="7144" y="197358"/>
                </a:cubicBezTo>
                <a:cubicBezTo>
                  <a:pt x="7144" y="240411"/>
                  <a:pt x="42100" y="275368"/>
                  <a:pt x="85154" y="275368"/>
                </a:cubicBezTo>
                <a:cubicBezTo>
                  <a:pt x="108109" y="275368"/>
                  <a:pt x="128683" y="265176"/>
                  <a:pt x="142970" y="249269"/>
                </a:cubicBezTo>
                <a:lnTo>
                  <a:pt x="234219" y="310896"/>
                </a:lnTo>
                <a:cubicBezTo>
                  <a:pt x="231553" y="317373"/>
                  <a:pt x="230028" y="324421"/>
                  <a:pt x="230028" y="331851"/>
                </a:cubicBezTo>
                <a:cubicBezTo>
                  <a:pt x="230028" y="362617"/>
                  <a:pt x="254984" y="387572"/>
                  <a:pt x="285750" y="387572"/>
                </a:cubicBezTo>
                <a:cubicBezTo>
                  <a:pt x="316516" y="387572"/>
                  <a:pt x="341471" y="362617"/>
                  <a:pt x="341471" y="331851"/>
                </a:cubicBezTo>
                <a:cubicBezTo>
                  <a:pt x="341471" y="301085"/>
                  <a:pt x="316516" y="276130"/>
                  <a:pt x="285750" y="276130"/>
                </a:cubicBezTo>
                <a:close/>
              </a:path>
            </a:pathLst>
          </a:custGeom>
          <a:solidFill>
            <a:schemeClr val="bg1"/>
          </a:solidFill>
          <a:ln w="9525" cap="flat">
            <a:noFill/>
            <a:prstDash val="solid"/>
            <a:miter/>
          </a:ln>
        </p:spPr>
        <p:txBody>
          <a:bodyPr rtlCol="0" anchor="ctr"/>
          <a:lstStyle/>
          <a:p>
            <a:endParaRPr lang="ko-KR" altLang="en-US"/>
          </a:p>
        </p:txBody>
      </p:sp>
    </p:spTree>
    <p:extLst>
      <p:ext uri="{BB962C8B-B14F-4D97-AF65-F5344CB8AC3E}">
        <p14:creationId xmlns:p14="http://schemas.microsoft.com/office/powerpoint/2010/main" val="166214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사각형: 둥근 모서리 23">
            <a:extLst>
              <a:ext uri="{FF2B5EF4-FFF2-40B4-BE49-F238E27FC236}">
                <a16:creationId xmlns:a16="http://schemas.microsoft.com/office/drawing/2014/main" id="{25AE0713-0B9A-4C0E-89CE-E973B6ADF2B9}"/>
              </a:ext>
            </a:extLst>
          </p:cNvPr>
          <p:cNvSpPr/>
          <p:nvPr/>
        </p:nvSpPr>
        <p:spPr>
          <a:xfrm>
            <a:off x="1979329" y="1322660"/>
            <a:ext cx="3935696" cy="419100"/>
          </a:xfrm>
          <a:prstGeom prst="roundRect">
            <a:avLst/>
          </a:prstGeom>
          <a:solidFill>
            <a:srgbClr val="3986F7"/>
          </a:solidFill>
          <a:ln w="9525" cap="flat">
            <a:noFill/>
            <a:prstDash val="solid"/>
            <a:miter/>
          </a:ln>
        </p:spPr>
        <p:txBody>
          <a:bodyPr lIns="180000" tIns="36000" rIns="180000" bIns="36000" rtlCol="0" anchor="ctr" anchorCtr="1"/>
          <a:lstStyle/>
          <a:p>
            <a:pPr algn="ctr"/>
            <a:r>
              <a:rPr lang="en-US" altLang="ko-KR" sz="2000" b="1" dirty="0">
                <a:solidFill>
                  <a:schemeClr val="bg1"/>
                </a:solidFill>
              </a:rPr>
              <a:t>Support Agent</a:t>
            </a:r>
          </a:p>
        </p:txBody>
      </p:sp>
      <p:sp>
        <p:nvSpPr>
          <p:cNvPr id="25" name="사각형: 둥근 모서리 24">
            <a:extLst>
              <a:ext uri="{FF2B5EF4-FFF2-40B4-BE49-F238E27FC236}">
                <a16:creationId xmlns:a16="http://schemas.microsoft.com/office/drawing/2014/main" id="{EBD88DD2-F8BD-4A2C-B16D-82E85EE14406}"/>
              </a:ext>
            </a:extLst>
          </p:cNvPr>
          <p:cNvSpPr/>
          <p:nvPr/>
        </p:nvSpPr>
        <p:spPr>
          <a:xfrm>
            <a:off x="6276975" y="1335574"/>
            <a:ext cx="3935696" cy="419100"/>
          </a:xfrm>
          <a:prstGeom prst="roundRect">
            <a:avLst/>
          </a:prstGeom>
          <a:solidFill>
            <a:srgbClr val="3986F7"/>
          </a:solidFill>
          <a:ln w="9525" cap="flat">
            <a:noFill/>
            <a:prstDash val="solid"/>
            <a:miter/>
          </a:ln>
        </p:spPr>
        <p:txBody>
          <a:bodyPr lIns="180000" tIns="36000" rIns="180000" bIns="36000" rtlCol="0" anchor="ctr" anchorCtr="1"/>
          <a:lstStyle/>
          <a:p>
            <a:r>
              <a:rPr lang="en-US" altLang="ko-KR" sz="2000" b="1" dirty="0">
                <a:solidFill>
                  <a:schemeClr val="bg1"/>
                </a:solidFill>
              </a:rPr>
              <a:t>Support Team Lead</a:t>
            </a:r>
          </a:p>
        </p:txBody>
      </p:sp>
      <p:sp>
        <p:nvSpPr>
          <p:cNvPr id="26" name="사각형: 둥근 모서리 25">
            <a:extLst>
              <a:ext uri="{FF2B5EF4-FFF2-40B4-BE49-F238E27FC236}">
                <a16:creationId xmlns:a16="http://schemas.microsoft.com/office/drawing/2014/main" id="{ABB5C39C-5A8D-4C23-8F15-EEBDD6227356}"/>
              </a:ext>
            </a:extLst>
          </p:cNvPr>
          <p:cNvSpPr/>
          <p:nvPr/>
        </p:nvSpPr>
        <p:spPr>
          <a:xfrm>
            <a:off x="1979329" y="3598042"/>
            <a:ext cx="3935696" cy="419100"/>
          </a:xfrm>
          <a:prstGeom prst="roundRect">
            <a:avLst/>
          </a:prstGeom>
          <a:solidFill>
            <a:srgbClr val="3986F7"/>
          </a:solidFill>
          <a:ln w="9525" cap="flat">
            <a:noFill/>
            <a:prstDash val="solid"/>
            <a:miter/>
          </a:ln>
        </p:spPr>
        <p:txBody>
          <a:bodyPr lIns="180000" tIns="36000" rIns="180000" bIns="36000" rtlCol="0" anchor="ctr" anchorCtr="1"/>
          <a:lstStyle/>
          <a:p>
            <a:r>
              <a:rPr lang="en-US" altLang="ko-KR" sz="2000" b="1" dirty="0">
                <a:solidFill>
                  <a:schemeClr val="bg1"/>
                </a:solidFill>
              </a:rPr>
              <a:t>IT Operations Lead</a:t>
            </a:r>
          </a:p>
        </p:txBody>
      </p:sp>
      <p:sp>
        <p:nvSpPr>
          <p:cNvPr id="27" name="사각형: 둥근 모서리 26">
            <a:extLst>
              <a:ext uri="{FF2B5EF4-FFF2-40B4-BE49-F238E27FC236}">
                <a16:creationId xmlns:a16="http://schemas.microsoft.com/office/drawing/2014/main" id="{43A9C0B4-5F0F-4492-BEC1-7409B9979726}"/>
              </a:ext>
            </a:extLst>
          </p:cNvPr>
          <p:cNvSpPr/>
          <p:nvPr/>
        </p:nvSpPr>
        <p:spPr>
          <a:xfrm>
            <a:off x="6252227" y="3598042"/>
            <a:ext cx="3935696" cy="419100"/>
          </a:xfrm>
          <a:prstGeom prst="roundRect">
            <a:avLst/>
          </a:prstGeom>
          <a:solidFill>
            <a:srgbClr val="3986F7"/>
          </a:solidFill>
          <a:ln w="9525" cap="flat">
            <a:noFill/>
            <a:prstDash val="solid"/>
            <a:miter/>
          </a:ln>
        </p:spPr>
        <p:txBody>
          <a:bodyPr lIns="180000" tIns="36000" rIns="180000" bIns="36000" rtlCol="0" anchor="ctr" anchorCtr="1"/>
          <a:lstStyle/>
          <a:p>
            <a:r>
              <a:rPr lang="en-US" altLang="ko-KR" sz="2000" b="1" dirty="0">
                <a:solidFill>
                  <a:schemeClr val="bg1"/>
                </a:solidFill>
              </a:rPr>
              <a:t>Customer</a:t>
            </a:r>
          </a:p>
        </p:txBody>
      </p:sp>
      <p:sp>
        <p:nvSpPr>
          <p:cNvPr id="29" name="TextBox 28">
            <a:extLst>
              <a:ext uri="{FF2B5EF4-FFF2-40B4-BE49-F238E27FC236}">
                <a16:creationId xmlns:a16="http://schemas.microsoft.com/office/drawing/2014/main" id="{BAEE1C2A-424B-4A9D-9E48-7AFC043FA7E5}"/>
              </a:ext>
            </a:extLst>
          </p:cNvPr>
          <p:cNvSpPr txBox="1"/>
          <p:nvPr/>
        </p:nvSpPr>
        <p:spPr>
          <a:xfrm>
            <a:off x="2552700" y="616671"/>
            <a:ext cx="7086600" cy="523220"/>
          </a:xfrm>
          <a:prstGeom prst="rect">
            <a:avLst/>
          </a:prstGeom>
          <a:noFill/>
        </p:spPr>
        <p:txBody>
          <a:bodyPr wrap="square" rtlCol="0">
            <a:spAutoFit/>
          </a:bodyPr>
          <a:lstStyle/>
          <a:p>
            <a:pPr algn="ctr"/>
            <a:r>
              <a:rPr lang="en-US" altLang="ko-KR" sz="2800" dirty="0">
                <a:latin typeface="+mj-lt"/>
                <a:cs typeface="Arial" panose="020B0604020202020204" pitchFamily="34" charset="0"/>
              </a:rPr>
              <a:t>Stakeholder Inputs</a:t>
            </a:r>
            <a:endParaRPr lang="ko-KR" altLang="en-US" sz="2800" dirty="0">
              <a:latin typeface="+mj-lt"/>
              <a:cs typeface="Arial" panose="020B0604020202020204" pitchFamily="34" charset="0"/>
            </a:endParaRPr>
          </a:p>
        </p:txBody>
      </p:sp>
      <p:sp>
        <p:nvSpPr>
          <p:cNvPr id="30" name="사각형: 둥근 모서리 29">
            <a:extLst>
              <a:ext uri="{FF2B5EF4-FFF2-40B4-BE49-F238E27FC236}">
                <a16:creationId xmlns:a16="http://schemas.microsoft.com/office/drawing/2014/main" id="{84C935C0-85AA-47F9-A9F1-D3904FB6C950}"/>
              </a:ext>
            </a:extLst>
          </p:cNvPr>
          <p:cNvSpPr/>
          <p:nvPr/>
        </p:nvSpPr>
        <p:spPr>
          <a:xfrm>
            <a:off x="2028825" y="1905480"/>
            <a:ext cx="3886200" cy="1428750"/>
          </a:xfrm>
          <a:prstGeom prst="roundRect">
            <a:avLst>
              <a:gd name="adj" fmla="val 4536"/>
            </a:avLst>
          </a:prstGeom>
          <a:noFill/>
          <a:ln w="19050" cap="flat">
            <a:solidFill>
              <a:srgbClr val="3986F7"/>
            </a:solidFill>
            <a:prstDash val="solid"/>
            <a:miter/>
          </a:ln>
        </p:spPr>
        <p:txBody>
          <a:bodyPr lIns="180000" tIns="180000" rIns="180000" bIns="180000" rtlCol="0" anchor="t" anchorCtr="0"/>
          <a:lstStyle/>
          <a:p>
            <a:pPr marL="171450" indent="-171450">
              <a:buFont typeface="Arial" panose="020B0604020202020204" pitchFamily="34" charset="0"/>
              <a:buChar char="•"/>
            </a:pPr>
            <a:r>
              <a:rPr lang="en-US" altLang="ko-KR" sz="1400" dirty="0"/>
              <a:t>No intelligent ticket routing</a:t>
            </a:r>
          </a:p>
          <a:p>
            <a:pPr marL="171450" indent="-171450">
              <a:buFont typeface="Arial" panose="020B0604020202020204" pitchFamily="34" charset="0"/>
              <a:buChar char="•"/>
            </a:pPr>
            <a:r>
              <a:rPr lang="en-US" altLang="ko-KR" sz="1400" dirty="0"/>
              <a:t>Agents manually escalate without context</a:t>
            </a:r>
          </a:p>
          <a:p>
            <a:pPr marL="171450" indent="-171450">
              <a:buFont typeface="Arial" panose="020B0604020202020204" pitchFamily="34" charset="0"/>
              <a:buChar char="•"/>
            </a:pPr>
            <a:r>
              <a:rPr lang="en-US" altLang="ko-KR" sz="1400" dirty="0"/>
              <a:t>Ticket duplication exists</a:t>
            </a:r>
          </a:p>
          <a:p>
            <a:pPr marL="171450" indent="-171450">
              <a:buFont typeface="Arial" panose="020B0604020202020204" pitchFamily="34" charset="0"/>
              <a:buChar char="•"/>
            </a:pPr>
            <a:r>
              <a:rPr lang="en-US" altLang="ko-KR" sz="1400" dirty="0"/>
              <a:t>Poor visibility into customer ticket history</a:t>
            </a:r>
          </a:p>
        </p:txBody>
      </p:sp>
      <p:sp>
        <p:nvSpPr>
          <p:cNvPr id="31" name="사각형: 둥근 모서리 30">
            <a:extLst>
              <a:ext uri="{FF2B5EF4-FFF2-40B4-BE49-F238E27FC236}">
                <a16:creationId xmlns:a16="http://schemas.microsoft.com/office/drawing/2014/main" id="{FD735EA6-C344-4A89-82BC-3196C5911522}"/>
              </a:ext>
            </a:extLst>
          </p:cNvPr>
          <p:cNvSpPr/>
          <p:nvPr/>
        </p:nvSpPr>
        <p:spPr>
          <a:xfrm>
            <a:off x="6326471" y="1905480"/>
            <a:ext cx="3886200" cy="1428750"/>
          </a:xfrm>
          <a:prstGeom prst="roundRect">
            <a:avLst>
              <a:gd name="adj" fmla="val 4536"/>
            </a:avLst>
          </a:prstGeom>
          <a:noFill/>
          <a:ln w="19050" cap="flat">
            <a:solidFill>
              <a:srgbClr val="3986F7"/>
            </a:solidFill>
            <a:prstDash val="solid"/>
            <a:miter/>
          </a:ln>
        </p:spPr>
        <p:txBody>
          <a:bodyPr lIns="180000" tIns="180000" rIns="180000" bIns="180000" rtlCol="0" anchor="t" anchorCtr="0"/>
          <a:lstStyle/>
          <a:p>
            <a:pPr marL="171450" indent="-171450">
              <a:buFont typeface="Arial" panose="020B0604020202020204" pitchFamily="34" charset="0"/>
              <a:buChar char="•"/>
            </a:pPr>
            <a:r>
              <a:rPr lang="en-US" altLang="ko-KR" sz="1400" dirty="0"/>
              <a:t>No SLA tracking or auto-prioritizing</a:t>
            </a:r>
          </a:p>
          <a:p>
            <a:pPr marL="171450" indent="-171450">
              <a:buFont typeface="Arial" panose="020B0604020202020204" pitchFamily="34" charset="0"/>
              <a:buChar char="•"/>
            </a:pPr>
            <a:r>
              <a:rPr lang="en-US" altLang="ko-KR" sz="1400" dirty="0"/>
              <a:t>Manual supervision and sorting</a:t>
            </a:r>
          </a:p>
          <a:p>
            <a:pPr marL="171450" indent="-171450">
              <a:buFont typeface="Arial" panose="020B0604020202020204" pitchFamily="34" charset="0"/>
              <a:buChar char="•"/>
            </a:pPr>
            <a:r>
              <a:rPr lang="en-US" altLang="ko-KR" sz="1400" dirty="0"/>
              <a:t>Escalation rules are not standardized</a:t>
            </a:r>
          </a:p>
          <a:p>
            <a:pPr marL="171450" indent="-171450">
              <a:buFont typeface="Arial" panose="020B0604020202020204" pitchFamily="34" charset="0"/>
              <a:buChar char="•"/>
            </a:pPr>
            <a:r>
              <a:rPr lang="en-US" altLang="ko-KR" sz="1400" dirty="0"/>
              <a:t>Reporting is manual, not real-time</a:t>
            </a:r>
          </a:p>
          <a:p>
            <a:pPr marL="171450" indent="-171450">
              <a:buFont typeface="Arial" panose="020B0604020202020204" pitchFamily="34" charset="0"/>
              <a:buChar char="•"/>
            </a:pPr>
            <a:r>
              <a:rPr lang="en-US" altLang="ko-KR" sz="1400" dirty="0"/>
              <a:t>Status tracking is inconsistent</a:t>
            </a:r>
          </a:p>
        </p:txBody>
      </p:sp>
      <p:sp>
        <p:nvSpPr>
          <p:cNvPr id="32" name="사각형: 둥근 모서리 31">
            <a:extLst>
              <a:ext uri="{FF2B5EF4-FFF2-40B4-BE49-F238E27FC236}">
                <a16:creationId xmlns:a16="http://schemas.microsoft.com/office/drawing/2014/main" id="{3AE1703B-881F-46FE-8AEB-E3FDB749E508}"/>
              </a:ext>
            </a:extLst>
          </p:cNvPr>
          <p:cNvSpPr/>
          <p:nvPr/>
        </p:nvSpPr>
        <p:spPr>
          <a:xfrm>
            <a:off x="2028825" y="4087263"/>
            <a:ext cx="3886200" cy="2288268"/>
          </a:xfrm>
          <a:prstGeom prst="roundRect">
            <a:avLst>
              <a:gd name="adj" fmla="val 4536"/>
            </a:avLst>
          </a:prstGeom>
          <a:noFill/>
          <a:ln w="19050" cap="flat">
            <a:solidFill>
              <a:srgbClr val="3986F7"/>
            </a:solidFill>
            <a:prstDash val="solid"/>
            <a:miter/>
          </a:ln>
        </p:spPr>
        <p:txBody>
          <a:bodyPr lIns="180000" tIns="180000" rIns="180000" bIns="180000" rtlCol="0" anchor="t" anchorCtr="0"/>
          <a:lstStyle/>
          <a:p>
            <a:pPr marL="171450" indent="-171450">
              <a:buFont typeface="Arial" panose="020B0604020202020204" pitchFamily="34" charset="0"/>
              <a:buChar char="•"/>
            </a:pPr>
            <a:r>
              <a:rPr lang="en-US" altLang="ko-KR" sz="1400" dirty="0"/>
              <a:t>No smart routing, no automation</a:t>
            </a:r>
          </a:p>
          <a:p>
            <a:pPr marL="171450" indent="-171450">
              <a:buFont typeface="Arial" panose="020B0604020202020204" pitchFamily="34" charset="0"/>
              <a:buChar char="•"/>
            </a:pPr>
            <a:r>
              <a:rPr lang="en-US" altLang="ko-KR" sz="1400" dirty="0"/>
              <a:t>CRM and support systems are not integrated</a:t>
            </a:r>
          </a:p>
          <a:p>
            <a:pPr marL="171450" indent="-171450">
              <a:buFont typeface="Arial" panose="020B0604020202020204" pitchFamily="34" charset="0"/>
              <a:buChar char="•"/>
            </a:pPr>
            <a:r>
              <a:rPr lang="en-US" altLang="ko-KR" sz="1400" dirty="0"/>
              <a:t>No live dashboard for ticket tracking or SLAs</a:t>
            </a:r>
          </a:p>
          <a:p>
            <a:pPr marL="171450" indent="-171450">
              <a:buFont typeface="Arial" panose="020B0604020202020204" pitchFamily="34" charset="0"/>
              <a:buChar char="•"/>
            </a:pPr>
            <a:r>
              <a:rPr lang="en-US" altLang="ko-KR" sz="1400" dirty="0"/>
              <a:t>Opportunity for chatbot and keyword-based triage</a:t>
            </a:r>
          </a:p>
          <a:p>
            <a:pPr marL="171450" indent="-171450">
              <a:buFont typeface="Arial" panose="020B0604020202020204" pitchFamily="34" charset="0"/>
              <a:buChar char="•"/>
            </a:pPr>
            <a:r>
              <a:rPr lang="en-US" altLang="ko-KR" sz="1400" dirty="0"/>
              <a:t>Support-to-technical team handoff is unclear and inefficient</a:t>
            </a:r>
          </a:p>
          <a:p>
            <a:pPr marL="171450" indent="-171450">
              <a:buFont typeface="Arial" panose="020B0604020202020204" pitchFamily="34" charset="0"/>
              <a:buChar char="•"/>
            </a:pPr>
            <a:endParaRPr lang="en-US" altLang="ko-KR" sz="1400" dirty="0"/>
          </a:p>
        </p:txBody>
      </p:sp>
      <p:sp>
        <p:nvSpPr>
          <p:cNvPr id="33" name="사각형: 둥근 모서리 32">
            <a:extLst>
              <a:ext uri="{FF2B5EF4-FFF2-40B4-BE49-F238E27FC236}">
                <a16:creationId xmlns:a16="http://schemas.microsoft.com/office/drawing/2014/main" id="{7B2B2068-3175-4783-B26E-3F23D01F5C80}"/>
              </a:ext>
            </a:extLst>
          </p:cNvPr>
          <p:cNvSpPr/>
          <p:nvPr/>
        </p:nvSpPr>
        <p:spPr>
          <a:xfrm>
            <a:off x="6326471" y="4087263"/>
            <a:ext cx="3886200" cy="2288268"/>
          </a:xfrm>
          <a:prstGeom prst="roundRect">
            <a:avLst>
              <a:gd name="adj" fmla="val 4536"/>
            </a:avLst>
          </a:prstGeom>
          <a:noFill/>
          <a:ln w="19050" cap="flat">
            <a:solidFill>
              <a:srgbClr val="3986F7"/>
            </a:solidFill>
            <a:prstDash val="solid"/>
            <a:miter/>
          </a:ln>
        </p:spPr>
        <p:txBody>
          <a:bodyPr lIns="180000" tIns="180000" rIns="180000" bIns="180000" rtlCol="0" anchor="t" anchorCtr="0"/>
          <a:lstStyle/>
          <a:p>
            <a:pPr marL="285750" indent="-285750">
              <a:buFont typeface="Arial" panose="020B0604020202020204" pitchFamily="34" charset="0"/>
              <a:buChar char="•"/>
            </a:pPr>
            <a:r>
              <a:rPr lang="en-US" altLang="ko-KR" sz="1400" dirty="0"/>
              <a:t>No ticket ownership perception</a:t>
            </a:r>
          </a:p>
          <a:p>
            <a:pPr marL="285750" indent="-285750">
              <a:buFont typeface="Arial" panose="020B0604020202020204" pitchFamily="34" charset="0"/>
              <a:buChar char="•"/>
            </a:pPr>
            <a:r>
              <a:rPr lang="en-US" altLang="ko-KR" sz="1400" dirty="0"/>
              <a:t>Lack of proactive status updates</a:t>
            </a:r>
          </a:p>
          <a:p>
            <a:pPr marL="285750" indent="-285750">
              <a:buFont typeface="Arial" panose="020B0604020202020204" pitchFamily="34" charset="0"/>
              <a:buChar char="•"/>
            </a:pPr>
            <a:r>
              <a:rPr lang="en-US" altLang="ko-KR" sz="1400" dirty="0"/>
              <a:t>Repetition: customer must re-explain issue</a:t>
            </a:r>
          </a:p>
          <a:p>
            <a:pPr marL="285750" indent="-285750">
              <a:buFont typeface="Arial" panose="020B0604020202020204" pitchFamily="34" charset="0"/>
              <a:buChar char="•"/>
            </a:pPr>
            <a:r>
              <a:rPr lang="en-US" altLang="ko-KR" sz="1400" dirty="0"/>
              <a:t>Long delays and unclear handoffs</a:t>
            </a:r>
          </a:p>
          <a:p>
            <a:pPr marL="285750" indent="-285750">
              <a:buFont typeface="Arial" panose="020B0604020202020204" pitchFamily="34" charset="0"/>
              <a:buChar char="•"/>
            </a:pPr>
            <a:r>
              <a:rPr lang="en-US" altLang="ko-KR" sz="1400" dirty="0"/>
              <a:t>Communication is reactive, not structured</a:t>
            </a:r>
          </a:p>
        </p:txBody>
      </p:sp>
    </p:spTree>
    <p:extLst>
      <p:ext uri="{BB962C8B-B14F-4D97-AF65-F5344CB8AC3E}">
        <p14:creationId xmlns:p14="http://schemas.microsoft.com/office/powerpoint/2010/main" val="236798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AD573-A91F-2524-53B0-DFC9E567237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E32F7E7-B39F-C03E-5946-5C583A2B3217}"/>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AS-IS Workflow</a:t>
            </a:r>
            <a:endParaRPr lang="ko-KR" altLang="en-US" sz="3200" dirty="0">
              <a:latin typeface="+mj-lt"/>
              <a:cs typeface="Arial" panose="020B0604020202020204" pitchFamily="34" charset="0"/>
            </a:endParaRPr>
          </a:p>
        </p:txBody>
      </p:sp>
      <p:pic>
        <p:nvPicPr>
          <p:cNvPr id="4" name="Picture 3">
            <a:extLst>
              <a:ext uri="{FF2B5EF4-FFF2-40B4-BE49-F238E27FC236}">
                <a16:creationId xmlns:a16="http://schemas.microsoft.com/office/drawing/2014/main" id="{7C2E9185-EF03-205C-43FC-623DAEE08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696" y="0"/>
            <a:ext cx="4723867" cy="6858000"/>
          </a:xfrm>
          <a:prstGeom prst="rect">
            <a:avLst/>
          </a:prstGeom>
        </p:spPr>
      </p:pic>
      <p:sp>
        <p:nvSpPr>
          <p:cNvPr id="3" name="TextBox 2">
            <a:extLst>
              <a:ext uri="{FF2B5EF4-FFF2-40B4-BE49-F238E27FC236}">
                <a16:creationId xmlns:a16="http://schemas.microsoft.com/office/drawing/2014/main" id="{F553AE96-4C34-63E0-E9E2-3DA4BD169B86}"/>
              </a:ext>
            </a:extLst>
          </p:cNvPr>
          <p:cNvSpPr txBox="1"/>
          <p:nvPr/>
        </p:nvSpPr>
        <p:spPr>
          <a:xfrm>
            <a:off x="0" y="1526235"/>
            <a:ext cx="6811592" cy="380552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DE" sz="2000" dirty="0"/>
              <a:t>Entire ticket lifecycle</a:t>
            </a:r>
          </a:p>
          <a:p>
            <a:pPr marL="285750" indent="-285750">
              <a:lnSpc>
                <a:spcPct val="250000"/>
              </a:lnSpc>
              <a:buFont typeface="Arial" panose="020B0604020202020204" pitchFamily="34" charset="0"/>
              <a:buChar char="•"/>
            </a:pPr>
            <a:r>
              <a:rPr lang="en-DE" sz="2000" dirty="0"/>
              <a:t>Key issues: lopping behavior, no SLA timers, and  </a:t>
            </a:r>
          </a:p>
          <a:p>
            <a:pPr>
              <a:lnSpc>
                <a:spcPct val="250000"/>
              </a:lnSpc>
            </a:pPr>
            <a:r>
              <a:rPr lang="en-DE" sz="2000" dirty="0"/>
              <a:t>    inconsistent resolution tracking</a:t>
            </a:r>
          </a:p>
          <a:p>
            <a:pPr marL="342900" indent="-342900">
              <a:lnSpc>
                <a:spcPct val="250000"/>
              </a:lnSpc>
              <a:buFont typeface="Arial" panose="020B0604020202020204" pitchFamily="34" charset="0"/>
              <a:buChar char="•"/>
            </a:pPr>
            <a:r>
              <a:rPr lang="en-DE" sz="2000" dirty="0"/>
              <a:t>Major bottlenecks: “Escalation Rejected and Returned” box and “Step 6: Customer Follows Up”</a:t>
            </a:r>
          </a:p>
        </p:txBody>
      </p:sp>
    </p:spTree>
    <p:extLst>
      <p:ext uri="{BB962C8B-B14F-4D97-AF65-F5344CB8AC3E}">
        <p14:creationId xmlns:p14="http://schemas.microsoft.com/office/powerpoint/2010/main" val="384048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AC1B9-A40E-52C3-09EE-2A31B73904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49A66A-C878-9C14-E4AB-9BA3327ECA30}"/>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Pain Point Summary</a:t>
            </a:r>
            <a:endParaRPr lang="ko-KR" altLang="en-US" sz="32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1137CD32-2767-7483-FC8D-03383546E08F}"/>
              </a:ext>
            </a:extLst>
          </p:cNvPr>
          <p:cNvSpPr txBox="1"/>
          <p:nvPr/>
        </p:nvSpPr>
        <p:spPr>
          <a:xfrm>
            <a:off x="681925" y="1211193"/>
            <a:ext cx="8902075" cy="454816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DE" sz="2400" dirty="0"/>
              <a:t>Lack of automation and intelligent routing</a:t>
            </a:r>
          </a:p>
          <a:p>
            <a:pPr marL="285750" indent="-285750">
              <a:lnSpc>
                <a:spcPct val="250000"/>
              </a:lnSpc>
              <a:buFont typeface="Arial" panose="020B0604020202020204" pitchFamily="34" charset="0"/>
              <a:buChar char="•"/>
            </a:pPr>
            <a:r>
              <a:rPr lang="en-DE" sz="2400" dirty="0"/>
              <a:t>No standardized workflows or escalation criteria</a:t>
            </a:r>
          </a:p>
          <a:p>
            <a:pPr marL="285750" indent="-285750">
              <a:lnSpc>
                <a:spcPct val="250000"/>
              </a:lnSpc>
              <a:buFont typeface="Arial" panose="020B0604020202020204" pitchFamily="34" charset="0"/>
              <a:buChar char="•"/>
            </a:pPr>
            <a:r>
              <a:rPr lang="en-DE" sz="2400" dirty="0"/>
              <a:t>Disconnected systems (CRM, ticketing, reporting)</a:t>
            </a:r>
          </a:p>
          <a:p>
            <a:pPr marL="285750" indent="-285750">
              <a:lnSpc>
                <a:spcPct val="250000"/>
              </a:lnSpc>
              <a:buFont typeface="Arial" panose="020B0604020202020204" pitchFamily="34" charset="0"/>
              <a:buChar char="•"/>
            </a:pPr>
            <a:r>
              <a:rPr lang="en-DE" sz="2400" dirty="0"/>
              <a:t>Manual workarounds increase delays and workload</a:t>
            </a:r>
          </a:p>
          <a:p>
            <a:pPr marL="285750" indent="-285750">
              <a:lnSpc>
                <a:spcPct val="250000"/>
              </a:lnSpc>
              <a:buFont typeface="Arial" panose="020B0604020202020204" pitchFamily="34" charset="0"/>
              <a:buChar char="•"/>
            </a:pPr>
            <a:r>
              <a:rPr lang="en-DE" sz="2400" dirty="0"/>
              <a:t>Poor communication and visibility for both staff and customers</a:t>
            </a:r>
          </a:p>
        </p:txBody>
      </p:sp>
      <p:pic>
        <p:nvPicPr>
          <p:cNvPr id="5" name="Picture 4">
            <a:extLst>
              <a:ext uri="{FF2B5EF4-FFF2-40B4-BE49-F238E27FC236}">
                <a16:creationId xmlns:a16="http://schemas.microsoft.com/office/drawing/2014/main" id="{C77EC1A1-288D-C4E1-4E58-1EAD7B6BC5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74" b="95138" l="9013" r="89700">
                        <a14:foregroundMark x1="58798" y1="14192" x2="58798" y2="14192"/>
                        <a14:foregroundMark x1="66094" y1="6045" x2="66094" y2="6045"/>
                        <a14:foregroundMark x1="53648" y1="4074" x2="53648" y2="4074"/>
                        <a14:foregroundMark x1="25322" y1="20499" x2="25322" y2="20499"/>
                        <a14:foregroundMark x1="72961" y1="33246" x2="72961" y2="33246"/>
                        <a14:foregroundMark x1="63948" y1="33114" x2="63948" y2="33114"/>
                        <a14:foregroundMark x1="38627" y1="45204" x2="38627" y2="45204"/>
                        <a14:foregroundMark x1="52790" y1="15769" x2="52790" y2="15769"/>
                        <a14:foregroundMark x1="38197" y1="36794" x2="38197" y2="36794"/>
                        <a14:foregroundMark x1="29185" y1="45204" x2="29185" y2="45204"/>
                        <a14:foregroundMark x1="25322" y1="47438" x2="25322" y2="47438"/>
                        <a14:foregroundMark x1="60515" y1="60315" x2="60515" y2="60315"/>
                        <a14:foregroundMark x1="59657" y1="65703" x2="59657" y2="65703"/>
                        <a14:foregroundMark x1="47210" y1="65177" x2="47210" y2="65177"/>
                        <a14:foregroundMark x1="48498" y1="82392" x2="48498" y2="82392"/>
                        <a14:foregroundMark x1="49356" y1="86991" x2="49356" y2="86991"/>
                        <a14:foregroundMark x1="47210" y1="90145" x2="47210" y2="90145"/>
                        <a14:foregroundMark x1="57511" y1="95138" x2="57511" y2="95138"/>
                      </a14:backgroundRemoval>
                    </a14:imgEffect>
                  </a14:imgLayer>
                </a14:imgProps>
              </a:ext>
              <a:ext uri="{28A0092B-C50C-407E-A947-70E740481C1C}">
                <a14:useLocalDpi xmlns:a14="http://schemas.microsoft.com/office/drawing/2010/main" val="0"/>
              </a:ext>
            </a:extLst>
          </a:blip>
          <a:stretch>
            <a:fillRect/>
          </a:stretch>
        </p:blipFill>
        <p:spPr>
          <a:xfrm>
            <a:off x="9692489" y="1211193"/>
            <a:ext cx="1404298" cy="4600286"/>
          </a:xfrm>
          <a:prstGeom prst="rect">
            <a:avLst/>
          </a:prstGeom>
        </p:spPr>
      </p:pic>
    </p:spTree>
    <p:extLst>
      <p:ext uri="{BB962C8B-B14F-4D97-AF65-F5344CB8AC3E}">
        <p14:creationId xmlns:p14="http://schemas.microsoft.com/office/powerpoint/2010/main" val="274506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8496-2B4B-0B9A-75DC-FDD3B4C7BE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51ABA55-DA44-F891-0164-34252DE05F79}"/>
              </a:ext>
            </a:extLst>
          </p:cNvPr>
          <p:cNvSpPr txBox="1"/>
          <p:nvPr/>
        </p:nvSpPr>
        <p:spPr>
          <a:xfrm>
            <a:off x="1604593" y="470217"/>
            <a:ext cx="5206999" cy="584775"/>
          </a:xfrm>
          <a:prstGeom prst="rect">
            <a:avLst/>
          </a:prstGeom>
          <a:noFill/>
        </p:spPr>
        <p:txBody>
          <a:bodyPr wrap="square" rtlCol="0">
            <a:spAutoFit/>
          </a:bodyPr>
          <a:lstStyle/>
          <a:p>
            <a:r>
              <a:rPr lang="en-US" altLang="ko-KR" sz="3200" dirty="0">
                <a:latin typeface="+mj-lt"/>
                <a:cs typeface="Arial" panose="020B0604020202020204" pitchFamily="34" charset="0"/>
              </a:rPr>
              <a:t>TO-BE Workflow</a:t>
            </a:r>
            <a:endParaRPr lang="ko-KR" altLang="en-US" sz="3200" dirty="0">
              <a:latin typeface="+mj-lt"/>
              <a:cs typeface="Arial" panose="020B0604020202020204" pitchFamily="34" charset="0"/>
            </a:endParaRPr>
          </a:p>
        </p:txBody>
      </p:sp>
      <p:pic>
        <p:nvPicPr>
          <p:cNvPr id="4" name="Picture 3">
            <a:extLst>
              <a:ext uri="{FF2B5EF4-FFF2-40B4-BE49-F238E27FC236}">
                <a16:creationId xmlns:a16="http://schemas.microsoft.com/office/drawing/2014/main" id="{5EDE23C5-B766-F30B-5669-55B03E94D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636" y="0"/>
            <a:ext cx="5041188" cy="6858000"/>
          </a:xfrm>
          <a:prstGeom prst="rect">
            <a:avLst/>
          </a:prstGeom>
        </p:spPr>
      </p:pic>
      <p:sp>
        <p:nvSpPr>
          <p:cNvPr id="3" name="TextBox 2">
            <a:extLst>
              <a:ext uri="{FF2B5EF4-FFF2-40B4-BE49-F238E27FC236}">
                <a16:creationId xmlns:a16="http://schemas.microsoft.com/office/drawing/2014/main" id="{C77C1536-34FC-01C6-67D8-2B1CC43C640E}"/>
              </a:ext>
            </a:extLst>
          </p:cNvPr>
          <p:cNvSpPr txBox="1"/>
          <p:nvPr/>
        </p:nvSpPr>
        <p:spPr>
          <a:xfrm>
            <a:off x="483505" y="1154916"/>
            <a:ext cx="6328087" cy="454816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DE" sz="2400" dirty="0"/>
              <a:t>Automation and Structure are implemented</a:t>
            </a:r>
          </a:p>
          <a:p>
            <a:pPr marL="285750" indent="-285750">
              <a:lnSpc>
                <a:spcPct val="250000"/>
              </a:lnSpc>
              <a:buFont typeface="Arial" panose="020B0604020202020204" pitchFamily="34" charset="0"/>
              <a:buChar char="•"/>
            </a:pPr>
            <a:r>
              <a:rPr lang="en-DE" sz="2400" dirty="0"/>
              <a:t>Keyword triage to auto-assign tickets</a:t>
            </a:r>
          </a:p>
          <a:p>
            <a:pPr marL="285750" indent="-285750">
              <a:lnSpc>
                <a:spcPct val="250000"/>
              </a:lnSpc>
              <a:buFont typeface="Arial" panose="020B0604020202020204" pitchFamily="34" charset="0"/>
              <a:buChar char="•"/>
            </a:pPr>
            <a:r>
              <a:rPr lang="en-DE" sz="2400" dirty="0"/>
              <a:t>Chatbot handles simple queries</a:t>
            </a:r>
          </a:p>
          <a:p>
            <a:pPr marL="285750" indent="-285750">
              <a:lnSpc>
                <a:spcPct val="250000"/>
              </a:lnSpc>
              <a:buFont typeface="Arial" panose="020B0604020202020204" pitchFamily="34" charset="0"/>
              <a:buChar char="•"/>
            </a:pPr>
            <a:r>
              <a:rPr lang="en-DE" sz="2400" dirty="0"/>
              <a:t>SLA timers are introduced</a:t>
            </a:r>
          </a:p>
          <a:p>
            <a:pPr marL="285750" indent="-285750">
              <a:lnSpc>
                <a:spcPct val="250000"/>
              </a:lnSpc>
              <a:buFont typeface="Arial" panose="020B0604020202020204" pitchFamily="34" charset="0"/>
              <a:buChar char="•"/>
            </a:pPr>
            <a:r>
              <a:rPr lang="en-DE" sz="2400" dirty="0"/>
              <a:t>All activity is tracked in real time</a:t>
            </a:r>
          </a:p>
        </p:txBody>
      </p:sp>
    </p:spTree>
    <p:extLst>
      <p:ext uri="{BB962C8B-B14F-4D97-AF65-F5344CB8AC3E}">
        <p14:creationId xmlns:p14="http://schemas.microsoft.com/office/powerpoint/2010/main" val="2534649582"/>
      </p:ext>
    </p:extLst>
  </p:cSld>
  <p:clrMapOvr>
    <a:masterClrMapping/>
  </p:clrMapOvr>
</p:sld>
</file>

<file path=ppt/theme/theme1.xml><?xml version="1.0" encoding="utf-8"?>
<a:theme xmlns:a="http://schemas.openxmlformats.org/drawingml/2006/main" name="PPTMON theme">
  <a:themeElements>
    <a:clrScheme name="Benutzerdefiniert 1">
      <a:dk1>
        <a:srgbClr val="000000"/>
      </a:dk1>
      <a:lt1>
        <a:srgbClr val="FFFFFF"/>
      </a:lt1>
      <a:dk2>
        <a:srgbClr val="5E5E5E"/>
      </a:dk2>
      <a:lt2>
        <a:srgbClr val="DDDDDD"/>
      </a:lt2>
      <a:accent1>
        <a:srgbClr val="BF050D"/>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Black - Arial">
      <a:majorFont>
        <a:latin typeface="Arial Black"/>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AC15"/>
        </a:solidFill>
        <a:ln w="9525" cap="flat">
          <a:no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3617</TotalTime>
  <Words>1289</Words>
  <Application>Microsoft Macintosh PowerPoint</Application>
  <PresentationFormat>Widescreen</PresentationFormat>
  <Paragraphs>162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맑은 고딕</vt:lpstr>
      <vt:lpstr>-webkit-standard</vt:lpstr>
      <vt:lpstr>Arial</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Arsen Tagibekov</cp:lastModifiedBy>
  <cp:revision>388</cp:revision>
  <dcterms:created xsi:type="dcterms:W3CDTF">2019-04-06T05:20:47Z</dcterms:created>
  <dcterms:modified xsi:type="dcterms:W3CDTF">2025-04-09T19:21:42Z</dcterms:modified>
</cp:coreProperties>
</file>