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236" r:id="rId4"/>
  </p:sldMasterIdLst>
  <p:notesMasterIdLst>
    <p:notesMasterId r:id="rId25"/>
  </p:notesMasterIdLst>
  <p:sldIdLst>
    <p:sldId id="280" r:id="rId5"/>
    <p:sldId id="273" r:id="rId6"/>
    <p:sldId id="259" r:id="rId7"/>
    <p:sldId id="260" r:id="rId8"/>
    <p:sldId id="281" r:id="rId9"/>
    <p:sldId id="272" r:id="rId10"/>
    <p:sldId id="269" r:id="rId11"/>
    <p:sldId id="270" r:id="rId12"/>
    <p:sldId id="262" r:id="rId13"/>
    <p:sldId id="265" r:id="rId14"/>
    <p:sldId id="263" r:id="rId15"/>
    <p:sldId id="268" r:id="rId16"/>
    <p:sldId id="264" r:id="rId17"/>
    <p:sldId id="266" r:id="rId18"/>
    <p:sldId id="267" r:id="rId19"/>
    <p:sldId id="275" r:id="rId20"/>
    <p:sldId id="276" r:id="rId21"/>
    <p:sldId id="278" r:id="rId22"/>
    <p:sldId id="277" r:id="rId23"/>
    <p:sldId id="279"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0.76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18.27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18.90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20.10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20.44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1.8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3.30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7.83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8.698"/>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29:59.051"/>
    </inkml:context>
    <inkml:brush xml:id="br0">
      <inkml:brushProperty name="width" value="0.05" units="cm"/>
      <inkml:brushProperty name="height" value="0.05" units="cm"/>
      <inkml:brushProperty name="ignorePressure" value="1"/>
    </inkml:brush>
  </inkml:definitions>
  <inkml:trace contextRef="#ctx0" brushRef="#br0">1 1,'0'0</inkml:trace>
  <inkml:trace contextRef="#ctx0" brushRef="#br0" timeOffset="1">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01.297"/>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13.642"/>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01T13:30:13.975"/>
    </inkml:context>
    <inkml:brush xml:id="br0">
      <inkml:brushProperty name="width" value="0.05" units="cm"/>
      <inkml:brushProperty name="height" value="0.0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055afc49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055afc49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055afc49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055afc49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7305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6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2844" cap="all">
                <a:solidFill>
                  <a:schemeClr val="accent2"/>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dirty="0"/>
              <a:pPr/>
              <a:t>5/2/2021</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583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707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dirty="0"/>
              <a:pPr/>
              <a:t>5/2/2021</a:t>
            </a:fld>
            <a:endParaRPr lang="en-US"/>
          </a:p>
        </p:txBody>
      </p:sp>
      <p:sp>
        <p:nvSpPr>
          <p:cNvPr id="5" name="Footer Placeholder 4"/>
          <p:cNvSpPr>
            <a:spLocks noGrp="1"/>
          </p:cNvSpPr>
          <p:nvPr>
            <p:ph type="ftr" sz="quarter" idx="11"/>
          </p:nvPr>
        </p:nvSpPr>
        <p:spPr>
          <a:xfrm>
            <a:off x="581193" y="4463859"/>
            <a:ext cx="5922209" cy="273844"/>
          </a:xfrm>
        </p:spPr>
        <p:txBody>
          <a:bodyPr/>
          <a:lstStyle/>
          <a:p>
            <a:endParaRPr 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4390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615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4079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64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3200" cap="all">
                <a:solidFill>
                  <a:schemeClr val="accent2"/>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7722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755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3911" b="0">
                <a:solidFill>
                  <a:schemeClr val="accent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3911" b="0">
                <a:solidFill>
                  <a:schemeClr val="accent2"/>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14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5748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883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3556"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35862" y="450900"/>
            <a:ext cx="8469630" cy="3153600"/>
          </a:xfrm>
        </p:spPr>
        <p:txBody>
          <a:bodyPr anchor="ctr">
            <a:normAutofit/>
          </a:bodyPr>
          <a:lstStyle>
            <a:lvl1pPr>
              <a:defRPr sz="3556">
                <a:solidFill>
                  <a:schemeClr val="tx2"/>
                </a:solidFill>
              </a:defRPr>
            </a:lvl1pPr>
            <a:lvl2pPr>
              <a:defRPr sz="3200">
                <a:solidFill>
                  <a:schemeClr val="tx2"/>
                </a:solidFill>
              </a:defRPr>
            </a:lvl2pPr>
            <a:lvl3pPr>
              <a:defRPr sz="2844">
                <a:solidFill>
                  <a:schemeClr val="tx2"/>
                </a:solidFill>
              </a:defRPr>
            </a:lvl3pPr>
            <a:lvl4pPr>
              <a:defRPr sz="2489">
                <a:solidFill>
                  <a:schemeClr val="tx2"/>
                </a:solidFill>
              </a:defRPr>
            </a:lvl4pPr>
            <a:lvl5pPr>
              <a:defRPr sz="2489">
                <a:solidFill>
                  <a:schemeClr val="tx2"/>
                </a:solidFill>
              </a:defRPr>
            </a:lvl5pPr>
            <a:lvl6pPr>
              <a:defRPr sz="2489">
                <a:solidFill>
                  <a:schemeClr val="tx2"/>
                </a:solidFill>
              </a:defRPr>
            </a:lvl6pPr>
            <a:lvl7pPr>
              <a:defRPr sz="2489">
                <a:solidFill>
                  <a:schemeClr val="tx2"/>
                </a:solidFill>
              </a:defRPr>
            </a:lvl7pPr>
            <a:lvl8pPr>
              <a:defRPr sz="2489">
                <a:solidFill>
                  <a:schemeClr val="tx2"/>
                </a:solidFill>
              </a:defRPr>
            </a:lvl8pPr>
            <a:lvl9pPr>
              <a:defRPr sz="2489">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1956">
                <a:solidFill>
                  <a:schemeClr val="bg1"/>
                </a:solidFill>
              </a:defRPr>
            </a:lvl1pPr>
            <a:lvl2pPr marL="812810" indent="0">
              <a:buNone/>
              <a:defRPr sz="1956"/>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3844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4267"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144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a:t>
            </a:r>
          </a:p>
          <a:p>
            <a:pPr lvl="7"/>
            <a:r>
              <a:rPr lang="en-US"/>
              <a:t>Eight</a:t>
            </a:r>
          </a:p>
          <a:p>
            <a:pPr lvl="8"/>
            <a:r>
              <a:rPr lang="en-US"/>
              <a:t>nine</a:t>
            </a:r>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1600">
                <a:solidFill>
                  <a:schemeClr val="accent2"/>
                </a:solidFill>
              </a:defRPr>
            </a:lvl1pPr>
          </a:lstStyle>
          <a:p>
            <a:fld id="{B61BEF0D-F0BB-DE4B-95CE-6DB70DBA9567}" type="datetimeFigureOut">
              <a:rPr lang="en-US" dirty="0"/>
              <a:pPr/>
              <a:t>5/2/2021</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1600"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16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75129206"/>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9"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arsh-k/Transient-Diffusion-Analysis"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9.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8.xml"/><Relationship Id="rId17" Type="http://schemas.openxmlformats.org/officeDocument/2006/relationships/customXml" Target="../ink/ink13.xml"/><Relationship Id="rId2" Type="http://schemas.openxmlformats.org/officeDocument/2006/relationships/notesSlide" Target="../notesSlides/notesSlide3.xml"/><Relationship Id="rId16" Type="http://schemas.openxmlformats.org/officeDocument/2006/relationships/customXml" Target="../ink/ink12.xml"/><Relationship Id="rId1" Type="http://schemas.openxmlformats.org/officeDocument/2006/relationships/slideLayout" Target="../slideLayouts/slideLayout12.xml"/><Relationship Id="rId6" Type="http://schemas.openxmlformats.org/officeDocument/2006/relationships/customXml" Target="../ink/ink3.xml"/><Relationship Id="rId11" Type="http://schemas.openxmlformats.org/officeDocument/2006/relationships/customXml" Target="../ink/ink7.xml"/><Relationship Id="rId5" Type="http://schemas.openxmlformats.org/officeDocument/2006/relationships/customXml" Target="../ink/ink2.xml"/><Relationship Id="rId15" Type="http://schemas.openxmlformats.org/officeDocument/2006/relationships/customXml" Target="../ink/ink11.xml"/><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customXml" Target="../ink/ink6.xml"/><Relationship Id="rId1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EC0F91-59F6-44ED-8536-AA6B1A0685E3}"/>
              </a:ext>
            </a:extLst>
          </p:cNvPr>
          <p:cNvSpPr>
            <a:spLocks noGrp="1"/>
          </p:cNvSpPr>
          <p:nvPr>
            <p:ph type="ctrTitle"/>
          </p:nvPr>
        </p:nvSpPr>
        <p:spPr>
          <a:xfrm>
            <a:off x="527737" y="658998"/>
            <a:ext cx="8329183" cy="1127271"/>
          </a:xfrm>
        </p:spPr>
        <p:txBody>
          <a:bodyPr>
            <a:normAutofit fontScale="90000"/>
          </a:bodyPr>
          <a:lstStyle/>
          <a:p>
            <a:pPr algn="ctr"/>
            <a:r>
              <a:rPr lang="en-IN" sz="4000"/>
              <a:t>Fick's second law of Diffusion</a:t>
            </a:r>
            <a:endParaRPr lang="en-US" sz="4000"/>
          </a:p>
        </p:txBody>
      </p:sp>
      <p:sp>
        <p:nvSpPr>
          <p:cNvPr id="5" name="TextBox 4">
            <a:extLst>
              <a:ext uri="{FF2B5EF4-FFF2-40B4-BE49-F238E27FC236}">
                <a16:creationId xmlns:a16="http://schemas.microsoft.com/office/drawing/2014/main" id="{0473F4F9-E020-4C93-98D4-C088F7403DAE}"/>
              </a:ext>
            </a:extLst>
          </p:cNvPr>
          <p:cNvSpPr txBox="1"/>
          <p:nvPr/>
        </p:nvSpPr>
        <p:spPr>
          <a:xfrm>
            <a:off x="527738" y="4006036"/>
            <a:ext cx="8088524" cy="923330"/>
          </a:xfrm>
          <a:prstGeom prst="rect">
            <a:avLst/>
          </a:prstGeom>
          <a:noFill/>
        </p:spPr>
        <p:txBody>
          <a:bodyPr wrap="square">
            <a:spAutoFit/>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IN" sz="1800" b="1" i="0" u="none" strike="noStrike" kern="1200" cap="none" spc="0" normalizeH="0" baseline="0" noProof="0">
                <a:ln>
                  <a:noFill/>
                </a:ln>
                <a:solidFill>
                  <a:prstClr val="white"/>
                </a:solidFill>
                <a:effectLst/>
                <a:uLnTx/>
                <a:uFillTx/>
                <a:latin typeface="Source Sans Pro" panose="020B0503030403020204" pitchFamily="34" charset="0"/>
                <a:ea typeface="+mn-ea"/>
                <a:cs typeface="+mn-cs"/>
              </a:rPr>
              <a:t>2018B2A10725P       2019A1PS0444P        2018B3A10777P         2018B4A10864P</a:t>
            </a:r>
            <a:endPar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rPr>
            </a:br>
            <a:endPar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6" name="TextBox 5">
            <a:extLst>
              <a:ext uri="{FF2B5EF4-FFF2-40B4-BE49-F238E27FC236}">
                <a16:creationId xmlns:a16="http://schemas.microsoft.com/office/drawing/2014/main" id="{EAE0A495-6BDC-4BDD-8FBB-CDBFF6ED0274}"/>
              </a:ext>
            </a:extLst>
          </p:cNvPr>
          <p:cNvSpPr txBox="1"/>
          <p:nvPr/>
        </p:nvSpPr>
        <p:spPr>
          <a:xfrm>
            <a:off x="527738" y="3658705"/>
            <a:ext cx="8088524" cy="923330"/>
          </a:xfrm>
          <a:prstGeom prst="rect">
            <a:avLst/>
          </a:prstGeom>
          <a:noFill/>
        </p:spPr>
        <p:txBody>
          <a:bodyPr wrap="square">
            <a:spAutoFit/>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IN" sz="1800" b="1" i="0" u="none" strike="noStrike" kern="1200" cap="none" spc="0" normalizeH="0" baseline="0" noProof="0">
                <a:ln>
                  <a:noFill/>
                </a:ln>
                <a:solidFill>
                  <a:prstClr val="white"/>
                </a:solidFill>
                <a:effectLst/>
                <a:uLnTx/>
                <a:uFillTx/>
                <a:latin typeface="Source Sans Pro" panose="020B0503030403020204" pitchFamily="34" charset="0"/>
                <a:ea typeface="+mn-ea"/>
                <a:cs typeface="+mn-cs"/>
              </a:rPr>
              <a:t>Apurva Rana            </a:t>
            </a:r>
            <a:r>
              <a:rPr kumimoji="0" lang="en-IN" sz="1800" b="1" i="0" u="none" strike="noStrike" kern="1200" cap="none" spc="0" normalizeH="0" baseline="0" noProof="0" err="1">
                <a:ln>
                  <a:noFill/>
                </a:ln>
                <a:solidFill>
                  <a:prstClr val="white"/>
                </a:solidFill>
                <a:effectLst/>
                <a:uLnTx/>
                <a:uFillTx/>
                <a:latin typeface="Source Sans Pro" panose="020B0503030403020204" pitchFamily="34" charset="0"/>
                <a:ea typeface="+mn-ea"/>
                <a:cs typeface="+mn-cs"/>
              </a:rPr>
              <a:t>Arsh</a:t>
            </a:r>
            <a:r>
              <a:rPr kumimoji="0" lang="en-IN" sz="1800" b="1" i="0" u="none" strike="noStrike" kern="1200" cap="none" spc="0" normalizeH="0" baseline="0" noProof="0">
                <a:ln>
                  <a:noFill/>
                </a:ln>
                <a:solidFill>
                  <a:prstClr val="white"/>
                </a:solidFill>
                <a:effectLst/>
                <a:uLnTx/>
                <a:uFillTx/>
                <a:latin typeface="Source Sans Pro" panose="020B0503030403020204" pitchFamily="34" charset="0"/>
                <a:ea typeface="+mn-ea"/>
                <a:cs typeface="+mn-cs"/>
              </a:rPr>
              <a:t> </a:t>
            </a:r>
            <a:r>
              <a:rPr kumimoji="0" lang="en-IN" sz="1800" b="1" i="0" u="none" strike="noStrike" kern="1200" cap="none" spc="0" normalizeH="0" baseline="0" noProof="0" err="1">
                <a:ln>
                  <a:noFill/>
                </a:ln>
                <a:solidFill>
                  <a:prstClr val="white"/>
                </a:solidFill>
                <a:effectLst/>
                <a:uLnTx/>
                <a:uFillTx/>
                <a:latin typeface="Source Sans Pro" panose="020B0503030403020204" pitchFamily="34" charset="0"/>
                <a:ea typeface="+mn-ea"/>
                <a:cs typeface="+mn-cs"/>
              </a:rPr>
              <a:t>Kumbhat</a:t>
            </a:r>
            <a:r>
              <a:rPr kumimoji="0" lang="en-IN" sz="1800" b="1" i="0" u="none" strike="noStrike" kern="1200" cap="none" spc="0" normalizeH="0" baseline="0" noProof="0">
                <a:ln>
                  <a:noFill/>
                </a:ln>
                <a:solidFill>
                  <a:prstClr val="white"/>
                </a:solidFill>
                <a:effectLst/>
                <a:uLnTx/>
                <a:uFillTx/>
                <a:latin typeface="Source Sans Pro" panose="020B0503030403020204" pitchFamily="34" charset="0"/>
                <a:ea typeface="+mn-ea"/>
                <a:cs typeface="+mn-cs"/>
              </a:rPr>
              <a:t>               </a:t>
            </a:r>
            <a:r>
              <a:rPr kumimoji="0" lang="en-IN" sz="1800" b="1" i="0" u="none" strike="noStrike" kern="1200" cap="none" spc="0" normalizeH="0" baseline="0" noProof="0" err="1">
                <a:ln>
                  <a:noFill/>
                </a:ln>
                <a:solidFill>
                  <a:prstClr val="white"/>
                </a:solidFill>
                <a:effectLst/>
                <a:uLnTx/>
                <a:uFillTx/>
                <a:latin typeface="Source Sans Pro" panose="020B0503030403020204" pitchFamily="34" charset="0"/>
                <a:ea typeface="+mn-ea"/>
                <a:cs typeface="+mn-cs"/>
              </a:rPr>
              <a:t>Hitika</a:t>
            </a:r>
            <a:r>
              <a:rPr kumimoji="0" lang="en-IN" sz="1800" b="1" i="0" u="none" strike="noStrike" kern="1200" cap="none" spc="0" normalizeH="0" baseline="0" noProof="0">
                <a:ln>
                  <a:noFill/>
                </a:ln>
                <a:solidFill>
                  <a:prstClr val="white"/>
                </a:solidFill>
                <a:effectLst/>
                <a:uLnTx/>
                <a:uFillTx/>
                <a:latin typeface="Source Sans Pro" panose="020B0503030403020204" pitchFamily="34" charset="0"/>
                <a:ea typeface="+mn-ea"/>
                <a:cs typeface="+mn-cs"/>
              </a:rPr>
              <a:t> Gupta               Sunidhi Garg</a:t>
            </a:r>
            <a:endPar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rPr>
            </a:br>
            <a:endParaRPr kumimoji="0" lang="en-IN"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 name="TextBox 7">
            <a:extLst>
              <a:ext uri="{FF2B5EF4-FFF2-40B4-BE49-F238E27FC236}">
                <a16:creationId xmlns:a16="http://schemas.microsoft.com/office/drawing/2014/main" id="{787D4456-C474-4909-9DD3-E05297B91112}"/>
              </a:ext>
            </a:extLst>
          </p:cNvPr>
          <p:cNvSpPr txBox="1"/>
          <p:nvPr/>
        </p:nvSpPr>
        <p:spPr>
          <a:xfrm>
            <a:off x="2243138" y="2259859"/>
            <a:ext cx="4614862" cy="1708160"/>
          </a:xfrm>
          <a:prstGeom prst="rect">
            <a:avLst/>
          </a:prstGeom>
          <a:noFill/>
        </p:spPr>
        <p:txBody>
          <a:bodyPr wrap="square" lIns="91440" tIns="45720" rIns="91440" bIns="45720" anchor="t">
            <a:spAutoFit/>
          </a:bodyPr>
          <a:lstStyle/>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IN" sz="2000" b="1" i="0" u="none" strike="noStrike" kern="1200" cap="none" spc="0" normalizeH="0" baseline="0" noProof="0">
                <a:ln>
                  <a:noFill/>
                </a:ln>
                <a:solidFill>
                  <a:prstClr val="white"/>
                </a:solidFill>
                <a:effectLst/>
                <a:uLnTx/>
                <a:uFillTx/>
                <a:latin typeface="Source Sans Pro"/>
                <a:ea typeface="Source Sans Pro"/>
                <a:cs typeface="+mn-cs"/>
              </a:rPr>
              <a:t>Numerical Methods of Chemical Engineering (CHE F242)</a:t>
            </a:r>
            <a:endParaRPr kumimoji="0" lang="en-IN" sz="2000" b="0" i="0" u="none" strike="noStrike" kern="1200" cap="none" spc="0" normalizeH="0" baseline="0" noProof="0">
              <a:ln>
                <a:noFill/>
              </a:ln>
              <a:solidFill>
                <a:prstClr val="white"/>
              </a:solidFill>
              <a:effectLst/>
              <a:uLnTx/>
              <a:uFillTx/>
              <a:latin typeface="Source Sans Pro"/>
              <a:ea typeface="Source Sans Pro"/>
              <a:cs typeface="+mn-cs"/>
            </a:endParaRPr>
          </a:p>
          <a:p>
            <a:pPr marL="0" marR="0" lvl="0" indent="0" algn="ctr" defTabSz="457200" rtl="0" eaLnBrk="1" fontAlgn="auto" latinLnBrk="0" hangingPunct="1">
              <a:lnSpc>
                <a:spcPct val="100000"/>
              </a:lnSpc>
              <a:spcBef>
                <a:spcPts val="600"/>
              </a:spcBef>
              <a:spcAft>
                <a:spcPts val="0"/>
              </a:spcAft>
              <a:buClrTx/>
              <a:buSzTx/>
              <a:buFontTx/>
              <a:buNone/>
              <a:tabLst/>
              <a:defRPr/>
            </a:pPr>
            <a:r>
              <a:rPr kumimoji="0" lang="en-IN" sz="2000" b="1" i="0" u="none" strike="noStrike" kern="1200" cap="none" spc="0" normalizeH="0" baseline="0" noProof="0">
                <a:ln>
                  <a:noFill/>
                </a:ln>
                <a:solidFill>
                  <a:prstClr val="white"/>
                </a:solidFill>
                <a:effectLst/>
                <a:uLnTx/>
                <a:uFillTx/>
                <a:latin typeface="Source Sans Pro"/>
                <a:ea typeface="Source Sans Pro"/>
                <a:cs typeface="+mn-cs"/>
              </a:rPr>
              <a:t>Group-10</a:t>
            </a:r>
            <a:endParaRPr kumimoji="0" lang="en-IN" sz="2000" b="0" i="0" u="none" strike="noStrike" kern="1200" cap="none" spc="0" normalizeH="0" baseline="0" noProof="0">
              <a:ln>
                <a:noFill/>
              </a:ln>
              <a:solidFill>
                <a:prstClr val="white"/>
              </a:solidFill>
              <a:effectLst/>
              <a:uLnTx/>
              <a:uFillTx/>
              <a:latin typeface="Source Sans Pro"/>
              <a:ea typeface="Source Sans Pro"/>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IN" sz="2000" b="0" i="0" u="none" strike="noStrike" kern="1200" cap="none" spc="0" normalizeH="0" baseline="0" noProof="0">
                <a:ln>
                  <a:noFill/>
                </a:ln>
                <a:solidFill>
                  <a:prstClr val="black"/>
                </a:solidFill>
                <a:effectLst/>
                <a:uLnTx/>
                <a:uFillTx/>
                <a:latin typeface="Gill Sans MT" panose="020B0502020104020203"/>
                <a:ea typeface="+mn-ea"/>
                <a:cs typeface="+mn-cs"/>
              </a:rPr>
            </a:br>
            <a:endParaRPr kumimoji="0" lang="en-IN" sz="20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57576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342900"/>
            <a:ext cx="4207038" cy="7143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1776" y="340368"/>
            <a:ext cx="4197324" cy="7377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2">
            <a:extLst>
              <a:ext uri="{FF2B5EF4-FFF2-40B4-BE49-F238E27FC236}">
                <a16:creationId xmlns:a16="http://schemas.microsoft.com/office/drawing/2014/main" id="{1F87ADFD-490B-4888-8140-ABFD61C0D1BE}"/>
              </a:ext>
            </a:extLst>
          </p:cNvPr>
          <p:cNvPicPr>
            <a:picLocks noChangeAspect="1"/>
          </p:cNvPicPr>
          <p:nvPr/>
        </p:nvPicPr>
        <p:blipFill>
          <a:blip r:embed="rId2"/>
          <a:stretch>
            <a:fillRect/>
          </a:stretch>
        </p:blipFill>
        <p:spPr>
          <a:xfrm>
            <a:off x="334899" y="994111"/>
            <a:ext cx="4207038" cy="3155278"/>
          </a:xfrm>
          <a:prstGeom prst="rect">
            <a:avLst/>
          </a:prstGeom>
        </p:spPr>
      </p:pic>
      <p:pic>
        <p:nvPicPr>
          <p:cNvPr id="3" name="Picture 4">
            <a:extLst>
              <a:ext uri="{FF2B5EF4-FFF2-40B4-BE49-F238E27FC236}">
                <a16:creationId xmlns:a16="http://schemas.microsoft.com/office/drawing/2014/main" id="{84B1B724-4CCC-4772-82C9-9F426A339811}"/>
              </a:ext>
            </a:extLst>
          </p:cNvPr>
          <p:cNvPicPr>
            <a:picLocks noChangeAspect="1"/>
          </p:cNvPicPr>
          <p:nvPr/>
        </p:nvPicPr>
        <p:blipFill>
          <a:blip r:embed="rId3"/>
          <a:stretch>
            <a:fillRect/>
          </a:stretch>
        </p:blipFill>
        <p:spPr>
          <a:xfrm>
            <a:off x="4611776" y="997753"/>
            <a:ext cx="4197324" cy="3147993"/>
          </a:xfrm>
          <a:prstGeom prst="rect">
            <a:avLst/>
          </a:prstGeom>
        </p:spPr>
      </p:pic>
    </p:spTree>
    <p:extLst>
      <p:ext uri="{BB962C8B-B14F-4D97-AF65-F5344CB8AC3E}">
        <p14:creationId xmlns:p14="http://schemas.microsoft.com/office/powerpoint/2010/main" val="143705746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20F4-39C2-4AFF-8034-8F39FA78CB26}"/>
              </a:ext>
            </a:extLst>
          </p:cNvPr>
          <p:cNvSpPr>
            <a:spLocks noGrp="1"/>
          </p:cNvSpPr>
          <p:nvPr>
            <p:ph type="title"/>
          </p:nvPr>
        </p:nvSpPr>
        <p:spPr/>
        <p:txBody>
          <a:bodyPr>
            <a:noAutofit/>
          </a:bodyPr>
          <a:lstStyle/>
          <a:p>
            <a:r>
              <a:rPr lang="en-US" sz="2700" dirty="0">
                <a:solidFill>
                  <a:schemeClr val="accent2">
                    <a:lumMod val="75000"/>
                  </a:schemeClr>
                </a:solidFill>
              </a:rPr>
              <a:t>Solution for Implicit Method</a:t>
            </a:r>
          </a:p>
        </p:txBody>
      </p:sp>
      <p:sp>
        <p:nvSpPr>
          <p:cNvPr id="3" name="Text Placeholder 2">
            <a:extLst>
              <a:ext uri="{FF2B5EF4-FFF2-40B4-BE49-F238E27FC236}">
                <a16:creationId xmlns:a16="http://schemas.microsoft.com/office/drawing/2014/main" id="{A0C12D31-84A4-4986-995F-0DCEC3ED8998}"/>
              </a:ext>
            </a:extLst>
          </p:cNvPr>
          <p:cNvSpPr>
            <a:spLocks noGrp="1"/>
          </p:cNvSpPr>
          <p:nvPr>
            <p:ph type="body" idx="1"/>
          </p:nvPr>
        </p:nvSpPr>
        <p:spPr/>
        <p:txBody>
          <a:bodyPr/>
          <a:lstStyle/>
          <a:p>
            <a:pPr marL="114300" indent="0">
              <a:buNone/>
            </a:pPr>
            <a:r>
              <a:rPr lang="en-US"/>
              <a:t> </a:t>
            </a:r>
          </a:p>
        </p:txBody>
      </p:sp>
      <p:graphicFrame>
        <p:nvGraphicFramePr>
          <p:cNvPr id="4" name="Table 3">
            <a:extLst>
              <a:ext uri="{FF2B5EF4-FFF2-40B4-BE49-F238E27FC236}">
                <a16:creationId xmlns:a16="http://schemas.microsoft.com/office/drawing/2014/main" id="{2E17A74A-3B37-4839-8A0A-E94EA2F6E5E8}"/>
              </a:ext>
            </a:extLst>
          </p:cNvPr>
          <p:cNvGraphicFramePr>
            <a:graphicFrameLocks noGrp="1"/>
          </p:cNvGraphicFramePr>
          <p:nvPr>
            <p:extLst>
              <p:ext uri="{D42A27DB-BD31-4B8C-83A1-F6EECF244321}">
                <p14:modId xmlns:p14="http://schemas.microsoft.com/office/powerpoint/2010/main" val="3700878638"/>
              </p:ext>
            </p:extLst>
          </p:nvPr>
        </p:nvGraphicFramePr>
        <p:xfrm>
          <a:off x="451554" y="1152515"/>
          <a:ext cx="8240892" cy="3545960"/>
        </p:xfrm>
        <a:graphic>
          <a:graphicData uri="http://schemas.openxmlformats.org/drawingml/2006/table">
            <a:tbl>
              <a:tblPr firstRow="1" firstCol="1">
                <a:tableStyleId>{F5AB1C69-6EDB-4FF4-983F-18BD219EF322}</a:tableStyleId>
              </a:tblPr>
              <a:tblGrid>
                <a:gridCol w="686741">
                  <a:extLst>
                    <a:ext uri="{9D8B030D-6E8A-4147-A177-3AD203B41FA5}">
                      <a16:colId xmlns:a16="http://schemas.microsoft.com/office/drawing/2014/main" val="3729567617"/>
                    </a:ext>
                  </a:extLst>
                </a:gridCol>
                <a:gridCol w="686741">
                  <a:extLst>
                    <a:ext uri="{9D8B030D-6E8A-4147-A177-3AD203B41FA5}">
                      <a16:colId xmlns:a16="http://schemas.microsoft.com/office/drawing/2014/main" val="4090513535"/>
                    </a:ext>
                  </a:extLst>
                </a:gridCol>
                <a:gridCol w="686741">
                  <a:extLst>
                    <a:ext uri="{9D8B030D-6E8A-4147-A177-3AD203B41FA5}">
                      <a16:colId xmlns:a16="http://schemas.microsoft.com/office/drawing/2014/main" val="2174030927"/>
                    </a:ext>
                  </a:extLst>
                </a:gridCol>
                <a:gridCol w="686741">
                  <a:extLst>
                    <a:ext uri="{9D8B030D-6E8A-4147-A177-3AD203B41FA5}">
                      <a16:colId xmlns:a16="http://schemas.microsoft.com/office/drawing/2014/main" val="92201601"/>
                    </a:ext>
                  </a:extLst>
                </a:gridCol>
                <a:gridCol w="686741">
                  <a:extLst>
                    <a:ext uri="{9D8B030D-6E8A-4147-A177-3AD203B41FA5}">
                      <a16:colId xmlns:a16="http://schemas.microsoft.com/office/drawing/2014/main" val="619161542"/>
                    </a:ext>
                  </a:extLst>
                </a:gridCol>
                <a:gridCol w="686741">
                  <a:extLst>
                    <a:ext uri="{9D8B030D-6E8A-4147-A177-3AD203B41FA5}">
                      <a16:colId xmlns:a16="http://schemas.microsoft.com/office/drawing/2014/main" val="3996417621"/>
                    </a:ext>
                  </a:extLst>
                </a:gridCol>
                <a:gridCol w="686741">
                  <a:extLst>
                    <a:ext uri="{9D8B030D-6E8A-4147-A177-3AD203B41FA5}">
                      <a16:colId xmlns:a16="http://schemas.microsoft.com/office/drawing/2014/main" val="1589902360"/>
                    </a:ext>
                  </a:extLst>
                </a:gridCol>
                <a:gridCol w="686741">
                  <a:extLst>
                    <a:ext uri="{9D8B030D-6E8A-4147-A177-3AD203B41FA5}">
                      <a16:colId xmlns:a16="http://schemas.microsoft.com/office/drawing/2014/main" val="2954336174"/>
                    </a:ext>
                  </a:extLst>
                </a:gridCol>
                <a:gridCol w="686741">
                  <a:extLst>
                    <a:ext uri="{9D8B030D-6E8A-4147-A177-3AD203B41FA5}">
                      <a16:colId xmlns:a16="http://schemas.microsoft.com/office/drawing/2014/main" val="3935322369"/>
                    </a:ext>
                  </a:extLst>
                </a:gridCol>
                <a:gridCol w="686741">
                  <a:extLst>
                    <a:ext uri="{9D8B030D-6E8A-4147-A177-3AD203B41FA5}">
                      <a16:colId xmlns:a16="http://schemas.microsoft.com/office/drawing/2014/main" val="2413688286"/>
                    </a:ext>
                  </a:extLst>
                </a:gridCol>
                <a:gridCol w="686741">
                  <a:extLst>
                    <a:ext uri="{9D8B030D-6E8A-4147-A177-3AD203B41FA5}">
                      <a16:colId xmlns:a16="http://schemas.microsoft.com/office/drawing/2014/main" val="2095672255"/>
                    </a:ext>
                  </a:extLst>
                </a:gridCol>
                <a:gridCol w="686741">
                  <a:extLst>
                    <a:ext uri="{9D8B030D-6E8A-4147-A177-3AD203B41FA5}">
                      <a16:colId xmlns:a16="http://schemas.microsoft.com/office/drawing/2014/main" val="122824450"/>
                    </a:ext>
                  </a:extLst>
                </a:gridCol>
              </a:tblGrid>
              <a:tr h="177298">
                <a:tc>
                  <a:txBody>
                    <a:bodyPr/>
                    <a:lstStyle/>
                    <a:p>
                      <a:pPr algn="ctr" fontAlgn="b"/>
                      <a:r>
                        <a:rPr lang="en-IN" sz="900" b="0" u="none" strike="noStrike">
                          <a:solidFill>
                            <a:srgbClr val="000000"/>
                          </a:solidFill>
                          <a:effectLst/>
                        </a:rPr>
                        <a:t>index</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40</a:t>
                      </a:r>
                      <a:endParaRPr lang="en-IN" sz="900" b="0" i="0" u="none" strike="noStrike">
                        <a:solidFill>
                          <a:srgbClr val="000000"/>
                        </a:solidFill>
                        <a:effectLst/>
                        <a:latin typeface="Arial" panose="020B0604020202020204" pitchFamily="34" charset="0"/>
                      </a:endParaRPr>
                    </a:p>
                  </a:txBody>
                  <a:tcPr marL="6833" marR="6833" marT="6833" marB="0" anchor="b">
                    <a:solidFill>
                      <a:schemeClr val="accent1">
                        <a:lumMod val="75000"/>
                        <a:lumOff val="25000"/>
                      </a:schemeClr>
                    </a:solidFill>
                  </a:tcPr>
                </a:tc>
                <a:tc>
                  <a:txBody>
                    <a:bodyPr/>
                    <a:lstStyle/>
                    <a:p>
                      <a:pPr algn="ctr" fontAlgn="b"/>
                      <a:r>
                        <a:rPr lang="en-IN" sz="900" b="0" u="none" strike="noStrike">
                          <a:solidFill>
                            <a:srgbClr val="000000"/>
                          </a:solidFill>
                          <a:effectLst/>
                        </a:rPr>
                        <a:t>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50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extLst>
                  <a:ext uri="{0D108BD9-81ED-4DB2-BD59-A6C34878D82A}">
                    <a16:rowId xmlns:a16="http://schemas.microsoft.com/office/drawing/2014/main" val="4136208733"/>
                  </a:ext>
                </a:extLst>
              </a:tr>
              <a:tr h="177298">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0.871002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0.872596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0.874132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0.875613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0.877042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0.878422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0.879757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0.881047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0.882296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0.883506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0.884678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1217307169"/>
                  </a:ext>
                </a:extLst>
              </a:tr>
              <a:tr h="177298">
                <a:tc>
                  <a:txBody>
                    <a:bodyPr/>
                    <a:lstStyle/>
                    <a:p>
                      <a:pPr algn="ctr" fontAlgn="b"/>
                      <a:r>
                        <a:rPr lang="en-IN" sz="900" b="0" u="none" strike="noStrike">
                          <a:solidFill>
                            <a:srgbClr val="000000"/>
                          </a:solidFill>
                          <a:effectLst/>
                        </a:rPr>
                        <a:t>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0.746233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0.749262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0.752185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0.755007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0.757733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0.760369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0.76292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0.765389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0.767781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0.770101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0.77235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841772191"/>
                  </a:ext>
                </a:extLst>
              </a:tr>
              <a:tr h="177298">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0.629489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0.633664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0.6377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0.641605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0.645384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0.649046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0.652594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0.656035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0.659375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0.662617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0.665766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2397087151"/>
                  </a:ext>
                </a:extLst>
              </a:tr>
              <a:tr h="177298">
                <a:tc>
                  <a:txBody>
                    <a:bodyPr/>
                    <a:lstStyle/>
                    <a:p>
                      <a:pPr algn="ctr" fontAlgn="b"/>
                      <a:r>
                        <a:rPr lang="en-IN" sz="900" b="0" u="none" strike="noStrike">
                          <a:solidFill>
                            <a:srgbClr val="000000"/>
                          </a:solidFill>
                          <a:effectLst/>
                        </a:rPr>
                        <a:t>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0.52378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0.528726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0.533521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0.538172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0.542686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0.547069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0.551328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0.555468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0.559493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0.56341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0.567222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355441613"/>
                  </a:ext>
                </a:extLst>
              </a:tr>
              <a:tr h="177298">
                <a:tc>
                  <a:txBody>
                    <a:bodyPr/>
                    <a:lstStyle/>
                    <a:p>
                      <a:pPr algn="ctr" fontAlgn="b"/>
                      <a:r>
                        <a:rPr lang="en-IN" sz="900" b="0" u="none" strike="noStrike">
                          <a:solidFill>
                            <a:srgbClr val="000000"/>
                          </a:solidFill>
                          <a:effectLst/>
                        </a:rPr>
                        <a:t>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0.431103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0.436414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0.441582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0.446613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0.451512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0.456284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0.460935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0.465469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0.46989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0.474203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0.478411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3755585194"/>
                  </a:ext>
                </a:extLst>
              </a:tr>
              <a:tr h="177298">
                <a:tc>
                  <a:txBody>
                    <a:bodyPr/>
                    <a:lstStyle/>
                    <a:p>
                      <a:pPr algn="ctr" fontAlgn="b"/>
                      <a:r>
                        <a:rPr lang="en-IN" sz="900" b="0" u="none" strike="noStrike">
                          <a:solidFill>
                            <a:srgbClr val="000000"/>
                          </a:solidFill>
                          <a:effectLst/>
                        </a:rPr>
                        <a:t>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0.352366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0.357662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0.362839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0.367899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0.372846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0.377684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0.382415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0.387044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0.391574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0.396006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0.400345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533180896"/>
                  </a:ext>
                </a:extLst>
              </a:tr>
              <a:tr h="177298">
                <a:tc>
                  <a:txBody>
                    <a:bodyPr/>
                    <a:lstStyle/>
                    <a:p>
                      <a:pPr algn="ctr" fontAlgn="b"/>
                      <a:r>
                        <a:rPr lang="en-IN" sz="900" b="0" u="none" strike="noStrike">
                          <a:solidFill>
                            <a:srgbClr val="000000"/>
                          </a:solidFill>
                          <a:effectLst/>
                        </a:rPr>
                        <a:t>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0.287466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0.292432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0.29731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0.302103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0.30681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0.311434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0.315977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0.320439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0.324822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0.329127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0.333357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4013468165"/>
                  </a:ext>
                </a:extLst>
              </a:tr>
              <a:tr h="177298">
                <a:tc>
                  <a:txBody>
                    <a:bodyPr/>
                    <a:lstStyle/>
                    <a:p>
                      <a:pPr algn="ctr" fontAlgn="b"/>
                      <a:r>
                        <a:rPr lang="en-IN" sz="900" b="0" u="none" strike="noStrike">
                          <a:solidFill>
                            <a:srgbClr val="000000"/>
                          </a:solidFill>
                          <a:effectLst/>
                        </a:rPr>
                        <a:t>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0.23547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0.23988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0.244237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0.248542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0.252794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0.256991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0.261135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0.265224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0.26926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0.273241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0.277169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4024084149"/>
                  </a:ext>
                </a:extLst>
              </a:tr>
              <a:tr h="177298">
                <a:tc>
                  <a:txBody>
                    <a:bodyPr/>
                    <a:lstStyle/>
                    <a:p>
                      <a:pPr algn="ctr" fontAlgn="b"/>
                      <a:r>
                        <a:rPr lang="en-IN" sz="900" b="0" u="none" strike="noStrike">
                          <a:solidFill>
                            <a:srgbClr val="000000"/>
                          </a:solidFill>
                          <a:effectLst/>
                        </a:rPr>
                        <a:t>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0.194863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0.198587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0.202291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0.205973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0.209632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0.213265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0.216872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0.220451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0.224001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0.227521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0.23101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2219143764"/>
                  </a:ext>
                </a:extLst>
              </a:tr>
              <a:tr h="177298">
                <a:tc>
                  <a:txBody>
                    <a:bodyPr/>
                    <a:lstStyle/>
                    <a:p>
                      <a:pPr algn="ctr" fontAlgn="b"/>
                      <a:r>
                        <a:rPr lang="en-IN" sz="900" b="0" u="none" strike="noStrike">
                          <a:solidFill>
                            <a:srgbClr val="000000"/>
                          </a:solidFill>
                          <a:effectLst/>
                        </a:rPr>
                        <a:t>10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0.163807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0.1668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0.1698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0.172805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0.17581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0.178815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0.181817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0.184815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0.187805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0.190787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0.19376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3845827880"/>
                  </a:ext>
                </a:extLst>
              </a:tr>
              <a:tr h="177298">
                <a:tc>
                  <a:txBody>
                    <a:bodyPr/>
                    <a:lstStyle/>
                    <a:p>
                      <a:pPr algn="ctr" fontAlgn="b"/>
                      <a:r>
                        <a:rPr lang="en-IN" sz="900" b="0" u="none" strike="noStrike">
                          <a:solidFill>
                            <a:srgbClr val="000000"/>
                          </a:solidFill>
                          <a:effectLst/>
                        </a:rPr>
                        <a:t>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0.140368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0.142656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0.14497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0.147306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0.149663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0.152038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0.154428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0.156831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0.159245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0.161668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0.164098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1208143593"/>
                  </a:ext>
                </a:extLst>
              </a:tr>
              <a:tr h="177298">
                <a:tc>
                  <a:txBody>
                    <a:bodyPr/>
                    <a:lstStyle/>
                    <a:p>
                      <a:pPr algn="ctr" fontAlgn="b"/>
                      <a:r>
                        <a:rPr lang="en-IN" sz="900" b="0" u="none" strike="noStrike">
                          <a:solidFill>
                            <a:srgbClr val="000000"/>
                          </a:solidFill>
                          <a:effectLst/>
                        </a:rPr>
                        <a:t>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0.122698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0.124354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0.126047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0.127774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0.129533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0.131323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0.133139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0.134982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0.136848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0.138735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0.140642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1007918433"/>
                  </a:ext>
                </a:extLst>
              </a:tr>
              <a:tr h="177298">
                <a:tc>
                  <a:txBody>
                    <a:bodyPr/>
                    <a:lstStyle/>
                    <a:p>
                      <a:pPr algn="ctr" fontAlgn="b"/>
                      <a:r>
                        <a:rPr lang="en-IN" sz="900" b="0" u="none" strike="noStrike">
                          <a:solidFill>
                            <a:srgbClr val="000000"/>
                          </a:solidFill>
                          <a:effectLst/>
                        </a:rPr>
                        <a:t>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0.109155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0.110279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0.111445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0.112651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0.113895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0.115175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0.11649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0.117837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0.119214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0.12062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0.122054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4243091924"/>
                  </a:ext>
                </a:extLst>
              </a:tr>
              <a:tr h="177298">
                <a:tc>
                  <a:txBody>
                    <a:bodyPr/>
                    <a:lstStyle/>
                    <a:p>
                      <a:pPr algn="ctr" fontAlgn="b"/>
                      <a:r>
                        <a:rPr lang="en-IN" sz="900" b="0" u="none" strike="noStrike">
                          <a:solidFill>
                            <a:srgbClr val="000000"/>
                          </a:solidFill>
                          <a:effectLst/>
                        </a:rPr>
                        <a:t>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0.098371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0.099075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0.099821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0.100608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0.101433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0.102296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0.103196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0.10413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0.105097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0.106096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0.107126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1443657731"/>
                  </a:ext>
                </a:extLst>
              </a:tr>
              <a:tr h="177298">
                <a:tc>
                  <a:txBody>
                    <a:bodyPr/>
                    <a:lstStyle/>
                    <a:p>
                      <a:pPr algn="ctr" fontAlgn="b"/>
                      <a:r>
                        <a:rPr lang="en-IN" sz="900" b="0" u="none" strike="noStrike">
                          <a:solidFill>
                            <a:srgbClr val="000000"/>
                          </a:solidFill>
                          <a:effectLst/>
                        </a:rPr>
                        <a:t>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0.089275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0.08967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0.090102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0.090572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0.091079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0.091621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0.092198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0.092808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0.09345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0.094124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0.094827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3085638301"/>
                  </a:ext>
                </a:extLst>
              </a:tr>
              <a:tr h="177298">
                <a:tc>
                  <a:txBody>
                    <a:bodyPr/>
                    <a:lstStyle/>
                    <a:p>
                      <a:pPr algn="ctr" fontAlgn="b"/>
                      <a:r>
                        <a:rPr lang="en-IN" sz="900" b="0" u="none" strike="noStrike">
                          <a:solidFill>
                            <a:srgbClr val="000000"/>
                          </a:solidFill>
                          <a:effectLst/>
                        </a:rPr>
                        <a:t>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0.081086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0.08127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0.081488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0.081737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0.082018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0.08233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0.082672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0.083043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0.083443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0.083871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0.084325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219883236"/>
                  </a:ext>
                </a:extLst>
              </a:tr>
              <a:tr h="177298">
                <a:tc>
                  <a:txBody>
                    <a:bodyPr/>
                    <a:lstStyle/>
                    <a:p>
                      <a:pPr algn="ctr" fontAlgn="b"/>
                      <a:r>
                        <a:rPr lang="en-IN" sz="900" b="0" u="none" strike="noStrike">
                          <a:solidFill>
                            <a:srgbClr val="000000"/>
                          </a:solidFill>
                          <a:effectLst/>
                        </a:rPr>
                        <a:t>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0.073282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0.073342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0.073428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0.073539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0.073675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0.073835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0.074019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0.074226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0.074457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0.07471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0.074984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1350464769"/>
                  </a:ext>
                </a:extLst>
              </a:tr>
              <a:tr h="177298">
                <a:tc>
                  <a:txBody>
                    <a:bodyPr/>
                    <a:lstStyle/>
                    <a:p>
                      <a:pPr algn="ctr" fontAlgn="b"/>
                      <a:r>
                        <a:rPr lang="en-IN" sz="900" b="0" u="none" strike="noStrike">
                          <a:solidFill>
                            <a:srgbClr val="000000"/>
                          </a:solidFill>
                          <a:effectLst/>
                        </a:rPr>
                        <a:t>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0.065565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0.065567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0.065587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0.065624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0.065678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0.065748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0.065836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0.065939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0.066059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0.066194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0.066345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272413199"/>
                  </a:ext>
                </a:extLst>
              </a:tr>
              <a:tr h="177298">
                <a:tc>
                  <a:txBody>
                    <a:bodyPr/>
                    <a:lstStyle/>
                    <a:p>
                      <a:pPr algn="ctr" fontAlgn="b"/>
                      <a:r>
                        <a:rPr lang="en-IN" sz="900" b="0" u="none" strike="noStrike">
                          <a:solidFill>
                            <a:srgbClr val="000000"/>
                          </a:solidFill>
                          <a:effectLst/>
                        </a:rPr>
                        <a:t>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0.057808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0.057797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0.057796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0.057803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0.057819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0.057843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0.057876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0.057917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0.057966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a:solidFill>
                            <a:srgbClr val="000000"/>
                          </a:solidFill>
                          <a:effectLst/>
                        </a:rPr>
                        <a:t>0.058024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lumMod val="90000"/>
                      </a:schemeClr>
                    </a:solidFill>
                  </a:tcPr>
                </a:tc>
                <a:tc>
                  <a:txBody>
                    <a:bodyPr/>
                    <a:lstStyle/>
                    <a:p>
                      <a:pPr algn="ctr" fontAlgn="b"/>
                      <a:r>
                        <a:rPr lang="en-IN" sz="900" b="0" u="none" strike="noStrike" dirty="0">
                          <a:solidFill>
                            <a:srgbClr val="000000"/>
                          </a:solidFill>
                          <a:effectLst/>
                        </a:rPr>
                        <a:t>0.058089</a:t>
                      </a:r>
                      <a:endParaRPr lang="en-IN" sz="900" b="0" i="0" u="none" strike="noStrike" dirty="0">
                        <a:solidFill>
                          <a:srgbClr val="000000"/>
                        </a:solidFill>
                        <a:effectLst/>
                        <a:latin typeface="Arial" panose="020B0604020202020204" pitchFamily="34" charset="0"/>
                      </a:endParaRPr>
                    </a:p>
                  </a:txBody>
                  <a:tcPr marL="6833" marR="6833" marT="13665" marB="13665" anchor="b">
                    <a:solidFill>
                      <a:schemeClr val="bg2">
                        <a:lumMod val="90000"/>
                      </a:schemeClr>
                    </a:solidFill>
                  </a:tcPr>
                </a:tc>
                <a:extLst>
                  <a:ext uri="{0D108BD9-81ED-4DB2-BD59-A6C34878D82A}">
                    <a16:rowId xmlns:a16="http://schemas.microsoft.com/office/drawing/2014/main" val="294404171"/>
                  </a:ext>
                </a:extLst>
              </a:tr>
            </a:tbl>
          </a:graphicData>
        </a:graphic>
      </p:graphicFrame>
    </p:spTree>
    <p:extLst>
      <p:ext uri="{BB962C8B-B14F-4D97-AF65-F5344CB8AC3E}">
        <p14:creationId xmlns:p14="http://schemas.microsoft.com/office/powerpoint/2010/main" val="152989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5D07A0-3250-4D1F-9117-E0571AB3B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BF01D65-F48A-45ED-9545-F2B2A6D244DD}"/>
              </a:ext>
            </a:extLst>
          </p:cNvPr>
          <p:cNvPicPr>
            <a:picLocks noChangeAspect="1"/>
          </p:cNvPicPr>
          <p:nvPr/>
        </p:nvPicPr>
        <p:blipFill rotWithShape="1">
          <a:blip r:embed="rId2"/>
          <a:srcRect l="9890" r="20103" b="2"/>
          <a:stretch/>
        </p:blipFill>
        <p:spPr>
          <a:xfrm>
            <a:off x="482601" y="482600"/>
            <a:ext cx="3900232" cy="4178299"/>
          </a:xfrm>
          <a:prstGeom prst="rect">
            <a:avLst/>
          </a:prstGeom>
        </p:spPr>
      </p:pic>
      <p:sp>
        <p:nvSpPr>
          <p:cNvPr id="11" name="Rectangle 10">
            <a:extLst>
              <a:ext uri="{FF2B5EF4-FFF2-40B4-BE49-F238E27FC236}">
                <a16:creationId xmlns:a16="http://schemas.microsoft.com/office/drawing/2014/main" id="{5DFA6C29-F1CC-4E52-9333-E5453ED1C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4152867" cy="4423410"/>
          </a:xfrm>
          <a:prstGeom prst="rect">
            <a:avLst/>
          </a:prstGeom>
          <a:noFill/>
          <a:ln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EA906B3-9D73-4250-AE72-088807159980}"/>
              </a:ext>
            </a:extLst>
          </p:cNvPr>
          <p:cNvPicPr>
            <a:picLocks noChangeAspect="1"/>
          </p:cNvPicPr>
          <p:nvPr/>
        </p:nvPicPr>
        <p:blipFill rotWithShape="1">
          <a:blip r:embed="rId3"/>
          <a:srcRect l="9906" r="20068" b="2"/>
          <a:stretch/>
        </p:blipFill>
        <p:spPr>
          <a:xfrm>
            <a:off x="4760118" y="482600"/>
            <a:ext cx="3901281" cy="4178299"/>
          </a:xfrm>
          <a:prstGeom prst="rect">
            <a:avLst/>
          </a:prstGeom>
        </p:spPr>
      </p:pic>
      <p:sp>
        <p:nvSpPr>
          <p:cNvPr id="13" name="Rectangle 12">
            <a:extLst>
              <a:ext uri="{FF2B5EF4-FFF2-40B4-BE49-F238E27FC236}">
                <a16:creationId xmlns:a16="http://schemas.microsoft.com/office/drawing/2014/main" id="{DB219EE3-E1F6-411D-B1DB-E18A3BCEE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276" y="360045"/>
            <a:ext cx="4148677" cy="4423410"/>
          </a:xfrm>
          <a:prstGeom prst="rect">
            <a:avLst/>
          </a:prstGeom>
          <a:noFill/>
          <a:ln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524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20F4-39C2-4AFF-8034-8F39FA78CB26}"/>
              </a:ext>
            </a:extLst>
          </p:cNvPr>
          <p:cNvSpPr>
            <a:spLocks noGrp="1"/>
          </p:cNvSpPr>
          <p:nvPr>
            <p:ph type="title"/>
          </p:nvPr>
        </p:nvSpPr>
        <p:spPr/>
        <p:txBody>
          <a:bodyPr>
            <a:noAutofit/>
          </a:bodyPr>
          <a:lstStyle/>
          <a:p>
            <a:r>
              <a:rPr lang="en-US" sz="2700" dirty="0">
                <a:solidFill>
                  <a:schemeClr val="accent2">
                    <a:lumMod val="75000"/>
                  </a:schemeClr>
                </a:solidFill>
              </a:rPr>
              <a:t>Solution for Crank Nicholson Method</a:t>
            </a:r>
          </a:p>
        </p:txBody>
      </p:sp>
      <p:sp>
        <p:nvSpPr>
          <p:cNvPr id="3" name="Text Placeholder 2">
            <a:extLst>
              <a:ext uri="{FF2B5EF4-FFF2-40B4-BE49-F238E27FC236}">
                <a16:creationId xmlns:a16="http://schemas.microsoft.com/office/drawing/2014/main" id="{A0C12D31-84A4-4986-995F-0DCEC3ED8998}"/>
              </a:ext>
            </a:extLst>
          </p:cNvPr>
          <p:cNvSpPr>
            <a:spLocks noGrp="1"/>
          </p:cNvSpPr>
          <p:nvPr>
            <p:ph type="body" idx="1"/>
          </p:nvPr>
        </p:nvSpPr>
        <p:spPr/>
        <p:txBody>
          <a:bodyPr/>
          <a:lstStyle/>
          <a:p>
            <a:pPr marL="114300" indent="0">
              <a:buNone/>
            </a:pPr>
            <a:r>
              <a:rPr lang="en-US"/>
              <a:t> </a:t>
            </a:r>
          </a:p>
        </p:txBody>
      </p:sp>
      <p:graphicFrame>
        <p:nvGraphicFramePr>
          <p:cNvPr id="4" name="Table 3">
            <a:extLst>
              <a:ext uri="{FF2B5EF4-FFF2-40B4-BE49-F238E27FC236}">
                <a16:creationId xmlns:a16="http://schemas.microsoft.com/office/drawing/2014/main" id="{E08E6EED-D8E0-4839-AF28-7C40A0604F1A}"/>
              </a:ext>
            </a:extLst>
          </p:cNvPr>
          <p:cNvGraphicFramePr>
            <a:graphicFrameLocks noGrp="1"/>
          </p:cNvGraphicFramePr>
          <p:nvPr>
            <p:extLst>
              <p:ext uri="{D42A27DB-BD31-4B8C-83A1-F6EECF244321}">
                <p14:modId xmlns:p14="http://schemas.microsoft.com/office/powerpoint/2010/main" val="3559215343"/>
              </p:ext>
            </p:extLst>
          </p:nvPr>
        </p:nvGraphicFramePr>
        <p:xfrm>
          <a:off x="474132" y="1238250"/>
          <a:ext cx="8195736" cy="3545960"/>
        </p:xfrm>
        <a:graphic>
          <a:graphicData uri="http://schemas.openxmlformats.org/drawingml/2006/table">
            <a:tbl>
              <a:tblPr firstRow="1" firstCol="1">
                <a:tableStyleId>{F5AB1C69-6EDB-4FF4-983F-18BD219EF322}</a:tableStyleId>
              </a:tblPr>
              <a:tblGrid>
                <a:gridCol w="682978">
                  <a:extLst>
                    <a:ext uri="{9D8B030D-6E8A-4147-A177-3AD203B41FA5}">
                      <a16:colId xmlns:a16="http://schemas.microsoft.com/office/drawing/2014/main" val="2888614001"/>
                    </a:ext>
                  </a:extLst>
                </a:gridCol>
                <a:gridCol w="682978">
                  <a:extLst>
                    <a:ext uri="{9D8B030D-6E8A-4147-A177-3AD203B41FA5}">
                      <a16:colId xmlns:a16="http://schemas.microsoft.com/office/drawing/2014/main" val="1968675015"/>
                    </a:ext>
                  </a:extLst>
                </a:gridCol>
                <a:gridCol w="682978">
                  <a:extLst>
                    <a:ext uri="{9D8B030D-6E8A-4147-A177-3AD203B41FA5}">
                      <a16:colId xmlns:a16="http://schemas.microsoft.com/office/drawing/2014/main" val="1937346656"/>
                    </a:ext>
                  </a:extLst>
                </a:gridCol>
                <a:gridCol w="682978">
                  <a:extLst>
                    <a:ext uri="{9D8B030D-6E8A-4147-A177-3AD203B41FA5}">
                      <a16:colId xmlns:a16="http://schemas.microsoft.com/office/drawing/2014/main" val="857037569"/>
                    </a:ext>
                  </a:extLst>
                </a:gridCol>
                <a:gridCol w="682978">
                  <a:extLst>
                    <a:ext uri="{9D8B030D-6E8A-4147-A177-3AD203B41FA5}">
                      <a16:colId xmlns:a16="http://schemas.microsoft.com/office/drawing/2014/main" val="2290707837"/>
                    </a:ext>
                  </a:extLst>
                </a:gridCol>
                <a:gridCol w="682978">
                  <a:extLst>
                    <a:ext uri="{9D8B030D-6E8A-4147-A177-3AD203B41FA5}">
                      <a16:colId xmlns:a16="http://schemas.microsoft.com/office/drawing/2014/main" val="2422112202"/>
                    </a:ext>
                  </a:extLst>
                </a:gridCol>
                <a:gridCol w="682978">
                  <a:extLst>
                    <a:ext uri="{9D8B030D-6E8A-4147-A177-3AD203B41FA5}">
                      <a16:colId xmlns:a16="http://schemas.microsoft.com/office/drawing/2014/main" val="3152082348"/>
                    </a:ext>
                  </a:extLst>
                </a:gridCol>
                <a:gridCol w="682978">
                  <a:extLst>
                    <a:ext uri="{9D8B030D-6E8A-4147-A177-3AD203B41FA5}">
                      <a16:colId xmlns:a16="http://schemas.microsoft.com/office/drawing/2014/main" val="2275824921"/>
                    </a:ext>
                  </a:extLst>
                </a:gridCol>
                <a:gridCol w="682978">
                  <a:extLst>
                    <a:ext uri="{9D8B030D-6E8A-4147-A177-3AD203B41FA5}">
                      <a16:colId xmlns:a16="http://schemas.microsoft.com/office/drawing/2014/main" val="2829530620"/>
                    </a:ext>
                  </a:extLst>
                </a:gridCol>
                <a:gridCol w="682978">
                  <a:extLst>
                    <a:ext uri="{9D8B030D-6E8A-4147-A177-3AD203B41FA5}">
                      <a16:colId xmlns:a16="http://schemas.microsoft.com/office/drawing/2014/main" val="3034116503"/>
                    </a:ext>
                  </a:extLst>
                </a:gridCol>
                <a:gridCol w="682978">
                  <a:extLst>
                    <a:ext uri="{9D8B030D-6E8A-4147-A177-3AD203B41FA5}">
                      <a16:colId xmlns:a16="http://schemas.microsoft.com/office/drawing/2014/main" val="326716415"/>
                    </a:ext>
                  </a:extLst>
                </a:gridCol>
                <a:gridCol w="682978">
                  <a:extLst>
                    <a:ext uri="{9D8B030D-6E8A-4147-A177-3AD203B41FA5}">
                      <a16:colId xmlns:a16="http://schemas.microsoft.com/office/drawing/2014/main" val="602829630"/>
                    </a:ext>
                  </a:extLst>
                </a:gridCol>
              </a:tblGrid>
              <a:tr h="177298">
                <a:tc>
                  <a:txBody>
                    <a:bodyPr/>
                    <a:lstStyle/>
                    <a:p>
                      <a:pPr algn="ctr" fontAlgn="b"/>
                      <a:r>
                        <a:rPr lang="en-IN" sz="900" b="0" u="none" strike="noStrike">
                          <a:solidFill>
                            <a:srgbClr val="000000"/>
                          </a:solidFill>
                          <a:effectLst/>
                        </a:rPr>
                        <a:t>index</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40</a:t>
                      </a:r>
                      <a:endParaRPr lang="en-IN" sz="900" b="0" i="0" u="none" strike="noStrike">
                        <a:solidFill>
                          <a:srgbClr val="000000"/>
                        </a:solidFill>
                        <a:effectLst/>
                        <a:latin typeface="Arial" panose="020B0604020202020204" pitchFamily="34" charset="0"/>
                      </a:endParaRPr>
                    </a:p>
                  </a:txBody>
                  <a:tcPr marL="6833" marR="6833" marT="6833" marB="0" anchor="b">
                    <a:solidFill>
                      <a:schemeClr val="accent1">
                        <a:lumMod val="75000"/>
                        <a:lumOff val="25000"/>
                      </a:schemeClr>
                    </a:solidFill>
                  </a:tcPr>
                </a:tc>
                <a:tc>
                  <a:txBody>
                    <a:bodyPr/>
                    <a:lstStyle/>
                    <a:p>
                      <a:pPr algn="ctr" fontAlgn="b"/>
                      <a:r>
                        <a:rPr lang="en-IN" sz="900" b="0" u="none" strike="noStrike">
                          <a:solidFill>
                            <a:srgbClr val="000000"/>
                          </a:solidFill>
                          <a:effectLst/>
                        </a:rPr>
                        <a:t>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50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extLst>
                  <a:ext uri="{0D108BD9-81ED-4DB2-BD59-A6C34878D82A}">
                    <a16:rowId xmlns:a16="http://schemas.microsoft.com/office/drawing/2014/main" val="974341497"/>
                  </a:ext>
                </a:extLst>
              </a:tr>
              <a:tr h="177298">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0.872214</a:t>
                      </a:r>
                      <a:endParaRPr lang="en-IN" sz="900" b="0" i="0" u="none" strike="noStrike">
                        <a:solidFill>
                          <a:srgbClr val="000000"/>
                        </a:solidFill>
                        <a:effectLst/>
                        <a:latin typeface="Arial" panose="020B0604020202020204" pitchFamily="34" charset="0"/>
                      </a:endParaRPr>
                    </a:p>
                  </a:txBody>
                  <a:tcPr marL="6833" marR="6833" marT="6833" marB="0" anchor="b">
                    <a:solidFill>
                      <a:schemeClr val="bg2"/>
                    </a:solidFill>
                  </a:tcPr>
                </a:tc>
                <a:tc>
                  <a:txBody>
                    <a:bodyPr/>
                    <a:lstStyle/>
                    <a:p>
                      <a:pPr algn="ctr" fontAlgn="b"/>
                      <a:r>
                        <a:rPr lang="en-IN" sz="900" b="0" u="none" strike="noStrike">
                          <a:solidFill>
                            <a:srgbClr val="000000"/>
                          </a:solidFill>
                          <a:effectLst/>
                        </a:rPr>
                        <a:t>0.873764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0.875259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0.876702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0.878094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0.87944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0.880742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0.882001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0.883221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0.884403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0.885549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94689287"/>
                  </a:ext>
                </a:extLst>
              </a:tr>
              <a:tr h="177298">
                <a:tc>
                  <a:txBody>
                    <a:bodyPr/>
                    <a:lstStyle/>
                    <a:p>
                      <a:pPr algn="ctr" fontAlgn="b"/>
                      <a:r>
                        <a:rPr lang="en-IN" sz="900" b="0" u="none" strike="noStrike">
                          <a:solidFill>
                            <a:srgbClr val="000000"/>
                          </a:solidFill>
                          <a:effectLst/>
                        </a:rPr>
                        <a:t>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0.74846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0.751414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0.754266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0.75702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0.759683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0.762258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0.764751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0.767166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0.769507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0.771776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0.773979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823456838"/>
                  </a:ext>
                </a:extLst>
              </a:tr>
              <a:tr h="177298">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0.632384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0.636472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0.640425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0.644251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0.647955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0.651544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0.655024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0.658399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0.661675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0.664857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0.667949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89453860"/>
                  </a:ext>
                </a:extLst>
              </a:tr>
              <a:tr h="177298">
                <a:tc>
                  <a:txBody>
                    <a:bodyPr/>
                    <a:lstStyle/>
                    <a:p>
                      <a:pPr algn="ctr" fontAlgn="b"/>
                      <a:r>
                        <a:rPr lang="en-IN" sz="900" b="0" u="none" strike="noStrike">
                          <a:solidFill>
                            <a:srgbClr val="000000"/>
                          </a:solidFill>
                          <a:effectLst/>
                        </a:rPr>
                        <a:t>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0.526922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0.53179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0.53651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0.541089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0.545533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0.54985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0.554043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0.55812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0.562085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0.565943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0.569699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340401599"/>
                  </a:ext>
                </a:extLst>
              </a:tr>
              <a:tr h="177298">
                <a:tc>
                  <a:txBody>
                    <a:bodyPr/>
                    <a:lstStyle/>
                    <a:p>
                      <a:pPr algn="ctr" fontAlgn="b"/>
                      <a:r>
                        <a:rPr lang="en-IN" sz="900" b="0" u="none" strike="noStrike">
                          <a:solidFill>
                            <a:srgbClr val="000000"/>
                          </a:solidFill>
                          <a:effectLst/>
                        </a:rPr>
                        <a:t>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0.434083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0.439343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0.444461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0.449442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0.454291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0.459015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0.463617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0.468104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0.472478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0.476746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0.480909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052843817"/>
                  </a:ext>
                </a:extLst>
              </a:tr>
              <a:tr h="177298">
                <a:tc>
                  <a:txBody>
                    <a:bodyPr/>
                    <a:lstStyle/>
                    <a:p>
                      <a:pPr algn="ctr" fontAlgn="b"/>
                      <a:r>
                        <a:rPr lang="en-IN" sz="900" b="0" u="none" strike="noStrike">
                          <a:solidFill>
                            <a:srgbClr val="000000"/>
                          </a:solidFill>
                          <a:effectLst/>
                        </a:rPr>
                        <a:t>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0.35486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0.36014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0.365299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0.37034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0.375267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0.380082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0.384791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0.389396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0.393901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0.398308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0.402621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233307516"/>
                  </a:ext>
                </a:extLst>
              </a:tr>
              <a:tr h="177298">
                <a:tc>
                  <a:txBody>
                    <a:bodyPr/>
                    <a:lstStyle/>
                    <a:p>
                      <a:pPr algn="ctr" fontAlgn="b"/>
                      <a:r>
                        <a:rPr lang="en-IN" sz="900" b="0" u="none" strike="noStrike">
                          <a:solidFill>
                            <a:srgbClr val="000000"/>
                          </a:solidFill>
                          <a:effectLst/>
                        </a:rPr>
                        <a:t>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0.289277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0.294262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0.299155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0.30396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0.308676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0.313306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0.317852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0.322315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0.326698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0.331001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0.335227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361501452"/>
                  </a:ext>
                </a:extLst>
              </a:tr>
              <a:tr h="177298">
                <a:tc>
                  <a:txBody>
                    <a:bodyPr/>
                    <a:lstStyle/>
                    <a:p>
                      <a:pPr algn="ctr" fontAlgn="b"/>
                      <a:r>
                        <a:rPr lang="en-IN" sz="900" b="0" u="none" strike="noStrike">
                          <a:solidFill>
                            <a:srgbClr val="000000"/>
                          </a:solidFill>
                          <a:effectLst/>
                        </a:rPr>
                        <a:t>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0.236538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0.240992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0.245391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0.249732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0.254016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0.258243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0.262412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0.266525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0.270581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0.274581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0.278525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16964931"/>
                  </a:ext>
                </a:extLst>
              </a:tr>
              <a:tr h="177298">
                <a:tc>
                  <a:txBody>
                    <a:bodyPr/>
                    <a:lstStyle/>
                    <a:p>
                      <a:pPr algn="ctr" fontAlgn="b"/>
                      <a:r>
                        <a:rPr lang="en-IN" sz="900" b="0" u="none" strike="noStrike">
                          <a:solidFill>
                            <a:srgbClr val="000000"/>
                          </a:solidFill>
                          <a:effectLst/>
                        </a:rPr>
                        <a:t>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0.195244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0.199025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0.202782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0.206515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0.210221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0.213898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0.217546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0.221163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0.224748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0.228301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0.231821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783348593"/>
                  </a:ext>
                </a:extLst>
              </a:tr>
              <a:tr h="177298">
                <a:tc>
                  <a:txBody>
                    <a:bodyPr/>
                    <a:lstStyle/>
                    <a:p>
                      <a:pPr algn="ctr" fontAlgn="b"/>
                      <a:r>
                        <a:rPr lang="en-IN" sz="900" b="0" u="none" strike="noStrike">
                          <a:solidFill>
                            <a:srgbClr val="000000"/>
                          </a:solidFill>
                          <a:effectLst/>
                        </a:rPr>
                        <a:t>10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0.163631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0.166681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0.169737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0.172794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0.175851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0.178905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0.181953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0.184995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0.188028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0.191051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0.194062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320137821"/>
                  </a:ext>
                </a:extLst>
              </a:tr>
              <a:tr h="177298">
                <a:tc>
                  <a:txBody>
                    <a:bodyPr/>
                    <a:lstStyle/>
                    <a:p>
                      <a:pPr algn="ctr" fontAlgn="b"/>
                      <a:r>
                        <a:rPr lang="en-IN" sz="900" b="0" u="none" strike="noStrike">
                          <a:solidFill>
                            <a:srgbClr val="000000"/>
                          </a:solidFill>
                          <a:effectLst/>
                        </a:rPr>
                        <a:t>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0.139799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0.142135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0.144496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0.14688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0.149283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0.151703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0.154137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0.156583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0.159039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0.161504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0.163974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006861137"/>
                  </a:ext>
                </a:extLst>
              </a:tr>
              <a:tr h="177298">
                <a:tc>
                  <a:txBody>
                    <a:bodyPr/>
                    <a:lstStyle/>
                    <a:p>
                      <a:pPr algn="ctr" fontAlgn="b"/>
                      <a:r>
                        <a:rPr lang="en-IN" sz="900" b="0" u="none" strike="noStrike">
                          <a:solidFill>
                            <a:srgbClr val="000000"/>
                          </a:solidFill>
                          <a:effectLst/>
                        </a:rPr>
                        <a:t>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0.121897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0.123587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0.125315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0.127078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0.128873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0.130699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0.132552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0.134431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0.136333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0.138257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0.1402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148599213"/>
                  </a:ext>
                </a:extLst>
              </a:tr>
              <a:tr h="177298">
                <a:tc>
                  <a:txBody>
                    <a:bodyPr/>
                    <a:lstStyle/>
                    <a:p>
                      <a:pPr algn="ctr" fontAlgn="b"/>
                      <a:r>
                        <a:rPr lang="en-IN" sz="900" b="0" u="none" strike="noStrike">
                          <a:solidFill>
                            <a:srgbClr val="000000"/>
                          </a:solidFill>
                          <a:effectLst/>
                        </a:rPr>
                        <a:t>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0.10826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0.109404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0.110591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0.111819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0.113087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0.114393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0.115733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0.117107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0.118512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0.119947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0.12141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861254096"/>
                  </a:ext>
                </a:extLst>
              </a:tr>
              <a:tr h="177298">
                <a:tc>
                  <a:txBody>
                    <a:bodyPr/>
                    <a:lstStyle/>
                    <a:p>
                      <a:pPr algn="ctr" fontAlgn="b"/>
                      <a:r>
                        <a:rPr lang="en-IN" sz="900" b="0" u="none" strike="noStrike">
                          <a:solidFill>
                            <a:srgbClr val="000000"/>
                          </a:solidFill>
                          <a:effectLst/>
                        </a:rPr>
                        <a:t>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0.097486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0.098197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0.098952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0.099749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0.100588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0.101465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0.102381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0.103332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0.104318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0.105337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0.106388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747247771"/>
                  </a:ext>
                </a:extLst>
              </a:tr>
              <a:tr h="177298">
                <a:tc>
                  <a:txBody>
                    <a:bodyPr/>
                    <a:lstStyle/>
                    <a:p>
                      <a:pPr algn="ctr" fontAlgn="b"/>
                      <a:r>
                        <a:rPr lang="en-IN" sz="900" b="0" u="none" strike="noStrike">
                          <a:solidFill>
                            <a:srgbClr val="000000"/>
                          </a:solidFill>
                          <a:effectLst/>
                        </a:rPr>
                        <a:t>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0.088469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0.088862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0.089296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0.089768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0.090279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0.090828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0.091412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0.092031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0.092684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0.09337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0.094087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476785879"/>
                  </a:ext>
                </a:extLst>
              </a:tr>
              <a:tr h="177298">
                <a:tc>
                  <a:txBody>
                    <a:bodyPr/>
                    <a:lstStyle/>
                    <a:p>
                      <a:pPr algn="ctr" fontAlgn="b"/>
                      <a:r>
                        <a:rPr lang="en-IN" sz="900" b="0" u="none" strike="noStrike">
                          <a:solidFill>
                            <a:srgbClr val="000000"/>
                          </a:solidFill>
                          <a:effectLst/>
                        </a:rPr>
                        <a:t>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0.080404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0.080583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0.080797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0.081044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0.081324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0.081637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0.081981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0.082356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0.08276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0.083194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0.083656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507526257"/>
                  </a:ext>
                </a:extLst>
              </a:tr>
              <a:tr h="177298">
                <a:tc>
                  <a:txBody>
                    <a:bodyPr/>
                    <a:lstStyle/>
                    <a:p>
                      <a:pPr algn="ctr" fontAlgn="b"/>
                      <a:r>
                        <a:rPr lang="en-IN" sz="900" b="0" u="none" strike="noStrike">
                          <a:solidFill>
                            <a:srgbClr val="000000"/>
                          </a:solidFill>
                          <a:effectLst/>
                        </a:rPr>
                        <a:t>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0.072752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0.072806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0.072887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0.072994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0.073126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0.073285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0.073468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0.073676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0.073907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0.074162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0.07444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237978550"/>
                  </a:ext>
                </a:extLst>
              </a:tr>
              <a:tr h="177298">
                <a:tc>
                  <a:txBody>
                    <a:bodyPr/>
                    <a:lstStyle/>
                    <a:p>
                      <a:pPr algn="ctr" fontAlgn="b"/>
                      <a:r>
                        <a:rPr lang="en-IN" sz="900" b="0" u="none" strike="noStrike">
                          <a:solidFill>
                            <a:srgbClr val="000000"/>
                          </a:solidFill>
                          <a:effectLst/>
                        </a:rPr>
                        <a:t>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0.065204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0.065201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0.065216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0.065249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0.065369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0.065454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0.065557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0.065676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0.065812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0.065963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396418297"/>
                  </a:ext>
                </a:extLst>
              </a:tr>
              <a:tr h="177298">
                <a:tc>
                  <a:txBody>
                    <a:bodyPr/>
                    <a:lstStyle/>
                    <a:p>
                      <a:pPr algn="ctr" fontAlgn="b"/>
                      <a:r>
                        <a:rPr lang="en-IN" sz="900" b="0" u="none" strike="noStrike">
                          <a:solidFill>
                            <a:srgbClr val="000000"/>
                          </a:solidFill>
                          <a:effectLst/>
                        </a:rPr>
                        <a:t>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0.057625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0.057681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0.057721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0.057828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dirty="0">
                          <a:solidFill>
                            <a:srgbClr val="000000"/>
                          </a:solidFill>
                          <a:effectLst/>
                        </a:rPr>
                        <a:t>0.057893</a:t>
                      </a:r>
                      <a:endParaRPr lang="en-IN" sz="900" b="0" i="0" u="none" strike="noStrike" dirty="0">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381840196"/>
                  </a:ext>
                </a:extLst>
              </a:tr>
            </a:tbl>
          </a:graphicData>
        </a:graphic>
      </p:graphicFrame>
    </p:spTree>
    <p:extLst>
      <p:ext uri="{BB962C8B-B14F-4D97-AF65-F5344CB8AC3E}">
        <p14:creationId xmlns:p14="http://schemas.microsoft.com/office/powerpoint/2010/main" val="333096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886309-8F28-488F-8BA9-0BF7494C8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D5ABE4-8A47-4A84-9DB4-CCB7A3D42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4152867" cy="4423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EB06DC-2D36-4101-B5B2-45B5B1EEC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1276" y="360045"/>
            <a:ext cx="4148677" cy="4423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6A7D0AD2-8C0E-49D6-84D9-329F8BABA9DA}"/>
              </a:ext>
            </a:extLst>
          </p:cNvPr>
          <p:cNvPicPr>
            <a:picLocks noChangeAspect="1"/>
          </p:cNvPicPr>
          <p:nvPr/>
        </p:nvPicPr>
        <p:blipFill>
          <a:blip r:embed="rId2"/>
          <a:stretch>
            <a:fillRect/>
          </a:stretch>
        </p:blipFill>
        <p:spPr>
          <a:xfrm>
            <a:off x="549559" y="1009656"/>
            <a:ext cx="3901281" cy="2925960"/>
          </a:xfrm>
          <a:prstGeom prst="rect">
            <a:avLst/>
          </a:prstGeom>
        </p:spPr>
      </p:pic>
      <p:pic>
        <p:nvPicPr>
          <p:cNvPr id="3" name="Picture 4">
            <a:extLst>
              <a:ext uri="{FF2B5EF4-FFF2-40B4-BE49-F238E27FC236}">
                <a16:creationId xmlns:a16="http://schemas.microsoft.com/office/drawing/2014/main" id="{9E9A4178-C9C0-4B81-9709-D618715EFDBF}"/>
              </a:ext>
            </a:extLst>
          </p:cNvPr>
          <p:cNvPicPr>
            <a:picLocks noChangeAspect="1"/>
          </p:cNvPicPr>
          <p:nvPr/>
        </p:nvPicPr>
        <p:blipFill>
          <a:blip r:embed="rId3"/>
          <a:stretch>
            <a:fillRect/>
          </a:stretch>
        </p:blipFill>
        <p:spPr>
          <a:xfrm>
            <a:off x="4755498" y="1010442"/>
            <a:ext cx="3900232" cy="2925174"/>
          </a:xfrm>
          <a:prstGeom prst="rect">
            <a:avLst/>
          </a:prstGeom>
        </p:spPr>
      </p:pic>
    </p:spTree>
    <p:extLst>
      <p:ext uri="{BB962C8B-B14F-4D97-AF65-F5344CB8AC3E}">
        <p14:creationId xmlns:p14="http://schemas.microsoft.com/office/powerpoint/2010/main" val="308633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FB829B-A64D-4E99-858B-9BA5D985AEB2}"/>
              </a:ext>
            </a:extLst>
          </p:cNvPr>
          <p:cNvSpPr>
            <a:spLocks noGrp="1"/>
          </p:cNvSpPr>
          <p:nvPr>
            <p:ph type="title"/>
          </p:nvPr>
        </p:nvSpPr>
        <p:spPr>
          <a:xfrm>
            <a:off x="478965" y="411480"/>
            <a:ext cx="6457616" cy="683300"/>
          </a:xfrm>
        </p:spPr>
        <p:txBody>
          <a:bodyPr vert="horz" lIns="91440" tIns="45720" rIns="91440" bIns="45720" rtlCol="0" anchor="b">
            <a:normAutofit fontScale="90000"/>
          </a:bodyPr>
          <a:lstStyle/>
          <a:p>
            <a:pPr>
              <a:lnSpc>
                <a:spcPct val="90000"/>
              </a:lnSpc>
              <a:spcBef>
                <a:spcPct val="0"/>
              </a:spcBef>
            </a:pPr>
            <a:r>
              <a:rPr lang="en-US" sz="2700" dirty="0">
                <a:solidFill>
                  <a:schemeClr val="tx2"/>
                </a:solidFill>
              </a:rPr>
              <a:t>Comparison of the three methods</a:t>
            </a:r>
            <a:br>
              <a:rPr lang="en-US" sz="1800" dirty="0"/>
            </a:br>
            <a:endParaRPr lang="en-US" sz="1800" dirty="0">
              <a:solidFill>
                <a:schemeClr val="tx2"/>
              </a:solidFill>
            </a:endParaRP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965" y="342900"/>
            <a:ext cx="2633424" cy="6857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38B2513-86DF-4876-BB71-9EB74632A2A9}"/>
                  </a:ext>
                </a:extLst>
              </p:cNvPr>
              <p:cNvSpPr txBox="1"/>
              <p:nvPr/>
            </p:nvSpPr>
            <p:spPr>
              <a:xfrm>
                <a:off x="330214" y="1284161"/>
                <a:ext cx="2846574" cy="3398534"/>
              </a:xfrm>
              <a:prstGeom prst="rect">
                <a:avLst/>
              </a:prstGeom>
            </p:spPr>
            <p:txBody>
              <a:bodyPr vert="horz" lIns="91440" tIns="45720" rIns="91440" bIns="45720" rtlCol="0" anchor="ctr">
                <a:normAutofit fontScale="92500" lnSpcReduction="10000"/>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1500" dirty="0">
                    <a:solidFill>
                      <a:schemeClr val="tx2"/>
                    </a:solidFill>
                    <a:latin typeface="Cambria Math" panose="02040503050406030204" pitchFamily="18" charset="0"/>
                    <a:ea typeface="Cambria Math" panose="02040503050406030204" pitchFamily="18" charset="0"/>
                  </a:rPr>
                  <a:t>This table shows a brief summary of our findings for different values of λ.</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1500" dirty="0">
                    <a:solidFill>
                      <a:schemeClr val="tx2"/>
                    </a:solidFill>
                    <a:latin typeface="Cambria Math" panose="02040503050406030204" pitchFamily="18" charset="0"/>
                    <a:ea typeface="Cambria Math" panose="02040503050406030204" pitchFamily="18" charset="0"/>
                  </a:rPr>
                  <a:t>The values used in this table are at t = 600 minutes and x  = 0.045 m i.e., the 50th temporal point and the 19th spatial point. </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US" sz="1500" dirty="0">
                    <a:solidFill>
                      <a:schemeClr val="tx2"/>
                    </a:solidFill>
                    <a:latin typeface="Cambria Math" panose="02040503050406030204" pitchFamily="18" charset="0"/>
                    <a:ea typeface="Cambria Math" panose="02040503050406030204" pitchFamily="18" charset="0"/>
                  </a:rPr>
                  <a:t>λ must be less than 0.5 for explicit method owing to stability issues. Explicit method gives absurd values for λ </a:t>
                </a:r>
                <a14:m>
                  <m:oMath xmlns:m="http://schemas.openxmlformats.org/officeDocument/2006/math">
                    <m:r>
                      <a:rPr lang="en-US" sz="1500" b="0" i="1">
                        <a:solidFill>
                          <a:schemeClr val="tx2"/>
                        </a:solidFill>
                        <a:latin typeface="Cambria Math" panose="02040503050406030204" pitchFamily="18" charset="0"/>
                        <a:ea typeface="Cambria Math" panose="02040503050406030204" pitchFamily="18" charset="0"/>
                      </a:rPr>
                      <m:t>≥</m:t>
                    </m:r>
                    <m:r>
                      <a:rPr lang="en-US" sz="1500" b="0" i="1" smtClean="0">
                        <a:solidFill>
                          <a:schemeClr val="tx2"/>
                        </a:solidFill>
                        <a:latin typeface="Cambria Math" panose="02040503050406030204" pitchFamily="18" charset="0"/>
                        <a:ea typeface="Cambria Math" panose="02040503050406030204" pitchFamily="18" charset="0"/>
                      </a:rPr>
                      <m:t>0.5</m:t>
                    </m:r>
                  </m:oMath>
                </a14:m>
                <a:r>
                  <a:rPr lang="en-US" sz="1500" dirty="0">
                    <a:solidFill>
                      <a:schemeClr val="tx2"/>
                    </a:solidFill>
                    <a:latin typeface="Cambria Math" panose="02040503050406030204" pitchFamily="18" charset="0"/>
                    <a:ea typeface="Cambria Math" panose="02040503050406030204" pitchFamily="18" charset="0"/>
                  </a:rPr>
                  <a:t> as shown in the table. Implicit and Crank Nicolson method solution values remain almost same irrespective of the λ value.</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endParaRPr lang="en-US" sz="1300" dirty="0">
                  <a:solidFill>
                    <a:schemeClr val="tx2"/>
                  </a:solidFill>
                </a:endParaRPr>
              </a:p>
            </p:txBody>
          </p:sp>
        </mc:Choice>
        <mc:Fallback>
          <p:sp>
            <p:nvSpPr>
              <p:cNvPr id="4" name="TextBox 3">
                <a:extLst>
                  <a:ext uri="{FF2B5EF4-FFF2-40B4-BE49-F238E27FC236}">
                    <a16:creationId xmlns:a16="http://schemas.microsoft.com/office/drawing/2014/main" id="{F38B2513-86DF-4876-BB71-9EB74632A2A9}"/>
                  </a:ext>
                </a:extLst>
              </p:cNvPr>
              <p:cNvSpPr txBox="1">
                <a:spLocks noRot="1" noChangeAspect="1" noMove="1" noResize="1" noEditPoints="1" noAdjustHandles="1" noChangeArrowheads="1" noChangeShapeType="1" noTextEdit="1"/>
              </p:cNvSpPr>
              <p:nvPr/>
            </p:nvSpPr>
            <p:spPr>
              <a:xfrm>
                <a:off x="330214" y="1284161"/>
                <a:ext cx="2846574" cy="3398534"/>
              </a:xfrm>
              <a:prstGeom prst="rect">
                <a:avLst/>
              </a:prstGeom>
              <a:blipFill>
                <a:blip r:embed="rId2"/>
                <a:stretch>
                  <a:fillRect t="-3232" r="-1499"/>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3A45A71B-698A-45F8-8567-DEA50AA40E77}"/>
              </a:ext>
            </a:extLst>
          </p:cNvPr>
          <p:cNvGraphicFramePr>
            <a:graphicFrameLocks noGrp="1"/>
          </p:cNvGraphicFramePr>
          <p:nvPr>
            <p:extLst>
              <p:ext uri="{D42A27DB-BD31-4B8C-83A1-F6EECF244321}">
                <p14:modId xmlns:p14="http://schemas.microsoft.com/office/powerpoint/2010/main" val="3983252096"/>
              </p:ext>
            </p:extLst>
          </p:nvPr>
        </p:nvGraphicFramePr>
        <p:xfrm>
          <a:off x="3455003" y="1403757"/>
          <a:ext cx="5051456" cy="2572092"/>
        </p:xfrm>
        <a:graphic>
          <a:graphicData uri="http://schemas.openxmlformats.org/drawingml/2006/table">
            <a:tbl>
              <a:tblPr firstRow="1" bandRow="1">
                <a:noFill/>
                <a:tableStyleId>{616DA210-FB5B-4158-B5E0-FEB733F419BA}</a:tableStyleId>
              </a:tblPr>
              <a:tblGrid>
                <a:gridCol w="553738">
                  <a:extLst>
                    <a:ext uri="{9D8B030D-6E8A-4147-A177-3AD203B41FA5}">
                      <a16:colId xmlns:a16="http://schemas.microsoft.com/office/drawing/2014/main" val="2911515580"/>
                    </a:ext>
                  </a:extLst>
                </a:gridCol>
                <a:gridCol w="697148">
                  <a:extLst>
                    <a:ext uri="{9D8B030D-6E8A-4147-A177-3AD203B41FA5}">
                      <a16:colId xmlns:a16="http://schemas.microsoft.com/office/drawing/2014/main" val="1214183082"/>
                    </a:ext>
                  </a:extLst>
                </a:gridCol>
                <a:gridCol w="1220178">
                  <a:extLst>
                    <a:ext uri="{9D8B030D-6E8A-4147-A177-3AD203B41FA5}">
                      <a16:colId xmlns:a16="http://schemas.microsoft.com/office/drawing/2014/main" val="2434030807"/>
                    </a:ext>
                  </a:extLst>
                </a:gridCol>
                <a:gridCol w="1115572">
                  <a:extLst>
                    <a:ext uri="{9D8B030D-6E8A-4147-A177-3AD203B41FA5}">
                      <a16:colId xmlns:a16="http://schemas.microsoft.com/office/drawing/2014/main" val="3969241068"/>
                    </a:ext>
                  </a:extLst>
                </a:gridCol>
                <a:gridCol w="1464820">
                  <a:extLst>
                    <a:ext uri="{9D8B030D-6E8A-4147-A177-3AD203B41FA5}">
                      <a16:colId xmlns:a16="http://schemas.microsoft.com/office/drawing/2014/main" val="583448078"/>
                    </a:ext>
                  </a:extLst>
                </a:gridCol>
              </a:tblGrid>
              <a:tr h="628446">
                <a:tc>
                  <a:txBody>
                    <a:bodyPr/>
                    <a:lstStyle/>
                    <a:p>
                      <a:pPr algn="ctr" fontAlgn="b"/>
                      <a:r>
                        <a:rPr lang="el-GR" sz="1500" b="0" u="none" strike="noStrike" cap="none" spc="0" dirty="0">
                          <a:solidFill>
                            <a:schemeClr val="tx1"/>
                          </a:solidFill>
                          <a:effectLst/>
                          <a:latin typeface="Cambria Math"/>
                          <a:ea typeface="Cambria Math"/>
                        </a:rPr>
                        <a:t>Δ</a:t>
                      </a:r>
                      <a:r>
                        <a:rPr lang="en-IN" sz="1500" b="0" u="none" strike="noStrike" cap="none" spc="0" dirty="0">
                          <a:solidFill>
                            <a:schemeClr val="tx1"/>
                          </a:solidFill>
                          <a:effectLst/>
                          <a:latin typeface="Cambria Math"/>
                          <a:ea typeface="Cambria Math"/>
                        </a:rPr>
                        <a:t>t</a:t>
                      </a:r>
                    </a:p>
                  </a:txBody>
                  <a:tcPr marL="10123" marR="10123" marT="68028" marB="68028"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l-GR" sz="1500" b="0" u="none" strike="noStrike" cap="none" spc="0" dirty="0">
                          <a:solidFill>
                            <a:schemeClr val="tx1"/>
                          </a:solidFill>
                          <a:effectLst/>
                          <a:latin typeface="Cambria Math"/>
                          <a:ea typeface="Cambria Math"/>
                        </a:rPr>
                        <a:t>λ</a:t>
                      </a:r>
                    </a:p>
                  </a:txBody>
                  <a:tcPr marL="10123" marR="10123" marT="68028" marB="68028"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IN" sz="1500" b="0" u="none" strike="noStrike" cap="none" spc="0" dirty="0">
                          <a:solidFill>
                            <a:schemeClr val="tx1"/>
                          </a:solidFill>
                          <a:effectLst/>
                          <a:latin typeface="Cambria Math"/>
                          <a:ea typeface="Cambria Math"/>
                        </a:rPr>
                        <a:t>Explicit Method</a:t>
                      </a:r>
                    </a:p>
                  </a:txBody>
                  <a:tcPr marL="10123" marR="10123" marT="68028" marB="68028"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IN" sz="1500" b="0" u="none" strike="noStrike" cap="none" spc="0" dirty="0">
                          <a:solidFill>
                            <a:schemeClr val="tx1"/>
                          </a:solidFill>
                          <a:effectLst/>
                          <a:latin typeface="Cambria Math"/>
                          <a:ea typeface="Cambria Math"/>
                        </a:rPr>
                        <a:t>Implicit Method</a:t>
                      </a:r>
                    </a:p>
                  </a:txBody>
                  <a:tcPr marL="10123" marR="10123" marT="68028" marB="68028" anchor="b">
                    <a:lnL w="12700" cmpd="sng">
                      <a:noFill/>
                    </a:lnL>
                    <a:lnR w="12700" cmpd="sng">
                      <a:noFill/>
                    </a:lnR>
                    <a:lnT w="28575" cap="flat" cmpd="sng" algn="ctr">
                      <a:solidFill>
                        <a:schemeClr val="tx1"/>
                      </a:solidFill>
                      <a:prstDash val="solid"/>
                    </a:lnT>
                    <a:lnB w="38100" cmpd="sng">
                      <a:noFill/>
                    </a:lnB>
                    <a:noFill/>
                  </a:tcPr>
                </a:tc>
                <a:tc>
                  <a:txBody>
                    <a:bodyPr/>
                    <a:lstStyle/>
                    <a:p>
                      <a:pPr algn="ctr" fontAlgn="b"/>
                      <a:r>
                        <a:rPr lang="en-IN" sz="1500" b="0" u="none" strike="noStrike" cap="none" spc="0" dirty="0">
                          <a:solidFill>
                            <a:schemeClr val="tx1"/>
                          </a:solidFill>
                          <a:effectLst/>
                          <a:latin typeface="Cambria Math"/>
                          <a:ea typeface="Cambria Math"/>
                        </a:rPr>
                        <a:t>Crank Nicolson Method</a:t>
                      </a:r>
                    </a:p>
                  </a:txBody>
                  <a:tcPr marL="10123" marR="10123" marT="68028" marB="68028"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071807141"/>
                  </a:ext>
                </a:extLst>
              </a:tr>
              <a:tr h="401687">
                <a:tc>
                  <a:txBody>
                    <a:bodyPr/>
                    <a:lstStyle/>
                    <a:p>
                      <a:pPr algn="ctr" fontAlgn="b"/>
                      <a:r>
                        <a:rPr lang="en-IN" sz="1500" u="none" strike="noStrike" cap="none" spc="0" dirty="0">
                          <a:solidFill>
                            <a:schemeClr val="tx1"/>
                          </a:solidFill>
                          <a:effectLst/>
                          <a:latin typeface="Cambria Math"/>
                          <a:ea typeface="Cambria Math"/>
                        </a:rPr>
                        <a:t>600</a:t>
                      </a:r>
                    </a:p>
                  </a:txBody>
                  <a:tcPr marL="10123" marR="10123" marT="68028" marB="68028" anchor="b">
                    <a:lnL w="28575" cap="flat" cmpd="sng" algn="ctr">
                      <a:noFill/>
                      <a:prstDash val="solid"/>
                    </a:lnL>
                    <a:lnR w="12700" cmpd="sng">
                      <a:noFill/>
                      <a:prstDash val="solid"/>
                    </a:lnR>
                    <a:lnT w="38100" cmpd="sng">
                      <a:noFill/>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rPr>
                        <a:t>0.3264</a:t>
                      </a:r>
                      <a:endParaRPr lang="en-US" sz="1500">
                        <a:latin typeface="Cambria Math"/>
                      </a:endParaRPr>
                    </a:p>
                  </a:txBody>
                  <a:tcPr marL="10123" marR="10123" marT="68028" marB="68028" anchor="b">
                    <a:lnL w="12700" cmpd="sng">
                      <a:noFill/>
                      <a:prstDash val="solid"/>
                    </a:lnL>
                    <a:lnR w="12700" cmpd="sng">
                      <a:noFill/>
                      <a:prstDash val="solid"/>
                    </a:lnR>
                    <a:lnT w="38100" cmpd="sng">
                      <a:noFill/>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0.057722</a:t>
                      </a:r>
                      <a:endParaRPr lang="en-US" sz="1500">
                        <a:latin typeface="Cambria Math"/>
                      </a:endParaRPr>
                    </a:p>
                  </a:txBody>
                  <a:tcPr marL="10123" marR="10123" marT="68028" marB="68028" anchor="b">
                    <a:lnL w="12700" cmpd="sng">
                      <a:noFill/>
                      <a:prstDash val="solid"/>
                    </a:lnL>
                    <a:lnR w="12700" cmpd="sng">
                      <a:noFill/>
                      <a:prstDash val="solid"/>
                    </a:lnR>
                    <a:lnT w="38100" cmpd="sng">
                      <a:noFill/>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0.0580572</a:t>
                      </a:r>
                      <a:endParaRPr lang="en-US" sz="1500">
                        <a:latin typeface="Cambria Math"/>
                      </a:endParaRPr>
                    </a:p>
                  </a:txBody>
                  <a:tcPr marL="10123" marR="10123" marT="68028" marB="68028" anchor="b">
                    <a:lnL w="12700" cmpd="sng">
                      <a:noFill/>
                      <a:prstDash val="solid"/>
                    </a:lnL>
                    <a:lnR w="12700" cmpd="sng">
                      <a:noFill/>
                      <a:prstDash val="solid"/>
                    </a:lnR>
                    <a:lnT w="38100" cmpd="sng">
                      <a:noFill/>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0.05789313</a:t>
                      </a:r>
                      <a:endParaRPr lang="en-US" sz="1500" cap="none" spc="0">
                        <a:solidFill>
                          <a:schemeClr val="tx1"/>
                        </a:solidFill>
                        <a:latin typeface="Cambria Math"/>
                        <a:ea typeface="Cambria Math"/>
                      </a:endParaRPr>
                    </a:p>
                  </a:txBody>
                  <a:tcPr marL="10123" marR="10123" marT="68028" marB="68028" anchor="b">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790976814"/>
                  </a:ext>
                </a:extLst>
              </a:tr>
              <a:tr h="369292">
                <a:tc>
                  <a:txBody>
                    <a:bodyPr/>
                    <a:lstStyle/>
                    <a:p>
                      <a:pPr lvl="0" algn="ctr">
                        <a:buNone/>
                      </a:pPr>
                      <a:r>
                        <a:rPr lang="en-IN" sz="1500" b="0" i="0" u="none" strike="noStrike" cap="none" spc="0" noProof="0" dirty="0">
                          <a:solidFill>
                            <a:schemeClr val="tx1"/>
                          </a:solidFill>
                          <a:effectLst/>
                          <a:latin typeface="Cambria Math"/>
                          <a:ea typeface="Cambria Math"/>
                        </a:rPr>
                        <a:t>720</a:t>
                      </a:r>
                    </a:p>
                  </a:txBody>
                  <a:tcPr marL="10122" marR="10122" marT="68027" marB="68027">
                    <a:lnL w="0">
                      <a:noFill/>
                    </a:lnL>
                    <a:lnR w="0">
                      <a:noFill/>
                    </a:lnR>
                    <a:lnT w="0">
                      <a:noFill/>
                    </a:lnT>
                    <a:lnB w="0">
                      <a:noFill/>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0.3917</a:t>
                      </a:r>
                    </a:p>
                  </a:txBody>
                  <a:tcPr marL="10122" marR="10122" marT="68027" marB="68027">
                    <a:lnL w="0">
                      <a:noFill/>
                    </a:lnL>
                    <a:lnR w="0">
                      <a:noFill/>
                    </a:lnR>
                    <a:lnT w="0">
                      <a:noFill/>
                    </a:lnT>
                    <a:lnB w="0">
                      <a:noFill/>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0.0577</a:t>
                      </a:r>
                    </a:p>
                  </a:txBody>
                  <a:tcPr marL="10122" marR="10122" marT="68027" marB="68027">
                    <a:lnL w="0">
                      <a:noFill/>
                    </a:lnL>
                    <a:lnR w="0">
                      <a:noFill/>
                    </a:lnR>
                    <a:lnT w="0">
                      <a:noFill/>
                    </a:lnT>
                    <a:lnB w="0">
                      <a:noFill/>
                    </a:lnB>
                    <a:solidFill>
                      <a:schemeClr val="bg1">
                        <a:lumMod val="95000"/>
                      </a:schemeClr>
                    </a:solidFill>
                  </a:tcPr>
                </a:tc>
                <a:tc>
                  <a:txBody>
                    <a:bodyPr/>
                    <a:lstStyle/>
                    <a:p>
                      <a:pPr lvl="0" algn="ctr">
                        <a:buNone/>
                      </a:pPr>
                      <a:r>
                        <a:rPr lang="en-IN" sz="1500" b="0" i="0" u="none" strike="noStrike" cap="none" spc="0" noProof="0" dirty="0">
                          <a:effectLst/>
                          <a:latin typeface="Cambria Math"/>
                        </a:rPr>
                        <a:t>0.05808907 </a:t>
                      </a:r>
                      <a:endParaRPr lang="en-US" sz="1500">
                        <a:latin typeface="Cambria Math"/>
                      </a:endParaRPr>
                    </a:p>
                  </a:txBody>
                  <a:tcPr marL="10122" marR="10122" marT="68027" marB="68027">
                    <a:lnL w="0">
                      <a:noFill/>
                    </a:lnL>
                    <a:lnR w="0">
                      <a:noFill/>
                    </a:lnR>
                    <a:lnT w="0">
                      <a:noFill/>
                    </a:lnT>
                    <a:lnB w="0">
                      <a:noFill/>
                    </a:lnB>
                    <a:solidFill>
                      <a:schemeClr val="bg1">
                        <a:lumMod val="95000"/>
                      </a:schemeClr>
                    </a:solidFill>
                  </a:tcPr>
                </a:tc>
                <a:tc>
                  <a:txBody>
                    <a:bodyPr/>
                    <a:lstStyle/>
                    <a:p>
                      <a:pPr lvl="0" algn="ctr">
                        <a:buNone/>
                      </a:pPr>
                      <a:r>
                        <a:rPr lang="en-IN" sz="1500" b="0" i="0" u="none" strike="noStrike" cap="none" spc="0" noProof="0" dirty="0">
                          <a:effectLst/>
                          <a:latin typeface="Cambria Math"/>
                        </a:rPr>
                        <a:t>0.057893 </a:t>
                      </a:r>
                      <a:endParaRPr lang="en-US" sz="1500">
                        <a:latin typeface="Cambria Math"/>
                      </a:endParaRPr>
                    </a:p>
                  </a:txBody>
                  <a:tcPr marL="10122" marR="10122" marT="68027" marB="68027">
                    <a:lnL w="0">
                      <a:noFill/>
                    </a:lnL>
                    <a:lnR w="0">
                      <a:noFill/>
                    </a:lnR>
                    <a:lnT w="0">
                      <a:noFill/>
                    </a:lnT>
                    <a:lnB w="0">
                      <a:noFill/>
                    </a:lnB>
                    <a:solidFill>
                      <a:schemeClr val="bg1">
                        <a:lumMod val="95000"/>
                      </a:schemeClr>
                    </a:solidFill>
                  </a:tcPr>
                </a:tc>
                <a:extLst>
                  <a:ext uri="{0D108BD9-81ED-4DB2-BD59-A6C34878D82A}">
                    <a16:rowId xmlns:a16="http://schemas.microsoft.com/office/drawing/2014/main" val="1867044987"/>
                  </a:ext>
                </a:extLst>
              </a:tr>
              <a:tr h="401687">
                <a:tc>
                  <a:txBody>
                    <a:bodyPr/>
                    <a:lstStyle/>
                    <a:p>
                      <a:pPr algn="ctr" fontAlgn="b"/>
                      <a:r>
                        <a:rPr lang="en-IN" sz="1500" u="none" strike="noStrike" cap="none" spc="0" dirty="0">
                          <a:solidFill>
                            <a:schemeClr val="tx1"/>
                          </a:solidFill>
                          <a:effectLst/>
                          <a:latin typeface="Cambria Math"/>
                          <a:ea typeface="Cambria Math"/>
                        </a:rPr>
                        <a:t>900</a:t>
                      </a:r>
                    </a:p>
                  </a:txBody>
                  <a:tcPr marL="10123" marR="10123" marT="68028" marB="68028" anchor="b">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0.4896</a:t>
                      </a:r>
                    </a:p>
                  </a:txBody>
                  <a:tcPr marL="10123" marR="10123" marT="68028" marB="68028"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0.057623</a:t>
                      </a:r>
                    </a:p>
                  </a:txBody>
                  <a:tcPr marL="10123" marR="10123" marT="68028" marB="68028"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0.0581364</a:t>
                      </a:r>
                    </a:p>
                  </a:txBody>
                  <a:tcPr marL="10123" marR="10123" marT="68028" marB="68028" anchor="b">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0.0578925</a:t>
                      </a:r>
                      <a:endParaRPr lang="en-US" sz="1500" cap="none" spc="0">
                        <a:solidFill>
                          <a:schemeClr val="tx1"/>
                        </a:solidFill>
                        <a:latin typeface="Cambria Math"/>
                        <a:ea typeface="Cambria Math"/>
                      </a:endParaRPr>
                    </a:p>
                  </a:txBody>
                  <a:tcPr marL="10123" marR="10123" marT="68028" marB="68028" anchor="b">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58930413"/>
                  </a:ext>
                </a:extLst>
              </a:tr>
              <a:tr h="369293">
                <a:tc>
                  <a:txBody>
                    <a:bodyPr/>
                    <a:lstStyle/>
                    <a:p>
                      <a:pPr lvl="0" algn="ctr">
                        <a:buNone/>
                      </a:pPr>
                      <a:r>
                        <a:rPr lang="en-IN" sz="1500" b="0" i="0" u="none" strike="noStrike" cap="none" spc="0" noProof="0" dirty="0">
                          <a:solidFill>
                            <a:schemeClr val="tx1"/>
                          </a:solidFill>
                          <a:effectLst/>
                          <a:latin typeface="Cambria Math"/>
                          <a:ea typeface="Cambria Math"/>
                        </a:rPr>
                        <a:t>1200</a:t>
                      </a:r>
                      <a:endParaRPr lang="en-US" sz="1500" cap="none" spc="0">
                        <a:solidFill>
                          <a:schemeClr val="tx1"/>
                        </a:solidFill>
                        <a:latin typeface="Cambria Math"/>
                        <a:ea typeface="Cambria Math"/>
                      </a:endParaRPr>
                    </a:p>
                  </a:txBody>
                  <a:tcPr marL="10123" marR="10123" marT="68028" marB="68028"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0.6528</a:t>
                      </a:r>
                      <a:endParaRPr lang="en-US" sz="1500">
                        <a:latin typeface="Cambria Math"/>
                      </a:endParaRPr>
                    </a:p>
                  </a:txBody>
                  <a:tcPr marL="10123" marR="10123" marT="68028" marB="68028"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113.03817</a:t>
                      </a:r>
                      <a:endParaRPr lang="en-US" sz="1500">
                        <a:latin typeface="Cambria Math"/>
                      </a:endParaRPr>
                    </a:p>
                  </a:txBody>
                  <a:tcPr marL="10123" marR="10123" marT="68028" marB="68028"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0.0582141</a:t>
                      </a:r>
                      <a:endParaRPr lang="en-US" sz="1500">
                        <a:latin typeface="Cambria Math"/>
                      </a:endParaRPr>
                    </a:p>
                  </a:txBody>
                  <a:tcPr marL="10123" marR="10123" marT="68028" marB="68028"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lvl="0" algn="ctr">
                        <a:buNone/>
                      </a:pPr>
                      <a:r>
                        <a:rPr lang="en-IN" sz="1500" b="0" i="0" u="none" strike="noStrike" cap="none" spc="0" noProof="0" dirty="0">
                          <a:solidFill>
                            <a:schemeClr val="tx1"/>
                          </a:solidFill>
                          <a:effectLst/>
                          <a:latin typeface="Cambria Math"/>
                          <a:ea typeface="Cambria Math"/>
                        </a:rPr>
                        <a:t>0.057892</a:t>
                      </a:r>
                      <a:endParaRPr lang="en-US" sz="1500" cap="none" spc="0">
                        <a:solidFill>
                          <a:schemeClr val="tx1"/>
                        </a:solidFill>
                        <a:latin typeface="Cambria Math"/>
                        <a:ea typeface="Cambria Math"/>
                      </a:endParaRPr>
                    </a:p>
                  </a:txBody>
                  <a:tcPr marL="10123" marR="10123" marT="68028" marB="68028"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90580431"/>
                  </a:ext>
                </a:extLst>
              </a:tr>
              <a:tr h="401687">
                <a:tc>
                  <a:txBody>
                    <a:bodyPr/>
                    <a:lstStyle/>
                    <a:p>
                      <a:pPr algn="ctr" fontAlgn="b"/>
                      <a:r>
                        <a:rPr lang="en-IN" sz="1500" u="none" strike="noStrike" cap="none" spc="0" dirty="0">
                          <a:solidFill>
                            <a:schemeClr val="tx1"/>
                          </a:solidFill>
                          <a:effectLst/>
                          <a:latin typeface="Cambria Math"/>
                          <a:ea typeface="Cambria Math"/>
                        </a:rPr>
                        <a:t>1800</a:t>
                      </a:r>
                    </a:p>
                  </a:txBody>
                  <a:tcPr marL="10123" marR="10123" marT="68028" marB="68028" anchor="b">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0.9792</a:t>
                      </a:r>
                    </a:p>
                  </a:txBody>
                  <a:tcPr marL="10123" marR="10123" marT="68028" marB="68028"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377443.5485</a:t>
                      </a:r>
                    </a:p>
                  </a:txBody>
                  <a:tcPr marL="10123" marR="10123" marT="68028" marB="68028"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0.0583652</a:t>
                      </a:r>
                      <a:endParaRPr lang="en-US" sz="1500" cap="none" spc="0">
                        <a:solidFill>
                          <a:schemeClr val="tx1"/>
                        </a:solidFill>
                        <a:latin typeface="Cambria Math"/>
                        <a:ea typeface="Cambria Math"/>
                      </a:endParaRPr>
                    </a:p>
                  </a:txBody>
                  <a:tcPr marL="10123" marR="10123" marT="68028" marB="68028" anchor="b">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lvl="0" algn="ctr">
                        <a:buNone/>
                      </a:pPr>
                      <a:r>
                        <a:rPr lang="en-IN" sz="1500" b="0" i="0" u="none" strike="noStrike" cap="none" spc="0" noProof="0" dirty="0">
                          <a:solidFill>
                            <a:schemeClr val="tx1"/>
                          </a:solidFill>
                          <a:effectLst/>
                          <a:latin typeface="Cambria Math"/>
                          <a:ea typeface="Cambria Math"/>
                        </a:rPr>
                        <a:t>0.05788912</a:t>
                      </a:r>
                      <a:endParaRPr lang="en-US" sz="1500" cap="none" spc="0" dirty="0">
                        <a:solidFill>
                          <a:schemeClr val="tx1"/>
                        </a:solidFill>
                        <a:latin typeface="Cambria Math"/>
                        <a:ea typeface="Cambria Math"/>
                      </a:endParaRPr>
                    </a:p>
                  </a:txBody>
                  <a:tcPr marL="10123" marR="10123" marT="68028" marB="68028" anchor="b">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312634784"/>
                  </a:ext>
                </a:extLst>
              </a:tr>
            </a:tbl>
          </a:graphicData>
        </a:graphic>
      </p:graphicFrame>
    </p:spTree>
    <p:extLst>
      <p:ext uri="{BB962C8B-B14F-4D97-AF65-F5344CB8AC3E}">
        <p14:creationId xmlns:p14="http://schemas.microsoft.com/office/powerpoint/2010/main" val="225780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D0D5-CC75-4502-A3DA-984587A97184}"/>
              </a:ext>
            </a:extLst>
          </p:cNvPr>
          <p:cNvSpPr>
            <a:spLocks noGrp="1"/>
          </p:cNvSpPr>
          <p:nvPr>
            <p:ph type="title"/>
          </p:nvPr>
        </p:nvSpPr>
        <p:spPr/>
        <p:txBody>
          <a:bodyPr>
            <a:normAutofit fontScale="90000"/>
          </a:bodyPr>
          <a:lstStyle/>
          <a:p>
            <a:r>
              <a:rPr lang="en-US" sz="2800" dirty="0">
                <a:solidFill>
                  <a:schemeClr val="tx2"/>
                </a:solidFill>
              </a:rPr>
              <a:t>analysis at higher diffusivity values</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6B59F55-E8F9-496B-9D54-49B03A786073}"/>
                  </a:ext>
                </a:extLst>
              </p:cNvPr>
              <p:cNvSpPr>
                <a:spLocks noGrp="1"/>
              </p:cNvSpPr>
              <p:nvPr>
                <p:ph type="body" idx="1"/>
              </p:nvPr>
            </p:nvSpPr>
            <p:spPr/>
            <p:txBody>
              <a:bodyPr>
                <a:normAutofit fontScale="92500" lnSpcReduction="20000"/>
              </a:bodyPr>
              <a:lstStyle/>
              <a:p>
                <a:pPr>
                  <a:buFont typeface="Wingdings" panose="05000000000000000000" pitchFamily="2" charset="2"/>
                  <a:buChar char="§"/>
                </a:pPr>
                <a:r>
                  <a:rPr lang="en-US" dirty="0"/>
                  <a:t>Let us say if we are to increase the temperature at which the process of diffusion is taking place. The diffusivity constant for solids is related to the temperature by the equation:</a:t>
                </a:r>
                <a:endParaRPr lang="en-US" b="0" i="1" dirty="0">
                  <a:latin typeface="Cambria Math" panose="02040503050406030204" pitchFamily="18" charset="0"/>
                </a:endParaRPr>
              </a:p>
              <a:p>
                <a:pPr marL="114300" indent="0" algn="ctr">
                  <a:buNone/>
                </a:pPr>
                <a:endParaRPr lang="en-US" b="0" i="1" dirty="0">
                  <a:latin typeface="Cambria Math" panose="02040503050406030204" pitchFamily="18" charset="0"/>
                </a:endParaRPr>
              </a:p>
              <a:p>
                <a:pPr marL="1143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𝑑</m:t>
                                      </m:r>
                                    </m:sub>
                                  </m:sSub>
                                </m:num>
                                <m:den>
                                  <m:r>
                                    <a:rPr lang="en-US" b="0" i="1" smtClean="0">
                                      <a:latin typeface="Cambria Math" panose="02040503050406030204" pitchFamily="18" charset="0"/>
                                    </a:rPr>
                                    <m:t>𝑅𝑇</m:t>
                                  </m:r>
                                </m:den>
                              </m:f>
                            </m:e>
                          </m:d>
                        </m:e>
                      </m:func>
                    </m:oMath>
                  </m:oMathPara>
                </a14:m>
                <a:endParaRPr lang="en-US" b="0" dirty="0"/>
              </a:p>
              <a:p>
                <a:pPr marL="114300" indent="0" algn="ctr">
                  <a:buNone/>
                </a:pPr>
                <a:endParaRPr lang="en-US" dirty="0"/>
              </a:p>
              <a:p>
                <a:pPr>
                  <a:buFont typeface="Wingdings" panose="05000000000000000000" pitchFamily="2" charset="2"/>
                  <a:buChar char="§"/>
                </a:pPr>
                <a:r>
                  <a:rPr lang="en-US" dirty="0"/>
                  <a:t>An increase in the temperature would mean an increase in the diffusivity constant according to the above relation. For the next few slides, we have assumed that the Temperature has increased in such a manner, that the diffusivity constant has increased by 10 times keeping all else the same as the problem statement. Therefore, the values we will be using in the forthcoming slides are:</a:t>
                </a:r>
              </a:p>
              <a:p>
                <a:pPr marL="114300" indent="0" algn="ctr">
                  <a:lnSpc>
                    <a:spcPct val="90000"/>
                  </a:lnSpc>
                  <a:spcBef>
                    <a:spcPct val="20000"/>
                  </a:spcBef>
                  <a:spcAft>
                    <a:spcPts val="600"/>
                  </a:spcAft>
                  <a:buSzPct val="92000"/>
                  <a:buNone/>
                </a:pPr>
                <a14:m>
                  <m:oMath xmlns:m="http://schemas.openxmlformats.org/officeDocument/2006/math">
                    <m:r>
                      <a:rPr lang="en-US" sz="1800" i="1" smtClean="0">
                        <a:solidFill>
                          <a:schemeClr val="accent2">
                            <a:lumMod val="50000"/>
                          </a:schemeClr>
                        </a:solidFill>
                        <a:latin typeface="Cambria Math" panose="02040503050406030204" pitchFamily="18" charset="0"/>
                        <a:ea typeface="Cambria Math" panose="02040503050406030204" pitchFamily="18" charset="0"/>
                      </a:rPr>
                      <m:t>∆</m:t>
                    </m:r>
                    <m:r>
                      <a:rPr lang="en-US" sz="1800" b="0" i="1">
                        <a:solidFill>
                          <a:schemeClr val="accent2">
                            <a:lumMod val="50000"/>
                          </a:schemeClr>
                        </a:solidFill>
                        <a:latin typeface="Cambria Math" panose="02040503050406030204" pitchFamily="18" charset="0"/>
                        <a:ea typeface="Cambria Math" panose="02040503050406030204" pitchFamily="18" charset="0"/>
                      </a:rPr>
                      <m:t>𝑡</m:t>
                    </m:r>
                    <m:r>
                      <a:rPr lang="en-US" sz="1800" b="0" i="1">
                        <a:solidFill>
                          <a:schemeClr val="accent2">
                            <a:lumMod val="50000"/>
                          </a:schemeClr>
                        </a:solidFill>
                        <a:latin typeface="Cambria Math" panose="02040503050406030204" pitchFamily="18" charset="0"/>
                        <a:ea typeface="Cambria Math" panose="02040503050406030204" pitchFamily="18" charset="0"/>
                      </a:rPr>
                      <m:t>=720 </m:t>
                    </m:r>
                    <m:r>
                      <a:rPr lang="en-US" sz="1800" b="0" i="1" smtClean="0">
                        <a:solidFill>
                          <a:schemeClr val="accent2">
                            <a:lumMod val="50000"/>
                          </a:schemeClr>
                        </a:solidFill>
                        <a:latin typeface="Cambria Math" panose="02040503050406030204" pitchFamily="18" charset="0"/>
                        <a:ea typeface="Cambria Math" panose="02040503050406030204" pitchFamily="18" charset="0"/>
                      </a:rPr>
                      <m:t>𝑠</m:t>
                    </m:r>
                    <m:r>
                      <a:rPr lang="en-US" sz="1800" b="0" i="1" smtClean="0">
                        <a:solidFill>
                          <a:schemeClr val="accent2">
                            <a:lumMod val="50000"/>
                          </a:schemeClr>
                        </a:solidFill>
                        <a:latin typeface="Cambria Math" panose="02040503050406030204" pitchFamily="18" charset="0"/>
                        <a:ea typeface="Cambria Math" panose="02040503050406030204" pitchFamily="18" charset="0"/>
                      </a:rPr>
                      <m:t> , ∆</m:t>
                    </m:r>
                    <m:r>
                      <a:rPr lang="en-US" sz="1800" b="0" i="1">
                        <a:solidFill>
                          <a:schemeClr val="accent2">
                            <a:lumMod val="50000"/>
                          </a:schemeClr>
                        </a:solidFill>
                        <a:latin typeface="Cambria Math" panose="02040503050406030204" pitchFamily="18" charset="0"/>
                        <a:ea typeface="Cambria Math" panose="02040503050406030204" pitchFamily="18" charset="0"/>
                      </a:rPr>
                      <m:t>𝑥</m:t>
                    </m:r>
                    <m:r>
                      <a:rPr lang="en-US" sz="1800" b="0" i="1">
                        <a:solidFill>
                          <a:schemeClr val="accent2">
                            <a:lumMod val="50000"/>
                          </a:schemeClr>
                        </a:solidFill>
                        <a:latin typeface="Cambria Math" panose="02040503050406030204" pitchFamily="18" charset="0"/>
                        <a:ea typeface="Cambria Math" panose="02040503050406030204" pitchFamily="18" charset="0"/>
                      </a:rPr>
                      <m:t>=0.0025</m:t>
                    </m:r>
                  </m:oMath>
                </a14:m>
                <a:r>
                  <a:rPr lang="en-US" sz="1800" dirty="0">
                    <a:solidFill>
                      <a:schemeClr val="accent2">
                        <a:lumMod val="50000"/>
                      </a:schemeClr>
                    </a:solidFill>
                    <a:latin typeface="Cambria Math" panose="02040503050406030204" pitchFamily="18" charset="0"/>
                    <a:ea typeface="Cambria Math" panose="02040503050406030204" pitchFamily="18" charset="0"/>
                  </a:rPr>
                  <a:t> m , D = 3.4 * </a:t>
                </a:r>
                <a14:m>
                  <m:oMath xmlns:m="http://schemas.openxmlformats.org/officeDocument/2006/math">
                    <m:sSup>
                      <m:sSupPr>
                        <m:ctrlPr>
                          <a:rPr lang="en-US" sz="1800" i="1" smtClean="0">
                            <a:solidFill>
                              <a:schemeClr val="accent2">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2">
                                <a:lumMod val="50000"/>
                              </a:schemeClr>
                            </a:solidFill>
                            <a:latin typeface="Cambria Math" panose="02040503050406030204" pitchFamily="18" charset="0"/>
                            <a:ea typeface="Cambria Math" panose="02040503050406030204" pitchFamily="18" charset="0"/>
                          </a:rPr>
                          <m:t>10</m:t>
                        </m:r>
                      </m:e>
                      <m:sup>
                        <m:r>
                          <a:rPr lang="en-US" sz="1800" b="0" i="1" smtClean="0">
                            <a:solidFill>
                              <a:schemeClr val="accent2">
                                <a:lumMod val="50000"/>
                              </a:schemeClr>
                            </a:solidFill>
                            <a:latin typeface="Cambria Math" panose="02040503050406030204" pitchFamily="18" charset="0"/>
                            <a:ea typeface="Cambria Math" panose="02040503050406030204" pitchFamily="18" charset="0"/>
                          </a:rPr>
                          <m:t>−8</m:t>
                        </m:r>
                      </m:sup>
                    </m:sSup>
                    <m:r>
                      <a:rPr lang="en-US" sz="1800" b="0" i="1" smtClean="0">
                        <a:solidFill>
                          <a:schemeClr val="accent2">
                            <a:lumMod val="50000"/>
                          </a:schemeClr>
                        </a:solidFill>
                        <a:latin typeface="Cambria Math" panose="02040503050406030204" pitchFamily="18" charset="0"/>
                        <a:ea typeface="Cambria Math" panose="02040503050406030204" pitchFamily="18" charset="0"/>
                      </a:rPr>
                      <m:t> </m:t>
                    </m:r>
                    <m:sSup>
                      <m:sSupPr>
                        <m:ctrlPr>
                          <a:rPr lang="en-US" sz="1800" b="0" i="1" smtClean="0">
                            <a:solidFill>
                              <a:schemeClr val="accent2">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2">
                                <a:lumMod val="50000"/>
                              </a:schemeClr>
                            </a:solidFill>
                            <a:latin typeface="Cambria Math" panose="02040503050406030204" pitchFamily="18" charset="0"/>
                            <a:ea typeface="Cambria Math" panose="02040503050406030204" pitchFamily="18" charset="0"/>
                          </a:rPr>
                          <m:t>𝑚</m:t>
                        </m:r>
                      </m:e>
                      <m:sup>
                        <m:r>
                          <a:rPr lang="en-US" sz="1800" b="0" i="1" smtClean="0">
                            <a:solidFill>
                              <a:schemeClr val="accent2">
                                <a:lumMod val="50000"/>
                              </a:schemeClr>
                            </a:solidFill>
                            <a:latin typeface="Cambria Math" panose="02040503050406030204" pitchFamily="18" charset="0"/>
                            <a:ea typeface="Cambria Math" panose="02040503050406030204" pitchFamily="18" charset="0"/>
                          </a:rPr>
                          <m:t>2</m:t>
                        </m:r>
                      </m:sup>
                    </m:sSup>
                    <m:r>
                      <a:rPr lang="en-US" sz="1800" b="0" i="1" smtClean="0">
                        <a:solidFill>
                          <a:schemeClr val="accent2">
                            <a:lumMod val="50000"/>
                          </a:schemeClr>
                        </a:solidFill>
                        <a:latin typeface="Cambria Math" panose="02040503050406030204" pitchFamily="18" charset="0"/>
                        <a:ea typeface="Cambria Math" panose="02040503050406030204" pitchFamily="18" charset="0"/>
                      </a:rPr>
                      <m:t>/</m:t>
                    </m:r>
                    <m:r>
                      <a:rPr lang="en-US" sz="1800" b="0" i="1" smtClean="0">
                        <a:solidFill>
                          <a:schemeClr val="accent2">
                            <a:lumMod val="50000"/>
                          </a:schemeClr>
                        </a:solidFill>
                        <a:latin typeface="Cambria Math" panose="02040503050406030204" pitchFamily="18" charset="0"/>
                        <a:ea typeface="Cambria Math" panose="02040503050406030204" pitchFamily="18" charset="0"/>
                      </a:rPr>
                      <m:t>𝑠</m:t>
                    </m:r>
                  </m:oMath>
                </a14:m>
                <a:endParaRPr lang="en-US" sz="1800" dirty="0">
                  <a:solidFill>
                    <a:schemeClr val="accent2">
                      <a:lumMod val="50000"/>
                    </a:schemeClr>
                  </a:solidFill>
                  <a:latin typeface="Cambria Math" panose="02040503050406030204" pitchFamily="18" charset="0"/>
                  <a:ea typeface="Cambria Math" panose="02040503050406030204" pitchFamily="18" charset="0"/>
                </a:endParaRPr>
              </a:p>
              <a:p>
                <a:pPr marL="114300" indent="0" algn="ctr">
                  <a:lnSpc>
                    <a:spcPct val="90000"/>
                  </a:lnSpc>
                  <a:spcBef>
                    <a:spcPct val="20000"/>
                  </a:spcBef>
                  <a:spcAft>
                    <a:spcPts val="600"/>
                  </a:spcAft>
                  <a:buSzPct val="92000"/>
                  <a:buNone/>
                </a:pPr>
                <a14:m>
                  <m:oMath xmlns:m="http://schemas.openxmlformats.org/officeDocument/2006/math">
                    <m:r>
                      <m:rPr>
                        <m:sty m:val="p"/>
                      </m:rPr>
                      <a:rPr lang="en-US" sz="1800" i="1">
                        <a:solidFill>
                          <a:schemeClr val="accent2">
                            <a:lumMod val="50000"/>
                          </a:schemeClr>
                        </a:solidFill>
                        <a:latin typeface="Cambria Math" panose="02040503050406030204" pitchFamily="18" charset="0"/>
                        <a:ea typeface="Cambria Math" panose="02040503050406030204" pitchFamily="18" charset="0"/>
                      </a:rPr>
                      <m:t>λ</m:t>
                    </m:r>
                    <m:r>
                      <a:rPr lang="en-US" sz="1800" b="0" i="1">
                        <a:solidFill>
                          <a:schemeClr val="accent2">
                            <a:lumMod val="50000"/>
                          </a:schemeClr>
                        </a:solidFill>
                        <a:latin typeface="Cambria Math" panose="02040503050406030204" pitchFamily="18" charset="0"/>
                        <a:ea typeface="Cambria Math" panose="02040503050406030204" pitchFamily="18" charset="0"/>
                      </a:rPr>
                      <m:t>=3</m:t>
                    </m:r>
                    <m:r>
                      <a:rPr lang="en-US" sz="1800" b="0" i="1" smtClean="0">
                        <a:solidFill>
                          <a:schemeClr val="accent2">
                            <a:lumMod val="50000"/>
                          </a:schemeClr>
                        </a:solidFill>
                        <a:latin typeface="Cambria Math" panose="02040503050406030204" pitchFamily="18" charset="0"/>
                        <a:ea typeface="Cambria Math" panose="02040503050406030204" pitchFamily="18" charset="0"/>
                      </a:rPr>
                      <m:t>.</m:t>
                    </m:r>
                    <m:r>
                      <a:rPr lang="en-US" sz="1800" b="0" i="1">
                        <a:solidFill>
                          <a:schemeClr val="accent2">
                            <a:lumMod val="50000"/>
                          </a:schemeClr>
                        </a:solidFill>
                        <a:latin typeface="Cambria Math" panose="02040503050406030204" pitchFamily="18" charset="0"/>
                        <a:ea typeface="Cambria Math" panose="02040503050406030204" pitchFamily="18" charset="0"/>
                      </a:rPr>
                      <m:t>91</m:t>
                    </m:r>
                    <m:r>
                      <a:rPr lang="en-US" sz="1800" b="0" i="1" smtClean="0">
                        <a:solidFill>
                          <a:schemeClr val="accent2">
                            <a:lumMod val="50000"/>
                          </a:schemeClr>
                        </a:solidFill>
                        <a:latin typeface="Cambria Math" panose="02040503050406030204" pitchFamily="18" charset="0"/>
                        <a:ea typeface="Cambria Math" panose="02040503050406030204" pitchFamily="18" charset="0"/>
                      </a:rPr>
                      <m:t>68</m:t>
                    </m:r>
                  </m:oMath>
                </a14:m>
                <a:r>
                  <a:rPr lang="en-US" sz="1800" dirty="0">
                    <a:solidFill>
                      <a:schemeClr val="accent2">
                        <a:lumMod val="50000"/>
                      </a:schemeClr>
                    </a:solidFill>
                    <a:latin typeface="Cambria Math" panose="02040503050406030204" pitchFamily="18" charset="0"/>
                    <a:ea typeface="Cambria Math" panose="02040503050406030204" pitchFamily="18" charset="0"/>
                  </a:rPr>
                  <a:t>  </a:t>
                </a:r>
              </a:p>
              <a:p>
                <a:pPr marL="114300" indent="0" algn="ctr">
                  <a:buNone/>
                </a:pPr>
                <a:endParaRPr lang="en-US" dirty="0"/>
              </a:p>
              <a:p>
                <a:pPr marL="114300" indent="0">
                  <a:buNone/>
                </a:pPr>
                <a:endParaRPr lang="en-US" dirty="0"/>
              </a:p>
            </p:txBody>
          </p:sp>
        </mc:Choice>
        <mc:Fallback xmlns="">
          <p:sp>
            <p:nvSpPr>
              <p:cNvPr id="3" name="Text Placeholder 2">
                <a:extLst>
                  <a:ext uri="{FF2B5EF4-FFF2-40B4-BE49-F238E27FC236}">
                    <a16:creationId xmlns:a16="http://schemas.microsoft.com/office/drawing/2014/main" id="{46B59F55-E8F9-496B-9D54-49B03A786073}"/>
                  </a:ext>
                </a:extLst>
              </p:cNvPr>
              <p:cNvSpPr>
                <a:spLocks noGrp="1" noRot="1" noChangeAspect="1" noMove="1" noResize="1" noEditPoints="1" noAdjustHandles="1" noChangeArrowheads="1" noChangeShapeType="1" noTextEdit="1"/>
              </p:cNvSpPr>
              <p:nvPr>
                <p:ph type="body" idx="1"/>
              </p:nvPr>
            </p:nvSpPr>
            <p:spPr>
              <a:blipFill>
                <a:blip r:embed="rId2"/>
                <a:stretch>
                  <a:fillRect t="-714" r="-858"/>
                </a:stretch>
              </a:blipFill>
            </p:spPr>
            <p:txBody>
              <a:bodyPr/>
              <a:lstStyle/>
              <a:p>
                <a:r>
                  <a:rPr lang="en-US">
                    <a:noFill/>
                  </a:rPr>
                  <a:t> </a:t>
                </a:r>
              </a:p>
            </p:txBody>
          </p:sp>
        </mc:Fallback>
      </mc:AlternateContent>
    </p:spTree>
    <p:extLst>
      <p:ext uri="{BB962C8B-B14F-4D97-AF65-F5344CB8AC3E}">
        <p14:creationId xmlns:p14="http://schemas.microsoft.com/office/powerpoint/2010/main" val="422456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1874-EF38-4596-85D7-EDD9F4953FB3}"/>
              </a:ext>
            </a:extLst>
          </p:cNvPr>
          <p:cNvSpPr>
            <a:spLocks noGrp="1"/>
          </p:cNvSpPr>
          <p:nvPr>
            <p:ph type="title"/>
          </p:nvPr>
        </p:nvSpPr>
        <p:spPr>
          <a:xfrm>
            <a:off x="344794" y="487887"/>
            <a:ext cx="8520600" cy="572700"/>
          </a:xfrm>
        </p:spPr>
        <p:txBody>
          <a:bodyPr>
            <a:normAutofit fontScale="90000"/>
          </a:bodyPr>
          <a:lstStyle/>
          <a:p>
            <a:r>
              <a:rPr lang="en-US" sz="2800" dirty="0">
                <a:solidFill>
                  <a:schemeClr val="tx2"/>
                </a:solidFill>
              </a:rPr>
              <a:t>explicit METHOD - instability</a:t>
            </a:r>
            <a:endParaRPr lang="en-US" dirty="0"/>
          </a:p>
        </p:txBody>
      </p:sp>
      <p:pic>
        <p:nvPicPr>
          <p:cNvPr id="5" name="Picture 4" descr="Chart, line chart&#10;&#10;Description automatically generated">
            <a:extLst>
              <a:ext uri="{FF2B5EF4-FFF2-40B4-BE49-F238E27FC236}">
                <a16:creationId xmlns:a16="http://schemas.microsoft.com/office/drawing/2014/main" id="{2A1B8310-ED71-4DDF-B38B-87615B7A2DB3}"/>
              </a:ext>
            </a:extLst>
          </p:cNvPr>
          <p:cNvPicPr>
            <a:picLocks noChangeAspect="1"/>
          </p:cNvPicPr>
          <p:nvPr/>
        </p:nvPicPr>
        <p:blipFill>
          <a:blip r:embed="rId2"/>
          <a:stretch>
            <a:fillRect/>
          </a:stretch>
        </p:blipFill>
        <p:spPr>
          <a:xfrm>
            <a:off x="344794" y="1255486"/>
            <a:ext cx="4769455" cy="3577091"/>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4CB243-018E-4D0F-A3B3-54554710A014}"/>
                  </a:ext>
                </a:extLst>
              </p:cNvPr>
              <p:cNvSpPr txBox="1"/>
              <p:nvPr/>
            </p:nvSpPr>
            <p:spPr>
              <a:xfrm>
                <a:off x="5214937" y="1255486"/>
                <a:ext cx="3386137" cy="3970318"/>
              </a:xfrm>
              <a:prstGeom prst="rect">
                <a:avLst/>
              </a:prstGeom>
              <a:noFill/>
            </p:spPr>
            <p:txBody>
              <a:bodyPr wrap="square" rtlCol="0">
                <a:spAutoFit/>
              </a:bodyPr>
              <a:lstStyle/>
              <a:p>
                <a:pPr marL="285750" indent="-285750">
                  <a:buFont typeface="Wingdings" panose="05000000000000000000" pitchFamily="2" charset="2"/>
                  <a:buChar char="§"/>
                </a:pPr>
                <a:r>
                  <a:rPr lang="en-US" dirty="0"/>
                  <a:t>It can be seen that the results in the graph provided by the Explicit method are absurd and not helpful to our analysis of the concentration profile of Carbon in the Steel rod. </a:t>
                </a:r>
              </a:p>
              <a:p>
                <a:pPr marL="285750" indent="-285750">
                  <a:buFont typeface="Wingdings" panose="05000000000000000000" pitchFamily="2" charset="2"/>
                  <a:buChar char="§"/>
                </a:pPr>
                <a:r>
                  <a:rPr lang="en-US" dirty="0"/>
                  <a:t>This is due to a value of </a:t>
                </a:r>
                <a14:m>
                  <m:oMath xmlns:m="http://schemas.openxmlformats.org/officeDocument/2006/math">
                    <m:r>
                      <m:rPr>
                        <m:sty m:val="p"/>
                      </m:rPr>
                      <a:rPr lang="en-US" sz="1800" i="1" smtClean="0">
                        <a:solidFill>
                          <a:schemeClr val="accent2">
                            <a:lumMod val="50000"/>
                          </a:schemeClr>
                        </a:solidFill>
                        <a:latin typeface="Cambria Math" panose="02040503050406030204" pitchFamily="18" charset="0"/>
                        <a:ea typeface="Cambria Math" panose="02040503050406030204" pitchFamily="18" charset="0"/>
                      </a:rPr>
                      <m:t>λ</m:t>
                    </m:r>
                  </m:oMath>
                </a14:m>
                <a:r>
                  <a:rPr lang="en-US" dirty="0"/>
                  <a:t> greater than 0.5.</a:t>
                </a:r>
              </a:p>
              <a:p>
                <a:pPr marL="285750" indent="-285750">
                  <a:buFont typeface="Wingdings" panose="05000000000000000000" pitchFamily="2" charset="2"/>
                  <a:buChar char="§"/>
                </a:pPr>
                <a:r>
                  <a:rPr lang="en-US" dirty="0"/>
                  <a:t>Instead, we must use the Implicit and Crank Nicolson Method to find out the concentration profile.</a:t>
                </a:r>
              </a:p>
              <a:p>
                <a:endParaRPr lang="en-US" dirty="0"/>
              </a:p>
              <a:p>
                <a:endParaRPr lang="en-US" dirty="0"/>
              </a:p>
            </p:txBody>
          </p:sp>
        </mc:Choice>
        <mc:Fallback>
          <p:sp>
            <p:nvSpPr>
              <p:cNvPr id="6" name="TextBox 5">
                <a:extLst>
                  <a:ext uri="{FF2B5EF4-FFF2-40B4-BE49-F238E27FC236}">
                    <a16:creationId xmlns:a16="http://schemas.microsoft.com/office/drawing/2014/main" id="{904CB243-018E-4D0F-A3B3-54554710A014}"/>
                  </a:ext>
                </a:extLst>
              </p:cNvPr>
              <p:cNvSpPr txBox="1">
                <a:spLocks noRot="1" noChangeAspect="1" noMove="1" noResize="1" noEditPoints="1" noAdjustHandles="1" noChangeArrowheads="1" noChangeShapeType="1" noTextEdit="1"/>
              </p:cNvSpPr>
              <p:nvPr/>
            </p:nvSpPr>
            <p:spPr>
              <a:xfrm>
                <a:off x="5214937" y="1255486"/>
                <a:ext cx="3386137" cy="3970318"/>
              </a:xfrm>
              <a:prstGeom prst="rect">
                <a:avLst/>
              </a:prstGeom>
              <a:blipFill>
                <a:blip r:embed="rId3"/>
                <a:stretch>
                  <a:fillRect l="-1079" t="-922" r="-2338"/>
                </a:stretch>
              </a:blipFill>
            </p:spPr>
            <p:txBody>
              <a:bodyPr/>
              <a:lstStyle/>
              <a:p>
                <a:r>
                  <a:rPr lang="en-US">
                    <a:noFill/>
                  </a:rPr>
                  <a:t> </a:t>
                </a:r>
              </a:p>
            </p:txBody>
          </p:sp>
        </mc:Fallback>
      </mc:AlternateContent>
    </p:spTree>
    <p:extLst>
      <p:ext uri="{BB962C8B-B14F-4D97-AF65-F5344CB8AC3E}">
        <p14:creationId xmlns:p14="http://schemas.microsoft.com/office/powerpoint/2010/main" val="2764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D9F2-FECD-4660-833E-82FDAABD26B6}"/>
              </a:ext>
            </a:extLst>
          </p:cNvPr>
          <p:cNvSpPr>
            <a:spLocks noGrp="1"/>
          </p:cNvSpPr>
          <p:nvPr>
            <p:ph type="title"/>
          </p:nvPr>
        </p:nvSpPr>
        <p:spPr/>
        <p:txBody>
          <a:bodyPr>
            <a:normAutofit fontScale="90000"/>
          </a:bodyPr>
          <a:lstStyle/>
          <a:p>
            <a:r>
              <a:rPr lang="en-US" sz="2800" dirty="0">
                <a:solidFill>
                  <a:schemeClr val="tx2"/>
                </a:solidFill>
              </a:rPr>
              <a:t>IMPLICIT METHOD </a:t>
            </a:r>
            <a:endParaRPr lang="en-US" dirty="0"/>
          </a:p>
        </p:txBody>
      </p:sp>
      <p:sp>
        <p:nvSpPr>
          <p:cNvPr id="3" name="Text Placeholder 2">
            <a:extLst>
              <a:ext uri="{FF2B5EF4-FFF2-40B4-BE49-F238E27FC236}">
                <a16:creationId xmlns:a16="http://schemas.microsoft.com/office/drawing/2014/main" id="{24E5B04E-293B-4483-98A9-32AE310CFA58}"/>
              </a:ext>
            </a:extLst>
          </p:cNvPr>
          <p:cNvSpPr>
            <a:spLocks noGrp="1"/>
          </p:cNvSpPr>
          <p:nvPr>
            <p:ph type="body" idx="1"/>
          </p:nvPr>
        </p:nvSpPr>
        <p:spPr>
          <a:xfrm>
            <a:off x="5536406" y="1152475"/>
            <a:ext cx="3295894" cy="3416400"/>
          </a:xfrm>
        </p:spPr>
        <p:txBody>
          <a:bodyPr>
            <a:normAutofit/>
          </a:bodyPr>
          <a:lstStyle/>
          <a:p>
            <a:pPr marL="114300" indent="0">
              <a:buNone/>
            </a:pPr>
            <a:r>
              <a:rPr lang="en-US" dirty="0"/>
              <a:t>The Implicit Method shows that the process has reached a steady state towards the end. It can be clearly seen from the straight line that is obtained. This is because of the higher diffusivity value that causes it to reach the steady state.</a:t>
            </a:r>
          </a:p>
          <a:p>
            <a:pPr marL="114300" indent="0">
              <a:buNone/>
            </a:pPr>
            <a:endParaRPr lang="en-US" dirty="0"/>
          </a:p>
          <a:p>
            <a:pPr marL="114300" indent="0">
              <a:buNone/>
            </a:pPr>
            <a:r>
              <a:rPr lang="en-US" dirty="0"/>
              <a:t>Number of time divisions in this graph are 50. </a:t>
            </a:r>
          </a:p>
          <a:p>
            <a:pPr marL="114300" indent="0">
              <a:buNone/>
            </a:pPr>
            <a:endParaRPr lang="en-US" dirty="0"/>
          </a:p>
          <a:p>
            <a:pPr marL="114300" indent="0">
              <a:buNone/>
            </a:pPr>
            <a:endParaRPr lang="en-US" dirty="0"/>
          </a:p>
        </p:txBody>
      </p:sp>
      <p:pic>
        <p:nvPicPr>
          <p:cNvPr id="5" name="Picture 4" descr="A picture containing text, bed, whisk&#10;&#10;Description automatically generated">
            <a:extLst>
              <a:ext uri="{FF2B5EF4-FFF2-40B4-BE49-F238E27FC236}">
                <a16:creationId xmlns:a16="http://schemas.microsoft.com/office/drawing/2014/main" id="{29CF543B-656B-4B04-A2F8-E4FEEEF28B37}"/>
              </a:ext>
            </a:extLst>
          </p:cNvPr>
          <p:cNvPicPr>
            <a:picLocks noChangeAspect="1"/>
          </p:cNvPicPr>
          <p:nvPr/>
        </p:nvPicPr>
        <p:blipFill>
          <a:blip r:embed="rId2"/>
          <a:stretch>
            <a:fillRect/>
          </a:stretch>
        </p:blipFill>
        <p:spPr>
          <a:xfrm>
            <a:off x="511717" y="1269115"/>
            <a:ext cx="4399680" cy="3299760"/>
          </a:xfrm>
          <a:prstGeom prst="rect">
            <a:avLst/>
          </a:prstGeom>
        </p:spPr>
      </p:pic>
    </p:spTree>
    <p:extLst>
      <p:ext uri="{BB962C8B-B14F-4D97-AF65-F5344CB8AC3E}">
        <p14:creationId xmlns:p14="http://schemas.microsoft.com/office/powerpoint/2010/main" val="293884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FC5F-F6F3-43C6-8587-AB2F896282CF}"/>
              </a:ext>
            </a:extLst>
          </p:cNvPr>
          <p:cNvSpPr>
            <a:spLocks noGrp="1"/>
          </p:cNvSpPr>
          <p:nvPr>
            <p:ph type="title"/>
          </p:nvPr>
        </p:nvSpPr>
        <p:spPr/>
        <p:txBody>
          <a:bodyPr>
            <a:normAutofit fontScale="90000"/>
          </a:bodyPr>
          <a:lstStyle/>
          <a:p>
            <a:r>
              <a:rPr lang="en-US" dirty="0">
                <a:solidFill>
                  <a:schemeClr val="tx2"/>
                </a:solidFill>
              </a:rPr>
              <a:t>crank NICOLSON</a:t>
            </a:r>
            <a:r>
              <a:rPr lang="en-US" sz="2800" dirty="0">
                <a:solidFill>
                  <a:schemeClr val="tx2"/>
                </a:solidFill>
              </a:rPr>
              <a:t> METHOD </a:t>
            </a:r>
            <a:endParaRPr lang="en-US" dirty="0"/>
          </a:p>
        </p:txBody>
      </p:sp>
      <p:sp>
        <p:nvSpPr>
          <p:cNvPr id="3" name="Text Placeholder 2">
            <a:extLst>
              <a:ext uri="{FF2B5EF4-FFF2-40B4-BE49-F238E27FC236}">
                <a16:creationId xmlns:a16="http://schemas.microsoft.com/office/drawing/2014/main" id="{B4DC8C5C-CC65-44DE-A6D7-2D3450598139}"/>
              </a:ext>
            </a:extLst>
          </p:cNvPr>
          <p:cNvSpPr>
            <a:spLocks noGrp="1"/>
          </p:cNvSpPr>
          <p:nvPr>
            <p:ph type="body" idx="1"/>
          </p:nvPr>
        </p:nvSpPr>
        <p:spPr>
          <a:xfrm>
            <a:off x="5239658" y="1451346"/>
            <a:ext cx="3592642" cy="3382055"/>
          </a:xfrm>
        </p:spPr>
        <p:txBody>
          <a:bodyPr/>
          <a:lstStyle/>
          <a:p>
            <a:pPr marL="114300" indent="0">
              <a:buNone/>
            </a:pPr>
            <a:r>
              <a:rPr lang="en-US" dirty="0"/>
              <a:t>The Crank Nicolson Method  has a similar solution to that of the Implicit Method.  Steady state has been achieved by the process owing to high diffusivity.</a:t>
            </a:r>
          </a:p>
          <a:p>
            <a:pPr marL="114300" indent="0">
              <a:buNone/>
            </a:pPr>
            <a:endParaRPr lang="en-US" dirty="0"/>
          </a:p>
          <a:p>
            <a:pPr marL="114300" indent="0">
              <a:buNone/>
            </a:pPr>
            <a:r>
              <a:rPr lang="en-US" dirty="0"/>
              <a:t>Number of time divisions in this graph are 50. </a:t>
            </a:r>
          </a:p>
        </p:txBody>
      </p:sp>
      <p:pic>
        <p:nvPicPr>
          <p:cNvPr id="5" name="Picture 4" descr="A picture containing text, bed, whisk, kitchenware&#10;&#10;Description automatically generated">
            <a:extLst>
              <a:ext uri="{FF2B5EF4-FFF2-40B4-BE49-F238E27FC236}">
                <a16:creationId xmlns:a16="http://schemas.microsoft.com/office/drawing/2014/main" id="{5BE8397F-32A0-4591-A133-368B16EFC20A}"/>
              </a:ext>
            </a:extLst>
          </p:cNvPr>
          <p:cNvPicPr>
            <a:picLocks noChangeAspect="1"/>
          </p:cNvPicPr>
          <p:nvPr/>
        </p:nvPicPr>
        <p:blipFill>
          <a:blip r:embed="rId2"/>
          <a:stretch>
            <a:fillRect/>
          </a:stretch>
        </p:blipFill>
        <p:spPr>
          <a:xfrm>
            <a:off x="311700" y="1247321"/>
            <a:ext cx="4509407" cy="3382055"/>
          </a:xfrm>
          <a:prstGeom prst="rect">
            <a:avLst/>
          </a:prstGeom>
        </p:spPr>
      </p:pic>
    </p:spTree>
    <p:extLst>
      <p:ext uri="{BB962C8B-B14F-4D97-AF65-F5344CB8AC3E}">
        <p14:creationId xmlns:p14="http://schemas.microsoft.com/office/powerpoint/2010/main" val="215260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D7B4480-8FB0-4661-AE85-196B04BCEB85}"/>
              </a:ext>
            </a:extLst>
          </p:cNvPr>
          <p:cNvSpPr>
            <a:spLocks noGrp="1"/>
          </p:cNvSpPr>
          <p:nvPr>
            <p:ph type="title"/>
          </p:nvPr>
        </p:nvSpPr>
        <p:spPr>
          <a:xfrm>
            <a:off x="435894" y="660299"/>
            <a:ext cx="8272212" cy="642609"/>
          </a:xfrm>
        </p:spPr>
        <p:txBody>
          <a:bodyPr anchor="t">
            <a:normAutofit/>
          </a:bodyPr>
          <a:lstStyle/>
          <a:p>
            <a:r>
              <a:rPr lang="en-US" sz="3000" dirty="0">
                <a:solidFill>
                  <a:schemeClr val="accent2"/>
                </a:solidFill>
                <a:ea typeface="Cambria Math" panose="02040503050406030204" pitchFamily="18" charset="0"/>
              </a:rPr>
              <a:t>Problem Statement</a:t>
            </a:r>
          </a:p>
        </p:txBody>
      </p:sp>
      <p:sp>
        <p:nvSpPr>
          <p:cNvPr id="13" name="Rectangle 12">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342900"/>
            <a:ext cx="847420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4EEC7F9C-9D9B-4D6B-BBF6-5D489975AE88}"/>
                  </a:ext>
                </a:extLst>
              </p:cNvPr>
              <p:cNvSpPr>
                <a:spLocks noGrp="1"/>
              </p:cNvSpPr>
              <p:nvPr>
                <p:ph idx="1"/>
              </p:nvPr>
            </p:nvSpPr>
            <p:spPr>
              <a:xfrm>
                <a:off x="435894" y="1409700"/>
                <a:ext cx="8272211" cy="2984400"/>
              </a:xfrm>
            </p:spPr>
            <p:txBody>
              <a:bodyPr>
                <a:normAutofit/>
              </a:bodyPr>
              <a:lstStyle/>
              <a:p>
                <a:pPr marL="0" indent="0" algn="just">
                  <a:buNone/>
                </a:pPr>
                <a:r>
                  <a:rPr lang="en-US" dirty="0">
                    <a:solidFill>
                      <a:schemeClr val="accent2">
                        <a:lumMod val="50000"/>
                      </a:schemeClr>
                    </a:solidFill>
                    <a:latin typeface="Cambria Math"/>
                    <a:ea typeface="Cambria Math"/>
                  </a:rPr>
                  <a:t>Obtain the concentration profile of Carbon which diffuses into a 1-D steel rod. Initial Concentration of the carbon at t = 0 s is 0.1 wt%. The total time taken for diffusion to occur across a 5 cm length section of a rod is 600 minutes. The diffusivity of the carbon particles is 3.4 * </a:t>
                </a:r>
                <a14:m>
                  <m:oMath xmlns:m="http://schemas.openxmlformats.org/officeDocument/2006/math">
                    <m:sSup>
                      <m:sSupPr>
                        <m:ctrlPr>
                          <a:rPr lang="en-US" i="1" smtClean="0">
                            <a:solidFill>
                              <a:schemeClr val="accent2">
                                <a:lumMod val="50000"/>
                              </a:schemeClr>
                            </a:solidFill>
                            <a:latin typeface="Cambria Math" panose="02040503050406030204" pitchFamily="18" charset="0"/>
                            <a:ea typeface="Cambria Math"/>
                          </a:rPr>
                        </m:ctrlPr>
                      </m:sSupPr>
                      <m:e>
                        <m:r>
                          <a:rPr lang="en-US" b="0" i="1" smtClean="0">
                            <a:solidFill>
                              <a:schemeClr val="accent2">
                                <a:lumMod val="50000"/>
                              </a:schemeClr>
                            </a:solidFill>
                            <a:latin typeface="Cambria Math" panose="02040503050406030204" pitchFamily="18" charset="0"/>
                            <a:ea typeface="Cambria Math"/>
                          </a:rPr>
                          <m:t>10</m:t>
                        </m:r>
                      </m:e>
                      <m:sup>
                        <m:r>
                          <a:rPr lang="en-US" b="0" i="1" smtClean="0">
                            <a:solidFill>
                              <a:schemeClr val="accent2">
                                <a:lumMod val="50000"/>
                              </a:schemeClr>
                            </a:solidFill>
                            <a:latin typeface="Cambria Math" panose="02040503050406030204" pitchFamily="18" charset="0"/>
                            <a:ea typeface="Cambria Math"/>
                          </a:rPr>
                          <m:t>−9</m:t>
                        </m:r>
                      </m:sup>
                    </m:sSup>
                  </m:oMath>
                </a14:m>
                <a:r>
                  <a:rPr lang="en-US" dirty="0">
                    <a:solidFill>
                      <a:schemeClr val="accent2">
                        <a:lumMod val="50000"/>
                      </a:schemeClr>
                    </a:solidFill>
                    <a:latin typeface="Cambria Math"/>
                    <a:ea typeface="Cambria Math"/>
                  </a:rPr>
                  <a:t> </a:t>
                </a:r>
                <a14:m>
                  <m:oMath xmlns:m="http://schemas.openxmlformats.org/officeDocument/2006/math">
                    <m:sSup>
                      <m:sSupPr>
                        <m:ctrlPr>
                          <a:rPr lang="en-US" i="1" dirty="0" smtClean="0">
                            <a:solidFill>
                              <a:schemeClr val="accent2">
                                <a:lumMod val="50000"/>
                              </a:schemeClr>
                            </a:solidFill>
                            <a:latin typeface="Cambria Math" panose="02040503050406030204" pitchFamily="18" charset="0"/>
                            <a:ea typeface="Cambria Math"/>
                          </a:rPr>
                        </m:ctrlPr>
                      </m:sSupPr>
                      <m:e>
                        <m:r>
                          <a:rPr lang="en-US" b="0" i="1" dirty="0" smtClean="0">
                            <a:solidFill>
                              <a:schemeClr val="accent2">
                                <a:lumMod val="50000"/>
                              </a:schemeClr>
                            </a:solidFill>
                            <a:latin typeface="Cambria Math" panose="02040503050406030204" pitchFamily="18" charset="0"/>
                            <a:ea typeface="Cambria Math"/>
                          </a:rPr>
                          <m:t>𝑚</m:t>
                        </m:r>
                      </m:e>
                      <m:sup>
                        <m:r>
                          <a:rPr lang="en-US" b="0" i="1" dirty="0" smtClean="0">
                            <a:solidFill>
                              <a:schemeClr val="accent2">
                                <a:lumMod val="50000"/>
                              </a:schemeClr>
                            </a:solidFill>
                            <a:latin typeface="Cambria Math" panose="02040503050406030204" pitchFamily="18" charset="0"/>
                            <a:ea typeface="Cambria Math"/>
                          </a:rPr>
                          <m:t>2</m:t>
                        </m:r>
                      </m:sup>
                    </m:sSup>
                  </m:oMath>
                </a14:m>
                <a:r>
                  <a:rPr lang="en-US" dirty="0">
                    <a:solidFill>
                      <a:schemeClr val="accent2">
                        <a:lumMod val="50000"/>
                      </a:schemeClr>
                    </a:solidFill>
                    <a:latin typeface="Cambria Math"/>
                    <a:ea typeface="Cambria Math"/>
                  </a:rPr>
                  <a:t>/s. The final concentration of carbon at x = 5 cm is 0.05 wt% and at x = 0 the concentration is 1 wt%.</a:t>
                </a:r>
              </a:p>
              <a:p>
                <a:pPr marL="305435" indent="-305435"/>
                <a:endParaRPr lang="en-US" dirty="0">
                  <a:solidFill>
                    <a:schemeClr val="accent2">
                      <a:lumMod val="50000"/>
                    </a:schemeClr>
                  </a:solidFill>
                </a:endParaRPr>
              </a:p>
            </p:txBody>
          </p:sp>
        </mc:Choice>
        <mc:Fallback xmlns="">
          <p:sp>
            <p:nvSpPr>
              <p:cNvPr id="6" name="Text Placeholder 5">
                <a:extLst>
                  <a:ext uri="{FF2B5EF4-FFF2-40B4-BE49-F238E27FC236}">
                    <a16:creationId xmlns:a16="http://schemas.microsoft.com/office/drawing/2014/main" id="{4EEC7F9C-9D9B-4D6B-BBF6-5D489975AE88}"/>
                  </a:ext>
                </a:extLst>
              </p:cNvPr>
              <p:cNvSpPr>
                <a:spLocks noGrp="1" noRot="1" noChangeAspect="1" noMove="1" noResize="1" noEditPoints="1" noAdjustHandles="1" noChangeArrowheads="1" noChangeShapeType="1" noTextEdit="1"/>
              </p:cNvSpPr>
              <p:nvPr>
                <p:ph idx="1"/>
              </p:nvPr>
            </p:nvSpPr>
            <p:spPr>
              <a:xfrm>
                <a:off x="435894" y="1409700"/>
                <a:ext cx="8272211" cy="2984400"/>
              </a:xfrm>
              <a:blipFill>
                <a:blip r:embed="rId2"/>
                <a:stretch>
                  <a:fillRect l="-664" r="-664"/>
                </a:stretch>
              </a:blipFill>
            </p:spPr>
            <p:txBody>
              <a:bodyPr/>
              <a:lstStyle/>
              <a:p>
                <a:r>
                  <a:rPr lang="en-US">
                    <a:noFill/>
                  </a:rPr>
                  <a:t> </a:t>
                </a:r>
              </a:p>
            </p:txBody>
          </p:sp>
        </mc:Fallback>
      </mc:AlternateContent>
    </p:spTree>
    <p:extLst>
      <p:ext uri="{BB962C8B-B14F-4D97-AF65-F5344CB8AC3E}">
        <p14:creationId xmlns:p14="http://schemas.microsoft.com/office/powerpoint/2010/main" val="23078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7CC-48CD-47A4-9731-A150373D6892}"/>
              </a:ext>
            </a:extLst>
          </p:cNvPr>
          <p:cNvSpPr>
            <a:spLocks noGrp="1"/>
          </p:cNvSpPr>
          <p:nvPr>
            <p:ph type="title"/>
          </p:nvPr>
        </p:nvSpPr>
        <p:spPr/>
        <p:txBody>
          <a:bodyPr>
            <a:normAutofit fontScale="90000"/>
          </a:bodyPr>
          <a:lstStyle/>
          <a:p>
            <a:r>
              <a:rPr lang="en-US" sz="2800" dirty="0">
                <a:solidFill>
                  <a:schemeClr val="tx2"/>
                </a:solidFill>
              </a:rPr>
              <a:t>Conclusion</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886FA8C-4D3A-43C0-94AB-FB33FBADF38C}"/>
                  </a:ext>
                </a:extLst>
              </p:cNvPr>
              <p:cNvSpPr>
                <a:spLocks noGrp="1"/>
              </p:cNvSpPr>
              <p:nvPr>
                <p:ph type="body" idx="1"/>
              </p:nvPr>
            </p:nvSpPr>
            <p:spPr/>
            <p:txBody>
              <a:bodyPr/>
              <a:lstStyle/>
              <a:p>
                <a:pPr>
                  <a:buFont typeface="Wingdings" panose="05000000000000000000" pitchFamily="2" charset="2"/>
                  <a:buChar char="§"/>
                </a:pPr>
                <a:r>
                  <a:rPr lang="en-US" dirty="0"/>
                  <a:t>Explicit methods cannot be utilized in all cases owing to their unstable nature of the solution at high </a:t>
                </a:r>
                <a14:m>
                  <m:oMath xmlns:m="http://schemas.openxmlformats.org/officeDocument/2006/math">
                    <m:r>
                      <m:rPr>
                        <m:sty m:val="p"/>
                      </m:rPr>
                      <a:rPr lang="en-US" sz="1800" i="1" smtClean="0">
                        <a:solidFill>
                          <a:schemeClr val="accent2">
                            <a:lumMod val="50000"/>
                          </a:schemeClr>
                        </a:solidFill>
                        <a:latin typeface="Cambria Math" panose="02040503050406030204" pitchFamily="18" charset="0"/>
                        <a:ea typeface="Cambria Math" panose="02040503050406030204" pitchFamily="18" charset="0"/>
                      </a:rPr>
                      <m:t>λ</m:t>
                    </m:r>
                  </m:oMath>
                </a14:m>
                <a:r>
                  <a:rPr lang="en-US" dirty="0"/>
                  <a:t> values. Crank Nicolson and Implicit Methods provide better solutions.</a:t>
                </a:r>
              </a:p>
              <a:p>
                <a:pPr>
                  <a:buFont typeface="Wingdings" panose="05000000000000000000" pitchFamily="2" charset="2"/>
                  <a:buChar char="§"/>
                </a:pPr>
                <a:endParaRPr lang="en-US" dirty="0"/>
              </a:p>
              <a:p>
                <a:pPr>
                  <a:buFont typeface="Wingdings" panose="05000000000000000000" pitchFamily="2" charset="2"/>
                  <a:buChar char="§"/>
                </a:pPr>
                <a:r>
                  <a:rPr lang="en-US" dirty="0"/>
                  <a:t>The process continues to be of transient nature in the case of the initial diffusivity value whereas it attains steady state in the case of a higher diffusivity constant.</a:t>
                </a:r>
              </a:p>
              <a:p>
                <a:pPr>
                  <a:buFont typeface="Wingdings" panose="05000000000000000000" pitchFamily="2" charset="2"/>
                  <a:buChar char="§"/>
                </a:pPr>
                <a:endParaRPr lang="en-US" dirty="0"/>
              </a:p>
              <a:p>
                <a:pPr>
                  <a:buFont typeface="Wingdings" panose="05000000000000000000" pitchFamily="2" charset="2"/>
                  <a:buChar char="§"/>
                </a:pPr>
                <a:r>
                  <a:rPr lang="en-US" dirty="0"/>
                  <a:t>A complete analysis of concentration profiles for various values of time and position along the length of the rod have also been attained.</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mc:Choice>
        <mc:Fallback>
          <p:sp>
            <p:nvSpPr>
              <p:cNvPr id="3" name="Text Placeholder 2">
                <a:extLst>
                  <a:ext uri="{FF2B5EF4-FFF2-40B4-BE49-F238E27FC236}">
                    <a16:creationId xmlns:a16="http://schemas.microsoft.com/office/drawing/2014/main" id="{5886FA8C-4D3A-43C0-94AB-FB33FBADF38C}"/>
                  </a:ext>
                </a:extLst>
              </p:cNvPr>
              <p:cNvSpPr>
                <a:spLocks noGrp="1" noRot="1" noChangeAspect="1" noMove="1" noResize="1" noEditPoints="1" noAdjustHandles="1" noChangeArrowheads="1" noChangeShapeType="1" noTextEdit="1"/>
              </p:cNvSpPr>
              <p:nvPr>
                <p:ph type="body" idx="1"/>
              </p:nvPr>
            </p:nvSpPr>
            <p:spPr>
              <a:blipFill>
                <a:blip r:embed="rId2"/>
                <a:stretch>
                  <a:fillRect r="-143"/>
                </a:stretch>
              </a:blipFill>
            </p:spPr>
            <p:txBody>
              <a:bodyPr/>
              <a:lstStyle/>
              <a:p>
                <a:r>
                  <a:rPr lang="en-US">
                    <a:noFill/>
                  </a:rPr>
                  <a:t> </a:t>
                </a:r>
              </a:p>
            </p:txBody>
          </p:sp>
        </mc:Fallback>
      </mc:AlternateContent>
    </p:spTree>
    <p:extLst>
      <p:ext uri="{BB962C8B-B14F-4D97-AF65-F5344CB8AC3E}">
        <p14:creationId xmlns:p14="http://schemas.microsoft.com/office/powerpoint/2010/main" val="44400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8" name="Rectangle 77">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435894" y="526617"/>
            <a:ext cx="8272212" cy="760350"/>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a:solidFill>
                  <a:srgbClr val="FFFFFF"/>
                </a:solidFill>
              </a:rPr>
              <a:t> </a:t>
            </a:r>
          </a:p>
        </p:txBody>
      </p:sp>
      <p:sp useBgFill="1">
        <p:nvSpPr>
          <p:cNvPr id="86" name="Rectangle 85">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ase Hardening of Mild Steel">
            <a:extLst>
              <a:ext uri="{FF2B5EF4-FFF2-40B4-BE49-F238E27FC236}">
                <a16:creationId xmlns:a16="http://schemas.microsoft.com/office/drawing/2014/main" id="{0B0B5A6E-4DF1-4FFC-9EBB-695C2C2A403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492918" y="2324456"/>
            <a:ext cx="3721894" cy="1629586"/>
          </a:xfrm>
          <a:prstGeom prst="rect">
            <a:avLst/>
          </a:prstGeom>
          <a:noFill/>
          <a:extLst>
            <a:ext uri="{909E8E84-426E-40DD-AFC4-6F175D3DCCD1}">
              <a14:hiddenFill xmlns:a14="http://schemas.microsoft.com/office/drawing/2010/main">
                <a:solidFill>
                  <a:srgbClr val="FFFFFF"/>
                </a:solidFill>
              </a14:hiddenFill>
            </a:ext>
          </a:extLst>
        </p:spPr>
      </p:pic>
      <p:sp>
        <p:nvSpPr>
          <p:cNvPr id="73" name="Google Shape;73;p16"/>
          <p:cNvSpPr txBox="1">
            <a:spLocks noGrp="1"/>
          </p:cNvSpPr>
          <p:nvPr>
            <p:ph type="body" idx="1"/>
          </p:nvPr>
        </p:nvSpPr>
        <p:spPr>
          <a:xfrm>
            <a:off x="4751853" y="1418590"/>
            <a:ext cx="3956251" cy="3382010"/>
          </a:xfrm>
          <a:prstGeom prst="rect">
            <a:avLst/>
          </a:prstGeom>
        </p:spPr>
        <p:txBody>
          <a:bodyPr spcFirstLastPara="1" vert="horz" lIns="91440" tIns="45720" rIns="91440" bIns="45720" rtlCol="0" anchor="ctr" anchorCtr="0">
            <a:noAutofit/>
          </a:bodyPr>
          <a:lstStyle/>
          <a:p>
            <a:pPr marL="457200" lvl="0" indent="-323850" algn="just">
              <a:lnSpc>
                <a:spcPct val="90000"/>
              </a:lnSpc>
              <a:spcBef>
                <a:spcPct val="20000"/>
              </a:spcBef>
              <a:spcAft>
                <a:spcPts val="600"/>
              </a:spcAft>
              <a:buSzPct val="92000"/>
              <a:buFont typeface="Wingdings 2" panose="05020102010507070707" pitchFamily="18" charset="2"/>
              <a:buChar char=""/>
            </a:pPr>
            <a:r>
              <a:rPr lang="en-US" sz="1500" dirty="0">
                <a:latin typeface="Cambria Math"/>
                <a:ea typeface="Cambria Math"/>
              </a:rPr>
              <a:t>It is a technique by which both surface hardness and fatigue life are enhanced for steel alloys.</a:t>
            </a:r>
          </a:p>
          <a:p>
            <a:pPr marL="457200" lvl="0" indent="-323850" algn="just">
              <a:lnSpc>
                <a:spcPct val="90000"/>
              </a:lnSpc>
              <a:spcBef>
                <a:spcPct val="20000"/>
              </a:spcBef>
              <a:spcAft>
                <a:spcPts val="600"/>
              </a:spcAft>
              <a:buSzPct val="92000"/>
              <a:buFont typeface="Wingdings 2" panose="05020102010507070707" pitchFamily="18" charset="2"/>
              <a:buChar char=""/>
            </a:pPr>
            <a:r>
              <a:rPr lang="en-US" sz="1500" dirty="0">
                <a:latin typeface="Cambria Math"/>
                <a:ea typeface="Cambria Math"/>
              </a:rPr>
              <a:t>It is accomplished by exposing the component to a carbonaceous or nitrogenous atmosphere at an elevated temperature.</a:t>
            </a:r>
          </a:p>
          <a:p>
            <a:pPr indent="-323850" algn="just">
              <a:lnSpc>
                <a:spcPct val="90000"/>
              </a:lnSpc>
              <a:spcBef>
                <a:spcPct val="20000"/>
              </a:spcBef>
              <a:spcAft>
                <a:spcPts val="600"/>
              </a:spcAft>
              <a:buSzPct val="92000"/>
              <a:buFont typeface="Wingdings 2" panose="05020102010507070707" pitchFamily="18" charset="2"/>
              <a:buChar char=""/>
            </a:pPr>
            <a:r>
              <a:rPr lang="en-US" sz="1500" dirty="0">
                <a:latin typeface="Cambria Math"/>
                <a:ea typeface="Cambria Math"/>
              </a:rPr>
              <a:t>A carbon- or nitrogen-rich outer surface layer (or “case”) is introduced by atomic diffusion from the gaseous phase. The case is normally on the order of 1 mm deep and is harder than the inner core of material. </a:t>
            </a:r>
            <a:endParaRPr lang="en-US" sz="1500" dirty="0">
              <a:latin typeface="Cambria Math"/>
              <a:ea typeface="Cambria Math" panose="02040503050406030204" pitchFamily="18" charset="0"/>
            </a:endParaRPr>
          </a:p>
        </p:txBody>
      </p:sp>
      <p:sp>
        <p:nvSpPr>
          <p:cNvPr id="3" name="Rectangle 2">
            <a:extLst>
              <a:ext uri="{FF2B5EF4-FFF2-40B4-BE49-F238E27FC236}">
                <a16:creationId xmlns:a16="http://schemas.microsoft.com/office/drawing/2014/main" id="{6A0F363B-F6E1-4DE4-8E20-781EBA2B20E2}"/>
              </a:ext>
            </a:extLst>
          </p:cNvPr>
          <p:cNvSpPr/>
          <p:nvPr/>
        </p:nvSpPr>
        <p:spPr>
          <a:xfrm>
            <a:off x="2707925" y="259037"/>
            <a:ext cx="3728149" cy="707450"/>
          </a:xfrm>
          <a:prstGeom prst="rect">
            <a:avLst/>
          </a:prstGeom>
          <a:solidFill>
            <a:schemeClr val="tx2"/>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IN" sz="3000" dirty="0">
                <a:solidFill>
                  <a:schemeClr val="bg1"/>
                </a:solidFill>
                <a:latin typeface="+mj-lt"/>
              </a:rPr>
              <a:t>CASE HARDENING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7"/>
        <p:cNvGrpSpPr/>
        <p:nvPr/>
      </p:nvGrpSpPr>
      <p:grpSpPr>
        <a:xfrm>
          <a:off x="0" y="0"/>
          <a:ext cx="0" cy="0"/>
          <a:chOff x="0" y="0"/>
          <a:chExt cx="0" cy="0"/>
        </a:xfrm>
      </p:grpSpPr>
      <p:sp>
        <p:nvSpPr>
          <p:cNvPr id="104" name="Rectangle 10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10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109">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p:cNvSpPr txBox="1">
            <a:spLocks noGrp="1"/>
          </p:cNvSpPr>
          <p:nvPr>
            <p:ph type="title"/>
          </p:nvPr>
        </p:nvSpPr>
        <p:spPr>
          <a:xfrm>
            <a:off x="435894" y="644643"/>
            <a:ext cx="8272212" cy="658265"/>
          </a:xfrm>
          <a:prstGeom prst="rect">
            <a:avLst/>
          </a:prstGeom>
        </p:spPr>
        <p:txBody>
          <a:bodyPr spcFirstLastPara="1" vert="horz" lIns="91440" tIns="45720" rIns="91440" bIns="45720" rtlCol="0" anchor="t" anchorCtr="0">
            <a:normAutofit/>
          </a:bodyPr>
          <a:lstStyle/>
          <a:p>
            <a:pPr marL="0" lvl="0" indent="0">
              <a:spcBef>
                <a:spcPct val="0"/>
              </a:spcBef>
              <a:spcAft>
                <a:spcPts val="0"/>
              </a:spcAft>
              <a:buClr>
                <a:schemeClr val="dk1"/>
              </a:buClr>
              <a:buSzPct val="39285"/>
            </a:pPr>
            <a:r>
              <a:rPr lang="en-US" sz="3000" dirty="0">
                <a:solidFill>
                  <a:schemeClr val="accent2"/>
                </a:solidFill>
              </a:rPr>
              <a:t>Approach</a:t>
            </a:r>
          </a:p>
          <a:p>
            <a:pPr marL="0" lvl="0" indent="0">
              <a:spcBef>
                <a:spcPct val="0"/>
              </a:spcBef>
              <a:spcAft>
                <a:spcPts val="0"/>
              </a:spcAft>
            </a:pPr>
            <a:endParaRPr lang="en-US" dirty="0">
              <a:solidFill>
                <a:schemeClr val="accent2"/>
              </a:solidFill>
            </a:endParaRPr>
          </a:p>
        </p:txBody>
      </p:sp>
      <p:sp>
        <p:nvSpPr>
          <p:cNvPr id="114" name="Rectangle 113">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342900"/>
            <a:ext cx="847420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469A3DB-9AC1-4A9B-B502-1ED716409CEA}"/>
                  </a:ext>
                </a:extLst>
              </p:cNvPr>
              <p:cNvSpPr>
                <a:spLocks noGrp="1"/>
              </p:cNvSpPr>
              <p:nvPr>
                <p:ph type="body" idx="1"/>
              </p:nvPr>
            </p:nvSpPr>
            <p:spPr>
              <a:xfrm>
                <a:off x="404579" y="1401872"/>
                <a:ext cx="8272211" cy="2984400"/>
              </a:xfrm>
            </p:spPr>
            <p:txBody>
              <a:bodyPr vert="horz" lIns="91440" tIns="45720" rIns="91440" bIns="45720" rtlCol="0" anchor="ctr">
                <a:noAutofit/>
              </a:bodyPr>
              <a:lstStyle/>
              <a:p>
                <a:pPr marL="285750" indent="-285750"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 problem statement is based on Fick’s Second Law. So, the general diffusion equation for one-dimensional analysis under non-steady state condition is given by:</a:t>
                </a:r>
              </a:p>
              <a:p>
                <a:pPr marL="0" indent="0" algn="just">
                  <a:lnSpc>
                    <a:spcPct val="90000"/>
                  </a:lnSpc>
                  <a:spcBef>
                    <a:spcPct val="20000"/>
                  </a:spcBef>
                  <a:spcAft>
                    <a:spcPts val="600"/>
                  </a:spcAft>
                  <a:buSzPct val="92000"/>
                  <a:buNone/>
                </a:pPr>
                <a14:m>
                  <m:oMathPara xmlns:m="http://schemas.openxmlformats.org/officeDocument/2006/math">
                    <m:oMathParaPr>
                      <m:jc m:val="centerGroup"/>
                    </m:oMathParaPr>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r>
                            <a:rPr lang="en-US" sz="1500" i="1">
                              <a:solidFill>
                                <a:schemeClr val="accent2">
                                  <a:lumMod val="50000"/>
                                </a:schemeClr>
                              </a:solidFill>
                              <a:latin typeface="Cambria Math" panose="02040503050406030204" pitchFamily="18" charset="0"/>
                              <a:ea typeface="Cambria Math" panose="02040503050406030204" pitchFamily="18" charset="0"/>
                            </a:rPr>
                            <m:t>𝜕</m:t>
                          </m:r>
                          <m:r>
                            <a:rPr lang="en-US" sz="1500" b="0" i="1">
                              <a:solidFill>
                                <a:schemeClr val="accent2">
                                  <a:lumMod val="50000"/>
                                </a:schemeClr>
                              </a:solidFill>
                              <a:latin typeface="Cambria Math" panose="02040503050406030204" pitchFamily="18" charset="0"/>
                              <a:ea typeface="Cambria Math" panose="02040503050406030204" pitchFamily="18" charset="0"/>
                            </a:rPr>
                            <m:t>𝐶</m:t>
                          </m:r>
                        </m:num>
                        <m:den>
                          <m:r>
                            <a:rPr lang="en-US" sz="1500" i="1">
                              <a:solidFill>
                                <a:schemeClr val="accent2">
                                  <a:lumMod val="50000"/>
                                </a:schemeClr>
                              </a:solidFill>
                              <a:latin typeface="Cambria Math" panose="02040503050406030204" pitchFamily="18" charset="0"/>
                              <a:ea typeface="Cambria Math" panose="02040503050406030204" pitchFamily="18" charset="0"/>
                            </a:rPr>
                            <m:t>𝜕</m:t>
                          </m:r>
                          <m:r>
                            <a:rPr lang="en-US" sz="1500" b="0" i="1">
                              <a:solidFill>
                                <a:schemeClr val="accent2">
                                  <a:lumMod val="50000"/>
                                </a:schemeClr>
                              </a:solidFill>
                              <a:latin typeface="Cambria Math" panose="02040503050406030204" pitchFamily="18" charset="0"/>
                              <a:ea typeface="Cambria Math" panose="02040503050406030204" pitchFamily="18" charset="0"/>
                            </a:rPr>
                            <m:t>𝑡</m:t>
                          </m:r>
                        </m:den>
                      </m:f>
                      <m:r>
                        <a:rPr lang="en-US" sz="1500" b="0" i="1">
                          <a:solidFill>
                            <a:schemeClr val="accent2">
                              <a:lumMod val="50000"/>
                            </a:schemeClr>
                          </a:solidFill>
                          <a:latin typeface="Cambria Math" panose="02040503050406030204" pitchFamily="18" charset="0"/>
                          <a:ea typeface="Cambria Math" panose="02040503050406030204" pitchFamily="18" charset="0"/>
                        </a:rPr>
                        <m:t>=</m:t>
                      </m:r>
                      <m:r>
                        <a:rPr lang="en-US" sz="1500" b="0" i="1">
                          <a:solidFill>
                            <a:schemeClr val="accent2">
                              <a:lumMod val="50000"/>
                            </a:schemeClr>
                          </a:solidFill>
                          <a:latin typeface="Cambria Math" panose="02040503050406030204" pitchFamily="18" charset="0"/>
                          <a:ea typeface="Cambria Math" panose="02040503050406030204" pitchFamily="18" charset="0"/>
                        </a:rPr>
                        <m:t>𝐷</m:t>
                      </m:r>
                      <m:f>
                        <m:fPr>
                          <m:ctrlPr>
                            <a:rPr lang="en-US" sz="1500" b="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b="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m:t>
                              </m:r>
                            </m:e>
                            <m:sup>
                              <m:r>
                                <a:rPr lang="en-US" sz="1500" b="0" i="1">
                                  <a:solidFill>
                                    <a:schemeClr val="accent2">
                                      <a:lumMod val="50000"/>
                                    </a:schemeClr>
                                  </a:solidFill>
                                  <a:latin typeface="Cambria Math" panose="02040503050406030204" pitchFamily="18" charset="0"/>
                                  <a:ea typeface="Cambria Math" panose="02040503050406030204" pitchFamily="18" charset="0"/>
                                </a:rPr>
                                <m:t>2</m:t>
                              </m:r>
                            </m:sup>
                          </m:sSup>
                          <m:r>
                            <a:rPr lang="en-US" sz="1500" b="0" i="1">
                              <a:solidFill>
                                <a:schemeClr val="accent2">
                                  <a:lumMod val="50000"/>
                                </a:schemeClr>
                              </a:solidFill>
                              <a:latin typeface="Cambria Math" panose="02040503050406030204" pitchFamily="18" charset="0"/>
                              <a:ea typeface="Cambria Math" panose="02040503050406030204" pitchFamily="18" charset="0"/>
                            </a:rPr>
                            <m:t>𝐶</m:t>
                          </m:r>
                        </m:num>
                        <m:den>
                          <m:r>
                            <a:rPr lang="en-US" sz="1500" b="0" i="1">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b="0" i="1">
                                  <a:solidFill>
                                    <a:schemeClr val="accent2">
                                      <a:lumMod val="50000"/>
                                    </a:schemeClr>
                                  </a:solidFill>
                                  <a:latin typeface="Cambria Math" panose="02040503050406030204" pitchFamily="18" charset="0"/>
                                  <a:ea typeface="Cambria Math" panose="02040503050406030204" pitchFamily="18" charset="0"/>
                                </a:rPr>
                              </m:ctrlPr>
                            </m:sSupPr>
                            <m:e>
                              <m:r>
                                <a:rPr lang="en-US" sz="1500" b="0" i="1">
                                  <a:solidFill>
                                    <a:schemeClr val="accent2">
                                      <a:lumMod val="50000"/>
                                    </a:schemeClr>
                                  </a:solidFill>
                                  <a:latin typeface="Cambria Math" panose="02040503050406030204" pitchFamily="18" charset="0"/>
                                  <a:ea typeface="Cambria Math" panose="02040503050406030204" pitchFamily="18" charset="0"/>
                                </a:rPr>
                                <m:t>𝑥</m:t>
                              </m:r>
                            </m:e>
                            <m:sup>
                              <m:r>
                                <a:rPr lang="en-US" sz="1500" b="0" i="1">
                                  <a:solidFill>
                                    <a:schemeClr val="accent2">
                                      <a:lumMod val="50000"/>
                                    </a:schemeClr>
                                  </a:solidFill>
                                  <a:latin typeface="Cambria Math" panose="02040503050406030204" pitchFamily="18" charset="0"/>
                                  <a:ea typeface="Cambria Math" panose="02040503050406030204" pitchFamily="18" charset="0"/>
                                </a:rPr>
                                <m:t>2</m:t>
                              </m:r>
                            </m:sup>
                          </m:sSup>
                        </m:den>
                      </m:f>
                    </m:oMath>
                  </m:oMathPara>
                </a14:m>
                <a:endParaRPr lang="en-US" sz="1500" dirty="0">
                  <a:solidFill>
                    <a:schemeClr val="accent2">
                      <a:lumMod val="50000"/>
                    </a:schemeClr>
                  </a:solidFill>
                  <a:latin typeface="Cambria Math" panose="02040503050406030204" pitchFamily="18" charset="0"/>
                  <a:ea typeface="Cambria Math" panose="02040503050406030204" pitchFamily="18" charset="0"/>
                </a:endParaRPr>
              </a:p>
              <a:p>
                <a:pPr marL="285750" indent="-285750"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Such Partial Differential Equations which are time variable with one spatial dimension are categorized as Parabolic equations.</a:t>
                </a:r>
              </a:p>
              <a:p>
                <a:pPr marL="285750" indent="-285750"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Parabolic Partial Differential Equations can be solved numerically, by the following methods:</a:t>
                </a:r>
              </a:p>
              <a:p>
                <a:pPr marL="742950" lvl="1"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1. Explicit Method</a:t>
                </a:r>
              </a:p>
              <a:p>
                <a:pPr marL="742950" lvl="1"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2. Implicit Method</a:t>
                </a:r>
              </a:p>
              <a:p>
                <a:pPr marL="742950" lvl="1"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3. Crank Nicolson Method                         </a:t>
                </a:r>
              </a:p>
            </p:txBody>
          </p:sp>
        </mc:Choice>
        <mc:Fallback xmlns="">
          <p:sp>
            <p:nvSpPr>
              <p:cNvPr id="4" name="Text Placeholder 3">
                <a:extLst>
                  <a:ext uri="{FF2B5EF4-FFF2-40B4-BE49-F238E27FC236}">
                    <a16:creationId xmlns:a16="http://schemas.microsoft.com/office/drawing/2014/main" id="{A469A3DB-9AC1-4A9B-B502-1ED716409CEA}"/>
                  </a:ext>
                </a:extLst>
              </p:cNvPr>
              <p:cNvSpPr>
                <a:spLocks noGrp="1" noRot="1" noChangeAspect="1" noMove="1" noResize="1" noEditPoints="1" noAdjustHandles="1" noChangeArrowheads="1" noChangeShapeType="1" noTextEdit="1"/>
              </p:cNvSpPr>
              <p:nvPr>
                <p:ph type="body" idx="1"/>
              </p:nvPr>
            </p:nvSpPr>
            <p:spPr>
              <a:xfrm>
                <a:off x="404579" y="1401872"/>
                <a:ext cx="8272211" cy="2984400"/>
              </a:xfrm>
              <a:blipFill>
                <a:blip r:embed="rId3"/>
                <a:stretch>
                  <a:fillRect r="-295"/>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4" name="Picture 4" descr="A picture containing graphical user interface&#10;&#10;Description automatically generated">
            <a:extLst>
              <a:ext uri="{FF2B5EF4-FFF2-40B4-BE49-F238E27FC236}">
                <a16:creationId xmlns:a16="http://schemas.microsoft.com/office/drawing/2014/main" id="{0A6540D4-C8E5-4496-8C31-72F508E38DD1}"/>
              </a:ext>
            </a:extLst>
          </p:cNvPr>
          <p:cNvPicPr>
            <a:picLocks noChangeAspect="1"/>
          </p:cNvPicPr>
          <p:nvPr/>
        </p:nvPicPr>
        <p:blipFill>
          <a:blip r:embed="rId2"/>
          <a:stretch>
            <a:fillRect/>
          </a:stretch>
        </p:blipFill>
        <p:spPr>
          <a:xfrm>
            <a:off x="301" y="-2635"/>
            <a:ext cx="9143396" cy="5148769"/>
          </a:xfrm>
          <a:prstGeom prst="rect">
            <a:avLst/>
          </a:prstGeom>
        </p:spPr>
      </p:pic>
      <p:sp>
        <p:nvSpPr>
          <p:cNvPr id="5" name="Title 1">
            <a:extLst>
              <a:ext uri="{FF2B5EF4-FFF2-40B4-BE49-F238E27FC236}">
                <a16:creationId xmlns:a16="http://schemas.microsoft.com/office/drawing/2014/main" id="{A29F0A1B-44D4-4CF0-9661-A556C00E3B2D}"/>
              </a:ext>
            </a:extLst>
          </p:cNvPr>
          <p:cNvSpPr>
            <a:spLocks noGrp="1"/>
          </p:cNvSpPr>
          <p:nvPr>
            <p:ph type="title"/>
          </p:nvPr>
        </p:nvSpPr>
        <p:spPr>
          <a:xfrm>
            <a:off x="5201988" y="1044296"/>
            <a:ext cx="3533594" cy="2927499"/>
          </a:xfrm>
        </p:spPr>
        <p:txBody>
          <a:bodyPr vert="horz" lIns="91440" tIns="45720" rIns="91440" bIns="45720" rtlCol="0" anchor="ctr">
            <a:normAutofit/>
          </a:bodyPr>
          <a:lstStyle/>
          <a:p>
            <a:pPr>
              <a:spcBef>
                <a:spcPct val="0"/>
              </a:spcBef>
            </a:pPr>
            <a:r>
              <a:rPr lang="en-US" sz="3000">
                <a:solidFill>
                  <a:srgbClr val="FFFFFF"/>
                </a:solidFill>
              </a:rPr>
              <a:t>Explicit Method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636CD7-E1E3-473B-A1A0-B28C37C9680F}"/>
                  </a:ext>
                </a:extLst>
              </p:cNvPr>
              <p:cNvSpPr txBox="1"/>
              <p:nvPr/>
            </p:nvSpPr>
            <p:spPr>
              <a:xfrm>
                <a:off x="164287" y="574371"/>
                <a:ext cx="4078104" cy="4408904"/>
              </a:xfrm>
              <a:prstGeom prst="rect">
                <a:avLst/>
              </a:prstGeom>
              <a:ln w="57150">
                <a:noFill/>
              </a:ln>
            </p:spPr>
            <p:txBody>
              <a:bodyPr vert="horz" lIns="91440" tIns="45720" rIns="91440" bIns="45720" rtlCol="0" anchor="ctr">
                <a:noAutofit/>
              </a:bodyPr>
              <a:lstStyle/>
              <a:p>
                <a:pPr marL="400050" marR="0" lvl="0" indent="-285750" algn="just" defTabSz="457200" rtl="0" eaLnBrk="1" fontAlgn="auto" latinLnBrk="0" hangingPunct="1">
                  <a:lnSpc>
                    <a:spcPct val="90000"/>
                  </a:lnSpc>
                  <a:spcBef>
                    <a:spcPct val="20000"/>
                  </a:spcBef>
                  <a:spcAft>
                    <a:spcPts val="600"/>
                  </a:spcAft>
                  <a:buClr>
                    <a:srgbClr val="903163"/>
                  </a:buClr>
                  <a:buSzPct val="92000"/>
                  <a:buFont typeface="Wingdings" panose="05000000000000000000" pitchFamily="2" charset="2"/>
                  <a:buChar char="§"/>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We have used three methods to solve our problem and the first one i.e., explicit method is given below:</a:t>
                </a:r>
              </a:p>
              <a:p>
                <a:pPr marL="400050" marR="0" lvl="0" indent="-285750" algn="just" defTabSz="457200" rtl="0" eaLnBrk="1" fontAlgn="auto" latinLnBrk="0" hangingPunct="1">
                  <a:lnSpc>
                    <a:spcPct val="90000"/>
                  </a:lnSpc>
                  <a:spcBef>
                    <a:spcPct val="20000"/>
                  </a:spcBef>
                  <a:spcAft>
                    <a:spcPts val="600"/>
                  </a:spcAft>
                  <a:buClr>
                    <a:srgbClr val="903163"/>
                  </a:buClr>
                  <a:buSzPct val="92000"/>
                  <a:buFont typeface="Wingdings" panose="05000000000000000000" pitchFamily="2" charset="2"/>
                  <a:buChar char="§"/>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We know,                         </a:t>
                </a:r>
              </a:p>
              <a:p>
                <a:pPr marL="114300" lvl="0" algn="ctr">
                  <a:lnSpc>
                    <a:spcPct val="90000"/>
                  </a:lnSpc>
                  <a:spcBef>
                    <a:spcPct val="20000"/>
                  </a:spcBef>
                  <a:spcAft>
                    <a:spcPts val="600"/>
                  </a:spcAft>
                  <a:buClr>
                    <a:srgbClr val="903163"/>
                  </a:buClr>
                  <a:buSzPct val="92000"/>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D</a:t>
                </a: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𝑥</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f>
                      <m:f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fPr>
                      <m:num>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num>
                      <m:den>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𝑡</m:t>
                        </m:r>
                      </m:den>
                    </m:f>
                  </m:oMath>
                </a14:m>
                <a:endPar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endParaRPr>
              </a:p>
              <a:p>
                <a:pPr marL="400050" marR="0" lvl="0" indent="-285750" algn="just" defTabSz="457200" rtl="0" eaLnBrk="1" fontAlgn="auto" latinLnBrk="0" hangingPunct="1">
                  <a:lnSpc>
                    <a:spcPct val="90000"/>
                  </a:lnSpc>
                  <a:spcBef>
                    <a:spcPct val="20000"/>
                  </a:spcBef>
                  <a:spcAft>
                    <a:spcPts val="600"/>
                  </a:spcAft>
                  <a:buClr>
                    <a:srgbClr val="903163"/>
                  </a:buClr>
                  <a:buSzPct val="92000"/>
                  <a:buFont typeface="Wingdings" panose="05000000000000000000" pitchFamily="2" charset="2"/>
                  <a:buChar char="§"/>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Using finite difference approximation we have,</a:t>
                </a:r>
              </a:p>
              <a:p>
                <a:pPr marL="114300" lvl="0" algn="ctr">
                  <a:lnSpc>
                    <a:spcPct val="90000"/>
                  </a:lnSpc>
                  <a:spcBef>
                    <a:spcPct val="20000"/>
                  </a:spcBef>
                  <a:spcAft>
                    <a:spcPts val="600"/>
                  </a:spcAft>
                  <a:buClr>
                    <a:srgbClr val="903163"/>
                  </a:buClr>
                  <a:buSzPct val="92000"/>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𝑥</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r>
                      <a:rPr lang="en-US" sz="1500" i="1">
                        <a:solidFill>
                          <a:schemeClr val="accent2">
                            <a:lumMod val="50000"/>
                          </a:schemeClr>
                        </a:solidFill>
                        <a:latin typeface="Cambria Math" panose="02040503050406030204" pitchFamily="18" charset="0"/>
                        <a:ea typeface="Cambria Math" panose="02040503050406030204" pitchFamily="18" charset="0"/>
                      </a:rPr>
                      <m:t> </m:t>
                    </m:r>
                  </m:oMath>
                </a14:m>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a:t>
                </a:r>
                <a14:m>
                  <m:oMath xmlns:m="http://schemas.openxmlformats.org/officeDocument/2006/math">
                    <m:f>
                      <m:f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fPr>
                      <m:num>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+1 </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− 2</m:t>
                        </m:r>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−1</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num>
                      <m:den>
                        <m:sSup>
                          <m:s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pPr>
                          <m:e>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m:rPr>
                                <m:sty m:val="p"/>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Δ</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𝑥</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e>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2</m:t>
                            </m:r>
                          </m:sup>
                        </m:sSup>
                      </m:den>
                    </m:f>
                    <m: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oMath>
                </a14:m>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&amp;       </a:t>
                </a:r>
                <a14:m>
                  <m:oMath xmlns:m="http://schemas.openxmlformats.org/officeDocument/2006/math">
                    <m: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f>
                      <m:f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fPr>
                      <m:num>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num>
                      <m:den>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m:rPr>
                            <m:sty m:val="p"/>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t</m:t>
                        </m:r>
                      </m:den>
                    </m:f>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f>
                      <m:f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fPr>
                      <m:num>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+1</m:t>
                            </m:r>
                          </m:sup>
                        </m:sSub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r>
                          <a:rPr kumimoji="0" lang="en-US" sz="1500" b="0" i="0" u="none" strike="noStrike" kern="1200" cap="none" spc="0" normalizeH="0" baseline="3000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num>
                      <m:den>
                        <m:r>
                          <m:rPr>
                            <m:sty m:val="p"/>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Δ</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𝑡</m:t>
                        </m:r>
                      </m:den>
                    </m:f>
                  </m:oMath>
                </a14:m>
                <a:endPar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endParaRPr>
              </a:p>
              <a:p>
                <a:pPr marL="400050" marR="0" lvl="0" indent="-285750" algn="just" defTabSz="457200" rtl="0" eaLnBrk="1" fontAlgn="auto" latinLnBrk="0" hangingPunct="1">
                  <a:lnSpc>
                    <a:spcPct val="90000"/>
                  </a:lnSpc>
                  <a:spcBef>
                    <a:spcPct val="20000"/>
                  </a:spcBef>
                  <a:spcAft>
                    <a:spcPts val="600"/>
                  </a:spcAft>
                  <a:buClr>
                    <a:srgbClr val="903163"/>
                  </a:buClr>
                  <a:buSzPct val="92000"/>
                  <a:buFont typeface="Wingdings" panose="05000000000000000000" pitchFamily="2" charset="2"/>
                  <a:buChar char="§"/>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Finally, we get the equation:</a:t>
                </a:r>
              </a:p>
              <a:p>
                <a:pPr marL="114300" marR="0" lvl="0" indent="0" algn="ctr" defTabSz="457200" rtl="0" eaLnBrk="1" fontAlgn="auto" latinLnBrk="0" hangingPunct="1">
                  <a:lnSpc>
                    <a:spcPct val="90000"/>
                  </a:lnSpc>
                  <a:spcBef>
                    <a:spcPct val="20000"/>
                  </a:spcBef>
                  <a:spcAft>
                    <a:spcPts val="600"/>
                  </a:spcAft>
                  <a:buClr>
                    <a:srgbClr val="903163"/>
                  </a:buClr>
                  <a:buSzPct val="92000"/>
                  <a:buFontTx/>
                  <a:buNone/>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C</a:t>
                </a:r>
                <a:r>
                  <a:rPr kumimoji="0" lang="en-US" sz="1500" b="0" i="0" u="none" strike="noStrike" kern="1200" cap="none" spc="0" normalizeH="0" baseline="-2500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i</a:t>
                </a:r>
                <a:r>
                  <a:rPr kumimoji="0" lang="en-US" sz="1500" b="0" i="0" u="none" strike="noStrike" kern="1200" cap="none" spc="0" normalizeH="0" baseline="3000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l+1</a:t>
                </a: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 </a:t>
                </a:r>
                <a14:m>
                  <m:oMath xmlns:m="http://schemas.openxmlformats.org/officeDocument/2006/math">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oMath>
                </a14:m>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 λ (</a:t>
                </a:r>
                <a14:m>
                  <m:oMath xmlns:m="http://schemas.openxmlformats.org/officeDocument/2006/math">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+1</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 </m:t>
                    </m:r>
                  </m:oMath>
                </a14:m>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-2</a:t>
                </a:r>
                <a14:m>
                  <m:oMath xmlns:m="http://schemas.openxmlformats.org/officeDocument/2006/math">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oMath>
                </a14:m>
                <a:r>
                  <a:rPr kumimoji="0" lang="en-US" sz="1500" b="0" i="0" u="none" strike="noStrike" kern="1200" cap="none" spc="0" normalizeH="0" baseline="3000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a:t>
                </a: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a:t>
                </a:r>
                <a14:m>
                  <m:oMath xmlns:m="http://schemas.openxmlformats.org/officeDocument/2006/math">
                    <m:sSubSup>
                      <m:sSubSupPr>
                        <m:ctrlP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bSupPr>
                      <m:e>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𝐶</m:t>
                        </m:r>
                      </m:e>
                      <m:sub>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𝑖</m:t>
                        </m:r>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−1</m:t>
                        </m:r>
                      </m:sub>
                      <m:sup>
                        <m:r>
                          <a:rPr kumimoji="0" lang="en-US" sz="1500" b="0" i="1"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𝑙</m:t>
                        </m:r>
                      </m:sup>
                    </m:sSubSup>
                    <m: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oMath>
                </a14:m>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a:t>
                </a:r>
              </a:p>
              <a:p>
                <a:pPr marL="114300" marR="0" lvl="0" indent="0" algn="l" defTabSz="457200" rtl="0" eaLnBrk="1" fontAlgn="auto" latinLnBrk="0" hangingPunct="1">
                  <a:lnSpc>
                    <a:spcPct val="90000"/>
                  </a:lnSpc>
                  <a:spcBef>
                    <a:spcPct val="20000"/>
                  </a:spcBef>
                  <a:spcAft>
                    <a:spcPts val="600"/>
                  </a:spcAft>
                  <a:buClr>
                    <a:srgbClr val="903163"/>
                  </a:buClr>
                  <a:buSzPct val="92000"/>
                  <a:buFontTx/>
                  <a:buNone/>
                  <a:tabLst/>
                  <a:defRPr/>
                </a:pPr>
                <a:r>
                  <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a:t>         where,   λ= D </a:t>
                </a:r>
                <a14:m>
                  <m:oMath xmlns:m="http://schemas.openxmlformats.org/officeDocument/2006/math">
                    <m:f>
                      <m:fPr>
                        <m:ctrlPr>
                          <a:rPr kumimoji="0" lang="en-US" sz="1500" b="0" i="1" u="none" strike="noStrike" kern="1200" cap="none" spc="0" normalizeH="0" baseline="0" noProof="0" smtClean="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fPr>
                      <m:num>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Δt</m:t>
                        </m:r>
                      </m:num>
                      <m:den>
                        <m:sSup>
                          <m:sSupPr>
                            <m:ctrlPr>
                              <a:rPr kumimoji="0" lang="en-US" sz="1500" b="0" i="1" u="none" strike="noStrike" kern="1200" cap="none" spc="0" normalizeH="0" baseline="0" noProof="0" smtClean="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ctrlPr>
                          </m:sSupPr>
                          <m:e>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Δx</m:t>
                            </m:r>
                            <m:r>
                              <m:rPr>
                                <m:nor/>
                              </m:rPr>
                              <a:rPr kumimoji="0" lang="en-US" sz="1500" b="0" i="0" u="none" strike="noStrike" kern="1200" cap="none" spc="0" normalizeH="0" baseline="0" noProof="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m:t>
                            </m:r>
                          </m:e>
                          <m:sup>
                            <m:r>
                              <a:rPr kumimoji="0" lang="en-US" sz="1500" b="0" i="1" u="none" strike="noStrike" kern="1200" cap="none" spc="0" normalizeH="0" baseline="0" noProof="0" smtClean="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rPr>
                              <m:t>2</m:t>
                            </m:r>
                          </m:sup>
                        </m:sSup>
                      </m:den>
                    </m:f>
                  </m:oMath>
                </a14:m>
                <a:endParaRPr kumimoji="0" lang="en-US" sz="1500" b="0" i="0" u="none" strike="noStrike" kern="1200" cap="none" spc="0" normalizeH="0" baseline="0" noProof="0" dirty="0">
                  <a:ln>
                    <a:noFill/>
                  </a:ln>
                  <a:solidFill>
                    <a:srgbClr val="4D1434">
                      <a:lumMod val="90000"/>
                      <a:lumOff val="10000"/>
                    </a:srgbClr>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6" name="TextBox 5">
                <a:extLst>
                  <a:ext uri="{FF2B5EF4-FFF2-40B4-BE49-F238E27FC236}">
                    <a16:creationId xmlns:a16="http://schemas.microsoft.com/office/drawing/2014/main" id="{52636CD7-E1E3-473B-A1A0-B28C37C9680F}"/>
                  </a:ext>
                </a:extLst>
              </p:cNvPr>
              <p:cNvSpPr txBox="1">
                <a:spLocks noRot="1" noChangeAspect="1" noMove="1" noResize="1" noEditPoints="1" noAdjustHandles="1" noChangeArrowheads="1" noChangeShapeType="1" noTextEdit="1"/>
              </p:cNvSpPr>
              <p:nvPr/>
            </p:nvSpPr>
            <p:spPr>
              <a:xfrm>
                <a:off x="164287" y="574371"/>
                <a:ext cx="4078104" cy="4408904"/>
              </a:xfrm>
              <a:prstGeom prst="rect">
                <a:avLst/>
              </a:prstGeom>
              <a:blipFill>
                <a:blip r:embed="rId3"/>
                <a:stretch>
                  <a:fillRect r="-598"/>
                </a:stretch>
              </a:blipFill>
              <a:ln w="57150">
                <a:noFill/>
              </a:ln>
            </p:spPr>
            <p:txBody>
              <a:bodyPr/>
              <a:lstStyle/>
              <a:p>
                <a:r>
                  <a:rPr lang="en-US">
                    <a:noFill/>
                  </a:rPr>
                  <a:t> </a:t>
                </a:r>
              </a:p>
            </p:txBody>
          </p:sp>
        </mc:Fallback>
      </mc:AlternateContent>
    </p:spTree>
    <p:extLst>
      <p:ext uri="{BB962C8B-B14F-4D97-AF65-F5344CB8AC3E}">
        <p14:creationId xmlns:p14="http://schemas.microsoft.com/office/powerpoint/2010/main" val="407684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18" name="Rectangle 17">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92E32-6057-4F5D-BB92-F2C73C68F5AE}"/>
              </a:ext>
            </a:extLst>
          </p:cNvPr>
          <p:cNvSpPr>
            <a:spLocks noGrp="1"/>
          </p:cNvSpPr>
          <p:nvPr>
            <p:ph type="title"/>
          </p:nvPr>
        </p:nvSpPr>
        <p:spPr>
          <a:xfrm>
            <a:off x="435896" y="775041"/>
            <a:ext cx="4063966" cy="3619057"/>
          </a:xfrm>
        </p:spPr>
        <p:txBody>
          <a:bodyPr vert="horz" lIns="91440" tIns="45720" rIns="91440" bIns="45720" rtlCol="0" anchor="ctr">
            <a:normAutofit/>
          </a:bodyPr>
          <a:lstStyle/>
          <a:p>
            <a:pPr>
              <a:spcBef>
                <a:spcPct val="0"/>
              </a:spcBef>
            </a:pPr>
            <a:r>
              <a:rPr lang="en-US" sz="3000" dirty="0">
                <a:solidFill>
                  <a:srgbClr val="FFFFFF"/>
                </a:solidFill>
              </a:rPr>
              <a:t>Implicit Method</a:t>
            </a:r>
          </a:p>
        </p:txBody>
      </p:sp>
      <p:sp>
        <p:nvSpPr>
          <p:cNvPr id="20" name="Rectangle 19">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345651"/>
            <a:ext cx="3621024" cy="837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345651"/>
            <a:ext cx="3621024" cy="837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1A897F0-57A7-4B1F-972C-8241ABB06079}"/>
                  </a:ext>
                </a:extLst>
              </p:cNvPr>
              <p:cNvSpPr>
                <a:spLocks noGrp="1"/>
              </p:cNvSpPr>
              <p:nvPr>
                <p:ph type="body" idx="1"/>
              </p:nvPr>
            </p:nvSpPr>
            <p:spPr>
              <a:xfrm>
                <a:off x="4572000" y="461010"/>
                <a:ext cx="4143623" cy="4336839"/>
              </a:xfrm>
              <a:ln w="57150">
                <a:noFill/>
              </a:ln>
            </p:spPr>
            <p:txBody>
              <a:bodyPr vert="horz" lIns="91440" tIns="45720" rIns="91440" bIns="45720" rtlCol="0" anchor="ctr">
                <a:normAutofit lnSpcReduction="10000"/>
              </a:bodyPr>
              <a:lstStyle/>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 second method used is implicit method as given below:</a:t>
                </a: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 We know,                                     </a:t>
                </a:r>
              </a:p>
              <a:p>
                <a:pPr marL="114300" indent="0" algn="ctr">
                  <a:lnSpc>
                    <a:spcPct val="90000"/>
                  </a:lnSpc>
                  <a:spcBef>
                    <a:spcPct val="20000"/>
                  </a:spcBef>
                  <a:spcAft>
                    <a:spcPts val="600"/>
                  </a:spcAft>
                  <a:buSzPct val="92000"/>
                  <a:buNone/>
                </a:pPr>
                <a:r>
                  <a:rPr lang="en-US" sz="1500" dirty="0">
                    <a:solidFill>
                      <a:schemeClr val="accent2">
                        <a:lumMod val="50000"/>
                      </a:schemeClr>
                    </a:solidFill>
                    <a:latin typeface="Cambria Math" panose="02040503050406030204" pitchFamily="18" charset="0"/>
                    <a:ea typeface="Cambria Math" panose="02040503050406030204" pitchFamily="18" charset="0"/>
                  </a:rPr>
                  <a:t>D </a:t>
                </a: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smtClean="0">
                                <a:solidFill>
                                  <a:schemeClr val="accent2">
                                    <a:lumMod val="50000"/>
                                  </a:schemeClr>
                                </a:solidFill>
                                <a:latin typeface="Cambria Math" panose="02040503050406030204" pitchFamily="18" charset="0"/>
                                <a:ea typeface="Cambria Math" panose="02040503050406030204" pitchFamily="18" charset="0"/>
                              </a:rPr>
                            </m:ctrlPr>
                          </m:sSupPr>
                          <m:e>
                            <m:r>
                              <a:rPr lang="en-US" sz="1500" b="0" i="1" smtClean="0">
                                <a:solidFill>
                                  <a:schemeClr val="accent2">
                                    <a:lumMod val="50000"/>
                                  </a:schemeClr>
                                </a:solidFill>
                                <a:latin typeface="Cambria Math" panose="02040503050406030204" pitchFamily="18" charset="0"/>
                                <a:ea typeface="Cambria Math" panose="02040503050406030204" pitchFamily="18" charset="0"/>
                              </a:rPr>
                              <m:t>𝑥</m:t>
                            </m:r>
                          </m:e>
                          <m:sup>
                            <m:r>
                              <a:rPr lang="en-US" sz="1500" b="0" i="1" smtClean="0">
                                <a:solidFill>
                                  <a:schemeClr val="accent2">
                                    <a:lumMod val="50000"/>
                                  </a:schemeClr>
                                </a:solidFill>
                                <a:latin typeface="Cambria Math" panose="02040503050406030204" pitchFamily="18" charset="0"/>
                                <a:ea typeface="Cambria Math" panose="02040503050406030204" pitchFamily="18" charset="0"/>
                              </a:rPr>
                              <m:t>2</m:t>
                            </m:r>
                          </m:sup>
                        </m:sSup>
                      </m:den>
                    </m:f>
                    <m:r>
                      <a:rPr lang="en-US" sz="1500" i="1">
                        <a:solidFill>
                          <a:schemeClr val="accent2">
                            <a:lumMod val="50000"/>
                          </a:schemeClr>
                        </a:solidFill>
                        <a:latin typeface="Cambria Math" panose="02040503050406030204" pitchFamily="18" charset="0"/>
                        <a:ea typeface="Cambria Math" panose="02040503050406030204" pitchFamily="18" charset="0"/>
                      </a:rPr>
                      <m:t>=</m:t>
                    </m:r>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r>
                          <m:rPr>
                            <m:nor/>
                          </m:rPr>
                          <a:rPr lang="en-US" sz="1500">
                            <a:solidFill>
                              <a:schemeClr val="accent2">
                                <a:lumMod val="50000"/>
                              </a:schemeClr>
                            </a:solidFill>
                            <a:latin typeface="Cambria Math" panose="02040503050406030204" pitchFamily="18" charset="0"/>
                            <a:ea typeface="Cambria Math" panose="02040503050406030204" pitchFamily="18" charset="0"/>
                          </a:rPr>
                          <m:t>∂</m:t>
                        </m:r>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r>
                          <a:rPr lang="en-US" sz="1500" b="0" i="1">
                            <a:solidFill>
                              <a:schemeClr val="accent2">
                                <a:lumMod val="50000"/>
                              </a:schemeClr>
                            </a:solidFill>
                            <a:latin typeface="Cambria Math" panose="02040503050406030204" pitchFamily="18" charset="0"/>
                            <a:ea typeface="Cambria Math" panose="02040503050406030204" pitchFamily="18" charset="0"/>
                          </a:rPr>
                          <m:t>𝑡</m:t>
                        </m:r>
                      </m:den>
                    </m:f>
                    <m:r>
                      <a:rPr lang="en-US" sz="1500" i="1">
                        <a:solidFill>
                          <a:schemeClr val="accent2">
                            <a:lumMod val="50000"/>
                          </a:schemeClr>
                        </a:solidFill>
                        <a:latin typeface="Cambria Math" panose="02040503050406030204" pitchFamily="18" charset="0"/>
                        <a:ea typeface="Cambria Math" panose="02040503050406030204" pitchFamily="18" charset="0"/>
                      </a:rPr>
                      <m:t> </m:t>
                    </m:r>
                  </m:oMath>
                </a14:m>
                <a:endParaRPr lang="en-US" sz="1500" i="1" dirty="0">
                  <a:solidFill>
                    <a:schemeClr val="accent2">
                      <a:lumMod val="50000"/>
                    </a:schemeClr>
                  </a:solidFill>
                  <a:latin typeface="Cambria Math" panose="02040503050406030204" pitchFamily="18" charset="0"/>
                  <a:ea typeface="Cambria Math" panose="02040503050406030204" pitchFamily="18" charset="0"/>
                </a:endParaRP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Using finite difference approximation we have,</a:t>
                </a:r>
              </a:p>
              <a:p>
                <a:pPr marL="114300" indent="0" algn="ctr">
                  <a:lnSpc>
                    <a:spcPct val="90000"/>
                  </a:lnSpc>
                  <a:spcBef>
                    <a:spcPct val="20000"/>
                  </a:spcBef>
                  <a:spcAft>
                    <a:spcPts val="600"/>
                  </a:spcAft>
                  <a:buSzPct val="92000"/>
                  <a:buNone/>
                </a:pP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𝑥</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r>
                      <a:rPr lang="en-US" sz="1500" i="1">
                        <a:solidFill>
                          <a:schemeClr val="accent2">
                            <a:lumMod val="50000"/>
                          </a:schemeClr>
                        </a:solidFill>
                        <a:latin typeface="Cambria Math" panose="02040503050406030204" pitchFamily="18" charset="0"/>
                        <a:ea typeface="Cambria Math" panose="02040503050406030204" pitchFamily="18" charset="0"/>
                      </a:rPr>
                      <m:t> </m:t>
                    </m:r>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 </a:t>
                </a:r>
                <a14:m>
                  <m:oMath xmlns:m="http://schemas.openxmlformats.org/officeDocument/2006/math">
                    <m:f>
                      <m:f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fPr>
                      <m:num>
                        <m:sSubSup>
                          <m:sSubSup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m:t>
                            </m:r>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b="0" i="1">
                                <a:solidFill>
                                  <a:schemeClr val="accent2">
                                    <a:lumMod val="50000"/>
                                  </a:schemeClr>
                                </a:solidFill>
                                <a:effectLst/>
                                <a:latin typeface="Cambria Math" panose="02040503050406030204" pitchFamily="18" charset="0"/>
                                <a:ea typeface="Cambria Math" panose="02040503050406030204" pitchFamily="18" charset="0"/>
                              </a:rPr>
                              <m:t>𝑖</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+1 </m:t>
                            </m:r>
                          </m:sub>
                          <m:sup>
                            <m:r>
                              <a:rPr lang="en-US" sz="1500" b="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p>
                        </m:sSubSup>
                        <m:r>
                          <a:rPr lang="en-US" sz="1500" b="0" i="1">
                            <a:solidFill>
                              <a:schemeClr val="accent2">
                                <a:lumMod val="50000"/>
                              </a:schemeClr>
                            </a:solidFill>
                            <a:effectLst/>
                            <a:latin typeface="Cambria Math" panose="02040503050406030204" pitchFamily="18" charset="0"/>
                            <a:ea typeface="Cambria Math" panose="02040503050406030204" pitchFamily="18" charset="0"/>
                          </a:rPr>
                          <m:t> + 2</m:t>
                        </m:r>
                        <m:sSubSup>
                          <m:sSubSupPr>
                            <m:ctrlPr>
                              <a:rPr lang="en-US" sz="1500" b="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b="0" i="1">
                                <a:solidFill>
                                  <a:schemeClr val="accent2">
                                    <a:lumMod val="50000"/>
                                  </a:schemeClr>
                                </a:solidFill>
                                <a:effectLst/>
                                <a:latin typeface="Cambria Math" panose="02040503050406030204" pitchFamily="18" charset="0"/>
                                <a:ea typeface="Cambria Math" panose="02040503050406030204" pitchFamily="18" charset="0"/>
                              </a:rPr>
                              <m:t>𝑖</m:t>
                            </m:r>
                          </m:sub>
                          <m:sup>
                            <m:r>
                              <a:rPr lang="en-US" sz="1500" b="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p>
                        </m:sSubSup>
                        <m:r>
                          <a:rPr lang="en-US" sz="1500" b="0" i="1">
                            <a:solidFill>
                              <a:schemeClr val="accent2">
                                <a:lumMod val="50000"/>
                              </a:schemeClr>
                            </a:solidFill>
                            <a:effectLst/>
                            <a:latin typeface="Cambria Math" panose="02040503050406030204" pitchFamily="18" charset="0"/>
                            <a:ea typeface="Cambria Math" panose="02040503050406030204" pitchFamily="18" charset="0"/>
                          </a:rPr>
                          <m:t> −</m:t>
                        </m:r>
                        <m:sSubSup>
                          <m:sSubSupPr>
                            <m:ctrlPr>
                              <a:rPr lang="en-US" sz="1500" b="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 </m:t>
                            </m:r>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b="0" i="1">
                                <a:solidFill>
                                  <a:schemeClr val="accent2">
                                    <a:lumMod val="50000"/>
                                  </a:schemeClr>
                                </a:solidFill>
                                <a:effectLst/>
                                <a:latin typeface="Cambria Math" panose="02040503050406030204" pitchFamily="18" charset="0"/>
                                <a:ea typeface="Cambria Math" panose="02040503050406030204" pitchFamily="18" charset="0"/>
                              </a:rPr>
                              <m:t>𝑖</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b>
                          <m:sup>
                            <m:r>
                              <a:rPr lang="en-US" sz="1500" b="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p>
                        </m:sSubSup>
                      </m:num>
                      <m:den>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r>
                              <m:rPr>
                                <m:sty m:val="p"/>
                              </m:rPr>
                              <a:rPr lang="en-US" sz="1500">
                                <a:solidFill>
                                  <a:schemeClr val="accent2">
                                    <a:lumMod val="50000"/>
                                  </a:schemeClr>
                                </a:solidFill>
                                <a:latin typeface="Cambria Math" panose="02040503050406030204" pitchFamily="18" charset="0"/>
                                <a:ea typeface="Cambria Math" panose="02040503050406030204" pitchFamily="18" charset="0"/>
                              </a:rPr>
                              <m:t>Δ</m:t>
                            </m:r>
                            <m:r>
                              <a:rPr lang="en-US" sz="1500" i="1">
                                <a:solidFill>
                                  <a:schemeClr val="accent2">
                                    <a:lumMod val="50000"/>
                                  </a:schemeClr>
                                </a:solidFill>
                                <a:latin typeface="Cambria Math" panose="02040503050406030204" pitchFamily="18" charset="0"/>
                                <a:ea typeface="Cambria Math" panose="02040503050406030204" pitchFamily="18" charset="0"/>
                              </a:rPr>
                              <m:t>𝑥</m:t>
                            </m:r>
                            <m:r>
                              <a:rPr lang="en-US" sz="1500" i="1">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       &amp;     </a:t>
                </a: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r>
                          <m:rPr>
                            <m:nor/>
                          </m:rPr>
                          <a:rPr lang="en-US" sz="1500">
                            <a:solidFill>
                              <a:schemeClr val="accent2">
                                <a:lumMod val="50000"/>
                              </a:schemeClr>
                            </a:solidFill>
                            <a:latin typeface="Cambria Math" panose="02040503050406030204" pitchFamily="18" charset="0"/>
                            <a:ea typeface="Cambria Math" panose="02040503050406030204" pitchFamily="18" charset="0"/>
                          </a:rPr>
                          <m:t>∂</m:t>
                        </m:r>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r>
                          <a:rPr lang="en-US" sz="1500" b="0" i="1">
                            <a:solidFill>
                              <a:schemeClr val="accent2">
                                <a:lumMod val="50000"/>
                              </a:schemeClr>
                            </a:solidFill>
                            <a:latin typeface="Cambria Math" panose="02040503050406030204" pitchFamily="18" charset="0"/>
                            <a:ea typeface="Cambria Math" panose="02040503050406030204" pitchFamily="18" charset="0"/>
                          </a:rPr>
                          <m:t>𝑡</m:t>
                        </m:r>
                      </m:den>
                    </m:f>
                    <m:r>
                      <a:rPr lang="en-US" sz="1500" i="1">
                        <a:solidFill>
                          <a:schemeClr val="accent2">
                            <a:lumMod val="50000"/>
                          </a:schemeClr>
                        </a:solidFill>
                        <a:effectLst/>
                        <a:latin typeface="Cambria Math" panose="02040503050406030204" pitchFamily="18" charset="0"/>
                        <a:ea typeface="Cambria Math" panose="02040503050406030204" pitchFamily="18" charset="0"/>
                      </a:rPr>
                      <m:t>=</m:t>
                    </m:r>
                    <m:f>
                      <m:f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fPr>
                      <m:num>
                        <m:sSubSup>
                          <m:sSubSup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i="1">
                                <a:solidFill>
                                  <a:schemeClr val="accent2">
                                    <a:lumMod val="50000"/>
                                  </a:schemeClr>
                                </a:solidFill>
                                <a:effectLst/>
                                <a:latin typeface="Cambria Math" panose="02040503050406030204" pitchFamily="18" charset="0"/>
                                <a:ea typeface="Cambria Math" panose="02040503050406030204" pitchFamily="18" charset="0"/>
                              </a:rPr>
                              <m:t>𝑖</m:t>
                            </m:r>
                          </m:sub>
                          <m:sup>
                            <m:r>
                              <a:rPr lang="en-US" sz="150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i="1">
                                <a:solidFill>
                                  <a:schemeClr val="accent2">
                                    <a:lumMod val="50000"/>
                                  </a:schemeClr>
                                </a:solidFill>
                                <a:effectLst/>
                                <a:latin typeface="Cambria Math" panose="02040503050406030204" pitchFamily="18" charset="0"/>
                                <a:ea typeface="Cambria Math" panose="02040503050406030204" pitchFamily="18" charset="0"/>
                              </a:rPr>
                              <m:t>+1</m:t>
                            </m:r>
                          </m:sup>
                        </m:sSubSup>
                        <m:r>
                          <a:rPr lang="en-US" sz="1500" i="1">
                            <a:solidFill>
                              <a:schemeClr val="accent2">
                                <a:lumMod val="50000"/>
                              </a:schemeClr>
                            </a:solidFill>
                            <a:effectLst/>
                            <a:latin typeface="Cambria Math" panose="02040503050406030204" pitchFamily="18" charset="0"/>
                            <a:ea typeface="Cambria Math" panose="02040503050406030204" pitchFamily="18" charset="0"/>
                          </a:rPr>
                          <m:t>−</m:t>
                        </m:r>
                        <m:sSubSup>
                          <m:sSubSup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i="1">
                                <a:solidFill>
                                  <a:schemeClr val="accent2">
                                    <a:lumMod val="50000"/>
                                  </a:schemeClr>
                                </a:solidFill>
                                <a:effectLst/>
                                <a:latin typeface="Cambria Math" panose="02040503050406030204" pitchFamily="18" charset="0"/>
                                <a:ea typeface="Cambria Math" panose="02040503050406030204" pitchFamily="18" charset="0"/>
                              </a:rPr>
                              <m:t>𝑖</m:t>
                            </m:r>
                          </m:sub>
                          <m:sup>
                            <m:r>
                              <a:rPr lang="en-US" sz="1500" i="1">
                                <a:solidFill>
                                  <a:schemeClr val="accent2">
                                    <a:lumMod val="50000"/>
                                  </a:schemeClr>
                                </a:solidFill>
                                <a:effectLst/>
                                <a:latin typeface="Cambria Math" panose="02040503050406030204" pitchFamily="18" charset="0"/>
                                <a:ea typeface="Cambria Math" panose="02040503050406030204" pitchFamily="18" charset="0"/>
                              </a:rPr>
                              <m:t>𝑙</m:t>
                            </m:r>
                          </m:sup>
                        </m:sSubSup>
                        <m:r>
                          <a:rPr lang="en-US" sz="1500" baseline="30000">
                            <a:solidFill>
                              <a:schemeClr val="accent2">
                                <a:lumMod val="50000"/>
                              </a:schemeClr>
                            </a:solidFill>
                            <a:effectLst/>
                            <a:latin typeface="Cambria Math" panose="02040503050406030204" pitchFamily="18" charset="0"/>
                            <a:ea typeface="Cambria Math" panose="02040503050406030204" pitchFamily="18" charset="0"/>
                          </a:rPr>
                          <m:t> </m:t>
                        </m:r>
                      </m:num>
                      <m:den>
                        <m:r>
                          <m:rPr>
                            <m:sty m:val="p"/>
                          </m:rPr>
                          <a:rPr lang="en-US" sz="1500">
                            <a:solidFill>
                              <a:schemeClr val="accent2">
                                <a:lumMod val="50000"/>
                              </a:schemeClr>
                            </a:solidFill>
                            <a:effectLst/>
                            <a:latin typeface="Cambria Math" panose="02040503050406030204" pitchFamily="18" charset="0"/>
                            <a:ea typeface="Cambria Math" panose="02040503050406030204" pitchFamily="18" charset="0"/>
                          </a:rPr>
                          <m:t>Δ</m:t>
                        </m:r>
                        <m:r>
                          <a:rPr lang="en-US" sz="1500" b="0" i="1">
                            <a:solidFill>
                              <a:schemeClr val="accent2">
                                <a:lumMod val="50000"/>
                              </a:schemeClr>
                            </a:solidFill>
                            <a:effectLst/>
                            <a:latin typeface="Cambria Math" panose="02040503050406030204" pitchFamily="18" charset="0"/>
                            <a:ea typeface="Cambria Math" panose="02040503050406030204" pitchFamily="18" charset="0"/>
                          </a:rPr>
                          <m:t>𝑡</m:t>
                        </m:r>
                      </m:den>
                    </m:f>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  </a:t>
                </a:r>
                <a:endParaRPr lang="en-US" sz="1500" dirty="0">
                  <a:solidFill>
                    <a:schemeClr val="accent2">
                      <a:lumMod val="50000"/>
                    </a:schemeClr>
                  </a:solidFill>
                  <a:latin typeface="Cambria Math" panose="02040503050406030204" pitchFamily="18" charset="0"/>
                  <a:ea typeface="Cambria Math" panose="02040503050406030204" pitchFamily="18" charset="0"/>
                </a:endParaRP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 final equation we get:</a:t>
                </a:r>
              </a:p>
              <a:p>
                <a:pPr marL="114300" indent="0" algn="ctr">
                  <a:lnSpc>
                    <a:spcPct val="90000"/>
                  </a:lnSpc>
                  <a:spcBef>
                    <a:spcPct val="20000"/>
                  </a:spcBef>
                  <a:spcAft>
                    <a:spcPts val="600"/>
                  </a:spcAft>
                  <a:buSzPct val="92000"/>
                  <a:buNone/>
                </a:pPr>
                <a14:m>
                  <m:oMath xmlns:m="http://schemas.openxmlformats.org/officeDocument/2006/math">
                    <m:sSubSup>
                      <m:sSub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latin typeface="Cambria Math" panose="02040503050406030204" pitchFamily="18" charset="0"/>
                            <a:ea typeface="Cambria Math" panose="02040503050406030204" pitchFamily="18" charset="0"/>
                          </a:rPr>
                          <m:t>𝐶</m:t>
                        </m:r>
                      </m:e>
                      <m:sub>
                        <m:r>
                          <a:rPr lang="en-US" sz="1500" b="0" i="1">
                            <a:solidFill>
                              <a:schemeClr val="accent2">
                                <a:lumMod val="50000"/>
                              </a:schemeClr>
                            </a:solidFill>
                            <a:latin typeface="Cambria Math" panose="02040503050406030204" pitchFamily="18" charset="0"/>
                            <a:ea typeface="Cambria Math" panose="02040503050406030204" pitchFamily="18" charset="0"/>
                          </a:rPr>
                          <m:t>𝑖</m:t>
                        </m:r>
                      </m:sub>
                      <m:sup>
                        <m:r>
                          <a:rPr lang="en-US" sz="1500" b="0" i="1">
                            <a:solidFill>
                              <a:schemeClr val="accent2">
                                <a:lumMod val="50000"/>
                              </a:schemeClr>
                            </a:solidFill>
                            <a:latin typeface="Cambria Math" panose="02040503050406030204" pitchFamily="18" charset="0"/>
                            <a:ea typeface="Cambria Math" panose="02040503050406030204" pitchFamily="18" charset="0"/>
                          </a:rPr>
                          <m:t>𝑙</m:t>
                        </m:r>
                      </m:sup>
                    </m:sSubSup>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 = - </a:t>
                </a:r>
                <a:r>
                  <a:rPr lang="en-US" sz="1500" dirty="0">
                    <a:solidFill>
                      <a:schemeClr val="accent2">
                        <a:lumMod val="50000"/>
                      </a:schemeClr>
                    </a:solidFill>
                    <a:latin typeface="Cambria Math" panose="02040503050406030204" pitchFamily="18" charset="0"/>
                    <a:ea typeface="Cambria Math" panose="02040503050406030204" pitchFamily="18" charset="0"/>
                  </a:rPr>
                  <a:t>λ </a:t>
                </a:r>
                <a14:m>
                  <m:oMath xmlns:m="http://schemas.openxmlformats.org/officeDocument/2006/math">
                    <m:sSubSup>
                      <m:sSub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latin typeface="Cambria Math" panose="02040503050406030204" pitchFamily="18" charset="0"/>
                            <a:ea typeface="Cambria Math" panose="02040503050406030204" pitchFamily="18" charset="0"/>
                          </a:rPr>
                          <m:t>𝐶</m:t>
                        </m:r>
                      </m:e>
                      <m:sub>
                        <m:r>
                          <a:rPr lang="en-US" sz="1500" b="0" i="1">
                            <a:solidFill>
                              <a:schemeClr val="accent2">
                                <a:lumMod val="50000"/>
                              </a:schemeClr>
                            </a:solidFill>
                            <a:latin typeface="Cambria Math" panose="02040503050406030204" pitchFamily="18" charset="0"/>
                            <a:ea typeface="Cambria Math" panose="02040503050406030204" pitchFamily="18" charset="0"/>
                          </a:rPr>
                          <m:t>𝑖</m:t>
                        </m:r>
                        <m:r>
                          <a:rPr lang="en-US" sz="1500" b="0" i="1">
                            <a:solidFill>
                              <a:schemeClr val="accent2">
                                <a:lumMod val="50000"/>
                              </a:schemeClr>
                            </a:solidFill>
                            <a:latin typeface="Cambria Math" panose="02040503050406030204" pitchFamily="18" charset="0"/>
                            <a:ea typeface="Cambria Math" panose="02040503050406030204" pitchFamily="18" charset="0"/>
                          </a:rPr>
                          <m:t>−1</m:t>
                        </m:r>
                      </m:sub>
                      <m:sup>
                        <m:r>
                          <a:rPr lang="en-US" sz="1500" b="0" i="1">
                            <a:solidFill>
                              <a:schemeClr val="accent2">
                                <a:lumMod val="50000"/>
                              </a:schemeClr>
                            </a:solidFill>
                            <a:latin typeface="Cambria Math" panose="02040503050406030204" pitchFamily="18" charset="0"/>
                            <a:ea typeface="Cambria Math" panose="02040503050406030204" pitchFamily="18" charset="0"/>
                          </a:rPr>
                          <m:t>𝑙</m:t>
                        </m:r>
                        <m:r>
                          <a:rPr lang="en-US" sz="1500" b="0" i="1">
                            <a:solidFill>
                              <a:schemeClr val="accent2">
                                <a:lumMod val="50000"/>
                              </a:schemeClr>
                            </a:solidFill>
                            <a:latin typeface="Cambria Math" panose="02040503050406030204" pitchFamily="18" charset="0"/>
                            <a:ea typeface="Cambria Math" panose="02040503050406030204" pitchFamily="18" charset="0"/>
                          </a:rPr>
                          <m:t>+1</m:t>
                        </m:r>
                      </m:sup>
                    </m:sSubSup>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+(1+2 λ)</a:t>
                </a:r>
                <a14:m>
                  <m:oMath xmlns:m="http://schemas.openxmlformats.org/officeDocument/2006/math">
                    <m:sSubSup>
                      <m:sSubSup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i="1">
                            <a:solidFill>
                              <a:schemeClr val="accent2">
                                <a:lumMod val="50000"/>
                              </a:schemeClr>
                            </a:solidFill>
                            <a:effectLst/>
                            <a:latin typeface="Cambria Math" panose="02040503050406030204" pitchFamily="18" charset="0"/>
                            <a:ea typeface="Cambria Math" panose="02040503050406030204" pitchFamily="18" charset="0"/>
                          </a:rPr>
                          <m:t>𝑖</m:t>
                        </m:r>
                      </m:sub>
                      <m:sup>
                        <m:r>
                          <a:rPr lang="en-US" sz="150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p>
                    </m:sSubSup>
                    <m:r>
                      <a:rPr lang="en-US" sz="1500" i="1">
                        <a:solidFill>
                          <a:schemeClr val="accent2">
                            <a:lumMod val="50000"/>
                          </a:schemeClr>
                        </a:solidFill>
                        <a:effectLst/>
                        <a:latin typeface="Cambria Math" panose="02040503050406030204" pitchFamily="18" charset="0"/>
                        <a:ea typeface="Cambria Math" panose="02040503050406030204" pitchFamily="18" charset="0"/>
                      </a:rPr>
                      <m:t> </m:t>
                    </m:r>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a:t>
                </a:r>
                <a:r>
                  <a:rPr lang="en-US" sz="1500" dirty="0">
                    <a:solidFill>
                      <a:schemeClr val="accent2">
                        <a:lumMod val="50000"/>
                      </a:schemeClr>
                    </a:solidFill>
                    <a:latin typeface="Cambria Math" panose="02040503050406030204" pitchFamily="18" charset="0"/>
                    <a:ea typeface="Cambria Math" panose="02040503050406030204" pitchFamily="18" charset="0"/>
                  </a:rPr>
                  <a:t> λ </a:t>
                </a:r>
                <a14:m>
                  <m:oMath xmlns:m="http://schemas.openxmlformats.org/officeDocument/2006/math">
                    <m:sSubSup>
                      <m:sSubSup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sSubSupPr>
                      <m:e>
                        <m:r>
                          <a:rPr lang="en-US" sz="1500" b="0" i="1">
                            <a:solidFill>
                              <a:schemeClr val="accent2">
                                <a:lumMod val="50000"/>
                              </a:schemeClr>
                            </a:solidFill>
                            <a:effectLst/>
                            <a:latin typeface="Cambria Math" panose="02040503050406030204" pitchFamily="18" charset="0"/>
                            <a:ea typeface="Cambria Math" panose="02040503050406030204" pitchFamily="18" charset="0"/>
                          </a:rPr>
                          <m:t>𝐶</m:t>
                        </m:r>
                      </m:e>
                      <m:sub>
                        <m:r>
                          <a:rPr lang="en-US" sz="1500" i="1">
                            <a:solidFill>
                              <a:schemeClr val="accent2">
                                <a:lumMod val="50000"/>
                              </a:schemeClr>
                            </a:solidFill>
                            <a:effectLst/>
                            <a:latin typeface="Cambria Math" panose="02040503050406030204" pitchFamily="18" charset="0"/>
                            <a:ea typeface="Cambria Math" panose="02040503050406030204" pitchFamily="18" charset="0"/>
                          </a:rPr>
                          <m:t>𝑖</m:t>
                        </m:r>
                        <m:r>
                          <a:rPr lang="en-US" sz="1500" b="0" i="1">
                            <a:solidFill>
                              <a:schemeClr val="accent2">
                                <a:lumMod val="50000"/>
                              </a:schemeClr>
                            </a:solidFill>
                            <a:effectLst/>
                            <a:latin typeface="Cambria Math" panose="02040503050406030204" pitchFamily="18" charset="0"/>
                            <a:ea typeface="Cambria Math" panose="02040503050406030204" pitchFamily="18" charset="0"/>
                          </a:rPr>
                          <m:t>+</m:t>
                        </m:r>
                        <m:r>
                          <a:rPr lang="en-US" sz="1500" i="1">
                            <a:solidFill>
                              <a:schemeClr val="accent2">
                                <a:lumMod val="50000"/>
                              </a:schemeClr>
                            </a:solidFill>
                            <a:effectLst/>
                            <a:latin typeface="Cambria Math" panose="02040503050406030204" pitchFamily="18" charset="0"/>
                            <a:ea typeface="Cambria Math" panose="02040503050406030204" pitchFamily="18" charset="0"/>
                          </a:rPr>
                          <m:t>1</m:t>
                        </m:r>
                      </m:sub>
                      <m:sup>
                        <m:r>
                          <a:rPr lang="en-US" sz="1500" i="1">
                            <a:solidFill>
                              <a:schemeClr val="accent2">
                                <a:lumMod val="50000"/>
                              </a:schemeClr>
                            </a:solidFill>
                            <a:effectLst/>
                            <a:latin typeface="Cambria Math" panose="02040503050406030204" pitchFamily="18" charset="0"/>
                            <a:ea typeface="Cambria Math" panose="02040503050406030204" pitchFamily="18" charset="0"/>
                          </a:rPr>
                          <m:t>𝑙</m:t>
                        </m:r>
                        <m:r>
                          <a:rPr lang="en-US" sz="1500" b="0" i="1">
                            <a:solidFill>
                              <a:schemeClr val="accent2">
                                <a:lumMod val="50000"/>
                              </a:schemeClr>
                            </a:solidFill>
                            <a:effectLst/>
                            <a:latin typeface="Cambria Math" panose="02040503050406030204" pitchFamily="18" charset="0"/>
                            <a:ea typeface="Cambria Math" panose="02040503050406030204" pitchFamily="18" charset="0"/>
                          </a:rPr>
                          <m:t>+1</m:t>
                        </m:r>
                      </m:sup>
                    </m:sSubSup>
                  </m:oMath>
                </a14:m>
                <a:r>
                  <a:rPr lang="en-US" sz="1500" dirty="0">
                    <a:solidFill>
                      <a:schemeClr val="accent2">
                        <a:lumMod val="50000"/>
                      </a:schemeClr>
                    </a:solidFill>
                    <a:effectLst/>
                    <a:latin typeface="Cambria Math" panose="02040503050406030204" pitchFamily="18" charset="0"/>
                    <a:ea typeface="Cambria Math" panose="02040503050406030204" pitchFamily="18" charset="0"/>
                  </a:rPr>
                  <a:t>      </a:t>
                </a:r>
              </a:p>
              <a:p>
                <a:pPr marL="114300" indent="0">
                  <a:lnSpc>
                    <a:spcPct val="90000"/>
                  </a:lnSpc>
                  <a:spcBef>
                    <a:spcPct val="20000"/>
                  </a:spcBef>
                  <a:spcAft>
                    <a:spcPts val="600"/>
                  </a:spcAft>
                  <a:buSzPct val="92000"/>
                  <a:buNone/>
                </a:pPr>
                <a:r>
                  <a:rPr lang="en-US" sz="1500" dirty="0">
                    <a:solidFill>
                      <a:schemeClr val="accent2">
                        <a:lumMod val="50000"/>
                      </a:schemeClr>
                    </a:solidFill>
                    <a:effectLst/>
                    <a:latin typeface="Cambria Math" panose="02040503050406030204" pitchFamily="18" charset="0"/>
                    <a:ea typeface="Cambria Math" panose="02040503050406030204" pitchFamily="18" charset="0"/>
                  </a:rPr>
                  <a:t>          where,  λ= D </a:t>
                </a:r>
                <a14:m>
                  <m:oMath xmlns:m="http://schemas.openxmlformats.org/officeDocument/2006/math">
                    <m:f>
                      <m:fPr>
                        <m:ctrlPr>
                          <a:rPr lang="en-US" sz="1500" i="1">
                            <a:solidFill>
                              <a:schemeClr val="accent2">
                                <a:lumMod val="50000"/>
                              </a:schemeClr>
                            </a:solidFill>
                            <a:effectLst/>
                            <a:latin typeface="Cambria Math" panose="02040503050406030204" pitchFamily="18" charset="0"/>
                            <a:ea typeface="Cambria Math" panose="02040503050406030204" pitchFamily="18" charset="0"/>
                          </a:rPr>
                        </m:ctrlPr>
                      </m:fPr>
                      <m:num>
                        <m:r>
                          <m:rPr>
                            <m:nor/>
                          </m:rPr>
                          <a:rPr lang="en-US" sz="1500">
                            <a:solidFill>
                              <a:schemeClr val="accent2">
                                <a:lumMod val="50000"/>
                              </a:schemeClr>
                            </a:solidFill>
                            <a:latin typeface="Cambria Math" panose="02040503050406030204" pitchFamily="18" charset="0"/>
                            <a:ea typeface="Cambria Math" panose="02040503050406030204" pitchFamily="18" charset="0"/>
                          </a:rPr>
                          <m:t>Δt</m:t>
                        </m:r>
                      </m:num>
                      <m:den>
                        <m:sSup>
                          <m:sSupPr>
                            <m:ctrlPr>
                              <a:rPr lang="en-US" sz="1500" i="1">
                                <a:latin typeface="Cambria Math" panose="02040503050406030204" pitchFamily="18" charset="0"/>
                                <a:ea typeface="Cambria Math" panose="02040503050406030204" pitchFamily="18" charset="0"/>
                              </a:rPr>
                            </m:ctrlPr>
                          </m:sSupPr>
                          <m:e>
                            <m:r>
                              <m:rPr>
                                <m:nor/>
                              </m:rPr>
                              <a:rPr lang="en-US" sz="1500">
                                <a:latin typeface="Cambria Math" panose="02040503050406030204" pitchFamily="18" charset="0"/>
                                <a:ea typeface="Cambria Math" panose="02040503050406030204" pitchFamily="18" charset="0"/>
                              </a:rPr>
                              <m:t>(</m:t>
                            </m:r>
                            <m:r>
                              <m:rPr>
                                <m:nor/>
                              </m:rPr>
                              <a:rPr lang="en-US" sz="1500">
                                <a:latin typeface="Cambria Math" panose="02040503050406030204" pitchFamily="18" charset="0"/>
                                <a:ea typeface="Cambria Math" panose="02040503050406030204" pitchFamily="18" charset="0"/>
                              </a:rPr>
                              <m:t>Δx</m:t>
                            </m:r>
                            <m:r>
                              <m:rPr>
                                <m:nor/>
                              </m:rPr>
                              <a:rPr lang="en-US" sz="1500">
                                <a:latin typeface="Cambria Math" panose="02040503050406030204" pitchFamily="18" charset="0"/>
                                <a:ea typeface="Cambria Math" panose="02040503050406030204" pitchFamily="18" charset="0"/>
                              </a:rPr>
                              <m:t>)</m:t>
                            </m:r>
                          </m:e>
                          <m:sup>
                            <m:r>
                              <a:rPr lang="en-US" sz="1500" i="1">
                                <a:latin typeface="Cambria Math" panose="02040503050406030204" pitchFamily="18" charset="0"/>
                                <a:ea typeface="Cambria Math" panose="02040503050406030204" pitchFamily="18" charset="0"/>
                              </a:rPr>
                              <m:t>2</m:t>
                            </m:r>
                          </m:sup>
                        </m:sSup>
                      </m:den>
                    </m:f>
                  </m:oMath>
                </a14:m>
                <a:r>
                  <a:rPr lang="en-US" sz="1500" dirty="0">
                    <a:solidFill>
                      <a:schemeClr val="accent2">
                        <a:lumMod val="50000"/>
                      </a:schemeClr>
                    </a:solidFill>
                    <a:latin typeface="Cambria Math" panose="02040503050406030204" pitchFamily="18" charset="0"/>
                    <a:ea typeface="Cambria Math" panose="02040503050406030204" pitchFamily="18" charset="0"/>
                  </a:rPr>
                  <a:t> </a:t>
                </a:r>
              </a:p>
              <a:p>
                <a:pPr>
                  <a:lnSpc>
                    <a:spcPct val="90000"/>
                  </a:lnSpc>
                  <a:spcBef>
                    <a:spcPct val="20000"/>
                  </a:spcBef>
                  <a:spcAft>
                    <a:spcPts val="600"/>
                  </a:spcAft>
                  <a:buSzPct val="92000"/>
                  <a:buFont typeface="Wingdings" panose="05000000000000000000" pitchFamily="2"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These equations need to be simultaneously solved in order to obtain the solution.</a:t>
                </a:r>
              </a:p>
              <a:p>
                <a:pPr>
                  <a:lnSpc>
                    <a:spcPct val="90000"/>
                  </a:lnSpc>
                  <a:spcBef>
                    <a:spcPct val="20000"/>
                  </a:spcBef>
                  <a:spcAft>
                    <a:spcPts val="600"/>
                  </a:spcAft>
                  <a:buSzPct val="92000"/>
                </a:pPr>
                <a:endParaRPr lang="en-US" sz="1500" dirty="0">
                  <a:solidFill>
                    <a:schemeClr val="accent2">
                      <a:lumMod val="50000"/>
                    </a:schemeClr>
                  </a:solidFill>
                  <a:latin typeface="Cambria Math" panose="02040503050406030204" pitchFamily="18" charset="0"/>
                  <a:ea typeface="Cambria Math" panose="02040503050406030204" pitchFamily="18" charset="0"/>
                </a:endParaRPr>
              </a:p>
            </p:txBody>
          </p:sp>
        </mc:Choice>
        <mc:Fallback xmlns="">
          <p:sp>
            <p:nvSpPr>
              <p:cNvPr id="3" name="Text Placeholder 2">
                <a:extLst>
                  <a:ext uri="{FF2B5EF4-FFF2-40B4-BE49-F238E27FC236}">
                    <a16:creationId xmlns:a16="http://schemas.microsoft.com/office/drawing/2014/main" id="{A1A897F0-57A7-4B1F-972C-8241ABB06079}"/>
                  </a:ext>
                </a:extLst>
              </p:cNvPr>
              <p:cNvSpPr>
                <a:spLocks noGrp="1" noRot="1" noChangeAspect="1" noMove="1" noResize="1" noEditPoints="1" noAdjustHandles="1" noChangeArrowheads="1" noChangeShapeType="1" noTextEdit="1"/>
              </p:cNvSpPr>
              <p:nvPr>
                <p:ph type="body" idx="1"/>
              </p:nvPr>
            </p:nvSpPr>
            <p:spPr>
              <a:xfrm>
                <a:off x="4572000" y="461010"/>
                <a:ext cx="4143623" cy="4336839"/>
              </a:xfrm>
              <a:blipFill>
                <a:blip r:embed="rId2"/>
                <a:stretch>
                  <a:fillRect t="-1266" r="-441"/>
                </a:stretch>
              </a:blipFill>
              <a:ln w="57150">
                <a:noFill/>
              </a:ln>
            </p:spPr>
            <p:txBody>
              <a:bodyPr/>
              <a:lstStyle/>
              <a:p>
                <a:r>
                  <a:rPr lang="en-US">
                    <a:noFill/>
                  </a:rPr>
                  <a:t> </a:t>
                </a:r>
              </a:p>
            </p:txBody>
          </p:sp>
        </mc:Fallback>
      </mc:AlternateContent>
    </p:spTree>
    <p:extLst>
      <p:ext uri="{BB962C8B-B14F-4D97-AF65-F5344CB8AC3E}">
        <p14:creationId xmlns:p14="http://schemas.microsoft.com/office/powerpoint/2010/main" val="12500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DA919A-1CED-4E6F-B842-D7C5526B9030}"/>
              </a:ext>
            </a:extLst>
          </p:cNvPr>
          <p:cNvSpPr txBox="1"/>
          <p:nvPr/>
        </p:nvSpPr>
        <p:spPr>
          <a:xfrm>
            <a:off x="343987" y="365323"/>
            <a:ext cx="7040882" cy="830997"/>
          </a:xfrm>
          <a:prstGeom prst="rect">
            <a:avLst/>
          </a:prstGeom>
          <a:noFill/>
        </p:spPr>
        <p:txBody>
          <a:bodyPr wrap="square">
            <a:spAutoFit/>
          </a:bodyPr>
          <a:lstStyle/>
          <a:p>
            <a:pPr marL="114300" indent="0">
              <a:buNone/>
            </a:pPr>
            <a:endParaRPr lang="en-US" sz="1600" dirty="0">
              <a:latin typeface="Cambria Math" panose="02040503050406030204" pitchFamily="18" charset="0"/>
              <a:ea typeface="Cambria Math" panose="02040503050406030204" pitchFamily="18" charset="0"/>
            </a:endParaRPr>
          </a:p>
          <a:p>
            <a:pPr marL="114300" indent="0">
              <a:buNone/>
            </a:pPr>
            <a:endParaRPr lang="en-US" sz="1600" dirty="0">
              <a:latin typeface="Cambria Math" panose="02040503050406030204" pitchFamily="18" charset="0"/>
              <a:ea typeface="Cambria Math" panose="02040503050406030204" pitchFamily="18" charset="0"/>
            </a:endParaRPr>
          </a:p>
          <a:p>
            <a:pPr marL="114300" indent="0">
              <a:buNone/>
            </a:pPr>
            <a:endParaRPr lang="en-US" sz="1600" dirty="0">
              <a:latin typeface="Cambria Math" panose="02040503050406030204" pitchFamily="18" charset="0"/>
              <a:ea typeface="Cambria Math" panose="02040503050406030204" pitchFamily="18" charset="0"/>
            </a:endParaRPr>
          </a:p>
        </p:txBody>
      </p:sp>
      <p:sp>
        <p:nvSpPr>
          <p:cNvPr id="2" name="Title 1">
            <a:extLst>
              <a:ext uri="{FF2B5EF4-FFF2-40B4-BE49-F238E27FC236}">
                <a16:creationId xmlns:a16="http://schemas.microsoft.com/office/drawing/2014/main" id="{6FF6275E-8601-4422-BB9C-9A74B13F6576}"/>
              </a:ext>
            </a:extLst>
          </p:cNvPr>
          <p:cNvSpPr>
            <a:spLocks noGrp="1"/>
          </p:cNvSpPr>
          <p:nvPr>
            <p:ph type="title"/>
          </p:nvPr>
        </p:nvSpPr>
        <p:spPr>
          <a:xfrm>
            <a:off x="311700" y="445025"/>
            <a:ext cx="8520600" cy="690131"/>
          </a:xfrm>
        </p:spPr>
        <p:txBody>
          <a:bodyPr>
            <a:noAutofit/>
          </a:bodyPr>
          <a:lstStyle/>
          <a:p>
            <a:r>
              <a:rPr lang="en-US" sz="3000" dirty="0">
                <a:solidFill>
                  <a:schemeClr val="accent2">
                    <a:lumMod val="75000"/>
                  </a:schemeClr>
                </a:solidFill>
              </a:rPr>
              <a:t>Crank Nicolson Method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8A725876-9BC8-4D47-9E16-DA1510D3F7CD}"/>
                  </a:ext>
                </a:extLst>
              </p:cNvPr>
              <p:cNvSpPr>
                <a:spLocks noGrp="1"/>
              </p:cNvSpPr>
              <p:nvPr>
                <p:ph type="body" idx="1"/>
              </p:nvPr>
            </p:nvSpPr>
            <p:spPr>
              <a:xfrm>
                <a:off x="626533" y="1024870"/>
                <a:ext cx="7890934" cy="4047193"/>
              </a:xfrm>
            </p:spPr>
            <p:txBody>
              <a:bodyPr>
                <a:noAutofit/>
              </a:bodyPr>
              <a:lstStyle/>
              <a:p>
                <a:pPr marL="285750" indent="-285750" algn="just">
                  <a:buFont typeface="Wingdings" panose="05000000000000000000" pitchFamily="2" charset="2"/>
                  <a:buChar char="§"/>
                </a:pPr>
                <a:r>
                  <a:rPr lang="en-IN" sz="1500" dirty="0">
                    <a:latin typeface="Cambria Math" panose="02040503050406030204" pitchFamily="18" charset="0"/>
                    <a:ea typeface="Cambria Math" panose="02040503050406030204" pitchFamily="18" charset="0"/>
                    <a:cs typeface="Times New Roman" panose="02020603050405020304" pitchFamily="18" charset="0"/>
                  </a:rPr>
                  <a:t>The last method is the Crank Nicolson method as given below:</a:t>
                </a:r>
              </a:p>
              <a:p>
                <a:pPr marL="285750" indent="-285750" algn="just">
                  <a:buFont typeface="Wingdings" panose="05000000000000000000" pitchFamily="2" charset="2"/>
                  <a:buChar char="§"/>
                </a:pPr>
                <a:r>
                  <a:rPr lang="en-IN" sz="1500" dirty="0">
                    <a:latin typeface="Cambria Math" panose="02040503050406030204" pitchFamily="18" charset="0"/>
                    <a:ea typeface="Cambria Math" panose="02040503050406030204" pitchFamily="18" charset="0"/>
                    <a:cs typeface="Times New Roman" panose="02020603050405020304" pitchFamily="18" charset="0"/>
                  </a:rPr>
                  <a:t>We know,                                     </a:t>
                </a:r>
              </a:p>
              <a:p>
                <a:pPr marL="0" indent="0" algn="ctr">
                  <a:buNone/>
                </a:pPr>
                <a:r>
                  <a:rPr lang="en-IN" sz="1500" dirty="0">
                    <a:latin typeface="Cambria Math" panose="02040503050406030204" pitchFamily="18" charset="0"/>
                    <a:ea typeface="Cambria Math" panose="02040503050406030204" pitchFamily="18" charset="0"/>
                    <a:cs typeface="Times New Roman" panose="02020603050405020304" pitchFamily="18" charset="0"/>
                  </a:rPr>
                  <a:t>D</a:t>
                </a: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𝑥</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r>
                      <a:rPr lang="en-IN" sz="15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1500" i="1">
                            <a:latin typeface="Cambria Math" panose="02040503050406030204" pitchFamily="18" charset="0"/>
                            <a:ea typeface="Cambria Math" panose="02040503050406030204" pitchFamily="18" charset="0"/>
                          </a:rPr>
                        </m:ctrlPr>
                      </m:fPr>
                      <m:num>
                        <m:r>
                          <m:rPr>
                            <m:nor/>
                          </m:rPr>
                          <a:rPr lang="en-IN" sz="1500">
                            <a:latin typeface="Cambria Math" panose="02040503050406030204" pitchFamily="18" charset="0"/>
                            <a:ea typeface="Cambria Math" panose="02040503050406030204" pitchFamily="18" charset="0"/>
                          </a:rPr>
                          <m:t>∂</m:t>
                        </m:r>
                        <m:r>
                          <a:rPr lang="en-IN" sz="1500" i="1">
                            <a:latin typeface="Cambria Math" panose="02040503050406030204" pitchFamily="18" charset="0"/>
                            <a:ea typeface="Cambria Math" panose="02040503050406030204" pitchFamily="18" charset="0"/>
                          </a:rPr>
                          <m:t>𝐶</m:t>
                        </m:r>
                      </m:num>
                      <m:den>
                        <m:r>
                          <m:rPr>
                            <m:nor/>
                          </m:rPr>
                          <a:rPr lang="en-IN" sz="1500">
                            <a:latin typeface="Cambria Math" panose="02040503050406030204" pitchFamily="18" charset="0"/>
                            <a:ea typeface="Cambria Math" panose="02040503050406030204" pitchFamily="18" charset="0"/>
                          </a:rPr>
                          <m:t>∂</m:t>
                        </m:r>
                        <m:r>
                          <a:rPr lang="en-IN" sz="1500" b="0" i="1" smtClean="0">
                            <a:latin typeface="Cambria Math" panose="02040503050406030204" pitchFamily="18" charset="0"/>
                            <a:ea typeface="Cambria Math" panose="02040503050406030204" pitchFamily="18" charset="0"/>
                          </a:rPr>
                          <m:t>𝑡</m:t>
                        </m:r>
                      </m:den>
                    </m:f>
                  </m:oMath>
                </a14:m>
                <a:endParaRPr lang="en-US" sz="1500" dirty="0">
                  <a:latin typeface="Cambria Math" panose="02040503050406030204" pitchFamily="18" charset="0"/>
                  <a:ea typeface="Cambria Math" panose="02040503050406030204" pitchFamily="18" charset="0"/>
                </a:endParaRPr>
              </a:p>
              <a:p>
                <a:pPr marL="0" indent="0" algn="ctr">
                  <a:buNone/>
                </a:pPr>
                <a:endParaRPr lang="en-US" sz="1500" dirty="0">
                  <a:latin typeface="Cambria Math" panose="02040503050406030204" pitchFamily="18" charset="0"/>
                  <a:ea typeface="Cambria Math" panose="02040503050406030204" pitchFamily="18" charset="0"/>
                </a:endParaRPr>
              </a:p>
              <a:p>
                <a:pPr marL="285750" indent="-285750" algn="just">
                  <a:buFont typeface="Wingdings" panose="05000000000000000000" pitchFamily="2" charset="2"/>
                  <a:buChar char="§"/>
                </a:pPr>
                <a:r>
                  <a:rPr lang="en-IN" sz="1500" dirty="0">
                    <a:latin typeface="Cambria Math" panose="02040503050406030204" pitchFamily="18" charset="0"/>
                    <a:ea typeface="Cambria Math" panose="02040503050406030204" pitchFamily="18" charset="0"/>
                  </a:rPr>
                  <a:t>Using finite difference approximation we have,</a:t>
                </a:r>
              </a:p>
              <a:p>
                <a:pPr marL="0" indent="0" algn="just">
                  <a:buNone/>
                </a:pPr>
                <a:endParaRPr lang="en-IN" sz="1500" dirty="0">
                  <a:latin typeface="Cambria Math" panose="02040503050406030204" pitchFamily="18" charset="0"/>
                  <a:ea typeface="Cambria Math" panose="02040503050406030204" pitchFamily="18" charset="0"/>
                </a:endParaRPr>
              </a:p>
              <a:p>
                <a:pPr marL="114300" indent="0" algn="ctr">
                  <a:buNone/>
                </a:pPr>
                <a14:m>
                  <m:oMath xmlns:m="http://schemas.openxmlformats.org/officeDocument/2006/math">
                    <m:f>
                      <m:fPr>
                        <m:ctrlPr>
                          <a:rPr lang="en-US" sz="1500" i="1">
                            <a:solidFill>
                              <a:schemeClr val="accent2">
                                <a:lumMod val="50000"/>
                              </a:schemeClr>
                            </a:solidFill>
                            <a:latin typeface="Cambria Math" panose="02040503050406030204" pitchFamily="18" charset="0"/>
                            <a:ea typeface="Cambria Math" panose="02040503050406030204" pitchFamily="18" charset="0"/>
                          </a:rPr>
                        </m:ctrlPr>
                      </m:fPr>
                      <m:num>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m:rPr>
                                <m:nor/>
                              </m:rPr>
                              <a:rPr lang="en-US" sz="1500">
                                <a:solidFill>
                                  <a:schemeClr val="accent2">
                                    <a:lumMod val="50000"/>
                                  </a:schemeClr>
                                </a:solidFill>
                                <a:latin typeface="Cambria Math" panose="02040503050406030204" pitchFamily="18" charset="0"/>
                                <a:ea typeface="Cambria Math" panose="02040503050406030204" pitchFamily="18" charset="0"/>
                              </a:rPr>
                              <m:t>∂</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r>
                          <a:rPr lang="en-US" sz="1500" i="1">
                            <a:solidFill>
                              <a:schemeClr val="accent2">
                                <a:lumMod val="50000"/>
                              </a:schemeClr>
                            </a:solidFill>
                            <a:latin typeface="Cambria Math" panose="02040503050406030204" pitchFamily="18" charset="0"/>
                            <a:ea typeface="Cambria Math" panose="02040503050406030204" pitchFamily="18" charset="0"/>
                          </a:rPr>
                          <m:t>𝐶</m:t>
                        </m:r>
                      </m:num>
                      <m:den>
                        <m:r>
                          <m:rPr>
                            <m:nor/>
                          </m:rPr>
                          <a:rPr lang="en-US" sz="1500">
                            <a:solidFill>
                              <a:schemeClr val="accent2">
                                <a:lumMod val="50000"/>
                              </a:schemeClr>
                            </a:solidFill>
                            <a:latin typeface="Cambria Math" panose="02040503050406030204" pitchFamily="18" charset="0"/>
                            <a:ea typeface="Cambria Math" panose="02040503050406030204" pitchFamily="18" charset="0"/>
                          </a:rPr>
                          <m:t>∂</m:t>
                        </m:r>
                        <m:sSup>
                          <m:sSupPr>
                            <m:ctrlPr>
                              <a:rPr lang="en-US" sz="1500" i="1">
                                <a:solidFill>
                                  <a:schemeClr val="accent2">
                                    <a:lumMod val="50000"/>
                                  </a:schemeClr>
                                </a:solidFill>
                                <a:latin typeface="Cambria Math" panose="02040503050406030204" pitchFamily="18" charset="0"/>
                                <a:ea typeface="Cambria Math" panose="02040503050406030204" pitchFamily="18" charset="0"/>
                              </a:rPr>
                            </m:ctrlPr>
                          </m:sSupPr>
                          <m:e>
                            <m:r>
                              <a:rPr lang="en-US" sz="1500" i="1">
                                <a:solidFill>
                                  <a:schemeClr val="accent2">
                                    <a:lumMod val="50000"/>
                                  </a:schemeClr>
                                </a:solidFill>
                                <a:latin typeface="Cambria Math" panose="02040503050406030204" pitchFamily="18" charset="0"/>
                                <a:ea typeface="Cambria Math" panose="02040503050406030204" pitchFamily="18" charset="0"/>
                              </a:rPr>
                              <m:t>𝑥</m:t>
                            </m:r>
                          </m:e>
                          <m:sup>
                            <m:r>
                              <a:rPr lang="en-US" sz="1500" i="1">
                                <a:solidFill>
                                  <a:schemeClr val="accent2">
                                    <a:lumMod val="50000"/>
                                  </a:schemeClr>
                                </a:solidFill>
                                <a:latin typeface="Cambria Math" panose="02040503050406030204" pitchFamily="18" charset="0"/>
                                <a:ea typeface="Cambria Math" panose="02040503050406030204" pitchFamily="18" charset="0"/>
                              </a:rPr>
                              <m:t>2</m:t>
                            </m:r>
                          </m:sup>
                        </m:sSup>
                      </m:den>
                    </m:f>
                  </m:oMath>
                </a14:m>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dirty="0">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dirty="0">
                                <a:latin typeface="Cambria Math" panose="02040503050406030204" pitchFamily="18" charset="0"/>
                                <a:ea typeface="Cambria Math" panose="02040503050406030204" pitchFamily="18" charset="0"/>
                                <a:cs typeface="Times New Roman" panose="02020603050405020304" pitchFamily="18" charset="0"/>
                              </a:rPr>
                              <m:t>𝑖</m:t>
                            </m:r>
                            <m:r>
                              <a:rPr lang="en-IN" sz="1500" i="1" dirty="0">
                                <a:latin typeface="Cambria Math" panose="02040503050406030204" pitchFamily="18" charset="0"/>
                                <a:ea typeface="Cambria Math" panose="02040503050406030204" pitchFamily="18" charset="0"/>
                                <a:cs typeface="Times New Roman" panose="02020603050405020304" pitchFamily="18" charset="0"/>
                              </a:rPr>
                              <m:t>+1 </m:t>
                            </m:r>
                          </m:sub>
                          <m:sup>
                            <m:r>
                              <a:rPr lang="en-IN" sz="1500" i="1" dirty="0">
                                <a:latin typeface="Cambria Math" panose="02040503050406030204" pitchFamily="18" charset="0"/>
                                <a:ea typeface="Cambria Math" panose="02040503050406030204" pitchFamily="18" charset="0"/>
                                <a:cs typeface="Times New Roman" panose="02020603050405020304" pitchFamily="18" charset="0"/>
                              </a:rPr>
                              <m:t>𝑙</m:t>
                            </m:r>
                          </m:sup>
                        </m:sSubSup>
                        <m:r>
                          <a:rPr lang="en-IN" sz="1500" i="1" dirty="0">
                            <a:latin typeface="Cambria Math" panose="02040503050406030204" pitchFamily="18" charset="0"/>
                            <a:ea typeface="Cambria Math" panose="02040503050406030204" pitchFamily="18" charset="0"/>
                            <a:cs typeface="Times New Roman" panose="02020603050405020304" pitchFamily="18" charset="0"/>
                          </a:rPr>
                          <m:t>− 2</m:t>
                        </m:r>
                        <m:sSubSup>
                          <m:sSub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dirty="0">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dirty="0">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i="1" dirty="0">
                                <a:latin typeface="Cambria Math" panose="02040503050406030204" pitchFamily="18" charset="0"/>
                                <a:ea typeface="Cambria Math" panose="02040503050406030204" pitchFamily="18" charset="0"/>
                                <a:cs typeface="Times New Roman" panose="02020603050405020304" pitchFamily="18" charset="0"/>
                              </a:rPr>
                              <m:t>𝑙</m:t>
                            </m:r>
                          </m:sup>
                        </m:sSubSup>
                        <m:r>
                          <a:rPr lang="en-IN" sz="1500" i="1" dirty="0">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dirty="0">
                                <a:latin typeface="Cambria Math" panose="02040503050406030204" pitchFamily="18" charset="0"/>
                                <a:ea typeface="Cambria Math" panose="02040503050406030204" pitchFamily="18" charset="0"/>
                                <a:cs typeface="Times New Roman" panose="02020603050405020304" pitchFamily="18" charset="0"/>
                              </a:rPr>
                              <m:t>  </m:t>
                            </m:r>
                            <m:r>
                              <a:rPr lang="en-IN" sz="1500" i="1" dirty="0">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dirty="0">
                                <a:latin typeface="Cambria Math" panose="02040503050406030204" pitchFamily="18" charset="0"/>
                                <a:ea typeface="Cambria Math" panose="02040503050406030204" pitchFamily="18" charset="0"/>
                                <a:cs typeface="Times New Roman" panose="02020603050405020304" pitchFamily="18" charset="0"/>
                              </a:rPr>
                              <m:t>𝑖</m:t>
                            </m:r>
                            <m:r>
                              <a:rPr lang="en-IN" sz="1500" i="1" dirty="0">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i="1" dirty="0">
                                <a:latin typeface="Cambria Math" panose="02040503050406030204" pitchFamily="18" charset="0"/>
                                <a:ea typeface="Cambria Math" panose="02040503050406030204" pitchFamily="18" charset="0"/>
                                <a:cs typeface="Times New Roman" panose="02020603050405020304" pitchFamily="18" charset="0"/>
                              </a:rPr>
                              <m:t>𝑙</m:t>
                            </m:r>
                          </m:sup>
                        </m:sSubSup>
                      </m:num>
                      <m:den>
                        <m:r>
                          <a:rPr lang="en-IN" sz="1500" b="0" i="1" dirty="0" smtClean="0">
                            <a:latin typeface="Cambria Math" panose="02040503050406030204" pitchFamily="18" charset="0"/>
                            <a:ea typeface="Cambria Math" panose="02040503050406030204" pitchFamily="18" charset="0"/>
                            <a:cs typeface="Times New Roman" panose="02020603050405020304" pitchFamily="18" charset="0"/>
                          </a:rPr>
                          <m:t>2</m:t>
                        </m:r>
                        <m:sSup>
                          <m:s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IN" sz="1500" dirty="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500">
                                <a:latin typeface="Cambria Math" panose="02040503050406030204" pitchFamily="18" charset="0"/>
                                <a:ea typeface="Cambria Math" panose="02040503050406030204" pitchFamily="18" charset="0"/>
                                <a:cs typeface="Times New Roman" panose="02020603050405020304" pitchFamily="18" charset="0"/>
                              </a:rPr>
                              <m:t>Δ</m:t>
                            </m:r>
                            <m:r>
                              <a:rPr lang="en-IN" sz="1500" i="1" dirty="0">
                                <a:latin typeface="Cambria Math" panose="02040503050406030204" pitchFamily="18" charset="0"/>
                                <a:ea typeface="Cambria Math" panose="02040503050406030204" pitchFamily="18" charset="0"/>
                                <a:cs typeface="Times New Roman" panose="02020603050405020304" pitchFamily="18" charset="0"/>
                              </a:rPr>
                              <m:t>𝑥</m:t>
                            </m:r>
                            <m:r>
                              <a:rPr lang="en-IN" sz="1500" i="1" dirty="0">
                                <a:latin typeface="Cambria Math" panose="02040503050406030204" pitchFamily="18" charset="0"/>
                                <a:ea typeface="Cambria Math" panose="02040503050406030204" pitchFamily="18" charset="0"/>
                                <a:cs typeface="Times New Roman" panose="02020603050405020304" pitchFamily="18" charset="0"/>
                              </a:rPr>
                              <m:t>)</m:t>
                            </m:r>
                          </m:e>
                          <m:sup>
                            <m:r>
                              <a:rPr lang="en-IN" sz="1500" i="1" dirty="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IN" sz="1500" b="0" i="1" dirty="0" smtClean="0">
                        <a:latin typeface="Cambria Math" panose="02040503050406030204" pitchFamily="18" charset="0"/>
                        <a:ea typeface="Cambria Math" panose="02040503050406030204" pitchFamily="18" charset="0"/>
                        <a:cs typeface="Times New Roman" panose="02020603050405020304" pitchFamily="18" charset="0"/>
                      </a:rPr>
                      <m:t> + </m:t>
                    </m:r>
                    <m:f>
                      <m:fPr>
                        <m:ctrlPr>
                          <a:rPr lang="en-IN" sz="1500" i="1" dirty="0" smtClean="0">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IN" sz="1500" i="1" dirty="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𝑖</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+1 </m:t>
                            </m:r>
                          </m:sub>
                          <m:sup>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+1</m:t>
                            </m:r>
                          </m:sup>
                        </m:sSubSup>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 − 2</m:t>
                        </m:r>
                        <m:sSubSup>
                          <m:sSubSupPr>
                            <m:ctrlP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+1</m:t>
                            </m:r>
                          </m:sup>
                        </m:sSubSup>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𝑖</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+1</m:t>
                            </m:r>
                          </m:sup>
                        </m:sSubSup>
                      </m:num>
                      <m:den>
                        <m:r>
                          <a:rPr lang="en-IN" sz="1500" b="0" i="1" dirty="0" smtClean="0">
                            <a:effectLst/>
                            <a:latin typeface="Cambria Math" panose="02040503050406030204" pitchFamily="18" charset="0"/>
                            <a:ea typeface="Cambria Math" panose="02040503050406030204" pitchFamily="18" charset="0"/>
                            <a:cs typeface="Times New Roman" panose="02020603050405020304" pitchFamily="18" charset="0"/>
                          </a:rPr>
                          <m:t>2</m:t>
                        </m:r>
                        <m:sSup>
                          <m:s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IN" sz="1500" dirty="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500">
                                <a:latin typeface="Cambria Math" panose="02040503050406030204" pitchFamily="18" charset="0"/>
                                <a:ea typeface="Cambria Math" panose="02040503050406030204" pitchFamily="18" charset="0"/>
                                <a:cs typeface="Times New Roman" panose="02020603050405020304" pitchFamily="18" charset="0"/>
                              </a:rPr>
                              <m:t>Δ</m:t>
                            </m:r>
                            <m:r>
                              <a:rPr lang="en-IN" sz="1500" i="1" dirty="0">
                                <a:latin typeface="Cambria Math" panose="02040503050406030204" pitchFamily="18" charset="0"/>
                                <a:ea typeface="Cambria Math" panose="02040503050406030204" pitchFamily="18" charset="0"/>
                                <a:cs typeface="Times New Roman" panose="02020603050405020304" pitchFamily="18" charset="0"/>
                              </a:rPr>
                              <m:t>𝑥</m:t>
                            </m:r>
                            <m:r>
                              <a:rPr lang="en-IN" sz="1500" i="1" dirty="0">
                                <a:latin typeface="Cambria Math" panose="02040503050406030204" pitchFamily="18" charset="0"/>
                                <a:ea typeface="Cambria Math" panose="02040503050406030204" pitchFamily="18" charset="0"/>
                                <a:cs typeface="Times New Roman" panose="02020603050405020304" pitchFamily="18" charset="0"/>
                              </a:rPr>
                              <m:t>)</m:t>
                            </m:r>
                          </m:e>
                          <m:sup>
                            <m:r>
                              <a:rPr lang="en-IN" sz="1500" i="1" dirty="0">
                                <a:latin typeface="Cambria Math" panose="02040503050406030204" pitchFamily="18" charset="0"/>
                                <a:ea typeface="Cambria Math" panose="02040503050406030204" pitchFamily="18" charset="0"/>
                                <a:cs typeface="Times New Roman" panose="02020603050405020304" pitchFamily="18" charset="0"/>
                              </a:rPr>
                              <m:t>2</m:t>
                            </m:r>
                          </m:sup>
                        </m:sSup>
                      </m:den>
                    </m:f>
                  </m:oMath>
                </a14:m>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        &amp;       </a:t>
                </a:r>
                <a14:m>
                  <m:oMath xmlns:m="http://schemas.openxmlformats.org/officeDocument/2006/math">
                    <m:f>
                      <m:fPr>
                        <m:ctrlPr>
                          <a:rPr lang="en-IN" sz="1500" i="1">
                            <a:latin typeface="Cambria Math" panose="02040503050406030204" pitchFamily="18" charset="0"/>
                            <a:ea typeface="Cambria Math" panose="02040503050406030204" pitchFamily="18" charset="0"/>
                          </a:rPr>
                        </m:ctrlPr>
                      </m:fPr>
                      <m:num>
                        <m:r>
                          <m:rPr>
                            <m:nor/>
                          </m:rPr>
                          <a:rPr lang="en-IN" sz="1500">
                            <a:latin typeface="Cambria Math" panose="02040503050406030204" pitchFamily="18" charset="0"/>
                            <a:ea typeface="Cambria Math" panose="02040503050406030204" pitchFamily="18" charset="0"/>
                          </a:rPr>
                          <m:t>∂</m:t>
                        </m:r>
                        <m:r>
                          <a:rPr lang="en-IN" sz="1500" i="1">
                            <a:latin typeface="Cambria Math" panose="02040503050406030204" pitchFamily="18" charset="0"/>
                            <a:ea typeface="Cambria Math" panose="02040503050406030204" pitchFamily="18" charset="0"/>
                          </a:rPr>
                          <m:t>𝐶</m:t>
                        </m:r>
                      </m:num>
                      <m:den>
                        <m:r>
                          <m:rPr>
                            <m:nor/>
                          </m:rPr>
                          <a:rPr lang="en-IN" sz="1500">
                            <a:latin typeface="Cambria Math" panose="02040503050406030204" pitchFamily="18" charset="0"/>
                            <a:ea typeface="Cambria Math" panose="02040503050406030204" pitchFamily="18" charset="0"/>
                          </a:rPr>
                          <m:t>∂</m:t>
                        </m:r>
                        <m:r>
                          <a:rPr lang="en-IN" sz="1500" b="0" i="1" smtClean="0">
                            <a:latin typeface="Cambria Math" panose="02040503050406030204" pitchFamily="18" charset="0"/>
                            <a:ea typeface="Cambria Math" panose="02040503050406030204" pitchFamily="18" charset="0"/>
                          </a:rPr>
                          <m:t>𝑡</m:t>
                        </m:r>
                      </m:den>
                    </m:f>
                    <m:r>
                      <a:rPr lang="en-IN" sz="15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15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en-IN" sz="15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i="1">
                                <a:effectLst/>
                                <a:latin typeface="Cambria Math" panose="02040503050406030204" pitchFamily="18" charset="0"/>
                                <a:ea typeface="Cambria Math" panose="02040503050406030204" pitchFamily="18" charset="0"/>
                                <a:cs typeface="Times New Roman" panose="02020603050405020304" pitchFamily="18" charset="0"/>
                              </a:rPr>
                              <m:t>+1</m:t>
                            </m:r>
                          </m:sup>
                        </m:sSub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IN" sz="15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𝑙</m:t>
                            </m:r>
                          </m:sup>
                        </m:sSubSup>
                        <m:r>
                          <a:rPr lang="en-IN" sz="1500" baseline="30000">
                            <a:effectLst/>
                            <a:latin typeface="Cambria Math" panose="02040503050406030204" pitchFamily="18" charset="0"/>
                            <a:ea typeface="Cambria Math" panose="02040503050406030204" pitchFamily="18" charset="0"/>
                            <a:cs typeface="Times New Roman" panose="02020603050405020304" pitchFamily="18" charset="0"/>
                          </a:rPr>
                          <m:t> </m:t>
                        </m:r>
                      </m:num>
                      <m:den>
                        <m:r>
                          <m:rPr>
                            <m:sty m:val="p"/>
                          </m:rPr>
                          <a:rPr lang="el-GR" sz="1500">
                            <a:effectLst/>
                            <a:latin typeface="Cambria Math" panose="02040503050406030204" pitchFamily="18" charset="0"/>
                            <a:ea typeface="Cambria Math" panose="02040503050406030204" pitchFamily="18" charset="0"/>
                            <a:cs typeface="Times New Roman" panose="02020603050405020304" pitchFamily="18" charset="0"/>
                          </a:rPr>
                          <m:t>Δ</m:t>
                        </m:r>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𝑡</m:t>
                        </m:r>
                      </m:den>
                    </m:f>
                  </m:oMath>
                </a14:m>
                <a:endParaRPr lang="en-US" sz="1500" dirty="0">
                  <a:latin typeface="Cambria Math" panose="02040503050406030204" pitchFamily="18" charset="0"/>
                  <a:ea typeface="Cambria Math" panose="02040503050406030204" pitchFamily="18" charset="0"/>
                </a:endParaRPr>
              </a:p>
              <a:p>
                <a:pPr marL="114300" indent="0" algn="ctr">
                  <a:buNone/>
                </a:pPr>
                <a:endParaRPr lang="en-US" sz="1500" dirty="0">
                  <a:latin typeface="Cambria Math" panose="02040503050406030204" pitchFamily="18" charset="0"/>
                  <a:ea typeface="Cambria Math" panose="02040503050406030204" pitchFamily="18" charset="0"/>
                </a:endParaRPr>
              </a:p>
              <a:p>
                <a:pPr marL="285750" indent="-285750" algn="just">
                  <a:buFont typeface="Wingdings" panose="05000000000000000000" pitchFamily="2" charset="2"/>
                  <a:buChar char="§"/>
                </a:pPr>
                <a:r>
                  <a:rPr lang="en-IN" sz="1500" dirty="0">
                    <a:latin typeface="Cambria Math" panose="02040503050406030204" pitchFamily="18" charset="0"/>
                    <a:ea typeface="Cambria Math" panose="02040503050406030204" pitchFamily="18" charset="0"/>
                    <a:cs typeface="Times New Roman" panose="02020603050405020304" pitchFamily="18" charset="0"/>
                  </a:rPr>
                  <a:t>The resulting equation is </a:t>
                </a:r>
              </a:p>
              <a:p>
                <a:pPr marL="0" indent="0" algn="just">
                  <a:buNone/>
                </a:pPr>
                <a:endParaRPr lang="en-IN" sz="1500"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ctr">
                  <a:buNone/>
                </a:pPr>
                <a:r>
                  <a:rPr lang="en-IN" sz="1500" dirty="0">
                    <a:latin typeface="Cambria Math" panose="02040503050406030204" pitchFamily="18" charset="0"/>
                    <a:ea typeface="Cambria Math" panose="02040503050406030204" pitchFamily="18" charset="0"/>
                    <a:cs typeface="Times New Roman" panose="02020603050405020304" pitchFamily="18" charset="0"/>
                  </a:rPr>
                  <a:t>-</a:t>
                </a:r>
                <a:r>
                  <a:rPr lang="el-GR" sz="1500" dirty="0">
                    <a:latin typeface="Cambria Math" panose="02040503050406030204" pitchFamily="18" charset="0"/>
                    <a:ea typeface="Cambria Math" panose="02040503050406030204" pitchFamily="18" charset="0"/>
                    <a:cs typeface="Times New Roman" panose="02020603050405020304" pitchFamily="18" charset="0"/>
                  </a:rPr>
                  <a:t>λ</a:t>
                </a:r>
                <a:r>
                  <a:rPr lang="en-IN" sz="15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Sup>
                      <m:sSubSupPr>
                        <m:ctrlPr>
                          <a:rPr lang="en-IN" sz="1500" i="1" dirty="0">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dirty="0">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dirty="0">
                            <a:latin typeface="Cambria Math" panose="02040503050406030204" pitchFamily="18" charset="0"/>
                            <a:ea typeface="Cambria Math" panose="02040503050406030204" pitchFamily="18" charset="0"/>
                            <a:cs typeface="Times New Roman" panose="02020603050405020304" pitchFamily="18" charset="0"/>
                          </a:rPr>
                          <m:t>𝑖</m:t>
                        </m:r>
                        <m:r>
                          <a:rPr lang="en-IN" sz="1500" i="1" dirty="0">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i="1" dirty="0">
                            <a:latin typeface="Cambria Math" panose="02040503050406030204" pitchFamily="18" charset="0"/>
                            <a:ea typeface="Cambria Math" panose="02040503050406030204" pitchFamily="18" charset="0"/>
                            <a:cs typeface="Times New Roman" panose="02020603050405020304" pitchFamily="18" charset="0"/>
                          </a:rPr>
                          <m:t>𝑙</m:t>
                        </m:r>
                        <m:r>
                          <a:rPr lang="en-IN" sz="1500" i="1" dirty="0">
                            <a:latin typeface="Cambria Math" panose="02040503050406030204" pitchFamily="18" charset="0"/>
                            <a:ea typeface="Cambria Math" panose="02040503050406030204" pitchFamily="18" charset="0"/>
                            <a:cs typeface="Times New Roman" panose="02020603050405020304" pitchFamily="18" charset="0"/>
                          </a:rPr>
                          <m:t>+1</m:t>
                        </m:r>
                      </m:sup>
                    </m:sSubSup>
                    <m:r>
                      <a:rPr lang="en-IN" sz="15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+2(1+</a:t>
                </a:r>
                <a:r>
                  <a:rPr lang="el-GR" sz="1500" dirty="0">
                    <a:effectLst/>
                    <a:latin typeface="Cambria Math" panose="02040503050406030204" pitchFamily="18" charset="0"/>
                    <a:ea typeface="Cambria Math" panose="02040503050406030204" pitchFamily="18" charset="0"/>
                    <a:cs typeface="Times New Roman" panose="02020603050405020304" pitchFamily="18" charset="0"/>
                  </a:rPr>
                  <a:t>λ</a:t>
                </a:r>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bSup>
                      <m:sSubSupPr>
                        <m:ctrlPr>
                          <a:rPr lang="en-IN" sz="15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+1</m:t>
                        </m:r>
                      </m:sup>
                    </m:sSub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a:t>
                </a:r>
                <a:r>
                  <a:rPr lang="el-GR" sz="1500" dirty="0">
                    <a:latin typeface="Cambria Math" panose="02040503050406030204" pitchFamily="18" charset="0"/>
                    <a:ea typeface="Cambria Math" panose="02040503050406030204" pitchFamily="18" charset="0"/>
                    <a:cs typeface="Times New Roman" panose="02020603050405020304" pitchFamily="18" charset="0"/>
                  </a:rPr>
                  <a:t> λ</a:t>
                </a:r>
                <a:r>
                  <a:rPr lang="en-IN" sz="15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Sup>
                      <m:sSubSupPr>
                        <m:ctrlPr>
                          <a:rPr lang="en-IN" sz="15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𝑖</m:t>
                        </m:r>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IN" sz="1500" i="1">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i="1">
                            <a:effectLst/>
                            <a:latin typeface="Cambria Math" panose="02040503050406030204" pitchFamily="18" charset="0"/>
                            <a:ea typeface="Cambria Math" panose="02040503050406030204" pitchFamily="18" charset="0"/>
                            <a:cs typeface="Times New Roman" panose="02020603050405020304" pitchFamily="18" charset="0"/>
                          </a:rPr>
                          <m:t>𝑙</m:t>
                        </m:r>
                        <m:r>
                          <a:rPr lang="en-IN" sz="1500" b="0" i="1" smtClean="0">
                            <a:effectLst/>
                            <a:latin typeface="Cambria Math" panose="02040503050406030204" pitchFamily="18" charset="0"/>
                            <a:ea typeface="Cambria Math" panose="02040503050406030204" pitchFamily="18" charset="0"/>
                            <a:cs typeface="Times New Roman" panose="02020603050405020304" pitchFamily="18" charset="0"/>
                          </a:rPr>
                          <m:t>+1</m:t>
                        </m:r>
                      </m:sup>
                    </m:sSubSup>
                  </m:oMath>
                </a14:m>
                <a:r>
                  <a:rPr lang="en-US" sz="1500" dirty="0">
                    <a:latin typeface="Cambria Math" panose="02040503050406030204" pitchFamily="18" charset="0"/>
                    <a:ea typeface="Cambria Math" panose="02040503050406030204" pitchFamily="18" charset="0"/>
                  </a:rPr>
                  <a:t> </a:t>
                </a:r>
                <a:r>
                  <a:rPr lang="en-IN" sz="1500" dirty="0">
                    <a:latin typeface="Cambria Math" panose="02040503050406030204" pitchFamily="18" charset="0"/>
                    <a:ea typeface="Cambria Math" panose="02040503050406030204" pitchFamily="18" charset="0"/>
                    <a:cs typeface="Times New Roman" panose="02020603050405020304" pitchFamily="18" charset="0"/>
                  </a:rPr>
                  <a:t>= </a:t>
                </a:r>
                <a:r>
                  <a:rPr lang="el-GR" sz="1500" dirty="0">
                    <a:latin typeface="Cambria Math" panose="02040503050406030204" pitchFamily="18" charset="0"/>
                    <a:ea typeface="Cambria Math" panose="02040503050406030204" pitchFamily="18" charset="0"/>
                    <a:cs typeface="Times New Roman" panose="02020603050405020304" pitchFamily="18" charset="0"/>
                  </a:rPr>
                  <a:t> λ </a:t>
                </a:r>
                <a14:m>
                  <m:oMath xmlns:m="http://schemas.openxmlformats.org/officeDocument/2006/math">
                    <m:sSubSup>
                      <m:sSubSupPr>
                        <m:ctrlPr>
                          <a:rPr lang="en-IN" sz="15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latin typeface="Cambria Math" panose="02040503050406030204" pitchFamily="18" charset="0"/>
                            <a:ea typeface="Cambria Math" panose="02040503050406030204" pitchFamily="18" charset="0"/>
                            <a:cs typeface="Times New Roman" panose="02020603050405020304" pitchFamily="18" charset="0"/>
                          </a:rPr>
                          <m:t>𝑖</m:t>
                        </m:r>
                        <m:r>
                          <a:rPr lang="en-IN" sz="1500" i="1">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i="1">
                            <a:latin typeface="Cambria Math" panose="02040503050406030204" pitchFamily="18" charset="0"/>
                            <a:ea typeface="Cambria Math" panose="02040503050406030204" pitchFamily="18" charset="0"/>
                            <a:cs typeface="Times New Roman" panose="02020603050405020304" pitchFamily="18" charset="0"/>
                          </a:rPr>
                          <m:t>𝑙</m:t>
                        </m:r>
                      </m:sup>
                    </m:sSubSup>
                    <m:r>
                      <a:rPr lang="en-IN" sz="15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1500" dirty="0">
                    <a:latin typeface="Cambria Math" panose="02040503050406030204" pitchFamily="18" charset="0"/>
                    <a:ea typeface="Cambria Math" panose="02040503050406030204" pitchFamily="18" charset="0"/>
                    <a:cs typeface="Times New Roman" panose="02020603050405020304" pitchFamily="18" charset="0"/>
                  </a:rPr>
                  <a:t>+ 2(1-</a:t>
                </a:r>
                <a:r>
                  <a:rPr lang="el-GR" sz="1500" dirty="0">
                    <a:latin typeface="Cambria Math" panose="02040503050406030204" pitchFamily="18" charset="0"/>
                    <a:ea typeface="Cambria Math" panose="02040503050406030204" pitchFamily="18" charset="0"/>
                    <a:cs typeface="Times New Roman" panose="02020603050405020304" pitchFamily="18" charset="0"/>
                  </a:rPr>
                  <a:t>λ</a:t>
                </a:r>
                <a:r>
                  <a:rPr lang="en-IN" sz="1500" dirty="0">
                    <a:latin typeface="Cambria Math" panose="02040503050406030204" pitchFamily="18" charset="0"/>
                    <a:ea typeface="Cambria Math" panose="02040503050406030204" pitchFamily="18" charset="0"/>
                    <a:cs typeface="Times New Roman" panose="02020603050405020304" pitchFamily="18" charset="0"/>
                  </a:rPr>
                  <a:t>)</a:t>
                </a:r>
                <a14:m>
                  <m:oMath xmlns:m="http://schemas.openxmlformats.org/officeDocument/2006/math">
                    <m:sSubSup>
                      <m:sSubSupPr>
                        <m:ctrlPr>
                          <a:rPr lang="en-IN" sz="15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latin typeface="Cambria Math" panose="02040503050406030204" pitchFamily="18" charset="0"/>
                            <a:ea typeface="Cambria Math" panose="02040503050406030204" pitchFamily="18" charset="0"/>
                            <a:cs typeface="Times New Roman" panose="02020603050405020304" pitchFamily="18" charset="0"/>
                          </a:rPr>
                          <m:t>𝑖</m:t>
                        </m:r>
                      </m:sub>
                      <m:sup>
                        <m:r>
                          <a:rPr lang="en-IN" sz="1500" i="1">
                            <a:latin typeface="Cambria Math" panose="02040503050406030204" pitchFamily="18" charset="0"/>
                            <a:ea typeface="Cambria Math" panose="02040503050406030204" pitchFamily="18" charset="0"/>
                            <a:cs typeface="Times New Roman" panose="02020603050405020304" pitchFamily="18" charset="0"/>
                          </a:rPr>
                          <m:t>𝑙</m:t>
                        </m:r>
                      </m:sup>
                    </m:sSubSup>
                  </m:oMath>
                </a14:m>
                <a:r>
                  <a:rPr lang="en-IN" sz="1500" baseline="30000" dirty="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IN" sz="1500" b="0" i="0"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l-GR" sz="1500" dirty="0">
                        <a:latin typeface="Cambria Math" panose="02040503050406030204" pitchFamily="18" charset="0"/>
                        <a:ea typeface="Cambria Math" panose="02040503050406030204" pitchFamily="18" charset="0"/>
                        <a:cs typeface="Times New Roman" panose="02020603050405020304" pitchFamily="18" charset="0"/>
                      </a:rPr>
                      <m:t>λ</m:t>
                    </m:r>
                    <m:sSubSup>
                      <m:sSubSupPr>
                        <m:ctrlPr>
                          <a:rPr lang="en-IN" sz="15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1500" i="1">
                            <a:latin typeface="Cambria Math" panose="02040503050406030204" pitchFamily="18" charset="0"/>
                            <a:ea typeface="Cambria Math" panose="02040503050406030204" pitchFamily="18" charset="0"/>
                            <a:cs typeface="Times New Roman" panose="02020603050405020304" pitchFamily="18" charset="0"/>
                          </a:rPr>
                          <m:t>𝐶</m:t>
                        </m:r>
                      </m:e>
                      <m:sub>
                        <m:r>
                          <a:rPr lang="en-IN" sz="1500" i="1">
                            <a:latin typeface="Cambria Math" panose="02040503050406030204" pitchFamily="18" charset="0"/>
                            <a:ea typeface="Cambria Math" panose="02040503050406030204" pitchFamily="18" charset="0"/>
                            <a:cs typeface="Times New Roman" panose="02020603050405020304" pitchFamily="18" charset="0"/>
                          </a:rPr>
                          <m:t>𝑖</m:t>
                        </m:r>
                        <m:r>
                          <a:rPr lang="en-IN" sz="1500" i="1">
                            <a:latin typeface="Cambria Math" panose="02040503050406030204" pitchFamily="18" charset="0"/>
                            <a:ea typeface="Cambria Math" panose="02040503050406030204" pitchFamily="18" charset="0"/>
                            <a:cs typeface="Times New Roman" panose="02020603050405020304" pitchFamily="18" charset="0"/>
                          </a:rPr>
                          <m:t>+1</m:t>
                        </m:r>
                      </m:sub>
                      <m:sup>
                        <m:r>
                          <a:rPr lang="en-IN" sz="1500" i="1">
                            <a:latin typeface="Cambria Math" panose="02040503050406030204" pitchFamily="18" charset="0"/>
                            <a:ea typeface="Cambria Math" panose="02040503050406030204" pitchFamily="18" charset="0"/>
                            <a:cs typeface="Times New Roman" panose="02020603050405020304" pitchFamily="18" charset="0"/>
                          </a:rPr>
                          <m:t>𝑙</m:t>
                        </m:r>
                      </m:sup>
                    </m:sSubSup>
                  </m:oMath>
                </a14:m>
                <a:endParaRPr lang="en-US" sz="15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en-US" sz="1500" dirty="0">
                    <a:latin typeface="Cambria Math" panose="02040503050406030204" pitchFamily="18" charset="0"/>
                    <a:ea typeface="Cambria Math" panose="02040503050406030204" pitchFamily="18" charset="0"/>
                    <a:cs typeface="Times New Roman" panose="02020603050405020304" pitchFamily="18" charset="0"/>
                  </a:rPr>
                  <a:t>      </a:t>
                </a:r>
              </a:p>
              <a:p>
                <a:pPr marL="0" indent="0">
                  <a:buNone/>
                </a:pPr>
                <a:r>
                  <a:rPr lang="en-US" sz="150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 where,  </a:t>
                </a:r>
                <a:r>
                  <a:rPr lang="el-GR" sz="1500" dirty="0">
                    <a:effectLst/>
                    <a:latin typeface="Cambria Math" panose="02040503050406030204" pitchFamily="18" charset="0"/>
                    <a:ea typeface="Cambria Math" panose="02040503050406030204" pitchFamily="18" charset="0"/>
                    <a:cs typeface="Times New Roman" panose="02020603050405020304" pitchFamily="18" charset="0"/>
                  </a:rPr>
                  <a:t>λ</a:t>
                </a:r>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 D</a:t>
                </a:r>
                <a14:m>
                  <m:oMath xmlns:m="http://schemas.openxmlformats.org/officeDocument/2006/math">
                    <m:f>
                      <m:fPr>
                        <m:ctrlPr>
                          <a:rPr lang="en-IN" sz="15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l-GR" sz="1500" dirty="0">
                            <a:latin typeface="Cambria Math" panose="02040503050406030204" pitchFamily="18" charset="0"/>
                            <a:ea typeface="Cambria Math" panose="02040503050406030204" pitchFamily="18" charset="0"/>
                            <a:cs typeface="Times New Roman" panose="02020603050405020304" pitchFamily="18" charset="0"/>
                          </a:rPr>
                          <m:t>Δ</m:t>
                        </m:r>
                        <m:r>
                          <m:rPr>
                            <m:nor/>
                          </m:rPr>
                          <a:rPr lang="en-IN" sz="1500" dirty="0">
                            <a:latin typeface="Cambria Math" panose="02040503050406030204" pitchFamily="18" charset="0"/>
                            <a:ea typeface="Cambria Math" panose="02040503050406030204" pitchFamily="18" charset="0"/>
                            <a:cs typeface="Times New Roman" panose="02020603050405020304" pitchFamily="18" charset="0"/>
                          </a:rPr>
                          <m:t>t</m:t>
                        </m:r>
                      </m:num>
                      <m:den>
                        <m:sSup>
                          <m:sSupPr>
                            <m:ctrlPr>
                              <a:rPr lang="en-US" sz="1500" i="1">
                                <a:latin typeface="Cambria Math" panose="02040503050406030204" pitchFamily="18" charset="0"/>
                                <a:ea typeface="Cambria Math" panose="02040503050406030204" pitchFamily="18" charset="0"/>
                              </a:rPr>
                            </m:ctrlPr>
                          </m:sSupPr>
                          <m:e>
                            <m:r>
                              <m:rPr>
                                <m:nor/>
                              </m:rPr>
                              <a:rPr lang="en-US" sz="1500">
                                <a:latin typeface="Cambria Math" panose="02040503050406030204" pitchFamily="18" charset="0"/>
                                <a:ea typeface="Cambria Math" panose="02040503050406030204" pitchFamily="18" charset="0"/>
                              </a:rPr>
                              <m:t>(</m:t>
                            </m:r>
                            <m:r>
                              <m:rPr>
                                <m:nor/>
                              </m:rPr>
                              <a:rPr lang="en-US" sz="1500">
                                <a:latin typeface="Cambria Math" panose="02040503050406030204" pitchFamily="18" charset="0"/>
                                <a:ea typeface="Cambria Math" panose="02040503050406030204" pitchFamily="18" charset="0"/>
                              </a:rPr>
                              <m:t>Δx</m:t>
                            </m:r>
                            <m:r>
                              <m:rPr>
                                <m:nor/>
                              </m:rPr>
                              <a:rPr lang="en-US" sz="1500">
                                <a:latin typeface="Cambria Math" panose="02040503050406030204" pitchFamily="18" charset="0"/>
                                <a:ea typeface="Cambria Math" panose="02040503050406030204" pitchFamily="18" charset="0"/>
                              </a:rPr>
                              <m:t>)</m:t>
                            </m:r>
                          </m:e>
                          <m:sup>
                            <m:r>
                              <a:rPr lang="en-US" sz="1500" i="1">
                                <a:latin typeface="Cambria Math" panose="02040503050406030204" pitchFamily="18" charset="0"/>
                                <a:ea typeface="Cambria Math" panose="02040503050406030204" pitchFamily="18" charset="0"/>
                              </a:rPr>
                              <m:t>2</m:t>
                            </m:r>
                          </m:sup>
                        </m:sSup>
                      </m:den>
                    </m:f>
                  </m:oMath>
                </a14:m>
                <a:r>
                  <a:rPr lang="en-IN" sz="1500" dirty="0">
                    <a:effectLst/>
                    <a:latin typeface="Cambria Math" panose="02040503050406030204" pitchFamily="18" charset="0"/>
                    <a:ea typeface="Cambria Math" panose="02040503050406030204" pitchFamily="18" charset="0"/>
                    <a:cs typeface="Times New Roman" panose="02020603050405020304" pitchFamily="18" charset="0"/>
                  </a:rPr>
                  <a:t> </a:t>
                </a:r>
              </a:p>
              <a:p>
                <a:pPr marL="285750" indent="-285750">
                  <a:buFont typeface="Wingdings" panose="05000000000000000000" pitchFamily="2" charset="2"/>
                  <a:buChar char="§"/>
                </a:pPr>
                <a:r>
                  <a:rPr lang="en-IN" sz="1500" dirty="0">
                    <a:latin typeface="Cambria Math" panose="02040503050406030204" pitchFamily="18" charset="0"/>
                    <a:ea typeface="Cambria Math" panose="02040503050406030204" pitchFamily="18" charset="0"/>
                    <a:cs typeface="Times New Roman" panose="02020603050405020304" pitchFamily="18" charset="0"/>
                  </a:rPr>
                  <a:t>Just like the implicit method, these equations need to be simultaneously solved.</a:t>
                </a:r>
                <a:endParaRPr lang="en-US" sz="1500" dirty="0">
                  <a:latin typeface="Cambria Math" panose="02040503050406030204" pitchFamily="18" charset="0"/>
                  <a:ea typeface="Cambria Math" panose="02040503050406030204" pitchFamily="18" charset="0"/>
                </a:endParaRPr>
              </a:p>
            </p:txBody>
          </p:sp>
        </mc:Choice>
        <mc:Fallback>
          <p:sp>
            <p:nvSpPr>
              <p:cNvPr id="3" name="Text Placeholder 2">
                <a:extLst>
                  <a:ext uri="{FF2B5EF4-FFF2-40B4-BE49-F238E27FC236}">
                    <a16:creationId xmlns:a16="http://schemas.microsoft.com/office/drawing/2014/main" id="{8A725876-9BC8-4D47-9E16-DA1510D3F7CD}"/>
                  </a:ext>
                </a:extLst>
              </p:cNvPr>
              <p:cNvSpPr>
                <a:spLocks noGrp="1" noRot="1" noChangeAspect="1" noMove="1" noResize="1" noEditPoints="1" noAdjustHandles="1" noChangeArrowheads="1" noChangeShapeType="1" noTextEdit="1"/>
              </p:cNvSpPr>
              <p:nvPr>
                <p:ph type="body" idx="1"/>
              </p:nvPr>
            </p:nvSpPr>
            <p:spPr>
              <a:xfrm>
                <a:off x="626533" y="1024870"/>
                <a:ext cx="7890934" cy="4047193"/>
              </a:xfr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3142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66EB2-9298-48C5-8656-AF579311C283}"/>
              </a:ext>
            </a:extLst>
          </p:cNvPr>
          <p:cNvSpPr>
            <a:spLocks noGrp="1"/>
          </p:cNvSpPr>
          <p:nvPr>
            <p:ph type="title"/>
          </p:nvPr>
        </p:nvSpPr>
        <p:spPr>
          <a:xfrm>
            <a:off x="435894" y="660299"/>
            <a:ext cx="8272212" cy="642609"/>
          </a:xfrm>
        </p:spPr>
        <p:txBody>
          <a:bodyPr vert="horz" lIns="91440" tIns="45720" rIns="91440" bIns="45720" rtlCol="0" anchor="t">
            <a:normAutofit/>
          </a:bodyPr>
          <a:lstStyle/>
          <a:p>
            <a:pPr>
              <a:spcBef>
                <a:spcPct val="0"/>
              </a:spcBef>
            </a:pPr>
            <a:r>
              <a:rPr lang="en-US" dirty="0">
                <a:solidFill>
                  <a:schemeClr val="accent2"/>
                </a:solidFill>
              </a:rPr>
              <a:t>Results</a:t>
            </a:r>
          </a:p>
        </p:txBody>
      </p:sp>
      <p:sp>
        <p:nvSpPr>
          <p:cNvPr id="18" name="Rectangle 17">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342900"/>
            <a:ext cx="8474200" cy="685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44482A5-6AE2-4706-B9EB-2DB1A7CB7AC8}"/>
                  </a:ext>
                </a:extLst>
              </p:cNvPr>
              <p:cNvSpPr>
                <a:spLocks noGrp="1"/>
              </p:cNvSpPr>
              <p:nvPr>
                <p:ph type="body" idx="1"/>
              </p:nvPr>
            </p:nvSpPr>
            <p:spPr>
              <a:xfrm>
                <a:off x="434011" y="1212056"/>
                <a:ext cx="8272211" cy="3569494"/>
              </a:xfrm>
            </p:spPr>
            <p:txBody>
              <a:bodyPr vert="horz" lIns="91440" tIns="45720" rIns="91440" bIns="45720" rtlCol="0" anchor="ctr">
                <a:normAutofit/>
              </a:bodyPr>
              <a:lstStyle/>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 equations obtained above have been used in our code in order to obtain the concentration profile. We have displayed the last ten temporal points for the complete section of the rod in a tabular format as the excel sheet was very large for the entire analysis.</a:t>
                </a: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However, we have provided the link to the analysis values and the entire code for reference here: </a:t>
                </a:r>
                <a:r>
                  <a:rPr lang="en-US" sz="1500" dirty="0">
                    <a:solidFill>
                      <a:schemeClr val="accent2">
                        <a:lumMod val="50000"/>
                      </a:schemeClr>
                    </a:solidFill>
                    <a:latin typeface="Cambria Math" panose="02040503050406030204" pitchFamily="18" charset="0"/>
                    <a:ea typeface="Cambria Math" panose="02040503050406030204" pitchFamily="18" charset="0"/>
                    <a:hlinkClick r:id="rId2"/>
                  </a:rPr>
                  <a:t>https://github.com/arsh-k/Transient-Diffusion-Analysis</a:t>
                </a:r>
                <a:endParaRPr lang="en-US" sz="1500" dirty="0">
                  <a:solidFill>
                    <a:schemeClr val="accent2">
                      <a:lumMod val="50000"/>
                    </a:schemeClr>
                  </a:solidFill>
                  <a:latin typeface="Cambria Math" panose="02040503050406030204" pitchFamily="18" charset="0"/>
                  <a:ea typeface="Cambria Math" panose="02040503050406030204" pitchFamily="18" charset="0"/>
                </a:endParaRP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For all three methods, two curves were plotted and are shown in the slides. One on the left shows the concentration profile of the last 25 temporal points and the graph on the right shows the concentration profile at the end of the entire process. We only plotted 25 temporal points since the graph was difficult to understand if we had plotted more curves.</a:t>
                </a:r>
              </a:p>
              <a:p>
                <a:pPr algn="just">
                  <a:lnSpc>
                    <a:spcPct val="90000"/>
                  </a:lnSpc>
                  <a:spcBef>
                    <a:spcPct val="20000"/>
                  </a:spcBef>
                  <a:spcAft>
                    <a:spcPts val="600"/>
                  </a:spcAft>
                  <a:buSzPct val="92000"/>
                  <a:buFont typeface="Wingdings 2" panose="05020102010507070707" pitchFamily="18" charset="2"/>
                  <a:buChar char=""/>
                </a:pPr>
                <a:r>
                  <a:rPr lang="en-US" sz="1500" dirty="0">
                    <a:solidFill>
                      <a:schemeClr val="accent2">
                        <a:lumMod val="50000"/>
                      </a:schemeClr>
                    </a:solidFill>
                    <a:latin typeface="Cambria Math" panose="02040503050406030204" pitchFamily="18" charset="0"/>
                    <a:ea typeface="Cambria Math" panose="02040503050406030204" pitchFamily="18" charset="0"/>
                  </a:rPr>
                  <a:t>The following values have been used for the forthcoming slides:</a:t>
                </a:r>
              </a:p>
              <a:p>
                <a:pPr marL="114300" indent="0" algn="ctr">
                  <a:lnSpc>
                    <a:spcPct val="90000"/>
                  </a:lnSpc>
                  <a:spcBef>
                    <a:spcPct val="20000"/>
                  </a:spcBef>
                  <a:spcAft>
                    <a:spcPts val="600"/>
                  </a:spcAft>
                  <a:buSzPct val="92000"/>
                  <a:buNone/>
                </a:pPr>
                <a14:m>
                  <m:oMath xmlns:m="http://schemas.openxmlformats.org/officeDocument/2006/math">
                    <m:r>
                      <a:rPr lang="en-US" sz="1600" i="1">
                        <a:solidFill>
                          <a:schemeClr val="accent2">
                            <a:lumMod val="50000"/>
                          </a:schemeClr>
                        </a:solidFill>
                        <a:latin typeface="Cambria Math" panose="02040503050406030204" pitchFamily="18" charset="0"/>
                        <a:ea typeface="Cambria Math" panose="02040503050406030204" pitchFamily="18" charset="0"/>
                      </a:rPr>
                      <m:t>∆</m:t>
                    </m:r>
                    <m:r>
                      <a:rPr lang="en-US" sz="1600" i="1">
                        <a:solidFill>
                          <a:schemeClr val="accent2">
                            <a:lumMod val="50000"/>
                          </a:schemeClr>
                        </a:solidFill>
                        <a:latin typeface="Cambria Math" panose="02040503050406030204" pitchFamily="18" charset="0"/>
                        <a:ea typeface="Cambria Math" panose="02040503050406030204" pitchFamily="18" charset="0"/>
                      </a:rPr>
                      <m:t>𝑡</m:t>
                    </m:r>
                    <m:r>
                      <a:rPr lang="en-US" sz="1600" i="1">
                        <a:solidFill>
                          <a:schemeClr val="accent2">
                            <a:lumMod val="50000"/>
                          </a:schemeClr>
                        </a:solidFill>
                        <a:latin typeface="Cambria Math" panose="02040503050406030204" pitchFamily="18" charset="0"/>
                        <a:ea typeface="Cambria Math" panose="02040503050406030204" pitchFamily="18" charset="0"/>
                      </a:rPr>
                      <m:t>=720 </m:t>
                    </m:r>
                    <m:r>
                      <a:rPr lang="en-US" sz="1600" i="1">
                        <a:solidFill>
                          <a:schemeClr val="accent2">
                            <a:lumMod val="50000"/>
                          </a:schemeClr>
                        </a:solidFill>
                        <a:latin typeface="Cambria Math" panose="02040503050406030204" pitchFamily="18" charset="0"/>
                        <a:ea typeface="Cambria Math" panose="02040503050406030204" pitchFamily="18" charset="0"/>
                      </a:rPr>
                      <m:t>𝑠</m:t>
                    </m:r>
                    <m:r>
                      <a:rPr lang="en-US" sz="1600" i="1">
                        <a:solidFill>
                          <a:schemeClr val="accent2">
                            <a:lumMod val="50000"/>
                          </a:schemeClr>
                        </a:solidFill>
                        <a:latin typeface="Cambria Math" panose="02040503050406030204" pitchFamily="18" charset="0"/>
                        <a:ea typeface="Cambria Math" panose="02040503050406030204" pitchFamily="18" charset="0"/>
                      </a:rPr>
                      <m:t> , ∆</m:t>
                    </m:r>
                    <m:r>
                      <a:rPr lang="en-US" sz="1600" i="1">
                        <a:solidFill>
                          <a:schemeClr val="accent2">
                            <a:lumMod val="50000"/>
                          </a:schemeClr>
                        </a:solidFill>
                        <a:latin typeface="Cambria Math" panose="02040503050406030204" pitchFamily="18" charset="0"/>
                        <a:ea typeface="Cambria Math" panose="02040503050406030204" pitchFamily="18" charset="0"/>
                      </a:rPr>
                      <m:t>𝑥</m:t>
                    </m:r>
                    <m:r>
                      <a:rPr lang="en-US" sz="1600" i="1">
                        <a:solidFill>
                          <a:schemeClr val="accent2">
                            <a:lumMod val="50000"/>
                          </a:schemeClr>
                        </a:solidFill>
                        <a:latin typeface="Cambria Math" panose="02040503050406030204" pitchFamily="18" charset="0"/>
                        <a:ea typeface="Cambria Math" panose="02040503050406030204" pitchFamily="18" charset="0"/>
                      </a:rPr>
                      <m:t>=0.0025</m:t>
                    </m:r>
                  </m:oMath>
                </a14:m>
                <a:r>
                  <a:rPr lang="en-US" sz="1600" dirty="0">
                    <a:solidFill>
                      <a:schemeClr val="accent2">
                        <a:lumMod val="50000"/>
                      </a:schemeClr>
                    </a:solidFill>
                    <a:latin typeface="Cambria Math" panose="02040503050406030204" pitchFamily="18" charset="0"/>
                    <a:ea typeface="Cambria Math" panose="02040503050406030204" pitchFamily="18" charset="0"/>
                  </a:rPr>
                  <a:t> m, D = 3.4 * </a:t>
                </a:r>
                <a14:m>
                  <m:oMath xmlns:m="http://schemas.openxmlformats.org/officeDocument/2006/math">
                    <m:sSup>
                      <m:sSupPr>
                        <m:ctrlPr>
                          <a:rPr lang="en-US" sz="1600" i="1">
                            <a:solidFill>
                              <a:schemeClr val="accent2">
                                <a:lumMod val="50000"/>
                              </a:schemeClr>
                            </a:solidFill>
                            <a:latin typeface="Cambria Math" panose="02040503050406030204" pitchFamily="18" charset="0"/>
                            <a:ea typeface="Cambria Math" panose="02040503050406030204" pitchFamily="18" charset="0"/>
                          </a:rPr>
                        </m:ctrlPr>
                      </m:sSupPr>
                      <m:e>
                        <m:r>
                          <a:rPr lang="en-US" sz="1600" i="1">
                            <a:solidFill>
                              <a:schemeClr val="accent2">
                                <a:lumMod val="50000"/>
                              </a:schemeClr>
                            </a:solidFill>
                            <a:latin typeface="Cambria Math" panose="02040503050406030204" pitchFamily="18" charset="0"/>
                            <a:ea typeface="Cambria Math" panose="02040503050406030204" pitchFamily="18" charset="0"/>
                          </a:rPr>
                          <m:t>10</m:t>
                        </m:r>
                      </m:e>
                      <m:sup>
                        <m:r>
                          <a:rPr lang="en-US" sz="1600" i="1">
                            <a:solidFill>
                              <a:schemeClr val="accent2">
                                <a:lumMod val="50000"/>
                              </a:schemeClr>
                            </a:solidFill>
                            <a:latin typeface="Cambria Math" panose="02040503050406030204" pitchFamily="18" charset="0"/>
                            <a:ea typeface="Cambria Math" panose="02040503050406030204" pitchFamily="18" charset="0"/>
                          </a:rPr>
                          <m:t>−</m:t>
                        </m:r>
                        <m:r>
                          <a:rPr lang="en-US" sz="1600" b="0" i="1" smtClean="0">
                            <a:solidFill>
                              <a:schemeClr val="accent2">
                                <a:lumMod val="50000"/>
                              </a:schemeClr>
                            </a:solidFill>
                            <a:latin typeface="Cambria Math" panose="02040503050406030204" pitchFamily="18" charset="0"/>
                            <a:ea typeface="Cambria Math" panose="02040503050406030204" pitchFamily="18" charset="0"/>
                          </a:rPr>
                          <m:t>9</m:t>
                        </m:r>
                      </m:sup>
                    </m:sSup>
                    <m:r>
                      <a:rPr lang="en-US" sz="1600" i="1">
                        <a:solidFill>
                          <a:schemeClr val="accent2">
                            <a:lumMod val="50000"/>
                          </a:schemeClr>
                        </a:solidFill>
                        <a:latin typeface="Cambria Math" panose="02040503050406030204" pitchFamily="18" charset="0"/>
                        <a:ea typeface="Cambria Math" panose="02040503050406030204" pitchFamily="18" charset="0"/>
                      </a:rPr>
                      <m:t> </m:t>
                    </m:r>
                    <m:sSup>
                      <m:sSupPr>
                        <m:ctrlPr>
                          <a:rPr lang="en-US" sz="1600" i="1">
                            <a:solidFill>
                              <a:schemeClr val="accent2">
                                <a:lumMod val="50000"/>
                              </a:schemeClr>
                            </a:solidFill>
                            <a:latin typeface="Cambria Math" panose="02040503050406030204" pitchFamily="18" charset="0"/>
                            <a:ea typeface="Cambria Math" panose="02040503050406030204" pitchFamily="18" charset="0"/>
                          </a:rPr>
                        </m:ctrlPr>
                      </m:sSupPr>
                      <m:e>
                        <m:r>
                          <a:rPr lang="en-US" sz="1600" i="1">
                            <a:solidFill>
                              <a:schemeClr val="accent2">
                                <a:lumMod val="50000"/>
                              </a:schemeClr>
                            </a:solidFill>
                            <a:latin typeface="Cambria Math" panose="02040503050406030204" pitchFamily="18" charset="0"/>
                            <a:ea typeface="Cambria Math" panose="02040503050406030204" pitchFamily="18" charset="0"/>
                          </a:rPr>
                          <m:t>𝑚</m:t>
                        </m:r>
                      </m:e>
                      <m:sup>
                        <m:r>
                          <a:rPr lang="en-US" sz="1600" i="1">
                            <a:solidFill>
                              <a:schemeClr val="accent2">
                                <a:lumMod val="50000"/>
                              </a:schemeClr>
                            </a:solidFill>
                            <a:latin typeface="Cambria Math" panose="02040503050406030204" pitchFamily="18" charset="0"/>
                            <a:ea typeface="Cambria Math" panose="02040503050406030204" pitchFamily="18" charset="0"/>
                          </a:rPr>
                          <m:t>2</m:t>
                        </m:r>
                      </m:sup>
                    </m:sSup>
                    <m:r>
                      <a:rPr lang="en-US" sz="1600" i="1">
                        <a:solidFill>
                          <a:schemeClr val="accent2">
                            <a:lumMod val="50000"/>
                          </a:schemeClr>
                        </a:solidFill>
                        <a:latin typeface="Cambria Math" panose="02040503050406030204" pitchFamily="18" charset="0"/>
                        <a:ea typeface="Cambria Math" panose="02040503050406030204" pitchFamily="18" charset="0"/>
                      </a:rPr>
                      <m:t>/</m:t>
                    </m:r>
                    <m:r>
                      <a:rPr lang="en-US" sz="1600" b="0" i="1" smtClean="0">
                        <a:solidFill>
                          <a:schemeClr val="accent2">
                            <a:lumMod val="50000"/>
                          </a:schemeClr>
                        </a:solidFill>
                        <a:latin typeface="Cambria Math" panose="02040503050406030204" pitchFamily="18" charset="0"/>
                        <a:ea typeface="Cambria Math" panose="02040503050406030204" pitchFamily="18" charset="0"/>
                      </a:rPr>
                      <m:t>𝑠</m:t>
                    </m:r>
                  </m:oMath>
                </a14:m>
                <a:r>
                  <a:rPr lang="en-US" sz="1600" dirty="0">
                    <a:solidFill>
                      <a:schemeClr val="accent2">
                        <a:lumMod val="50000"/>
                      </a:schemeClr>
                    </a:solidFill>
                    <a:latin typeface="Cambria Math" panose="02040503050406030204" pitchFamily="18" charset="0"/>
                    <a:ea typeface="Cambria Math" panose="02040503050406030204" pitchFamily="18" charset="0"/>
                  </a:rPr>
                  <a:t> </a:t>
                </a:r>
                <a:endParaRPr lang="en-US" sz="1500" i="1" dirty="0">
                  <a:solidFill>
                    <a:schemeClr val="accent2">
                      <a:lumMod val="50000"/>
                    </a:schemeClr>
                  </a:solidFill>
                  <a:latin typeface="Cambria Math" panose="02040503050406030204" pitchFamily="18" charset="0"/>
                  <a:ea typeface="Cambria Math" panose="02040503050406030204" pitchFamily="18" charset="0"/>
                </a:endParaRPr>
              </a:p>
              <a:p>
                <a:pPr marL="114300" indent="0" algn="ctr">
                  <a:lnSpc>
                    <a:spcPct val="90000"/>
                  </a:lnSpc>
                  <a:spcBef>
                    <a:spcPct val="20000"/>
                  </a:spcBef>
                  <a:spcAft>
                    <a:spcPts val="600"/>
                  </a:spcAft>
                  <a:buSzPct val="92000"/>
                  <a:buNone/>
                </a:pPr>
                <a14:m>
                  <m:oMath xmlns:m="http://schemas.openxmlformats.org/officeDocument/2006/math">
                    <m:r>
                      <m:rPr>
                        <m:sty m:val="p"/>
                      </m:rPr>
                      <a:rPr lang="en-US" sz="1500" i="1">
                        <a:solidFill>
                          <a:schemeClr val="accent2">
                            <a:lumMod val="50000"/>
                          </a:schemeClr>
                        </a:solidFill>
                        <a:latin typeface="Cambria Math" panose="02040503050406030204" pitchFamily="18" charset="0"/>
                        <a:ea typeface="Cambria Math" panose="02040503050406030204" pitchFamily="18" charset="0"/>
                      </a:rPr>
                      <m:t>λ</m:t>
                    </m:r>
                    <m:r>
                      <a:rPr lang="en-US" sz="1500" b="0" i="1">
                        <a:solidFill>
                          <a:schemeClr val="accent2">
                            <a:lumMod val="50000"/>
                          </a:schemeClr>
                        </a:solidFill>
                        <a:latin typeface="Cambria Math" panose="02040503050406030204" pitchFamily="18" charset="0"/>
                        <a:ea typeface="Cambria Math" panose="02040503050406030204" pitchFamily="18" charset="0"/>
                      </a:rPr>
                      <m:t>=0.391</m:t>
                    </m:r>
                    <m:r>
                      <a:rPr lang="en-US" sz="1500" b="0" i="1" smtClean="0">
                        <a:solidFill>
                          <a:schemeClr val="accent2">
                            <a:lumMod val="50000"/>
                          </a:schemeClr>
                        </a:solidFill>
                        <a:latin typeface="Cambria Math" panose="02040503050406030204" pitchFamily="18" charset="0"/>
                        <a:ea typeface="Cambria Math" panose="02040503050406030204" pitchFamily="18" charset="0"/>
                      </a:rPr>
                      <m:t>68</m:t>
                    </m:r>
                  </m:oMath>
                </a14:m>
                <a:r>
                  <a:rPr lang="en-US" sz="1500" dirty="0">
                    <a:solidFill>
                      <a:schemeClr val="accent2">
                        <a:lumMod val="50000"/>
                      </a:schemeClr>
                    </a:solidFill>
                    <a:latin typeface="Cambria Math" panose="02040503050406030204" pitchFamily="18" charset="0"/>
                    <a:ea typeface="Cambria Math" panose="02040503050406030204" pitchFamily="18" charset="0"/>
                  </a:rPr>
                  <a:t>  </a:t>
                </a:r>
              </a:p>
            </p:txBody>
          </p:sp>
        </mc:Choice>
        <mc:Fallback xmlns="">
          <p:sp>
            <p:nvSpPr>
              <p:cNvPr id="3" name="Text Placeholder 2">
                <a:extLst>
                  <a:ext uri="{FF2B5EF4-FFF2-40B4-BE49-F238E27FC236}">
                    <a16:creationId xmlns:a16="http://schemas.microsoft.com/office/drawing/2014/main" id="{144482A5-6AE2-4706-B9EB-2DB1A7CB7AC8}"/>
                  </a:ext>
                </a:extLst>
              </p:cNvPr>
              <p:cNvSpPr>
                <a:spLocks noGrp="1" noRot="1" noChangeAspect="1" noMove="1" noResize="1" noEditPoints="1" noAdjustHandles="1" noChangeArrowheads="1" noChangeShapeType="1" noTextEdit="1"/>
              </p:cNvSpPr>
              <p:nvPr>
                <p:ph type="body" idx="1"/>
              </p:nvPr>
            </p:nvSpPr>
            <p:spPr>
              <a:xfrm>
                <a:off x="434011" y="1212056"/>
                <a:ext cx="8272211" cy="3569494"/>
              </a:xfrm>
              <a:blipFill>
                <a:blip r:embed="rId3"/>
                <a:stretch>
                  <a:fillRect r="-295"/>
                </a:stretch>
              </a:blipFill>
            </p:spPr>
            <p:txBody>
              <a:bodyPr/>
              <a:lstStyle/>
              <a:p>
                <a:r>
                  <a:rPr lang="en-US">
                    <a:noFill/>
                  </a:rPr>
                  <a:t> </a:t>
                </a:r>
              </a:p>
            </p:txBody>
          </p:sp>
        </mc:Fallback>
      </mc:AlternateContent>
    </p:spTree>
    <p:extLst>
      <p:ext uri="{BB962C8B-B14F-4D97-AF65-F5344CB8AC3E}">
        <p14:creationId xmlns:p14="http://schemas.microsoft.com/office/powerpoint/2010/main" val="47444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20F4-39C2-4AFF-8034-8F39FA78CB26}"/>
              </a:ext>
            </a:extLst>
          </p:cNvPr>
          <p:cNvSpPr>
            <a:spLocks noGrp="1"/>
          </p:cNvSpPr>
          <p:nvPr>
            <p:ph type="title"/>
          </p:nvPr>
        </p:nvSpPr>
        <p:spPr/>
        <p:txBody>
          <a:bodyPr>
            <a:noAutofit/>
          </a:bodyPr>
          <a:lstStyle/>
          <a:p>
            <a:r>
              <a:rPr lang="en-US" sz="2700" dirty="0">
                <a:solidFill>
                  <a:schemeClr val="accent2">
                    <a:lumMod val="75000"/>
                  </a:schemeClr>
                </a:solidFill>
              </a:rPr>
              <a:t>Solution for Explicit Method</a:t>
            </a:r>
          </a:p>
        </p:txBody>
      </p:sp>
      <p:sp>
        <p:nvSpPr>
          <p:cNvPr id="3" name="Text Placeholder 2">
            <a:extLst>
              <a:ext uri="{FF2B5EF4-FFF2-40B4-BE49-F238E27FC236}">
                <a16:creationId xmlns:a16="http://schemas.microsoft.com/office/drawing/2014/main" id="{A0C12D31-84A4-4986-995F-0DCEC3ED8998}"/>
              </a:ext>
            </a:extLst>
          </p:cNvPr>
          <p:cNvSpPr>
            <a:spLocks noGrp="1"/>
          </p:cNvSpPr>
          <p:nvPr>
            <p:ph type="body" idx="1"/>
          </p:nvPr>
        </p:nvSpPr>
        <p:spPr/>
        <p:txBody>
          <a:bodyPr/>
          <a:lstStyle/>
          <a:p>
            <a:pPr marL="114300" indent="0">
              <a:buNone/>
            </a:pPr>
            <a:r>
              <a:rPr lang="en-US"/>
              <a:t> </a:t>
            </a:r>
          </a:p>
        </p:txBody>
      </p:sp>
      <p:graphicFrame>
        <p:nvGraphicFramePr>
          <p:cNvPr id="4" name="Table 3">
            <a:extLst>
              <a:ext uri="{FF2B5EF4-FFF2-40B4-BE49-F238E27FC236}">
                <a16:creationId xmlns:a16="http://schemas.microsoft.com/office/drawing/2014/main" id="{5E1455E6-E613-48BB-BF96-C321D85F4390}"/>
              </a:ext>
            </a:extLst>
          </p:cNvPr>
          <p:cNvGraphicFramePr>
            <a:graphicFrameLocks noGrp="1"/>
          </p:cNvGraphicFramePr>
          <p:nvPr>
            <p:extLst>
              <p:ext uri="{D42A27DB-BD31-4B8C-83A1-F6EECF244321}">
                <p14:modId xmlns:p14="http://schemas.microsoft.com/office/powerpoint/2010/main" val="2803966939"/>
              </p:ext>
            </p:extLst>
          </p:nvPr>
        </p:nvGraphicFramePr>
        <p:xfrm>
          <a:off x="390281" y="1237699"/>
          <a:ext cx="8240891" cy="3492440"/>
        </p:xfrm>
        <a:graphic>
          <a:graphicData uri="http://schemas.openxmlformats.org/drawingml/2006/table">
            <a:tbl>
              <a:tblPr firstRow="1" firstCol="1">
                <a:tableStyleId>{F5AB1C69-6EDB-4FF4-983F-18BD219EF322}</a:tableStyleId>
              </a:tblPr>
              <a:tblGrid>
                <a:gridCol w="684402">
                  <a:extLst>
                    <a:ext uri="{9D8B030D-6E8A-4147-A177-3AD203B41FA5}">
                      <a16:colId xmlns:a16="http://schemas.microsoft.com/office/drawing/2014/main" val="2247871135"/>
                    </a:ext>
                  </a:extLst>
                </a:gridCol>
                <a:gridCol w="689079">
                  <a:extLst>
                    <a:ext uri="{9D8B030D-6E8A-4147-A177-3AD203B41FA5}">
                      <a16:colId xmlns:a16="http://schemas.microsoft.com/office/drawing/2014/main" val="2616192820"/>
                    </a:ext>
                  </a:extLst>
                </a:gridCol>
                <a:gridCol w="686741">
                  <a:extLst>
                    <a:ext uri="{9D8B030D-6E8A-4147-A177-3AD203B41FA5}">
                      <a16:colId xmlns:a16="http://schemas.microsoft.com/office/drawing/2014/main" val="3587875832"/>
                    </a:ext>
                  </a:extLst>
                </a:gridCol>
                <a:gridCol w="686741">
                  <a:extLst>
                    <a:ext uri="{9D8B030D-6E8A-4147-A177-3AD203B41FA5}">
                      <a16:colId xmlns:a16="http://schemas.microsoft.com/office/drawing/2014/main" val="2538842063"/>
                    </a:ext>
                  </a:extLst>
                </a:gridCol>
                <a:gridCol w="686741">
                  <a:extLst>
                    <a:ext uri="{9D8B030D-6E8A-4147-A177-3AD203B41FA5}">
                      <a16:colId xmlns:a16="http://schemas.microsoft.com/office/drawing/2014/main" val="2000282091"/>
                    </a:ext>
                  </a:extLst>
                </a:gridCol>
                <a:gridCol w="686741">
                  <a:extLst>
                    <a:ext uri="{9D8B030D-6E8A-4147-A177-3AD203B41FA5}">
                      <a16:colId xmlns:a16="http://schemas.microsoft.com/office/drawing/2014/main" val="3439923441"/>
                    </a:ext>
                  </a:extLst>
                </a:gridCol>
                <a:gridCol w="686741">
                  <a:extLst>
                    <a:ext uri="{9D8B030D-6E8A-4147-A177-3AD203B41FA5}">
                      <a16:colId xmlns:a16="http://schemas.microsoft.com/office/drawing/2014/main" val="583714756"/>
                    </a:ext>
                  </a:extLst>
                </a:gridCol>
                <a:gridCol w="686741">
                  <a:extLst>
                    <a:ext uri="{9D8B030D-6E8A-4147-A177-3AD203B41FA5}">
                      <a16:colId xmlns:a16="http://schemas.microsoft.com/office/drawing/2014/main" val="2697931458"/>
                    </a:ext>
                  </a:extLst>
                </a:gridCol>
                <a:gridCol w="686741">
                  <a:extLst>
                    <a:ext uri="{9D8B030D-6E8A-4147-A177-3AD203B41FA5}">
                      <a16:colId xmlns:a16="http://schemas.microsoft.com/office/drawing/2014/main" val="242916883"/>
                    </a:ext>
                  </a:extLst>
                </a:gridCol>
                <a:gridCol w="686741">
                  <a:extLst>
                    <a:ext uri="{9D8B030D-6E8A-4147-A177-3AD203B41FA5}">
                      <a16:colId xmlns:a16="http://schemas.microsoft.com/office/drawing/2014/main" val="1431317166"/>
                    </a:ext>
                  </a:extLst>
                </a:gridCol>
                <a:gridCol w="686741">
                  <a:extLst>
                    <a:ext uri="{9D8B030D-6E8A-4147-A177-3AD203B41FA5}">
                      <a16:colId xmlns:a16="http://schemas.microsoft.com/office/drawing/2014/main" val="1293908694"/>
                    </a:ext>
                  </a:extLst>
                </a:gridCol>
                <a:gridCol w="686741">
                  <a:extLst>
                    <a:ext uri="{9D8B030D-6E8A-4147-A177-3AD203B41FA5}">
                      <a16:colId xmlns:a16="http://schemas.microsoft.com/office/drawing/2014/main" val="2748061921"/>
                    </a:ext>
                  </a:extLst>
                </a:gridCol>
              </a:tblGrid>
              <a:tr h="174622">
                <a:tc>
                  <a:txBody>
                    <a:bodyPr/>
                    <a:lstStyle/>
                    <a:p>
                      <a:pPr algn="ctr" fontAlgn="b"/>
                      <a:r>
                        <a:rPr lang="en-IN" sz="900" b="0" u="none" strike="noStrike">
                          <a:solidFill>
                            <a:srgbClr val="000000"/>
                          </a:solidFill>
                          <a:effectLst/>
                        </a:rPr>
                        <a:t>Index</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40</a:t>
                      </a:r>
                      <a:endParaRPr lang="en-IN" sz="900" b="0" i="0" u="none" strike="noStrike">
                        <a:solidFill>
                          <a:srgbClr val="000000"/>
                        </a:solidFill>
                        <a:effectLst/>
                        <a:latin typeface="Arial" panose="020B0604020202020204" pitchFamily="34" charset="0"/>
                      </a:endParaRPr>
                    </a:p>
                  </a:txBody>
                  <a:tcPr marL="6833" marR="6833" marT="6833" marB="0" anchor="b">
                    <a:solidFill>
                      <a:schemeClr val="accent1">
                        <a:lumMod val="75000"/>
                        <a:lumOff val="25000"/>
                      </a:schemeClr>
                    </a:solidFill>
                  </a:tcPr>
                </a:tc>
                <a:tc>
                  <a:txBody>
                    <a:bodyPr/>
                    <a:lstStyle/>
                    <a:p>
                      <a:pPr algn="ctr" fontAlgn="b"/>
                      <a:r>
                        <a:rPr lang="en-IN" sz="900" b="0" u="none" strike="noStrike">
                          <a:solidFill>
                            <a:srgbClr val="000000"/>
                          </a:solidFill>
                          <a:effectLst/>
                        </a:rPr>
                        <a:t>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50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extLst>
                  <a:ext uri="{0D108BD9-81ED-4DB2-BD59-A6C34878D82A}">
                    <a16:rowId xmlns:a16="http://schemas.microsoft.com/office/drawing/2014/main" val="1300860276"/>
                  </a:ext>
                </a:extLst>
              </a:tr>
              <a:tr h="174622">
                <a:tc>
                  <a:txBody>
                    <a:bodyPr/>
                    <a:lstStyle/>
                    <a:p>
                      <a:pPr algn="ctr" fontAlgn="b"/>
                      <a:r>
                        <a:rPr lang="en-IN" sz="900" b="0" u="none" strike="noStrike">
                          <a:solidFill>
                            <a:srgbClr val="000000"/>
                          </a:solidFill>
                          <a:effectLst/>
                        </a:rPr>
                        <a:t>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0.8734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0.8791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0.8804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0.8829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0.8853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0.8864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4145929756"/>
                  </a:ext>
                </a:extLst>
              </a:tr>
              <a:tr h="174622">
                <a:tc>
                  <a:txBody>
                    <a:bodyPr/>
                    <a:lstStyle/>
                    <a:p>
                      <a:pPr algn="ctr" fontAlgn="b"/>
                      <a:r>
                        <a:rPr lang="en-IN" sz="900" b="0" u="none" strike="noStrike">
                          <a:solidFill>
                            <a:srgbClr val="000000"/>
                          </a:solidFill>
                          <a:effectLst/>
                        </a:rPr>
                        <a:t>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0.7506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0.759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0.7641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0.7689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0.7712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0.7734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0.7756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801592347"/>
                  </a:ext>
                </a:extLst>
              </a:tr>
              <a:tr h="174622">
                <a:tc>
                  <a:txBody>
                    <a:bodyPr/>
                    <a:lstStyle/>
                    <a:p>
                      <a:pPr algn="ctr" fontAlgn="b"/>
                      <a:r>
                        <a:rPr lang="en-IN" sz="900" b="0" u="none" strike="noStrike">
                          <a:solidFill>
                            <a:srgbClr val="000000"/>
                          </a:solidFill>
                          <a:effectLst/>
                        </a:rPr>
                        <a:t>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0.6352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0.6392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0.6431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0.6468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0.6505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0.667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0.6701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841779314"/>
                  </a:ext>
                </a:extLst>
              </a:tr>
              <a:tr h="174622">
                <a:tc>
                  <a:txBody>
                    <a:bodyPr/>
                    <a:lstStyle/>
                    <a:p>
                      <a:pPr algn="ctr" fontAlgn="b"/>
                      <a:r>
                        <a:rPr lang="en-IN" sz="900" b="0" u="none" strike="noStrike">
                          <a:solidFill>
                            <a:srgbClr val="000000"/>
                          </a:solidFill>
                          <a:effectLst/>
                        </a:rPr>
                        <a:t>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dirty="0">
                          <a:solidFill>
                            <a:srgbClr val="000000"/>
                          </a:solidFill>
                          <a:effectLst/>
                        </a:rPr>
                        <a:t>0.53</a:t>
                      </a:r>
                      <a:endParaRPr lang="en-IN" sz="900" b="0" i="0" u="none" strike="noStrike" dirty="0">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0.5348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0.5394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0.5483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0.5526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0.5567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0.5684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0.5721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925189336"/>
                  </a:ext>
                </a:extLst>
              </a:tr>
              <a:tr h="174622">
                <a:tc>
                  <a:txBody>
                    <a:bodyPr/>
                    <a:lstStyle/>
                    <a:p>
                      <a:pPr algn="ctr" fontAlgn="b"/>
                      <a:r>
                        <a:rPr lang="en-IN" sz="900" b="0" u="none" strike="noStrike">
                          <a:solidFill>
                            <a:srgbClr val="000000"/>
                          </a:solidFill>
                          <a:effectLst/>
                        </a:rPr>
                        <a:t>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0.4371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0.4423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0.4473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0.4523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0.4571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0.4617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0.4663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0.4707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0.4793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0.4834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582811227"/>
                  </a:ext>
                </a:extLst>
              </a:tr>
              <a:tr h="174622">
                <a:tc>
                  <a:txBody>
                    <a:bodyPr/>
                    <a:lstStyle/>
                    <a:p>
                      <a:pPr algn="ctr" fontAlgn="b"/>
                      <a:r>
                        <a:rPr lang="en-IN" sz="900" b="0" u="none" strike="noStrike">
                          <a:solidFill>
                            <a:srgbClr val="000000"/>
                          </a:solidFill>
                          <a:effectLst/>
                        </a:rPr>
                        <a:t>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0.3574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0.3627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0.3678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0.3728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0.3777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0.3825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0.3872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0.3918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0.3962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0.4006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0.4049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516427715"/>
                  </a:ext>
                </a:extLst>
              </a:tr>
              <a:tr h="174622">
                <a:tc>
                  <a:txBody>
                    <a:bodyPr/>
                    <a:lstStyle/>
                    <a:p>
                      <a:pPr algn="ctr" fontAlgn="b"/>
                      <a:r>
                        <a:rPr lang="en-IN" sz="900" b="0" u="none" strike="noStrike">
                          <a:solidFill>
                            <a:srgbClr val="000000"/>
                          </a:solidFill>
                          <a:effectLst/>
                        </a:rPr>
                        <a:t>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0.2912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0.2962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0.3011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0.3059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0.3106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0.3152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0.3198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0.3242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0.3286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0.3329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0.3371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880674376"/>
                  </a:ext>
                </a:extLst>
              </a:tr>
              <a:tr h="174622">
                <a:tc>
                  <a:txBody>
                    <a:bodyPr/>
                    <a:lstStyle/>
                    <a:p>
                      <a:pPr algn="ctr" fontAlgn="b"/>
                      <a:r>
                        <a:rPr lang="en-IN" sz="900" b="0" u="none" strike="noStrike">
                          <a:solidFill>
                            <a:srgbClr val="000000"/>
                          </a:solidFill>
                          <a:effectLst/>
                        </a:rPr>
                        <a:t>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0.2377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0.2422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0.2466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0.2553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0.2596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0.2638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0.2679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0.2799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129560687"/>
                  </a:ext>
                </a:extLst>
              </a:tr>
              <a:tr h="174622">
                <a:tc>
                  <a:txBody>
                    <a:bodyPr/>
                    <a:lstStyle/>
                    <a:p>
                      <a:pPr algn="ctr" fontAlgn="b"/>
                      <a:r>
                        <a:rPr lang="en-IN" sz="900" b="0" u="none" strike="noStrike">
                          <a:solidFill>
                            <a:srgbClr val="000000"/>
                          </a:solidFill>
                          <a:effectLst/>
                        </a:rPr>
                        <a:t>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0.1957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0.1995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0.2033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0.2071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0.2109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0.2183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0.2291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0.2327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41983412"/>
                  </a:ext>
                </a:extLst>
              </a:tr>
              <a:tr h="174622">
                <a:tc>
                  <a:txBody>
                    <a:bodyPr/>
                    <a:lstStyle/>
                    <a:p>
                      <a:pPr algn="ctr" fontAlgn="b"/>
                      <a:r>
                        <a:rPr lang="en-IN" sz="900" b="0" u="none" strike="noStrike">
                          <a:solidFill>
                            <a:srgbClr val="000000"/>
                          </a:solidFill>
                          <a:effectLst/>
                        </a:rPr>
                        <a:t>10</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0.1635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0.1759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0.179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0.1821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0.1883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0.1944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40380801"/>
                  </a:ext>
                </a:extLst>
              </a:tr>
              <a:tr h="174622">
                <a:tc>
                  <a:txBody>
                    <a:bodyPr/>
                    <a:lstStyle/>
                    <a:p>
                      <a:pPr algn="ctr" fontAlgn="b"/>
                      <a:r>
                        <a:rPr lang="en-IN" sz="900" b="0" u="none" strike="noStrike">
                          <a:solidFill>
                            <a:srgbClr val="000000"/>
                          </a:solidFill>
                          <a:effectLst/>
                        </a:rPr>
                        <a:t>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0.1392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0.1489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0.1589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0.1639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086881540"/>
                  </a:ext>
                </a:extLst>
              </a:tr>
              <a:tr h="174622">
                <a:tc>
                  <a:txBody>
                    <a:bodyPr/>
                    <a:lstStyle/>
                    <a:p>
                      <a:pPr algn="ctr" fontAlgn="b"/>
                      <a:r>
                        <a:rPr lang="en-IN" sz="900" b="0" u="none" strike="noStrike">
                          <a:solidFill>
                            <a:srgbClr val="000000"/>
                          </a:solidFill>
                          <a:effectLst/>
                        </a:rPr>
                        <a:t>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0.1211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0.1228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0.1358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0.1398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008238054"/>
                  </a:ext>
                </a:extLst>
              </a:tr>
              <a:tr h="174622">
                <a:tc>
                  <a:txBody>
                    <a:bodyPr/>
                    <a:lstStyle/>
                    <a:p>
                      <a:pPr algn="ctr" fontAlgn="b"/>
                      <a:r>
                        <a:rPr lang="en-IN" sz="900" b="0" u="none" strike="noStrike">
                          <a:solidFill>
                            <a:srgbClr val="000000"/>
                          </a:solidFill>
                          <a:effectLst/>
                        </a:rPr>
                        <a:t>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0.1073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0.1085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0.1123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0.1136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0.1164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0.1178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0.1193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0.1208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495051053"/>
                  </a:ext>
                </a:extLst>
              </a:tr>
              <a:tr h="174622">
                <a:tc>
                  <a:txBody>
                    <a:bodyPr/>
                    <a:lstStyle/>
                    <a:p>
                      <a:pPr algn="ctr" fontAlgn="b"/>
                      <a:r>
                        <a:rPr lang="en-IN" sz="900" b="0" u="none" strike="noStrike">
                          <a:solidFill>
                            <a:srgbClr val="000000"/>
                          </a:solidFill>
                          <a:effectLst/>
                        </a:rPr>
                        <a:t>14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0.0966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0.0973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0.1035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0.1046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0.1056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070009341"/>
                  </a:ext>
                </a:extLst>
              </a:tr>
              <a:tr h="174622">
                <a:tc>
                  <a:txBody>
                    <a:bodyPr/>
                    <a:lstStyle/>
                    <a:p>
                      <a:pPr algn="ctr" fontAlgn="b"/>
                      <a:r>
                        <a:rPr lang="en-IN" sz="900" b="0" u="none" strike="noStrike">
                          <a:solidFill>
                            <a:srgbClr val="000000"/>
                          </a:solidFill>
                          <a:effectLst/>
                        </a:rPr>
                        <a:t>15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0.0876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0.0884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0.0889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0.0894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0.0912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0.0933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3799793345"/>
                  </a:ext>
                </a:extLst>
              </a:tr>
              <a:tr h="174622">
                <a:tc>
                  <a:txBody>
                    <a:bodyPr/>
                    <a:lstStyle/>
                    <a:p>
                      <a:pPr algn="ctr" fontAlgn="b"/>
                      <a:r>
                        <a:rPr lang="en-IN" sz="900" b="0" u="none" strike="noStrike">
                          <a:solidFill>
                            <a:srgbClr val="000000"/>
                          </a:solidFill>
                          <a:effectLst/>
                        </a:rPr>
                        <a:t>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0.0797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0.0799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0.0809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0.0816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0.0825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0.083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880926290"/>
                  </a:ext>
                </a:extLst>
              </a:tr>
              <a:tr h="174622">
                <a:tc>
                  <a:txBody>
                    <a:bodyPr/>
                    <a:lstStyle/>
                    <a:p>
                      <a:pPr algn="ctr" fontAlgn="b"/>
                      <a:r>
                        <a:rPr lang="en-IN" sz="900" b="0" u="none" strike="noStrike">
                          <a:solidFill>
                            <a:srgbClr val="000000"/>
                          </a:solidFill>
                          <a:effectLst/>
                        </a:rPr>
                        <a:t>17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0.0722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0.0727</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0.0729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0.0739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503969626"/>
                  </a:ext>
                </a:extLst>
              </a:tr>
              <a:tr h="174622">
                <a:tc>
                  <a:txBody>
                    <a:bodyPr/>
                    <a:lstStyle/>
                    <a:p>
                      <a:pPr algn="ctr" fontAlgn="b"/>
                      <a:r>
                        <a:rPr lang="en-IN" sz="900" b="0" u="none" strike="noStrike">
                          <a:solidFill>
                            <a:srgbClr val="000000"/>
                          </a:solidFill>
                          <a:effectLst/>
                        </a:rPr>
                        <a:t>18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0.0648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0.0648</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0.0649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0.0651</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0.0652</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0.0653</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0.0656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1555129391"/>
                  </a:ext>
                </a:extLst>
              </a:tr>
              <a:tr h="174622">
                <a:tc>
                  <a:txBody>
                    <a:bodyPr/>
                    <a:lstStyle/>
                    <a:p>
                      <a:pPr algn="ctr" fontAlgn="b"/>
                      <a:r>
                        <a:rPr lang="en-IN" sz="900" b="0" u="none" strike="noStrike">
                          <a:solidFill>
                            <a:srgbClr val="000000"/>
                          </a:solidFill>
                          <a:effectLst/>
                        </a:rPr>
                        <a:t>19</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accent1">
                        <a:lumMod val="75000"/>
                        <a:lumOff val="25000"/>
                      </a:schemeClr>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0.0574</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0.0575</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a:solidFill>
                            <a:srgbClr val="000000"/>
                          </a:solidFill>
                          <a:effectLst/>
                        </a:rPr>
                        <a:t>0.0576</a:t>
                      </a:r>
                      <a:endParaRPr lang="en-IN" sz="900" b="0" i="0" u="none" strike="noStrike">
                        <a:solidFill>
                          <a:srgbClr val="000000"/>
                        </a:solidFill>
                        <a:effectLst/>
                        <a:latin typeface="Arial" panose="020B0604020202020204" pitchFamily="34" charset="0"/>
                      </a:endParaRPr>
                    </a:p>
                  </a:txBody>
                  <a:tcPr marL="6833" marR="6833" marT="13665" marB="13665" anchor="b">
                    <a:solidFill>
                      <a:schemeClr val="bg2"/>
                    </a:solidFill>
                  </a:tcPr>
                </a:tc>
                <a:tc>
                  <a:txBody>
                    <a:bodyPr/>
                    <a:lstStyle/>
                    <a:p>
                      <a:pPr algn="ctr" fontAlgn="b"/>
                      <a:r>
                        <a:rPr lang="en-IN" sz="900" b="0" u="none" strike="noStrike" dirty="0">
                          <a:solidFill>
                            <a:srgbClr val="000000"/>
                          </a:solidFill>
                          <a:effectLst/>
                        </a:rPr>
                        <a:t>0.0577</a:t>
                      </a:r>
                      <a:endParaRPr lang="en-IN" sz="900" b="0" i="0" u="none" strike="noStrike" dirty="0">
                        <a:solidFill>
                          <a:srgbClr val="000000"/>
                        </a:solidFill>
                        <a:effectLst/>
                        <a:latin typeface="Arial" panose="020B0604020202020204" pitchFamily="34" charset="0"/>
                      </a:endParaRPr>
                    </a:p>
                  </a:txBody>
                  <a:tcPr marL="6833" marR="6833" marT="13665" marB="13665" anchor="b">
                    <a:solidFill>
                      <a:schemeClr val="bg2"/>
                    </a:solidFill>
                  </a:tcPr>
                </a:tc>
                <a:extLst>
                  <a:ext uri="{0D108BD9-81ED-4DB2-BD59-A6C34878D82A}">
                    <a16:rowId xmlns:a16="http://schemas.microsoft.com/office/drawing/2014/main" val="296379227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0813AA9-76D8-4866-91BA-B05DF31B3870}"/>
                  </a:ext>
                </a:extLst>
              </p14:cNvPr>
              <p14:cNvContentPartPr/>
              <p14:nvPr/>
            </p14:nvContentPartPr>
            <p14:xfrm>
              <a:off x="1618820" y="749184"/>
              <a:ext cx="360" cy="360"/>
            </p14:xfrm>
          </p:contentPart>
        </mc:Choice>
        <mc:Fallback xmlns="">
          <p:pic>
            <p:nvPicPr>
              <p:cNvPr id="7" name="Ink 6">
                <a:extLst>
                  <a:ext uri="{FF2B5EF4-FFF2-40B4-BE49-F238E27FC236}">
                    <a16:creationId xmlns:a16="http://schemas.microsoft.com/office/drawing/2014/main" id="{70813AA9-76D8-4866-91BA-B05DF31B3870}"/>
                  </a:ext>
                </a:extLst>
              </p:cNvPr>
              <p:cNvPicPr/>
              <p:nvPr/>
            </p:nvPicPr>
            <p:blipFill>
              <a:blip r:embed="rId4"/>
              <a:stretch>
                <a:fillRect/>
              </a:stretch>
            </p:blipFill>
            <p:spPr>
              <a:xfrm>
                <a:off x="1609820" y="740184"/>
                <a:ext cx="18000" cy="18000"/>
              </a:xfrm>
              <a:prstGeom prst="rect">
                <a:avLst/>
              </a:prstGeom>
            </p:spPr>
          </p:pic>
        </mc:Fallback>
      </mc:AlternateContent>
      <p:grpSp>
        <p:nvGrpSpPr>
          <p:cNvPr id="10" name="Group 9">
            <a:extLst>
              <a:ext uri="{FF2B5EF4-FFF2-40B4-BE49-F238E27FC236}">
                <a16:creationId xmlns:a16="http://schemas.microsoft.com/office/drawing/2014/main" id="{02888636-48F3-4E0A-9299-8B3166EAD23A}"/>
              </a:ext>
            </a:extLst>
          </p:cNvPr>
          <p:cNvGrpSpPr/>
          <p:nvPr/>
        </p:nvGrpSpPr>
        <p:grpSpPr>
          <a:xfrm>
            <a:off x="1528820" y="1131504"/>
            <a:ext cx="360" cy="360"/>
            <a:chOff x="1528820" y="1131504"/>
            <a:chExt cx="360" cy="36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583B588D-4A3E-4B0F-92CC-9BC6DEF22D88}"/>
                    </a:ext>
                  </a:extLst>
                </p14:cNvPr>
                <p14:cNvContentPartPr/>
                <p14:nvPr/>
              </p14:nvContentPartPr>
              <p14:xfrm>
                <a:off x="1528820" y="1131504"/>
                <a:ext cx="360" cy="360"/>
              </p14:xfrm>
            </p:contentPart>
          </mc:Choice>
          <mc:Fallback xmlns="">
            <p:pic>
              <p:nvPicPr>
                <p:cNvPr id="8" name="Ink 7">
                  <a:extLst>
                    <a:ext uri="{FF2B5EF4-FFF2-40B4-BE49-F238E27FC236}">
                      <a16:creationId xmlns:a16="http://schemas.microsoft.com/office/drawing/2014/main" id="{583B588D-4A3E-4B0F-92CC-9BC6DEF22D88}"/>
                    </a:ext>
                  </a:extLst>
                </p:cNvPr>
                <p:cNvPicPr/>
                <p:nvPr/>
              </p:nvPicPr>
              <p:blipFill>
                <a:blip r:embed="rId4"/>
                <a:stretch>
                  <a:fillRect/>
                </a:stretch>
              </p:blipFill>
              <p:spPr>
                <a:xfrm>
                  <a:off x="1519820" y="11225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9BBD49D-78AD-449D-B631-E0AADE7C0238}"/>
                    </a:ext>
                  </a:extLst>
                </p14:cNvPr>
                <p14:cNvContentPartPr/>
                <p14:nvPr/>
              </p14:nvContentPartPr>
              <p14:xfrm>
                <a:off x="1528820" y="1131504"/>
                <a:ext cx="360" cy="360"/>
              </p14:xfrm>
            </p:contentPart>
          </mc:Choice>
          <mc:Fallback xmlns="">
            <p:pic>
              <p:nvPicPr>
                <p:cNvPr id="9" name="Ink 8">
                  <a:extLst>
                    <a:ext uri="{FF2B5EF4-FFF2-40B4-BE49-F238E27FC236}">
                      <a16:creationId xmlns:a16="http://schemas.microsoft.com/office/drawing/2014/main" id="{D9BBD49D-78AD-449D-B631-E0AADE7C0238}"/>
                    </a:ext>
                  </a:extLst>
                </p:cNvPr>
                <p:cNvPicPr/>
                <p:nvPr/>
              </p:nvPicPr>
              <p:blipFill>
                <a:blip r:embed="rId4"/>
                <a:stretch>
                  <a:fillRect/>
                </a:stretch>
              </p:blipFill>
              <p:spPr>
                <a:xfrm>
                  <a:off x="1519820" y="112250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2B6A8DA-ECDA-45A8-8C60-1003E9F8FDCA}"/>
                  </a:ext>
                </a:extLst>
              </p14:cNvPr>
              <p14:cNvContentPartPr/>
              <p14:nvPr/>
            </p14:nvContentPartPr>
            <p14:xfrm>
              <a:off x="4234580" y="2278464"/>
              <a:ext cx="360" cy="360"/>
            </p14:xfrm>
          </p:contentPart>
        </mc:Choice>
        <mc:Fallback xmlns="">
          <p:pic>
            <p:nvPicPr>
              <p:cNvPr id="11" name="Ink 10">
                <a:extLst>
                  <a:ext uri="{FF2B5EF4-FFF2-40B4-BE49-F238E27FC236}">
                    <a16:creationId xmlns:a16="http://schemas.microsoft.com/office/drawing/2014/main" id="{62B6A8DA-ECDA-45A8-8C60-1003E9F8FDCA}"/>
                  </a:ext>
                </a:extLst>
              </p:cNvPr>
              <p:cNvPicPr/>
              <p:nvPr/>
            </p:nvPicPr>
            <p:blipFill>
              <a:blip r:embed="rId4"/>
              <a:stretch>
                <a:fillRect/>
              </a:stretch>
            </p:blipFill>
            <p:spPr>
              <a:xfrm>
                <a:off x="4225580" y="2269464"/>
                <a:ext cx="18000" cy="18000"/>
              </a:xfrm>
              <a:prstGeom prst="rect">
                <a:avLst/>
              </a:prstGeom>
            </p:spPr>
          </p:pic>
        </mc:Fallback>
      </mc:AlternateContent>
      <p:grpSp>
        <p:nvGrpSpPr>
          <p:cNvPr id="14" name="Group 13">
            <a:extLst>
              <a:ext uri="{FF2B5EF4-FFF2-40B4-BE49-F238E27FC236}">
                <a16:creationId xmlns:a16="http://schemas.microsoft.com/office/drawing/2014/main" id="{808743A5-C92A-4216-A3C0-0F6DB5EE0F69}"/>
              </a:ext>
            </a:extLst>
          </p:cNvPr>
          <p:cNvGrpSpPr/>
          <p:nvPr/>
        </p:nvGrpSpPr>
        <p:grpSpPr>
          <a:xfrm>
            <a:off x="4264100" y="2248224"/>
            <a:ext cx="360" cy="360"/>
            <a:chOff x="4264100" y="2248224"/>
            <a:chExt cx="360" cy="360"/>
          </a:xfrm>
        </p:grpSpPr>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82B6111D-BA73-4099-9B2D-20BA4591F274}"/>
                    </a:ext>
                  </a:extLst>
                </p14:cNvPr>
                <p14:cNvContentPartPr/>
                <p14:nvPr/>
              </p14:nvContentPartPr>
              <p14:xfrm>
                <a:off x="4264100" y="2248224"/>
                <a:ext cx="360" cy="360"/>
              </p14:xfrm>
            </p:contentPart>
          </mc:Choice>
          <mc:Fallback xmlns="">
            <p:pic>
              <p:nvPicPr>
                <p:cNvPr id="12" name="Ink 11">
                  <a:extLst>
                    <a:ext uri="{FF2B5EF4-FFF2-40B4-BE49-F238E27FC236}">
                      <a16:creationId xmlns:a16="http://schemas.microsoft.com/office/drawing/2014/main" id="{82B6111D-BA73-4099-9B2D-20BA4591F274}"/>
                    </a:ext>
                  </a:extLst>
                </p:cNvPr>
                <p:cNvPicPr/>
                <p:nvPr/>
              </p:nvPicPr>
              <p:blipFill>
                <a:blip r:embed="rId4"/>
                <a:stretch>
                  <a:fillRect/>
                </a:stretch>
              </p:blipFill>
              <p:spPr>
                <a:xfrm>
                  <a:off x="4255100" y="22392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8052875-3EE6-4F42-933F-0C2D896BFFC6}"/>
                    </a:ext>
                  </a:extLst>
                </p14:cNvPr>
                <p14:cNvContentPartPr/>
                <p14:nvPr/>
              </p14:nvContentPartPr>
              <p14:xfrm>
                <a:off x="4264100" y="2248224"/>
                <a:ext cx="360" cy="360"/>
              </p14:xfrm>
            </p:contentPart>
          </mc:Choice>
          <mc:Fallback xmlns="">
            <p:pic>
              <p:nvPicPr>
                <p:cNvPr id="13" name="Ink 12">
                  <a:extLst>
                    <a:ext uri="{FF2B5EF4-FFF2-40B4-BE49-F238E27FC236}">
                      <a16:creationId xmlns:a16="http://schemas.microsoft.com/office/drawing/2014/main" id="{08052875-3EE6-4F42-933F-0C2D896BFFC6}"/>
                    </a:ext>
                  </a:extLst>
                </p:cNvPr>
                <p:cNvPicPr/>
                <p:nvPr/>
              </p:nvPicPr>
              <p:blipFill>
                <a:blip r:embed="rId10"/>
                <a:stretch>
                  <a:fillRect/>
                </a:stretch>
              </p:blipFill>
              <p:spPr>
                <a:xfrm>
                  <a:off x="4255100" y="223922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5F206FC-223A-4E1D-90DC-A11525AD55E1}"/>
                  </a:ext>
                </a:extLst>
              </p14:cNvPr>
              <p14:cNvContentPartPr/>
              <p14:nvPr/>
            </p14:nvContentPartPr>
            <p14:xfrm>
              <a:off x="3402260" y="1071384"/>
              <a:ext cx="360" cy="360"/>
            </p14:xfrm>
          </p:contentPart>
        </mc:Choice>
        <mc:Fallback xmlns="">
          <p:pic>
            <p:nvPicPr>
              <p:cNvPr id="15" name="Ink 14">
                <a:extLst>
                  <a:ext uri="{FF2B5EF4-FFF2-40B4-BE49-F238E27FC236}">
                    <a16:creationId xmlns:a16="http://schemas.microsoft.com/office/drawing/2014/main" id="{95F206FC-223A-4E1D-90DC-A11525AD55E1}"/>
                  </a:ext>
                </a:extLst>
              </p:cNvPr>
              <p:cNvPicPr/>
              <p:nvPr/>
            </p:nvPicPr>
            <p:blipFill>
              <a:blip r:embed="rId4"/>
              <a:stretch>
                <a:fillRect/>
              </a:stretch>
            </p:blipFill>
            <p:spPr>
              <a:xfrm>
                <a:off x="3393260" y="1062384"/>
                <a:ext cx="18000" cy="18000"/>
              </a:xfrm>
              <a:prstGeom prst="rect">
                <a:avLst/>
              </a:prstGeom>
            </p:spPr>
          </p:pic>
        </mc:Fallback>
      </mc:AlternateContent>
      <p:grpSp>
        <p:nvGrpSpPr>
          <p:cNvPr id="18" name="Group 17">
            <a:extLst>
              <a:ext uri="{FF2B5EF4-FFF2-40B4-BE49-F238E27FC236}">
                <a16:creationId xmlns:a16="http://schemas.microsoft.com/office/drawing/2014/main" id="{A3259EE8-E191-4140-936A-A867D2691F73}"/>
              </a:ext>
            </a:extLst>
          </p:cNvPr>
          <p:cNvGrpSpPr/>
          <p:nvPr/>
        </p:nvGrpSpPr>
        <p:grpSpPr>
          <a:xfrm>
            <a:off x="2885300" y="1805784"/>
            <a:ext cx="360" cy="360"/>
            <a:chOff x="2885300" y="1805784"/>
            <a:chExt cx="360" cy="360"/>
          </a:xfrm>
        </p:grpSpPr>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0018E86-D24D-4B08-9971-FC0B49D9CBDB}"/>
                    </a:ext>
                  </a:extLst>
                </p14:cNvPr>
                <p14:cNvContentPartPr/>
                <p14:nvPr/>
              </p14:nvContentPartPr>
              <p14:xfrm>
                <a:off x="2885300" y="1805784"/>
                <a:ext cx="360" cy="360"/>
              </p14:xfrm>
            </p:contentPart>
          </mc:Choice>
          <mc:Fallback xmlns="">
            <p:pic>
              <p:nvPicPr>
                <p:cNvPr id="16" name="Ink 15">
                  <a:extLst>
                    <a:ext uri="{FF2B5EF4-FFF2-40B4-BE49-F238E27FC236}">
                      <a16:creationId xmlns:a16="http://schemas.microsoft.com/office/drawing/2014/main" id="{50018E86-D24D-4B08-9971-FC0B49D9CBDB}"/>
                    </a:ext>
                  </a:extLst>
                </p:cNvPr>
                <p:cNvPicPr/>
                <p:nvPr/>
              </p:nvPicPr>
              <p:blipFill>
                <a:blip r:embed="rId4"/>
                <a:stretch>
                  <a:fillRect/>
                </a:stretch>
              </p:blipFill>
              <p:spPr>
                <a:xfrm>
                  <a:off x="2876300" y="17967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AEEE6685-3178-485D-A94C-BDD766903089}"/>
                    </a:ext>
                  </a:extLst>
                </p14:cNvPr>
                <p14:cNvContentPartPr/>
                <p14:nvPr/>
              </p14:nvContentPartPr>
              <p14:xfrm>
                <a:off x="2885300" y="1805784"/>
                <a:ext cx="360" cy="360"/>
              </p14:xfrm>
            </p:contentPart>
          </mc:Choice>
          <mc:Fallback xmlns="">
            <p:pic>
              <p:nvPicPr>
                <p:cNvPr id="17" name="Ink 16">
                  <a:extLst>
                    <a:ext uri="{FF2B5EF4-FFF2-40B4-BE49-F238E27FC236}">
                      <a16:creationId xmlns:a16="http://schemas.microsoft.com/office/drawing/2014/main" id="{AEEE6685-3178-485D-A94C-BDD766903089}"/>
                    </a:ext>
                  </a:extLst>
                </p:cNvPr>
                <p:cNvPicPr/>
                <p:nvPr/>
              </p:nvPicPr>
              <p:blipFill>
                <a:blip r:embed="rId4"/>
                <a:stretch>
                  <a:fillRect/>
                </a:stretch>
              </p:blipFill>
              <p:spPr>
                <a:xfrm>
                  <a:off x="2876300" y="1796784"/>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E1919BE7-670F-49EC-92D8-4DC644AED237}"/>
                  </a:ext>
                </a:extLst>
              </p14:cNvPr>
              <p14:cNvContentPartPr/>
              <p14:nvPr/>
            </p14:nvContentPartPr>
            <p14:xfrm>
              <a:off x="839060" y="1723344"/>
              <a:ext cx="360" cy="360"/>
            </p14:xfrm>
          </p:contentPart>
        </mc:Choice>
        <mc:Fallback xmlns="">
          <p:pic>
            <p:nvPicPr>
              <p:cNvPr id="19" name="Ink 18">
                <a:extLst>
                  <a:ext uri="{FF2B5EF4-FFF2-40B4-BE49-F238E27FC236}">
                    <a16:creationId xmlns:a16="http://schemas.microsoft.com/office/drawing/2014/main" id="{E1919BE7-670F-49EC-92D8-4DC644AED237}"/>
                  </a:ext>
                </a:extLst>
              </p:cNvPr>
              <p:cNvPicPr/>
              <p:nvPr/>
            </p:nvPicPr>
            <p:blipFill>
              <a:blip r:embed="rId4"/>
              <a:stretch>
                <a:fillRect/>
              </a:stretch>
            </p:blipFill>
            <p:spPr>
              <a:xfrm>
                <a:off x="830060" y="1714344"/>
                <a:ext cx="18000" cy="18000"/>
              </a:xfrm>
              <a:prstGeom prst="rect">
                <a:avLst/>
              </a:prstGeom>
            </p:spPr>
          </p:pic>
        </mc:Fallback>
      </mc:AlternateContent>
      <p:grpSp>
        <p:nvGrpSpPr>
          <p:cNvPr id="23" name="Group 22">
            <a:extLst>
              <a:ext uri="{FF2B5EF4-FFF2-40B4-BE49-F238E27FC236}">
                <a16:creationId xmlns:a16="http://schemas.microsoft.com/office/drawing/2014/main" id="{D2C16562-21DF-4E22-AB8E-BDDFE41A7D0D}"/>
              </a:ext>
            </a:extLst>
          </p:cNvPr>
          <p:cNvGrpSpPr/>
          <p:nvPr/>
        </p:nvGrpSpPr>
        <p:grpSpPr>
          <a:xfrm>
            <a:off x="1386260" y="1685904"/>
            <a:ext cx="360" cy="360"/>
            <a:chOff x="1386260" y="1685904"/>
            <a:chExt cx="360" cy="360"/>
          </a:xfrm>
        </p:grpSpPr>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8ED2E29-5FEB-4FD9-B7FF-551777EF458E}"/>
                    </a:ext>
                  </a:extLst>
                </p14:cNvPr>
                <p14:cNvContentPartPr/>
                <p14:nvPr/>
              </p14:nvContentPartPr>
              <p14:xfrm>
                <a:off x="1386260" y="1685904"/>
                <a:ext cx="360" cy="360"/>
              </p14:xfrm>
            </p:contentPart>
          </mc:Choice>
          <mc:Fallback xmlns="">
            <p:pic>
              <p:nvPicPr>
                <p:cNvPr id="20" name="Ink 19">
                  <a:extLst>
                    <a:ext uri="{FF2B5EF4-FFF2-40B4-BE49-F238E27FC236}">
                      <a16:creationId xmlns:a16="http://schemas.microsoft.com/office/drawing/2014/main" id="{B8ED2E29-5FEB-4FD9-B7FF-551777EF458E}"/>
                    </a:ext>
                  </a:extLst>
                </p:cNvPr>
                <p:cNvPicPr/>
                <p:nvPr/>
              </p:nvPicPr>
              <p:blipFill>
                <a:blip r:embed="rId4"/>
                <a:stretch>
                  <a:fillRect/>
                </a:stretch>
              </p:blipFill>
              <p:spPr>
                <a:xfrm>
                  <a:off x="1377260" y="16769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BBB846DB-C959-4EC5-BA03-E38F037DFAB9}"/>
                    </a:ext>
                  </a:extLst>
                </p14:cNvPr>
                <p14:cNvContentPartPr/>
                <p14:nvPr/>
              </p14:nvContentPartPr>
              <p14:xfrm>
                <a:off x="1386260" y="1685904"/>
                <a:ext cx="360" cy="360"/>
              </p14:xfrm>
            </p:contentPart>
          </mc:Choice>
          <mc:Fallback xmlns="">
            <p:pic>
              <p:nvPicPr>
                <p:cNvPr id="21" name="Ink 20">
                  <a:extLst>
                    <a:ext uri="{FF2B5EF4-FFF2-40B4-BE49-F238E27FC236}">
                      <a16:creationId xmlns:a16="http://schemas.microsoft.com/office/drawing/2014/main" id="{BBB846DB-C959-4EC5-BA03-E38F037DFAB9}"/>
                    </a:ext>
                  </a:extLst>
                </p:cNvPr>
                <p:cNvPicPr/>
                <p:nvPr/>
              </p:nvPicPr>
              <p:blipFill>
                <a:blip r:embed="rId4"/>
                <a:stretch>
                  <a:fillRect/>
                </a:stretch>
              </p:blipFill>
              <p:spPr>
                <a:xfrm>
                  <a:off x="1377260" y="16769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E3B5267B-DD77-43C2-9BEC-31C4AEFFAA12}"/>
                    </a:ext>
                  </a:extLst>
                </p14:cNvPr>
                <p14:cNvContentPartPr/>
                <p14:nvPr/>
              </p14:nvContentPartPr>
              <p14:xfrm>
                <a:off x="1386260" y="1685904"/>
                <a:ext cx="360" cy="360"/>
              </p14:xfrm>
            </p:contentPart>
          </mc:Choice>
          <mc:Fallback xmlns="">
            <p:pic>
              <p:nvPicPr>
                <p:cNvPr id="22" name="Ink 21">
                  <a:extLst>
                    <a:ext uri="{FF2B5EF4-FFF2-40B4-BE49-F238E27FC236}">
                      <a16:creationId xmlns:a16="http://schemas.microsoft.com/office/drawing/2014/main" id="{E3B5267B-DD77-43C2-9BEC-31C4AEFFAA12}"/>
                    </a:ext>
                  </a:extLst>
                </p:cNvPr>
                <p:cNvPicPr/>
                <p:nvPr/>
              </p:nvPicPr>
              <p:blipFill>
                <a:blip r:embed="rId4"/>
                <a:stretch>
                  <a:fillRect/>
                </a:stretch>
              </p:blipFill>
              <p:spPr>
                <a:xfrm>
                  <a:off x="1377260" y="1676904"/>
                  <a:ext cx="18000" cy="18000"/>
                </a:xfrm>
                <a:prstGeom prst="rect">
                  <a:avLst/>
                </a:prstGeom>
              </p:spPr>
            </p:pic>
          </mc:Fallback>
        </mc:AlternateContent>
      </p:grpSp>
    </p:spTree>
    <p:extLst>
      <p:ext uri="{BB962C8B-B14F-4D97-AF65-F5344CB8AC3E}">
        <p14:creationId xmlns:p14="http://schemas.microsoft.com/office/powerpoint/2010/main" val="17513688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68CDA24C5BBB4885FDC177F19E4759" ma:contentTypeVersion="7" ma:contentTypeDescription="Create a new document." ma:contentTypeScope="" ma:versionID="ae1db926d0cf0d7e7012b622771efb49">
  <xsd:schema xmlns:xsd="http://www.w3.org/2001/XMLSchema" xmlns:xs="http://www.w3.org/2001/XMLSchema" xmlns:p="http://schemas.microsoft.com/office/2006/metadata/properties" xmlns:ns3="6e861af6-256a-4f12-aaf8-7d9c2d0af616" xmlns:ns4="6e45e3d4-2131-4905-a29e-32e14e857cf2" targetNamespace="http://schemas.microsoft.com/office/2006/metadata/properties" ma:root="true" ma:fieldsID="e711397ccbe91e046298b9fe74a5b36e" ns3:_="" ns4:_="">
    <xsd:import namespace="6e861af6-256a-4f12-aaf8-7d9c2d0af616"/>
    <xsd:import namespace="6e45e3d4-2131-4905-a29e-32e14e857cf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861af6-256a-4f12-aaf8-7d9c2d0af6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45e3d4-2131-4905-a29e-32e14e857c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349D3-02CC-4DC9-A331-37E2AE30A7A3}">
  <ds:schemaRefs>
    <ds:schemaRef ds:uri="http://schemas.microsoft.com/sharepoint/v3/contenttype/forms"/>
  </ds:schemaRefs>
</ds:datastoreItem>
</file>

<file path=customXml/itemProps2.xml><?xml version="1.0" encoding="utf-8"?>
<ds:datastoreItem xmlns:ds="http://schemas.openxmlformats.org/officeDocument/2006/customXml" ds:itemID="{458DCAF5-28A2-4B29-8515-949E9F745324}">
  <ds:schemaRefs>
    <ds:schemaRef ds:uri="6e861af6-256a-4f12-aaf8-7d9c2d0af616"/>
    <ds:schemaRef ds:uri="http://www.w3.org/XML/1998/namespace"/>
    <ds:schemaRef ds:uri="http://purl.org/dc/dcmitype/"/>
    <ds:schemaRef ds:uri="http://schemas.microsoft.com/office/infopath/2007/PartnerControls"/>
    <ds:schemaRef ds:uri="6e45e3d4-2131-4905-a29e-32e14e857cf2"/>
    <ds:schemaRef ds:uri="http://schemas.microsoft.com/office/2006/documentManagement/types"/>
    <ds:schemaRef ds:uri="http://purl.org/dc/term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208F392-8C26-4AA6-BC9B-DE07500DFEBF}">
  <ds:schemaRefs>
    <ds:schemaRef ds:uri="6e45e3d4-2131-4905-a29e-32e14e857cf2"/>
    <ds:schemaRef ds:uri="6e861af6-256a-4f12-aaf8-7d9c2d0af6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Organic</Template>
  <TotalTime>163</TotalTime>
  <Words>1956</Words>
  <Application>Microsoft Office PowerPoint</Application>
  <PresentationFormat>On-screen Show (16:9)</PresentationFormat>
  <Paragraphs>853</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 Math</vt:lpstr>
      <vt:lpstr>Gill Sans MT</vt:lpstr>
      <vt:lpstr>Source Sans Pro</vt:lpstr>
      <vt:lpstr>Wingdings</vt:lpstr>
      <vt:lpstr>Wingdings 2</vt:lpstr>
      <vt:lpstr>Dividend</vt:lpstr>
      <vt:lpstr>Fick's second law of Diffusion</vt:lpstr>
      <vt:lpstr>Problem Statement</vt:lpstr>
      <vt:lpstr> </vt:lpstr>
      <vt:lpstr>Approach </vt:lpstr>
      <vt:lpstr>Explicit Method</vt:lpstr>
      <vt:lpstr>Implicit Method</vt:lpstr>
      <vt:lpstr>Crank Nicolson Method</vt:lpstr>
      <vt:lpstr>Results</vt:lpstr>
      <vt:lpstr>Solution for Explicit Method</vt:lpstr>
      <vt:lpstr>PowerPoint Presentation</vt:lpstr>
      <vt:lpstr>Solution for Implicit Method</vt:lpstr>
      <vt:lpstr>PowerPoint Presentation</vt:lpstr>
      <vt:lpstr>Solution for Crank Nicholson Method</vt:lpstr>
      <vt:lpstr>PowerPoint Presentation</vt:lpstr>
      <vt:lpstr>Comparison of the three methods </vt:lpstr>
      <vt:lpstr>analysis at higher diffusivity values</vt:lpstr>
      <vt:lpstr>explicit METHOD - instability</vt:lpstr>
      <vt:lpstr>IMPLICIT METHOD </vt:lpstr>
      <vt:lpstr>crank NICOLSON METHOD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Apurva Rana</dc:creator>
  <cp:lastModifiedBy>Arsh Kumbhat</cp:lastModifiedBy>
  <cp:revision>57</cp:revision>
  <dcterms:modified xsi:type="dcterms:W3CDTF">2021-05-02T10:51:40Z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0x010100D868CDA24C5BBB4885FDC177F19E4759</vt:lpwstr>
  </property>
</Properties>
</file>