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90" r:id="rId11"/>
    <p:sldId id="264" r:id="rId12"/>
    <p:sldId id="265" r:id="rId13"/>
    <p:sldId id="291" r:id="rId14"/>
    <p:sldId id="266" r:id="rId15"/>
    <p:sldId id="267" r:id="rId16"/>
    <p:sldId id="268" r:id="rId17"/>
    <p:sldId id="270" r:id="rId18"/>
    <p:sldId id="292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7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A742E6-F41B-4028-9355-D44BDA2605F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757CAB-73CD-47A1-84E0-31316B19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6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00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0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3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4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CF3B1E-190D-4695-B53B-2016C91ACEB8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0E993B-5862-4BB6-ABE4-9FB36CDFED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11931"/>
            <a:ext cx="7772400" cy="1311246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2: Basic Demographic and Health Indicators in India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HS142 Introduction to India’s Health system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42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Declining Birth and Death Rate in India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857897" y="5974080"/>
            <a:ext cx="5016137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SRS Bulletin 2020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1984249"/>
            <a:ext cx="4754562" cy="363354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638" y="1984249"/>
            <a:ext cx="4754562" cy="36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2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16567"/>
          </a:xfrm>
        </p:spPr>
        <p:txBody>
          <a:bodyPr>
            <a:noAutofit/>
          </a:bodyPr>
          <a:lstStyle/>
          <a:p>
            <a:r>
              <a:rPr lang="en-US" sz="2400" b="1" cap="none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Fertility Rate in India</a:t>
            </a:r>
            <a:endParaRPr lang="en-US" sz="2400" b="1" cap="none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01783"/>
            <a:ext cx="9720073" cy="5107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Number of live births per 1000 women in the reproductive age group(15-49) in a given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FR:     Number of live births in an area during the year*1000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	Mid year female population age 15-49 years in same 			year and same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India's total fertility rate in 2019-21 was 2.0; urban areas: 1.6 and rural areas 2.1(NFHS </a:t>
            </a:r>
            <a:r>
              <a:rPr lang="en-US" sz="2800" dirty="0">
                <a:latin typeface="Garamond" panose="02020404030301010803" pitchFamily="18" charset="0"/>
              </a:rPr>
              <a:t>5</a:t>
            </a:r>
            <a:r>
              <a:rPr lang="en-US" sz="2800" dirty="0" smtClean="0">
                <a:latin typeface="Garamond" panose="02020404030301010803" pitchFamily="18" charset="0"/>
              </a:rPr>
              <a:t>, 2019-21)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Huge variation across different states, regions and social groups in India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77738" y="2560320"/>
            <a:ext cx="7741919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8828"/>
            <a:ext cx="9720072" cy="564315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Garamond" panose="02020404030301010803" pitchFamily="18" charset="0"/>
              </a:rPr>
              <a:t>Infant Mortality Rate</a:t>
            </a: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53143"/>
            <a:ext cx="9720073" cy="56562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Number </a:t>
            </a:r>
            <a:r>
              <a:rPr lang="en-US" sz="2800" dirty="0">
                <a:latin typeface="Garamond" panose="02020404030301010803" pitchFamily="18" charset="0"/>
              </a:rPr>
              <a:t>of </a:t>
            </a:r>
            <a:r>
              <a:rPr lang="en-US" sz="2800" dirty="0" smtClean="0">
                <a:latin typeface="Garamond" panose="02020404030301010803" pitchFamily="18" charset="0"/>
              </a:rPr>
              <a:t>deaths of</a:t>
            </a:r>
            <a:r>
              <a:rPr lang="en-US" sz="2800" dirty="0">
                <a:latin typeface="Garamond" panose="02020404030301010803" pitchFamily="18" charset="0"/>
              </a:rPr>
              <a:t> infants under one year old in a given year per 1,000 live births in the same </a:t>
            </a:r>
            <a:r>
              <a:rPr lang="en-US" sz="2800" dirty="0" smtClean="0">
                <a:latin typeface="Garamond" panose="02020404030301010803" pitchFamily="18" charset="0"/>
              </a:rPr>
              <a:t>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IMR: Deaths of Infants under 1 year of age in a year*1000</a:t>
            </a:r>
          </a:p>
          <a:p>
            <a:pPr marL="0" indent="0"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		Number of live births in a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IMR of India in 2020 was 28/1000 live births; Urban areas 19 and Rural areas 31(SRS Bulletin 2020).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Significant differences between sex and states of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 2020, IMR(India) 28/1000 live births, Males-28; females 28(SRS 2020).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IMR 2020 in Kerala was 6/1000 live births, Maharashtra 16; UP 38 and   Assam 36(SRS 2020)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72938" y="2002971"/>
            <a:ext cx="5695405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4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07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Declining IMR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57897" y="5974080"/>
            <a:ext cx="5016137" cy="53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SRS Bulletin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704" y="1618488"/>
            <a:ext cx="9720073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75" y="1406181"/>
            <a:ext cx="7791601" cy="42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31" y="1088571"/>
            <a:ext cx="8943703" cy="49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14401"/>
            <a:ext cx="9720073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Neo-natal </a:t>
            </a:r>
            <a:r>
              <a:rPr lang="en-US" sz="2400" b="1" dirty="0">
                <a:latin typeface="Garamond" panose="02020404030301010803" pitchFamily="18" charset="0"/>
              </a:rPr>
              <a:t>Mortality: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Early </a:t>
            </a:r>
            <a:r>
              <a:rPr lang="en-US" sz="2400" dirty="0">
                <a:latin typeface="Garamond" panose="02020404030301010803" pitchFamily="18" charset="0"/>
              </a:rPr>
              <a:t>neonatal mortality refers to a death of a live-born baby </a:t>
            </a:r>
            <a:r>
              <a:rPr lang="en-US" sz="2400" dirty="0" smtClean="0">
                <a:latin typeface="Garamond" panose="02020404030301010803" pitchFamily="18" charset="0"/>
              </a:rPr>
              <a:t>within </a:t>
            </a:r>
            <a:r>
              <a:rPr lang="en-US" sz="2400" dirty="0">
                <a:latin typeface="Garamond" panose="02020404030301010803" pitchFamily="18" charset="0"/>
              </a:rPr>
              <a:t>first seven days of </a:t>
            </a:r>
            <a:r>
              <a:rPr lang="en-US" sz="2400" dirty="0" smtClean="0">
                <a:latin typeface="Garamond" panose="02020404030301010803" pitchFamily="18" charset="0"/>
              </a:rPr>
              <a:t>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25/1000 live births as per the NFHS-5(2019-21). </a:t>
            </a:r>
            <a:r>
              <a:rPr lang="en-US" sz="2400" dirty="0">
                <a:latin typeface="Garamond" panose="02020404030301010803" pitchFamily="18" charset="0"/>
              </a:rPr>
              <a:t>India report released in March 2022.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Late </a:t>
            </a:r>
            <a:r>
              <a:rPr lang="en-US" sz="2400" dirty="0">
                <a:latin typeface="Garamond" panose="02020404030301010803" pitchFamily="18" charset="0"/>
              </a:rPr>
              <a:t>neonatal mortality covers the time after 7 days until before 28 days.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aramond" panose="02020404030301010803" pitchFamily="18" charset="0"/>
              </a:rPr>
              <a:t>Child Mortality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Number of deaths at ages 1-5 years in a given year per 1000 children.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U5MR: </a:t>
            </a:r>
            <a:r>
              <a:rPr lang="en-US" sz="2400" dirty="0" smtClean="0">
                <a:latin typeface="Garamond" panose="02020404030301010803" pitchFamily="18" charset="0"/>
              </a:rPr>
              <a:t> Deaths </a:t>
            </a:r>
            <a:r>
              <a:rPr lang="en-US" sz="2400" dirty="0">
                <a:latin typeface="Garamond" panose="02020404030301010803" pitchFamily="18" charset="0"/>
              </a:rPr>
              <a:t>of children &lt; 5 years * </a:t>
            </a:r>
            <a:r>
              <a:rPr lang="en-US" sz="2400" dirty="0" smtClean="0">
                <a:latin typeface="Garamond" panose="02020404030301010803" pitchFamily="18" charset="0"/>
              </a:rPr>
              <a:t>1000</a:t>
            </a: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		Live </a:t>
            </a:r>
            <a:r>
              <a:rPr lang="en-US" sz="2400" dirty="0">
                <a:latin typeface="Garamond" panose="02020404030301010803" pitchFamily="18" charset="0"/>
              </a:rPr>
              <a:t>births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In 2021, U5MR in India-42, Rural 46, Urban 32 (NFHS-5: 2019-21).</a:t>
            </a:r>
            <a:endParaRPr lang="en-US" sz="2400" dirty="0">
              <a:latin typeface="Garamond" panose="020204040303010108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38103" y="4066903"/>
            <a:ext cx="3831771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81733"/>
          </a:xfrm>
        </p:spPr>
        <p:txBody>
          <a:bodyPr>
            <a:normAutofit/>
          </a:bodyPr>
          <a:lstStyle/>
          <a:p>
            <a:r>
              <a:rPr lang="en-US" sz="3200" cap="none" dirty="0" smtClean="0"/>
              <a:t>IMR, U5MR, NNMR and Life Expectancy, Selected Countries</a:t>
            </a:r>
            <a:endParaRPr lang="en-US" sz="3200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18464"/>
              </p:ext>
            </p:extLst>
          </p:nvPr>
        </p:nvGraphicFramePr>
        <p:xfrm>
          <a:off x="1023938" y="1619793"/>
          <a:ext cx="9720263" cy="466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8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Countries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Infant Mortality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Under Five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Mortality Rate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Neonatal Mortality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Life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Expectancy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(Years)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Bangladesh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India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dirty="0" smtClean="0"/>
                        <a:t>Nepal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dirty="0" smtClean="0"/>
                        <a:t>Pakistan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dirty="0" smtClean="0"/>
                        <a:t>Srilanka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863"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863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Source: State of the Worlds Children 2020, UNICEF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531" y="110599"/>
            <a:ext cx="9028613" cy="499002"/>
          </a:xfrm>
        </p:spPr>
        <p:txBody>
          <a:bodyPr>
            <a:normAutofit/>
          </a:bodyPr>
          <a:lstStyle/>
          <a:p>
            <a:r>
              <a:rPr lang="en-US" sz="3200" cap="none" dirty="0" smtClean="0">
                <a:latin typeface="Garamond" panose="02020404030301010803" pitchFamily="18" charset="0"/>
              </a:rPr>
              <a:t>Maternal Mortality Ratio</a:t>
            </a:r>
            <a:endParaRPr lang="en-US" sz="3200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96686"/>
            <a:ext cx="9720073" cy="56126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Refers to the death of a women while pregnant, during childbirth or within 42 days of delivery from postpartum infections.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MMR: Total number of female deaths due to complications of pregnancy, childbirth 	within 42 days in an area during a given year*100,000</a:t>
            </a:r>
          </a:p>
          <a:p>
            <a:pPr marL="128016" lvl="1" indent="0"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		Total Number of live births in the same area and year</a:t>
            </a:r>
          </a:p>
          <a:p>
            <a:pPr marL="128016" lvl="1" indent="0"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In 2017-19, MMR: India </a:t>
            </a:r>
            <a:r>
              <a:rPr lang="en-US" sz="2800" b="1" dirty="0" smtClean="0">
                <a:latin typeface="Garamond" panose="02020404030301010803" pitchFamily="18" charset="0"/>
              </a:rPr>
              <a:t>103/100000 live births </a:t>
            </a:r>
            <a:r>
              <a:rPr lang="en-US" sz="2800" dirty="0" smtClean="0">
                <a:latin typeface="Garamond" panose="02020404030301010803" pitchFamily="18" charset="0"/>
              </a:rPr>
              <a:t>compared in 2009: 212(SRS 2022).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Assam has the highest MMR at 205(SRS 2022)</a:t>
            </a:r>
            <a:endParaRPr lang="en-US" sz="2800" dirty="0">
              <a:latin typeface="Garamond" panose="020204040303010108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68732" y="2812869"/>
            <a:ext cx="6400800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64" y="265176"/>
            <a:ext cx="9720072" cy="1472184"/>
          </a:xfrm>
        </p:spPr>
        <p:txBody>
          <a:bodyPr/>
          <a:lstStyle/>
          <a:p>
            <a:r>
              <a:rPr lang="en-IN" dirty="0" smtClean="0"/>
              <a:t>MMR </a:t>
            </a:r>
            <a:r>
              <a:rPr lang="en-IN" dirty="0" err="1" smtClean="0"/>
              <a:t>Contd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1444752"/>
            <a:ext cx="4754562" cy="392188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5120" y="1444752"/>
            <a:ext cx="4736591" cy="38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97" y="1463041"/>
            <a:ext cx="7231795" cy="49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59813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Garamond" panose="02020404030301010803" pitchFamily="18" charset="0"/>
              </a:rPr>
              <a:t>Review Questions	</a:t>
            </a:r>
            <a:endParaRPr lang="en-US" b="1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1) What are health indicators in India?</a:t>
            </a: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2) What are the data sources for health indicators?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57349"/>
            <a:ext cx="9720073" cy="5752011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What are the Data Sources?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9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42693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Census of India (http://censusindia.gov.in/)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643" y="2582623"/>
            <a:ext cx="609685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94944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Garamond" panose="02020404030301010803" pitchFamily="18" charset="0"/>
              </a:rPr>
              <a:t>Civil Registration System (CRS) India</a:t>
            </a: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80457"/>
            <a:ext cx="9720073" cy="4828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Vital Statistics: Births, Deaths, Stillbirths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Process of continuous, permanent, compulsory and universal recording of vital events.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Registration of Births and Deaths Act, 1969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Births and Deaths to be registered within 21 days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Office of Registrar General, Ministry of Home Affairs, New Delhi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of registered live 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births; Number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of registered 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deaths; Still births; Level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of registration of births and 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deaths; Sex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ratio based on registered births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107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Garamond" panose="02020404030301010803" pitchFamily="18" charset="0"/>
              </a:rPr>
              <a:t>Sample Registration System(SRS)</a:t>
            </a: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63040"/>
            <a:ext cx="9720073" cy="4846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: To generate reliable and continuous data on birth and death-important source for demographic data for socio-economic development and population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Started 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1964-65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Reliable : Dis-aggregations by age, gender and </a:t>
            </a: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Ability to reliably calculate age specific mortality rates- like IMR, U-5 MR and </a:t>
            </a: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Adult Mortality Rate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Office of Registrar General, Ministry of Home Affairs, New Delhi</a:t>
            </a: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9447"/>
          </a:xfrm>
        </p:spPr>
        <p:txBody>
          <a:bodyPr>
            <a:noAutofit/>
          </a:bodyPr>
          <a:lstStyle/>
          <a:p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District </a:t>
            </a:r>
            <a:r>
              <a:rPr lang="en-US" sz="2400" dirty="0">
                <a:cs typeface="Times New Roman" panose="02020603050405020304" pitchFamily="18" charset="0"/>
              </a:rPr>
              <a:t>Level Household and Facility Survey (DLHS) </a:t>
            </a:r>
            <a:br>
              <a:rPr lang="en-US" sz="2400" dirty="0"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7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(http://rchiips.org/)</a:t>
            </a:r>
            <a:r>
              <a:rPr lang="en-US" sz="5400" cap="none" dirty="0" smtClean="0"/>
              <a:t/>
            </a:r>
            <a:br>
              <a:rPr lang="en-US" sz="5400" cap="none" dirty="0" smtClean="0"/>
            </a:br>
            <a:r>
              <a:rPr lang="en-US" cap="none" dirty="0" smtClean="0"/>
              <a:t/>
            </a:r>
            <a:br>
              <a:rPr lang="en-US" cap="none" dirty="0" smtClean="0"/>
            </a:b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05" y="2407438"/>
            <a:ext cx="820592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47493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Level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ousehold and Facility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urvey (DLHS)</a:t>
            </a:r>
            <a:endParaRPr lang="en-US" sz="2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32709"/>
            <a:ext cx="9720073" cy="47766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Objective: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Provide reproductive and child health related database at the district level.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Comes under umbrella of Ministry of Health and Family Welfare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Conducted by International Institute of population Sciences (IIPS</a:t>
            </a: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), Mumbai</a:t>
            </a: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DLHS-1: 1998-99, DLHS-2: 2002-04, DLHS-3: 2007-08, DLHS-4: 2012-13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Helps in monitoring the progress in mother and child health after the launch of RCH </a:t>
            </a:r>
            <a:r>
              <a:rPr lang="en-US" sz="24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programmes</a:t>
            </a: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332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District Level Household and Facility Survey (DLHS)-4</a:t>
            </a:r>
            <a:endParaRPr lang="en-US" sz="2400" b="1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8834"/>
            <a:ext cx="9720073" cy="4750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Maternal and child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Immunization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Antenatal and delivery 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Awareness of RTI/STI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Birth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Anemia status/ blood pressure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Accessibility of health facility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Availability of health infrastructure and human resources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National Family Health Survey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76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9744"/>
          </a:xfrm>
        </p:spPr>
        <p:txBody>
          <a:bodyPr>
            <a:normAutofit/>
          </a:bodyPr>
          <a:lstStyle/>
          <a:p>
            <a:r>
              <a:rPr lang="en-US" sz="2400" dirty="0"/>
              <a:t>National Family Health Survey, </a:t>
            </a:r>
            <a:r>
              <a:rPr lang="en-US" sz="2400" cap="none" dirty="0" smtClean="0"/>
              <a:t>India (http://rchiips.org/nfhs/index.shtml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42693"/>
          </a:xfrm>
        </p:spPr>
        <p:txBody>
          <a:bodyPr>
            <a:normAutofit/>
          </a:bodyPr>
          <a:lstStyle/>
          <a:p>
            <a:r>
              <a:rPr lang="en-US" sz="3200" b="1" cap="none" dirty="0" smtClean="0">
                <a:latin typeface="Garamond" panose="02020404030301010803" pitchFamily="18" charset="0"/>
              </a:rPr>
              <a:t>Health Indicators</a:t>
            </a:r>
            <a:endParaRPr lang="en-US" sz="3200" b="1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Quantifiable characteristics of health of the population.</a:t>
            </a:r>
          </a:p>
          <a:p>
            <a:pPr marL="0" indent="0" algn="just">
              <a:buNone/>
            </a:pPr>
            <a:endParaRPr 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Comparable Information-Countries, regions and social groups.</a:t>
            </a:r>
          </a:p>
          <a:p>
            <a:pPr marL="0" indent="0" algn="just">
              <a:buNone/>
            </a:pPr>
            <a:endParaRPr 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Track, monitor and understand the progress in health of population.</a:t>
            </a:r>
          </a:p>
          <a:p>
            <a:pPr marL="0" indent="0" algn="just">
              <a:buNone/>
            </a:pPr>
            <a:endParaRPr 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Helps in policy making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68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NFHS </a:t>
            </a:r>
            <a:r>
              <a:rPr lang="en-US" sz="2400" dirty="0" err="1" smtClean="0">
                <a:latin typeface="Garamond" panose="02020404030301010803" pitchFamily="18" charset="0"/>
              </a:rPr>
              <a:t>Contd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63337"/>
            <a:ext cx="9720073" cy="461118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 </a:t>
            </a:r>
            <a:r>
              <a:rPr lang="en-US" dirty="0" smtClean="0">
                <a:latin typeface="Garamond" panose="02020404030301010803" pitchFamily="18" charset="0"/>
              </a:rPr>
              <a:t>Large-scale</a:t>
            </a:r>
            <a:r>
              <a:rPr lang="en-US" dirty="0">
                <a:latin typeface="Garamond" panose="02020404030301010803" pitchFamily="18" charset="0"/>
              </a:rPr>
              <a:t>, multi-round survey conducted in a representative sample of households throughout </a:t>
            </a:r>
            <a:r>
              <a:rPr lang="en-US" dirty="0" smtClean="0">
                <a:latin typeface="Garamond" panose="02020404030301010803" pitchFamily="18" charset="0"/>
              </a:rPr>
              <a:t>India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aramond" panose="02020404030301010803" pitchFamily="18" charset="0"/>
              </a:rPr>
              <a:t>Launched by Ministry of Health and Family Welfare, 1992-93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aramond" panose="02020404030301010803" pitchFamily="18" charset="0"/>
              </a:rPr>
              <a:t>Covers all States and Union </a:t>
            </a:r>
            <a:r>
              <a:rPr lang="en-US" dirty="0">
                <a:latin typeface="Garamond" panose="02020404030301010803" pitchFamily="18" charset="0"/>
              </a:rPr>
              <a:t>T</a:t>
            </a:r>
            <a:r>
              <a:rPr lang="en-US" dirty="0" smtClean="0">
                <a:latin typeface="Garamond" panose="02020404030301010803" pitchFamily="18" charset="0"/>
              </a:rPr>
              <a:t>erritories of India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aramond" panose="02020404030301010803" pitchFamily="18" charset="0"/>
              </a:rPr>
              <a:t>Conducted by IIPS, Mumbai.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Objective: Provide essential data on health and family welfare and emerging issues in this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Garamond" panose="02020404030301010803" pitchFamily="18" charset="0"/>
              </a:rPr>
              <a:t>5 rounds of NFHS has been completed</a:t>
            </a: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1</a:t>
            </a:r>
            <a:r>
              <a:rPr lang="en-US" baseline="30000" dirty="0" smtClean="0">
                <a:latin typeface="Garamond" panose="02020404030301010803" pitchFamily="18" charset="0"/>
              </a:rPr>
              <a:t>st</a:t>
            </a:r>
            <a:r>
              <a:rPr lang="en-US" dirty="0" smtClean="0">
                <a:latin typeface="Garamond" panose="02020404030301010803" pitchFamily="18" charset="0"/>
              </a:rPr>
              <a:t> 1992-93</a:t>
            </a: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2</a:t>
            </a:r>
            <a:r>
              <a:rPr lang="en-US" baseline="30000" dirty="0" smtClean="0">
                <a:latin typeface="Garamond" panose="02020404030301010803" pitchFamily="18" charset="0"/>
              </a:rPr>
              <a:t>nd</a:t>
            </a:r>
            <a:r>
              <a:rPr lang="en-US" dirty="0" smtClean="0">
                <a:latin typeface="Garamond" panose="02020404030301010803" pitchFamily="18" charset="0"/>
              </a:rPr>
              <a:t> 1998-99</a:t>
            </a: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3</a:t>
            </a:r>
            <a:r>
              <a:rPr lang="en-US" baseline="30000" dirty="0" smtClean="0">
                <a:latin typeface="Garamond" panose="02020404030301010803" pitchFamily="18" charset="0"/>
              </a:rPr>
              <a:t>rd</a:t>
            </a:r>
            <a:r>
              <a:rPr lang="en-US" dirty="0" smtClean="0">
                <a:latin typeface="Garamond" panose="02020404030301010803" pitchFamily="18" charset="0"/>
              </a:rPr>
              <a:t> 2005-06</a:t>
            </a: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4</a:t>
            </a:r>
            <a:r>
              <a:rPr lang="en-US" baseline="30000" dirty="0" smtClean="0">
                <a:latin typeface="Garamond" panose="02020404030301010803" pitchFamily="18" charset="0"/>
              </a:rPr>
              <a:t>th</a:t>
            </a:r>
            <a:r>
              <a:rPr lang="en-US" dirty="0" smtClean="0">
                <a:latin typeface="Garamond" panose="02020404030301010803" pitchFamily="18" charset="0"/>
              </a:rPr>
              <a:t> 2015-16</a:t>
            </a:r>
          </a:p>
          <a:p>
            <a:pPr marL="0" indent="0">
              <a:buNone/>
            </a:pPr>
            <a:r>
              <a:rPr lang="en-US" dirty="0" smtClean="0">
                <a:latin typeface="Garamond" panose="02020404030301010803" pitchFamily="18" charset="0"/>
              </a:rPr>
              <a:t>5</a:t>
            </a:r>
            <a:r>
              <a:rPr lang="en-US" baseline="30000" dirty="0" smtClean="0">
                <a:latin typeface="Garamond" panose="02020404030301010803" pitchFamily="18" charset="0"/>
              </a:rPr>
              <a:t>th</a:t>
            </a:r>
            <a:r>
              <a:rPr lang="en-US" dirty="0" smtClean="0">
                <a:latin typeface="Garamond" panose="02020404030301010803" pitchFamily="18" charset="0"/>
              </a:rPr>
              <a:t> 2019-21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600890"/>
            <a:ext cx="9720072" cy="7872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NFHS </a:t>
            </a:r>
            <a:r>
              <a:rPr lang="en-US" sz="2400" dirty="0" err="1" smtClean="0"/>
              <a:t>Contd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06286"/>
            <a:ext cx="9720073" cy="50030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Fertility 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rate/ infant mortality rate/ Under 5 mortality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Maternal and child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Current need of family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Out </a:t>
            </a: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of pocket expenditure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Institutional births and child feeding practices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Knowledge of HIV/ AIDS among adults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Treatment of childhood diseases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54" y="498130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Annual </a:t>
            </a:r>
            <a:r>
              <a:rPr lang="en-US" cap="none" dirty="0"/>
              <a:t>H</a:t>
            </a:r>
            <a:r>
              <a:rPr lang="en-US" cap="none" dirty="0" smtClean="0"/>
              <a:t>ealth Survey (ahs)</a:t>
            </a:r>
            <a:br>
              <a:rPr lang="en-US" cap="none" dirty="0" smtClean="0"/>
            </a:br>
            <a:r>
              <a:rPr lang="en-US" cap="none" dirty="0" smtClean="0"/>
              <a:t>(http://censusindia.gov.in/)</a:t>
            </a:r>
            <a:br>
              <a:rPr lang="en-US" cap="none" dirty="0" smtClean="0"/>
            </a:b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011" y="2791520"/>
            <a:ext cx="5944115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AHS is a panel </a:t>
            </a:r>
            <a:r>
              <a:rPr lang="en-US" sz="2400" dirty="0" smtClean="0">
                <a:cs typeface="Times New Roman" panose="02020603050405020304" pitchFamily="18" charset="0"/>
              </a:rPr>
              <a:t>survey. First Survey in 2010-11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Objective: provide benchmark for health and vital indicators at district level in 9 states ( high mortality and fertility rates): Bihar, Jharkhand, Odisha, Rajasthan, Madhya Pradesh, Chhattisgarh, Uttar- Pradesh, </a:t>
            </a:r>
            <a:r>
              <a:rPr lang="en-US" sz="2400" dirty="0" err="1">
                <a:cs typeface="Times New Roman" panose="02020603050405020304" pitchFamily="18" charset="0"/>
              </a:rPr>
              <a:t>Uttarakhand</a:t>
            </a:r>
            <a:r>
              <a:rPr lang="en-US" sz="2400" dirty="0">
                <a:cs typeface="Times New Roman" panose="02020603050405020304" pitchFamily="18" charset="0"/>
              </a:rPr>
              <a:t> and Assam.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Data collection: 4.28 million households spread in 284 districts.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Annual Health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Crude birth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Natural growth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Infant mortality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Neo-natal mortality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Under five mortality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Sex ratio at birth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Maternal mortality ratio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29184"/>
          </a:xfrm>
        </p:spPr>
        <p:txBody>
          <a:bodyPr>
            <a:noAutofit/>
          </a:bodyPr>
          <a:lstStyle/>
          <a:p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40823"/>
            <a:ext cx="9720073" cy="51685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1)Government of India(2017) ‘</a:t>
            </a:r>
            <a:r>
              <a:rPr lang="en-US" i="1" dirty="0" smtClean="0"/>
              <a:t>National Health Profile of India’ </a:t>
            </a:r>
            <a:r>
              <a:rPr lang="en-US" dirty="0" smtClean="0"/>
              <a:t>Central Bureau of Health Intelligence, DGHS, New Delhi.</a:t>
            </a:r>
          </a:p>
          <a:p>
            <a:r>
              <a:rPr lang="en-US" dirty="0" smtClean="0"/>
              <a:t>2) Sample Registration System(2017) ‘</a:t>
            </a:r>
            <a:r>
              <a:rPr lang="en-US" i="1" dirty="0"/>
              <a:t>SRS-Bulletin’ </a:t>
            </a:r>
            <a:r>
              <a:rPr lang="en-US" i="1" dirty="0" smtClean="0"/>
              <a:t> </a:t>
            </a:r>
            <a:r>
              <a:rPr lang="en-US" dirty="0" smtClean="0"/>
              <a:t>Volume 51 No.1September. </a:t>
            </a:r>
          </a:p>
          <a:p>
            <a:r>
              <a:rPr lang="en-US" dirty="0" smtClean="0"/>
              <a:t>3) Park, K (2009) Textbook of Preventive and Social Medicine, </a:t>
            </a:r>
            <a:r>
              <a:rPr lang="en-US" dirty="0" err="1" smtClean="0"/>
              <a:t>Bhanot</a:t>
            </a:r>
            <a:r>
              <a:rPr lang="en-US" dirty="0"/>
              <a:t> </a:t>
            </a:r>
            <a:r>
              <a:rPr lang="en-US" dirty="0" smtClean="0"/>
              <a:t>Publishers, New Delhi.</a:t>
            </a:r>
          </a:p>
          <a:p>
            <a:r>
              <a:rPr lang="en-US" dirty="0" smtClean="0"/>
              <a:t>4) NFHS-4(2016) </a:t>
            </a:r>
            <a:r>
              <a:rPr lang="en-US" i="1" dirty="0" smtClean="0"/>
              <a:t>‘India-Factsheet</a:t>
            </a:r>
            <a:r>
              <a:rPr lang="en-US" dirty="0" smtClean="0"/>
              <a:t>’, IIPS, Mumbai.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44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b="1" dirty="0" smtClean="0"/>
              <a:t>	Thank you</a:t>
            </a:r>
          </a:p>
        </p:txBody>
      </p:sp>
    </p:spTree>
    <p:extLst>
      <p:ext uri="{BB962C8B-B14F-4D97-AF65-F5344CB8AC3E}">
        <p14:creationId xmlns:p14="http://schemas.microsoft.com/office/powerpoint/2010/main" val="14646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64315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Garamond" panose="02020404030301010803" pitchFamily="18" charset="0"/>
              </a:rPr>
              <a:t>Different Indicators of Health	</a:t>
            </a:r>
            <a:endParaRPr lang="en-US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88571"/>
            <a:ext cx="9720073" cy="522078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Garamond" panose="02020404030301010803" pitchFamily="18" charset="0"/>
              </a:rPr>
              <a:t>1. Mortality Indicators: Associated with number of deaths in a population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2. Morbidity Indicators: Condition of being diseased in a population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3. Nutritional Status Indicators: Anthropometric measurement, height and weight</a:t>
            </a:r>
          </a:p>
          <a:p>
            <a:r>
              <a:rPr lang="en-US" dirty="0">
                <a:latin typeface="Garamond" panose="02020404030301010803" pitchFamily="18" charset="0"/>
              </a:rPr>
              <a:t>4</a:t>
            </a:r>
            <a:r>
              <a:rPr lang="en-US" dirty="0" smtClean="0">
                <a:latin typeface="Garamond" panose="02020404030301010803" pitchFamily="18" charset="0"/>
              </a:rPr>
              <a:t>. Healthcare delivery  indicators: Doctor-Population Ratio</a:t>
            </a:r>
          </a:p>
          <a:p>
            <a:r>
              <a:rPr lang="en-US" dirty="0">
                <a:latin typeface="Garamond" panose="02020404030301010803" pitchFamily="18" charset="0"/>
              </a:rPr>
              <a:t>5</a:t>
            </a:r>
            <a:r>
              <a:rPr lang="en-US" dirty="0" smtClean="0">
                <a:latin typeface="Garamond" panose="02020404030301010803" pitchFamily="18" charset="0"/>
              </a:rPr>
              <a:t>. </a:t>
            </a:r>
            <a:r>
              <a:rPr lang="en-US" dirty="0" err="1" smtClean="0">
                <a:latin typeface="Garamond" panose="02020404030301010803" pitchFamily="18" charset="0"/>
              </a:rPr>
              <a:t>Utilisation</a:t>
            </a:r>
            <a:r>
              <a:rPr lang="en-US" dirty="0" smtClean="0">
                <a:latin typeface="Garamond" panose="02020404030301010803" pitchFamily="18" charset="0"/>
              </a:rPr>
              <a:t> rates:  Use of health services</a:t>
            </a:r>
          </a:p>
          <a:p>
            <a:r>
              <a:rPr lang="en-US" dirty="0">
                <a:latin typeface="Garamond" panose="02020404030301010803" pitchFamily="18" charset="0"/>
              </a:rPr>
              <a:t>6</a:t>
            </a:r>
            <a:r>
              <a:rPr lang="en-US" dirty="0" smtClean="0">
                <a:latin typeface="Garamond" panose="02020404030301010803" pitchFamily="18" charset="0"/>
              </a:rPr>
              <a:t>. Indicators of social and mental health:  Suicide, acts of violence &amp; crime in society</a:t>
            </a:r>
          </a:p>
          <a:p>
            <a:r>
              <a:rPr lang="en-US" dirty="0">
                <a:latin typeface="Garamond" panose="02020404030301010803" pitchFamily="18" charset="0"/>
              </a:rPr>
              <a:t>7</a:t>
            </a:r>
            <a:r>
              <a:rPr lang="en-US" dirty="0" smtClean="0">
                <a:latin typeface="Garamond" panose="02020404030301010803" pitchFamily="18" charset="0"/>
              </a:rPr>
              <a:t>. Socio-economic indicators: Rate of Population increase, Per capita Income</a:t>
            </a:r>
          </a:p>
          <a:p>
            <a:r>
              <a:rPr lang="en-US" dirty="0">
                <a:latin typeface="Garamond" panose="02020404030301010803" pitchFamily="18" charset="0"/>
              </a:rPr>
              <a:t>8</a:t>
            </a:r>
            <a:r>
              <a:rPr lang="en-US" dirty="0" smtClean="0">
                <a:latin typeface="Garamond" panose="02020404030301010803" pitchFamily="18" charset="0"/>
              </a:rPr>
              <a:t>.Health Policy Indicators: Proportion of Gross National Product on health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252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India’s Population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1210491"/>
            <a:ext cx="9720073" cy="5098869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2011 Census: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Total Population: 1.21 billion; Males: 623.1 million; Females: 587.4 million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Rural Population 68.85% Urban: 31.15%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793" y="3052355"/>
            <a:ext cx="4448742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sz="4000" dirty="0" smtClean="0">
                <a:latin typeface="Garamond" panose="02020404030301010803" pitchFamily="18" charset="0"/>
              </a:rPr>
              <a:t>How does one understands that a population in a society or a country is healthy?</a:t>
            </a:r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520" y="106244"/>
            <a:ext cx="9720072" cy="4336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latin typeface="Garamond" panose="02020404030301010803" pitchFamily="18" charset="0"/>
              </a:rPr>
              <a:t>Life Expectancy at Birth</a:t>
            </a:r>
            <a:endParaRPr lang="en-US" b="1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20" y="1280160"/>
            <a:ext cx="9720073" cy="46155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Average number of years that a newborn is expected to live if current mortality rates continue to apply.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Indicator </a:t>
            </a:r>
            <a:r>
              <a:rPr lang="en-US" sz="2400" dirty="0">
                <a:latin typeface="Garamond" panose="02020404030301010803" pitchFamily="18" charset="0"/>
              </a:rPr>
              <a:t>of country’s level of development and overall health status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 Disaggregated </a:t>
            </a:r>
            <a:r>
              <a:rPr lang="en-US" sz="2400" dirty="0" smtClean="0">
                <a:latin typeface="Garamond" panose="02020404030301010803" pitchFamily="18" charset="0"/>
              </a:rPr>
              <a:t>by </a:t>
            </a:r>
            <a:r>
              <a:rPr lang="en-US" sz="2400" dirty="0">
                <a:latin typeface="Garamond" panose="02020404030301010803" pitchFamily="18" charset="0"/>
              </a:rPr>
              <a:t>sex, location (urban/rural, major regions/provinces</a:t>
            </a:r>
            <a:r>
              <a:rPr lang="en-US" sz="2400" dirty="0" smtClean="0">
                <a:latin typeface="Garamond" panose="02020404030301010803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India's Life Expectancy in 1951 for males- 32 years, females 31 years while in </a:t>
            </a:r>
            <a:r>
              <a:rPr lang="en-US" sz="2400" dirty="0" smtClean="0">
                <a:latin typeface="Garamond" panose="02020404030301010803" pitchFamily="18" charset="0"/>
              </a:rPr>
              <a:t>2022-70 </a:t>
            </a:r>
            <a:r>
              <a:rPr lang="en-US" sz="2400" dirty="0" smtClean="0">
                <a:latin typeface="Garamond" panose="02020404030301010803" pitchFamily="18" charset="0"/>
              </a:rPr>
              <a:t>years: males </a:t>
            </a:r>
            <a:r>
              <a:rPr lang="en-US" sz="2400" dirty="0" smtClean="0">
                <a:latin typeface="Garamond" panose="02020404030301010803" pitchFamily="18" charset="0"/>
              </a:rPr>
              <a:t>69 </a:t>
            </a:r>
            <a:r>
              <a:rPr lang="en-US" sz="2400" dirty="0" smtClean="0">
                <a:latin typeface="Garamond" panose="02020404030301010803" pitchFamily="18" charset="0"/>
              </a:rPr>
              <a:t>years and females </a:t>
            </a:r>
            <a:r>
              <a:rPr lang="en-US" sz="2400" dirty="0" smtClean="0">
                <a:latin typeface="Garamond" panose="02020404030301010803" pitchFamily="18" charset="0"/>
              </a:rPr>
              <a:t>72 years (WHO 2022).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Low in comparison to developed and developing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In </a:t>
            </a:r>
            <a:r>
              <a:rPr lang="en-US" sz="2400" dirty="0" smtClean="0">
                <a:latin typeface="Garamond" panose="02020404030301010803" pitchFamily="18" charset="0"/>
              </a:rPr>
              <a:t>2022, </a:t>
            </a:r>
            <a:r>
              <a:rPr lang="en-US" sz="2400" dirty="0" smtClean="0">
                <a:latin typeface="Garamond" panose="02020404030301010803" pitchFamily="18" charset="0"/>
              </a:rPr>
              <a:t>Japan </a:t>
            </a:r>
            <a:r>
              <a:rPr lang="en-US" sz="2400" dirty="0" smtClean="0">
                <a:latin typeface="Garamond" panose="02020404030301010803" pitchFamily="18" charset="0"/>
              </a:rPr>
              <a:t>84 </a:t>
            </a:r>
            <a:r>
              <a:rPr lang="en-US" sz="2400" dirty="0" smtClean="0">
                <a:latin typeface="Garamond" panose="02020404030301010803" pitchFamily="18" charset="0"/>
              </a:rPr>
              <a:t>years while </a:t>
            </a:r>
            <a:r>
              <a:rPr lang="en-US" sz="2400" dirty="0" smtClean="0">
                <a:latin typeface="Garamond" panose="02020404030301010803" pitchFamily="18" charset="0"/>
              </a:rPr>
              <a:t>Nep</a:t>
            </a:r>
            <a:r>
              <a:rPr lang="en-US" sz="2400" dirty="0" smtClean="0">
                <a:latin typeface="Garamond" panose="02020404030301010803" pitchFamily="18" charset="0"/>
              </a:rPr>
              <a:t>al </a:t>
            </a:r>
            <a:r>
              <a:rPr lang="en-US" sz="2400" dirty="0" smtClean="0">
                <a:latin typeface="Garamond" panose="02020404030301010803" pitchFamily="18" charset="0"/>
              </a:rPr>
              <a:t>was </a:t>
            </a:r>
            <a:r>
              <a:rPr lang="en-US" sz="2400" dirty="0" smtClean="0">
                <a:latin typeface="Garamond" panose="02020404030301010803" pitchFamily="18" charset="0"/>
              </a:rPr>
              <a:t>70 </a:t>
            </a:r>
            <a:r>
              <a:rPr lang="en-US" sz="2400" dirty="0" smtClean="0">
                <a:latin typeface="Garamond" panose="02020404030301010803" pitchFamily="18" charset="0"/>
              </a:rPr>
              <a:t>years and Bangladesh </a:t>
            </a:r>
            <a:r>
              <a:rPr lang="en-US" sz="2400" dirty="0" smtClean="0">
                <a:latin typeface="Garamond" panose="02020404030301010803" pitchFamily="18" charset="0"/>
              </a:rPr>
              <a:t>74 years (WHO 2022)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Significant variation across different states in India-Kerala 74 years and Assam 63 years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28016"/>
            <a:ext cx="9720072" cy="581733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atin typeface="Garamond" panose="02020404030301010803" pitchFamily="18" charset="0"/>
              </a:rPr>
              <a:t>Crude Birth Rate(CBR) and Crude Death Rate(CDR)</a:t>
            </a:r>
            <a:endParaRPr lang="en-US" sz="2400" b="1" cap="none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09749"/>
            <a:ext cx="9720073" cy="57955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Crude Birth </a:t>
            </a:r>
            <a:r>
              <a:rPr lang="en-US" sz="2800" b="1" dirty="0" smtClean="0">
                <a:latin typeface="Garamond" panose="02020404030301010803" pitchFamily="18" charset="0"/>
              </a:rPr>
              <a:t>Rate: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Number of live births per year per 1000 of the population</a:t>
            </a:r>
          </a:p>
          <a:p>
            <a:pPr marL="0" indent="0"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 CBR:     Number of live births in the year*1000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		Mid year population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India’s CBR in 2020 was 19 (SRS Bulletin, 2202) rural (21) urban (16)variation (SRS Bulletin, 2020)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Crude Death Rate: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Number of deaths per year per 1000 of the 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CDR: 	Number of deaths in the year*1000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		</a:t>
            </a:r>
            <a:r>
              <a:rPr lang="en-US" sz="2800" dirty="0" smtClean="0">
                <a:latin typeface="Garamond" panose="02020404030301010803" pitchFamily="18" charset="0"/>
              </a:rPr>
              <a:t>Mid year population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latin typeface="Garamond" panose="02020404030301010803" pitchFamily="18" charset="0"/>
              </a:rPr>
              <a:t>India’s CDR in 2020 was 6, Rural 6.4 and 5.1 in urban areas(SRS Bulletin , 2020)</a:t>
            </a:r>
            <a:endParaRPr lang="en-US" sz="2800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96533" y="2035546"/>
            <a:ext cx="4476206" cy="3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40205" y="4786700"/>
            <a:ext cx="3802815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71" y="410401"/>
            <a:ext cx="7792195" cy="53903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8296" y="6078583"/>
            <a:ext cx="5320937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Source: Kulkarni 2014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646</TotalTime>
  <Words>1133</Words>
  <Application>Microsoft Office PowerPoint</Application>
  <PresentationFormat>Widescreen</PresentationFormat>
  <Paragraphs>243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Calibri</vt:lpstr>
      <vt:lpstr>Garamond</vt:lpstr>
      <vt:lpstr>Times New Roman</vt:lpstr>
      <vt:lpstr>Tw Cen MT</vt:lpstr>
      <vt:lpstr>Tw Cen MT Condensed</vt:lpstr>
      <vt:lpstr>Wingdings</vt:lpstr>
      <vt:lpstr>Wingdings 3</vt:lpstr>
      <vt:lpstr>Integral</vt:lpstr>
      <vt:lpstr>Lecture 2: Basic Demographic and Health Indicators in India  HS142 Introduction to India’s Health system 4th August 2022 </vt:lpstr>
      <vt:lpstr>Review Questions </vt:lpstr>
      <vt:lpstr>Health Indicators</vt:lpstr>
      <vt:lpstr>Different Indicators of Health </vt:lpstr>
      <vt:lpstr>India’s Population</vt:lpstr>
      <vt:lpstr>PowerPoint Presentation</vt:lpstr>
      <vt:lpstr>Life Expectancy at Birth</vt:lpstr>
      <vt:lpstr>Crude Birth Rate(CBR) and Crude Death Rate(CDR)</vt:lpstr>
      <vt:lpstr>PowerPoint Presentation</vt:lpstr>
      <vt:lpstr>Declining Birth and Death Rate in India</vt:lpstr>
      <vt:lpstr>Fertility Rate in India</vt:lpstr>
      <vt:lpstr>Infant Mortality Rate</vt:lpstr>
      <vt:lpstr>Declining IMR</vt:lpstr>
      <vt:lpstr>PowerPoint Presentation</vt:lpstr>
      <vt:lpstr>PowerPoint Presentation</vt:lpstr>
      <vt:lpstr>IMR, U5MR, NNMR and Life Expectancy, Selected Countries</vt:lpstr>
      <vt:lpstr>Maternal Mortality Ratio</vt:lpstr>
      <vt:lpstr>MMR Contd</vt:lpstr>
      <vt:lpstr>PowerPoint Presentation</vt:lpstr>
      <vt:lpstr>PowerPoint Presentation</vt:lpstr>
      <vt:lpstr>Census of India (http://censusindia.gov.in/)</vt:lpstr>
      <vt:lpstr>Civil Registration System (CRS) India</vt:lpstr>
      <vt:lpstr>Sample Registration System(SRS)</vt:lpstr>
      <vt:lpstr> </vt:lpstr>
      <vt:lpstr>    (http://rchiips.org/)  </vt:lpstr>
      <vt:lpstr>District Level Household and Facility Survey (DLHS)</vt:lpstr>
      <vt:lpstr>District Level Household and Facility Survey (DLHS)-4</vt:lpstr>
      <vt:lpstr>PowerPoint Presentation</vt:lpstr>
      <vt:lpstr>National Family Health Survey, India (http://rchiips.org/nfhs/index.shtml)</vt:lpstr>
      <vt:lpstr>NFHS Contd</vt:lpstr>
      <vt:lpstr>NFHS Contd</vt:lpstr>
      <vt:lpstr> Annual Health Survey (ahs) (http://censusindia.gov.in/) </vt:lpstr>
      <vt:lpstr>AHS</vt:lpstr>
      <vt:lpstr>Annual Health Survey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Basic Demographic and Health Indicators in India  10th January 2018</dc:title>
  <dc:creator>pc</dc:creator>
  <cp:lastModifiedBy>ADMIN</cp:lastModifiedBy>
  <cp:revision>154</cp:revision>
  <cp:lastPrinted>2018-01-09T11:43:06Z</cp:lastPrinted>
  <dcterms:created xsi:type="dcterms:W3CDTF">2018-01-09T04:25:30Z</dcterms:created>
  <dcterms:modified xsi:type="dcterms:W3CDTF">2022-08-05T03:56:13Z</dcterms:modified>
</cp:coreProperties>
</file>