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3C50-40A6-4BBD-BE62-2C8455507884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102B-E84C-406B-8DF5-9CC9D963E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16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3C50-40A6-4BBD-BE62-2C8455507884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102B-E84C-406B-8DF5-9CC9D963E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3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3C50-40A6-4BBD-BE62-2C8455507884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102B-E84C-406B-8DF5-9CC9D963E1E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5406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3C50-40A6-4BBD-BE62-2C8455507884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102B-E84C-406B-8DF5-9CC9D963E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720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3C50-40A6-4BBD-BE62-2C8455507884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102B-E84C-406B-8DF5-9CC9D963E1E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4037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3C50-40A6-4BBD-BE62-2C8455507884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102B-E84C-406B-8DF5-9CC9D963E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485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3C50-40A6-4BBD-BE62-2C8455507884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102B-E84C-406B-8DF5-9CC9D963E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67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3C50-40A6-4BBD-BE62-2C8455507884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102B-E84C-406B-8DF5-9CC9D963E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58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3C50-40A6-4BBD-BE62-2C8455507884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102B-E84C-406B-8DF5-9CC9D963E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10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3C50-40A6-4BBD-BE62-2C8455507884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102B-E84C-406B-8DF5-9CC9D963E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3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3C50-40A6-4BBD-BE62-2C8455507884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102B-E84C-406B-8DF5-9CC9D963E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69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3C50-40A6-4BBD-BE62-2C8455507884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102B-E84C-406B-8DF5-9CC9D963E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66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3C50-40A6-4BBD-BE62-2C8455507884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102B-E84C-406B-8DF5-9CC9D963E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3C50-40A6-4BBD-BE62-2C8455507884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102B-E84C-406B-8DF5-9CC9D963E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11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3C50-40A6-4BBD-BE62-2C8455507884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102B-E84C-406B-8DF5-9CC9D963E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61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3C50-40A6-4BBD-BE62-2C8455507884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102B-E84C-406B-8DF5-9CC9D963E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90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63C50-40A6-4BBD-BE62-2C8455507884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65102B-E84C-406B-8DF5-9CC9D963E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346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Historical Background of Health System in India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Daksha </a:t>
            </a:r>
            <a:r>
              <a:rPr lang="en-US" dirty="0" err="1" smtClean="0"/>
              <a:t>Parmar</a:t>
            </a:r>
            <a:endParaRPr lang="en-US" dirty="0" smtClean="0"/>
          </a:p>
          <a:p>
            <a:r>
              <a:rPr lang="en-US" dirty="0" smtClean="0"/>
              <a:t>HS142 Introduction to India’s Health Systems</a:t>
            </a:r>
          </a:p>
          <a:p>
            <a:r>
              <a:rPr lang="en-US" dirty="0" err="1" smtClean="0"/>
              <a:t>Dept</a:t>
            </a:r>
            <a:r>
              <a:rPr lang="en-US" dirty="0" smtClean="0"/>
              <a:t> of HSS-IITG</a:t>
            </a:r>
          </a:p>
          <a:p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September 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79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936" y="105126"/>
            <a:ext cx="8911687" cy="982269"/>
          </a:xfrm>
        </p:spPr>
        <p:txBody>
          <a:bodyPr/>
          <a:lstStyle/>
          <a:p>
            <a:r>
              <a:rPr lang="en-US" sz="2800" b="1" dirty="0" smtClean="0">
                <a:latin typeface="+mn-lt"/>
                <a:cs typeface="Times New Roman" panose="02020603050405020304" pitchFamily="18" charset="0"/>
              </a:rPr>
              <a:t>Main Findings of </a:t>
            </a:r>
            <a:r>
              <a:rPr lang="en-US" sz="2800" b="1" dirty="0" err="1" smtClean="0">
                <a:latin typeface="+mn-lt"/>
                <a:cs typeface="Times New Roman" panose="02020603050405020304" pitchFamily="18" charset="0"/>
              </a:rPr>
              <a:t>Bhore</a:t>
            </a:r>
            <a:r>
              <a:rPr lang="en-US" sz="2800" b="1" dirty="0" smtClean="0">
                <a:latin typeface="+mn-lt"/>
                <a:cs typeface="Times New Roman" panose="02020603050405020304" pitchFamily="18" charset="0"/>
              </a:rPr>
              <a:t> Committee, 1946</a:t>
            </a:r>
            <a:r>
              <a:rPr lang="en-US" dirty="0" smtClean="0">
                <a:latin typeface="+mn-lt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735" y="1721708"/>
            <a:ext cx="10647877" cy="4580238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cs typeface="Times New Roman" panose="02020603050405020304" pitchFamily="18" charset="0"/>
              </a:rPr>
              <a:t>Main </a:t>
            </a:r>
            <a:r>
              <a:rPr lang="en-US" sz="2000" b="1" dirty="0">
                <a:cs typeface="Times New Roman" panose="02020603050405020304" pitchFamily="18" charset="0"/>
              </a:rPr>
              <a:t>F</a:t>
            </a:r>
            <a:r>
              <a:rPr lang="en-US" sz="2000" b="1" dirty="0" smtClean="0">
                <a:cs typeface="Times New Roman" panose="02020603050405020304" pitchFamily="18" charset="0"/>
              </a:rPr>
              <a:t>indings </a:t>
            </a:r>
            <a:r>
              <a:rPr lang="en-US" sz="2000" b="1" dirty="0">
                <a:cs typeface="Times New Roman" panose="02020603050405020304" pitchFamily="18" charset="0"/>
              </a:rPr>
              <a:t>of the </a:t>
            </a:r>
            <a:r>
              <a:rPr lang="en-US" sz="2000" b="1" dirty="0" smtClean="0">
                <a:cs typeface="Times New Roman" panose="02020603050405020304" pitchFamily="18" charset="0"/>
              </a:rPr>
              <a:t>Committee</a:t>
            </a:r>
            <a:r>
              <a:rPr lang="en-US" sz="2000" b="1" dirty="0">
                <a:cs typeface="Times New Roman" panose="02020603050405020304" pitchFamily="18" charset="0"/>
              </a:rPr>
              <a:t>:</a:t>
            </a:r>
            <a:endParaRPr lang="en-US" sz="2000" dirty="0"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cs typeface="Times New Roman" panose="02020603050405020304" pitchFamily="18" charset="0"/>
              </a:rPr>
              <a:t>Health </a:t>
            </a:r>
            <a:r>
              <a:rPr lang="en-US" sz="2000" dirty="0">
                <a:cs typeface="Times New Roman" panose="02020603050405020304" pitchFamily="18" charset="0"/>
              </a:rPr>
              <a:t>situation very </a:t>
            </a:r>
            <a:r>
              <a:rPr lang="en-US" sz="2000" dirty="0" smtClean="0">
                <a:cs typeface="Times New Roman" panose="02020603050405020304" pitchFamily="18" charset="0"/>
              </a:rPr>
              <a:t>poor:  </a:t>
            </a:r>
            <a:r>
              <a:rPr lang="en-US" sz="2000" b="1" dirty="0" smtClean="0">
                <a:cs typeface="Times New Roman" panose="02020603050405020304" pitchFamily="18" charset="0"/>
              </a:rPr>
              <a:t>High Death rates</a:t>
            </a:r>
            <a:r>
              <a:rPr lang="en-US" sz="2000" dirty="0" smtClean="0">
                <a:cs typeface="Times New Roman" panose="02020603050405020304" pitchFamily="18" charset="0"/>
              </a:rPr>
              <a:t>:  Health </a:t>
            </a:r>
            <a:r>
              <a:rPr lang="en-US" sz="2000" dirty="0">
                <a:cs typeface="Times New Roman" panose="02020603050405020304" pitchFamily="18" charset="0"/>
              </a:rPr>
              <a:t>of women and </a:t>
            </a:r>
            <a:r>
              <a:rPr lang="en-US" sz="2000" dirty="0" smtClean="0">
                <a:cs typeface="Times New Roman" panose="02020603050405020304" pitchFamily="18" charset="0"/>
              </a:rPr>
              <a:t>children extremely poor; 48</a:t>
            </a:r>
            <a:r>
              <a:rPr lang="en-US" sz="2000" dirty="0">
                <a:cs typeface="Times New Roman" panose="02020603050405020304" pitchFamily="18" charset="0"/>
              </a:rPr>
              <a:t>% of all deaths were those of children below 10 </a:t>
            </a:r>
            <a:r>
              <a:rPr lang="en-US" sz="2000" dirty="0" smtClean="0">
                <a:cs typeface="Times New Roman" panose="02020603050405020304" pitchFamily="18" charset="0"/>
              </a:rPr>
              <a:t>years.</a:t>
            </a:r>
          </a:p>
          <a:p>
            <a:pPr lvl="0"/>
            <a:r>
              <a:rPr lang="en-US" sz="2000" b="1" dirty="0" smtClean="0">
                <a:cs typeface="Times New Roman" panose="02020603050405020304" pitchFamily="18" charset="0"/>
              </a:rPr>
              <a:t>Compared </a:t>
            </a:r>
            <a:r>
              <a:rPr lang="en-US" sz="2000" b="1" dirty="0">
                <a:cs typeface="Times New Roman" panose="02020603050405020304" pitchFamily="18" charset="0"/>
              </a:rPr>
              <a:t>Indian Situation with other countries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cs typeface="Times New Roman" panose="02020603050405020304" pitchFamily="18" charset="0"/>
              </a:rPr>
              <a:t>						</a:t>
            </a:r>
            <a:r>
              <a:rPr lang="en-US" sz="2000" b="1" dirty="0" smtClean="0">
                <a:cs typeface="Times New Roman" panose="02020603050405020304" pitchFamily="18" charset="0"/>
              </a:rPr>
              <a:t>India</a:t>
            </a:r>
            <a:r>
              <a:rPr lang="en-US" sz="2000" b="1" dirty="0">
                <a:cs typeface="Times New Roman" panose="02020603050405020304" pitchFamily="18" charset="0"/>
              </a:rPr>
              <a:t>	</a:t>
            </a:r>
            <a:r>
              <a:rPr lang="en-US" sz="2000" dirty="0">
                <a:cs typeface="Times New Roman" panose="02020603050405020304" pitchFamily="18" charset="0"/>
              </a:rPr>
              <a:t>		</a:t>
            </a:r>
            <a:r>
              <a:rPr lang="en-US" sz="2000" b="1" dirty="0" smtClean="0">
                <a:cs typeface="Times New Roman" panose="02020603050405020304" pitchFamily="18" charset="0"/>
              </a:rPr>
              <a:t>England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 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Death Rate		</a:t>
            </a:r>
            <a:r>
              <a:rPr lang="en-US" sz="2000" dirty="0" smtClean="0">
                <a:cs typeface="Times New Roman" panose="02020603050405020304" pitchFamily="18" charset="0"/>
              </a:rPr>
              <a:t>	22.4</a:t>
            </a:r>
            <a:r>
              <a:rPr lang="en-US" sz="2000" dirty="0">
                <a:cs typeface="Times New Roman" panose="02020603050405020304" pitchFamily="18" charset="0"/>
              </a:rPr>
              <a:t>				12.4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IMR			</a:t>
            </a:r>
            <a:r>
              <a:rPr lang="en-US" sz="2000" dirty="0" smtClean="0">
                <a:cs typeface="Times New Roman" panose="02020603050405020304" pitchFamily="18" charset="0"/>
              </a:rPr>
              <a:t>		162</a:t>
            </a:r>
            <a:r>
              <a:rPr lang="en-US" sz="2000" dirty="0">
                <a:cs typeface="Times New Roman" panose="02020603050405020304" pitchFamily="18" charset="0"/>
              </a:rPr>
              <a:t>				</a:t>
            </a:r>
            <a:r>
              <a:rPr lang="en-US" sz="2000" dirty="0" smtClean="0">
                <a:cs typeface="Times New Roman" panose="02020603050405020304" pitchFamily="18" charset="0"/>
              </a:rPr>
              <a:t>        58</a:t>
            </a:r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Life Expectancy(M)	26.9				58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Life Expectancy (F)	26.5				62.8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3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4" y="624110"/>
            <a:ext cx="10537459" cy="109918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Times New Roman" panose="02020603050405020304" pitchFamily="18" charset="0"/>
              </a:rPr>
              <a:t>What were the causes of this low level of health in India?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23293"/>
            <a:ext cx="10260297" cy="431807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Unsanitary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Conditions-Sanitary measures provided in only few pockets</a:t>
            </a:r>
          </a:p>
          <a:p>
            <a:pPr lvl="0"/>
            <a:r>
              <a:rPr lang="en-US" sz="2400" dirty="0">
                <a:latin typeface="+mj-lt"/>
                <a:cs typeface="Times New Roman" panose="02020603050405020304" pitchFamily="18" charset="0"/>
              </a:rPr>
              <a:t>Poor nutrition-underweight, malnutrition because of poverty, famine and disease</a:t>
            </a:r>
          </a:p>
          <a:p>
            <a:pPr lvl="0"/>
            <a:r>
              <a:rPr lang="en-US" sz="2400" dirty="0">
                <a:latin typeface="+mj-lt"/>
                <a:cs typeface="Times New Roman" panose="02020603050405020304" pitchFamily="18" charset="0"/>
              </a:rPr>
              <a:t>Inadequacy of existing medical and preventive health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organisations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+mj-lt"/>
                <a:cs typeface="Times New Roman" panose="02020603050405020304" pitchFamily="18" charset="0"/>
              </a:rPr>
              <a:t>Lack of general and health education-High Illiteracy</a:t>
            </a:r>
          </a:p>
          <a:p>
            <a:pPr lvl="0"/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Overriding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these causes were unemployment and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poverty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All these were interrelated</a:t>
            </a:r>
          </a:p>
          <a:p>
            <a:pPr marL="0" lvl="0" indent="0"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625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514" y="426402"/>
            <a:ext cx="8911687" cy="83398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cs typeface="Times New Roman" panose="02020603050405020304" pitchFamily="18" charset="0"/>
              </a:rPr>
              <a:t>Medical Manpower and Infrastructure </a:t>
            </a:r>
            <a:endParaRPr lang="en-US" sz="3200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903" y="1260389"/>
            <a:ext cx="9914709" cy="4650833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+mj-lt"/>
                <a:cs typeface="Times New Roman" panose="02020603050405020304" pitchFamily="18" charset="0"/>
              </a:rPr>
              <a:t>Medical personnel and services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lvl="0"/>
            <a:r>
              <a:rPr lang="en-US" sz="2800" dirty="0">
                <a:latin typeface="+mj-lt"/>
                <a:cs typeface="Times New Roman" panose="02020603050405020304" pitchFamily="18" charset="0"/>
              </a:rPr>
              <a:t>1: Doctor 1: 6300 in 1942-43 while England had 1:1000</a:t>
            </a:r>
          </a:p>
          <a:p>
            <a:pPr lvl="0"/>
            <a:r>
              <a:rPr lang="en-US" sz="2800" dirty="0">
                <a:latin typeface="+mj-lt"/>
                <a:cs typeface="Times New Roman" panose="02020603050405020304" pitchFamily="18" charset="0"/>
              </a:rPr>
              <a:t>Nurse 1:43000 while England had 1:300</a:t>
            </a:r>
          </a:p>
          <a:p>
            <a:pPr lvl="0"/>
            <a:r>
              <a:rPr lang="en-US" sz="2800" dirty="0">
                <a:latin typeface="+mj-lt"/>
                <a:cs typeface="Times New Roman" panose="02020603050405020304" pitchFamily="18" charset="0"/>
              </a:rPr>
              <a:t>Hospital Bed 1: 4167, in England it was 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1: 40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lvl="0"/>
            <a:r>
              <a:rPr lang="en-US" sz="2800" b="1" dirty="0">
                <a:latin typeface="+mj-lt"/>
                <a:cs typeface="Times New Roman" panose="02020603050405020304" pitchFamily="18" charset="0"/>
              </a:rPr>
              <a:t>Severe Shortage of trained personnel</a:t>
            </a:r>
          </a:p>
          <a:p>
            <a:pPr lvl="0"/>
            <a:r>
              <a:rPr lang="en-US" sz="2800" dirty="0">
                <a:latin typeface="+mj-lt"/>
                <a:cs typeface="Times New Roman" panose="02020603050405020304" pitchFamily="18" charset="0"/>
              </a:rPr>
              <a:t>Number of hospitals and dispensaries were highly inadequate</a:t>
            </a:r>
          </a:p>
          <a:p>
            <a:pPr lvl="0"/>
            <a:r>
              <a:rPr lang="en-US" sz="2800" dirty="0">
                <a:latin typeface="+mj-lt"/>
                <a:cs typeface="Times New Roman" panose="02020603050405020304" pitchFamily="18" charset="0"/>
              </a:rPr>
              <a:t>Regional disparities-Urban/Rural disparities</a:t>
            </a:r>
          </a:p>
          <a:p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75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% of all doctors were in urban private practice</a:t>
            </a:r>
          </a:p>
        </p:txBody>
      </p:sp>
    </p:spTree>
    <p:extLst>
      <p:ext uri="{BB962C8B-B14F-4D97-AF65-F5344CB8AC3E}">
        <p14:creationId xmlns:p14="http://schemas.microsoft.com/office/powerpoint/2010/main" val="63354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984" y="236932"/>
            <a:ext cx="8911687" cy="5367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The guiding principles of the committee:</a:t>
            </a:r>
            <a:r>
              <a:rPr lang="en-US" dirty="0">
                <a:cs typeface="Times New Roman" panose="02020603050405020304" pitchFamily="18" charset="0"/>
              </a:rPr>
              <a:t/>
            </a:r>
            <a:br>
              <a:rPr lang="en-US" dirty="0">
                <a:cs typeface="Times New Roman" panose="02020603050405020304" pitchFamily="18" charset="0"/>
              </a:rPr>
            </a:b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2411" y="888023"/>
            <a:ext cx="9412201" cy="5776546"/>
          </a:xfrm>
        </p:spPr>
        <p:txBody>
          <a:bodyPr>
            <a:noAutofit/>
          </a:bodyPr>
          <a:lstStyle/>
          <a:p>
            <a:pPr lvl="0"/>
            <a:endParaRPr lang="en-US" sz="2000" b="1" dirty="0" smtClean="0">
              <a:latin typeface="+mj-lt"/>
              <a:cs typeface="Times New Roman" panose="02020603050405020304" pitchFamily="18" charset="0"/>
            </a:endParaRPr>
          </a:p>
          <a:p>
            <a:pPr lvl="0"/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No 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individual should be denied adequate medical care because of the inability to pay for </a:t>
            </a: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it. Free Health Services for All.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+mj-lt"/>
                <a:cs typeface="Times New Roman" panose="02020603050405020304" pitchFamily="18" charset="0"/>
              </a:rPr>
              <a:t>The health services should provide when fully developed all the laboratory, consultant and institutional facilities necessary for diagnosis and treatment</a:t>
            </a:r>
          </a:p>
          <a:p>
            <a:pPr lvl="0"/>
            <a:r>
              <a:rPr lang="en-US" sz="2000" dirty="0">
                <a:latin typeface="+mj-lt"/>
                <a:cs typeface="Times New Roman" panose="02020603050405020304" pitchFamily="18" charset="0"/>
              </a:rPr>
              <a:t>The health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programme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must from the beginning lay special emphasis on preventive work</a:t>
            </a:r>
          </a:p>
          <a:p>
            <a:pPr lvl="0"/>
            <a:r>
              <a:rPr lang="en-US" sz="2000" dirty="0">
                <a:latin typeface="+mj-lt"/>
                <a:cs typeface="Times New Roman" panose="02020603050405020304" pitchFamily="18" charset="0"/>
              </a:rPr>
              <a:t>Medical relief and preventive health care must be urgently provided as soon as possible to the vast rural population of the country. </a:t>
            </a:r>
          </a:p>
          <a:p>
            <a:pPr lvl="0"/>
            <a:r>
              <a:rPr lang="en-US" sz="2000" b="1" dirty="0">
                <a:latin typeface="+mj-lt"/>
                <a:cs typeface="Times New Roman" panose="02020603050405020304" pitchFamily="18" charset="0"/>
              </a:rPr>
              <a:t>The health services should be located as close to the people as possible to ensure maximum benefit to the communities served. 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It also called for large scale 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training of health </a:t>
            </a: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personnel.</a:t>
            </a:r>
          </a:p>
          <a:p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Short term plan-10 years and long term plan-30 years-Detailed Plan on Health Infrastructure, Technology and Manpower.</a:t>
            </a:r>
          </a:p>
          <a:p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Recommended that India spend 15% of its GDP on Health.</a:t>
            </a:r>
            <a:endParaRPr lang="en-US" sz="20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9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10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Times New Roman" panose="02020603050405020304" pitchFamily="18" charset="0"/>
              </a:rPr>
              <a:t>Appraisal of the </a:t>
            </a:r>
            <a:r>
              <a:rPr lang="en-US" b="1" dirty="0" smtClean="0">
                <a:cs typeface="Times New Roman" panose="02020603050405020304" pitchFamily="18" charset="0"/>
              </a:rPr>
              <a:t>Committee</a:t>
            </a:r>
            <a:r>
              <a:rPr lang="en-US" dirty="0">
                <a:cs typeface="Times New Roman" panose="02020603050405020304" pitchFamily="18" charset="0"/>
              </a:rPr>
              <a:t/>
            </a:r>
            <a:br>
              <a:rPr lang="en-US" dirty="0">
                <a:cs typeface="Times New Roman" panose="02020603050405020304" pitchFamily="18" charset="0"/>
              </a:rPr>
            </a:b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951" y="1425146"/>
            <a:ext cx="9947661" cy="5000368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recommendations of the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Bhore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Committee provided a 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valuable blueprint for the health services development in India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committee suggested that health must be seen in an integrated manner and not in isolation, health services must be 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available irrespective of the paying capacity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of the individuals,</a:t>
            </a:r>
          </a:p>
          <a:p>
            <a:pPr lvl="0"/>
            <a:r>
              <a:rPr lang="en-US" sz="2000" dirty="0">
                <a:latin typeface="+mj-lt"/>
                <a:cs typeface="Times New Roman" panose="02020603050405020304" pitchFamily="18" charset="0"/>
              </a:rPr>
              <a:t>It 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recommended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to make health 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services easily available to the rural masses where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about 90% of the population lived. 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Focus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on the historical injustice done to the 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“</a:t>
            </a: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tiller 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soil”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who pays a heavy price due to the absence of health facilities (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GoI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,  1946).</a:t>
            </a:r>
          </a:p>
          <a:p>
            <a:pPr lvl="0"/>
            <a:r>
              <a:rPr lang="en-US" sz="2000" dirty="0">
                <a:latin typeface="+mj-lt"/>
                <a:cs typeface="Times New Roman" panose="02020603050405020304" pitchFamily="18" charset="0"/>
              </a:rPr>
              <a:t>It called for providing 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“universal  coverage and comprehensive health care” to the entire population in the </a:t>
            </a: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country-free of cost.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+mj-lt"/>
                <a:cs typeface="Times New Roman" panose="02020603050405020304" pitchFamily="18" charset="0"/>
              </a:rPr>
              <a:t>Such a well-studied and minutely documented plan has not as yet been prepared in Independent India. 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675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162" y="568345"/>
            <a:ext cx="10060109" cy="741710"/>
          </a:xfrm>
        </p:spPr>
        <p:txBody>
          <a:bodyPr>
            <a:normAutofit/>
          </a:bodyPr>
          <a:lstStyle/>
          <a:p>
            <a:r>
              <a:rPr lang="en-IN" b="1" dirty="0" smtClean="0">
                <a:cs typeface="Times New Roman" panose="02020603050405020304" pitchFamily="18" charset="0"/>
              </a:rPr>
              <a:t>No Health Policy but Plans and Committees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2584" y="1540476"/>
            <a:ext cx="8666205" cy="4596713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 smtClean="0">
                <a:latin typeface="+mj-lt"/>
                <a:cs typeface="Times New Roman" panose="02020603050405020304" pitchFamily="18" charset="0"/>
              </a:rPr>
              <a:t>1938: Sub-Committee on Health -</a:t>
            </a:r>
            <a:r>
              <a:rPr lang="en-IN" sz="2000" dirty="0" err="1" smtClean="0">
                <a:latin typeface="+mj-lt"/>
                <a:cs typeface="Times New Roman" panose="02020603050405020304" pitchFamily="18" charset="0"/>
              </a:rPr>
              <a:t>Sokhey</a:t>
            </a:r>
            <a:r>
              <a:rPr lang="en-IN" sz="2000" dirty="0" smtClean="0">
                <a:latin typeface="+mj-lt"/>
                <a:cs typeface="Times New Roman" panose="02020603050405020304" pitchFamily="18" charset="0"/>
              </a:rPr>
              <a:t> Committee</a:t>
            </a:r>
          </a:p>
          <a:p>
            <a:r>
              <a:rPr lang="en-IN" sz="2000" dirty="0" smtClean="0">
                <a:latin typeface="+mj-lt"/>
                <a:cs typeface="Times New Roman" panose="02020603050405020304" pitchFamily="18" charset="0"/>
              </a:rPr>
              <a:t>1943: Health Survey and Development Committee- </a:t>
            </a:r>
            <a:r>
              <a:rPr lang="en-IN" sz="2000" dirty="0" err="1" smtClean="0">
                <a:latin typeface="+mj-lt"/>
                <a:cs typeface="Times New Roman" panose="02020603050405020304" pitchFamily="18" charset="0"/>
              </a:rPr>
              <a:t>Bhore</a:t>
            </a:r>
            <a:r>
              <a:rPr lang="en-IN" sz="2000" dirty="0" smtClean="0">
                <a:latin typeface="+mj-lt"/>
                <a:cs typeface="Times New Roman" panose="02020603050405020304" pitchFamily="18" charset="0"/>
              </a:rPr>
              <a:t> Committee</a:t>
            </a:r>
          </a:p>
          <a:p>
            <a:r>
              <a:rPr lang="en-IN" sz="2000" dirty="0" smtClean="0">
                <a:latin typeface="+mj-lt"/>
                <a:cs typeface="Times New Roman" panose="02020603050405020304" pitchFamily="18" charset="0"/>
              </a:rPr>
              <a:t>1951-56: First Five Year Plan </a:t>
            </a:r>
          </a:p>
          <a:p>
            <a:r>
              <a:rPr lang="en-IN" sz="2000" dirty="0" smtClean="0">
                <a:latin typeface="+mj-lt"/>
                <a:cs typeface="Times New Roman" panose="02020603050405020304" pitchFamily="18" charset="0"/>
              </a:rPr>
              <a:t>1956-61 Second Five Year Plan</a:t>
            </a:r>
          </a:p>
          <a:p>
            <a:r>
              <a:rPr lang="en-IN" sz="2000" dirty="0" smtClean="0">
                <a:latin typeface="+mj-lt"/>
                <a:cs typeface="Times New Roman" panose="02020603050405020304" pitchFamily="18" charset="0"/>
              </a:rPr>
              <a:t>1959: Health Survey and Planning Committee-</a:t>
            </a:r>
            <a:r>
              <a:rPr lang="en-IN" sz="2000" dirty="0" err="1" smtClean="0">
                <a:latin typeface="+mj-lt"/>
                <a:cs typeface="Times New Roman" panose="02020603050405020304" pitchFamily="18" charset="0"/>
              </a:rPr>
              <a:t>Mudaliar</a:t>
            </a:r>
            <a:r>
              <a:rPr lang="en-IN" sz="2000" dirty="0" smtClean="0">
                <a:latin typeface="+mj-lt"/>
                <a:cs typeface="Times New Roman" panose="02020603050405020304" pitchFamily="18" charset="0"/>
              </a:rPr>
              <a:t> Committee</a:t>
            </a:r>
          </a:p>
          <a:p>
            <a:r>
              <a:rPr lang="en-IN" sz="2000" dirty="0" smtClean="0">
                <a:latin typeface="+mj-lt"/>
                <a:cs typeface="Times New Roman" panose="02020603050405020304" pitchFamily="18" charset="0"/>
              </a:rPr>
              <a:t>1961-66: Third Five Year Plan</a:t>
            </a:r>
          </a:p>
          <a:p>
            <a:r>
              <a:rPr lang="en-IN" sz="2000" dirty="0" smtClean="0">
                <a:latin typeface="+mj-lt"/>
                <a:cs typeface="Times New Roman" panose="02020603050405020304" pitchFamily="18" charset="0"/>
              </a:rPr>
              <a:t>1965: </a:t>
            </a:r>
            <a:r>
              <a:rPr lang="en-IN" sz="2000" dirty="0" err="1" smtClean="0">
                <a:latin typeface="+mj-lt"/>
                <a:cs typeface="Times New Roman" panose="02020603050405020304" pitchFamily="18" charset="0"/>
              </a:rPr>
              <a:t>Mukherjee</a:t>
            </a:r>
            <a:r>
              <a:rPr lang="en-IN" sz="2000" dirty="0" smtClean="0">
                <a:latin typeface="+mj-lt"/>
                <a:cs typeface="Times New Roman" panose="02020603050405020304" pitchFamily="18" charset="0"/>
              </a:rPr>
              <a:t> Committee</a:t>
            </a:r>
          </a:p>
          <a:p>
            <a:r>
              <a:rPr lang="en-IN" sz="2000" dirty="0" smtClean="0">
                <a:latin typeface="+mj-lt"/>
                <a:cs typeface="Times New Roman" panose="02020603050405020304" pitchFamily="18" charset="0"/>
              </a:rPr>
              <a:t>1966, 1967 and 1968 Annual Plans</a:t>
            </a:r>
          </a:p>
          <a:p>
            <a:r>
              <a:rPr lang="en-IN" sz="2000" dirty="0" smtClean="0">
                <a:latin typeface="+mj-lt"/>
                <a:cs typeface="Times New Roman" panose="02020603050405020304" pitchFamily="18" charset="0"/>
              </a:rPr>
              <a:t>1969-74: Fourth Five Year Plan</a:t>
            </a:r>
          </a:p>
          <a:p>
            <a:r>
              <a:rPr lang="en-IN" sz="2000" dirty="0" smtClean="0">
                <a:latin typeface="+mj-lt"/>
                <a:cs typeface="Times New Roman" panose="02020603050405020304" pitchFamily="18" charset="0"/>
              </a:rPr>
              <a:t>1973-Kartar Singh Committee</a:t>
            </a:r>
          </a:p>
          <a:p>
            <a:r>
              <a:rPr lang="en-IN" sz="2000" dirty="0" smtClean="0">
                <a:latin typeface="+mj-lt"/>
                <a:cs typeface="Times New Roman" panose="02020603050405020304" pitchFamily="18" charset="0"/>
              </a:rPr>
              <a:t>1974-Srivastava Committee</a:t>
            </a:r>
          </a:p>
          <a:p>
            <a:r>
              <a:rPr lang="en-IN" sz="2000" dirty="0" smtClean="0">
                <a:latin typeface="+mj-lt"/>
                <a:cs typeface="Times New Roman" panose="02020603050405020304" pitchFamily="18" charset="0"/>
              </a:rPr>
              <a:t>1983-National Health Policy</a:t>
            </a:r>
          </a:p>
          <a:p>
            <a:pPr marL="0" indent="0">
              <a:buNone/>
            </a:pPr>
            <a:endParaRPr lang="en-IN" sz="2000" dirty="0" smtClean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410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786" y="307730"/>
            <a:ext cx="10068902" cy="722291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cs typeface="Times New Roman" panose="02020603050405020304" pitchFamily="18" charset="0"/>
              </a:rPr>
              <a:t>Health Planning</a:t>
            </a:r>
            <a:endParaRPr lang="en-IN" sz="3200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786" y="1116623"/>
            <a:ext cx="10086486" cy="55280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000" dirty="0" smtClean="0">
                <a:latin typeface="+mj-lt"/>
                <a:cs typeface="Times New Roman" pitchFamily="18" charset="0"/>
              </a:rPr>
              <a:t>First two five year plans(1951-56 and 1956-61) focussed on building health infrastructure and  develop adequate manpower-Medical Colleges and Hospitals-mainly in urban areas.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2000" dirty="0" smtClean="0">
              <a:latin typeface="+mj-lt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000" dirty="0" smtClean="0">
                <a:latin typeface="+mj-lt"/>
                <a:cs typeface="Times New Roman" pitchFamily="18" charset="0"/>
              </a:rPr>
              <a:t>First Primary Health Centre in October 1952 for a population of 66,000.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IN" sz="2000" dirty="0" smtClean="0">
              <a:latin typeface="+mj-lt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000" dirty="0" smtClean="0">
                <a:latin typeface="+mj-lt"/>
                <a:cs typeface="Times New Roman" pitchFamily="18" charset="0"/>
              </a:rPr>
              <a:t>Adoption of </a:t>
            </a:r>
            <a:r>
              <a:rPr lang="en-IN" sz="2000" b="1" dirty="0" smtClean="0">
                <a:latin typeface="+mj-lt"/>
                <a:cs typeface="Times New Roman" pitchFamily="18" charset="0"/>
              </a:rPr>
              <a:t>VERTICAL Health Programmes</a:t>
            </a:r>
            <a:r>
              <a:rPr lang="en-IN" sz="2000" dirty="0" smtClean="0">
                <a:latin typeface="+mj-lt"/>
                <a:cs typeface="Times New Roman" pitchFamily="18" charset="0"/>
              </a:rPr>
              <a:t>-Disease Control Programmes (Malaria, Tuberculosis, Small-Pox, Leprosy, </a:t>
            </a:r>
            <a:r>
              <a:rPr lang="en-IN" sz="2000" dirty="0" err="1" smtClean="0">
                <a:latin typeface="+mj-lt"/>
                <a:cs typeface="Times New Roman" pitchFamily="18" charset="0"/>
              </a:rPr>
              <a:t>Filaria</a:t>
            </a:r>
            <a:r>
              <a:rPr lang="en-IN" sz="2000" dirty="0" smtClean="0">
                <a:latin typeface="+mj-lt"/>
                <a:cs typeface="Times New Roman" pitchFamily="18" charset="0"/>
              </a:rPr>
              <a:t>, Cholera, Family Planning, Blindness Control, Maternal and Child Health).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2000" dirty="0" smtClean="0">
              <a:latin typeface="+mj-lt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j-lt"/>
                <a:cs typeface="Times New Roman" pitchFamily="18" charset="0"/>
              </a:rPr>
              <a:t>Highly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techno-centric </a:t>
            </a:r>
            <a:r>
              <a:rPr lang="en-US" sz="2000" dirty="0">
                <a:latin typeface="+mj-lt"/>
                <a:cs typeface="Times New Roman" pitchFamily="18" charset="0"/>
              </a:rPr>
              <a:t>in nature-Availability of miracle tools-Spraying of DDTs for Malaria and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Vaccinations.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>
              <a:latin typeface="+mj-lt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j-lt"/>
                <a:cs typeface="Times New Roman" pitchFamily="18" charset="0"/>
              </a:rPr>
              <a:t>Depended on international agencies and philanthropic </a:t>
            </a:r>
            <a:r>
              <a:rPr lang="en-US" sz="2000" dirty="0" err="1">
                <a:latin typeface="+mj-lt"/>
                <a:cs typeface="Times New Roman" pitchFamily="18" charset="0"/>
              </a:rPr>
              <a:t>organisaitons</a:t>
            </a:r>
            <a:r>
              <a:rPr lang="en-US" sz="2000" dirty="0">
                <a:latin typeface="+mj-lt"/>
                <a:cs typeface="Times New Roman" pitchFamily="18" charset="0"/>
              </a:rPr>
              <a:t> for funds and technical expertise  as well as supplies of chemicals and vaccines-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2000" dirty="0" smtClean="0">
              <a:latin typeface="+mj-lt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 smtClean="0">
                <a:latin typeface="+mj-lt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7105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307"/>
            <a:ext cx="4285129" cy="2493479"/>
          </a:xfrm>
          <a:prstGeom prst="rect">
            <a:avLst/>
          </a:prstGeom>
        </p:spPr>
      </p:pic>
      <p:pic>
        <p:nvPicPr>
          <p:cNvPr id="3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17" y="70239"/>
            <a:ext cx="3353424" cy="2575210"/>
          </a:xfrm>
          <a:prstGeom prst="rect">
            <a:avLst/>
          </a:prstGeom>
        </p:spPr>
      </p:pic>
      <p:pic>
        <p:nvPicPr>
          <p:cNvPr id="4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646750"/>
            <a:ext cx="3793644" cy="252909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20" y="3712035"/>
            <a:ext cx="4113005" cy="365125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44" y="4056435"/>
            <a:ext cx="5104245" cy="3334871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66" y="4195295"/>
            <a:ext cx="3924633" cy="212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66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>
            <a:normAutofit fontScale="90000"/>
          </a:bodyPr>
          <a:lstStyle/>
          <a:p>
            <a:r>
              <a:rPr lang="en-US" dirty="0"/>
              <a:t>Unequal Access to Health Services in India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3677"/>
            <a:ext cx="8596668" cy="475768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  <a:cs typeface="Times New Roman" panose="02020603050405020304" pitchFamily="18" charset="0"/>
              </a:rPr>
              <a:t>Massive expansion of health infrastructure and manpower-but unequal in nature  </a:t>
            </a:r>
          </a:p>
          <a:p>
            <a:r>
              <a:rPr lang="en-US" sz="2800" dirty="0">
                <a:latin typeface="+mj-lt"/>
                <a:cs typeface="Times New Roman" panose="02020603050405020304" pitchFamily="18" charset="0"/>
              </a:rPr>
              <a:t>Concentration in urban areas and cities with a neglect of rural areas.</a:t>
            </a:r>
          </a:p>
          <a:p>
            <a:r>
              <a:rPr lang="en-US" sz="2800" dirty="0">
                <a:latin typeface="+mj-lt"/>
                <a:cs typeface="Times New Roman" panose="02020603050405020304" pitchFamily="18" charset="0"/>
              </a:rPr>
              <a:t>Dependence on doctors as the main providers of medical care.</a:t>
            </a:r>
          </a:p>
          <a:p>
            <a:r>
              <a:rPr lang="en-US" sz="2800" dirty="0">
                <a:latin typeface="+mj-lt"/>
                <a:cs typeface="Times New Roman" panose="02020603050405020304" pitchFamily="18" charset="0"/>
              </a:rPr>
              <a:t>Weak and dysfunctional health infrastructure-shortage of trained paramedical staff.</a:t>
            </a:r>
          </a:p>
          <a:p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2064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5133"/>
          </a:xfrm>
        </p:spPr>
        <p:txBody>
          <a:bodyPr/>
          <a:lstStyle/>
          <a:p>
            <a:r>
              <a:rPr lang="en-US" b="1" dirty="0" smtClean="0">
                <a:cs typeface="Times New Roman" panose="02020603050405020304" pitchFamily="18" charset="0"/>
              </a:rPr>
              <a:t>China’s Barefoot Doctors</a:t>
            </a:r>
            <a:endParaRPr lang="en-US" b="1" dirty="0"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119" y="1696995"/>
            <a:ext cx="8559113" cy="47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8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60407"/>
          </a:xfrm>
        </p:spPr>
        <p:txBody>
          <a:bodyPr/>
          <a:lstStyle/>
          <a:p>
            <a:r>
              <a:rPr lang="en-US" cap="none" dirty="0" smtClean="0"/>
              <a:t>What are Communicable Diseases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92469"/>
            <a:ext cx="10942203" cy="5016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communicable or infectious diseases are caused by a transmission of a specific infectious agent or its toxic products, capable </a:t>
            </a:r>
            <a:r>
              <a:rPr lang="en-US" dirty="0"/>
              <a:t>of being directly or indirectly transmitted from man to man, from animal to man, from animal to animal, or from the environment (through </a:t>
            </a:r>
            <a:r>
              <a:rPr lang="en-US" dirty="0" smtClean="0"/>
              <a:t>air</a:t>
            </a:r>
            <a:r>
              <a:rPr lang="en-US" dirty="0"/>
              <a:t>, water, food, etc..) to man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Three Things are Important: Agent, Host and Environment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sz="2000" b="1" dirty="0" smtClean="0"/>
              <a:t>					</a:t>
            </a:r>
            <a:r>
              <a:rPr lang="en-US" sz="2000" b="1" dirty="0" smtClean="0">
                <a:solidFill>
                  <a:srgbClr val="FF0000"/>
                </a:solidFill>
              </a:rPr>
              <a:t>The </a:t>
            </a:r>
            <a:r>
              <a:rPr lang="en-US" sz="2000" b="1" dirty="0">
                <a:solidFill>
                  <a:srgbClr val="FF0000"/>
                </a:solidFill>
              </a:rPr>
              <a:t>Epidemiological </a:t>
            </a:r>
            <a:r>
              <a:rPr lang="en-US" sz="2000" b="1" dirty="0" smtClean="0">
                <a:solidFill>
                  <a:srgbClr val="FF0000"/>
                </a:solidFill>
              </a:rPr>
              <a:t>Triad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46" y="3665892"/>
            <a:ext cx="2631593" cy="2154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59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4517"/>
          </a:xfrm>
        </p:spPr>
        <p:txBody>
          <a:bodyPr/>
          <a:lstStyle/>
          <a:p>
            <a:r>
              <a:rPr lang="en-US" b="1" dirty="0" smtClean="0">
                <a:cs typeface="Times New Roman" panose="02020603050405020304" pitchFamily="18" charset="0"/>
              </a:rPr>
              <a:t>The </a:t>
            </a:r>
            <a:r>
              <a:rPr lang="en-US" b="1" dirty="0" err="1" smtClean="0">
                <a:cs typeface="Times New Roman" panose="02020603050405020304" pitchFamily="18" charset="0"/>
              </a:rPr>
              <a:t>Jamkhed</a:t>
            </a:r>
            <a:r>
              <a:rPr lang="en-US" b="1" dirty="0" smtClean="0">
                <a:cs typeface="Times New Roman" panose="02020603050405020304" pitchFamily="18" charset="0"/>
              </a:rPr>
              <a:t> Model</a:t>
            </a:r>
            <a:endParaRPr lang="en-US" b="1" dirty="0"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30" y="1408670"/>
            <a:ext cx="9865283" cy="4629665"/>
          </a:xfrm>
        </p:spPr>
      </p:pic>
    </p:spTree>
    <p:extLst>
      <p:ext uri="{BB962C8B-B14F-4D97-AF65-F5344CB8AC3E}">
        <p14:creationId xmlns:p14="http://schemas.microsoft.com/office/powerpoint/2010/main" val="1009629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944"/>
          </a:xfrm>
        </p:spPr>
        <p:txBody>
          <a:bodyPr/>
          <a:lstStyle/>
          <a:p>
            <a:r>
              <a:rPr lang="en-US" dirty="0" err="1" smtClean="0"/>
              <a:t>Jamkhed</a:t>
            </a:r>
            <a:r>
              <a:rPr lang="en-US" dirty="0" smtClean="0"/>
              <a:t> Model-</a:t>
            </a:r>
            <a:r>
              <a:rPr lang="en-US" dirty="0" err="1" smtClean="0"/>
              <a:t>Contd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49" y="1458097"/>
            <a:ext cx="9218140" cy="4753233"/>
          </a:xfrm>
        </p:spPr>
      </p:pic>
    </p:spTree>
    <p:extLst>
      <p:ext uri="{BB962C8B-B14F-4D97-AF65-F5344CB8AC3E}">
        <p14:creationId xmlns:p14="http://schemas.microsoft.com/office/powerpoint/2010/main" val="1472670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211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cs typeface="Times New Roman" panose="02020603050405020304" pitchFamily="18" charset="0"/>
              </a:rPr>
              <a:t>International Conference on Primary Health Care: WHO-UNICEF, Alma Ata, USSR 6</a:t>
            </a:r>
            <a:r>
              <a:rPr lang="en-US" sz="2800" b="1" baseline="30000" dirty="0" smtClean="0">
                <a:cs typeface="Times New Roman" panose="02020603050405020304" pitchFamily="18" charset="0"/>
              </a:rPr>
              <a:t>th</a:t>
            </a:r>
            <a:r>
              <a:rPr lang="en-US" sz="2800" b="1" dirty="0" smtClean="0">
                <a:cs typeface="Times New Roman" panose="02020603050405020304" pitchFamily="18" charset="0"/>
              </a:rPr>
              <a:t>-12</a:t>
            </a:r>
            <a:r>
              <a:rPr lang="en-US" sz="2800" b="1" baseline="30000" dirty="0" smtClean="0">
                <a:cs typeface="Times New Roman" panose="02020603050405020304" pitchFamily="18" charset="0"/>
              </a:rPr>
              <a:t>th</a:t>
            </a:r>
            <a:r>
              <a:rPr lang="en-US" sz="2800" b="1" dirty="0" smtClean="0">
                <a:cs typeface="Times New Roman" panose="02020603050405020304" pitchFamily="18" charset="0"/>
              </a:rPr>
              <a:t> September, 1978</a:t>
            </a:r>
            <a:endParaRPr 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406769"/>
            <a:ext cx="5385434" cy="47766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Landmark event for Primary Health Care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3000 delegates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Representatives from 134 governments and 67 international organizations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Public Sector: health ministries, political authorities and education experts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Academics, NGOs; International and UN agencies such as ILO, FAO, USAID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+mj-lt"/>
                <a:cs typeface="Times New Roman" panose="02020603050405020304" pitchFamily="18" charset="0"/>
              </a:rPr>
              <a:t>Goal of Health for All by 2000 AD and Primary Health Care as a way to achieve HFA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4" y="1691640"/>
            <a:ext cx="5912103" cy="4206239"/>
          </a:xfrm>
        </p:spPr>
      </p:pic>
    </p:spTree>
    <p:extLst>
      <p:ext uri="{BB962C8B-B14F-4D97-AF65-F5344CB8AC3E}">
        <p14:creationId xmlns:p14="http://schemas.microsoft.com/office/powerpoint/2010/main" val="50480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4957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Actors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134208"/>
            <a:ext cx="4983481" cy="490083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b="1" dirty="0" err="1" smtClean="0">
                <a:latin typeface="+mj-lt"/>
                <a:cs typeface="Times New Roman" panose="02020603050405020304" pitchFamily="18" charset="0"/>
              </a:rPr>
              <a:t>Dr</a:t>
            </a:r>
            <a:r>
              <a:rPr lang="en-US" sz="21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latin typeface="+mj-lt"/>
                <a:cs typeface="Times New Roman" panose="02020603050405020304" pitchFamily="18" charset="0"/>
              </a:rPr>
              <a:t>Halfdan</a:t>
            </a:r>
            <a:r>
              <a:rPr lang="en-US" sz="2100" b="1" dirty="0" smtClean="0">
                <a:latin typeface="+mj-lt"/>
                <a:cs typeface="Times New Roman" panose="02020603050405020304" pitchFamily="18" charset="0"/>
              </a:rPr>
              <a:t> Mahler- </a:t>
            </a:r>
            <a:r>
              <a:rPr lang="en-US" sz="2100" dirty="0" smtClean="0">
                <a:latin typeface="+mj-lt"/>
                <a:cs typeface="Times New Roman" panose="02020603050405020304" pitchFamily="18" charset="0"/>
              </a:rPr>
              <a:t>Joined WHO in 1951;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+mj-lt"/>
                <a:cs typeface="Times New Roman" panose="02020603050405020304" pitchFamily="18" charset="0"/>
              </a:rPr>
              <a:t>Director General of </a:t>
            </a:r>
            <a:r>
              <a:rPr lang="en-US" sz="2100" dirty="0" err="1" smtClean="0">
                <a:latin typeface="+mj-lt"/>
                <a:cs typeface="Times New Roman" panose="02020603050405020304" pitchFamily="18" charset="0"/>
              </a:rPr>
              <a:t>WHO:Three</a:t>
            </a:r>
            <a:r>
              <a:rPr lang="en-US" sz="2100" dirty="0" smtClean="0">
                <a:latin typeface="+mj-lt"/>
                <a:cs typeface="Times New Roman" panose="02020603050405020304" pitchFamily="18" charset="0"/>
              </a:rPr>
              <a:t> terms 1973-88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+mj-lt"/>
                <a:cs typeface="Times New Roman" panose="02020603050405020304" pitchFamily="18" charset="0"/>
              </a:rPr>
              <a:t>Worked on Tuberculosis, India and </a:t>
            </a:r>
            <a:r>
              <a:rPr lang="en-US" sz="2100" dirty="0" err="1" smtClean="0">
                <a:latin typeface="+mj-lt"/>
                <a:cs typeface="Times New Roman" panose="02020603050405020304" pitchFamily="18" charset="0"/>
              </a:rPr>
              <a:t>Eucador</a:t>
            </a:r>
            <a:endParaRPr lang="en-US" sz="2100" dirty="0" smtClean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+mj-lt"/>
                <a:cs typeface="Times New Roman" panose="02020603050405020304" pitchFamily="18" charset="0"/>
              </a:rPr>
              <a:t>India-10 years (1951-60) WHO Officer at the National Tuberculosis </a:t>
            </a:r>
            <a:r>
              <a:rPr lang="en-US" sz="2100" dirty="0" err="1" smtClean="0">
                <a:latin typeface="+mj-lt"/>
                <a:cs typeface="Times New Roman" panose="02020603050405020304" pitchFamily="18" charset="0"/>
              </a:rPr>
              <a:t>Programme</a:t>
            </a:r>
            <a:endParaRPr lang="en-US" sz="2100" dirty="0" smtClean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+mj-lt"/>
                <a:cs typeface="Times New Roman" panose="02020603050405020304" pitchFamily="18" charset="0"/>
              </a:rPr>
              <a:t>Charismatic and Visionary Leader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b="1" dirty="0" smtClean="0">
                <a:latin typeface="+mj-lt"/>
                <a:cs typeface="Times New Roman" panose="02020603050405020304" pitchFamily="18" charset="0"/>
              </a:rPr>
              <a:t>UNICEF and WHO: </a:t>
            </a:r>
            <a:r>
              <a:rPr lang="en-US" sz="2100" dirty="0" smtClean="0">
                <a:latin typeface="+mj-lt"/>
                <a:cs typeface="Times New Roman" panose="02020603050405020304" pitchFamily="18" charset="0"/>
              </a:rPr>
              <a:t> Close relationship with </a:t>
            </a:r>
            <a:r>
              <a:rPr lang="en-US" sz="2100" b="1" dirty="0" smtClean="0">
                <a:latin typeface="+mj-lt"/>
                <a:cs typeface="Times New Roman" panose="02020603050405020304" pitchFamily="18" charset="0"/>
              </a:rPr>
              <a:t>Henry </a:t>
            </a:r>
            <a:r>
              <a:rPr lang="en-US" sz="2100" b="1" dirty="0" err="1" smtClean="0">
                <a:latin typeface="+mj-lt"/>
                <a:cs typeface="Times New Roman" panose="02020603050405020304" pitchFamily="18" charset="0"/>
              </a:rPr>
              <a:t>Labouisse</a:t>
            </a:r>
            <a:r>
              <a:rPr lang="en-US" sz="2100" dirty="0" smtClean="0">
                <a:latin typeface="+mj-lt"/>
                <a:cs typeface="Times New Roman" panose="02020603050405020304" pitchFamily="18" charset="0"/>
              </a:rPr>
              <a:t> UNICEF-Executive Director from 1965-79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+mj-lt"/>
                <a:cs typeface="Times New Roman" panose="02020603050405020304" pitchFamily="18" charset="0"/>
              </a:rPr>
              <a:t>Emphasized on </a:t>
            </a:r>
            <a:r>
              <a:rPr lang="en-US" sz="2100" b="1" dirty="0" smtClean="0">
                <a:latin typeface="+mj-lt"/>
                <a:cs typeface="Times New Roman" panose="02020603050405020304" pitchFamily="18" charset="0"/>
              </a:rPr>
              <a:t>community based initiatives </a:t>
            </a:r>
            <a:r>
              <a:rPr lang="en-US" sz="2100" dirty="0" smtClean="0">
                <a:latin typeface="+mj-lt"/>
                <a:cs typeface="Times New Roman" panose="02020603050405020304" pitchFamily="18" charset="0"/>
              </a:rPr>
              <a:t>in health and education in rural and urban slums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+mj-lt"/>
                <a:cs typeface="Times New Roman" panose="02020603050405020304" pitchFamily="18" charset="0"/>
              </a:rPr>
              <a:t>1975 WHO-UNICEF ‘</a:t>
            </a:r>
            <a:r>
              <a:rPr lang="en-US" sz="2100" i="1" dirty="0" smtClean="0">
                <a:latin typeface="+mj-lt"/>
                <a:cs typeface="Times New Roman" panose="02020603050405020304" pitchFamily="18" charset="0"/>
              </a:rPr>
              <a:t>Alternative Approaches to Meeting Basic Health Needs in Developing Countries’</a:t>
            </a:r>
            <a:r>
              <a:rPr lang="en-US" sz="2100" dirty="0" smtClean="0">
                <a:latin typeface="+mj-lt"/>
                <a:cs typeface="Times New Roman" panose="02020603050405020304" pitchFamily="18" charset="0"/>
              </a:rPr>
              <a:t> PHC experiences in 9 countries </a:t>
            </a:r>
          </a:p>
          <a:p>
            <a:endParaRPr lang="en-US" dirty="0" smtClean="0">
              <a:latin typeface="+mj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254" y="861524"/>
            <a:ext cx="4595980" cy="4022725"/>
          </a:xfrm>
        </p:spPr>
      </p:pic>
    </p:spTree>
    <p:extLst>
      <p:ext uri="{BB962C8B-B14F-4D97-AF65-F5344CB8AC3E}">
        <p14:creationId xmlns:p14="http://schemas.microsoft.com/office/powerpoint/2010/main" val="142951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cs typeface="Times New Roman" panose="02020603050405020304" pitchFamily="18" charset="0"/>
              </a:rPr>
              <a:t>Declaration of Alma Ata-1978: Defines PHC as</a:t>
            </a:r>
            <a:endParaRPr lang="en-US" sz="3200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411" y="1754659"/>
            <a:ext cx="5074507" cy="377762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>
                <a:latin typeface="+mj-lt"/>
                <a:cs typeface="Times New Roman" panose="02020603050405020304" pitchFamily="18" charset="0"/>
              </a:rPr>
              <a:t>Primary health care is 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essential health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care based on practical, scientifically sound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and </a:t>
            </a:r>
            <a:r>
              <a:rPr lang="en-US" sz="2400" b="1" dirty="0" smtClean="0">
                <a:latin typeface="+mj-lt"/>
                <a:cs typeface="Times New Roman" panose="02020603050405020304" pitchFamily="18" charset="0"/>
              </a:rPr>
              <a:t>socially 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acceptable methods and technology made universally accessible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individuals and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families in the community through their 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full participation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and at a cost that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the community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and country can afford to maintain at every stage of their development in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the spirit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self-reliance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and self-determination</a:t>
            </a:r>
            <a:r>
              <a:rPr lang="en-US" sz="2400" dirty="0">
                <a:latin typeface="+mj-lt"/>
              </a:rPr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06204"/>
            <a:ext cx="4937125" cy="3702843"/>
          </a:xfrm>
        </p:spPr>
      </p:pic>
    </p:spTree>
    <p:extLst>
      <p:ext uri="{BB962C8B-B14F-4D97-AF65-F5344CB8AC3E}">
        <p14:creationId xmlns:p14="http://schemas.microsoft.com/office/powerpoint/2010/main" val="11630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4977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Alma Ata Declaration, 1978 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1581"/>
            <a:ext cx="8596668" cy="4829782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Health is a fundamental human right 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and that the attainment of the highest possible level of health is a most important world wide social goal.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Government have a responsibility  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for the health of their people which can be fulfilled </a:t>
            </a:r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by the provision of adequate health 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and social measures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Called on all the government to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formulate national health policies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according to their own circumstances to launch and sustain primary health care as a part of the national health system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3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3927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smtClean="0">
                <a:cs typeface="Times New Roman" panose="02020603050405020304" pitchFamily="18" charset="0"/>
              </a:rPr>
              <a:t>Principles of Primary Health Care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4355"/>
            <a:ext cx="8596668" cy="461700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arenR"/>
            </a:pPr>
            <a:r>
              <a:rPr lang="en-US" sz="3600" dirty="0" smtClean="0">
                <a:latin typeface="+mj-lt"/>
                <a:cs typeface="Times New Roman" panose="02020603050405020304" pitchFamily="18" charset="0"/>
              </a:rPr>
              <a:t>Equitable Distribution </a:t>
            </a:r>
          </a:p>
          <a:p>
            <a:pPr marL="457200" indent="-457200">
              <a:buAutoNum type="arabicParenR"/>
            </a:pPr>
            <a:r>
              <a:rPr lang="en-US" sz="3600" dirty="0" smtClean="0">
                <a:latin typeface="+mj-lt"/>
                <a:cs typeface="Times New Roman" panose="02020603050405020304" pitchFamily="18" charset="0"/>
              </a:rPr>
              <a:t>Community Participation </a:t>
            </a:r>
          </a:p>
          <a:p>
            <a:pPr marL="457200" indent="-457200">
              <a:buAutoNum type="arabicParenR"/>
            </a:pPr>
            <a:r>
              <a:rPr lang="en-US" sz="3600" dirty="0" smtClean="0">
                <a:latin typeface="+mj-lt"/>
                <a:cs typeface="Times New Roman" panose="02020603050405020304" pitchFamily="18" charset="0"/>
              </a:rPr>
              <a:t>Inter-</a:t>
            </a:r>
            <a:r>
              <a:rPr lang="en-US" sz="3600" dirty="0" err="1" smtClean="0">
                <a:latin typeface="+mj-lt"/>
                <a:cs typeface="Times New Roman" panose="02020603050405020304" pitchFamily="18" charset="0"/>
              </a:rPr>
              <a:t>Sectoral</a:t>
            </a:r>
            <a:r>
              <a:rPr lang="en-US" sz="3600" dirty="0" smtClean="0">
                <a:latin typeface="+mj-lt"/>
                <a:cs typeface="Times New Roman" panose="02020603050405020304" pitchFamily="18" charset="0"/>
              </a:rPr>
              <a:t> Coordination  </a:t>
            </a:r>
          </a:p>
          <a:p>
            <a:pPr marL="457200" indent="-457200">
              <a:buAutoNum type="arabicParenR"/>
            </a:pPr>
            <a:r>
              <a:rPr lang="en-US" sz="3600" dirty="0" smtClean="0">
                <a:latin typeface="+mj-lt"/>
                <a:cs typeface="Times New Roman" panose="02020603050405020304" pitchFamily="18" charset="0"/>
              </a:rPr>
              <a:t>Appropriate Technology </a:t>
            </a:r>
            <a:endParaRPr lang="en-US" sz="36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529481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The Epidemiological Triad-</a:t>
            </a:r>
            <a:r>
              <a:rPr lang="en-US" cap="none" dirty="0" err="1" smtClean="0"/>
              <a:t>Contd</a:t>
            </a:r>
            <a:r>
              <a:rPr lang="en-US" cap="none" dirty="0" smtClean="0"/>
              <a:t>	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54331"/>
            <a:ext cx="9720073" cy="4855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Agent: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One which is capable of causing a disease.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Mainly  includes viruses, bacteria, fungi etc.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The agents must produce infection, it must induce clinically apparent disease with severe manifestations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Host: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A host is one in whom the disease manifests. For example-Human being.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Place where agent can grow and multiply.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Age, sex, immunity determines whether the host is susceptible to a disease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Environment: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Physical: Air, water; biological-insects, rodents and social-socio-economic factors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Sanitation, temperature, air pollution, water quality, over-crowding and poverty.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Exercise: In </a:t>
            </a:r>
            <a:r>
              <a:rPr lang="en-US" b="1" dirty="0">
                <a:solidFill>
                  <a:srgbClr val="FF0000"/>
                </a:solidFill>
              </a:rPr>
              <a:t>case of Malaria-identify the host, agent and environment in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which it is widely prevalent.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320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72084"/>
          </a:xfrm>
        </p:spPr>
        <p:txBody>
          <a:bodyPr>
            <a:normAutofit/>
          </a:bodyPr>
          <a:lstStyle/>
          <a:p>
            <a:r>
              <a:rPr lang="en-US" dirty="0" smtClean="0"/>
              <a:t>Web of Causation by Prof. Nancy Krieger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38" y="1125416"/>
            <a:ext cx="7860324" cy="5183310"/>
          </a:xfrm>
        </p:spPr>
      </p:pic>
    </p:spTree>
    <p:extLst>
      <p:ext uri="{BB962C8B-B14F-4D97-AF65-F5344CB8AC3E}">
        <p14:creationId xmlns:p14="http://schemas.microsoft.com/office/powerpoint/2010/main" val="22294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537"/>
          </a:xfrm>
        </p:spPr>
        <p:txBody>
          <a:bodyPr/>
          <a:lstStyle/>
          <a:p>
            <a:r>
              <a:rPr lang="en-US" dirty="0" smtClean="0"/>
              <a:t>Endemic, Epidemic and Pandemic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51792"/>
            <a:ext cx="9765322" cy="436098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</a:rPr>
              <a:t>Endemic: </a:t>
            </a:r>
            <a:r>
              <a:rPr lang="en-US" sz="2000" dirty="0" smtClean="0"/>
              <a:t>Disease or condition present among a population at all times.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It is the usual or expected frequency of disease within an area or population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Ex: Common Cold and Malaria in India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</a:rPr>
              <a:t>Epidemic</a:t>
            </a:r>
            <a:r>
              <a:rPr lang="en-US" sz="2000" b="1" dirty="0" smtClean="0"/>
              <a:t>: </a:t>
            </a:r>
            <a:r>
              <a:rPr lang="en-US" sz="2000" dirty="0" smtClean="0"/>
              <a:t>Occurrence  </a:t>
            </a:r>
            <a:r>
              <a:rPr lang="en-US" sz="2000" dirty="0"/>
              <a:t>of disease in “excess” of expected occurrence. </a:t>
            </a:r>
            <a:br>
              <a:rPr lang="en-US" sz="2000" dirty="0"/>
            </a:br>
            <a:r>
              <a:rPr lang="en-US" sz="2000" dirty="0"/>
              <a:t>Ex: Ebola outbreak in West Africa in </a:t>
            </a:r>
            <a:r>
              <a:rPr lang="en-US" sz="2000" dirty="0" smtClean="0"/>
              <a:t>2016.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Pandemic: </a:t>
            </a:r>
            <a:r>
              <a:rPr lang="en-US" sz="2000" dirty="0"/>
              <a:t>An epidemic affecting a large proportion of the population over a wide geographical area-nations, continents or the world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COVID-19, SARS, H1N1; HIV-AIDS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en-IN" sz="2000" dirty="0"/>
          </a:p>
        </p:txBody>
      </p:sp>
      <p:sp>
        <p:nvSpPr>
          <p:cNvPr id="5" name="AutoShape 2" descr="Food Safety and the Coronavirus Disease 2019 (COVID-19) | FDA"/>
          <p:cNvSpPr>
            <a:spLocks noChangeAspect="1" noChangeArrowheads="1"/>
          </p:cNvSpPr>
          <p:nvPr/>
        </p:nvSpPr>
        <p:spPr bwMode="auto">
          <a:xfrm>
            <a:off x="0" y="-8038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Food Safety and the Coronavirus Disease 2019 (COVID-19) | FDA"/>
          <p:cNvSpPr>
            <a:spLocks noChangeAspect="1" noChangeArrowheads="1"/>
          </p:cNvSpPr>
          <p:nvPr/>
        </p:nvSpPr>
        <p:spPr bwMode="auto">
          <a:xfrm>
            <a:off x="152400" y="-6514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8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754"/>
          </a:xfrm>
        </p:spPr>
        <p:txBody>
          <a:bodyPr/>
          <a:lstStyle/>
          <a:p>
            <a:r>
              <a:rPr lang="en-US" dirty="0"/>
              <a:t>Health in Colonial India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10054"/>
            <a:ext cx="7341251" cy="47313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cs typeface="Times New Roman" panose="02020603050405020304" pitchFamily="18" charset="0"/>
              </a:rPr>
              <a:t>Concerns of the British Government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Safety of their army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Safety of colonial settlers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- Till 1835 all medical services were private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- After this Government started dispensaries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- By 1880s, dispensaries were set up all major towns in Madras, Calcutta and Bombay</a:t>
            </a:r>
          </a:p>
          <a:p>
            <a:r>
              <a:rPr lang="en-US" dirty="0"/>
              <a:t>Largely catered to the British Officers, troops, and their families, native princes and elites</a:t>
            </a:r>
          </a:p>
          <a:p>
            <a:r>
              <a:rPr lang="en-US" dirty="0"/>
              <a:t>Common people largely depended on traditional systems of </a:t>
            </a:r>
            <a:r>
              <a:rPr lang="en-US" dirty="0" smtClean="0"/>
              <a:t>medicine.</a:t>
            </a:r>
          </a:p>
          <a:p>
            <a:r>
              <a:rPr lang="en-US" dirty="0"/>
              <a:t>Problem of health of the general masses remained untouched up to the eve of National Independence</a:t>
            </a:r>
          </a:p>
          <a:p>
            <a:endParaRPr lang="en-IN" dirty="0"/>
          </a:p>
        </p:txBody>
      </p:sp>
      <p:pic>
        <p:nvPicPr>
          <p:cNvPr id="5" name="Content Placeholder 4" descr="Cholera ad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430" y="491209"/>
            <a:ext cx="3263935" cy="2657596"/>
          </a:xfrm>
          <a:prstGeom prst="rect">
            <a:avLst/>
          </a:prstGeom>
        </p:spPr>
      </p:pic>
      <p:pic>
        <p:nvPicPr>
          <p:cNvPr id="6" name="Content Placeholder 3" descr="Plague_Bombay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430" y="3821112"/>
            <a:ext cx="3382609" cy="27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5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9054"/>
          </a:xfrm>
        </p:spPr>
        <p:txBody>
          <a:bodyPr/>
          <a:lstStyle/>
          <a:p>
            <a:r>
              <a:rPr lang="en-IN" b="1" dirty="0">
                <a:cs typeface="Times New Roman" panose="02020603050405020304" pitchFamily="18" charset="0"/>
              </a:rPr>
              <a:t>The Beginnings 1940s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97977"/>
            <a:ext cx="6462020" cy="4643384"/>
          </a:xfrm>
        </p:spPr>
        <p:txBody>
          <a:bodyPr>
            <a:normAutofit/>
          </a:bodyPr>
          <a:lstStyle/>
          <a:p>
            <a:r>
              <a:rPr lang="en-IN" dirty="0">
                <a:latin typeface="+mj-lt"/>
                <a:cs typeface="Times New Roman" panose="02020603050405020304" pitchFamily="18" charset="0"/>
              </a:rPr>
              <a:t>India became Independent in 1947-Intense Debates</a:t>
            </a:r>
          </a:p>
          <a:p>
            <a:pPr marL="0" indent="0">
              <a:buNone/>
            </a:pP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r>
              <a:rPr lang="en-IN" dirty="0">
                <a:latin typeface="+mj-lt"/>
                <a:cs typeface="Times New Roman" panose="02020603050405020304" pitchFamily="18" charset="0"/>
              </a:rPr>
              <a:t>Government of India accepted the </a:t>
            </a:r>
            <a:r>
              <a:rPr lang="en-IN" dirty="0" err="1">
                <a:latin typeface="+mj-lt"/>
                <a:cs typeface="Times New Roman" panose="02020603050405020304" pitchFamily="18" charset="0"/>
              </a:rPr>
              <a:t>Bhore</a:t>
            </a:r>
            <a:r>
              <a:rPr lang="en-IN" dirty="0">
                <a:latin typeface="+mj-lt"/>
                <a:cs typeface="Times New Roman" panose="02020603050405020304" pitchFamily="18" charset="0"/>
              </a:rPr>
              <a:t> Committee Recommendations-Development of Modern Medicine.</a:t>
            </a:r>
          </a:p>
          <a:p>
            <a:pPr marL="0" indent="0">
              <a:buNone/>
            </a:pP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r>
              <a:rPr lang="en-IN" dirty="0">
                <a:latin typeface="+mj-lt"/>
                <a:cs typeface="Times New Roman" panose="02020603050405020304" pitchFamily="18" charset="0"/>
              </a:rPr>
              <a:t>Health Planning became a responsibility of the Government.</a:t>
            </a:r>
          </a:p>
          <a:p>
            <a:pPr marL="0" indent="0">
              <a:buNone/>
            </a:pP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r>
              <a:rPr lang="en-IN" dirty="0">
                <a:latin typeface="+mj-lt"/>
                <a:cs typeface="Times New Roman" panose="02020603050405020304" pitchFamily="18" charset="0"/>
              </a:rPr>
              <a:t>Need for massive investments in healthcare for developing health infrastructure and medical manpower</a:t>
            </a:r>
          </a:p>
          <a:p>
            <a:pPr marL="0" indent="0">
              <a:buNone/>
            </a:pP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r>
              <a:rPr lang="en-IN" dirty="0">
                <a:latin typeface="+mj-lt"/>
                <a:cs typeface="Times New Roman" panose="02020603050405020304" pitchFamily="18" charset="0"/>
              </a:rPr>
              <a:t>Adopted planned model of development- Five Year Plans</a:t>
            </a:r>
          </a:p>
          <a:p>
            <a:endParaRPr lang="en-IN" dirty="0">
              <a:latin typeface="+mj-lt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81192" y="609601"/>
            <a:ext cx="4202724" cy="52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546"/>
          </a:xfrm>
        </p:spPr>
        <p:txBody>
          <a:bodyPr/>
          <a:lstStyle/>
          <a:p>
            <a:r>
              <a:rPr lang="en-US" dirty="0" smtClean="0"/>
              <a:t>Context of </a:t>
            </a:r>
            <a:r>
              <a:rPr lang="en-US" dirty="0" err="1" smtClean="0"/>
              <a:t>Bhore</a:t>
            </a:r>
            <a:r>
              <a:rPr lang="en-US" dirty="0" smtClean="0"/>
              <a:t> Committee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3147"/>
            <a:ext cx="8596668" cy="4608216"/>
          </a:xfrm>
        </p:spPr>
        <p:txBody>
          <a:bodyPr/>
          <a:lstStyle/>
          <a:p>
            <a:r>
              <a:rPr lang="en-US" dirty="0" smtClean="0"/>
              <a:t>Western world witnessed the rise in importance of </a:t>
            </a:r>
            <a:r>
              <a:rPr lang="en-US" b="1" dirty="0" smtClean="0"/>
              <a:t>Keynesian economic policies</a:t>
            </a:r>
            <a:r>
              <a:rPr lang="en-US" dirty="0" smtClean="0"/>
              <a:t> giving rise to welfare states, government was responsible for public services.</a:t>
            </a:r>
          </a:p>
          <a:p>
            <a:r>
              <a:rPr lang="en-US" dirty="0" err="1" smtClean="0"/>
              <a:t>Bhore</a:t>
            </a:r>
            <a:r>
              <a:rPr lang="en-US" dirty="0" smtClean="0"/>
              <a:t> Committee developed the vision for delivering a three tier public health system.</a:t>
            </a:r>
          </a:p>
          <a:p>
            <a:r>
              <a:rPr lang="en-US" dirty="0" smtClean="0"/>
              <a:t>Framework  designed to be government funded and delivered universal access to healthcare.</a:t>
            </a:r>
          </a:p>
          <a:p>
            <a:r>
              <a:rPr lang="en-US" dirty="0" smtClean="0"/>
              <a:t>Short term goals of </a:t>
            </a:r>
            <a:r>
              <a:rPr lang="en-US" dirty="0" err="1" smtClean="0"/>
              <a:t>Bhore</a:t>
            </a:r>
            <a:r>
              <a:rPr lang="en-US" dirty="0" smtClean="0"/>
              <a:t> Committee-to be achieved in 10 years.</a:t>
            </a:r>
          </a:p>
          <a:p>
            <a:r>
              <a:rPr lang="en-US" dirty="0" smtClean="0"/>
              <a:t>District should have around 25 primary health </a:t>
            </a:r>
            <a:r>
              <a:rPr lang="en-US" dirty="0" err="1" smtClean="0"/>
              <a:t>centres</a:t>
            </a:r>
            <a:r>
              <a:rPr lang="en-US" dirty="0" smtClean="0"/>
              <a:t> serving a population of 40,000 and one 30 bedded hospital to serve two PHCs.</a:t>
            </a:r>
          </a:p>
          <a:p>
            <a:r>
              <a:rPr lang="en-US" dirty="0" smtClean="0"/>
              <a:t>Each PHC to have staff of nurse, four midwives, four public health inspectors, two pharmacists, one clerk and other support staff.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69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28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cs typeface="Times New Roman" panose="02020603050405020304" pitchFamily="18" charset="0"/>
              </a:rPr>
              <a:t>Health Survey and Development Committee 1946</a:t>
            </a:r>
            <a:endParaRPr 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4885"/>
            <a:ext cx="8596668" cy="476647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Constituted </a:t>
            </a:r>
            <a:r>
              <a:rPr lang="en-US" dirty="0">
                <a:cs typeface="Times New Roman" panose="02020603050405020304" pitchFamily="18" charset="0"/>
              </a:rPr>
              <a:t>by the British Government on </a:t>
            </a:r>
            <a:r>
              <a:rPr lang="en-US" b="1" dirty="0">
                <a:cs typeface="Times New Roman" panose="02020603050405020304" pitchFamily="18" charset="0"/>
              </a:rPr>
              <a:t>18</a:t>
            </a:r>
            <a:r>
              <a:rPr lang="en-US" b="1" baseline="30000" dirty="0">
                <a:cs typeface="Times New Roman" panose="02020603050405020304" pitchFamily="18" charset="0"/>
              </a:rPr>
              <a:t>th</a:t>
            </a:r>
            <a:r>
              <a:rPr lang="en-US" b="1" dirty="0">
                <a:cs typeface="Times New Roman" panose="02020603050405020304" pitchFamily="18" charset="0"/>
              </a:rPr>
              <a:t> October 1943 under the </a:t>
            </a:r>
            <a:r>
              <a:rPr lang="en-US" dirty="0">
                <a:cs typeface="Times New Roman" panose="02020603050405020304" pitchFamily="18" charset="0"/>
              </a:rPr>
              <a:t>under the Chairmanship of </a:t>
            </a:r>
            <a:r>
              <a:rPr lang="en-US" b="1" dirty="0">
                <a:cs typeface="Times New Roman" panose="02020603050405020304" pitchFamily="18" charset="0"/>
              </a:rPr>
              <a:t>Sir Joseph </a:t>
            </a:r>
            <a:r>
              <a:rPr lang="en-US" b="1" dirty="0" err="1">
                <a:cs typeface="Times New Roman" panose="02020603050405020304" pitchFamily="18" charset="0"/>
              </a:rPr>
              <a:t>Bhore</a:t>
            </a:r>
            <a:r>
              <a:rPr lang="en-US" b="1" dirty="0">
                <a:cs typeface="Times New Roman" panose="02020603050405020304" pitchFamily="18" charset="0"/>
              </a:rPr>
              <a:t>(Indian Civil Service, Ahmednagar, Maharashtra)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The setting up of the </a:t>
            </a:r>
            <a:r>
              <a:rPr lang="en-US" b="1" dirty="0">
                <a:cs typeface="Times New Roman" panose="02020603050405020304" pitchFamily="18" charset="0"/>
              </a:rPr>
              <a:t>Beveridge Committee in the UK in 1942 </a:t>
            </a:r>
            <a:r>
              <a:rPr lang="en-US" dirty="0">
                <a:cs typeface="Times New Roman" panose="02020603050405020304" pitchFamily="18" charset="0"/>
              </a:rPr>
              <a:t>and the socialized health services Soviet Union had an important influence in the setting of the committee  </a:t>
            </a:r>
          </a:p>
          <a:p>
            <a:pPr lvl="0"/>
            <a:r>
              <a:rPr lang="en-US" dirty="0" smtClean="0">
                <a:cs typeface="Times New Roman" panose="02020603050405020304" pitchFamily="18" charset="0"/>
              </a:rPr>
              <a:t>This </a:t>
            </a:r>
            <a:r>
              <a:rPr lang="en-US" dirty="0">
                <a:cs typeface="Times New Roman" panose="02020603050405020304" pitchFamily="18" charset="0"/>
              </a:rPr>
              <a:t>committee had a </a:t>
            </a:r>
            <a:r>
              <a:rPr lang="en-US" b="1" dirty="0">
                <a:cs typeface="Times New Roman" panose="02020603050405020304" pitchFamily="18" charset="0"/>
              </a:rPr>
              <a:t>terms of reference </a:t>
            </a:r>
            <a:r>
              <a:rPr lang="en-US" dirty="0">
                <a:cs typeface="Times New Roman" panose="02020603050405020304" pitchFamily="18" charset="0"/>
              </a:rPr>
              <a:t>or it was mandated to 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A </a:t>
            </a:r>
            <a:r>
              <a:rPr lang="en-US" b="1" dirty="0">
                <a:cs typeface="Times New Roman" panose="02020603050405020304" pitchFamily="18" charset="0"/>
              </a:rPr>
              <a:t>broad survey of the present position in regard to health conditions </a:t>
            </a:r>
            <a:r>
              <a:rPr lang="en-US" dirty="0">
                <a:cs typeface="Times New Roman" panose="02020603050405020304" pitchFamily="18" charset="0"/>
              </a:rPr>
              <a:t>and </a:t>
            </a:r>
            <a:r>
              <a:rPr lang="en-US" b="1" dirty="0">
                <a:cs typeface="Times New Roman" panose="02020603050405020304" pitchFamily="18" charset="0"/>
              </a:rPr>
              <a:t>health organizations </a:t>
            </a:r>
            <a:r>
              <a:rPr lang="en-US" dirty="0">
                <a:cs typeface="Times New Roman" panose="02020603050405020304" pitchFamily="18" charset="0"/>
              </a:rPr>
              <a:t>in British India and,</a:t>
            </a:r>
          </a:p>
          <a:p>
            <a:pPr lvl="1"/>
            <a:r>
              <a:rPr lang="en-US" b="1" dirty="0">
                <a:cs typeface="Times New Roman" panose="02020603050405020304" pitchFamily="18" charset="0"/>
              </a:rPr>
              <a:t>Recommendations</a:t>
            </a:r>
            <a:r>
              <a:rPr lang="en-US" dirty="0">
                <a:cs typeface="Times New Roman" panose="02020603050405020304" pitchFamily="18" charset="0"/>
              </a:rPr>
              <a:t> for future development.</a:t>
            </a:r>
          </a:p>
          <a:p>
            <a:pPr lvl="0"/>
            <a:r>
              <a:rPr lang="en-US" dirty="0">
                <a:cs typeface="Times New Roman" panose="02020603050405020304" pitchFamily="18" charset="0"/>
              </a:rPr>
              <a:t>It formed </a:t>
            </a:r>
            <a:r>
              <a:rPr lang="en-US" b="1" dirty="0">
                <a:cs typeface="Times New Roman" panose="02020603050405020304" pitchFamily="18" charset="0"/>
              </a:rPr>
              <a:t>5 advisory committees </a:t>
            </a:r>
            <a:r>
              <a:rPr lang="en-US" dirty="0">
                <a:cs typeface="Times New Roman" panose="02020603050405020304" pitchFamily="18" charset="0"/>
              </a:rPr>
              <a:t>among its members, which include, primary health, medical relief, professional education, medical research and industrial health. </a:t>
            </a:r>
          </a:p>
          <a:p>
            <a:pPr lvl="0"/>
            <a:r>
              <a:rPr lang="en-US" dirty="0">
                <a:cs typeface="Times New Roman" panose="02020603050405020304" pitchFamily="18" charset="0"/>
              </a:rPr>
              <a:t>The committee took 26 months to </a:t>
            </a:r>
            <a:r>
              <a:rPr lang="en-US" b="1" dirty="0">
                <a:cs typeface="Times New Roman" panose="02020603050405020304" pitchFamily="18" charset="0"/>
              </a:rPr>
              <a:t>submit the report in 1946 </a:t>
            </a:r>
            <a:r>
              <a:rPr lang="en-US" dirty="0">
                <a:cs typeface="Times New Roman" panose="02020603050405020304" pitchFamily="18" charset="0"/>
              </a:rPr>
              <a:t>resulted in 206 background papers </a:t>
            </a:r>
            <a:r>
              <a:rPr lang="en-US" b="1" dirty="0">
                <a:cs typeface="Times New Roman" panose="02020603050405020304" pitchFamily="18" charset="0"/>
              </a:rPr>
              <a:t>Report consists of 4 volumes totaling around 1200 pages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7375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1622</Words>
  <Application>Microsoft Office PowerPoint</Application>
  <PresentationFormat>Widescreen</PresentationFormat>
  <Paragraphs>187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Times New Roman</vt:lpstr>
      <vt:lpstr>Trebuchet MS</vt:lpstr>
      <vt:lpstr>Wingdings</vt:lpstr>
      <vt:lpstr>Wingdings 3</vt:lpstr>
      <vt:lpstr>Facet</vt:lpstr>
      <vt:lpstr>Historical Background of Health System in India</vt:lpstr>
      <vt:lpstr>What are Communicable Diseases</vt:lpstr>
      <vt:lpstr>The Epidemiological Triad-Contd </vt:lpstr>
      <vt:lpstr>Web of Causation by Prof. Nancy Krieger</vt:lpstr>
      <vt:lpstr>Endemic, Epidemic and Pandemic</vt:lpstr>
      <vt:lpstr>Health in Colonial India</vt:lpstr>
      <vt:lpstr>The Beginnings 1940s</vt:lpstr>
      <vt:lpstr>Context of Bhore Committee</vt:lpstr>
      <vt:lpstr>Health Survey and Development Committee 1946</vt:lpstr>
      <vt:lpstr>Main Findings of Bhore Committee, 1946 </vt:lpstr>
      <vt:lpstr>What were the causes of this low level of health in India? </vt:lpstr>
      <vt:lpstr>Medical Manpower and Infrastructure </vt:lpstr>
      <vt:lpstr>The guiding principles of the committee: </vt:lpstr>
      <vt:lpstr>Appraisal of the Committee </vt:lpstr>
      <vt:lpstr>No Health Policy but Plans and Committees</vt:lpstr>
      <vt:lpstr>Health Planning</vt:lpstr>
      <vt:lpstr>PowerPoint Presentation</vt:lpstr>
      <vt:lpstr>Unequal Access to Health Services in India</vt:lpstr>
      <vt:lpstr>China’s Barefoot Doctors</vt:lpstr>
      <vt:lpstr>The Jamkhed Model</vt:lpstr>
      <vt:lpstr>Jamkhed Model-Contd</vt:lpstr>
      <vt:lpstr>International Conference on Primary Health Care: WHO-UNICEF, Alma Ata, USSR 6th-12th September, 1978</vt:lpstr>
      <vt:lpstr>Actors </vt:lpstr>
      <vt:lpstr>Declaration of Alma Ata-1978: Defines PHC as</vt:lpstr>
      <vt:lpstr>Alma Ata Declaration, 1978  </vt:lpstr>
      <vt:lpstr>   Principles of Primary Health Care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Background of Health System in India</dc:title>
  <dc:creator>ADMIN</dc:creator>
  <cp:lastModifiedBy>ADMIN</cp:lastModifiedBy>
  <cp:revision>1</cp:revision>
  <dcterms:created xsi:type="dcterms:W3CDTF">2022-09-16T09:06:22Z</dcterms:created>
  <dcterms:modified xsi:type="dcterms:W3CDTF">2022-09-16T09:06:59Z</dcterms:modified>
</cp:coreProperties>
</file>