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6" r:id="rId18"/>
    <p:sldId id="272" r:id="rId19"/>
    <p:sldId id="271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F398B-7E9E-4AA5-AABF-D1D8CDD7BD6C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C5CF8-CF12-49DD-A4EF-28ADD8AF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091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6548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5262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1360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5443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6900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828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9140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6309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360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754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653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0360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0115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5537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0478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41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FDF167-CD61-4C81-BD3D-232750AF22A2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DC0B7F-D62F-4219-9291-39B2C784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7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ta.quora.com/First-Quora-Dataset-Release-Question-Pai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240" y="2086063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An Analysis of Semantic &amp; Syntactic Equivalence of Questions using Word2Vec model and classification algorithms</a:t>
            </a:r>
            <a:endParaRPr lang="en-US" sz="4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808" y="4882016"/>
            <a:ext cx="9440034" cy="701099"/>
          </a:xfrm>
        </p:spPr>
        <p:txBody>
          <a:bodyPr/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Muhammad Arshad 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898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3. Tokenize the data 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851879"/>
            <a:ext cx="83153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32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4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 Train the word2vec model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06" y="2028825"/>
            <a:ext cx="9554388" cy="28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00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41" y="169984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5. Extract feature vectors for </a:t>
            </a:r>
            <a:b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each word in dataset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33" y="1281111"/>
            <a:ext cx="6731977" cy="52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55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19452"/>
            <a:ext cx="10353762" cy="135232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6. Find the mean feature vector</a:t>
            </a:r>
            <a:b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for questions 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52" y="1991151"/>
            <a:ext cx="5268424" cy="4250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51" y="2905260"/>
            <a:ext cx="5377611" cy="24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41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7131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/>
            </a:r>
            <a:b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7. Shuffle and Divide the Features </a:t>
            </a:r>
            <a:b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(vectors) and Labels (Randomization)</a:t>
            </a:r>
            <a:b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036151"/>
            <a:ext cx="10344150" cy="42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21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93077"/>
            <a:ext cx="10353762" cy="970450"/>
          </a:xfrm>
        </p:spPr>
        <p:txBody>
          <a:bodyPr/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8. Train a classifier (SVM or </a:t>
            </a:r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kNN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76809"/>
            <a:ext cx="5100142" cy="4609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92" y="1776809"/>
            <a:ext cx="5048465" cy="46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34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7576"/>
            <a:ext cx="10515600" cy="819261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9. Accuracy Test &amp; Label Prediction</a:t>
            </a:r>
            <a:b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217" y="1126837"/>
            <a:ext cx="5883563" cy="55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0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96361"/>
            <a:ext cx="10353762" cy="970450"/>
          </a:xfrm>
        </p:spPr>
        <p:txBody>
          <a:bodyPr/>
          <a:lstStyle/>
          <a:p>
            <a:r>
              <a:rPr lang="en-US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Graphical User Interface</a:t>
            </a:r>
            <a:endParaRPr lang="en-US" b="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4" y="1632440"/>
            <a:ext cx="5238003" cy="3009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39" y="1632440"/>
            <a:ext cx="5586272" cy="30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453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6847"/>
            <a:ext cx="10353762" cy="970450"/>
          </a:xfrm>
        </p:spPr>
        <p:txBody>
          <a:bodyPr/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Metrics to Validate Classifiers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271085"/>
              </p:ext>
            </p:extLst>
          </p:nvPr>
        </p:nvGraphicFramePr>
        <p:xfrm>
          <a:off x="913795" y="2189163"/>
          <a:ext cx="10353675" cy="1651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428821236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040067716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981762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Semantic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 Equivalent </a:t>
                      </a:r>
                      <a:endParaRPr lang="en-US" dirty="0">
                        <a:solidFill>
                          <a:schemeClr val="tx2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Semantic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 Inequivalent </a:t>
                      </a:r>
                      <a:endParaRPr lang="en-US" dirty="0">
                        <a:solidFill>
                          <a:schemeClr val="tx2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4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Classifier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 predicts semantic equivalent</a:t>
                      </a:r>
                      <a:endParaRPr lang="en-US" dirty="0">
                        <a:solidFill>
                          <a:schemeClr val="tx2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True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 Positive (TP) </a:t>
                      </a:r>
                      <a:endParaRPr lang="en-US" dirty="0">
                        <a:solidFill>
                          <a:schemeClr val="tx2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False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 Positive (FP)</a:t>
                      </a:r>
                      <a:endParaRPr lang="en-US" dirty="0">
                        <a:solidFill>
                          <a:schemeClr val="tx2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0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Classifier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 predicts semantic  inequivalent</a:t>
                      </a:r>
                      <a:endParaRPr lang="en-US" dirty="0" smtClean="0">
                        <a:solidFill>
                          <a:schemeClr val="tx2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True Negative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 (TN) </a:t>
                      </a:r>
                      <a:endParaRPr lang="en-US" dirty="0">
                        <a:solidFill>
                          <a:schemeClr val="tx2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False Negative (FN)</a:t>
                      </a:r>
                      <a:endParaRPr lang="en-US" dirty="0">
                        <a:solidFill>
                          <a:schemeClr val="tx2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83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776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284284"/>
            <a:ext cx="10353762" cy="97045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ing Std L" panose="02020300000000000000" pitchFamily="18" charset="-128"/>
                <a:ea typeface="Adobe Ming Std L" panose="02020300000000000000" pitchFamily="18" charset="-128"/>
              </a:rPr>
              <a:t>Results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088167"/>
              </p:ext>
            </p:extLst>
          </p:nvPr>
        </p:nvGraphicFramePr>
        <p:xfrm>
          <a:off x="1698633" y="1581271"/>
          <a:ext cx="8784077" cy="1916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1387">
                  <a:extLst>
                    <a:ext uri="{9D8B030D-6E8A-4147-A177-3AD203B41FA5}">
                      <a16:colId xmlns:a16="http://schemas.microsoft.com/office/drawing/2014/main" val="1421431557"/>
                    </a:ext>
                  </a:extLst>
                </a:gridCol>
                <a:gridCol w="3478031">
                  <a:extLst>
                    <a:ext uri="{9D8B030D-6E8A-4147-A177-3AD203B41FA5}">
                      <a16:colId xmlns:a16="http://schemas.microsoft.com/office/drawing/2014/main" val="2357923784"/>
                    </a:ext>
                  </a:extLst>
                </a:gridCol>
                <a:gridCol w="2874659">
                  <a:extLst>
                    <a:ext uri="{9D8B030D-6E8A-4147-A177-3AD203B41FA5}">
                      <a16:colId xmlns:a16="http://schemas.microsoft.com/office/drawing/2014/main" val="2585788747"/>
                    </a:ext>
                  </a:extLst>
                </a:gridCol>
              </a:tblGrid>
              <a:tr h="404568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Metrics</a:t>
                      </a:r>
                      <a:endParaRPr lang="en-US" i="1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K-Nearest</a:t>
                      </a:r>
                      <a:r>
                        <a:rPr lang="en-US" i="1" baseline="0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 Neighbors</a:t>
                      </a:r>
                      <a:endParaRPr lang="en-US" i="1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Support Vector Machine</a:t>
                      </a:r>
                      <a:endParaRPr lang="en-US" i="1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5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Accuracy</a:t>
                      </a:r>
                      <a:r>
                        <a:rPr lang="en-US" i="1" baseline="0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 Score</a:t>
                      </a:r>
                      <a:endParaRPr lang="en-US" i="1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79%</a:t>
                      </a:r>
                      <a:endParaRPr lang="en-US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76%</a:t>
                      </a:r>
                      <a:endParaRPr lang="en-US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2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Precision Score</a:t>
                      </a:r>
                      <a:endParaRPr lang="en-US" i="1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74%</a:t>
                      </a:r>
                      <a:endParaRPr lang="en-US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74%</a:t>
                      </a:r>
                      <a:endParaRPr lang="en-US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17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Recall Score</a:t>
                      </a:r>
                      <a:endParaRPr lang="en-US" i="1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67%</a:t>
                      </a:r>
                      <a:endParaRPr lang="en-US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53%</a:t>
                      </a:r>
                      <a:endParaRPr lang="en-US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175812"/>
                  </a:ext>
                </a:extLst>
              </a:tr>
              <a:tr h="399756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F Score</a:t>
                      </a:r>
                      <a:endParaRPr lang="en-US" i="1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71%</a:t>
                      </a:r>
                      <a:endParaRPr lang="en-US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dobe Ming Std L" panose="02020300000000000000" pitchFamily="18" charset="-128"/>
                          <a:ea typeface="Adobe Ming Std L" panose="02020300000000000000" pitchFamily="18" charset="-128"/>
                        </a:rPr>
                        <a:t>61%</a:t>
                      </a:r>
                      <a:endParaRPr lang="en-US" dirty="0">
                        <a:solidFill>
                          <a:schemeClr val="tx1"/>
                        </a:solidFill>
                        <a:latin typeface="Adobe Ming Std L" panose="02020300000000000000" pitchFamily="18" charset="-128"/>
                        <a:ea typeface="Adobe Ming Std L" panose="02020300000000000000" pitchFamily="18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4222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2452" y="4035669"/>
            <a:ext cx="10256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Accuracy Score = (TP + TN) / Total Predictions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Precision Score =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TP </a:t>
            </a: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/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(TP </a:t>
            </a: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+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FP)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Recall Score =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TP </a:t>
            </a: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/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(TP </a:t>
            </a: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+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FN)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 </a:t>
            </a: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Score = 2 *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(Precision Score </a:t>
            </a: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*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Recall Score) </a:t>
            </a: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/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(Precision Score </a:t>
            </a: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+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Recall Score)</a:t>
            </a:r>
          </a:p>
          <a:p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US" i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TP = True Positive</a:t>
            </a:r>
          </a:p>
          <a:p>
            <a:r>
              <a:rPr lang="en-US" i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TN = True Negative</a:t>
            </a:r>
          </a:p>
          <a:p>
            <a:r>
              <a:rPr lang="en-US" i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FP = False Positive</a:t>
            </a:r>
          </a:p>
          <a:p>
            <a:r>
              <a:rPr lang="en-US" i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FN = False Negative</a:t>
            </a:r>
            <a:endParaRPr lang="en-US" i="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095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Problem Definition:</a:t>
            </a:r>
            <a:endParaRPr lang="en-US" b="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i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Problem: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 major problem for Q/A websites like Quora or Stack Overflow for database management is duplicate questions.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i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Task</a:t>
            </a:r>
            <a:r>
              <a:rPr lang="en-US" i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: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Grouping questions automatically, leading to same answers on same page for efficient literature review  and better readability.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71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959" y="3583708"/>
            <a:ext cx="10353762" cy="970450"/>
          </a:xfrm>
        </p:spPr>
        <p:txBody>
          <a:bodyPr/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Thank you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6122" y="261325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Question and Answer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784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Proposed Solution</a:t>
            </a:r>
            <a:endParaRPr lang="en-US" b="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Train a classification model using a large dataset of questions with two labels (0 , 1) where 0 means questions are not similar and 1 means they are similar.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Predict the similarity index the newly post questions using the trained classifier.</a:t>
            </a:r>
          </a:p>
        </p:txBody>
      </p:sp>
    </p:spTree>
    <p:extLst>
      <p:ext uri="{BB962C8B-B14F-4D97-AF65-F5344CB8AC3E}">
        <p14:creationId xmlns:p14="http://schemas.microsoft.com/office/powerpoint/2010/main" val="1021269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5" y="26369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Project Breakdown: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7963" y="1767254"/>
            <a:ext cx="2379784" cy="98473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8" idx="1"/>
          </p:cNvCxnSpPr>
          <p:nvPr/>
        </p:nvCxnSpPr>
        <p:spPr>
          <a:xfrm>
            <a:off x="3941883" y="2268415"/>
            <a:ext cx="958363" cy="0"/>
          </a:xfrm>
          <a:prstGeom prst="straightConnector1">
            <a:avLst/>
          </a:prstGeom>
          <a:ln w="50800">
            <a:solidFill>
              <a:schemeClr val="bg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5529" y="1793561"/>
            <a:ext cx="197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1. Get the questions data (open-sourced)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0246" y="1776046"/>
            <a:ext cx="2379784" cy="98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252187" y="2268416"/>
            <a:ext cx="907077" cy="8792"/>
          </a:xfrm>
          <a:prstGeom prst="straightConnector1">
            <a:avLst/>
          </a:prstGeom>
          <a:ln w="50800">
            <a:solidFill>
              <a:schemeClr val="bg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1003" y="1795780"/>
            <a:ext cx="197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2. Preprocess the data (lower-case, stop words etc.)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70985" y="1784838"/>
            <a:ext cx="2379784" cy="98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15" name="Straight Arrow Connector 14"/>
          <p:cNvCxnSpPr>
            <a:endCxn id="20" idx="0"/>
          </p:cNvCxnSpPr>
          <p:nvPr/>
        </p:nvCxnSpPr>
        <p:spPr>
          <a:xfrm>
            <a:off x="9360877" y="2769576"/>
            <a:ext cx="0" cy="63949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87154" y="1945249"/>
            <a:ext cx="154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 Tokenize the data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70985" y="3409069"/>
            <a:ext cx="2379784" cy="10155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78718" y="356811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4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 Train the word2vec model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24" name="Straight Arrow Connector 23"/>
          <p:cNvCxnSpPr>
            <a:stCxn id="20" idx="1"/>
            <a:endCxn id="30" idx="3"/>
          </p:cNvCxnSpPr>
          <p:nvPr/>
        </p:nvCxnSpPr>
        <p:spPr>
          <a:xfrm flipH="1">
            <a:off x="7280030" y="3916824"/>
            <a:ext cx="886968" cy="0"/>
          </a:xfrm>
          <a:prstGeom prst="straightConnector1">
            <a:avLst/>
          </a:prstGeom>
          <a:ln w="50800">
            <a:solidFill>
              <a:schemeClr val="bg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62099" y="3409070"/>
            <a:ext cx="2379784" cy="98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0" idx="1"/>
          </p:cNvCxnSpPr>
          <p:nvPr/>
        </p:nvCxnSpPr>
        <p:spPr>
          <a:xfrm flipH="1">
            <a:off x="3941883" y="3926448"/>
            <a:ext cx="958363" cy="0"/>
          </a:xfrm>
          <a:prstGeom prst="straightConnector1">
            <a:avLst/>
          </a:prstGeom>
          <a:ln w="50800">
            <a:solidFill>
              <a:schemeClr val="bg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88123" y="3431177"/>
            <a:ext cx="197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6. Find the mean feature vector for questions 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00246" y="3434079"/>
            <a:ext cx="2379784" cy="98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1003" y="3470478"/>
            <a:ext cx="197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5. Extract feature vectors for each word in dataset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51991" y="4393808"/>
            <a:ext cx="0" cy="668216"/>
          </a:xfrm>
          <a:prstGeom prst="straightConnector1">
            <a:avLst/>
          </a:prstGeom>
          <a:ln w="50800">
            <a:solidFill>
              <a:schemeClr val="bg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562099" y="5067103"/>
            <a:ext cx="2379784" cy="98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27227" y="5559472"/>
            <a:ext cx="958363" cy="195"/>
          </a:xfrm>
          <a:prstGeom prst="straightConnector1">
            <a:avLst/>
          </a:prstGeom>
          <a:ln w="50800">
            <a:solidFill>
              <a:schemeClr val="bg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62099" y="5106794"/>
            <a:ext cx="235047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7. Shuffle and Divide the features and labels vectors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00246" y="5067298"/>
            <a:ext cx="2365863" cy="98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280030" y="5559667"/>
            <a:ext cx="907077" cy="8792"/>
          </a:xfrm>
          <a:prstGeom prst="straightConnector1">
            <a:avLst/>
          </a:prstGeom>
          <a:ln w="50800">
            <a:solidFill>
              <a:schemeClr val="bg2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089280" y="5066416"/>
            <a:ext cx="197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8. Train a classifier (SVM &amp; </a:t>
            </a:r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kNN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70986" y="5076090"/>
            <a:ext cx="2379784" cy="98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308731" y="5223312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9. Accuracy Test, Label Predictions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148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0" grpId="0"/>
      <p:bldP spid="14" grpId="0" animBg="1"/>
      <p:bldP spid="16" grpId="0"/>
      <p:bldP spid="20" grpId="0" animBg="1"/>
      <p:bldP spid="22" grpId="0"/>
      <p:bldP spid="27" grpId="0" animBg="1"/>
      <p:bldP spid="29" grpId="0"/>
      <p:bldP spid="30" grpId="0" animBg="1"/>
      <p:bldP spid="31" grpId="0"/>
      <p:bldP spid="52" grpId="0" animBg="1"/>
      <p:bldP spid="54" grpId="0" animBg="1"/>
      <p:bldP spid="55" grpId="0" animBg="1"/>
      <p:bldP spid="57" grpId="0"/>
      <p:bldP spid="58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Word2Vec Model</a:t>
            </a:r>
            <a:endParaRPr lang="en-US" b="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Proposed by Thomas </a:t>
            </a:r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Mikolov</a:t>
            </a:r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in his paper titled as,</a:t>
            </a:r>
            <a:r>
              <a:rPr lang="en-US" i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‘</a:t>
            </a:r>
            <a:r>
              <a:rPr lang="en-GB" i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Distributed </a:t>
            </a:r>
            <a:r>
              <a:rPr lang="en-GB" i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Representations of Words and Phrases and their </a:t>
            </a:r>
            <a:r>
              <a:rPr lang="en-GB" i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Compositionality’</a:t>
            </a:r>
            <a:endParaRPr lang="en-US" i="1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Word2Vec model captures semantic equivalence of each word in corpus depending on the company it (the word) keeps. </a:t>
            </a:r>
          </a:p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An interesting outcome of word of word2vec model is that we can add and subtract word vectors to make sense. For example;</a:t>
            </a:r>
          </a:p>
          <a:p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Vec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(‘King’) + </a:t>
            </a:r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Vec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(‘Woman’) – </a:t>
            </a:r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Vec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(‘Man’) = </a:t>
            </a:r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Vec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(‘Queen’)</a:t>
            </a:r>
          </a:p>
          <a:p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Vec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(‘Madrid’) - </a:t>
            </a:r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Vec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(Spain) + </a:t>
            </a:r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Vec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(‘France’) = </a:t>
            </a:r>
            <a:r>
              <a:rPr lang="en-US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Vec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(‘Paris’) </a:t>
            </a:r>
          </a:p>
          <a:p>
            <a:r>
              <a:rPr lang="en-US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(Results depend on word2vec </a:t>
            </a:r>
            <a:r>
              <a:rPr lang="en-US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training’s corpus, the above two examples are from the original papers)</a:t>
            </a:r>
            <a:endParaRPr lang="en-GB" b="1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2394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02" y="-116559"/>
            <a:ext cx="10353762" cy="970450"/>
          </a:xfrm>
        </p:spPr>
        <p:txBody>
          <a:bodyPr/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K-Nearest Neighbors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83463" y="3815979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83463" y="1072687"/>
            <a:ext cx="2" cy="274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55939" y="2943139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94666" y="2448994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82723" y="2899290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891830" y="3425807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09507" y="3067875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6686" y="1492939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53017" y="1853204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06488" y="2037932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33272" y="1945568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43932" y="1489135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45330" y="3836758"/>
            <a:ext cx="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Age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02582" y="1760902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624548" y="3836758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624548" y="1093466"/>
            <a:ext cx="2" cy="274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897024" y="2963918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35751" y="2469773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23808" y="2920069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32915" y="3446586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50592" y="3088654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17771" y="1513718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94102" y="1873983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247573" y="2058711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874357" y="1966347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85017" y="1509914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686415" y="3857537"/>
            <a:ext cx="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Age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3738503" y="1781681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273933" y="3836757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8273933" y="1093465"/>
            <a:ext cx="2" cy="274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46409" y="2963917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985136" y="2469772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173193" y="2920068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382300" y="3446585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799977" y="3088653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367156" y="1513717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443487" y="1873982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896958" y="2058710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523742" y="1966346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234402" y="1509913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598260" y="3855391"/>
            <a:ext cx="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Age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7387888" y="1781680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9173193" y="1200727"/>
            <a:ext cx="1928916" cy="11822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433889" y="2382753"/>
            <a:ext cx="1800513" cy="143322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06088" y="6646165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806090" y="4106117"/>
            <a:ext cx="12966" cy="254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100359" y="5886640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539086" y="5392495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27143" y="5842791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936250" y="6369308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53927" y="6011376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921106" y="4436440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97437" y="4796705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450908" y="4981433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077692" y="4889069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788352" y="4432636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016782" y="6488668"/>
            <a:ext cx="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Age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-52820" y="5094514"/>
            <a:ext cx="13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732613" y="6698767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732615" y="4158719"/>
            <a:ext cx="12966" cy="254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026884" y="5939242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465611" y="5445097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53668" y="5895393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862775" y="6421910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280452" y="6063978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847631" y="4489042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923962" y="4849307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377433" y="5034035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04217" y="4941671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14877" y="4485238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3873705" y="5147116"/>
            <a:ext cx="13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2699512" y="5359558"/>
            <a:ext cx="238383" cy="24230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666561" y="5573937"/>
            <a:ext cx="1056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Where do I belong?</a:t>
            </a:r>
            <a:endParaRPr lang="en-US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6789648" y="5295154"/>
            <a:ext cx="238383" cy="24230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885615" y="6488668"/>
            <a:ext cx="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Age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5641555" y="4124889"/>
            <a:ext cx="1928622" cy="1500141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815031" y="5421720"/>
            <a:ext cx="1653047" cy="1277047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8442376" y="6703389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8442378" y="4163341"/>
            <a:ext cx="12966" cy="254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736647" y="5943864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175374" y="5449719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9363431" y="5900015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572538" y="6426532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990215" y="6068600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557394" y="4493664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633725" y="4853929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0087196" y="5038657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0713980" y="4946293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424640" y="4489860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7583468" y="5151738"/>
            <a:ext cx="13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499411" y="5299776"/>
            <a:ext cx="238383" cy="24230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1595378" y="6493290"/>
            <a:ext cx="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Age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9351318" y="4129511"/>
            <a:ext cx="1928622" cy="1500141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524794" y="5426342"/>
            <a:ext cx="1653047" cy="1277047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941066" y="4732600"/>
            <a:ext cx="1799330" cy="1590643"/>
          </a:xfrm>
          <a:prstGeom prst="ellipse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30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 animBg="1"/>
      <p:bldP spid="91" grpId="0"/>
      <p:bldP spid="96" grpId="0" animBg="1"/>
      <p:bldP spid="97" grpId="0"/>
      <p:bldP spid="98" grpId="0" animBg="1"/>
      <p:bldP spid="100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/>
      <p:bldP spid="133" grpId="0" animBg="1"/>
      <p:bldP spid="134" grpId="0" animBg="1"/>
      <p:bldP spid="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729" y="75114"/>
            <a:ext cx="10353762" cy="776390"/>
          </a:xfrm>
        </p:spPr>
        <p:txBody>
          <a:bodyPr/>
          <a:lstStyle/>
          <a:p>
            <a:r>
              <a:rPr lang="en-US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Support Vector Machine:</a:t>
            </a:r>
            <a:endParaRPr lang="en-US" b="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83463" y="3815979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783463" y="1072687"/>
            <a:ext cx="2" cy="274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55939" y="2943139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94666" y="2448994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23" y="2899290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91830" y="3425807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9507" y="3067875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76686" y="1492939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53017" y="1853204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06488" y="2037932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33272" y="1945568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43932" y="1489135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45330" y="3836758"/>
            <a:ext cx="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Age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02582" y="1760902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624548" y="3836758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624548" y="1093466"/>
            <a:ext cx="2" cy="274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97024" y="2963918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35751" y="2469773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23808" y="2920069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32915" y="3446586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50592" y="3088654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17771" y="1513718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94102" y="1873983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47573" y="2058711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74357" y="1966347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85017" y="1509914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686415" y="3857537"/>
            <a:ext cx="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Age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3738503" y="1781681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273933" y="3836757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8273933" y="1093465"/>
            <a:ext cx="2" cy="274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546409" y="2963917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85136" y="2469772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173193" y="2920068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382300" y="3446585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799977" y="3088653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367156" y="1513717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443487" y="1873982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896958" y="2058710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523742" y="1966346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234402" y="1509913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598260" y="3855391"/>
            <a:ext cx="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Age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7387888" y="1781680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06088" y="6646165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06090" y="4106117"/>
            <a:ext cx="12966" cy="254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100359" y="5886640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539086" y="5392495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727143" y="5842791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936250" y="6369308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353927" y="6011376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921106" y="4436440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997437" y="4796705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50908" y="4981433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077692" y="4889069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788352" y="4432636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16782" y="6488668"/>
            <a:ext cx="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Age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-52820" y="5094514"/>
            <a:ext cx="13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732613" y="6698767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732615" y="4158719"/>
            <a:ext cx="12966" cy="254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026884" y="5939242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65611" y="5445097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653668" y="5895393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862775" y="6421910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280452" y="6063978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847631" y="4489042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923962" y="4849307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77433" y="5034035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004217" y="4941671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14877" y="4485238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3873705" y="5147116"/>
            <a:ext cx="13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699512" y="5359558"/>
            <a:ext cx="238383" cy="24230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74402" y="5386984"/>
            <a:ext cx="1056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Where do I belong?</a:t>
            </a:r>
            <a:endParaRPr lang="en-US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789648" y="5295154"/>
            <a:ext cx="238383" cy="24230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885615" y="6488668"/>
            <a:ext cx="65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Age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8442376" y="6703389"/>
            <a:ext cx="32532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8442378" y="4163341"/>
            <a:ext cx="12966" cy="254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736647" y="5943864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175374" y="5449719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63431" y="5900015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572538" y="6426532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990215" y="6068600"/>
            <a:ext cx="193963" cy="1847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557394" y="4493664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633725" y="4853929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087196" y="5038657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713980" y="4946293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424640" y="4489860"/>
            <a:ext cx="193963" cy="18472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7583468" y="5151738"/>
            <a:ext cx="13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Body Mass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499411" y="5299776"/>
            <a:ext cx="238383" cy="24230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5095438" y="1626217"/>
            <a:ext cx="2254984" cy="1605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014576" y="1770886"/>
            <a:ext cx="2254984" cy="1605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948900" y="1901713"/>
            <a:ext cx="2254984" cy="1605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530298" y="1710985"/>
            <a:ext cx="2254984" cy="1605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110576" y="4617166"/>
            <a:ext cx="2254984" cy="1605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031118" y="4586549"/>
            <a:ext cx="2254984" cy="1605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813276" y="4669057"/>
            <a:ext cx="2254984" cy="1605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203315" y="2465437"/>
            <a:ext cx="136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Hyperplane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294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9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 animBg="1"/>
      <p:bldP spid="76" grpId="0"/>
      <p:bldP spid="77" grpId="0" animBg="1"/>
      <p:bldP spid="78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 animBg="1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1. Get the questions data (open-sourced)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523028"/>
          </a:xfrm>
        </p:spPr>
        <p:txBody>
          <a:bodyPr/>
          <a:lstStyle/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Quora open-sourced the questions-pair dataset as a challenge for natural language processing’s researcher in 2015. </a:t>
            </a:r>
          </a:p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Link for dataset: </a:t>
            </a: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  <a:hlinkClick r:id="rId2"/>
              </a:rPr>
              <a:t>https://data.quora.com/First-Quora-Dataset-Release-Question-Pairs</a:t>
            </a:r>
            <a:endParaRPr lang="en-US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404290 Questions pair (404290 x 2 questions in total). </a:t>
            </a:r>
          </a:p>
          <a:p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Following is the sample of the raw data.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29" y="3932749"/>
            <a:ext cx="10694894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070" y="2462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2. Preprocess the data </a:t>
            </a:r>
            <a:b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r>
              <a:rPr lang="en-US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(lower-case, stop words etc.)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64" y="1767253"/>
            <a:ext cx="6311411" cy="44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36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198</TotalTime>
  <Words>603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Adobe Ming Std L</vt:lpstr>
      <vt:lpstr>Calibri</vt:lpstr>
      <vt:lpstr>Calisto MT</vt:lpstr>
      <vt:lpstr>Courier New</vt:lpstr>
      <vt:lpstr>Trebuchet MS</vt:lpstr>
      <vt:lpstr>Wingdings 2</vt:lpstr>
      <vt:lpstr>Slate</vt:lpstr>
      <vt:lpstr>An Analysis of Semantic &amp; Syntactic Equivalence of Questions using Word2Vec model and classification algorithms</vt:lpstr>
      <vt:lpstr>Problem Definition:</vt:lpstr>
      <vt:lpstr>Proposed Solution</vt:lpstr>
      <vt:lpstr>Project Breakdown:</vt:lpstr>
      <vt:lpstr>Word2Vec Model</vt:lpstr>
      <vt:lpstr>K-Nearest Neighbors</vt:lpstr>
      <vt:lpstr>Support Vector Machine:</vt:lpstr>
      <vt:lpstr>1. Get the questions data (open-sourced)</vt:lpstr>
      <vt:lpstr>2. Preprocess the data  (lower-case, stop words etc.)</vt:lpstr>
      <vt:lpstr>3. Tokenize the data </vt:lpstr>
      <vt:lpstr>4. Train the word2vec model</vt:lpstr>
      <vt:lpstr>5. Extract feature vectors for  each word in dataset</vt:lpstr>
      <vt:lpstr>6. Find the mean feature vector  for questions </vt:lpstr>
      <vt:lpstr> 7. Shuffle and Divide the Features  (vectors) and Labels (Randomization) </vt:lpstr>
      <vt:lpstr>8. Train a classifier (SVM or kNN)</vt:lpstr>
      <vt:lpstr>9. Accuracy Test &amp; Label Prediction </vt:lpstr>
      <vt:lpstr>Graphical User Interface</vt:lpstr>
      <vt:lpstr>Metrics to Validate Classifiers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Semantic &amp; Syntactic Equivalence of Questions using Word2Vec model and classification algorithms</dc:title>
  <dc:creator>Windows User</dc:creator>
  <cp:lastModifiedBy>Windows User</cp:lastModifiedBy>
  <cp:revision>32</cp:revision>
  <dcterms:created xsi:type="dcterms:W3CDTF">2017-12-02T18:01:22Z</dcterms:created>
  <dcterms:modified xsi:type="dcterms:W3CDTF">2017-12-06T07:14:17Z</dcterms:modified>
</cp:coreProperties>
</file>