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2" r:id="rId7"/>
    <p:sldId id="308" r:id="rId8"/>
    <p:sldId id="311" r:id="rId9"/>
    <p:sldId id="313" r:id="rId10"/>
    <p:sldId id="314" r:id="rId11"/>
    <p:sldId id="3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2"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Python</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Open cv</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NumPy</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NeighborY="4436"/>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421211"/>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Python</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Open cv</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NumPy</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Computer Vision-OpenCV</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(AIR CANVAS)</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DDDA-AD49-E504-041A-3427521268DD}"/>
              </a:ext>
            </a:extLst>
          </p:cNvPr>
          <p:cNvSpPr>
            <a:spLocks noGrp="1"/>
          </p:cNvSpPr>
          <p:nvPr>
            <p:ph type="title"/>
          </p:nvPr>
        </p:nvSpPr>
        <p:spPr/>
        <p:txBody>
          <a:bodyPr/>
          <a:lstStyle/>
          <a:p>
            <a:r>
              <a:rPr lang="en-IN" dirty="0"/>
              <a:t>Open CV</a:t>
            </a:r>
          </a:p>
        </p:txBody>
      </p:sp>
      <p:sp>
        <p:nvSpPr>
          <p:cNvPr id="3" name="Content Placeholder 2">
            <a:extLst>
              <a:ext uri="{FF2B5EF4-FFF2-40B4-BE49-F238E27FC236}">
                <a16:creationId xmlns:a16="http://schemas.microsoft.com/office/drawing/2014/main" id="{88B2A205-9071-10C5-B878-5E9151A2F592}"/>
              </a:ext>
            </a:extLst>
          </p:cNvPr>
          <p:cNvSpPr>
            <a:spLocks noGrp="1"/>
          </p:cNvSpPr>
          <p:nvPr>
            <p:ph idx="1"/>
          </p:nvPr>
        </p:nvSpPr>
        <p:spPr/>
        <p:txBody>
          <a:bodyPr/>
          <a:lstStyle/>
          <a:p>
            <a:r>
              <a:rPr lang="en-US" b="0" i="0" dirty="0">
                <a:solidFill>
                  <a:srgbClr val="273239"/>
                </a:solidFill>
                <a:effectLst/>
                <a:latin typeface="Nunito" pitchFamily="2" charset="0"/>
              </a:rPr>
              <a:t>OpenCV is the huge open-source library for the computer vision, machine learning, and image processing.</a:t>
            </a:r>
          </a:p>
          <a:p>
            <a:r>
              <a:rPr lang="en-US" b="0" i="0" dirty="0">
                <a:solidFill>
                  <a:srgbClr val="273239"/>
                </a:solidFill>
                <a:effectLst/>
                <a:latin typeface="Nunito" pitchFamily="2" charset="0"/>
              </a:rPr>
              <a:t>When it integrated with various libraries, such as NumPy, python is capable of processing the OpenCV array structure for analysis. To Identify image pattern and its various features we use vector space and perform mathematical operations on these features. </a:t>
            </a:r>
          </a:p>
          <a:p>
            <a:r>
              <a:rPr lang="en-US" dirty="0">
                <a:solidFill>
                  <a:srgbClr val="273239"/>
                </a:solidFill>
                <a:latin typeface="Nunito" pitchFamily="2" charset="0"/>
              </a:rPr>
              <a:t>It is widely used in object detection, air canvas, facial recognition and hand gestures movement.</a:t>
            </a:r>
            <a:endParaRPr lang="en-IN" dirty="0"/>
          </a:p>
        </p:txBody>
      </p:sp>
    </p:spTree>
    <p:extLst>
      <p:ext uri="{BB962C8B-B14F-4D97-AF65-F5344CB8AC3E}">
        <p14:creationId xmlns:p14="http://schemas.microsoft.com/office/powerpoint/2010/main" val="3834443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FEC7-833A-1F72-F895-55F3BE540350}"/>
              </a:ext>
            </a:extLst>
          </p:cNvPr>
          <p:cNvSpPr>
            <a:spLocks noGrp="1"/>
          </p:cNvSpPr>
          <p:nvPr>
            <p:ph type="title"/>
          </p:nvPr>
        </p:nvSpPr>
        <p:spPr/>
        <p:txBody>
          <a:bodyPr/>
          <a:lstStyle/>
          <a:p>
            <a:r>
              <a:rPr lang="en-IN" dirty="0"/>
              <a:t>Project on Air Canvas</a:t>
            </a:r>
          </a:p>
        </p:txBody>
      </p:sp>
      <p:sp>
        <p:nvSpPr>
          <p:cNvPr id="3" name="Content Placeholder 2">
            <a:extLst>
              <a:ext uri="{FF2B5EF4-FFF2-40B4-BE49-F238E27FC236}">
                <a16:creationId xmlns:a16="http://schemas.microsoft.com/office/drawing/2014/main" id="{5714E25E-2897-8870-6F31-7BC8430AAF55}"/>
              </a:ext>
            </a:extLst>
          </p:cNvPr>
          <p:cNvSpPr>
            <a:spLocks noGrp="1"/>
          </p:cNvSpPr>
          <p:nvPr>
            <p:ph idx="1"/>
          </p:nvPr>
        </p:nvSpPr>
        <p:spPr/>
        <p:txBody>
          <a:bodyPr/>
          <a:lstStyle/>
          <a:p>
            <a:r>
              <a:rPr lang="en-IN" dirty="0"/>
              <a:t>It is a project which detects the finger tip, creates masks of the same and then generate contours using deque. You can draw anything in the allotted free space and can choose colour from the window.</a:t>
            </a:r>
          </a:p>
          <a:p>
            <a:r>
              <a:rPr lang="en-IN" kern="0" dirty="0">
                <a:effectLst/>
                <a:ea typeface="Times New Roman" panose="02020603050405020304" pitchFamily="18" charset="0"/>
                <a:cs typeface="Times New Roman" panose="02020603050405020304" pitchFamily="18" charset="0"/>
              </a:rPr>
              <a:t>The traditional method of writing includes pen and paper. The essential aim of this air canvas is building hand gesture recognition system to write digitally.  It uses computer vision to trace the path of the finger. The generated text can also be used for various purposes, such as sending messages, emails etc. It will be a powerful means of communication for the deaf. </a:t>
            </a:r>
            <a:endParaRPr lang="en-IN"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8794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Pre-requisite of project</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22215326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What is OpenCV">
            <a:extLst>
              <a:ext uri="{FF2B5EF4-FFF2-40B4-BE49-F238E27FC236}">
                <a16:creationId xmlns:a16="http://schemas.microsoft.com/office/drawing/2014/main" id="{68F82B4A-766E-77F4-9E7B-F7874D3CF6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25356"/>
          <a:stretch/>
        </p:blipFill>
        <p:spPr bwMode="auto">
          <a:xfrm>
            <a:off x="4861638" y="2401855"/>
            <a:ext cx="2752142" cy="20542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Python coding language Logo.">
            <a:extLst>
              <a:ext uri="{FF2B5EF4-FFF2-40B4-BE49-F238E27FC236}">
                <a16:creationId xmlns:a16="http://schemas.microsoft.com/office/drawing/2014/main" id="{A53CD6E5-CF63-7C3A-2132-3D354D1E17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963" y="1898780"/>
            <a:ext cx="3060440" cy="30604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_fullcolor">
            <a:extLst>
              <a:ext uri="{FF2B5EF4-FFF2-40B4-BE49-F238E27FC236}">
                <a16:creationId xmlns:a16="http://schemas.microsoft.com/office/drawing/2014/main" id="{ED1009D5-1A8F-D7F8-27B9-F159D85F4B9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8448" t="23041" r="66200" b="38122"/>
          <a:stretch/>
        </p:blipFill>
        <p:spPr bwMode="auto">
          <a:xfrm>
            <a:off x="8168725" y="2317879"/>
            <a:ext cx="2682020" cy="2054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2259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3C98CB8-3A1F-6F59-08A1-9F23F00FFA96}"/>
              </a:ext>
            </a:extLst>
          </p:cNvPr>
          <p:cNvSpPr>
            <a:spLocks noGrp="1"/>
          </p:cNvSpPr>
          <p:nvPr>
            <p:ph type="pic" idx="1"/>
          </p:nvPr>
        </p:nvSpPr>
        <p:spPr/>
        <p:txBody>
          <a:bodyPr/>
          <a:lstStyle/>
          <a:p>
            <a:endParaRPr lang="en-IN" dirty="0"/>
          </a:p>
        </p:txBody>
      </p:sp>
      <p:sp>
        <p:nvSpPr>
          <p:cNvPr id="3" name="Title 2">
            <a:extLst>
              <a:ext uri="{FF2B5EF4-FFF2-40B4-BE49-F238E27FC236}">
                <a16:creationId xmlns:a16="http://schemas.microsoft.com/office/drawing/2014/main" id="{8DD64AC9-D54F-0327-648D-6767C1BEBE63}"/>
              </a:ext>
            </a:extLst>
          </p:cNvPr>
          <p:cNvSpPr>
            <a:spLocks noGrp="1"/>
          </p:cNvSpPr>
          <p:nvPr>
            <p:ph type="title"/>
          </p:nvPr>
        </p:nvSpPr>
        <p:spPr/>
        <p:txBody>
          <a:bodyPr/>
          <a:lstStyle/>
          <a:p>
            <a:r>
              <a:rPr lang="en-IN" dirty="0"/>
              <a:t>Computer vision program implemented</a:t>
            </a:r>
          </a:p>
        </p:txBody>
      </p:sp>
      <p:sp>
        <p:nvSpPr>
          <p:cNvPr id="4" name="Text Placeholder 3">
            <a:extLst>
              <a:ext uri="{FF2B5EF4-FFF2-40B4-BE49-F238E27FC236}">
                <a16:creationId xmlns:a16="http://schemas.microsoft.com/office/drawing/2014/main" id="{4ADAEC51-5DA8-A334-9D36-81D1A3D30586}"/>
              </a:ext>
            </a:extLst>
          </p:cNvPr>
          <p:cNvSpPr>
            <a:spLocks noGrp="1"/>
          </p:cNvSpPr>
          <p:nvPr>
            <p:ph type="body" sz="half" idx="2"/>
          </p:nvPr>
        </p:nvSpPr>
        <p:spPr/>
        <p:txBody>
          <a:bodyPr/>
          <a:lstStyle/>
          <a:p>
            <a:r>
              <a:rPr lang="en-IN" dirty="0"/>
              <a:t>Using libraries OpenCV , deque , NumPy</a:t>
            </a:r>
          </a:p>
        </p:txBody>
      </p:sp>
      <p:pic>
        <p:nvPicPr>
          <p:cNvPr id="5" name="Picture 4">
            <a:extLst>
              <a:ext uri="{FF2B5EF4-FFF2-40B4-BE49-F238E27FC236}">
                <a16:creationId xmlns:a16="http://schemas.microsoft.com/office/drawing/2014/main" id="{C9054C7F-4779-1ADB-BBC4-EC415D9B0E63}"/>
              </a:ext>
            </a:extLst>
          </p:cNvPr>
          <p:cNvPicPr>
            <a:picLocks noChangeAspect="1"/>
          </p:cNvPicPr>
          <p:nvPr/>
        </p:nvPicPr>
        <p:blipFill>
          <a:blip r:embed="rId2"/>
          <a:stretch>
            <a:fillRect/>
          </a:stretch>
        </p:blipFill>
        <p:spPr>
          <a:xfrm>
            <a:off x="351453" y="316861"/>
            <a:ext cx="5993075" cy="3851808"/>
          </a:xfrm>
          <a:prstGeom prst="rect">
            <a:avLst/>
          </a:prstGeom>
        </p:spPr>
      </p:pic>
      <p:pic>
        <p:nvPicPr>
          <p:cNvPr id="6" name="Picture 5">
            <a:extLst>
              <a:ext uri="{FF2B5EF4-FFF2-40B4-BE49-F238E27FC236}">
                <a16:creationId xmlns:a16="http://schemas.microsoft.com/office/drawing/2014/main" id="{EABE4194-9072-4C6C-1A0D-A88EEF9BF7EA}"/>
              </a:ext>
            </a:extLst>
          </p:cNvPr>
          <p:cNvPicPr>
            <a:picLocks noChangeAspect="1"/>
          </p:cNvPicPr>
          <p:nvPr/>
        </p:nvPicPr>
        <p:blipFill>
          <a:blip r:embed="rId3"/>
          <a:stretch>
            <a:fillRect/>
          </a:stretch>
        </p:blipFill>
        <p:spPr>
          <a:xfrm>
            <a:off x="6385117" y="316861"/>
            <a:ext cx="5455430" cy="3898218"/>
          </a:xfrm>
          <a:prstGeom prst="rect">
            <a:avLst/>
          </a:prstGeom>
        </p:spPr>
      </p:pic>
    </p:spTree>
    <p:extLst>
      <p:ext uri="{BB962C8B-B14F-4D97-AF65-F5344CB8AC3E}">
        <p14:creationId xmlns:p14="http://schemas.microsoft.com/office/powerpoint/2010/main" val="13047352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069-258F-E35F-1DFD-25E42E85415F}"/>
              </a:ext>
            </a:extLst>
          </p:cNvPr>
          <p:cNvSpPr>
            <a:spLocks noGrp="1"/>
          </p:cNvSpPr>
          <p:nvPr>
            <p:ph type="title"/>
          </p:nvPr>
        </p:nvSpPr>
        <p:spPr/>
        <p:txBody>
          <a:bodyPr/>
          <a:lstStyle/>
          <a:p>
            <a:r>
              <a:rPr lang="en-IN" dirty="0"/>
              <a:t>Workflow of the project</a:t>
            </a:r>
          </a:p>
        </p:txBody>
      </p:sp>
      <p:sp>
        <p:nvSpPr>
          <p:cNvPr id="3" name="Content Placeholder 2">
            <a:extLst>
              <a:ext uri="{FF2B5EF4-FFF2-40B4-BE49-F238E27FC236}">
                <a16:creationId xmlns:a16="http://schemas.microsoft.com/office/drawing/2014/main" id="{AB4AD38B-3E59-F17B-7F89-86367CB642CC}"/>
              </a:ext>
            </a:extLst>
          </p:cNvPr>
          <p:cNvSpPr>
            <a:spLocks noGrp="1"/>
          </p:cNvSpPr>
          <p:nvPr>
            <p:ph idx="1"/>
          </p:nvPr>
        </p:nvSpPr>
        <p:spPr/>
        <p:txBody>
          <a:bodyPr/>
          <a:lstStyle/>
          <a:p>
            <a:endParaRPr lang="en-IN" dirty="0"/>
          </a:p>
          <a:p>
            <a:r>
              <a:rPr lang="en-IN" dirty="0"/>
              <a:t>In total four windows have been created to accomplish all the functionalities. One is HSV, other is paint window, other one is mask and last one is video Capture window.</a:t>
            </a:r>
          </a:p>
          <a:p>
            <a:endParaRPr lang="en-IN" dirty="0"/>
          </a:p>
          <a:p>
            <a:r>
              <a:rPr lang="en-IN" dirty="0"/>
              <a:t>Colour detection and tracking are used in order to achieve the objective. A mask is created around the bead and then the colour marker is predicted. It further includes more operation on mask such as erosion and dilation. Erosion reduces the impurities present in the mask and dilation further restores the eroded main mask.</a:t>
            </a:r>
          </a:p>
        </p:txBody>
      </p:sp>
    </p:spTree>
    <p:extLst>
      <p:ext uri="{BB962C8B-B14F-4D97-AF65-F5344CB8AC3E}">
        <p14:creationId xmlns:p14="http://schemas.microsoft.com/office/powerpoint/2010/main" val="207670388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4D59-20FE-0BC3-967D-711DC9101261}"/>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3AE3A4B6-B45D-4265-1583-6641C3F921E8}"/>
              </a:ext>
            </a:extLst>
          </p:cNvPr>
          <p:cNvSpPr>
            <a:spLocks noGrp="1"/>
          </p:cNvSpPr>
          <p:nvPr>
            <p:ph idx="4294967295"/>
          </p:nvPr>
        </p:nvSpPr>
        <p:spPr>
          <a:xfrm>
            <a:off x="2133600" y="2108200"/>
            <a:ext cx="10058400" cy="3760788"/>
          </a:xfrm>
        </p:spPr>
        <p:txBody>
          <a:bodyPr/>
          <a:lstStyle/>
          <a:p>
            <a:r>
              <a:rPr lang="en-IN" dirty="0"/>
              <a:t>1. Start reading the frames and convert the captured frames to HSV colour space.</a:t>
            </a:r>
          </a:p>
          <a:p>
            <a:r>
              <a:rPr lang="en-IN" dirty="0"/>
              <a:t>2. Prepare the canvas frame and put the respective ink buttons on it.</a:t>
            </a:r>
          </a:p>
          <a:p>
            <a:r>
              <a:rPr lang="en-IN" dirty="0"/>
              <a:t>3. Adjust the trackbar values for finding the mask of coloured marker.</a:t>
            </a:r>
          </a:p>
          <a:p>
            <a:r>
              <a:rPr lang="en-IN" dirty="0"/>
              <a:t>4. Preprocess the mask with erosion and dilation operation.</a:t>
            </a:r>
          </a:p>
          <a:p>
            <a:r>
              <a:rPr lang="en-IN" dirty="0"/>
              <a:t>5. Detect the contours, find the </a:t>
            </a:r>
            <a:r>
              <a:rPr lang="en-IN" dirty="0" err="1"/>
              <a:t>center</a:t>
            </a:r>
            <a:r>
              <a:rPr lang="en-IN" dirty="0"/>
              <a:t> coordinates of largest contour and keep storing them in the array for successive frames.</a:t>
            </a:r>
          </a:p>
          <a:p>
            <a:r>
              <a:rPr lang="en-IN" dirty="0"/>
              <a:t>6. Finally draw the points stored in array on the frames and canvas.</a:t>
            </a:r>
          </a:p>
        </p:txBody>
      </p:sp>
    </p:spTree>
    <p:extLst>
      <p:ext uri="{BB962C8B-B14F-4D97-AF65-F5344CB8AC3E}">
        <p14:creationId xmlns:p14="http://schemas.microsoft.com/office/powerpoint/2010/main" val="247278647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5F7D-DC23-44BD-B104-8222D05C4833}"/>
              </a:ext>
            </a:extLst>
          </p:cNvPr>
          <p:cNvSpPr>
            <a:spLocks noGrp="1"/>
          </p:cNvSpPr>
          <p:nvPr>
            <p:ph type="title"/>
          </p:nvPr>
        </p:nvSpPr>
        <p:spPr>
          <a:xfrm>
            <a:off x="1097280" y="1436914"/>
            <a:ext cx="10058400" cy="2090057"/>
          </a:xfrm>
        </p:spPr>
        <p:txBody>
          <a:bodyPr/>
          <a:lstStyle/>
          <a:p>
            <a:pPr algn="ctr"/>
            <a:r>
              <a:rPr lang="en-IN" dirty="0"/>
              <a:t> Thank You</a:t>
            </a:r>
          </a:p>
        </p:txBody>
      </p:sp>
      <p:sp>
        <p:nvSpPr>
          <p:cNvPr id="3" name="Text Placeholder 2">
            <a:extLst>
              <a:ext uri="{FF2B5EF4-FFF2-40B4-BE49-F238E27FC236}">
                <a16:creationId xmlns:a16="http://schemas.microsoft.com/office/drawing/2014/main" id="{83209302-7BC5-9D70-E64A-0B25B48B34DF}"/>
              </a:ext>
            </a:extLst>
          </p:cNvPr>
          <p:cNvSpPr>
            <a:spLocks noGrp="1"/>
          </p:cNvSpPr>
          <p:nvPr>
            <p:ph type="body" idx="1"/>
          </p:nvPr>
        </p:nvSpPr>
        <p:spPr>
          <a:xfrm>
            <a:off x="1097280" y="4516015"/>
            <a:ext cx="10058400" cy="1894115"/>
          </a:xfrm>
        </p:spPr>
        <p:txBody>
          <a:bodyPr/>
          <a:lstStyle/>
          <a:p>
            <a:r>
              <a:rPr lang="en-IN" b="1" dirty="0"/>
              <a:t>Submitted by:</a:t>
            </a:r>
          </a:p>
          <a:p>
            <a:r>
              <a:rPr lang="en-IN" sz="1800" dirty="0">
                <a:solidFill>
                  <a:schemeClr val="bg2">
                    <a:lumMod val="50000"/>
                  </a:schemeClr>
                </a:solidFill>
                <a:latin typeface="Aptos Narrow" panose="020B0004020202020204" pitchFamily="34" charset="0"/>
                <a:ea typeface="Artifakt Element Hair" panose="020B0203050000020004" pitchFamily="34" charset="0"/>
              </a:rPr>
              <a:t>Shreya Agrawal 102217170</a:t>
            </a:r>
          </a:p>
          <a:p>
            <a:r>
              <a:rPr lang="en-IN" sz="1800" dirty="0">
                <a:solidFill>
                  <a:schemeClr val="bg2">
                    <a:lumMod val="50000"/>
                  </a:schemeClr>
                </a:solidFill>
                <a:latin typeface="Aptos Narrow" panose="020B0004020202020204" pitchFamily="34" charset="0"/>
                <a:ea typeface="Artifakt Element Hair" panose="020B0203050000020004" pitchFamily="34" charset="0"/>
              </a:rPr>
              <a:t>Arshdeep kaur   102217192</a:t>
            </a:r>
          </a:p>
        </p:txBody>
      </p:sp>
    </p:spTree>
    <p:extLst>
      <p:ext uri="{BB962C8B-B14F-4D97-AF65-F5344CB8AC3E}">
        <p14:creationId xmlns:p14="http://schemas.microsoft.com/office/powerpoint/2010/main" val="2885437007"/>
      </p:ext>
    </p:extLst>
  </p:cSld>
  <p:clrMapOvr>
    <a:masterClrMapping/>
  </p:clrMapOvr>
  <p:transition spd="slow">
    <p:cover/>
  </p:transition>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{1AF42B91-1715-4871-B61C-116A8173A8C3}tf11437505_win32</Template>
  <TotalTime>53</TotalTime>
  <Words>423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 Narrow</vt:lpstr>
      <vt:lpstr>Calibri</vt:lpstr>
      <vt:lpstr>Georgia Pro Cond Light</vt:lpstr>
      <vt:lpstr>Nunito</vt:lpstr>
      <vt:lpstr>Speak Pro</vt:lpstr>
      <vt:lpstr>RetrospectVTI</vt:lpstr>
      <vt:lpstr>Computer Vision-OpenCV</vt:lpstr>
      <vt:lpstr>Open CV</vt:lpstr>
      <vt:lpstr>Project on Air Canvas</vt:lpstr>
      <vt:lpstr>Pre-requisite of project</vt:lpstr>
      <vt:lpstr>Computer vision program implemented</vt:lpstr>
      <vt:lpstr>Workflow of the project</vt:lpstr>
      <vt:lpstr>Working:</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Vision-OpenCV</dc:title>
  <dc:creator>arshdeep kaur pawar</dc:creator>
  <cp:lastModifiedBy>arshdeep kaur pawar</cp:lastModifiedBy>
  <cp:revision>2</cp:revision>
  <dcterms:created xsi:type="dcterms:W3CDTF">2023-10-28T09:44:58Z</dcterms:created>
  <dcterms:modified xsi:type="dcterms:W3CDTF">2023-11-09T12:22:00Z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