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75" r:id="rId3"/>
    <p:sldId id="292" r:id="rId4"/>
    <p:sldId id="277" r:id="rId5"/>
    <p:sldId id="290" r:id="rId6"/>
    <p:sldId id="29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5F6975"/>
    <a:srgbClr val="616E77"/>
    <a:srgbClr val="77A1B0"/>
    <a:srgbClr val="E5FAFF"/>
    <a:srgbClr val="88AABB"/>
    <a:srgbClr val="6B7479"/>
    <a:srgbClr val="8EAB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9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04B09DB-5E23-49CE-902B-1E229000CF8A}" type="datetimeFigureOut">
              <a:rPr lang="zh-CN" altLang="en-US" smtClean="0"/>
              <a:pPr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BAA2ABA-1326-4A22-9054-396CCEBB6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81584" y="396852"/>
            <a:ext cx="699034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" y="1778000"/>
            <a:ext cx="114554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GB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SDLC ( Software Development Life Cycle) we have many models 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58165" y="2527300"/>
            <a:ext cx="115189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200"/>
              <a:t>Agile was formally launched in 2001 when 17 technologists drafted the Agile Manifesto.</a:t>
            </a:r>
            <a:endParaRPr lang="en-GB" altLang="en-US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200"/>
              <a:t>Agile model  is  widely used in the present market, where in we develop software in an incremental and Iterative process.</a:t>
            </a:r>
          </a:p>
          <a:p>
            <a:pPr indent="0">
              <a:buFont typeface="Arial" panose="020B0604020202020204" pitchFamily="34" charset="0"/>
              <a:buNone/>
            </a:pPr>
            <a:endParaRPr lang="en-GB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200"/>
              <a:t>In Agile modle Requirments are called Stories.</a:t>
            </a:r>
          </a:p>
          <a:p>
            <a:endParaRPr lang="en-GB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200"/>
              <a:t>The Requirements are volatile in agile model (Requirements might change).</a:t>
            </a:r>
          </a:p>
          <a:p>
            <a:pPr indent="0">
              <a:buFont typeface="Arial" panose="020B0604020202020204" pitchFamily="34" charset="0"/>
              <a:buNone/>
            </a:pPr>
            <a:endParaRPr lang="en-GB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200"/>
              <a:t> Software development during one unit of time is referred to as iteration, which may last from Two to Four weeks is also as Sprint.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 sz="2200"/>
              <a:t> </a:t>
            </a:r>
          </a:p>
          <a:p>
            <a:endParaRPr lang="en-GB" altLang="en-US" sz="2200"/>
          </a:p>
          <a:p>
            <a:endParaRPr lang="en-GB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3370369" y="5654106"/>
            <a:ext cx="358073" cy="359602"/>
          </a:xfrm>
          <a:custGeom>
            <a:avLst/>
            <a:gdLst>
              <a:gd name="T0" fmla="*/ 160 w 198"/>
              <a:gd name="T1" fmla="*/ 0 h 198"/>
              <a:gd name="T2" fmla="*/ 38 w 198"/>
              <a:gd name="T3" fmla="*/ 0 h 198"/>
              <a:gd name="T4" fmla="*/ 0 w 198"/>
              <a:gd name="T5" fmla="*/ 38 h 198"/>
              <a:gd name="T6" fmla="*/ 0 w 198"/>
              <a:gd name="T7" fmla="*/ 78 h 198"/>
              <a:gd name="T8" fmla="*/ 0 w 198"/>
              <a:gd name="T9" fmla="*/ 159 h 198"/>
              <a:gd name="T10" fmla="*/ 38 w 198"/>
              <a:gd name="T11" fmla="*/ 198 h 198"/>
              <a:gd name="T12" fmla="*/ 160 w 198"/>
              <a:gd name="T13" fmla="*/ 198 h 198"/>
              <a:gd name="T14" fmla="*/ 198 w 198"/>
              <a:gd name="T15" fmla="*/ 159 h 198"/>
              <a:gd name="T16" fmla="*/ 198 w 198"/>
              <a:gd name="T17" fmla="*/ 78 h 198"/>
              <a:gd name="T18" fmla="*/ 198 w 198"/>
              <a:gd name="T19" fmla="*/ 38 h 198"/>
              <a:gd name="T20" fmla="*/ 160 w 198"/>
              <a:gd name="T21" fmla="*/ 0 h 198"/>
              <a:gd name="T22" fmla="*/ 171 w 198"/>
              <a:gd name="T23" fmla="*/ 22 h 198"/>
              <a:gd name="T24" fmla="*/ 175 w 198"/>
              <a:gd name="T25" fmla="*/ 22 h 198"/>
              <a:gd name="T26" fmla="*/ 175 w 198"/>
              <a:gd name="T27" fmla="*/ 27 h 198"/>
              <a:gd name="T28" fmla="*/ 175 w 198"/>
              <a:gd name="T29" fmla="*/ 56 h 198"/>
              <a:gd name="T30" fmla="*/ 142 w 198"/>
              <a:gd name="T31" fmla="*/ 56 h 198"/>
              <a:gd name="T32" fmla="*/ 142 w 198"/>
              <a:gd name="T33" fmla="*/ 22 h 198"/>
              <a:gd name="T34" fmla="*/ 171 w 198"/>
              <a:gd name="T35" fmla="*/ 22 h 198"/>
              <a:gd name="T36" fmla="*/ 71 w 198"/>
              <a:gd name="T37" fmla="*/ 78 h 198"/>
              <a:gd name="T38" fmla="*/ 99 w 198"/>
              <a:gd name="T39" fmla="*/ 64 h 198"/>
              <a:gd name="T40" fmla="*/ 127 w 198"/>
              <a:gd name="T41" fmla="*/ 78 h 198"/>
              <a:gd name="T42" fmla="*/ 134 w 198"/>
              <a:gd name="T43" fmla="*/ 99 h 198"/>
              <a:gd name="T44" fmla="*/ 99 w 198"/>
              <a:gd name="T45" fmla="*/ 134 h 198"/>
              <a:gd name="T46" fmla="*/ 64 w 198"/>
              <a:gd name="T47" fmla="*/ 99 h 198"/>
              <a:gd name="T48" fmla="*/ 71 w 198"/>
              <a:gd name="T49" fmla="*/ 78 h 198"/>
              <a:gd name="T50" fmla="*/ 179 w 198"/>
              <a:gd name="T51" fmla="*/ 159 h 198"/>
              <a:gd name="T52" fmla="*/ 160 w 198"/>
              <a:gd name="T53" fmla="*/ 178 h 198"/>
              <a:gd name="T54" fmla="*/ 38 w 198"/>
              <a:gd name="T55" fmla="*/ 178 h 198"/>
              <a:gd name="T56" fmla="*/ 19 w 198"/>
              <a:gd name="T57" fmla="*/ 159 h 198"/>
              <a:gd name="T58" fmla="*/ 19 w 198"/>
              <a:gd name="T59" fmla="*/ 78 h 198"/>
              <a:gd name="T60" fmla="*/ 49 w 198"/>
              <a:gd name="T61" fmla="*/ 78 h 198"/>
              <a:gd name="T62" fmla="*/ 45 w 198"/>
              <a:gd name="T63" fmla="*/ 99 h 198"/>
              <a:gd name="T64" fmla="*/ 99 w 198"/>
              <a:gd name="T65" fmla="*/ 153 h 198"/>
              <a:gd name="T66" fmla="*/ 153 w 198"/>
              <a:gd name="T67" fmla="*/ 99 h 198"/>
              <a:gd name="T68" fmla="*/ 149 w 198"/>
              <a:gd name="T69" fmla="*/ 78 h 198"/>
              <a:gd name="T70" fmla="*/ 179 w 198"/>
              <a:gd name="T71" fmla="*/ 78 h 198"/>
              <a:gd name="T72" fmla="*/ 179 w 198"/>
              <a:gd name="T73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8" h="198">
                <a:moveTo>
                  <a:pt x="160" y="0"/>
                </a:move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81"/>
                  <a:pt x="17" y="198"/>
                  <a:pt x="38" y="198"/>
                </a:cubicBezTo>
                <a:cubicBezTo>
                  <a:pt x="160" y="198"/>
                  <a:pt x="160" y="198"/>
                  <a:pt x="160" y="198"/>
                </a:cubicBezTo>
                <a:cubicBezTo>
                  <a:pt x="181" y="198"/>
                  <a:pt x="198" y="181"/>
                  <a:pt x="198" y="159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38"/>
                  <a:pt x="198" y="38"/>
                  <a:pt x="198" y="38"/>
                </a:cubicBezTo>
                <a:cubicBezTo>
                  <a:pt x="198" y="17"/>
                  <a:pt x="181" y="0"/>
                  <a:pt x="160" y="0"/>
                </a:cubicBezTo>
                <a:close/>
                <a:moveTo>
                  <a:pt x="171" y="22"/>
                </a:moveTo>
                <a:cubicBezTo>
                  <a:pt x="175" y="22"/>
                  <a:pt x="175" y="22"/>
                  <a:pt x="175" y="22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75" y="56"/>
                  <a:pt x="175" y="56"/>
                  <a:pt x="175" y="56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2" y="22"/>
                  <a:pt x="142" y="22"/>
                  <a:pt x="142" y="22"/>
                </a:cubicBezTo>
                <a:lnTo>
                  <a:pt x="171" y="22"/>
                </a:lnTo>
                <a:close/>
                <a:moveTo>
                  <a:pt x="71" y="78"/>
                </a:moveTo>
                <a:cubicBezTo>
                  <a:pt x="77" y="70"/>
                  <a:pt x="87" y="64"/>
                  <a:pt x="99" y="64"/>
                </a:cubicBezTo>
                <a:cubicBezTo>
                  <a:pt x="111" y="64"/>
                  <a:pt x="121" y="70"/>
                  <a:pt x="127" y="78"/>
                </a:cubicBezTo>
                <a:cubicBezTo>
                  <a:pt x="132" y="84"/>
                  <a:pt x="134" y="91"/>
                  <a:pt x="134" y="99"/>
                </a:cubicBezTo>
                <a:cubicBezTo>
                  <a:pt x="134" y="118"/>
                  <a:pt x="118" y="134"/>
                  <a:pt x="99" y="134"/>
                </a:cubicBezTo>
                <a:cubicBezTo>
                  <a:pt x="80" y="134"/>
                  <a:pt x="64" y="118"/>
                  <a:pt x="64" y="99"/>
                </a:cubicBezTo>
                <a:cubicBezTo>
                  <a:pt x="64" y="91"/>
                  <a:pt x="67" y="84"/>
                  <a:pt x="71" y="78"/>
                </a:cubicBezTo>
                <a:close/>
                <a:moveTo>
                  <a:pt x="179" y="159"/>
                </a:moveTo>
                <a:cubicBezTo>
                  <a:pt x="179" y="170"/>
                  <a:pt x="170" y="178"/>
                  <a:pt x="160" y="178"/>
                </a:cubicBezTo>
                <a:cubicBezTo>
                  <a:pt x="38" y="178"/>
                  <a:pt x="38" y="178"/>
                  <a:pt x="38" y="178"/>
                </a:cubicBezTo>
                <a:cubicBezTo>
                  <a:pt x="28" y="178"/>
                  <a:pt x="19" y="170"/>
                  <a:pt x="19" y="159"/>
                </a:cubicBezTo>
                <a:cubicBezTo>
                  <a:pt x="19" y="78"/>
                  <a:pt x="19" y="78"/>
                  <a:pt x="19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6" y="85"/>
                  <a:pt x="45" y="91"/>
                  <a:pt x="45" y="99"/>
                </a:cubicBezTo>
                <a:cubicBezTo>
                  <a:pt x="45" y="129"/>
                  <a:pt x="69" y="153"/>
                  <a:pt x="99" y="153"/>
                </a:cubicBezTo>
                <a:cubicBezTo>
                  <a:pt x="129" y="153"/>
                  <a:pt x="153" y="129"/>
                  <a:pt x="153" y="99"/>
                </a:cubicBezTo>
                <a:cubicBezTo>
                  <a:pt x="153" y="91"/>
                  <a:pt x="152" y="85"/>
                  <a:pt x="149" y="78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635" cy="6824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01FA91-735F-455D-801E-D9486A87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297" y="403418"/>
            <a:ext cx="10946295" cy="5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76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19036" y="396852"/>
            <a:ext cx="62104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Merits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89560" y="1781175"/>
            <a:ext cx="119024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Customers can have a look of the working feature which fulfilled their expectations.</a:t>
            </a:r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The customers are satisfied because after every Sprint working feature of the software is delivered to them.</a:t>
            </a:r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Changes in the requirements are accepted even in the later stages of the development.</a:t>
            </a:r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Less Documentation.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19036" y="396852"/>
            <a:ext cx="62104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 Merits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89560" y="1781175"/>
            <a:ext cx="1190244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Because of the ever-evolving features, there is always a risk of the ever-lasting project.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For complex projects, the resource requirement and effort are difficult to estimate.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not useful for small development projects</a:t>
            </a:r>
            <a:r>
              <a:rPr lang="en-GB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indent="0">
              <a:buFont typeface="Arial" panose="020B0604020202020204" pitchFamily="34" charset="0"/>
              <a:buNone/>
            </a:pPr>
            <a:endParaRPr lang="en-GB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>
                <a:sym typeface="+mn-ea"/>
              </a:rPr>
              <a:t>Less Documentation.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10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7185" y="1550670"/>
            <a:ext cx="5271135" cy="2880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88480" y="1590675"/>
            <a:ext cx="5029200" cy="2418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555490"/>
            <a:ext cx="6050280" cy="230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99160" y="360045"/>
            <a:ext cx="11292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Few Companies Using Agile Methodology</a:t>
            </a:r>
          </a:p>
        </p:txBody>
      </p:sp>
      <p:pic>
        <p:nvPicPr>
          <p:cNvPr id="105" name="Picture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6477000" y="4009390"/>
            <a:ext cx="4860925" cy="2849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197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SYS</cp:lastModifiedBy>
  <cp:revision>113</cp:revision>
  <dcterms:created xsi:type="dcterms:W3CDTF">2019-04-21T15:25:00Z</dcterms:created>
  <dcterms:modified xsi:type="dcterms:W3CDTF">2022-02-22T17:10:45Z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1033-11.2.0.10311</vt:lpwstr>
  </property>
  <property fmtid="{D5CDD505-2E9C-101B-9397-08002B2CF9AE}" pid="3" name="ICV">
    <vt:lpwstr>0A36CD127AA04D3182C1EAFB68CE7468</vt:lpwstr>
  </property>
</Properties>
</file>