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69" r:id="rId4"/>
    <p:sldId id="268" r:id="rId5"/>
    <p:sldId id="258" r:id="rId6"/>
    <p:sldId id="259" r:id="rId7"/>
    <p:sldId id="271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672" autoAdjust="0"/>
  </p:normalViewPr>
  <p:slideViewPr>
    <p:cSldViewPr snapToGrid="0">
      <p:cViewPr varScale="1">
        <p:scale>
          <a:sx n="62" d="100"/>
          <a:sy n="62" d="100"/>
        </p:scale>
        <p:origin x="1056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55AC4-3878-4FCB-9CD7-9997F37F7615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D9CA1-D478-4CFC-94F3-6A815EBEC7C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Note:</a:t>
            </a:r>
            <a:r>
              <a:rPr lang="en-IN" baseline="0" dirty="0" smtClean="0"/>
              <a:t> while pulling if you encountered fatal: refusing to merge unrelated histories</a:t>
            </a:r>
            <a:endParaRPr lang="en-IN" baseline="0" dirty="0" smtClean="0"/>
          </a:p>
          <a:p>
            <a:endParaRPr lang="en-IN" baseline="0" dirty="0" smtClean="0"/>
          </a:p>
          <a:p>
            <a:r>
              <a:rPr lang="en-IN" baseline="0" dirty="0" smtClean="0"/>
              <a:t>Use below command it will solve the problem</a:t>
            </a:r>
            <a:endParaRPr lang="en-IN" baseline="0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pull testing master --allow-unrelated-histories</a:t>
            </a:r>
            <a:endParaRPr lang="en-US" dirty="0" smtClean="0"/>
          </a:p>
          <a:p>
            <a:r>
              <a:rPr lang="en-US" dirty="0" smtClean="0"/>
              <a:t>Where testing</a:t>
            </a:r>
            <a:r>
              <a:rPr lang="en-US" baseline="0" dirty="0" smtClean="0"/>
              <a:t> is the repository name added into local</a:t>
            </a:r>
            <a:endParaRPr lang="en-US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D9CA1-D478-4CFC-94F3-6A815EBEC7C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Note: while pushing files into repository</a:t>
            </a:r>
            <a:r>
              <a:rPr lang="en-IN" baseline="0" dirty="0" smtClean="0"/>
              <a:t> if anyone has pulled before to you then you cant push directly into the same branch. What you need to do is pull the changes into your local repository &amp; then incorporate those changes into it &amp; then push it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D9CA1-D478-4CFC-94F3-6A815EBEC7C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Listing tag wildcards requires -l or --list option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just the entire list of tags, running the command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 implicitly assumes you want a listing and provides one; the use of -l or --list in this case is optional.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If, however, you’re supplying a wildcard pattern to match tag names, the use of -l or --list is mandatory.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D9CA1-D478-4CFC-94F3-6A815EBEC7C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61644" y="4749506"/>
            <a:ext cx="3865099" cy="7500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i="0" baseline="0">
                <a:solidFill>
                  <a:schemeClr val="tx1"/>
                </a:solidFill>
                <a:latin typeface="Helvetica LT Std Cond Light" panose="020B04060202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SME NAME</a:t>
            </a:r>
            <a:endParaRPr lang="en-US" dirty="0" smtClean="0"/>
          </a:p>
        </p:txBody>
      </p:sp>
      <p:sp>
        <p:nvSpPr>
          <p:cNvPr id="33" name="Title 1"/>
          <p:cNvSpPr>
            <a:spLocks noGrp="1"/>
          </p:cNvSpPr>
          <p:nvPr>
            <p:ph type="title" hasCustomPrompt="1"/>
          </p:nvPr>
        </p:nvSpPr>
        <p:spPr>
          <a:xfrm>
            <a:off x="1048637" y="3964773"/>
            <a:ext cx="9055100" cy="746633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Helvetica LT Std Cond Light" panose="020B0406020202030204" pitchFamily="34" charset="0"/>
              </a:defRPr>
            </a:lvl1pPr>
          </a:lstStyle>
          <a:p>
            <a:r>
              <a:rPr lang="en-US" dirty="0" smtClean="0"/>
              <a:t>TITLE OF THE PRESENTATION</a:t>
            </a:r>
            <a:endParaRPr lang="en-IN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94691" y="4762673"/>
            <a:ext cx="529409" cy="7500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baseline="0">
                <a:solidFill>
                  <a:srgbClr val="8EE2DE"/>
                </a:solidFill>
                <a:latin typeface="Helvetica LT Std Cond" panose="020B05060202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by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354" y="1742499"/>
            <a:ext cx="10622576" cy="4572241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2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49621" y="921641"/>
            <a:ext cx="8039005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8353" y="2719878"/>
            <a:ext cx="11133559" cy="3684588"/>
          </a:xfrm>
          <a:prstGeom prst="rect">
            <a:avLst/>
          </a:prstGeom>
          <a:solidFill>
            <a:srgbClr val="ECFAFA"/>
          </a:solidFill>
          <a:ln>
            <a:solidFill>
              <a:srgbClr val="029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354" y="1742499"/>
            <a:ext cx="10622576" cy="788666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2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9621" y="921641"/>
            <a:ext cx="8039005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634369" y="2812642"/>
            <a:ext cx="10934777" cy="34953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Font typeface="Wingdings" panose="05000000000000000000" pitchFamily="2" charset="2"/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 typeface="Wingdings" panose="05000000000000000000" pitchFamily="2" charset="2"/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 typeface="Wingdings" panose="05000000000000000000" pitchFamily="2" charset="2"/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 typeface="Wingdings" panose="05000000000000000000" pitchFamily="2" charset="2"/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0" name="TextBox 9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32174" y="1742498"/>
            <a:ext cx="6029738" cy="4661968"/>
          </a:xfrm>
          <a:prstGeom prst="rect">
            <a:avLst/>
          </a:prstGeom>
          <a:solidFill>
            <a:srgbClr val="ECFAFA"/>
          </a:solidFill>
          <a:ln>
            <a:solidFill>
              <a:srgbClr val="029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354" y="1742498"/>
            <a:ext cx="4984550" cy="4661967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2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9621" y="921641"/>
            <a:ext cx="8039005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5738191" y="1842052"/>
            <a:ext cx="5830955" cy="44659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Font typeface="Wingdings" panose="05000000000000000000" pitchFamily="2" charset="2"/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 typeface="Wingdings" panose="05000000000000000000" pitchFamily="2" charset="2"/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 typeface="Wingdings" panose="05000000000000000000" pitchFamily="2" charset="2"/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 typeface="Wingdings" panose="05000000000000000000" pitchFamily="2" charset="2"/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0" name="TextBox 9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9621" y="921641"/>
            <a:ext cx="8039005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853" y="1480168"/>
            <a:ext cx="10946294" cy="482786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Font typeface="Wingdings" panose="05000000000000000000" pitchFamily="2" charset="2"/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 typeface="Wingdings" panose="05000000000000000000" pitchFamily="2" charset="2"/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 typeface="Wingdings" panose="05000000000000000000" pitchFamily="2" charset="2"/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 typeface="Wingdings" panose="05000000000000000000" pitchFamily="2" charset="2"/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 smtClean="0"/>
              <a:t>Click to place a screenshot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763" y="1716789"/>
            <a:ext cx="5373687" cy="4563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Helvetica LT Std Cond Light" panose="020B04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763" y="2422472"/>
            <a:ext cx="5157787" cy="3684588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0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716789"/>
            <a:ext cx="5183188" cy="4563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Helvetica LT Std Cond Light" panose="020B04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2422472"/>
            <a:ext cx="5183188" cy="3684588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0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49621" y="921641"/>
            <a:ext cx="8039005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U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98" y="2112122"/>
            <a:ext cx="5366929" cy="391060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9941" y="2407603"/>
            <a:ext cx="5193253" cy="3831796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q"/>
              <a:defRPr sz="2400" baseline="0">
                <a:latin typeface="Helvetica LT Std Cond Light" panose="020B0406020202030204" pitchFamily="34" charset="0"/>
              </a:defRPr>
            </a:lvl1pPr>
            <a:lvl2pPr marL="457200" indent="0">
              <a:buNone/>
              <a:defRPr>
                <a:latin typeface="Helvetica LT Std Cond Light" panose="020B0406020202030204" pitchFamily="34" charset="0"/>
              </a:defRPr>
            </a:lvl2pPr>
            <a:lvl3pPr>
              <a:defRPr>
                <a:latin typeface="Helvetica LT Std Cond Light" panose="020B0406020202030204" pitchFamily="34" charset="0"/>
              </a:defRPr>
            </a:lvl3pPr>
            <a:lvl4pPr>
              <a:defRPr>
                <a:latin typeface="Helvetica LT Std Cond Light" panose="020B0406020202030204" pitchFamily="34" charset="0"/>
              </a:defRPr>
            </a:lvl4pPr>
            <a:lvl5pPr>
              <a:defRPr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dirty="0" smtClean="0"/>
              <a:t>Option 1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Option 2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Option 3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Option 4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528888" y="1721063"/>
            <a:ext cx="9317020" cy="665024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1pPr>
            <a:lvl2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2pPr>
            <a:lvl3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3pPr>
            <a:lvl4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4pPr>
            <a:lvl5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dirty="0" smtClean="0"/>
              <a:t>Question stem sentence?</a:t>
            </a:r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49621" y="921641"/>
            <a:ext cx="8039005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QUIZ QUESTION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U Question 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98" y="2112122"/>
            <a:ext cx="5366929" cy="39106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08038" y="3550023"/>
            <a:ext cx="10144460" cy="2689375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q"/>
              <a:defRPr sz="2400" baseline="0">
                <a:latin typeface="Helvetica LT Std Cond Light" panose="020B0406020202030204" pitchFamily="34" charset="0"/>
              </a:defRPr>
            </a:lvl1pPr>
            <a:lvl2pPr marL="457200" indent="0">
              <a:buNone/>
              <a:defRPr>
                <a:latin typeface="Helvetica LT Std Cond Light" panose="020B0406020202030204" pitchFamily="34" charset="0"/>
              </a:defRPr>
            </a:lvl2pPr>
            <a:lvl3pPr>
              <a:defRPr>
                <a:latin typeface="Helvetica LT Std Cond Light" panose="020B0406020202030204" pitchFamily="34" charset="0"/>
              </a:defRPr>
            </a:lvl3pPr>
            <a:lvl4pPr>
              <a:defRPr>
                <a:latin typeface="Helvetica LT Std Cond Light" panose="020B0406020202030204" pitchFamily="34" charset="0"/>
              </a:defRPr>
            </a:lvl4pPr>
            <a:lvl5pPr>
              <a:defRPr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dirty="0" smtClean="0"/>
              <a:t>Option 1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Option 2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Option 3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Option 4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528887" y="1721062"/>
            <a:ext cx="10723611" cy="1742899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1pPr>
            <a:lvl2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2pPr>
            <a:lvl3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3pPr>
            <a:lvl4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4pPr>
            <a:lvl5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dirty="0" smtClean="0"/>
              <a:t>Question stem sentence?</a:t>
            </a:r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49621" y="921641"/>
            <a:ext cx="8039005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QUIZ QUESTION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U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98" y="2112122"/>
            <a:ext cx="5366929" cy="3910605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528887" y="1721062"/>
            <a:ext cx="10723611" cy="4518336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1pPr>
            <a:lvl2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2pPr>
            <a:lvl3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3pPr>
            <a:lvl4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4pPr>
            <a:lvl5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dirty="0" smtClean="0"/>
              <a:t>Question stem sentence?</a:t>
            </a:r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49621" y="921641"/>
            <a:ext cx="8039005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QUIZ QUESTION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642555" y="3441813"/>
            <a:ext cx="479077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i="1" baseline="0">
                <a:solidFill>
                  <a:schemeClr val="tx1"/>
                </a:solidFill>
                <a:latin typeface="Helvetica LT Std Cond Light" panose="020B04060202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Enter the Topic Title</a:t>
            </a: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061" y="2686453"/>
            <a:ext cx="898036" cy="8980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42633" y="2788863"/>
            <a:ext cx="4790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02918B"/>
                </a:solidFill>
                <a:latin typeface="Helvetica LT Std Cond Light" panose="020B0406020202030204" pitchFamily="34" charset="0"/>
                <a:cs typeface="Arial" panose="020B0704020202020204" pitchFamily="34" charset="0"/>
              </a:rPr>
              <a:t>SUMMARY</a:t>
            </a:r>
            <a:endParaRPr lang="en-IN" sz="3600" b="1" dirty="0">
              <a:solidFill>
                <a:srgbClr val="02918B"/>
              </a:solidFill>
              <a:latin typeface="Helvetica LT Std Cond Light" panose="020B0406020202030204" pitchFamily="34" charset="0"/>
              <a:cs typeface="Arial" panose="020B07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89580" y="2488725"/>
            <a:ext cx="6637469" cy="397260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0"/>
              </a:spcBef>
              <a:buSzPct val="137000"/>
              <a:buFont typeface="Courier New" panose="02070309020205020404" pitchFamily="49" charset="0"/>
              <a:buChar char="o"/>
              <a:defRPr sz="2000" baseline="0">
                <a:solidFill>
                  <a:srgbClr val="02918B"/>
                </a:solidFill>
                <a:latin typeface="Helvetica LT Std Cond Light" panose="020B0406020202030204" pitchFamily="34" charset="0"/>
              </a:defRPr>
            </a:lvl1pPr>
            <a:lvl2pPr>
              <a:defRPr sz="2400">
                <a:latin typeface="Helvetica LT Std Cond" panose="020B0506020202030204" pitchFamily="34" charset="0"/>
              </a:defRPr>
            </a:lvl2pPr>
            <a:lvl3pPr>
              <a:defRPr sz="2400">
                <a:latin typeface="Helvetica LT Std Cond" panose="020B0506020202030204" pitchFamily="34" charset="0"/>
              </a:defRPr>
            </a:lvl3pPr>
            <a:lvl4pPr>
              <a:defRPr sz="2400">
                <a:latin typeface="Helvetica LT Std Cond" panose="020B0506020202030204" pitchFamily="34" charset="0"/>
              </a:defRPr>
            </a:lvl4pPr>
            <a:lvl5pPr>
              <a:defRPr sz="2400">
                <a:latin typeface="Helvetica LT Std Cond" panose="020B0506020202030204" pitchFamily="34" charset="0"/>
              </a:defRPr>
            </a:lvl5pPr>
          </a:lstStyle>
          <a:p>
            <a:pPr lvl="0"/>
            <a:r>
              <a:rPr lang="en-US" dirty="0" smtClean="0"/>
              <a:t>The first summary point.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The second summary point is described here.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71242" y="1711914"/>
            <a:ext cx="61886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 smtClean="0">
                <a:latin typeface="Helvetica LT Std Cond Light" panose="020B0406020202030204" pitchFamily="34" charset="0"/>
              </a:rPr>
              <a:t>In </a:t>
            </a:r>
            <a:r>
              <a:rPr lang="en-IN" sz="2600" dirty="0">
                <a:latin typeface="Helvetica LT Std Cond Light" panose="020B0406020202030204" pitchFamily="34" charset="0"/>
              </a:rPr>
              <a:t>this </a:t>
            </a:r>
            <a:r>
              <a:rPr lang="en-IN" sz="2600" dirty="0" smtClean="0">
                <a:latin typeface="Helvetica LT Std Cond Light" panose="020B0406020202030204" pitchFamily="34" charset="0"/>
              </a:rPr>
              <a:t>lesson, you’ve learned to:</a:t>
            </a:r>
            <a:endParaRPr lang="en-IN" sz="2600" dirty="0">
              <a:latin typeface="Helvetica LT Std Cond Light" panose="020B04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621" y="875714"/>
            <a:ext cx="4790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2918B"/>
                </a:solidFill>
                <a:latin typeface="Helvetica LT Std Cond" panose="020B0506020202030204" pitchFamily="34" charset="0"/>
                <a:cs typeface="Arial" panose="020B0704020202020204" pitchFamily="34" charset="0"/>
              </a:rPr>
              <a:t>SUMMARY</a:t>
            </a:r>
            <a:endParaRPr lang="en-IN" sz="2400" b="1" dirty="0">
              <a:solidFill>
                <a:srgbClr val="02918B"/>
              </a:solidFill>
              <a:latin typeface="Helvetica LT Std Cond" panose="020B0506020202030204" pitchFamily="34" charset="0"/>
              <a:cs typeface="Arial" panose="020B07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0" t="3326" r="7454" b="7445"/>
          <a:stretch>
            <a:fillRect/>
          </a:stretch>
        </p:blipFill>
        <p:spPr>
          <a:xfrm rot="20700000">
            <a:off x="969308" y="2089306"/>
            <a:ext cx="3364903" cy="395416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642555" y="3498963"/>
            <a:ext cx="479077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i="1" baseline="0">
                <a:solidFill>
                  <a:schemeClr val="tx1"/>
                </a:solidFill>
                <a:latin typeface="Helvetica LT Std Cond Light" panose="020B04060202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Enter the Topic Title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479" y="2743603"/>
            <a:ext cx="907200" cy="8980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42633" y="2846013"/>
            <a:ext cx="4790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02918B"/>
                </a:solidFill>
                <a:latin typeface="Helvetica LT Std Cond Light" panose="020B0406020202030204" pitchFamily="34" charset="0"/>
                <a:cs typeface="Arial" panose="020B0704020202020204" pitchFamily="34" charset="0"/>
              </a:rPr>
              <a:t>INTRODUCTION</a:t>
            </a:r>
            <a:endParaRPr lang="en-IN" sz="3600" b="1" dirty="0">
              <a:solidFill>
                <a:srgbClr val="02918B"/>
              </a:solidFill>
              <a:latin typeface="Helvetica LT Std Cond Light" panose="020B0406020202030204" pitchFamily="34" charset="0"/>
              <a:cs typeface="Arial" panose="020B07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6922" y="1470994"/>
            <a:ext cx="1139687" cy="1086677"/>
          </a:xfrm>
          <a:prstGeom prst="rect">
            <a:avLst/>
          </a:prstGeom>
          <a:solidFill>
            <a:srgbClr val="FDDDA9"/>
          </a:solidFill>
          <a:ln w="28575">
            <a:solidFill>
              <a:srgbClr val="A65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smtClean="0">
                <a:solidFill>
                  <a:srgbClr val="A65E06"/>
                </a:solidFill>
                <a:latin typeface="Helvetica LT Std Cond" panose="020B0506020202030204" pitchFamily="34" charset="0"/>
              </a:rPr>
              <a:t>01</a:t>
            </a:r>
            <a:endParaRPr lang="en-IN" sz="4800" dirty="0">
              <a:solidFill>
                <a:srgbClr val="A65E06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1057" y="1470994"/>
            <a:ext cx="8774752" cy="1086677"/>
          </a:xfrm>
          <a:prstGeom prst="rect">
            <a:avLst/>
          </a:prstGeom>
          <a:solidFill>
            <a:srgbClr val="D7F5F4"/>
          </a:solidFill>
          <a:ln w="28575">
            <a:solidFill>
              <a:srgbClr val="029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2400" dirty="0">
              <a:solidFill>
                <a:schemeClr val="tx1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30570" y="1577011"/>
            <a:ext cx="8575970" cy="887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Helvetica LT Std Cond" panose="020B0506020202030204" pitchFamily="34" charset="0"/>
              </a:defRPr>
            </a:lvl1pPr>
            <a:lvl2pPr>
              <a:defRPr sz="2800">
                <a:latin typeface="Helvetica LT Std Cond" panose="020B0506020202030204" pitchFamily="34" charset="0"/>
              </a:defRPr>
            </a:lvl2pPr>
            <a:lvl3pPr>
              <a:defRPr sz="2400">
                <a:latin typeface="Helvetica LT Std Cond" panose="020B0506020202030204" pitchFamily="34" charset="0"/>
              </a:defRPr>
            </a:lvl3pPr>
            <a:lvl4pPr>
              <a:defRPr sz="2000">
                <a:latin typeface="Helvetica LT Std Cond" panose="020B0506020202030204" pitchFamily="34" charset="0"/>
              </a:defRPr>
            </a:lvl4pPr>
            <a:lvl5pPr>
              <a:defRPr sz="2000">
                <a:latin typeface="Helvetica LT Std Cond" panose="020B05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1" name="Rectangle 10"/>
          <p:cNvSpPr/>
          <p:nvPr/>
        </p:nvSpPr>
        <p:spPr>
          <a:xfrm>
            <a:off x="1046922" y="2782960"/>
            <a:ext cx="1139687" cy="1086677"/>
          </a:xfrm>
          <a:prstGeom prst="rect">
            <a:avLst/>
          </a:prstGeom>
          <a:solidFill>
            <a:srgbClr val="FDDDA9"/>
          </a:solidFill>
          <a:ln w="28575">
            <a:solidFill>
              <a:srgbClr val="A65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smtClean="0">
                <a:solidFill>
                  <a:srgbClr val="A65E06"/>
                </a:solidFill>
                <a:latin typeface="Helvetica LT Std Cond" panose="020B0506020202030204" pitchFamily="34" charset="0"/>
              </a:rPr>
              <a:t>02</a:t>
            </a:r>
            <a:endParaRPr lang="en-IN" sz="4800" dirty="0">
              <a:solidFill>
                <a:srgbClr val="A65E06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51057" y="2782960"/>
            <a:ext cx="8774752" cy="1086677"/>
          </a:xfrm>
          <a:prstGeom prst="rect">
            <a:avLst/>
          </a:prstGeom>
          <a:solidFill>
            <a:srgbClr val="D7F5F4"/>
          </a:solidFill>
          <a:ln w="28575">
            <a:solidFill>
              <a:srgbClr val="029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2400" dirty="0">
              <a:solidFill>
                <a:schemeClr val="tx1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2330570" y="2888977"/>
            <a:ext cx="8575970" cy="887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Helvetica LT Std Cond" panose="020B0506020202030204" pitchFamily="34" charset="0"/>
              </a:defRPr>
            </a:lvl1pPr>
            <a:lvl2pPr>
              <a:defRPr sz="2800">
                <a:latin typeface="Helvetica LT Std Cond" panose="020B0506020202030204" pitchFamily="34" charset="0"/>
              </a:defRPr>
            </a:lvl2pPr>
            <a:lvl3pPr>
              <a:defRPr sz="2400">
                <a:latin typeface="Helvetica LT Std Cond" panose="020B0506020202030204" pitchFamily="34" charset="0"/>
              </a:defRPr>
            </a:lvl3pPr>
            <a:lvl4pPr>
              <a:defRPr sz="2000">
                <a:latin typeface="Helvetica LT Std Cond" panose="020B0506020202030204" pitchFamily="34" charset="0"/>
              </a:defRPr>
            </a:lvl4pPr>
            <a:lvl5pPr>
              <a:defRPr sz="2000">
                <a:latin typeface="Helvetica LT Std Cond" panose="020B05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4" name="Rectangle 13"/>
          <p:cNvSpPr/>
          <p:nvPr/>
        </p:nvSpPr>
        <p:spPr>
          <a:xfrm>
            <a:off x="1046922" y="4094926"/>
            <a:ext cx="1139687" cy="1086677"/>
          </a:xfrm>
          <a:prstGeom prst="rect">
            <a:avLst/>
          </a:prstGeom>
          <a:solidFill>
            <a:srgbClr val="FDDDA9"/>
          </a:solidFill>
          <a:ln w="28575">
            <a:solidFill>
              <a:srgbClr val="A65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smtClean="0">
                <a:solidFill>
                  <a:srgbClr val="A65E06"/>
                </a:solidFill>
                <a:latin typeface="Helvetica LT Std Cond" panose="020B0506020202030204" pitchFamily="34" charset="0"/>
              </a:rPr>
              <a:t>03</a:t>
            </a:r>
            <a:endParaRPr lang="en-IN" sz="4800" dirty="0">
              <a:solidFill>
                <a:srgbClr val="A65E06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51057" y="4094926"/>
            <a:ext cx="8774752" cy="1086677"/>
          </a:xfrm>
          <a:prstGeom prst="rect">
            <a:avLst/>
          </a:prstGeom>
          <a:solidFill>
            <a:srgbClr val="D7F5F4"/>
          </a:solidFill>
          <a:ln w="28575">
            <a:solidFill>
              <a:srgbClr val="029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2400" dirty="0">
              <a:solidFill>
                <a:schemeClr val="tx1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2330570" y="4200943"/>
            <a:ext cx="8575970" cy="887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Helvetica LT Std Cond" panose="020B0506020202030204" pitchFamily="34" charset="0"/>
              </a:defRPr>
            </a:lvl1pPr>
            <a:lvl2pPr>
              <a:defRPr sz="2800">
                <a:latin typeface="Helvetica LT Std Cond" panose="020B0506020202030204" pitchFamily="34" charset="0"/>
              </a:defRPr>
            </a:lvl2pPr>
            <a:lvl3pPr>
              <a:defRPr sz="2400">
                <a:latin typeface="Helvetica LT Std Cond" panose="020B0506020202030204" pitchFamily="34" charset="0"/>
              </a:defRPr>
            </a:lvl3pPr>
            <a:lvl4pPr>
              <a:defRPr sz="2000">
                <a:latin typeface="Helvetica LT Std Cond" panose="020B0506020202030204" pitchFamily="34" charset="0"/>
              </a:defRPr>
            </a:lvl4pPr>
            <a:lvl5pPr>
              <a:defRPr sz="2000">
                <a:latin typeface="Helvetica LT Std Cond" panose="020B05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7" name="Rectangle 16"/>
          <p:cNvSpPr/>
          <p:nvPr/>
        </p:nvSpPr>
        <p:spPr>
          <a:xfrm>
            <a:off x="1046922" y="5291270"/>
            <a:ext cx="1139687" cy="1086677"/>
          </a:xfrm>
          <a:prstGeom prst="rect">
            <a:avLst/>
          </a:prstGeom>
          <a:solidFill>
            <a:srgbClr val="FDDDA9"/>
          </a:solidFill>
          <a:ln w="28575">
            <a:solidFill>
              <a:srgbClr val="A65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smtClean="0">
                <a:solidFill>
                  <a:srgbClr val="A65E06"/>
                </a:solidFill>
                <a:latin typeface="Helvetica LT Std Cond" panose="020B0506020202030204" pitchFamily="34" charset="0"/>
              </a:rPr>
              <a:t>04</a:t>
            </a:r>
            <a:endParaRPr lang="en-IN" sz="4800" dirty="0">
              <a:solidFill>
                <a:srgbClr val="A65E06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51057" y="5291270"/>
            <a:ext cx="8774752" cy="1086677"/>
          </a:xfrm>
          <a:prstGeom prst="rect">
            <a:avLst/>
          </a:prstGeom>
          <a:solidFill>
            <a:srgbClr val="D7F5F4"/>
          </a:solidFill>
          <a:ln w="28575">
            <a:solidFill>
              <a:srgbClr val="029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2400" dirty="0">
              <a:solidFill>
                <a:schemeClr val="tx1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4"/>
          </p:nvPr>
        </p:nvSpPr>
        <p:spPr>
          <a:xfrm>
            <a:off x="2330570" y="5397287"/>
            <a:ext cx="8575970" cy="887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Helvetica LT Std Cond" panose="020B0506020202030204" pitchFamily="34" charset="0"/>
              </a:defRPr>
            </a:lvl1pPr>
            <a:lvl2pPr>
              <a:defRPr sz="2800">
                <a:latin typeface="Helvetica LT Std Cond" panose="020B0506020202030204" pitchFamily="34" charset="0"/>
              </a:defRPr>
            </a:lvl2pPr>
            <a:lvl3pPr>
              <a:defRPr sz="2400">
                <a:latin typeface="Helvetica LT Std Cond" panose="020B0506020202030204" pitchFamily="34" charset="0"/>
              </a:defRPr>
            </a:lvl3pPr>
            <a:lvl4pPr>
              <a:defRPr sz="2000">
                <a:latin typeface="Helvetica LT Std Cond" panose="020B0506020202030204" pitchFamily="34" charset="0"/>
              </a:defRPr>
            </a:lvl4pPr>
            <a:lvl5pPr>
              <a:defRPr sz="2000">
                <a:latin typeface="Helvetica LT Std Cond" panose="020B05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349621" y="921641"/>
            <a:ext cx="8039005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836EE-8328-41A0-87FB-3538D6D962B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37982" y="6593180"/>
            <a:ext cx="3154013" cy="26012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819E97-E67B-4588-A244-A0E114B18106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836EE-8328-41A0-87FB-3538D6D962B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37982" y="6593180"/>
            <a:ext cx="3154013" cy="26012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819E97-E67B-4588-A244-A0E114B18106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836EE-8328-41A0-87FB-3538D6D962B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037982" y="6593180"/>
            <a:ext cx="3154013" cy="26012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819E97-E67B-4588-A244-A0E114B18106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836EE-8328-41A0-87FB-3538D6D962B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037982" y="6593180"/>
            <a:ext cx="3154013" cy="26012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819E97-E67B-4588-A244-A0E114B18106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354" y="1742499"/>
            <a:ext cx="10622576" cy="4572241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2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49620" y="921641"/>
            <a:ext cx="10801310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49621" y="921641"/>
            <a:ext cx="8039005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642555" y="3498963"/>
            <a:ext cx="479077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i="1" baseline="0">
                <a:solidFill>
                  <a:schemeClr val="tx1"/>
                </a:solidFill>
                <a:latin typeface="Helvetica LT Std Cond Light" panose="020B04060202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Enter the Topic Title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479" y="2743603"/>
            <a:ext cx="907199" cy="8980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42633" y="2846013"/>
            <a:ext cx="4790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02918B"/>
                </a:solidFill>
                <a:latin typeface="Helvetica LT Std Cond Light" panose="020B0406020202030204" pitchFamily="34" charset="0"/>
                <a:cs typeface="Arial" panose="020B0704020202020204" pitchFamily="34" charset="0"/>
              </a:rPr>
              <a:t>OBJECTIVES</a:t>
            </a:r>
            <a:endParaRPr lang="en-IN" sz="3600" b="1" dirty="0">
              <a:solidFill>
                <a:srgbClr val="02918B"/>
              </a:solidFill>
              <a:latin typeface="Helvetica LT Std Cond Light" panose="020B0406020202030204" pitchFamily="34" charset="0"/>
              <a:cs typeface="Arial" panose="020B07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642555" y="3441813"/>
            <a:ext cx="479077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i="1" baseline="0">
                <a:solidFill>
                  <a:schemeClr val="tx1"/>
                </a:solidFill>
                <a:latin typeface="Helvetica LT Std Cond Light" panose="020B04060202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Enter the Topic Title</a:t>
            </a: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479" y="2686453"/>
            <a:ext cx="907200" cy="8980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42633" y="2788863"/>
            <a:ext cx="4790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2918B"/>
                </a:solidFill>
                <a:latin typeface="Helvetica LT Std Cond Light" panose="020B0406020202030204" pitchFamily="34" charset="0"/>
                <a:cs typeface="Arial" panose="020B0704020202020204" pitchFamily="34" charset="0"/>
              </a:rPr>
              <a:t>CONCEPT</a:t>
            </a:r>
            <a:endParaRPr lang="en-IN" sz="3600" b="1" dirty="0">
              <a:solidFill>
                <a:srgbClr val="02918B"/>
              </a:solidFill>
              <a:latin typeface="Helvetica LT Std Cond Light" panose="020B0406020202030204" pitchFamily="34" charset="0"/>
              <a:cs typeface="Arial" panose="020B07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eck Your Underst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642633" y="2788863"/>
            <a:ext cx="4790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02918B"/>
                </a:solidFill>
                <a:latin typeface="Helvetica LT Std Cond Light" panose="020B0406020202030204" pitchFamily="34" charset="0"/>
                <a:cs typeface="Arial" panose="020B0704020202020204" pitchFamily="34" charset="0"/>
              </a:rPr>
              <a:t>CHECK YOUR UNDERSTANDING</a:t>
            </a:r>
            <a:endParaRPr lang="en-IN" sz="3600" b="1" dirty="0">
              <a:solidFill>
                <a:srgbClr val="02918B"/>
              </a:solidFill>
              <a:latin typeface="Helvetica LT Std Cond Light" panose="020B0406020202030204" pitchFamily="34" charset="0"/>
              <a:cs typeface="Arial" panose="020B07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645479" y="2686453"/>
            <a:ext cx="882127" cy="882127"/>
          </a:xfrm>
          <a:prstGeom prst="ellipse">
            <a:avLst/>
          </a:prstGeom>
          <a:solidFill>
            <a:srgbClr val="029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Helvetica LT Std" panose="020B0504020202020204" pitchFamily="34" charset="0"/>
              </a:rPr>
              <a:t>?</a:t>
            </a:r>
            <a:endParaRPr lang="en-IN" sz="6600" dirty="0">
              <a:latin typeface="Helvetica LT Std" panose="020B05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47400" y="1968391"/>
            <a:ext cx="4444600" cy="35737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6746" y="2488725"/>
            <a:ext cx="10515600" cy="397260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0"/>
              </a:spcBef>
              <a:buSzPct val="137000"/>
              <a:buFont typeface="Courier New" panose="02070309020205020404" pitchFamily="49" charset="0"/>
              <a:buChar char="o"/>
              <a:defRPr sz="2400">
                <a:solidFill>
                  <a:srgbClr val="02918B"/>
                </a:solidFill>
                <a:latin typeface="Helvetica LT Std Cond Light" panose="020B0406020202030204" pitchFamily="34" charset="0"/>
              </a:defRPr>
            </a:lvl1pPr>
            <a:lvl2pPr>
              <a:defRPr sz="2400">
                <a:latin typeface="Helvetica LT Std Cond" panose="020B0506020202030204" pitchFamily="34" charset="0"/>
              </a:defRPr>
            </a:lvl2pPr>
            <a:lvl3pPr>
              <a:defRPr sz="2400">
                <a:latin typeface="Helvetica LT Std Cond" panose="020B0506020202030204" pitchFamily="34" charset="0"/>
              </a:defRPr>
            </a:lvl3pPr>
            <a:lvl4pPr>
              <a:defRPr sz="2400">
                <a:latin typeface="Helvetica LT Std Cond" panose="020B0506020202030204" pitchFamily="34" charset="0"/>
              </a:defRPr>
            </a:lvl4pPr>
            <a:lvl5pPr>
              <a:defRPr sz="2400">
                <a:latin typeface="Helvetica LT Std Cond" panose="020B0506020202030204" pitchFamily="34" charset="0"/>
              </a:defRPr>
            </a:lvl5pPr>
          </a:lstStyle>
          <a:p>
            <a:pPr lvl="0"/>
            <a:r>
              <a:rPr lang="en-US" dirty="0" smtClean="0"/>
              <a:t>Define the first objective of this lecture.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Identify the second objective of this lecture.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8354" y="1711914"/>
            <a:ext cx="61886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latin typeface="Helvetica LT Std Cond Light" panose="020B0406020202030204" pitchFamily="34" charset="0"/>
              </a:rPr>
              <a:t>At the end of this </a:t>
            </a:r>
            <a:r>
              <a:rPr lang="en-IN" sz="2600" dirty="0" smtClean="0">
                <a:latin typeface="Helvetica LT Std Cond Light" panose="020B0406020202030204" pitchFamily="34" charset="0"/>
              </a:rPr>
              <a:t>lesson, </a:t>
            </a:r>
            <a:r>
              <a:rPr lang="en-IN" sz="2600" dirty="0">
                <a:latin typeface="Helvetica LT Std Cond Light" panose="020B0406020202030204" pitchFamily="34" charset="0"/>
              </a:rPr>
              <a:t>you will be able </a:t>
            </a:r>
            <a:r>
              <a:rPr lang="en-IN" sz="2600" dirty="0" smtClean="0">
                <a:latin typeface="Helvetica LT Std Cond Light" panose="020B0406020202030204" pitchFamily="34" charset="0"/>
              </a:rPr>
              <a:t>to:</a:t>
            </a:r>
            <a:endParaRPr lang="en-IN" sz="2600" dirty="0">
              <a:latin typeface="Helvetica LT Std Cond Light" panose="020B04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621" y="875715"/>
            <a:ext cx="4790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2918B"/>
                </a:solidFill>
                <a:latin typeface="Helvetica LT Std Cond" panose="020B0506020202030204" pitchFamily="34" charset="0"/>
                <a:cs typeface="Arial" panose="020B0704020202020204" pitchFamily="34" charset="0"/>
              </a:rPr>
              <a:t>LEARNING</a:t>
            </a:r>
            <a:r>
              <a:rPr lang="en-IN" sz="2400" b="1" baseline="0" dirty="0" smtClean="0">
                <a:solidFill>
                  <a:srgbClr val="02918B"/>
                </a:solidFill>
                <a:latin typeface="Helvetica LT Std Cond" panose="020B0506020202030204" pitchFamily="34" charset="0"/>
                <a:cs typeface="Arial" panose="020B0704020202020204" pitchFamily="34" charset="0"/>
              </a:rPr>
              <a:t> OBJECTIVES</a:t>
            </a:r>
            <a:endParaRPr lang="en-IN" sz="2400" b="1" dirty="0">
              <a:solidFill>
                <a:srgbClr val="02918B"/>
              </a:solidFill>
              <a:latin typeface="Helvetica LT Std Cond" panose="020B0506020202030204" pitchFamily="34" charset="0"/>
              <a:cs typeface="Arial" panose="020B07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354" y="1742500"/>
            <a:ext cx="6797997" cy="4351338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2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7412020" y="1742500"/>
            <a:ext cx="477998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49621" y="921641"/>
            <a:ext cx="8039005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354" y="1742499"/>
            <a:ext cx="10622576" cy="2397815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2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28355" y="4272147"/>
            <a:ext cx="10622575" cy="19452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49621" y="921641"/>
            <a:ext cx="8039005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354" y="1742499"/>
            <a:ext cx="10622576" cy="2397815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2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528354" y="4192916"/>
            <a:ext cx="10622576" cy="2121824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4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4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24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24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49621" y="921641"/>
            <a:ext cx="8039005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794786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 rot="10800000" flipH="1">
            <a:off x="-1" y="-11"/>
            <a:ext cx="12192001" cy="906874"/>
          </a:xfrm>
          <a:prstGeom prst="rtTriangle">
            <a:avLst/>
          </a:prstGeom>
          <a:solidFill>
            <a:srgbClr val="30B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ight Triangle 7"/>
          <p:cNvSpPr/>
          <p:nvPr/>
        </p:nvSpPr>
        <p:spPr>
          <a:xfrm rot="10800000" flipH="1">
            <a:off x="-1" y="-5"/>
            <a:ext cx="12192001" cy="649361"/>
          </a:xfrm>
          <a:prstGeom prst="rtTriangle">
            <a:avLst/>
          </a:prstGeom>
          <a:solidFill>
            <a:srgbClr val="029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ight Triangle 9"/>
          <p:cNvSpPr/>
          <p:nvPr/>
        </p:nvSpPr>
        <p:spPr>
          <a:xfrm flipH="1">
            <a:off x="0" y="6488182"/>
            <a:ext cx="12191996" cy="369819"/>
          </a:xfrm>
          <a:prstGeom prst="rtTriangle">
            <a:avLst/>
          </a:prstGeom>
          <a:solidFill>
            <a:srgbClr val="FBB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Triangle 10"/>
          <p:cNvSpPr/>
          <p:nvPr/>
        </p:nvSpPr>
        <p:spPr>
          <a:xfrm flipH="1">
            <a:off x="0" y="6593187"/>
            <a:ext cx="12191996" cy="264807"/>
          </a:xfrm>
          <a:prstGeom prst="rtTriangle">
            <a:avLst/>
          </a:prstGeom>
          <a:solidFill>
            <a:srgbClr val="F8A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73674" y="6317304"/>
            <a:ext cx="6069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19E97-E67B-4588-A244-A0E114B1810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GitHub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Annotated tag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The easiest way of creating is by specifying –a </a:t>
            </a:r>
            <a:endParaRPr lang="en-IN" dirty="0" smtClean="0"/>
          </a:p>
          <a:p>
            <a:r>
              <a:rPr lang="en-IN" dirty="0" smtClean="0"/>
              <a:t>Ex: git tag –a v1.1 –m “this is my first tag message”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To display the tag</a:t>
            </a:r>
            <a:endParaRPr lang="en-IN" dirty="0" smtClean="0"/>
          </a:p>
          <a:p>
            <a:r>
              <a:rPr lang="en-IN" dirty="0" smtClean="0"/>
              <a:t>Git show v1.1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This is used to store commit checksum in the file, no other information is kept. To create </a:t>
            </a:r>
            <a:r>
              <a:rPr lang="en-IN" dirty="0" err="1" smtClean="0"/>
              <a:t>donot</a:t>
            </a:r>
            <a:r>
              <a:rPr lang="en-IN" dirty="0" smtClean="0"/>
              <a:t> supply any of the –a, -s or –m option. Just provide tag name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Git tag v1.4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Lightweight </a:t>
            </a:r>
            <a:r>
              <a:rPr lang="en-IN" dirty="0" smtClean="0"/>
              <a:t>tag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We can also tag even after some time we have committed. To do that follow below step</a:t>
            </a:r>
            <a:endParaRPr lang="en-IN" dirty="0" smtClean="0"/>
          </a:p>
          <a:p>
            <a:r>
              <a:rPr lang="en-IN" dirty="0" smtClean="0"/>
              <a:t>Git log –pretty =</a:t>
            </a:r>
            <a:r>
              <a:rPr lang="en-IN" dirty="0" err="1" smtClean="0"/>
              <a:t>oneline</a:t>
            </a:r>
            <a:endParaRPr lang="en-IN" dirty="0" smtClean="0"/>
          </a:p>
          <a:p>
            <a:r>
              <a:rPr lang="en-IN" dirty="0" smtClean="0"/>
              <a:t>Know the commit which you want to tag</a:t>
            </a:r>
            <a:endParaRPr lang="en-IN" dirty="0" smtClean="0"/>
          </a:p>
          <a:p>
            <a:r>
              <a:rPr lang="en-IN" dirty="0" smtClean="0"/>
              <a:t>Add below line to tag</a:t>
            </a:r>
            <a:endParaRPr lang="en-IN" dirty="0" smtClean="0"/>
          </a:p>
          <a:p>
            <a:r>
              <a:rPr lang="en-IN" dirty="0" smtClean="0"/>
              <a:t>Git tag –a v1.5 &lt;</a:t>
            </a:r>
            <a:r>
              <a:rPr lang="en-IN" dirty="0" err="1" smtClean="0"/>
              <a:t>commitstartingpart</a:t>
            </a:r>
            <a:r>
              <a:rPr lang="en-IN" dirty="0" smtClean="0"/>
              <a:t>&gt;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Tagging after sometime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To push specific tag</a:t>
            </a:r>
            <a:endParaRPr lang="en-IN" dirty="0" smtClean="0"/>
          </a:p>
          <a:p>
            <a:r>
              <a:rPr lang="en-IN" dirty="0" smtClean="0"/>
              <a:t>Git push origin &lt;</a:t>
            </a:r>
            <a:r>
              <a:rPr lang="en-IN" dirty="0" err="1" smtClean="0"/>
              <a:t>tagname</a:t>
            </a:r>
            <a:r>
              <a:rPr lang="en-IN" dirty="0" smtClean="0"/>
              <a:t>&gt;</a:t>
            </a:r>
            <a:endParaRPr lang="en-IN" dirty="0" smtClean="0"/>
          </a:p>
          <a:p>
            <a:r>
              <a:rPr lang="en-IN" dirty="0" smtClean="0"/>
              <a:t>Ex: git push origin v1.5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To push all the tags</a:t>
            </a:r>
            <a:endParaRPr lang="en-IN" dirty="0" smtClean="0"/>
          </a:p>
          <a:p>
            <a:r>
              <a:rPr lang="en-IN" dirty="0" smtClean="0"/>
              <a:t>Git push origin --tags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Pushing tags to Remote Repository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To access the repository of some other person in </a:t>
            </a:r>
            <a:r>
              <a:rPr lang="en-IN" dirty="0" err="1" smtClean="0"/>
              <a:t>github</a:t>
            </a:r>
            <a:r>
              <a:rPr lang="en-IN" dirty="0" smtClean="0"/>
              <a:t> we use fork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Search for a particular person </a:t>
            </a:r>
            <a:r>
              <a:rPr lang="en-IN" dirty="0" smtClean="0">
                <a:sym typeface="Wingdings" panose="05000000000000000000" pitchFamily="2" charset="2"/>
              </a:rPr>
              <a:t> open the repository you want to copy  click on fork button</a:t>
            </a:r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Selected repository will be copied into your </a:t>
            </a:r>
            <a:r>
              <a:rPr lang="en-IN" dirty="0" err="1" smtClean="0">
                <a:sym typeface="Wingdings" panose="05000000000000000000" pitchFamily="2" charset="2"/>
              </a:rPr>
              <a:t>github</a:t>
            </a:r>
            <a:r>
              <a:rPr lang="en-IN" dirty="0" smtClean="0">
                <a:sym typeface="Wingdings" panose="05000000000000000000" pitchFamily="2" charset="2"/>
              </a:rPr>
              <a:t> account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Fork Repository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 to GitHub</a:t>
            </a:r>
            <a:endParaRPr lang="en-IN" dirty="0"/>
          </a:p>
          <a:p>
            <a:endParaRPr lang="en-IN" dirty="0"/>
          </a:p>
          <a:p>
            <a:r>
              <a:rPr lang="en-IN" dirty="0"/>
              <a:t>Cloning Repository</a:t>
            </a:r>
            <a:endParaRPr lang="en-IN" dirty="0"/>
          </a:p>
          <a:p>
            <a:endParaRPr lang="en-IN" dirty="0"/>
          </a:p>
          <a:p>
            <a:r>
              <a:rPr lang="en-IN" dirty="0"/>
              <a:t>Tagging</a:t>
            </a:r>
            <a:endParaRPr lang="en-IN" dirty="0"/>
          </a:p>
          <a:p>
            <a:endParaRPr lang="en-IN" dirty="0"/>
          </a:p>
          <a:p>
            <a:r>
              <a:rPr lang="en-IN" dirty="0"/>
              <a:t>Fork Repository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 to GitHub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Cloning Repository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Tagging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Fork Repository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GitHub is a code hosting platform for version control and collaboration. It lets you and others work together on projects from </a:t>
            </a:r>
            <a:r>
              <a:rPr lang="en-US" dirty="0" smtClean="0"/>
              <a:t>anywhere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GitHub Flow is a lightweight, branch-based workflow that supports teams and projects where deployments are made regularly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Command: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g</a:t>
            </a:r>
            <a:r>
              <a:rPr lang="en-IN" dirty="0" smtClean="0"/>
              <a:t>it clone &lt;</a:t>
            </a:r>
            <a:r>
              <a:rPr lang="en-IN" dirty="0" err="1" smtClean="0"/>
              <a:t>Remote_Repository_URL</a:t>
            </a:r>
            <a:r>
              <a:rPr lang="en-IN" dirty="0" smtClean="0"/>
              <a:t>&gt;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To know which remote repository you cloned</a:t>
            </a:r>
            <a:endParaRPr lang="en-IN" dirty="0" smtClean="0"/>
          </a:p>
          <a:p>
            <a:r>
              <a:rPr lang="en-IN" dirty="0" smtClean="0"/>
              <a:t>git remote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To create repository in remote </a:t>
            </a:r>
            <a:endParaRPr lang="en-IN" dirty="0" smtClean="0"/>
          </a:p>
          <a:p>
            <a:r>
              <a:rPr lang="en-IN" dirty="0" smtClean="0"/>
              <a:t>Git remote add &lt;</a:t>
            </a:r>
            <a:r>
              <a:rPr lang="en-IN" dirty="0" err="1" smtClean="0"/>
              <a:t>nameOfREpository</a:t>
            </a:r>
            <a:r>
              <a:rPr lang="en-IN" dirty="0" smtClean="0"/>
              <a:t>&gt; &lt;</a:t>
            </a:r>
            <a:r>
              <a:rPr lang="en-IN" dirty="0" err="1" smtClean="0"/>
              <a:t>URL_ofRemote</a:t>
            </a:r>
            <a:r>
              <a:rPr lang="en-IN" dirty="0" smtClean="0"/>
              <a:t>&gt;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Cloning Remote Repository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Git </a:t>
            </a:r>
            <a:r>
              <a:rPr lang="en-IN" dirty="0"/>
              <a:t>f</a:t>
            </a:r>
            <a:r>
              <a:rPr lang="en-IN" dirty="0" smtClean="0"/>
              <a:t>etch &lt;remote&gt;</a:t>
            </a:r>
            <a:endParaRPr lang="en-IN" dirty="0" smtClean="0"/>
          </a:p>
          <a:p>
            <a:r>
              <a:rPr lang="en-IN" dirty="0" smtClean="0"/>
              <a:t>Above command will fetch the remote file into local without merging the files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Git pull &lt;remote&gt;</a:t>
            </a:r>
            <a:endParaRPr lang="en-IN" dirty="0" smtClean="0"/>
          </a:p>
          <a:p>
            <a:r>
              <a:rPr lang="en-IN" dirty="0"/>
              <a:t>Above command will fetch the remote file into local </a:t>
            </a:r>
            <a:r>
              <a:rPr lang="en-IN" dirty="0" smtClean="0"/>
              <a:t>by </a:t>
            </a:r>
            <a:r>
              <a:rPr lang="en-IN" dirty="0"/>
              <a:t>merging the files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US" dirty="0" err="1"/>
              <a:t>git</a:t>
            </a:r>
            <a:r>
              <a:rPr lang="en-US" dirty="0"/>
              <a:t> pull testing master --allow-unrelated-histories</a:t>
            </a:r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Fetching and Pulling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Add the repository in git to perform operations on remote repository</a:t>
            </a:r>
            <a:endParaRPr lang="en-IN" dirty="0" smtClean="0"/>
          </a:p>
          <a:p>
            <a:r>
              <a:rPr lang="en-IN" dirty="0" smtClean="0"/>
              <a:t>Git remote add name &lt;</a:t>
            </a:r>
            <a:r>
              <a:rPr lang="en-IN" dirty="0" err="1" smtClean="0"/>
              <a:t>url</a:t>
            </a:r>
            <a:r>
              <a:rPr lang="en-IN" dirty="0" smtClean="0"/>
              <a:t> of the repository&gt;</a:t>
            </a:r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Note: name created can be used to perform any operations on the remote repository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an repository into git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Git push &lt;remote&gt; &lt;branch&gt;</a:t>
            </a:r>
            <a:endParaRPr lang="en-IN" dirty="0" smtClean="0"/>
          </a:p>
          <a:p>
            <a:r>
              <a:rPr lang="en-IN" dirty="0" smtClean="0"/>
              <a:t>Ex: git push origin master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Git remote show origin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To rename the repository</a:t>
            </a:r>
            <a:endParaRPr lang="en-IN" dirty="0" smtClean="0"/>
          </a:p>
          <a:p>
            <a:r>
              <a:rPr lang="en-IN" dirty="0" smtClean="0"/>
              <a:t>Git remote rename &lt;from&gt; &lt;to&gt;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To remove the repository</a:t>
            </a:r>
            <a:endParaRPr lang="en-IN" dirty="0" smtClean="0"/>
          </a:p>
          <a:p>
            <a:r>
              <a:rPr lang="en-IN" dirty="0" smtClean="0"/>
              <a:t>Git remote remove &lt;name&gt;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Pushing to Remote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Like most VCSs, </a:t>
            </a:r>
            <a:r>
              <a:rPr lang="en-US" dirty="0" err="1"/>
              <a:t>Git</a:t>
            </a:r>
            <a:r>
              <a:rPr lang="en-US" dirty="0"/>
              <a:t> has the ability to tag specific points in history as being </a:t>
            </a:r>
            <a:r>
              <a:rPr lang="en-US" dirty="0" smtClean="0"/>
              <a:t>important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know the list of tags available use below command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tag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optionally use –l or –list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you want to view tags matching the pattern then use below command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tag –l “V1.3*”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Tagging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Types of tags</a:t>
            </a:r>
            <a:endParaRPr lang="en-IN" dirty="0" smtClean="0"/>
          </a:p>
          <a:p>
            <a:r>
              <a:rPr lang="en-US" dirty="0"/>
              <a:t>A lightweight tag is very much like a branch that doesn’t change — it’s just a pointer to a specific </a:t>
            </a:r>
            <a:r>
              <a:rPr lang="en-US" dirty="0" smtClean="0"/>
              <a:t>commit</a:t>
            </a:r>
            <a:endParaRPr lang="en-US" dirty="0" smtClean="0"/>
          </a:p>
          <a:p>
            <a:r>
              <a:rPr lang="en-US" dirty="0"/>
              <a:t>Annotated tags, however, are stored as full objects in the </a:t>
            </a:r>
            <a:r>
              <a:rPr lang="en-US" dirty="0" err="1"/>
              <a:t>Git</a:t>
            </a:r>
            <a:r>
              <a:rPr lang="en-US" dirty="0"/>
              <a:t> database. They’re </a:t>
            </a:r>
            <a:r>
              <a:rPr lang="en-US" dirty="0" err="1"/>
              <a:t>checksummed</a:t>
            </a:r>
            <a:r>
              <a:rPr lang="en-US" dirty="0"/>
              <a:t>; contain the tagger name, email, and date; have a tagging message; and can be signed and verified with GNU Privacy Guard (GPG)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Tags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verview of Test Design and Test Executionv1 0">
  <a:themeElements>
    <a:clrScheme name="MAIT Colors">
      <a:dk1>
        <a:sysClr val="windowText" lastClr="000000"/>
      </a:dk1>
      <a:lt1>
        <a:sysClr val="window" lastClr="FFFFFF"/>
      </a:lt1>
      <a:dk2>
        <a:srgbClr val="A65E06"/>
      </a:dk2>
      <a:lt2>
        <a:srgbClr val="D7F5F4"/>
      </a:lt2>
      <a:accent1>
        <a:srgbClr val="02918B"/>
      </a:accent1>
      <a:accent2>
        <a:srgbClr val="30BDB7"/>
      </a:accent2>
      <a:accent3>
        <a:srgbClr val="F8AC52"/>
      </a:accent3>
      <a:accent4>
        <a:srgbClr val="FBBD5A"/>
      </a:accent4>
      <a:accent5>
        <a:srgbClr val="02918B"/>
      </a:accent5>
      <a:accent6>
        <a:srgbClr val="A65E06"/>
      </a:accent6>
      <a:hlink>
        <a:srgbClr val="0563C1"/>
      </a:hlink>
      <a:folHlink>
        <a:srgbClr val="954F72"/>
      </a:folHlink>
    </a:clrScheme>
    <a:fontScheme name="MAIT Fonts">
      <a:majorFont>
        <a:latin typeface="Helvetica LT Std Cond"/>
        <a:ea typeface=""/>
        <a:cs typeface=""/>
      </a:majorFont>
      <a:minorFont>
        <a:latin typeface="Helvetica LT Std Con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MGAIT Presentation</Template>
  <TotalTime>0</TotalTime>
  <Words>2833</Words>
  <Application>WPS Spreadsheets</Application>
  <PresentationFormat>Widescreen</PresentationFormat>
  <Paragraphs>130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Helvetica LT Std Cond Light</vt:lpstr>
      <vt:lpstr>苹方-简</vt:lpstr>
      <vt:lpstr>Helvetica LT Std Cond</vt:lpstr>
      <vt:lpstr>Helvetica LT Std</vt:lpstr>
      <vt:lpstr>Courier New</vt:lpstr>
      <vt:lpstr>微软雅黑</vt:lpstr>
      <vt:lpstr>汉仪旗黑</vt:lpstr>
      <vt:lpstr>Arial Unicode MS</vt:lpstr>
      <vt:lpstr>Calibri</vt:lpstr>
      <vt:lpstr>Helvetica Neue</vt:lpstr>
      <vt:lpstr>Overview of Test Design and Test Executionv1 0</vt:lpstr>
      <vt:lpstr>GitHub</vt:lpstr>
      <vt:lpstr>PowerPoint 演示文稿</vt:lpstr>
      <vt:lpstr>Github</vt:lpstr>
      <vt:lpstr>Cloning Remote Repository</vt:lpstr>
      <vt:lpstr>Fetching and Pulling</vt:lpstr>
      <vt:lpstr>Adding an repository into git</vt:lpstr>
      <vt:lpstr>Pushing to Remote</vt:lpstr>
      <vt:lpstr>Tagging</vt:lpstr>
      <vt:lpstr>Creating Tags</vt:lpstr>
      <vt:lpstr>Creating Annotated tag</vt:lpstr>
      <vt:lpstr>Creating Lightweight tag</vt:lpstr>
      <vt:lpstr>Tagging after sometime</vt:lpstr>
      <vt:lpstr>Pushing tags to Remote Repository</vt:lpstr>
      <vt:lpstr>Fork Repository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Manzoor Mehadi [MaGE]</dc:creator>
  <cp:lastModifiedBy>administrator</cp:lastModifiedBy>
  <cp:revision>17</cp:revision>
  <dcterms:created xsi:type="dcterms:W3CDTF">2022-04-19T08:43:20Z</dcterms:created>
  <dcterms:modified xsi:type="dcterms:W3CDTF">2022-04-19T08:43:20Z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0x010100942A5F91C020114B9D9B6669BDED9868</vt:lpwstr>
  </property>
  <property fmtid="{D5CDD505-2E9C-101B-9397-08002B2CF9AE}" pid="3" name="Order">
    <vt:r8>315400</vt:r8>
  </property>
  <property fmtid="{D5CDD505-2E9C-101B-9397-08002B2CF9AE}" pid="4" name="KSOProductBuildVer">
    <vt:lpwstr>1033-3.1.6.6275</vt:lpwstr>
  </property>
</Properties>
</file>