
<file path=[Content_Types].xml><?xml version="1.0" encoding="utf-8"?>
<Types xmlns="http://schemas.openxmlformats.org/package/2006/content-types">
  <Override PartName="/ppt/slides/slide6.xml" ContentType="application/vnd.openxmlformats-officedocument.presentationml.slide+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tags/tag4.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tags/tag3.xml" ContentType="application/vnd.openxmlformats-officedocument.presentationml.tags+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7" r:id="rId1"/>
  </p:sldMasterIdLst>
  <p:notesMasterIdLst>
    <p:notesMasterId r:id="rId26"/>
  </p:notesMasterIdLst>
  <p:handoutMasterIdLst>
    <p:handoutMasterId r:id="rId27"/>
  </p:handoutMasterIdLst>
  <p:sldIdLst>
    <p:sldId id="1926" r:id="rId2"/>
    <p:sldId id="1935" r:id="rId3"/>
    <p:sldId id="1968" r:id="rId4"/>
    <p:sldId id="1937" r:id="rId5"/>
    <p:sldId id="1947" r:id="rId6"/>
    <p:sldId id="1938" r:id="rId7"/>
    <p:sldId id="1939" r:id="rId8"/>
    <p:sldId id="1941" r:id="rId9"/>
    <p:sldId id="1940" r:id="rId10"/>
    <p:sldId id="1969" r:id="rId11"/>
    <p:sldId id="1949" r:id="rId12"/>
    <p:sldId id="1958" r:id="rId13"/>
    <p:sldId id="1959" r:id="rId14"/>
    <p:sldId id="1960" r:id="rId15"/>
    <p:sldId id="1961" r:id="rId16"/>
    <p:sldId id="1962" r:id="rId17"/>
    <p:sldId id="1963" r:id="rId18"/>
    <p:sldId id="1964" r:id="rId19"/>
    <p:sldId id="1943" r:id="rId20"/>
    <p:sldId id="1945" r:id="rId21"/>
    <p:sldId id="1970" r:id="rId22"/>
    <p:sldId id="1944" r:id="rId23"/>
    <p:sldId id="1965" r:id="rId24"/>
    <p:sldId id="1966" r:id="rId25"/>
  </p:sldIdLst>
  <p:sldSz cx="9144000" cy="6858000" type="screen4x3"/>
  <p:notesSz cx="7099300" cy="10234613"/>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99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horzBarState="maximized">
    <p:restoredLeft sz="11617" autoAdjust="0"/>
    <p:restoredTop sz="94249" autoAdjust="0"/>
  </p:normalViewPr>
  <p:slideViewPr>
    <p:cSldViewPr>
      <p:cViewPr varScale="1">
        <p:scale>
          <a:sx n="65" d="100"/>
          <a:sy n="65" d="100"/>
        </p:scale>
        <p:origin x="-1028" y="-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p:scale>
          <a:sx n="86" d="100"/>
          <a:sy n="86" d="100"/>
        </p:scale>
        <p:origin x="-2244" y="1410"/>
      </p:cViewPr>
      <p:guideLst>
        <p:guide orient="horz" pos="3224"/>
        <p:guide pos="2236"/>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D48C06-BADB-4D8B-93F0-CED6321E0DCE}"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en-US"/>
        </a:p>
      </dgm:t>
    </dgm:pt>
    <dgm:pt modelId="{595DEBBA-8A09-4C92-A1E5-448898B66259}">
      <dgm:prSet phldrT="[Text]" custT="1"/>
      <dgm:spPr>
        <a:gradFill rotWithShape="0">
          <a:gsLst>
            <a:gs pos="0">
              <a:srgbClr val="92D050"/>
            </a:gs>
            <a:gs pos="100000">
              <a:srgbClr val="9CB86E"/>
            </a:gs>
            <a:gs pos="100000">
              <a:srgbClr val="156B13"/>
            </a:gs>
          </a:gsLst>
          <a:lin ang="5400000" scaled="0"/>
        </a:gradFill>
      </dgm:spPr>
      <dgm:t>
        <a:bodyPr/>
        <a:lstStyle/>
        <a:p>
          <a:r>
            <a:rPr lang="en-US" sz="2000" dirty="0">
              <a:latin typeface="+mj-lt"/>
            </a:rPr>
            <a:t>Customer Service</a:t>
          </a:r>
        </a:p>
      </dgm:t>
    </dgm:pt>
    <dgm:pt modelId="{FB392DF9-C53B-40D1-81CC-6AF97788EE3D}" type="parTrans" cxnId="{182A0159-15BB-4659-9C43-36B49A33B3A3}">
      <dgm:prSet/>
      <dgm:spPr/>
      <dgm:t>
        <a:bodyPr/>
        <a:lstStyle/>
        <a:p>
          <a:endParaRPr lang="en-US"/>
        </a:p>
      </dgm:t>
    </dgm:pt>
    <dgm:pt modelId="{05C010EF-6AAB-4D1A-8864-21059D6E1F15}" type="sibTrans" cxnId="{182A0159-15BB-4659-9C43-36B49A33B3A3}">
      <dgm:prSet/>
      <dgm:spPr/>
      <dgm:t>
        <a:bodyPr/>
        <a:lstStyle/>
        <a:p>
          <a:endParaRPr lang="en-US"/>
        </a:p>
      </dgm:t>
    </dgm:pt>
    <dgm:pt modelId="{4A31978D-8F89-4A91-9C50-71D6E8DE9E81}">
      <dgm:prSet phldrT="[Text]"/>
      <dgm:spPr>
        <a:solidFill>
          <a:srgbClr val="00B050"/>
        </a:solidFill>
      </dgm:spPr>
      <dgm:t>
        <a:bodyPr/>
        <a:lstStyle/>
        <a:p>
          <a:r>
            <a:rPr lang="en-US" dirty="0"/>
            <a:t>Check Customer Status</a:t>
          </a:r>
        </a:p>
      </dgm:t>
    </dgm:pt>
    <dgm:pt modelId="{780B9217-86D8-42F9-98EF-067F442F2306}" type="parTrans" cxnId="{7AD250A0-D6ED-4CC2-ADCD-A690FD2764B0}">
      <dgm:prSet/>
      <dgm:spPr/>
      <dgm:t>
        <a:bodyPr/>
        <a:lstStyle/>
        <a:p>
          <a:endParaRPr lang="en-US"/>
        </a:p>
      </dgm:t>
    </dgm:pt>
    <dgm:pt modelId="{3A7970CB-B1A0-42C2-B73A-21150C115C92}" type="sibTrans" cxnId="{7AD250A0-D6ED-4CC2-ADCD-A690FD2764B0}">
      <dgm:prSet/>
      <dgm:spPr/>
      <dgm:t>
        <a:bodyPr/>
        <a:lstStyle/>
        <a:p>
          <a:endParaRPr lang="en-US"/>
        </a:p>
      </dgm:t>
    </dgm:pt>
    <dgm:pt modelId="{17CB938E-BE28-41AE-9AFD-D67D38C8AE97}">
      <dgm:prSet phldrT="[Text]"/>
      <dgm:spPr>
        <a:solidFill>
          <a:srgbClr val="00B050"/>
        </a:solidFill>
      </dgm:spPr>
      <dgm:t>
        <a:bodyPr/>
        <a:lstStyle/>
        <a:p>
          <a:r>
            <a:rPr lang="en-US" dirty="0"/>
            <a:t>Check Inventory</a:t>
          </a:r>
        </a:p>
      </dgm:t>
    </dgm:pt>
    <dgm:pt modelId="{29A289D4-E13C-4486-9FD7-4F5619D87F24}" type="parTrans" cxnId="{DDFA3958-DF9A-445A-8625-39A8F6E61A57}">
      <dgm:prSet/>
      <dgm:spPr/>
      <dgm:t>
        <a:bodyPr/>
        <a:lstStyle/>
        <a:p>
          <a:endParaRPr lang="en-US"/>
        </a:p>
      </dgm:t>
    </dgm:pt>
    <dgm:pt modelId="{84D3D05C-6089-4C9A-B822-10DCCED27D53}" type="sibTrans" cxnId="{DDFA3958-DF9A-445A-8625-39A8F6E61A57}">
      <dgm:prSet/>
      <dgm:spPr/>
      <dgm:t>
        <a:bodyPr/>
        <a:lstStyle/>
        <a:p>
          <a:endParaRPr lang="en-US"/>
        </a:p>
      </dgm:t>
    </dgm:pt>
    <dgm:pt modelId="{E1AB1271-40B4-48A0-BB7E-415F5F1E73D6}">
      <dgm:prSet phldrT="[Text]" custT="1"/>
      <dgm:spPr>
        <a:gradFill rotWithShape="0">
          <a:gsLst>
            <a:gs pos="0">
              <a:schemeClr val="accent1">
                <a:lumMod val="40000"/>
                <a:lumOff val="60000"/>
              </a:schemeClr>
            </a:gs>
            <a:gs pos="100000">
              <a:srgbClr val="85C2FF"/>
            </a:gs>
            <a:gs pos="70000">
              <a:srgbClr val="C4D6EB"/>
            </a:gs>
            <a:gs pos="100000">
              <a:srgbClr val="FFEBFA"/>
            </a:gs>
          </a:gsLst>
          <a:lin ang="5400000" scaled="0"/>
        </a:gradFill>
      </dgm:spPr>
      <dgm:t>
        <a:bodyPr/>
        <a:lstStyle/>
        <a:p>
          <a:r>
            <a:rPr lang="en-US" sz="2000" dirty="0">
              <a:latin typeface="+mj-lt"/>
            </a:rPr>
            <a:t>Order Management</a:t>
          </a:r>
        </a:p>
      </dgm:t>
    </dgm:pt>
    <dgm:pt modelId="{9C585FF5-28F1-4512-91C0-5647E724333A}" type="parTrans" cxnId="{2F3ABACA-1522-4EED-B74D-DDE58429CB7B}">
      <dgm:prSet/>
      <dgm:spPr/>
      <dgm:t>
        <a:bodyPr/>
        <a:lstStyle/>
        <a:p>
          <a:endParaRPr lang="en-US"/>
        </a:p>
      </dgm:t>
    </dgm:pt>
    <dgm:pt modelId="{26889EFF-4DC8-40EA-A8D9-0695AE481BBF}" type="sibTrans" cxnId="{2F3ABACA-1522-4EED-B74D-DDE58429CB7B}">
      <dgm:prSet/>
      <dgm:spPr/>
      <dgm:t>
        <a:bodyPr/>
        <a:lstStyle/>
        <a:p>
          <a:endParaRPr lang="en-US"/>
        </a:p>
      </dgm:t>
    </dgm:pt>
    <dgm:pt modelId="{DC2018ED-76C5-4378-B507-4FC717AFFEDE}">
      <dgm:prSet phldrT="[Text]"/>
      <dgm:spPr/>
      <dgm:t>
        <a:bodyPr/>
        <a:lstStyle/>
        <a:p>
          <a:r>
            <a:rPr lang="en-US" dirty="0"/>
            <a:t>Check Customer Status</a:t>
          </a:r>
        </a:p>
      </dgm:t>
    </dgm:pt>
    <dgm:pt modelId="{3DC84DA4-F448-449C-8501-9D40B7DCB860}" type="parTrans" cxnId="{2D8D7ADF-D579-49AC-934C-D039FA04A32C}">
      <dgm:prSet/>
      <dgm:spPr/>
      <dgm:t>
        <a:bodyPr/>
        <a:lstStyle/>
        <a:p>
          <a:endParaRPr lang="en-US"/>
        </a:p>
      </dgm:t>
    </dgm:pt>
    <dgm:pt modelId="{98B0D81E-BC4F-41DF-9A54-84C4F508761D}" type="sibTrans" cxnId="{2D8D7ADF-D579-49AC-934C-D039FA04A32C}">
      <dgm:prSet/>
      <dgm:spPr/>
      <dgm:t>
        <a:bodyPr/>
        <a:lstStyle/>
        <a:p>
          <a:endParaRPr lang="en-US"/>
        </a:p>
      </dgm:t>
    </dgm:pt>
    <dgm:pt modelId="{A1245402-92D5-409C-8F27-A5E524823691}">
      <dgm:prSet phldrT="[Text]"/>
      <dgm:spPr/>
      <dgm:t>
        <a:bodyPr/>
        <a:lstStyle/>
        <a:p>
          <a:r>
            <a:rPr lang="en-US" dirty="0"/>
            <a:t>Check Order Status </a:t>
          </a:r>
        </a:p>
      </dgm:t>
    </dgm:pt>
    <dgm:pt modelId="{F3DAE1BC-3331-4324-BB14-7DD08C338867}" type="parTrans" cxnId="{6FFE8E1B-3201-417A-8F4D-582CDC7C072E}">
      <dgm:prSet/>
      <dgm:spPr/>
      <dgm:t>
        <a:bodyPr/>
        <a:lstStyle/>
        <a:p>
          <a:endParaRPr lang="en-US"/>
        </a:p>
      </dgm:t>
    </dgm:pt>
    <dgm:pt modelId="{9B961614-0420-4E0E-AC35-17679F4CD31B}" type="sibTrans" cxnId="{6FFE8E1B-3201-417A-8F4D-582CDC7C072E}">
      <dgm:prSet/>
      <dgm:spPr/>
      <dgm:t>
        <a:bodyPr/>
        <a:lstStyle/>
        <a:p>
          <a:endParaRPr lang="en-US"/>
        </a:p>
      </dgm:t>
    </dgm:pt>
    <dgm:pt modelId="{AF7A303E-9252-4A57-8DB4-E43B4CF8EC00}">
      <dgm:prSet phldrT="[Text]" custT="1"/>
      <dgm:spPr>
        <a:gradFill rotWithShape="0">
          <a:gsLst>
            <a:gs pos="100000">
              <a:schemeClr val="bg1">
                <a:lumMod val="85000"/>
              </a:schemeClr>
            </a:gs>
            <a:gs pos="100000">
              <a:srgbClr val="FF7A00"/>
            </a:gs>
            <a:gs pos="100000">
              <a:srgbClr val="FF0300"/>
            </a:gs>
            <a:gs pos="100000">
              <a:srgbClr val="4D0808"/>
            </a:gs>
          </a:gsLst>
          <a:lin ang="5400000" scaled="0"/>
        </a:gradFill>
      </dgm:spPr>
      <dgm:t>
        <a:bodyPr/>
        <a:lstStyle/>
        <a:p>
          <a:r>
            <a:rPr lang="en-US" sz="2000" dirty="0">
              <a:latin typeface="+mj-lt"/>
            </a:rPr>
            <a:t>CRM</a:t>
          </a:r>
        </a:p>
      </dgm:t>
    </dgm:pt>
    <dgm:pt modelId="{6E9136D4-B135-4DCA-8FD4-5E61832A3307}" type="parTrans" cxnId="{B5502B9F-96A9-4883-85DC-CC072367F3BD}">
      <dgm:prSet/>
      <dgm:spPr/>
      <dgm:t>
        <a:bodyPr/>
        <a:lstStyle/>
        <a:p>
          <a:endParaRPr lang="en-US"/>
        </a:p>
      </dgm:t>
    </dgm:pt>
    <dgm:pt modelId="{14B0E227-03C7-4E36-960E-C8CB69ACF0FF}" type="sibTrans" cxnId="{B5502B9F-96A9-4883-85DC-CC072367F3BD}">
      <dgm:prSet/>
      <dgm:spPr/>
      <dgm:t>
        <a:bodyPr/>
        <a:lstStyle/>
        <a:p>
          <a:endParaRPr lang="en-US"/>
        </a:p>
      </dgm:t>
    </dgm:pt>
    <dgm:pt modelId="{97BB5BA5-2B08-4128-9E7B-CE3608ADA248}">
      <dgm:prSet phldrT="[Text]"/>
      <dgm:spPr>
        <a:solidFill>
          <a:schemeClr val="bg1">
            <a:lumMod val="50000"/>
          </a:schemeClr>
        </a:solidFill>
      </dgm:spPr>
      <dgm:t>
        <a:bodyPr/>
        <a:lstStyle/>
        <a:p>
          <a:r>
            <a:rPr lang="en-US" dirty="0"/>
            <a:t>Manage Customer</a:t>
          </a:r>
        </a:p>
      </dgm:t>
    </dgm:pt>
    <dgm:pt modelId="{CA68A980-89DD-4DE7-861A-FABD51B417E1}" type="parTrans" cxnId="{110D8A6A-C841-49EE-9454-C1B4DF76C52D}">
      <dgm:prSet/>
      <dgm:spPr/>
      <dgm:t>
        <a:bodyPr/>
        <a:lstStyle/>
        <a:p>
          <a:endParaRPr lang="en-US"/>
        </a:p>
      </dgm:t>
    </dgm:pt>
    <dgm:pt modelId="{49935171-9388-4253-90E0-4E067744D293}" type="sibTrans" cxnId="{110D8A6A-C841-49EE-9454-C1B4DF76C52D}">
      <dgm:prSet/>
      <dgm:spPr/>
      <dgm:t>
        <a:bodyPr/>
        <a:lstStyle/>
        <a:p>
          <a:endParaRPr lang="en-US"/>
        </a:p>
      </dgm:t>
    </dgm:pt>
    <dgm:pt modelId="{793E7EBE-3711-42B5-B6FA-426A93B61EF2}">
      <dgm:prSet phldrT="[Text]"/>
      <dgm:spPr/>
      <dgm:t>
        <a:bodyPr/>
        <a:lstStyle/>
        <a:p>
          <a:r>
            <a:rPr lang="en-US" dirty="0"/>
            <a:t>Check Inventory</a:t>
          </a:r>
        </a:p>
      </dgm:t>
    </dgm:pt>
    <dgm:pt modelId="{DB95E994-27B7-4BB1-93EF-4826FF3C6D9F}" type="parTrans" cxnId="{44F887BA-55B2-4E92-BDFD-1AC8DEB63B3C}">
      <dgm:prSet/>
      <dgm:spPr/>
      <dgm:t>
        <a:bodyPr/>
        <a:lstStyle/>
        <a:p>
          <a:endParaRPr lang="en-US"/>
        </a:p>
      </dgm:t>
    </dgm:pt>
    <dgm:pt modelId="{E3DD489B-95A8-4B80-9870-20FAF104C5F8}" type="sibTrans" cxnId="{44F887BA-55B2-4E92-BDFD-1AC8DEB63B3C}">
      <dgm:prSet/>
      <dgm:spPr/>
      <dgm:t>
        <a:bodyPr/>
        <a:lstStyle/>
        <a:p>
          <a:endParaRPr lang="en-US"/>
        </a:p>
      </dgm:t>
    </dgm:pt>
    <dgm:pt modelId="{E7ADEEF1-05B7-4B10-A862-77E6B11418B7}">
      <dgm:prSet phldrT="[Text]"/>
      <dgm:spPr/>
      <dgm:t>
        <a:bodyPr/>
        <a:lstStyle/>
        <a:p>
          <a:r>
            <a:rPr lang="en-US" dirty="0"/>
            <a:t>Check Credit</a:t>
          </a:r>
        </a:p>
      </dgm:t>
    </dgm:pt>
    <dgm:pt modelId="{D63B2A46-1698-4D1E-9655-EEDDF40D4B1F}" type="parTrans" cxnId="{834B57FD-35BF-45E6-8D4D-5B1DD2B37B86}">
      <dgm:prSet/>
      <dgm:spPr/>
      <dgm:t>
        <a:bodyPr/>
        <a:lstStyle/>
        <a:p>
          <a:endParaRPr lang="en-US"/>
        </a:p>
      </dgm:t>
    </dgm:pt>
    <dgm:pt modelId="{0732F6FF-EF52-410F-B623-60F7B0BC68BB}" type="sibTrans" cxnId="{834B57FD-35BF-45E6-8D4D-5B1DD2B37B86}">
      <dgm:prSet/>
      <dgm:spPr/>
      <dgm:t>
        <a:bodyPr/>
        <a:lstStyle/>
        <a:p>
          <a:endParaRPr lang="en-US"/>
        </a:p>
      </dgm:t>
    </dgm:pt>
    <dgm:pt modelId="{3BA3F226-E87E-4635-B876-F619A5F0DF85}">
      <dgm:prSet phldrT="[Text]"/>
      <dgm:spPr>
        <a:solidFill>
          <a:schemeClr val="bg1">
            <a:lumMod val="50000"/>
          </a:schemeClr>
        </a:solidFill>
      </dgm:spPr>
      <dgm:t>
        <a:bodyPr/>
        <a:lstStyle/>
        <a:p>
          <a:r>
            <a:rPr lang="en-US" dirty="0"/>
            <a:t>Check Inventory</a:t>
          </a:r>
        </a:p>
      </dgm:t>
    </dgm:pt>
    <dgm:pt modelId="{AB54E437-D7A2-4CEC-8B2B-391A1C6A2BE3}" type="parTrans" cxnId="{606C66A9-8BA2-4FA7-926D-F6BE36B1F1E9}">
      <dgm:prSet/>
      <dgm:spPr/>
      <dgm:t>
        <a:bodyPr/>
        <a:lstStyle/>
        <a:p>
          <a:endParaRPr lang="en-US"/>
        </a:p>
      </dgm:t>
    </dgm:pt>
    <dgm:pt modelId="{469840E8-DC96-4C69-A579-00407E45EBC9}" type="sibTrans" cxnId="{606C66A9-8BA2-4FA7-926D-F6BE36B1F1E9}">
      <dgm:prSet/>
      <dgm:spPr/>
      <dgm:t>
        <a:bodyPr/>
        <a:lstStyle/>
        <a:p>
          <a:endParaRPr lang="en-US"/>
        </a:p>
      </dgm:t>
    </dgm:pt>
    <dgm:pt modelId="{304C83A4-8279-419C-88F8-544E85B52D4B}">
      <dgm:prSet phldrT="[Text]"/>
      <dgm:spPr>
        <a:solidFill>
          <a:schemeClr val="bg1">
            <a:lumMod val="50000"/>
          </a:schemeClr>
        </a:solidFill>
      </dgm:spPr>
      <dgm:t>
        <a:bodyPr/>
        <a:lstStyle/>
        <a:p>
          <a:r>
            <a:rPr lang="en-US" dirty="0"/>
            <a:t>Check Credit</a:t>
          </a:r>
        </a:p>
      </dgm:t>
    </dgm:pt>
    <dgm:pt modelId="{608A3347-61F9-4089-B316-0075E6C8A902}" type="parTrans" cxnId="{609B3539-B283-4161-B4C9-5D8473C599FC}">
      <dgm:prSet/>
      <dgm:spPr/>
      <dgm:t>
        <a:bodyPr/>
        <a:lstStyle/>
        <a:p>
          <a:endParaRPr lang="en-US"/>
        </a:p>
      </dgm:t>
    </dgm:pt>
    <dgm:pt modelId="{D41A85F3-BA10-4BA0-9BFD-2C5B414C1152}" type="sibTrans" cxnId="{609B3539-B283-4161-B4C9-5D8473C599FC}">
      <dgm:prSet/>
      <dgm:spPr/>
      <dgm:t>
        <a:bodyPr/>
        <a:lstStyle/>
        <a:p>
          <a:endParaRPr lang="en-US"/>
        </a:p>
      </dgm:t>
    </dgm:pt>
    <dgm:pt modelId="{645FFEEA-C84E-4468-95A2-E8005F777221}">
      <dgm:prSet phldrT="[Text]"/>
      <dgm:spPr>
        <a:solidFill>
          <a:srgbClr val="00B050"/>
        </a:solidFill>
        <a:ln>
          <a:solidFill>
            <a:schemeClr val="bg1"/>
          </a:solidFill>
        </a:ln>
      </dgm:spPr>
      <dgm:t>
        <a:bodyPr/>
        <a:lstStyle/>
        <a:p>
          <a:r>
            <a:rPr lang="en-US" dirty="0"/>
            <a:t>Check Order Details</a:t>
          </a:r>
        </a:p>
      </dgm:t>
    </dgm:pt>
    <dgm:pt modelId="{3ED3EA6B-16F7-43DB-8AC5-72CC8F13041C}" type="parTrans" cxnId="{A5F205E2-9AF3-43A7-BEDA-E0F1D4C24467}">
      <dgm:prSet/>
      <dgm:spPr/>
      <dgm:t>
        <a:bodyPr/>
        <a:lstStyle/>
        <a:p>
          <a:endParaRPr lang="en-US"/>
        </a:p>
      </dgm:t>
    </dgm:pt>
    <dgm:pt modelId="{2A63D962-66A8-4880-AD2A-95AE93990039}" type="sibTrans" cxnId="{A5F205E2-9AF3-43A7-BEDA-E0F1D4C24467}">
      <dgm:prSet/>
      <dgm:spPr/>
      <dgm:t>
        <a:bodyPr/>
        <a:lstStyle/>
        <a:p>
          <a:endParaRPr lang="en-US"/>
        </a:p>
      </dgm:t>
    </dgm:pt>
    <dgm:pt modelId="{60A51D41-9A58-40F9-AA70-78782D50374F}">
      <dgm:prSet phldrT="[Text]"/>
      <dgm:spPr>
        <a:noFill/>
        <a:ln>
          <a:noFill/>
        </a:ln>
      </dgm:spPr>
      <dgm:t>
        <a:bodyPr/>
        <a:lstStyle/>
        <a:p>
          <a:endParaRPr lang="en-US" dirty="0"/>
        </a:p>
      </dgm:t>
    </dgm:pt>
    <dgm:pt modelId="{263EF34E-7843-4850-BF9F-DD648EEFEDD2}" type="parTrans" cxnId="{5E983D93-7FDA-479A-AB7C-0053B0B55308}">
      <dgm:prSet/>
      <dgm:spPr/>
      <dgm:t>
        <a:bodyPr/>
        <a:lstStyle/>
        <a:p>
          <a:endParaRPr lang="en-US"/>
        </a:p>
      </dgm:t>
    </dgm:pt>
    <dgm:pt modelId="{689ACE50-1C36-4DD0-A726-BF1E971EA820}" type="sibTrans" cxnId="{5E983D93-7FDA-479A-AB7C-0053B0B55308}">
      <dgm:prSet/>
      <dgm:spPr/>
      <dgm:t>
        <a:bodyPr/>
        <a:lstStyle/>
        <a:p>
          <a:endParaRPr lang="en-US"/>
        </a:p>
      </dgm:t>
    </dgm:pt>
    <dgm:pt modelId="{9253B81E-EF30-483B-98FD-94CFFB856C03}">
      <dgm:prSet phldrT="[Text]"/>
      <dgm:spPr>
        <a:noFill/>
        <a:ln>
          <a:noFill/>
        </a:ln>
      </dgm:spPr>
      <dgm:t>
        <a:bodyPr/>
        <a:lstStyle/>
        <a:p>
          <a:endParaRPr lang="en-US" dirty="0"/>
        </a:p>
      </dgm:t>
    </dgm:pt>
    <dgm:pt modelId="{ADFB3DA9-44C4-45F6-A628-C6EF911D057C}" type="sibTrans" cxnId="{F79492D4-60E2-4B0C-965F-C60F461DEEF1}">
      <dgm:prSet/>
      <dgm:spPr/>
      <dgm:t>
        <a:bodyPr/>
        <a:lstStyle/>
        <a:p>
          <a:endParaRPr lang="en-US"/>
        </a:p>
      </dgm:t>
    </dgm:pt>
    <dgm:pt modelId="{E362DC9E-B601-443E-B6CA-6A94AB98C4EB}" type="parTrans" cxnId="{F79492D4-60E2-4B0C-965F-C60F461DEEF1}">
      <dgm:prSet/>
      <dgm:spPr/>
      <dgm:t>
        <a:bodyPr/>
        <a:lstStyle/>
        <a:p>
          <a:endParaRPr lang="en-US"/>
        </a:p>
      </dgm:t>
    </dgm:pt>
    <dgm:pt modelId="{BD5C13F8-6FD3-438A-970C-D8E7D8923E19}" type="pres">
      <dgm:prSet presAssocID="{E1D48C06-BADB-4D8B-93F0-CED6321E0DCE}" presName="theList" presStyleCnt="0">
        <dgm:presLayoutVars>
          <dgm:dir/>
          <dgm:animLvl val="lvl"/>
          <dgm:resizeHandles val="exact"/>
        </dgm:presLayoutVars>
      </dgm:prSet>
      <dgm:spPr/>
      <dgm:t>
        <a:bodyPr/>
        <a:lstStyle/>
        <a:p>
          <a:endParaRPr lang="en-US"/>
        </a:p>
      </dgm:t>
    </dgm:pt>
    <dgm:pt modelId="{D553B03B-1338-4CC7-B5F4-F3AB27905252}" type="pres">
      <dgm:prSet presAssocID="{595DEBBA-8A09-4C92-A1E5-448898B66259}" presName="compNode" presStyleCnt="0"/>
      <dgm:spPr/>
    </dgm:pt>
    <dgm:pt modelId="{0C46CF10-B793-45FE-A1EE-AB217D3D1C37}" type="pres">
      <dgm:prSet presAssocID="{595DEBBA-8A09-4C92-A1E5-448898B66259}" presName="aNode" presStyleLbl="bgShp" presStyleIdx="0" presStyleCnt="3"/>
      <dgm:spPr/>
      <dgm:t>
        <a:bodyPr/>
        <a:lstStyle/>
        <a:p>
          <a:endParaRPr lang="en-US"/>
        </a:p>
      </dgm:t>
    </dgm:pt>
    <dgm:pt modelId="{0547E6A5-0363-44EE-ADAA-EC58C80798DD}" type="pres">
      <dgm:prSet presAssocID="{595DEBBA-8A09-4C92-A1E5-448898B66259}" presName="textNode" presStyleLbl="bgShp" presStyleIdx="0" presStyleCnt="3"/>
      <dgm:spPr/>
      <dgm:t>
        <a:bodyPr/>
        <a:lstStyle/>
        <a:p>
          <a:endParaRPr lang="en-US"/>
        </a:p>
      </dgm:t>
    </dgm:pt>
    <dgm:pt modelId="{839169FD-5684-423B-A0A7-05FAF53861AE}" type="pres">
      <dgm:prSet presAssocID="{595DEBBA-8A09-4C92-A1E5-448898B66259}" presName="compChildNode" presStyleCnt="0"/>
      <dgm:spPr/>
    </dgm:pt>
    <dgm:pt modelId="{4D60B5EB-2DCC-4FB8-B276-11456744CE54}" type="pres">
      <dgm:prSet presAssocID="{595DEBBA-8A09-4C92-A1E5-448898B66259}" presName="theInnerList" presStyleCnt="0"/>
      <dgm:spPr/>
    </dgm:pt>
    <dgm:pt modelId="{44413BA1-3B95-4511-AD8E-5B4047CFA37D}" type="pres">
      <dgm:prSet presAssocID="{4A31978D-8F89-4A91-9C50-71D6E8DE9E81}" presName="childNode" presStyleLbl="node1" presStyleIdx="0" presStyleCnt="12">
        <dgm:presLayoutVars>
          <dgm:bulletEnabled val="1"/>
        </dgm:presLayoutVars>
      </dgm:prSet>
      <dgm:spPr/>
      <dgm:t>
        <a:bodyPr/>
        <a:lstStyle/>
        <a:p>
          <a:endParaRPr lang="en-US"/>
        </a:p>
      </dgm:t>
    </dgm:pt>
    <dgm:pt modelId="{B714A567-A38B-42C5-821D-611E2BA1C293}" type="pres">
      <dgm:prSet presAssocID="{4A31978D-8F89-4A91-9C50-71D6E8DE9E81}" presName="aSpace2" presStyleCnt="0"/>
      <dgm:spPr/>
    </dgm:pt>
    <dgm:pt modelId="{AF9272B3-9B41-4E9A-A374-74CB3F895B02}" type="pres">
      <dgm:prSet presAssocID="{17CB938E-BE28-41AE-9AFD-D67D38C8AE97}" presName="childNode" presStyleLbl="node1" presStyleIdx="1" presStyleCnt="12">
        <dgm:presLayoutVars>
          <dgm:bulletEnabled val="1"/>
        </dgm:presLayoutVars>
      </dgm:prSet>
      <dgm:spPr/>
      <dgm:t>
        <a:bodyPr/>
        <a:lstStyle/>
        <a:p>
          <a:endParaRPr lang="en-US"/>
        </a:p>
      </dgm:t>
    </dgm:pt>
    <dgm:pt modelId="{E5454999-1FBB-40DE-8375-FC5B7BC844D9}" type="pres">
      <dgm:prSet presAssocID="{17CB938E-BE28-41AE-9AFD-D67D38C8AE97}" presName="aSpace2" presStyleCnt="0"/>
      <dgm:spPr/>
    </dgm:pt>
    <dgm:pt modelId="{BC92B198-25FE-4146-824A-4AA26FED59FA}" type="pres">
      <dgm:prSet presAssocID="{645FFEEA-C84E-4468-95A2-E8005F777221}" presName="childNode" presStyleLbl="node1" presStyleIdx="2" presStyleCnt="12">
        <dgm:presLayoutVars>
          <dgm:bulletEnabled val="1"/>
        </dgm:presLayoutVars>
      </dgm:prSet>
      <dgm:spPr/>
      <dgm:t>
        <a:bodyPr/>
        <a:lstStyle/>
        <a:p>
          <a:endParaRPr lang="en-US"/>
        </a:p>
      </dgm:t>
    </dgm:pt>
    <dgm:pt modelId="{54E05E42-6AF8-4D5D-9ADB-4F605FB11993}" type="pres">
      <dgm:prSet presAssocID="{645FFEEA-C84E-4468-95A2-E8005F777221}" presName="aSpace2" presStyleCnt="0"/>
      <dgm:spPr/>
    </dgm:pt>
    <dgm:pt modelId="{D0D504FB-8FEE-4D02-904A-6B9EA8F95E8F}" type="pres">
      <dgm:prSet presAssocID="{9253B81E-EF30-483B-98FD-94CFFB856C03}" presName="childNode" presStyleLbl="node1" presStyleIdx="3" presStyleCnt="12">
        <dgm:presLayoutVars>
          <dgm:bulletEnabled val="1"/>
        </dgm:presLayoutVars>
      </dgm:prSet>
      <dgm:spPr/>
      <dgm:t>
        <a:bodyPr/>
        <a:lstStyle/>
        <a:p>
          <a:endParaRPr lang="en-US"/>
        </a:p>
      </dgm:t>
    </dgm:pt>
    <dgm:pt modelId="{6A491768-2EB4-4500-A167-588D502004B0}" type="pres">
      <dgm:prSet presAssocID="{595DEBBA-8A09-4C92-A1E5-448898B66259}" presName="aSpace" presStyleCnt="0"/>
      <dgm:spPr/>
    </dgm:pt>
    <dgm:pt modelId="{27320031-3CE1-4578-B7AA-BEE4E55452F9}" type="pres">
      <dgm:prSet presAssocID="{E1AB1271-40B4-48A0-BB7E-415F5F1E73D6}" presName="compNode" presStyleCnt="0"/>
      <dgm:spPr/>
    </dgm:pt>
    <dgm:pt modelId="{07BB7F0A-032D-43EA-8B5E-257D3238F2E6}" type="pres">
      <dgm:prSet presAssocID="{E1AB1271-40B4-48A0-BB7E-415F5F1E73D6}" presName="aNode" presStyleLbl="bgShp" presStyleIdx="1" presStyleCnt="3"/>
      <dgm:spPr/>
      <dgm:t>
        <a:bodyPr/>
        <a:lstStyle/>
        <a:p>
          <a:endParaRPr lang="en-US"/>
        </a:p>
      </dgm:t>
    </dgm:pt>
    <dgm:pt modelId="{67E86347-4CB4-49C9-AE7B-B2A31A533CFE}" type="pres">
      <dgm:prSet presAssocID="{E1AB1271-40B4-48A0-BB7E-415F5F1E73D6}" presName="textNode" presStyleLbl="bgShp" presStyleIdx="1" presStyleCnt="3"/>
      <dgm:spPr/>
      <dgm:t>
        <a:bodyPr/>
        <a:lstStyle/>
        <a:p>
          <a:endParaRPr lang="en-US"/>
        </a:p>
      </dgm:t>
    </dgm:pt>
    <dgm:pt modelId="{C0A22D2F-37AE-4ED0-AA29-BFA084F12E32}" type="pres">
      <dgm:prSet presAssocID="{E1AB1271-40B4-48A0-BB7E-415F5F1E73D6}" presName="compChildNode" presStyleCnt="0"/>
      <dgm:spPr/>
    </dgm:pt>
    <dgm:pt modelId="{6C606DCF-04D9-4229-B62A-888C5A53C628}" type="pres">
      <dgm:prSet presAssocID="{E1AB1271-40B4-48A0-BB7E-415F5F1E73D6}" presName="theInnerList" presStyleCnt="0"/>
      <dgm:spPr/>
    </dgm:pt>
    <dgm:pt modelId="{CFF1077B-C415-4822-9A10-8172C538960A}" type="pres">
      <dgm:prSet presAssocID="{DC2018ED-76C5-4378-B507-4FC717AFFEDE}" presName="childNode" presStyleLbl="node1" presStyleIdx="4" presStyleCnt="12">
        <dgm:presLayoutVars>
          <dgm:bulletEnabled val="1"/>
        </dgm:presLayoutVars>
      </dgm:prSet>
      <dgm:spPr/>
      <dgm:t>
        <a:bodyPr/>
        <a:lstStyle/>
        <a:p>
          <a:endParaRPr lang="en-US"/>
        </a:p>
      </dgm:t>
    </dgm:pt>
    <dgm:pt modelId="{FB9815AF-E7A0-4959-A4A7-E1FD4E4D0F6A}" type="pres">
      <dgm:prSet presAssocID="{DC2018ED-76C5-4378-B507-4FC717AFFEDE}" presName="aSpace2" presStyleCnt="0"/>
      <dgm:spPr/>
    </dgm:pt>
    <dgm:pt modelId="{2956C1D7-99F1-43F0-9B2D-75094BB44A4F}" type="pres">
      <dgm:prSet presAssocID="{A1245402-92D5-409C-8F27-A5E524823691}" presName="childNode" presStyleLbl="node1" presStyleIdx="5" presStyleCnt="12">
        <dgm:presLayoutVars>
          <dgm:bulletEnabled val="1"/>
        </dgm:presLayoutVars>
      </dgm:prSet>
      <dgm:spPr/>
      <dgm:t>
        <a:bodyPr/>
        <a:lstStyle/>
        <a:p>
          <a:endParaRPr lang="en-US"/>
        </a:p>
      </dgm:t>
    </dgm:pt>
    <dgm:pt modelId="{2F9C4611-6185-4EF2-81A6-1BEE4BEC64D6}" type="pres">
      <dgm:prSet presAssocID="{A1245402-92D5-409C-8F27-A5E524823691}" presName="aSpace2" presStyleCnt="0"/>
      <dgm:spPr/>
    </dgm:pt>
    <dgm:pt modelId="{99393830-DD23-4C53-A84B-99C73641FC38}" type="pres">
      <dgm:prSet presAssocID="{793E7EBE-3711-42B5-B6FA-426A93B61EF2}" presName="childNode" presStyleLbl="node1" presStyleIdx="6" presStyleCnt="12">
        <dgm:presLayoutVars>
          <dgm:bulletEnabled val="1"/>
        </dgm:presLayoutVars>
      </dgm:prSet>
      <dgm:spPr/>
      <dgm:t>
        <a:bodyPr/>
        <a:lstStyle/>
        <a:p>
          <a:endParaRPr lang="en-US"/>
        </a:p>
      </dgm:t>
    </dgm:pt>
    <dgm:pt modelId="{658363F2-7E15-4A20-9BD9-B443691C7A46}" type="pres">
      <dgm:prSet presAssocID="{793E7EBE-3711-42B5-B6FA-426A93B61EF2}" presName="aSpace2" presStyleCnt="0"/>
      <dgm:spPr/>
    </dgm:pt>
    <dgm:pt modelId="{41243E9A-943E-407D-BF49-C1363210B9D5}" type="pres">
      <dgm:prSet presAssocID="{E7ADEEF1-05B7-4B10-A862-77E6B11418B7}" presName="childNode" presStyleLbl="node1" presStyleIdx="7" presStyleCnt="12">
        <dgm:presLayoutVars>
          <dgm:bulletEnabled val="1"/>
        </dgm:presLayoutVars>
      </dgm:prSet>
      <dgm:spPr/>
      <dgm:t>
        <a:bodyPr/>
        <a:lstStyle/>
        <a:p>
          <a:endParaRPr lang="en-US"/>
        </a:p>
      </dgm:t>
    </dgm:pt>
    <dgm:pt modelId="{E12A6D94-7A76-43F7-A917-33CBC6B186B3}" type="pres">
      <dgm:prSet presAssocID="{E1AB1271-40B4-48A0-BB7E-415F5F1E73D6}" presName="aSpace" presStyleCnt="0"/>
      <dgm:spPr/>
    </dgm:pt>
    <dgm:pt modelId="{D49488A0-6B25-4C6A-B7E4-6B536A990C40}" type="pres">
      <dgm:prSet presAssocID="{AF7A303E-9252-4A57-8DB4-E43B4CF8EC00}" presName="compNode" presStyleCnt="0"/>
      <dgm:spPr/>
    </dgm:pt>
    <dgm:pt modelId="{7ED0A8D5-417A-4AAC-A29E-1BA4DFA368B9}" type="pres">
      <dgm:prSet presAssocID="{AF7A303E-9252-4A57-8DB4-E43B4CF8EC00}" presName="aNode" presStyleLbl="bgShp" presStyleIdx="2" presStyleCnt="3"/>
      <dgm:spPr/>
      <dgm:t>
        <a:bodyPr/>
        <a:lstStyle/>
        <a:p>
          <a:endParaRPr lang="en-US"/>
        </a:p>
      </dgm:t>
    </dgm:pt>
    <dgm:pt modelId="{A6C8EC6D-3CBE-4A17-B2B1-BE8718C5B12B}" type="pres">
      <dgm:prSet presAssocID="{AF7A303E-9252-4A57-8DB4-E43B4CF8EC00}" presName="textNode" presStyleLbl="bgShp" presStyleIdx="2" presStyleCnt="3"/>
      <dgm:spPr/>
      <dgm:t>
        <a:bodyPr/>
        <a:lstStyle/>
        <a:p>
          <a:endParaRPr lang="en-US"/>
        </a:p>
      </dgm:t>
    </dgm:pt>
    <dgm:pt modelId="{D0A94B65-AE11-40E6-B203-35248F3BD7B0}" type="pres">
      <dgm:prSet presAssocID="{AF7A303E-9252-4A57-8DB4-E43B4CF8EC00}" presName="compChildNode" presStyleCnt="0"/>
      <dgm:spPr/>
    </dgm:pt>
    <dgm:pt modelId="{2478D1F9-D39B-4380-A13E-32C740D2503E}" type="pres">
      <dgm:prSet presAssocID="{AF7A303E-9252-4A57-8DB4-E43B4CF8EC00}" presName="theInnerList" presStyleCnt="0"/>
      <dgm:spPr/>
    </dgm:pt>
    <dgm:pt modelId="{FDFD43E8-B958-412F-8913-F40ED3267A27}" type="pres">
      <dgm:prSet presAssocID="{97BB5BA5-2B08-4128-9E7B-CE3608ADA248}" presName="childNode" presStyleLbl="node1" presStyleIdx="8" presStyleCnt="12">
        <dgm:presLayoutVars>
          <dgm:bulletEnabled val="1"/>
        </dgm:presLayoutVars>
      </dgm:prSet>
      <dgm:spPr/>
      <dgm:t>
        <a:bodyPr/>
        <a:lstStyle/>
        <a:p>
          <a:endParaRPr lang="en-US"/>
        </a:p>
      </dgm:t>
    </dgm:pt>
    <dgm:pt modelId="{FD35679B-4CEB-489A-955A-FDD6FB86396F}" type="pres">
      <dgm:prSet presAssocID="{97BB5BA5-2B08-4128-9E7B-CE3608ADA248}" presName="aSpace2" presStyleCnt="0"/>
      <dgm:spPr/>
    </dgm:pt>
    <dgm:pt modelId="{DABA9DD6-5401-438C-A9ED-37941FCA740C}" type="pres">
      <dgm:prSet presAssocID="{3BA3F226-E87E-4635-B876-F619A5F0DF85}" presName="childNode" presStyleLbl="node1" presStyleIdx="9" presStyleCnt="12">
        <dgm:presLayoutVars>
          <dgm:bulletEnabled val="1"/>
        </dgm:presLayoutVars>
      </dgm:prSet>
      <dgm:spPr/>
      <dgm:t>
        <a:bodyPr/>
        <a:lstStyle/>
        <a:p>
          <a:endParaRPr lang="en-US"/>
        </a:p>
      </dgm:t>
    </dgm:pt>
    <dgm:pt modelId="{E106BBB2-54D4-4438-B0F4-C1C9244CE260}" type="pres">
      <dgm:prSet presAssocID="{3BA3F226-E87E-4635-B876-F619A5F0DF85}" presName="aSpace2" presStyleCnt="0"/>
      <dgm:spPr/>
    </dgm:pt>
    <dgm:pt modelId="{54278D2F-E96F-44A9-99E4-28B7BA91DE68}" type="pres">
      <dgm:prSet presAssocID="{304C83A4-8279-419C-88F8-544E85B52D4B}" presName="childNode" presStyleLbl="node1" presStyleIdx="10" presStyleCnt="12">
        <dgm:presLayoutVars>
          <dgm:bulletEnabled val="1"/>
        </dgm:presLayoutVars>
      </dgm:prSet>
      <dgm:spPr/>
      <dgm:t>
        <a:bodyPr/>
        <a:lstStyle/>
        <a:p>
          <a:endParaRPr lang="en-US"/>
        </a:p>
      </dgm:t>
    </dgm:pt>
    <dgm:pt modelId="{D4E82613-5599-41D9-813A-C21DF83C7747}" type="pres">
      <dgm:prSet presAssocID="{304C83A4-8279-419C-88F8-544E85B52D4B}" presName="aSpace2" presStyleCnt="0"/>
      <dgm:spPr/>
    </dgm:pt>
    <dgm:pt modelId="{7B27D56F-949F-47AE-82FA-B5F1F3140EED}" type="pres">
      <dgm:prSet presAssocID="{60A51D41-9A58-40F9-AA70-78782D50374F}" presName="childNode" presStyleLbl="node1" presStyleIdx="11" presStyleCnt="12">
        <dgm:presLayoutVars>
          <dgm:bulletEnabled val="1"/>
        </dgm:presLayoutVars>
      </dgm:prSet>
      <dgm:spPr/>
      <dgm:t>
        <a:bodyPr/>
        <a:lstStyle/>
        <a:p>
          <a:endParaRPr lang="en-US"/>
        </a:p>
      </dgm:t>
    </dgm:pt>
  </dgm:ptLst>
  <dgm:cxnLst>
    <dgm:cxn modelId="{2F3ABACA-1522-4EED-B74D-DDE58429CB7B}" srcId="{E1D48C06-BADB-4D8B-93F0-CED6321E0DCE}" destId="{E1AB1271-40B4-48A0-BB7E-415F5F1E73D6}" srcOrd="1" destOrd="0" parTransId="{9C585FF5-28F1-4512-91C0-5647E724333A}" sibTransId="{26889EFF-4DC8-40EA-A8D9-0695AE481BBF}"/>
    <dgm:cxn modelId="{C690BA1D-C79F-4F8D-A322-D04E315EDBB0}" type="presOf" srcId="{595DEBBA-8A09-4C92-A1E5-448898B66259}" destId="{0547E6A5-0363-44EE-ADAA-EC58C80798DD}" srcOrd="1" destOrd="0" presId="urn:microsoft.com/office/officeart/2005/8/layout/lProcess2"/>
    <dgm:cxn modelId="{182A0159-15BB-4659-9C43-36B49A33B3A3}" srcId="{E1D48C06-BADB-4D8B-93F0-CED6321E0DCE}" destId="{595DEBBA-8A09-4C92-A1E5-448898B66259}" srcOrd="0" destOrd="0" parTransId="{FB392DF9-C53B-40D1-81CC-6AF97788EE3D}" sibTransId="{05C010EF-6AAB-4D1A-8864-21059D6E1F15}"/>
    <dgm:cxn modelId="{44F887BA-55B2-4E92-BDFD-1AC8DEB63B3C}" srcId="{E1AB1271-40B4-48A0-BB7E-415F5F1E73D6}" destId="{793E7EBE-3711-42B5-B6FA-426A93B61EF2}" srcOrd="2" destOrd="0" parTransId="{DB95E994-27B7-4BB1-93EF-4826FF3C6D9F}" sibTransId="{E3DD489B-95A8-4B80-9870-20FAF104C5F8}"/>
    <dgm:cxn modelId="{16760088-37CF-45EF-8C6A-39E6594CC4D8}" type="presOf" srcId="{A1245402-92D5-409C-8F27-A5E524823691}" destId="{2956C1D7-99F1-43F0-9B2D-75094BB44A4F}" srcOrd="0" destOrd="0" presId="urn:microsoft.com/office/officeart/2005/8/layout/lProcess2"/>
    <dgm:cxn modelId="{DDFA3958-DF9A-445A-8625-39A8F6E61A57}" srcId="{595DEBBA-8A09-4C92-A1E5-448898B66259}" destId="{17CB938E-BE28-41AE-9AFD-D67D38C8AE97}" srcOrd="1" destOrd="0" parTransId="{29A289D4-E13C-4486-9FD7-4F5619D87F24}" sibTransId="{84D3D05C-6089-4C9A-B822-10DCCED27D53}"/>
    <dgm:cxn modelId="{E69A08FD-2A14-4809-962A-D939DED77B74}" type="presOf" srcId="{304C83A4-8279-419C-88F8-544E85B52D4B}" destId="{54278D2F-E96F-44A9-99E4-28B7BA91DE68}" srcOrd="0" destOrd="0" presId="urn:microsoft.com/office/officeart/2005/8/layout/lProcess2"/>
    <dgm:cxn modelId="{49C70A17-8832-418A-9CBF-79FCE584A659}" type="presOf" srcId="{60A51D41-9A58-40F9-AA70-78782D50374F}" destId="{7B27D56F-949F-47AE-82FA-B5F1F3140EED}" srcOrd="0" destOrd="0" presId="urn:microsoft.com/office/officeart/2005/8/layout/lProcess2"/>
    <dgm:cxn modelId="{AAC520BC-328D-4955-AF57-60A6D15A8669}" type="presOf" srcId="{AF7A303E-9252-4A57-8DB4-E43B4CF8EC00}" destId="{A6C8EC6D-3CBE-4A17-B2B1-BE8718C5B12B}" srcOrd="1" destOrd="0" presId="urn:microsoft.com/office/officeart/2005/8/layout/lProcess2"/>
    <dgm:cxn modelId="{606C66A9-8BA2-4FA7-926D-F6BE36B1F1E9}" srcId="{AF7A303E-9252-4A57-8DB4-E43B4CF8EC00}" destId="{3BA3F226-E87E-4635-B876-F619A5F0DF85}" srcOrd="1" destOrd="0" parTransId="{AB54E437-D7A2-4CEC-8B2B-391A1C6A2BE3}" sibTransId="{469840E8-DC96-4C69-A579-00407E45EBC9}"/>
    <dgm:cxn modelId="{21A6FFAD-1B5D-4CD9-AC1D-49441A1D43FA}" type="presOf" srcId="{E1AB1271-40B4-48A0-BB7E-415F5F1E73D6}" destId="{67E86347-4CB4-49C9-AE7B-B2A31A533CFE}" srcOrd="1" destOrd="0" presId="urn:microsoft.com/office/officeart/2005/8/layout/lProcess2"/>
    <dgm:cxn modelId="{7AD250A0-D6ED-4CC2-ADCD-A690FD2764B0}" srcId="{595DEBBA-8A09-4C92-A1E5-448898B66259}" destId="{4A31978D-8F89-4A91-9C50-71D6E8DE9E81}" srcOrd="0" destOrd="0" parTransId="{780B9217-86D8-42F9-98EF-067F442F2306}" sibTransId="{3A7970CB-B1A0-42C2-B73A-21150C115C92}"/>
    <dgm:cxn modelId="{F79492D4-60E2-4B0C-965F-C60F461DEEF1}" srcId="{595DEBBA-8A09-4C92-A1E5-448898B66259}" destId="{9253B81E-EF30-483B-98FD-94CFFB856C03}" srcOrd="3" destOrd="0" parTransId="{E362DC9E-B601-443E-B6CA-6A94AB98C4EB}" sibTransId="{ADFB3DA9-44C4-45F6-A628-C6EF911D057C}"/>
    <dgm:cxn modelId="{CAC0DBF4-C1F5-41C5-A584-2BBD9FC961B6}" type="presOf" srcId="{DC2018ED-76C5-4378-B507-4FC717AFFEDE}" destId="{CFF1077B-C415-4822-9A10-8172C538960A}" srcOrd="0" destOrd="0" presId="urn:microsoft.com/office/officeart/2005/8/layout/lProcess2"/>
    <dgm:cxn modelId="{321C741C-156C-4AF0-9A18-24A6EF9E1A5F}" type="presOf" srcId="{E1AB1271-40B4-48A0-BB7E-415F5F1E73D6}" destId="{07BB7F0A-032D-43EA-8B5E-257D3238F2E6}" srcOrd="0" destOrd="0" presId="urn:microsoft.com/office/officeart/2005/8/layout/lProcess2"/>
    <dgm:cxn modelId="{18387FFA-8505-4715-929D-9597C1A7DB7A}" type="presOf" srcId="{17CB938E-BE28-41AE-9AFD-D67D38C8AE97}" destId="{AF9272B3-9B41-4E9A-A374-74CB3F895B02}" srcOrd="0" destOrd="0" presId="urn:microsoft.com/office/officeart/2005/8/layout/lProcess2"/>
    <dgm:cxn modelId="{C96383A4-55DC-4B1C-9991-0B7370E83807}" type="presOf" srcId="{E7ADEEF1-05B7-4B10-A862-77E6B11418B7}" destId="{41243E9A-943E-407D-BF49-C1363210B9D5}" srcOrd="0" destOrd="0" presId="urn:microsoft.com/office/officeart/2005/8/layout/lProcess2"/>
    <dgm:cxn modelId="{B7AD7822-BBDD-43B7-B688-FF3ACC91BEA2}" type="presOf" srcId="{AF7A303E-9252-4A57-8DB4-E43B4CF8EC00}" destId="{7ED0A8D5-417A-4AAC-A29E-1BA4DFA368B9}" srcOrd="0" destOrd="0" presId="urn:microsoft.com/office/officeart/2005/8/layout/lProcess2"/>
    <dgm:cxn modelId="{486BCD98-4899-455B-ACED-8BA9CA752A28}" type="presOf" srcId="{97BB5BA5-2B08-4128-9E7B-CE3608ADA248}" destId="{FDFD43E8-B958-412F-8913-F40ED3267A27}" srcOrd="0" destOrd="0" presId="urn:microsoft.com/office/officeart/2005/8/layout/lProcess2"/>
    <dgm:cxn modelId="{248CC2BD-0EC2-45AD-97B8-B8DAC585E223}" type="presOf" srcId="{3BA3F226-E87E-4635-B876-F619A5F0DF85}" destId="{DABA9DD6-5401-438C-A9ED-37941FCA740C}" srcOrd="0" destOrd="0" presId="urn:microsoft.com/office/officeart/2005/8/layout/lProcess2"/>
    <dgm:cxn modelId="{5E983D93-7FDA-479A-AB7C-0053B0B55308}" srcId="{AF7A303E-9252-4A57-8DB4-E43B4CF8EC00}" destId="{60A51D41-9A58-40F9-AA70-78782D50374F}" srcOrd="3" destOrd="0" parTransId="{263EF34E-7843-4850-BF9F-DD648EEFEDD2}" sibTransId="{689ACE50-1C36-4DD0-A726-BF1E971EA820}"/>
    <dgm:cxn modelId="{6FFE8E1B-3201-417A-8F4D-582CDC7C072E}" srcId="{E1AB1271-40B4-48A0-BB7E-415F5F1E73D6}" destId="{A1245402-92D5-409C-8F27-A5E524823691}" srcOrd="1" destOrd="0" parTransId="{F3DAE1BC-3331-4324-BB14-7DD08C338867}" sibTransId="{9B961614-0420-4E0E-AC35-17679F4CD31B}"/>
    <dgm:cxn modelId="{2D8D7ADF-D579-49AC-934C-D039FA04A32C}" srcId="{E1AB1271-40B4-48A0-BB7E-415F5F1E73D6}" destId="{DC2018ED-76C5-4378-B507-4FC717AFFEDE}" srcOrd="0" destOrd="0" parTransId="{3DC84DA4-F448-449C-8501-9D40B7DCB860}" sibTransId="{98B0D81E-BC4F-41DF-9A54-84C4F508761D}"/>
    <dgm:cxn modelId="{E65B120A-94C2-4993-9948-445C09DACB1B}" type="presOf" srcId="{4A31978D-8F89-4A91-9C50-71D6E8DE9E81}" destId="{44413BA1-3B95-4511-AD8E-5B4047CFA37D}" srcOrd="0" destOrd="0" presId="urn:microsoft.com/office/officeart/2005/8/layout/lProcess2"/>
    <dgm:cxn modelId="{834B57FD-35BF-45E6-8D4D-5B1DD2B37B86}" srcId="{E1AB1271-40B4-48A0-BB7E-415F5F1E73D6}" destId="{E7ADEEF1-05B7-4B10-A862-77E6B11418B7}" srcOrd="3" destOrd="0" parTransId="{D63B2A46-1698-4D1E-9655-EEDDF40D4B1F}" sibTransId="{0732F6FF-EF52-410F-B623-60F7B0BC68BB}"/>
    <dgm:cxn modelId="{A5F205E2-9AF3-43A7-BEDA-E0F1D4C24467}" srcId="{595DEBBA-8A09-4C92-A1E5-448898B66259}" destId="{645FFEEA-C84E-4468-95A2-E8005F777221}" srcOrd="2" destOrd="0" parTransId="{3ED3EA6B-16F7-43DB-8AC5-72CC8F13041C}" sibTransId="{2A63D962-66A8-4880-AD2A-95AE93990039}"/>
    <dgm:cxn modelId="{EBF39DFA-70E9-4B9E-9F39-6DCDCE202666}" type="presOf" srcId="{793E7EBE-3711-42B5-B6FA-426A93B61EF2}" destId="{99393830-DD23-4C53-A84B-99C73641FC38}" srcOrd="0" destOrd="0" presId="urn:microsoft.com/office/officeart/2005/8/layout/lProcess2"/>
    <dgm:cxn modelId="{A32F0621-B59B-4BB5-A9A3-F35368E1587E}" type="presOf" srcId="{645FFEEA-C84E-4468-95A2-E8005F777221}" destId="{BC92B198-25FE-4146-824A-4AA26FED59FA}" srcOrd="0" destOrd="0" presId="urn:microsoft.com/office/officeart/2005/8/layout/lProcess2"/>
    <dgm:cxn modelId="{609B3539-B283-4161-B4C9-5D8473C599FC}" srcId="{AF7A303E-9252-4A57-8DB4-E43B4CF8EC00}" destId="{304C83A4-8279-419C-88F8-544E85B52D4B}" srcOrd="2" destOrd="0" parTransId="{608A3347-61F9-4089-B316-0075E6C8A902}" sibTransId="{D41A85F3-BA10-4BA0-9BFD-2C5B414C1152}"/>
    <dgm:cxn modelId="{D8905D85-4D3A-4A0C-9223-EFBD77E56085}" type="presOf" srcId="{9253B81E-EF30-483B-98FD-94CFFB856C03}" destId="{D0D504FB-8FEE-4D02-904A-6B9EA8F95E8F}" srcOrd="0" destOrd="0" presId="urn:microsoft.com/office/officeart/2005/8/layout/lProcess2"/>
    <dgm:cxn modelId="{B5502B9F-96A9-4883-85DC-CC072367F3BD}" srcId="{E1D48C06-BADB-4D8B-93F0-CED6321E0DCE}" destId="{AF7A303E-9252-4A57-8DB4-E43B4CF8EC00}" srcOrd="2" destOrd="0" parTransId="{6E9136D4-B135-4DCA-8FD4-5E61832A3307}" sibTransId="{14B0E227-03C7-4E36-960E-C8CB69ACF0FF}"/>
    <dgm:cxn modelId="{B7D4AC5B-F295-49EE-A603-3E8062A06D5D}" type="presOf" srcId="{595DEBBA-8A09-4C92-A1E5-448898B66259}" destId="{0C46CF10-B793-45FE-A1EE-AB217D3D1C37}" srcOrd="0" destOrd="0" presId="urn:microsoft.com/office/officeart/2005/8/layout/lProcess2"/>
    <dgm:cxn modelId="{110D8A6A-C841-49EE-9454-C1B4DF76C52D}" srcId="{AF7A303E-9252-4A57-8DB4-E43B4CF8EC00}" destId="{97BB5BA5-2B08-4128-9E7B-CE3608ADA248}" srcOrd="0" destOrd="0" parTransId="{CA68A980-89DD-4DE7-861A-FABD51B417E1}" sibTransId="{49935171-9388-4253-90E0-4E067744D293}"/>
    <dgm:cxn modelId="{65E122C6-997D-4395-924A-6C5129EE0790}" type="presOf" srcId="{E1D48C06-BADB-4D8B-93F0-CED6321E0DCE}" destId="{BD5C13F8-6FD3-438A-970C-D8E7D8923E19}" srcOrd="0" destOrd="0" presId="urn:microsoft.com/office/officeart/2005/8/layout/lProcess2"/>
    <dgm:cxn modelId="{63D02ABE-1303-45CF-9659-A0AD2B04205B}" type="presParOf" srcId="{BD5C13F8-6FD3-438A-970C-D8E7D8923E19}" destId="{D553B03B-1338-4CC7-B5F4-F3AB27905252}" srcOrd="0" destOrd="0" presId="urn:microsoft.com/office/officeart/2005/8/layout/lProcess2"/>
    <dgm:cxn modelId="{2127A651-914E-43BE-BD6B-25E8763E39C7}" type="presParOf" srcId="{D553B03B-1338-4CC7-B5F4-F3AB27905252}" destId="{0C46CF10-B793-45FE-A1EE-AB217D3D1C37}" srcOrd="0" destOrd="0" presId="urn:microsoft.com/office/officeart/2005/8/layout/lProcess2"/>
    <dgm:cxn modelId="{C3EB1C03-4448-4649-A6BF-87220169D728}" type="presParOf" srcId="{D553B03B-1338-4CC7-B5F4-F3AB27905252}" destId="{0547E6A5-0363-44EE-ADAA-EC58C80798DD}" srcOrd="1" destOrd="0" presId="urn:microsoft.com/office/officeart/2005/8/layout/lProcess2"/>
    <dgm:cxn modelId="{88FF2721-883D-421F-B45D-7B60F158A497}" type="presParOf" srcId="{D553B03B-1338-4CC7-B5F4-F3AB27905252}" destId="{839169FD-5684-423B-A0A7-05FAF53861AE}" srcOrd="2" destOrd="0" presId="urn:microsoft.com/office/officeart/2005/8/layout/lProcess2"/>
    <dgm:cxn modelId="{F3BA4BE5-239D-4BD5-A756-92E9230167DB}" type="presParOf" srcId="{839169FD-5684-423B-A0A7-05FAF53861AE}" destId="{4D60B5EB-2DCC-4FB8-B276-11456744CE54}" srcOrd="0" destOrd="0" presId="urn:microsoft.com/office/officeart/2005/8/layout/lProcess2"/>
    <dgm:cxn modelId="{01F4A905-4937-4C64-BB20-C4EF2B1D435C}" type="presParOf" srcId="{4D60B5EB-2DCC-4FB8-B276-11456744CE54}" destId="{44413BA1-3B95-4511-AD8E-5B4047CFA37D}" srcOrd="0" destOrd="0" presId="urn:microsoft.com/office/officeart/2005/8/layout/lProcess2"/>
    <dgm:cxn modelId="{AF6C6EDB-C318-440B-9B0B-1DD5BBB02F45}" type="presParOf" srcId="{4D60B5EB-2DCC-4FB8-B276-11456744CE54}" destId="{B714A567-A38B-42C5-821D-611E2BA1C293}" srcOrd="1" destOrd="0" presId="urn:microsoft.com/office/officeart/2005/8/layout/lProcess2"/>
    <dgm:cxn modelId="{C373F082-0BF0-4194-9FDC-C5D2F4E49F7C}" type="presParOf" srcId="{4D60B5EB-2DCC-4FB8-B276-11456744CE54}" destId="{AF9272B3-9B41-4E9A-A374-74CB3F895B02}" srcOrd="2" destOrd="0" presId="urn:microsoft.com/office/officeart/2005/8/layout/lProcess2"/>
    <dgm:cxn modelId="{408BCB35-44BA-4EB1-A982-D9EF46DD3230}" type="presParOf" srcId="{4D60B5EB-2DCC-4FB8-B276-11456744CE54}" destId="{E5454999-1FBB-40DE-8375-FC5B7BC844D9}" srcOrd="3" destOrd="0" presId="urn:microsoft.com/office/officeart/2005/8/layout/lProcess2"/>
    <dgm:cxn modelId="{8CA523D3-1D1F-4851-82C0-4742263AEE2E}" type="presParOf" srcId="{4D60B5EB-2DCC-4FB8-B276-11456744CE54}" destId="{BC92B198-25FE-4146-824A-4AA26FED59FA}" srcOrd="4" destOrd="0" presId="urn:microsoft.com/office/officeart/2005/8/layout/lProcess2"/>
    <dgm:cxn modelId="{6A4E98D5-8422-4C4B-8070-6DDB0DFF94A9}" type="presParOf" srcId="{4D60B5EB-2DCC-4FB8-B276-11456744CE54}" destId="{54E05E42-6AF8-4D5D-9ADB-4F605FB11993}" srcOrd="5" destOrd="0" presId="urn:microsoft.com/office/officeart/2005/8/layout/lProcess2"/>
    <dgm:cxn modelId="{EA4959BC-A4AE-460E-8943-C10DFF77AF54}" type="presParOf" srcId="{4D60B5EB-2DCC-4FB8-B276-11456744CE54}" destId="{D0D504FB-8FEE-4D02-904A-6B9EA8F95E8F}" srcOrd="6" destOrd="0" presId="urn:microsoft.com/office/officeart/2005/8/layout/lProcess2"/>
    <dgm:cxn modelId="{C68297D7-C48B-4023-AC7B-AF999E8C3DF6}" type="presParOf" srcId="{BD5C13F8-6FD3-438A-970C-D8E7D8923E19}" destId="{6A491768-2EB4-4500-A167-588D502004B0}" srcOrd="1" destOrd="0" presId="urn:microsoft.com/office/officeart/2005/8/layout/lProcess2"/>
    <dgm:cxn modelId="{34FAD79C-125E-43F6-B63A-89107D4DEF78}" type="presParOf" srcId="{BD5C13F8-6FD3-438A-970C-D8E7D8923E19}" destId="{27320031-3CE1-4578-B7AA-BEE4E55452F9}" srcOrd="2" destOrd="0" presId="urn:microsoft.com/office/officeart/2005/8/layout/lProcess2"/>
    <dgm:cxn modelId="{E2848558-0C86-45AC-ABA7-F11FE743333C}" type="presParOf" srcId="{27320031-3CE1-4578-B7AA-BEE4E55452F9}" destId="{07BB7F0A-032D-43EA-8B5E-257D3238F2E6}" srcOrd="0" destOrd="0" presId="urn:microsoft.com/office/officeart/2005/8/layout/lProcess2"/>
    <dgm:cxn modelId="{B69AF38A-BD8C-438E-AF98-61A733236430}" type="presParOf" srcId="{27320031-3CE1-4578-B7AA-BEE4E55452F9}" destId="{67E86347-4CB4-49C9-AE7B-B2A31A533CFE}" srcOrd="1" destOrd="0" presId="urn:microsoft.com/office/officeart/2005/8/layout/lProcess2"/>
    <dgm:cxn modelId="{FEF2AD6F-126D-42B8-AADA-883ECA635F3F}" type="presParOf" srcId="{27320031-3CE1-4578-B7AA-BEE4E55452F9}" destId="{C0A22D2F-37AE-4ED0-AA29-BFA084F12E32}" srcOrd="2" destOrd="0" presId="urn:microsoft.com/office/officeart/2005/8/layout/lProcess2"/>
    <dgm:cxn modelId="{8D2B157E-4542-4FEA-ADF8-73CDF24188AE}" type="presParOf" srcId="{C0A22D2F-37AE-4ED0-AA29-BFA084F12E32}" destId="{6C606DCF-04D9-4229-B62A-888C5A53C628}" srcOrd="0" destOrd="0" presId="urn:microsoft.com/office/officeart/2005/8/layout/lProcess2"/>
    <dgm:cxn modelId="{B10E7EFD-045A-43C5-A468-6390453A20FF}" type="presParOf" srcId="{6C606DCF-04D9-4229-B62A-888C5A53C628}" destId="{CFF1077B-C415-4822-9A10-8172C538960A}" srcOrd="0" destOrd="0" presId="urn:microsoft.com/office/officeart/2005/8/layout/lProcess2"/>
    <dgm:cxn modelId="{E338F319-3F4D-4188-8F3F-96261D620827}" type="presParOf" srcId="{6C606DCF-04D9-4229-B62A-888C5A53C628}" destId="{FB9815AF-E7A0-4959-A4A7-E1FD4E4D0F6A}" srcOrd="1" destOrd="0" presId="urn:microsoft.com/office/officeart/2005/8/layout/lProcess2"/>
    <dgm:cxn modelId="{151839F9-7864-458E-849A-54F9C9FA2E58}" type="presParOf" srcId="{6C606DCF-04D9-4229-B62A-888C5A53C628}" destId="{2956C1D7-99F1-43F0-9B2D-75094BB44A4F}" srcOrd="2" destOrd="0" presId="urn:microsoft.com/office/officeart/2005/8/layout/lProcess2"/>
    <dgm:cxn modelId="{C94159EE-F18B-4478-BB05-206095A7DB6C}" type="presParOf" srcId="{6C606DCF-04D9-4229-B62A-888C5A53C628}" destId="{2F9C4611-6185-4EF2-81A6-1BEE4BEC64D6}" srcOrd="3" destOrd="0" presId="urn:microsoft.com/office/officeart/2005/8/layout/lProcess2"/>
    <dgm:cxn modelId="{B4B09D83-4A70-4D4C-BCE9-FDDFDDE745BF}" type="presParOf" srcId="{6C606DCF-04D9-4229-B62A-888C5A53C628}" destId="{99393830-DD23-4C53-A84B-99C73641FC38}" srcOrd="4" destOrd="0" presId="urn:microsoft.com/office/officeart/2005/8/layout/lProcess2"/>
    <dgm:cxn modelId="{519D27E7-6210-4E63-8073-04600CD6450B}" type="presParOf" srcId="{6C606DCF-04D9-4229-B62A-888C5A53C628}" destId="{658363F2-7E15-4A20-9BD9-B443691C7A46}" srcOrd="5" destOrd="0" presId="urn:microsoft.com/office/officeart/2005/8/layout/lProcess2"/>
    <dgm:cxn modelId="{3378C9C1-4834-4EA8-A11A-B6E7DAA81440}" type="presParOf" srcId="{6C606DCF-04D9-4229-B62A-888C5A53C628}" destId="{41243E9A-943E-407D-BF49-C1363210B9D5}" srcOrd="6" destOrd="0" presId="urn:microsoft.com/office/officeart/2005/8/layout/lProcess2"/>
    <dgm:cxn modelId="{1EE4CABE-0D20-4054-8113-0921F7F0FC56}" type="presParOf" srcId="{BD5C13F8-6FD3-438A-970C-D8E7D8923E19}" destId="{E12A6D94-7A76-43F7-A917-33CBC6B186B3}" srcOrd="3" destOrd="0" presId="urn:microsoft.com/office/officeart/2005/8/layout/lProcess2"/>
    <dgm:cxn modelId="{70F83F58-D14F-47A9-A69B-0F22FBC987B4}" type="presParOf" srcId="{BD5C13F8-6FD3-438A-970C-D8E7D8923E19}" destId="{D49488A0-6B25-4C6A-B7E4-6B536A990C40}" srcOrd="4" destOrd="0" presId="urn:microsoft.com/office/officeart/2005/8/layout/lProcess2"/>
    <dgm:cxn modelId="{6175A530-6ABF-4F1A-8A90-00BC2030182A}" type="presParOf" srcId="{D49488A0-6B25-4C6A-B7E4-6B536A990C40}" destId="{7ED0A8D5-417A-4AAC-A29E-1BA4DFA368B9}" srcOrd="0" destOrd="0" presId="urn:microsoft.com/office/officeart/2005/8/layout/lProcess2"/>
    <dgm:cxn modelId="{93AF5635-EBCF-41B7-8E42-7880FF4D08F4}" type="presParOf" srcId="{D49488A0-6B25-4C6A-B7E4-6B536A990C40}" destId="{A6C8EC6D-3CBE-4A17-B2B1-BE8718C5B12B}" srcOrd="1" destOrd="0" presId="urn:microsoft.com/office/officeart/2005/8/layout/lProcess2"/>
    <dgm:cxn modelId="{6B2F89B9-BF36-4FB9-966A-B78B99BDDA86}" type="presParOf" srcId="{D49488A0-6B25-4C6A-B7E4-6B536A990C40}" destId="{D0A94B65-AE11-40E6-B203-35248F3BD7B0}" srcOrd="2" destOrd="0" presId="urn:microsoft.com/office/officeart/2005/8/layout/lProcess2"/>
    <dgm:cxn modelId="{AEE0C71A-242D-4CED-828B-3B5A9B34C3FF}" type="presParOf" srcId="{D0A94B65-AE11-40E6-B203-35248F3BD7B0}" destId="{2478D1F9-D39B-4380-A13E-32C740D2503E}" srcOrd="0" destOrd="0" presId="urn:microsoft.com/office/officeart/2005/8/layout/lProcess2"/>
    <dgm:cxn modelId="{83775786-0083-4BA4-A09E-BCA048A61CA5}" type="presParOf" srcId="{2478D1F9-D39B-4380-A13E-32C740D2503E}" destId="{FDFD43E8-B958-412F-8913-F40ED3267A27}" srcOrd="0" destOrd="0" presId="urn:microsoft.com/office/officeart/2005/8/layout/lProcess2"/>
    <dgm:cxn modelId="{A07AFBD0-30D1-43FE-BCF6-12227EF21715}" type="presParOf" srcId="{2478D1F9-D39B-4380-A13E-32C740D2503E}" destId="{FD35679B-4CEB-489A-955A-FDD6FB86396F}" srcOrd="1" destOrd="0" presId="urn:microsoft.com/office/officeart/2005/8/layout/lProcess2"/>
    <dgm:cxn modelId="{186266B4-D347-417B-A9A4-DBC0C396973A}" type="presParOf" srcId="{2478D1F9-D39B-4380-A13E-32C740D2503E}" destId="{DABA9DD6-5401-438C-A9ED-37941FCA740C}" srcOrd="2" destOrd="0" presId="urn:microsoft.com/office/officeart/2005/8/layout/lProcess2"/>
    <dgm:cxn modelId="{D3B84ADD-059C-46A9-B364-B36184913736}" type="presParOf" srcId="{2478D1F9-D39B-4380-A13E-32C740D2503E}" destId="{E106BBB2-54D4-4438-B0F4-C1C9244CE260}" srcOrd="3" destOrd="0" presId="urn:microsoft.com/office/officeart/2005/8/layout/lProcess2"/>
    <dgm:cxn modelId="{E93D869C-5A0C-402E-8F59-3E881A2609F5}" type="presParOf" srcId="{2478D1F9-D39B-4380-A13E-32C740D2503E}" destId="{54278D2F-E96F-44A9-99E4-28B7BA91DE68}" srcOrd="4" destOrd="0" presId="urn:microsoft.com/office/officeart/2005/8/layout/lProcess2"/>
    <dgm:cxn modelId="{C807D051-3A55-43CA-9B06-FA1D63F606C5}" type="presParOf" srcId="{2478D1F9-D39B-4380-A13E-32C740D2503E}" destId="{D4E82613-5599-41D9-813A-C21DF83C7747}" srcOrd="5" destOrd="0" presId="urn:microsoft.com/office/officeart/2005/8/layout/lProcess2"/>
    <dgm:cxn modelId="{7F798D54-1BAC-4FCE-9608-F14D573B820A}" type="presParOf" srcId="{2478D1F9-D39B-4380-A13E-32C740D2503E}" destId="{7B27D56F-949F-47AE-82FA-B5F1F3140EED}" srcOrd="6" destOrd="0" presId="urn:microsoft.com/office/officeart/2005/8/layout/lProcess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76672" cy="512747"/>
          </a:xfrm>
          <a:prstGeom prst="rect">
            <a:avLst/>
          </a:prstGeom>
        </p:spPr>
        <p:txBody>
          <a:bodyPr vert="horz" lIns="96653" tIns="48327" rIns="96653" bIns="48327"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4021088" y="1"/>
            <a:ext cx="3076672" cy="512747"/>
          </a:xfrm>
          <a:prstGeom prst="rect">
            <a:avLst/>
          </a:prstGeom>
        </p:spPr>
        <p:txBody>
          <a:bodyPr vert="horz" lIns="96653" tIns="48327" rIns="96653" bIns="48327" rtlCol="0"/>
          <a:lstStyle>
            <a:lvl1pPr algn="r" fontAlgn="auto">
              <a:spcBef>
                <a:spcPts val="0"/>
              </a:spcBef>
              <a:spcAft>
                <a:spcPts val="0"/>
              </a:spcAft>
              <a:defRPr sz="1200">
                <a:latin typeface="+mn-lt"/>
                <a:cs typeface="+mn-cs"/>
              </a:defRPr>
            </a:lvl1pPr>
          </a:lstStyle>
          <a:p>
            <a:pPr>
              <a:defRPr/>
            </a:pPr>
            <a:endParaRPr lang="en-US"/>
          </a:p>
        </p:txBody>
      </p:sp>
      <p:sp>
        <p:nvSpPr>
          <p:cNvPr id="4" name="Slide Image Placeholder 3"/>
          <p:cNvSpPr>
            <a:spLocks noGrp="1" noRot="1" noChangeAspect="1"/>
          </p:cNvSpPr>
          <p:nvPr>
            <p:ph type="sldImg" idx="2"/>
          </p:nvPr>
        </p:nvSpPr>
        <p:spPr>
          <a:xfrm>
            <a:off x="990600" y="766763"/>
            <a:ext cx="5118100" cy="3838575"/>
          </a:xfrm>
          <a:prstGeom prst="rect">
            <a:avLst/>
          </a:prstGeom>
          <a:noFill/>
          <a:ln w="12700">
            <a:solidFill>
              <a:prstClr val="black"/>
            </a:solidFill>
          </a:ln>
        </p:spPr>
        <p:txBody>
          <a:bodyPr vert="horz" lIns="96653" tIns="48327" rIns="96653" bIns="48327" rtlCol="0" anchor="ctr"/>
          <a:lstStyle/>
          <a:p>
            <a:pPr lvl="0"/>
            <a:endParaRPr lang="en-US" noProof="0"/>
          </a:p>
        </p:txBody>
      </p:sp>
      <p:sp>
        <p:nvSpPr>
          <p:cNvPr id="5" name="Notes Placeholder 4"/>
          <p:cNvSpPr>
            <a:spLocks noGrp="1"/>
          </p:cNvSpPr>
          <p:nvPr>
            <p:ph type="body" sz="quarter" idx="3"/>
          </p:nvPr>
        </p:nvSpPr>
        <p:spPr>
          <a:xfrm>
            <a:off x="710240" y="4861782"/>
            <a:ext cx="5678824" cy="4606253"/>
          </a:xfrm>
          <a:prstGeom prst="rect">
            <a:avLst/>
          </a:prstGeom>
        </p:spPr>
        <p:txBody>
          <a:bodyPr vert="horz" lIns="96653" tIns="48327" rIns="96653" bIns="48327"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720176"/>
            <a:ext cx="3076672" cy="512747"/>
          </a:xfrm>
          <a:prstGeom prst="rect">
            <a:avLst/>
          </a:prstGeom>
        </p:spPr>
        <p:txBody>
          <a:bodyPr vert="horz" lIns="96653" tIns="48327" rIns="96653" bIns="48327"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021088" y="9720176"/>
            <a:ext cx="3076672" cy="512747"/>
          </a:xfrm>
          <a:prstGeom prst="rect">
            <a:avLst/>
          </a:prstGeom>
        </p:spPr>
        <p:txBody>
          <a:bodyPr vert="horz" lIns="96653" tIns="48327" rIns="96653" bIns="48327" rtlCol="0" anchor="b"/>
          <a:lstStyle>
            <a:lvl1pPr algn="r" fontAlgn="auto">
              <a:spcBef>
                <a:spcPts val="0"/>
              </a:spcBef>
              <a:spcAft>
                <a:spcPts val="0"/>
              </a:spcAft>
              <a:defRPr sz="1200">
                <a:latin typeface="+mn-lt"/>
                <a:cs typeface="+mn-cs"/>
              </a:defRPr>
            </a:lvl1pPr>
          </a:lstStyle>
          <a:p>
            <a:pPr>
              <a:defRPr/>
            </a:pPr>
            <a:fld id="{22642164-3362-4CAD-B47D-1561ACBCD521}" type="slidenum">
              <a:rPr lang="en-US"/>
              <a:pPr>
                <a:defRPr/>
              </a:pPr>
              <a:t>‹#›</a:t>
            </a:fld>
            <a:endParaRPr lang="en-US"/>
          </a:p>
        </p:txBody>
      </p:sp>
    </p:spTree>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mn-lt"/>
                <a:ea typeface="+mn-ea"/>
                <a:cs typeface="+mn-cs"/>
              </a:rPr>
              <a:t>In this session, we will cover different concepts related to SOA, answering questions like</a:t>
            </a:r>
          </a:p>
          <a:p>
            <a:r>
              <a:rPr lang="en-US" sz="1200" kern="1200" dirty="0">
                <a:solidFill>
                  <a:schemeClr val="tx1"/>
                </a:solidFill>
                <a:latin typeface="+mn-lt"/>
                <a:ea typeface="+mn-ea"/>
                <a:cs typeface="+mn-cs"/>
              </a:rPr>
              <a:t>What is SOA and What are its benefits? how service oriented - layered approach to software development helps, and what are the key components of SOA?</a:t>
            </a:r>
          </a:p>
          <a:p>
            <a:r>
              <a:rPr lang="en-US" sz="1200" kern="1200" dirty="0">
                <a:solidFill>
                  <a:schemeClr val="tx1"/>
                </a:solidFill>
                <a:latin typeface="+mn-lt"/>
                <a:ea typeface="+mn-ea"/>
                <a:cs typeface="+mn-cs"/>
              </a:rPr>
              <a:t>we will also try to answer the popular question of, "Is Service  Oriented  Architecture same as Web Services"?</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Lets get started with seeing why SOA is required in the first place.</a:t>
            </a:r>
          </a:p>
        </p:txBody>
      </p:sp>
      <p:sp>
        <p:nvSpPr>
          <p:cNvPr id="4" name="Date Placeholder 3"/>
          <p:cNvSpPr>
            <a:spLocks noGrp="1"/>
          </p:cNvSpPr>
          <p:nvPr>
            <p:ph type="dt" idx="10"/>
          </p:nvPr>
        </p:nvSpPr>
        <p:spPr/>
        <p:txBody>
          <a:bodyPr/>
          <a:lstStyle/>
          <a:p>
            <a:pPr>
              <a:defRPr/>
            </a:pPr>
            <a:endParaRPr lang="en-US"/>
          </a:p>
        </p:txBody>
      </p:sp>
      <p:sp>
        <p:nvSpPr>
          <p:cNvPr id="5" name="Slide Number Placeholder 4"/>
          <p:cNvSpPr>
            <a:spLocks noGrp="1"/>
          </p:cNvSpPr>
          <p:nvPr>
            <p:ph type="sldNum" sz="quarter" idx="11"/>
          </p:nvPr>
        </p:nvSpPr>
        <p:spPr/>
        <p:txBody>
          <a:bodyPr/>
          <a:lstStyle/>
          <a:p>
            <a:pPr>
              <a:defRPr/>
            </a:pPr>
            <a:fld id="{22642164-3362-4CAD-B47D-1561ACBCD521}" type="slidenum">
              <a:rPr lang="en-US" smtClean="0"/>
              <a:pPr>
                <a:defRPr/>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mn-lt"/>
                <a:ea typeface="+mn-ea"/>
                <a:cs typeface="+mn-cs"/>
              </a:rPr>
              <a:t>&lt;p&gt;SOA design principles&lt;/p&gt;</a:t>
            </a:r>
          </a:p>
          <a:p>
            <a:r>
              <a:rPr lang="en-US" sz="1200" kern="1200" dirty="0">
                <a:solidFill>
                  <a:schemeClr val="tx1"/>
                </a:solidFill>
                <a:latin typeface="+mn-lt"/>
                <a:ea typeface="+mn-ea"/>
                <a:cs typeface="+mn-cs"/>
              </a:rPr>
              <a:t> </a:t>
            </a:r>
          </a:p>
          <a:p>
            <a:r>
              <a:rPr lang="en-US" sz="1200" kern="1200" dirty="0">
                <a:solidFill>
                  <a:schemeClr val="tx1"/>
                </a:solidFill>
                <a:latin typeface="+mn-lt"/>
                <a:ea typeface="+mn-ea"/>
                <a:cs typeface="+mn-cs"/>
              </a:rPr>
              <a:t> </a:t>
            </a:r>
          </a:p>
          <a:p>
            <a:r>
              <a:rPr lang="en-US" sz="1200" kern="1200" dirty="0">
                <a:solidFill>
                  <a:schemeClr val="tx1"/>
                </a:solidFill>
                <a:latin typeface="+mn-lt"/>
                <a:ea typeface="+mn-ea"/>
                <a:cs typeface="+mn-cs"/>
              </a:rPr>
              <a:t>&lt;p&gt;</a:t>
            </a:r>
          </a:p>
          <a:p>
            <a:r>
              <a:rPr lang="en-US" sz="1200" kern="1200" dirty="0">
                <a:solidFill>
                  <a:schemeClr val="tx1"/>
                </a:solidFill>
                <a:latin typeface="+mn-lt"/>
                <a:ea typeface="+mn-ea"/>
                <a:cs typeface="+mn-cs"/>
              </a:rPr>
              <a:t>Some of the main characteristics of SOA are that each service has a standardized service contract, defining what its doing, what it requires as input message, and what it provides as output message. Since the implementation of business logic is handled by the provider, and consumer is always working based only on the agreed contract between provider and consumer, consumer is abstracted by the implementation changes. These services are re-usable,  since same service can be re-used, without re-implementing the logic, by consumer. Services should be discoverable so that anyone looking for a specific service, can just look up the list of services available easily. Services should be vendor independent, and hence they should be standards compliant.</a:t>
            </a:r>
          </a:p>
          <a:p>
            <a:r>
              <a:rPr lang="en-US" sz="1200" kern="1200" dirty="0">
                <a:solidFill>
                  <a:schemeClr val="tx1"/>
                </a:solidFill>
                <a:latin typeface="+mn-lt"/>
                <a:ea typeface="+mn-ea"/>
                <a:cs typeface="+mn-cs"/>
              </a:rPr>
              <a:t>&lt;/p&gt;&lt;p&gt;</a:t>
            </a:r>
          </a:p>
          <a:p>
            <a:r>
              <a:rPr lang="en-US" sz="1200" kern="1200" dirty="0">
                <a:solidFill>
                  <a:schemeClr val="tx1"/>
                </a:solidFill>
                <a:latin typeface="+mn-lt"/>
                <a:ea typeface="+mn-ea"/>
                <a:cs typeface="+mn-cs"/>
              </a:rPr>
              <a:t>Now at this point, you might be asking do I really need to know all this? Answer is no &amp; yes. You don’t need to know all the low level details, as to how the service was designed. But knowing these principles helps you understand what you could test for, when you are designing test cases for testing services. Lets look at these principles at  a high level, keeping discussion relevant for testers. </a:t>
            </a:r>
          </a:p>
          <a:p>
            <a:r>
              <a:rPr lang="en-US" sz="1200" kern="1200" dirty="0">
                <a:solidFill>
                  <a:schemeClr val="tx1"/>
                </a:solidFill>
                <a:latin typeface="+mn-lt"/>
                <a:ea typeface="+mn-ea"/>
                <a:cs typeface="+mn-cs"/>
              </a:rPr>
              <a:t>&lt;/p&gt;</a:t>
            </a:r>
          </a:p>
          <a:p>
            <a:r>
              <a:rPr lang="en-US" sz="1200" kern="1200" dirty="0">
                <a:solidFill>
                  <a:schemeClr val="tx1"/>
                </a:solidFill>
                <a:latin typeface="+mn-lt"/>
                <a:ea typeface="+mn-ea"/>
                <a:cs typeface="+mn-cs"/>
              </a:rPr>
              <a:t> </a:t>
            </a:r>
          </a:p>
        </p:txBody>
      </p:sp>
      <p:sp>
        <p:nvSpPr>
          <p:cNvPr id="4" name="Date Placeholder 3"/>
          <p:cNvSpPr>
            <a:spLocks noGrp="1"/>
          </p:cNvSpPr>
          <p:nvPr>
            <p:ph type="dt" idx="10"/>
          </p:nvPr>
        </p:nvSpPr>
        <p:spPr/>
        <p:txBody>
          <a:bodyPr/>
          <a:lstStyle/>
          <a:p>
            <a:pPr>
              <a:defRPr/>
            </a:pPr>
            <a:endParaRPr lang="en-US"/>
          </a:p>
        </p:txBody>
      </p:sp>
      <p:sp>
        <p:nvSpPr>
          <p:cNvPr id="5" name="Slide Number Placeholder 4"/>
          <p:cNvSpPr>
            <a:spLocks noGrp="1"/>
          </p:cNvSpPr>
          <p:nvPr>
            <p:ph type="sldNum" sz="quarter" idx="11"/>
          </p:nvPr>
        </p:nvSpPr>
        <p:spPr/>
        <p:txBody>
          <a:bodyPr/>
          <a:lstStyle/>
          <a:p>
            <a:pPr>
              <a:defRPr/>
            </a:pPr>
            <a:fld id="{22642164-3362-4CAD-B47D-1561ACBCD521}" type="slidenum">
              <a:rPr lang="en-US" smtClean="0"/>
              <a:pPr>
                <a:defRPr/>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43354E-7BBB-4BA3-9F21-FA3BE728F110}" type="slidenum">
              <a:rPr lang="en-US"/>
              <a:pPr/>
              <a:t>11</a:t>
            </a:fld>
            <a:endParaRPr lang="en-US"/>
          </a:p>
        </p:txBody>
      </p:sp>
      <p:sp>
        <p:nvSpPr>
          <p:cNvPr id="2135042" name="Rectangle 2"/>
          <p:cNvSpPr>
            <a:spLocks noGrp="1" noRot="1" noChangeAspect="1" noChangeArrowheads="1" noTextEdit="1"/>
          </p:cNvSpPr>
          <p:nvPr>
            <p:ph type="sldImg"/>
          </p:nvPr>
        </p:nvSpPr>
        <p:spPr>
          <a:ln/>
        </p:spPr>
      </p:sp>
      <p:sp>
        <p:nvSpPr>
          <p:cNvPr id="2135043" name="Rectangle 3"/>
          <p:cNvSpPr>
            <a:spLocks noGrp="1" noChangeArrowheads="1"/>
          </p:cNvSpPr>
          <p:nvPr>
            <p:ph type="body" idx="1"/>
          </p:nvPr>
        </p:nvSpPr>
        <p:spPr/>
        <p:txBody>
          <a:bodyPr/>
          <a:lstStyle/>
          <a:p>
            <a:r>
              <a:rPr lang="en-US" sz="1200" kern="1200" dirty="0">
                <a:solidFill>
                  <a:schemeClr val="tx1"/>
                </a:solidFill>
                <a:latin typeface="+mn-lt"/>
                <a:ea typeface="+mn-ea"/>
                <a:cs typeface="+mn-cs"/>
              </a:rPr>
              <a:t>&lt;p&gt;Standardized Service Contract&lt;/p&gt;</a:t>
            </a:r>
          </a:p>
          <a:p>
            <a:r>
              <a:rPr lang="en-US" sz="1200" kern="1200" dirty="0">
                <a:solidFill>
                  <a:schemeClr val="tx1"/>
                </a:solidFill>
                <a:latin typeface="+mn-lt"/>
                <a:ea typeface="+mn-ea"/>
                <a:cs typeface="+mn-cs"/>
              </a:rPr>
              <a:t>&lt;p&gt;</a:t>
            </a:r>
          </a:p>
          <a:p>
            <a:r>
              <a:rPr lang="en-US" sz="1200" kern="1200" dirty="0">
                <a:solidFill>
                  <a:schemeClr val="tx1"/>
                </a:solidFill>
                <a:latin typeface="+mn-lt"/>
                <a:ea typeface="+mn-ea"/>
                <a:cs typeface="+mn-cs"/>
              </a:rPr>
              <a:t>One of the main design principles with respect to services is that, the services needs to be described in a standard way, such that the users of the service, and providers of the service, will stick only to the contract, when requesting or providing feature. What this means is that if </a:t>
            </a:r>
            <a:r>
              <a:rPr lang="en-US" sz="1200" kern="1200" dirty="0" err="1">
                <a:solidFill>
                  <a:schemeClr val="tx1"/>
                </a:solidFill>
                <a:latin typeface="+mn-lt"/>
                <a:ea typeface="+mn-ea"/>
                <a:cs typeface="+mn-cs"/>
              </a:rPr>
              <a:t>fedex</a:t>
            </a:r>
            <a:r>
              <a:rPr lang="en-US" sz="1200" kern="1200" dirty="0">
                <a:solidFill>
                  <a:schemeClr val="tx1"/>
                </a:solidFill>
                <a:latin typeface="+mn-lt"/>
                <a:ea typeface="+mn-ea"/>
                <a:cs typeface="+mn-cs"/>
              </a:rPr>
              <a:t> is providing a shipping service, there should be a contract, which clearly defines what the service is trying to accomplish, what it would require as an input, like a cleanly packaged parcel, and what would be provided as an output like a courier acknowledgement receipt, or a tracking number, and policies applied on the service, like terms and conditions.</a:t>
            </a:r>
          </a:p>
          <a:p>
            <a:r>
              <a:rPr lang="en-US" sz="1200" kern="1200" dirty="0">
                <a:solidFill>
                  <a:schemeClr val="tx1"/>
                </a:solidFill>
                <a:latin typeface="+mn-lt"/>
                <a:ea typeface="+mn-ea"/>
                <a:cs typeface="+mn-cs"/>
              </a:rPr>
              <a:t>&lt;/p&gt;&lt;p&gt;</a:t>
            </a:r>
          </a:p>
          <a:p>
            <a:r>
              <a:rPr lang="en-US" sz="1200" kern="1200" dirty="0">
                <a:solidFill>
                  <a:schemeClr val="tx1"/>
                </a:solidFill>
                <a:latin typeface="+mn-lt"/>
                <a:ea typeface="+mn-ea"/>
                <a:cs typeface="+mn-cs"/>
              </a:rPr>
              <a:t>What this means for testers is that, the  contract starts as the first main piece of artifact the testers would work with, since all your test cases will be based on the contract, and not on code. You would write test cases, with providing inputs and outputs defined in the contract, to see if the service is behaving according to the contract. On top of this, you would also check, that the contract is defined in a standard compliant way,  and is interoperable with consumers from multiple technologies or protocols.</a:t>
            </a:r>
          </a:p>
          <a:p>
            <a:r>
              <a:rPr lang="en-US" sz="1200" kern="1200" dirty="0">
                <a:solidFill>
                  <a:schemeClr val="tx1"/>
                </a:solidFill>
                <a:latin typeface="+mn-lt"/>
                <a:ea typeface="+mn-ea"/>
                <a:cs typeface="+mn-cs"/>
              </a:rPr>
              <a:t>&lt;/p&gt;</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Example: Content negotiation </a:t>
            </a:r>
            <a:r>
              <a:rPr lang="en-US" sz="1200" kern="1200" dirty="0">
                <a:solidFill>
                  <a:schemeClr val="tx1"/>
                </a:solidFill>
                <a:latin typeface="+mn-lt"/>
                <a:ea typeface="+mn-ea"/>
                <a:cs typeface="+mn-cs"/>
                <a:sym typeface="Wingdings" panose="05000000000000000000" pitchFamily="2" charset="2"/>
              </a:rPr>
              <a:t> each service has it own artifact or blue print it will describe the purpose of its service</a:t>
            </a:r>
          </a:p>
          <a:p>
            <a:endParaRPr lang="en-US" sz="1200" kern="1200" dirty="0">
              <a:solidFill>
                <a:schemeClr val="tx1"/>
              </a:solidFill>
              <a:latin typeface="+mn-lt"/>
              <a:ea typeface="+mn-ea"/>
              <a:cs typeface="+mn-cs"/>
              <a:sym typeface="Wingdings" panose="05000000000000000000" pitchFamily="2" charset="2"/>
            </a:endParaRPr>
          </a:p>
          <a:p>
            <a:r>
              <a:rPr lang="en-US" sz="1200" kern="1200" dirty="0">
                <a:solidFill>
                  <a:schemeClr val="tx1"/>
                </a:solidFill>
                <a:latin typeface="+mn-lt"/>
                <a:ea typeface="+mn-ea"/>
                <a:cs typeface="+mn-cs"/>
                <a:sym typeface="Wingdings" panose="05000000000000000000" pitchFamily="2" charset="2"/>
              </a:rPr>
              <a:t>soap.- xml</a:t>
            </a:r>
          </a:p>
          <a:p>
            <a:r>
              <a:rPr lang="en-US" sz="1200" kern="1200" dirty="0">
                <a:solidFill>
                  <a:schemeClr val="tx1"/>
                </a:solidFill>
                <a:latin typeface="+mn-lt"/>
                <a:ea typeface="+mn-ea"/>
                <a:cs typeface="+mn-cs"/>
                <a:sym typeface="Wingdings" panose="05000000000000000000" pitchFamily="2" charset="2"/>
              </a:rPr>
              <a:t>Rest- can be any format it should be specific</a:t>
            </a: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43354E-7BBB-4BA3-9F21-FA3BE728F110}" type="slidenum">
              <a:rPr lang="en-US"/>
              <a:pPr/>
              <a:t>12</a:t>
            </a:fld>
            <a:endParaRPr lang="en-US"/>
          </a:p>
        </p:txBody>
      </p:sp>
      <p:sp>
        <p:nvSpPr>
          <p:cNvPr id="2135042" name="Rectangle 2"/>
          <p:cNvSpPr>
            <a:spLocks noGrp="1" noRot="1" noChangeAspect="1" noChangeArrowheads="1" noTextEdit="1"/>
          </p:cNvSpPr>
          <p:nvPr>
            <p:ph type="sldImg"/>
          </p:nvPr>
        </p:nvSpPr>
        <p:spPr>
          <a:ln/>
        </p:spPr>
      </p:sp>
      <p:sp>
        <p:nvSpPr>
          <p:cNvPr id="2135043" name="Rectangle 3"/>
          <p:cNvSpPr>
            <a:spLocks noGrp="1" noChangeArrowheads="1"/>
          </p:cNvSpPr>
          <p:nvPr>
            <p:ph type="body" idx="1"/>
          </p:nvPr>
        </p:nvSpPr>
        <p:spPr/>
        <p:txBody>
          <a:bodyPr/>
          <a:lstStyle/>
          <a:p>
            <a:r>
              <a:rPr lang="en-US" sz="1200" kern="1200" dirty="0">
                <a:solidFill>
                  <a:schemeClr val="tx1"/>
                </a:solidFill>
                <a:latin typeface="+mn-lt"/>
                <a:ea typeface="+mn-ea"/>
                <a:cs typeface="+mn-cs"/>
              </a:rPr>
              <a:t>&lt;p&gt;Loose Coupling&lt;/p&gt;</a:t>
            </a:r>
          </a:p>
          <a:p>
            <a:r>
              <a:rPr lang="en-US" sz="1200" kern="1200" dirty="0">
                <a:solidFill>
                  <a:schemeClr val="tx1"/>
                </a:solidFill>
                <a:latin typeface="+mn-lt"/>
                <a:ea typeface="+mn-ea"/>
                <a:cs typeface="+mn-cs"/>
              </a:rPr>
              <a:t>&lt;p&gt;</a:t>
            </a:r>
          </a:p>
          <a:p>
            <a:r>
              <a:rPr lang="en-US" sz="1200" kern="1200" dirty="0">
                <a:solidFill>
                  <a:schemeClr val="tx1"/>
                </a:solidFill>
                <a:latin typeface="+mn-lt"/>
                <a:ea typeface="+mn-ea"/>
                <a:cs typeface="+mn-cs"/>
              </a:rPr>
              <a:t>Since contract is the binding agreement between provider and consumer, there should be no dependency between consumers and providers.</a:t>
            </a:r>
          </a:p>
          <a:p>
            <a:r>
              <a:rPr lang="en-US" sz="1200" kern="1200" dirty="0">
                <a:solidFill>
                  <a:schemeClr val="tx1"/>
                </a:solidFill>
                <a:latin typeface="+mn-lt"/>
                <a:ea typeface="+mn-ea"/>
                <a:cs typeface="+mn-cs"/>
              </a:rPr>
              <a:t>&lt;/p&gt;&lt;p&gt;</a:t>
            </a:r>
          </a:p>
          <a:p>
            <a:r>
              <a:rPr lang="en-US" sz="1200" kern="1200" dirty="0">
                <a:solidFill>
                  <a:schemeClr val="tx1"/>
                </a:solidFill>
                <a:latin typeface="+mn-lt"/>
                <a:ea typeface="+mn-ea"/>
                <a:cs typeface="+mn-cs"/>
              </a:rPr>
              <a:t>What this means is that if the underlying service provider or service consumer changes, the entire integration need not have to be rechecked since consumer and providers depend only on the contract and not on each other!!</a:t>
            </a:r>
          </a:p>
          <a:p>
            <a:r>
              <a:rPr lang="en-US" sz="1200" kern="1200" dirty="0">
                <a:solidFill>
                  <a:schemeClr val="tx1"/>
                </a:solidFill>
                <a:latin typeface="+mn-lt"/>
                <a:ea typeface="+mn-ea"/>
                <a:cs typeface="+mn-cs"/>
              </a:rPr>
              <a:t>&lt;/p&gt;</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Example</a:t>
            </a:r>
            <a:r>
              <a:rPr lang="en-US" sz="1200" kern="1200" dirty="0">
                <a:solidFill>
                  <a:schemeClr val="tx1"/>
                </a:solidFill>
                <a:latin typeface="+mn-lt"/>
                <a:ea typeface="+mn-ea"/>
                <a:cs typeface="+mn-cs"/>
                <a:sym typeface="Wingdings" panose="05000000000000000000" pitchFamily="2" charset="2"/>
              </a:rPr>
              <a:t> technology can be independent, method  and design and what </a:t>
            </a:r>
            <a:r>
              <a:rPr lang="en-US" sz="1200" kern="1200" dirty="0" err="1">
                <a:solidFill>
                  <a:schemeClr val="tx1"/>
                </a:solidFill>
                <a:latin typeface="+mn-lt"/>
                <a:ea typeface="+mn-ea"/>
                <a:cs typeface="+mn-cs"/>
                <a:sym typeface="Wingdings" panose="05000000000000000000" pitchFamily="2" charset="2"/>
              </a:rPr>
              <a:t>langauage</a:t>
            </a: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43354E-7BBB-4BA3-9F21-FA3BE728F110}" type="slidenum">
              <a:rPr lang="en-US"/>
              <a:pPr/>
              <a:t>13</a:t>
            </a:fld>
            <a:endParaRPr lang="en-US"/>
          </a:p>
        </p:txBody>
      </p:sp>
      <p:sp>
        <p:nvSpPr>
          <p:cNvPr id="2135042" name="Rectangle 2"/>
          <p:cNvSpPr>
            <a:spLocks noGrp="1" noRot="1" noChangeAspect="1" noChangeArrowheads="1" noTextEdit="1"/>
          </p:cNvSpPr>
          <p:nvPr>
            <p:ph type="sldImg"/>
          </p:nvPr>
        </p:nvSpPr>
        <p:spPr>
          <a:ln/>
        </p:spPr>
      </p:sp>
      <p:sp>
        <p:nvSpPr>
          <p:cNvPr id="2135043" name="Rectangle 3"/>
          <p:cNvSpPr>
            <a:spLocks noGrp="1" noChangeArrowheads="1"/>
          </p:cNvSpPr>
          <p:nvPr>
            <p:ph type="body" idx="1"/>
          </p:nvPr>
        </p:nvSpPr>
        <p:spPr/>
        <p:txBody>
          <a:bodyPr/>
          <a:lstStyle/>
          <a:p>
            <a:r>
              <a:rPr lang="en-US" sz="1200" kern="1200" dirty="0">
                <a:solidFill>
                  <a:schemeClr val="tx1"/>
                </a:solidFill>
                <a:latin typeface="+mn-lt"/>
                <a:ea typeface="+mn-ea"/>
                <a:cs typeface="+mn-cs"/>
              </a:rPr>
              <a:t>&lt;p&gt;Abstraction&lt;/p&gt;</a:t>
            </a:r>
          </a:p>
          <a:p>
            <a:r>
              <a:rPr lang="en-US" sz="1200" kern="1200" dirty="0">
                <a:solidFill>
                  <a:schemeClr val="tx1"/>
                </a:solidFill>
                <a:latin typeface="+mn-lt"/>
                <a:ea typeface="+mn-ea"/>
                <a:cs typeface="+mn-cs"/>
              </a:rPr>
              <a:t> </a:t>
            </a:r>
          </a:p>
          <a:p>
            <a:r>
              <a:rPr lang="en-US" sz="1200" kern="1200" dirty="0">
                <a:solidFill>
                  <a:schemeClr val="tx1"/>
                </a:solidFill>
                <a:latin typeface="+mn-lt"/>
                <a:ea typeface="+mn-ea"/>
                <a:cs typeface="+mn-cs"/>
              </a:rPr>
              <a:t> </a:t>
            </a:r>
          </a:p>
          <a:p>
            <a:r>
              <a:rPr lang="en-US" sz="1200" kern="1200" dirty="0">
                <a:solidFill>
                  <a:schemeClr val="tx1"/>
                </a:solidFill>
                <a:latin typeface="+mn-lt"/>
                <a:ea typeface="+mn-ea"/>
                <a:cs typeface="+mn-cs"/>
              </a:rPr>
              <a:t>&lt;p&gt;</a:t>
            </a:r>
          </a:p>
          <a:p>
            <a:r>
              <a:rPr lang="en-US" sz="1200" kern="1200" dirty="0">
                <a:solidFill>
                  <a:schemeClr val="tx1"/>
                </a:solidFill>
                <a:latin typeface="+mn-lt"/>
                <a:ea typeface="+mn-ea"/>
                <a:cs typeface="+mn-cs"/>
              </a:rPr>
              <a:t>Abstraction refers to abstracting the implementation details,  and technology details, of the provider from the service consumer, by developing a service contract which is technology, and business logic agnostic. </a:t>
            </a:r>
          </a:p>
          <a:p>
            <a:r>
              <a:rPr lang="en-US" sz="1200" kern="1200" dirty="0">
                <a:solidFill>
                  <a:schemeClr val="tx1"/>
                </a:solidFill>
                <a:latin typeface="+mn-lt"/>
                <a:ea typeface="+mn-ea"/>
                <a:cs typeface="+mn-cs"/>
              </a:rPr>
              <a:t>&lt;/p&gt;&lt;p&gt;</a:t>
            </a:r>
          </a:p>
          <a:p>
            <a:r>
              <a:rPr lang="en-US" sz="1200" kern="1200" dirty="0">
                <a:solidFill>
                  <a:schemeClr val="tx1"/>
                </a:solidFill>
                <a:latin typeface="+mn-lt"/>
                <a:ea typeface="+mn-ea"/>
                <a:cs typeface="+mn-cs"/>
              </a:rPr>
              <a:t>As for testing, you would make sure that there is no dependency documented in the service description, and that the description of the service is truly technology agnostic, and  does not have any details regarding the business logic, which implements the service.</a:t>
            </a:r>
          </a:p>
          <a:p>
            <a:r>
              <a:rPr lang="en-US" sz="1200" kern="1200" dirty="0">
                <a:solidFill>
                  <a:schemeClr val="tx1"/>
                </a:solidFill>
                <a:latin typeface="+mn-lt"/>
                <a:ea typeface="+mn-ea"/>
                <a:cs typeface="+mn-cs"/>
              </a:rPr>
              <a:t>&lt;/p&gt;</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Example</a:t>
            </a:r>
            <a:r>
              <a:rPr lang="en-US" sz="1200" kern="1200" dirty="0">
                <a:solidFill>
                  <a:schemeClr val="tx1"/>
                </a:solidFill>
                <a:latin typeface="+mn-lt"/>
                <a:ea typeface="+mn-ea"/>
                <a:cs typeface="+mn-cs"/>
                <a:sym typeface="Wingdings" panose="05000000000000000000" pitchFamily="2" charset="2"/>
              </a:rPr>
              <a:t> </a:t>
            </a:r>
            <a:r>
              <a:rPr lang="en-US" sz="1200" kern="1200" dirty="0" err="1">
                <a:solidFill>
                  <a:schemeClr val="tx1"/>
                </a:solidFill>
                <a:latin typeface="+mn-lt"/>
                <a:ea typeface="+mn-ea"/>
                <a:cs typeface="+mn-cs"/>
                <a:sym typeface="Wingdings" panose="05000000000000000000" pitchFamily="2" charset="2"/>
              </a:rPr>
              <a:t>Techology</a:t>
            </a:r>
            <a:r>
              <a:rPr lang="en-US" sz="1200" kern="1200" dirty="0">
                <a:solidFill>
                  <a:schemeClr val="tx1"/>
                </a:solidFill>
                <a:latin typeface="+mn-lt"/>
                <a:ea typeface="+mn-ea"/>
                <a:cs typeface="+mn-cs"/>
                <a:sym typeface="Wingdings" panose="05000000000000000000" pitchFamily="2" charset="2"/>
              </a:rPr>
              <a:t> is hidden and even design</a:t>
            </a:r>
            <a:endParaRPr lang="en-US" sz="1200" kern="1200" dirty="0">
              <a:solidFill>
                <a:schemeClr val="tx1"/>
              </a:solidFill>
              <a:latin typeface="+mn-lt"/>
              <a:ea typeface="+mn-ea"/>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43354E-7BBB-4BA3-9F21-FA3BE728F110}" type="slidenum">
              <a:rPr lang="en-US"/>
              <a:pPr/>
              <a:t>14</a:t>
            </a:fld>
            <a:endParaRPr lang="en-US"/>
          </a:p>
        </p:txBody>
      </p:sp>
      <p:sp>
        <p:nvSpPr>
          <p:cNvPr id="2135042" name="Rectangle 2"/>
          <p:cNvSpPr>
            <a:spLocks noGrp="1" noRot="1" noChangeAspect="1" noChangeArrowheads="1" noTextEdit="1"/>
          </p:cNvSpPr>
          <p:nvPr>
            <p:ph type="sldImg"/>
          </p:nvPr>
        </p:nvSpPr>
        <p:spPr>
          <a:ln/>
        </p:spPr>
      </p:sp>
      <p:sp>
        <p:nvSpPr>
          <p:cNvPr id="2135043" name="Rectangle 3"/>
          <p:cNvSpPr>
            <a:spLocks noGrp="1" noChangeArrowheads="1"/>
          </p:cNvSpPr>
          <p:nvPr>
            <p:ph type="body" idx="1"/>
          </p:nvPr>
        </p:nvSpPr>
        <p:spPr/>
        <p:txBody>
          <a:bodyPr/>
          <a:lstStyle/>
          <a:p>
            <a:r>
              <a:rPr lang="en-US" sz="1200" kern="1200" dirty="0">
                <a:solidFill>
                  <a:schemeClr val="tx1"/>
                </a:solidFill>
                <a:latin typeface="+mn-lt"/>
                <a:ea typeface="+mn-ea"/>
                <a:cs typeface="+mn-cs"/>
              </a:rPr>
              <a:t>&lt;p&gt;Reusability&lt;/p&gt;</a:t>
            </a:r>
          </a:p>
          <a:p>
            <a:r>
              <a:rPr lang="en-US" sz="1200" kern="1200" dirty="0">
                <a:solidFill>
                  <a:schemeClr val="tx1"/>
                </a:solidFill>
                <a:latin typeface="+mn-lt"/>
                <a:ea typeface="+mn-ea"/>
                <a:cs typeface="+mn-cs"/>
              </a:rPr>
              <a:t> </a:t>
            </a:r>
          </a:p>
          <a:p>
            <a:r>
              <a:rPr lang="en-US" sz="1200" kern="1200" dirty="0">
                <a:solidFill>
                  <a:schemeClr val="tx1"/>
                </a:solidFill>
                <a:latin typeface="+mn-lt"/>
                <a:ea typeface="+mn-ea"/>
                <a:cs typeface="+mn-cs"/>
              </a:rPr>
              <a:t> </a:t>
            </a:r>
          </a:p>
          <a:p>
            <a:r>
              <a:rPr lang="en-US" sz="1200" kern="1200" dirty="0">
                <a:solidFill>
                  <a:schemeClr val="tx1"/>
                </a:solidFill>
                <a:latin typeface="+mn-lt"/>
                <a:ea typeface="+mn-ea"/>
                <a:cs typeface="+mn-cs"/>
              </a:rPr>
              <a:t>&lt;p&gt;</a:t>
            </a:r>
          </a:p>
          <a:p>
            <a:r>
              <a:rPr lang="en-US" sz="1200" kern="1200" dirty="0">
                <a:solidFill>
                  <a:schemeClr val="tx1"/>
                </a:solidFill>
                <a:latin typeface="+mn-lt"/>
                <a:ea typeface="+mn-ea"/>
                <a:cs typeface="+mn-cs"/>
              </a:rPr>
              <a:t>Services should be built keeping in mind that, the services could be reused in multiple business flows, for different business needs.</a:t>
            </a:r>
          </a:p>
          <a:p>
            <a:r>
              <a:rPr lang="en-US" sz="1200" kern="1200" dirty="0">
                <a:solidFill>
                  <a:schemeClr val="tx1"/>
                </a:solidFill>
                <a:latin typeface="+mn-lt"/>
                <a:ea typeface="+mn-ea"/>
                <a:cs typeface="+mn-cs"/>
              </a:rPr>
              <a:t>&lt;/p&gt;&lt;p&gt;</a:t>
            </a:r>
          </a:p>
          <a:p>
            <a:r>
              <a:rPr lang="en-US" sz="1200" kern="1200" dirty="0">
                <a:solidFill>
                  <a:schemeClr val="tx1"/>
                </a:solidFill>
                <a:latin typeface="+mn-lt"/>
                <a:ea typeface="+mn-ea"/>
                <a:cs typeface="+mn-cs"/>
              </a:rPr>
              <a:t>As a tester, you would test the contract, to make sure that the input and output are conforming to generic objects, or canonical objects, defined by the data architecture guidelines of the enterprise, and not developed locally by a project. For example, if there is a customer service which holds customer address details, and a shipping service using shipping address, there might be guidelines set up at enterprise level, which specifies that the address structure is defined at a common central location, and reused across all services. As a tester you might test the service, to see if the services are re-using the address defined centrally, or has the service defined its own custom address object. </a:t>
            </a:r>
          </a:p>
          <a:p>
            <a:r>
              <a:rPr lang="en-US" sz="1200" kern="1200" dirty="0">
                <a:solidFill>
                  <a:schemeClr val="tx1"/>
                </a:solidFill>
                <a:latin typeface="+mn-lt"/>
                <a:ea typeface="+mn-ea"/>
                <a:cs typeface="+mn-cs"/>
              </a:rPr>
              <a:t>&lt;/p&gt;</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Example</a:t>
            </a:r>
            <a:r>
              <a:rPr lang="en-US" sz="1200" kern="1200" dirty="0">
                <a:solidFill>
                  <a:schemeClr val="tx1"/>
                </a:solidFill>
                <a:latin typeface="+mn-lt"/>
                <a:ea typeface="+mn-ea"/>
                <a:cs typeface="+mn-cs"/>
                <a:sym typeface="Wingdings" panose="05000000000000000000" pitchFamily="2" charset="2"/>
              </a:rPr>
              <a:t> </a:t>
            </a:r>
            <a:r>
              <a:rPr lang="en-US" sz="1200" kern="1200" dirty="0" err="1">
                <a:solidFill>
                  <a:schemeClr val="tx1"/>
                </a:solidFill>
                <a:latin typeface="+mn-lt"/>
                <a:ea typeface="+mn-ea"/>
                <a:cs typeface="+mn-cs"/>
                <a:sym typeface="Wingdings" panose="05000000000000000000" pitchFamily="2" charset="2"/>
              </a:rPr>
              <a:t>Reuasability</a:t>
            </a: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43354E-7BBB-4BA3-9F21-FA3BE728F110}" type="slidenum">
              <a:rPr lang="en-US"/>
              <a:pPr/>
              <a:t>15</a:t>
            </a:fld>
            <a:endParaRPr lang="en-US"/>
          </a:p>
        </p:txBody>
      </p:sp>
      <p:sp>
        <p:nvSpPr>
          <p:cNvPr id="2135042" name="Rectangle 2"/>
          <p:cNvSpPr>
            <a:spLocks noGrp="1" noRot="1" noChangeAspect="1" noChangeArrowheads="1" noTextEdit="1"/>
          </p:cNvSpPr>
          <p:nvPr>
            <p:ph type="sldImg"/>
          </p:nvPr>
        </p:nvSpPr>
        <p:spPr>
          <a:ln/>
        </p:spPr>
      </p:sp>
      <p:sp>
        <p:nvSpPr>
          <p:cNvPr id="2135043" name="Rectangle 3"/>
          <p:cNvSpPr>
            <a:spLocks noGrp="1" noChangeArrowheads="1"/>
          </p:cNvSpPr>
          <p:nvPr>
            <p:ph type="body" idx="1"/>
          </p:nvPr>
        </p:nvSpPr>
        <p:spPr/>
        <p:txBody>
          <a:bodyPr/>
          <a:lstStyle/>
          <a:p>
            <a:r>
              <a:rPr lang="en-US" sz="1200" kern="1200" dirty="0">
                <a:solidFill>
                  <a:schemeClr val="tx1"/>
                </a:solidFill>
                <a:latin typeface="+mn-lt"/>
                <a:ea typeface="+mn-ea"/>
                <a:cs typeface="+mn-cs"/>
              </a:rPr>
              <a:t>&lt;p&gt;Autonomy&lt;/p&gt;</a:t>
            </a:r>
          </a:p>
          <a:p>
            <a:r>
              <a:rPr lang="en-US" sz="1200" kern="1200" dirty="0">
                <a:solidFill>
                  <a:schemeClr val="tx1"/>
                </a:solidFill>
                <a:latin typeface="+mn-lt"/>
                <a:ea typeface="+mn-ea"/>
                <a:cs typeface="+mn-cs"/>
              </a:rPr>
              <a:t> </a:t>
            </a:r>
          </a:p>
          <a:p>
            <a:r>
              <a:rPr lang="en-US" sz="1200" kern="1200" dirty="0">
                <a:solidFill>
                  <a:schemeClr val="tx1"/>
                </a:solidFill>
                <a:latin typeface="+mn-lt"/>
                <a:ea typeface="+mn-ea"/>
                <a:cs typeface="+mn-cs"/>
              </a:rPr>
              <a:t>&lt;p&gt;</a:t>
            </a:r>
          </a:p>
          <a:p>
            <a:r>
              <a:rPr lang="en-US" sz="1200" kern="1200" dirty="0">
                <a:solidFill>
                  <a:schemeClr val="tx1"/>
                </a:solidFill>
                <a:latin typeface="+mn-lt"/>
                <a:ea typeface="+mn-ea"/>
                <a:cs typeface="+mn-cs"/>
              </a:rPr>
              <a:t>Autonomy refers to the design principle, which specifies that the service should be built independent of any other service or component, as much as possible. This helps in understanding, and tuning, of the services for a desired quality of service, and increases re-use and reliability of services.</a:t>
            </a:r>
          </a:p>
          <a:p>
            <a:r>
              <a:rPr lang="en-US" sz="1200" kern="1200" dirty="0">
                <a:solidFill>
                  <a:schemeClr val="tx1"/>
                </a:solidFill>
                <a:latin typeface="+mn-lt"/>
                <a:ea typeface="+mn-ea"/>
                <a:cs typeface="+mn-cs"/>
              </a:rPr>
              <a:t>&lt;/p&gt;&lt;p&gt;</a:t>
            </a:r>
          </a:p>
          <a:p>
            <a:r>
              <a:rPr lang="en-US" sz="1200" kern="1200" dirty="0">
                <a:solidFill>
                  <a:schemeClr val="tx1"/>
                </a:solidFill>
                <a:latin typeface="+mn-lt"/>
                <a:ea typeface="+mn-ea"/>
                <a:cs typeface="+mn-cs"/>
              </a:rPr>
              <a:t>As a tester, if the service doesn’t interact with other services or components, you would test the service based solely on the contract itself. If the service has low autonomy, you might want to test whether, all the dependent components or services are called with the right inputs, to deliver the desired feature.</a:t>
            </a:r>
          </a:p>
          <a:p>
            <a:r>
              <a:rPr lang="en-US" sz="1200" kern="1200" dirty="0">
                <a:solidFill>
                  <a:schemeClr val="tx1"/>
                </a:solidFill>
                <a:latin typeface="+mn-lt"/>
                <a:ea typeface="+mn-ea"/>
                <a:cs typeface="+mn-cs"/>
              </a:rPr>
              <a:t>&lt;/p&gt;</a:t>
            </a:r>
          </a:p>
          <a:p>
            <a:endParaRPr lang="en-US" sz="1200" kern="1200" dirty="0">
              <a:solidFill>
                <a:schemeClr val="tx1"/>
              </a:solidFill>
              <a:latin typeface="+mn-lt"/>
              <a:ea typeface="+mn-ea"/>
              <a:cs typeface="+mn-cs"/>
            </a:endParaRP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Autonomy-</a:t>
            </a:r>
            <a:r>
              <a:rPr lang="en-US" sz="1200" kern="1200" dirty="0">
                <a:solidFill>
                  <a:schemeClr val="tx1"/>
                </a:solidFill>
                <a:latin typeface="+mn-lt"/>
                <a:ea typeface="+mn-ea"/>
                <a:cs typeface="+mn-cs"/>
                <a:sym typeface="Wingdings" panose="05000000000000000000" pitchFamily="2" charset="2"/>
              </a:rPr>
              <a:t> self dependent.</a:t>
            </a: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43354E-7BBB-4BA3-9F21-FA3BE728F110}" type="slidenum">
              <a:rPr lang="en-US"/>
              <a:pPr/>
              <a:t>16</a:t>
            </a:fld>
            <a:endParaRPr lang="en-US"/>
          </a:p>
        </p:txBody>
      </p:sp>
      <p:sp>
        <p:nvSpPr>
          <p:cNvPr id="2135042" name="Rectangle 2"/>
          <p:cNvSpPr>
            <a:spLocks noGrp="1" noRot="1" noChangeAspect="1" noChangeArrowheads="1" noTextEdit="1"/>
          </p:cNvSpPr>
          <p:nvPr>
            <p:ph type="sldImg"/>
          </p:nvPr>
        </p:nvSpPr>
        <p:spPr>
          <a:ln/>
        </p:spPr>
      </p:sp>
      <p:sp>
        <p:nvSpPr>
          <p:cNvPr id="2135043" name="Rectangle 3"/>
          <p:cNvSpPr>
            <a:spLocks noGrp="1" noChangeArrowheads="1"/>
          </p:cNvSpPr>
          <p:nvPr>
            <p:ph type="body" idx="1"/>
          </p:nvPr>
        </p:nvSpPr>
        <p:spPr/>
        <p:txBody>
          <a:bodyPr/>
          <a:lstStyle/>
          <a:p>
            <a:r>
              <a:rPr lang="en-US" sz="1200" kern="1200" dirty="0">
                <a:solidFill>
                  <a:schemeClr val="tx1"/>
                </a:solidFill>
                <a:latin typeface="+mn-lt"/>
                <a:ea typeface="+mn-ea"/>
                <a:cs typeface="+mn-cs"/>
              </a:rPr>
              <a:t>&lt;p&gt;Statelessness&lt;/p&gt;</a:t>
            </a:r>
          </a:p>
          <a:p>
            <a:r>
              <a:rPr lang="en-US" sz="1200" kern="1200" dirty="0">
                <a:solidFill>
                  <a:schemeClr val="tx1"/>
                </a:solidFill>
                <a:latin typeface="+mn-lt"/>
                <a:ea typeface="+mn-ea"/>
                <a:cs typeface="+mn-cs"/>
              </a:rPr>
              <a:t> </a:t>
            </a:r>
          </a:p>
          <a:p>
            <a:r>
              <a:rPr lang="en-US" sz="1200" kern="1200" dirty="0">
                <a:solidFill>
                  <a:schemeClr val="tx1"/>
                </a:solidFill>
                <a:latin typeface="+mn-lt"/>
                <a:ea typeface="+mn-ea"/>
                <a:cs typeface="+mn-cs"/>
              </a:rPr>
              <a:t>&lt;p&gt;</a:t>
            </a:r>
          </a:p>
          <a:p>
            <a:r>
              <a:rPr lang="en-US" sz="1200" kern="1200" dirty="0">
                <a:solidFill>
                  <a:schemeClr val="tx1"/>
                </a:solidFill>
                <a:latin typeface="+mn-lt"/>
                <a:ea typeface="+mn-ea"/>
                <a:cs typeface="+mn-cs"/>
              </a:rPr>
              <a:t>Statelessness refers to, building of services which doesn’t require service invocation context to be stored across multiple calls. </a:t>
            </a:r>
            <a:r>
              <a:rPr lang="en-US" sz="1200" kern="1200" dirty="0" err="1">
                <a:solidFill>
                  <a:schemeClr val="tx1"/>
                </a:solidFill>
                <a:latin typeface="+mn-lt"/>
                <a:ea typeface="+mn-ea"/>
                <a:cs typeface="+mn-cs"/>
              </a:rPr>
              <a:t>Stateful</a:t>
            </a:r>
            <a:r>
              <a:rPr lang="en-US" sz="1200" kern="1200" dirty="0">
                <a:solidFill>
                  <a:schemeClr val="tx1"/>
                </a:solidFill>
                <a:latin typeface="+mn-lt"/>
                <a:ea typeface="+mn-ea"/>
                <a:cs typeface="+mn-cs"/>
              </a:rPr>
              <a:t> services usually consume more system resources, and are less reusable compared to stateless services.</a:t>
            </a:r>
          </a:p>
          <a:p>
            <a:r>
              <a:rPr lang="en-US" sz="1200" kern="1200" dirty="0">
                <a:solidFill>
                  <a:schemeClr val="tx1"/>
                </a:solidFill>
                <a:latin typeface="+mn-lt"/>
                <a:ea typeface="+mn-ea"/>
                <a:cs typeface="+mn-cs"/>
              </a:rPr>
              <a:t>&lt;/p&gt;&lt;p&gt;</a:t>
            </a:r>
          </a:p>
          <a:p>
            <a:r>
              <a:rPr lang="en-US" sz="1200" kern="1200" dirty="0">
                <a:solidFill>
                  <a:schemeClr val="tx1"/>
                </a:solidFill>
                <a:latin typeface="+mn-lt"/>
                <a:ea typeface="+mn-ea"/>
                <a:cs typeface="+mn-cs"/>
              </a:rPr>
              <a:t>As testers, you would need to know whether a service is built as a </a:t>
            </a:r>
            <a:r>
              <a:rPr lang="en-US" sz="1200" kern="1200" dirty="0" err="1">
                <a:solidFill>
                  <a:schemeClr val="tx1"/>
                </a:solidFill>
                <a:latin typeface="+mn-lt"/>
                <a:ea typeface="+mn-ea"/>
                <a:cs typeface="+mn-cs"/>
              </a:rPr>
              <a:t>stateful</a:t>
            </a:r>
            <a:r>
              <a:rPr lang="en-US" sz="1200" kern="1200" dirty="0">
                <a:solidFill>
                  <a:schemeClr val="tx1"/>
                </a:solidFill>
                <a:latin typeface="+mn-lt"/>
                <a:ea typeface="+mn-ea"/>
                <a:cs typeface="+mn-cs"/>
              </a:rPr>
              <a:t>, or stateless service, such that you would be able to design test cases for checking the </a:t>
            </a:r>
            <a:r>
              <a:rPr lang="en-US" sz="1200" kern="1200" dirty="0" err="1">
                <a:solidFill>
                  <a:schemeClr val="tx1"/>
                </a:solidFill>
                <a:latin typeface="+mn-lt"/>
                <a:ea typeface="+mn-ea"/>
                <a:cs typeface="+mn-cs"/>
              </a:rPr>
              <a:t>stateful</a:t>
            </a:r>
            <a:r>
              <a:rPr lang="en-US" sz="1200" kern="1200" dirty="0">
                <a:solidFill>
                  <a:schemeClr val="tx1"/>
                </a:solidFill>
                <a:latin typeface="+mn-lt"/>
                <a:ea typeface="+mn-ea"/>
                <a:cs typeface="+mn-cs"/>
              </a:rPr>
              <a:t> flow, whether the test cases you have built can be reused or not.</a:t>
            </a:r>
          </a:p>
          <a:p>
            <a:r>
              <a:rPr lang="en-US" sz="1200" kern="1200" dirty="0">
                <a:solidFill>
                  <a:schemeClr val="tx1"/>
                </a:solidFill>
                <a:latin typeface="+mn-lt"/>
                <a:ea typeface="+mn-ea"/>
                <a:cs typeface="+mn-cs"/>
              </a:rPr>
              <a:t>&lt;/p&gt;</a:t>
            </a:r>
          </a:p>
          <a:p>
            <a:endParaRPr lang="en-US" sz="1200" kern="1200" dirty="0">
              <a:solidFill>
                <a:schemeClr val="tx1"/>
              </a:solidFill>
              <a:latin typeface="+mn-lt"/>
              <a:ea typeface="+mn-ea"/>
              <a:cs typeface="+mn-cs"/>
            </a:endParaRP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Example: Groovy Script to store the response of the service</a:t>
            </a:r>
          </a:p>
          <a:p>
            <a:r>
              <a:rPr lang="en-US" sz="1200" kern="1200" dirty="0">
                <a:solidFill>
                  <a:schemeClr val="tx1"/>
                </a:solidFill>
                <a:latin typeface="+mn-lt"/>
                <a:ea typeface="+mn-ea"/>
                <a:cs typeface="+mn-cs"/>
              </a:rPr>
              <a:t> </a:t>
            </a:r>
          </a:p>
          <a:p>
            <a:r>
              <a:rPr lang="en-US" sz="1200" kern="1200" dirty="0">
                <a:solidFill>
                  <a:schemeClr val="tx1"/>
                </a:solidFill>
                <a:latin typeface="+mn-lt"/>
                <a:ea typeface="+mn-ea"/>
                <a:cs typeface="+mn-cs"/>
              </a:rPr>
              <a:t>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43354E-7BBB-4BA3-9F21-FA3BE728F110}" type="slidenum">
              <a:rPr lang="en-US"/>
              <a:pPr/>
              <a:t>17</a:t>
            </a:fld>
            <a:endParaRPr lang="en-US"/>
          </a:p>
        </p:txBody>
      </p:sp>
      <p:sp>
        <p:nvSpPr>
          <p:cNvPr id="2135042" name="Rectangle 2"/>
          <p:cNvSpPr>
            <a:spLocks noGrp="1" noRot="1" noChangeAspect="1" noChangeArrowheads="1" noTextEdit="1"/>
          </p:cNvSpPr>
          <p:nvPr>
            <p:ph type="sldImg"/>
          </p:nvPr>
        </p:nvSpPr>
        <p:spPr>
          <a:ln/>
        </p:spPr>
      </p:sp>
      <p:sp>
        <p:nvSpPr>
          <p:cNvPr id="2135043" name="Rectangle 3"/>
          <p:cNvSpPr>
            <a:spLocks noGrp="1" noChangeArrowheads="1"/>
          </p:cNvSpPr>
          <p:nvPr>
            <p:ph type="body" idx="1"/>
          </p:nvPr>
        </p:nvSpPr>
        <p:spPr/>
        <p:txBody>
          <a:bodyPr/>
          <a:lstStyle/>
          <a:p>
            <a:r>
              <a:rPr lang="en-US" sz="1200" kern="1200" dirty="0">
                <a:solidFill>
                  <a:schemeClr val="tx1"/>
                </a:solidFill>
                <a:latin typeface="+mn-lt"/>
                <a:ea typeface="+mn-ea"/>
                <a:cs typeface="+mn-cs"/>
              </a:rPr>
              <a:t>&lt;p&gt;Discoverability&lt;/p&gt;</a:t>
            </a:r>
          </a:p>
          <a:p>
            <a:r>
              <a:rPr lang="en-US" sz="1200" kern="1200" dirty="0">
                <a:solidFill>
                  <a:schemeClr val="tx1"/>
                </a:solidFill>
                <a:latin typeface="+mn-lt"/>
                <a:ea typeface="+mn-ea"/>
                <a:cs typeface="+mn-cs"/>
              </a:rPr>
              <a:t> </a:t>
            </a:r>
          </a:p>
          <a:p>
            <a:r>
              <a:rPr lang="en-US" sz="1200" kern="1200" dirty="0">
                <a:solidFill>
                  <a:schemeClr val="tx1"/>
                </a:solidFill>
                <a:latin typeface="+mn-lt"/>
                <a:ea typeface="+mn-ea"/>
                <a:cs typeface="+mn-cs"/>
              </a:rPr>
              <a:t>&lt;p&gt;</a:t>
            </a:r>
          </a:p>
          <a:p>
            <a:r>
              <a:rPr lang="en-US" sz="1200" kern="1200" dirty="0">
                <a:solidFill>
                  <a:schemeClr val="tx1"/>
                </a:solidFill>
                <a:latin typeface="+mn-lt"/>
                <a:ea typeface="+mn-ea"/>
                <a:cs typeface="+mn-cs"/>
              </a:rPr>
              <a:t>Once the services are built, it should be published to a directory service or similar and should be discoverable by service consumers at both design time and run time.</a:t>
            </a:r>
          </a:p>
          <a:p>
            <a:r>
              <a:rPr lang="en-US" sz="1200" kern="1200" dirty="0">
                <a:solidFill>
                  <a:schemeClr val="tx1"/>
                </a:solidFill>
                <a:latin typeface="+mn-lt"/>
                <a:ea typeface="+mn-ea"/>
                <a:cs typeface="+mn-cs"/>
              </a:rPr>
              <a:t>&lt;/p&gt;&lt;p&gt;</a:t>
            </a:r>
          </a:p>
          <a:p>
            <a:r>
              <a:rPr lang="en-US" sz="1200" kern="1200" dirty="0">
                <a:solidFill>
                  <a:schemeClr val="tx1"/>
                </a:solidFill>
                <a:latin typeface="+mn-lt"/>
                <a:ea typeface="+mn-ea"/>
                <a:cs typeface="+mn-cs"/>
              </a:rPr>
              <a:t>As testers, you would make sure that the service is re-used by looking up the repository, to understand whether the service under test, is a re-implementation of an existing service in the enterprise. For run time checking, you would hook into a service registry, to check that the consumer code is working correctly with the registry and can successfully find run time service details.</a:t>
            </a:r>
          </a:p>
          <a:p>
            <a:r>
              <a:rPr lang="en-US" sz="1200" kern="1200" dirty="0">
                <a:solidFill>
                  <a:schemeClr val="tx1"/>
                </a:solidFill>
                <a:latin typeface="+mn-lt"/>
                <a:ea typeface="+mn-ea"/>
                <a:cs typeface="+mn-cs"/>
              </a:rPr>
              <a:t>&lt;/p&gt;</a:t>
            </a:r>
          </a:p>
          <a:p>
            <a:r>
              <a:rPr lang="en-US" sz="1200" kern="1200" dirty="0">
                <a:solidFill>
                  <a:schemeClr val="tx1"/>
                </a:solidFill>
                <a:latin typeface="+mn-lt"/>
                <a:ea typeface="+mn-ea"/>
                <a:cs typeface="+mn-cs"/>
              </a:rPr>
              <a:t> </a:t>
            </a:r>
          </a:p>
          <a:p>
            <a:r>
              <a:rPr lang="en-US" sz="1200" kern="1200" dirty="0">
                <a:solidFill>
                  <a:schemeClr val="tx1"/>
                </a:solidFill>
                <a:latin typeface="+mn-lt"/>
                <a:ea typeface="+mn-ea"/>
                <a:cs typeface="+mn-cs"/>
              </a:rPr>
              <a:t>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43354E-7BBB-4BA3-9F21-FA3BE728F110}" type="slidenum">
              <a:rPr lang="en-US"/>
              <a:pPr/>
              <a:t>18</a:t>
            </a:fld>
            <a:endParaRPr lang="en-US"/>
          </a:p>
        </p:txBody>
      </p:sp>
      <p:sp>
        <p:nvSpPr>
          <p:cNvPr id="2135042" name="Rectangle 2"/>
          <p:cNvSpPr>
            <a:spLocks noGrp="1" noRot="1" noChangeAspect="1" noChangeArrowheads="1" noTextEdit="1"/>
          </p:cNvSpPr>
          <p:nvPr>
            <p:ph type="sldImg"/>
          </p:nvPr>
        </p:nvSpPr>
        <p:spPr>
          <a:ln/>
        </p:spPr>
      </p:sp>
      <p:sp>
        <p:nvSpPr>
          <p:cNvPr id="2135043" name="Rectangle 3"/>
          <p:cNvSpPr>
            <a:spLocks noGrp="1" noChangeArrowheads="1"/>
          </p:cNvSpPr>
          <p:nvPr>
            <p:ph type="body" idx="1"/>
          </p:nvPr>
        </p:nvSpPr>
        <p:spPr/>
        <p:txBody>
          <a:bodyPr/>
          <a:lstStyle/>
          <a:p>
            <a:r>
              <a:rPr lang="en-US" sz="1200" kern="1200" dirty="0">
                <a:solidFill>
                  <a:schemeClr val="tx1"/>
                </a:solidFill>
                <a:latin typeface="+mn-lt"/>
                <a:ea typeface="+mn-ea"/>
                <a:cs typeface="+mn-cs"/>
              </a:rPr>
              <a:t>&lt;p&gt;</a:t>
            </a:r>
            <a:r>
              <a:rPr lang="en-US" sz="1200" kern="1200" dirty="0" err="1">
                <a:solidFill>
                  <a:schemeClr val="tx1"/>
                </a:solidFill>
                <a:latin typeface="+mn-lt"/>
                <a:ea typeface="+mn-ea"/>
                <a:cs typeface="+mn-cs"/>
              </a:rPr>
              <a:t>Composability</a:t>
            </a:r>
            <a:r>
              <a:rPr lang="en-US" sz="1200" kern="1200" dirty="0">
                <a:solidFill>
                  <a:schemeClr val="tx1"/>
                </a:solidFill>
                <a:latin typeface="+mn-lt"/>
                <a:ea typeface="+mn-ea"/>
                <a:cs typeface="+mn-cs"/>
              </a:rPr>
              <a:t>&lt;/p&gt;</a:t>
            </a:r>
          </a:p>
          <a:p>
            <a:r>
              <a:rPr lang="en-US" sz="1200" kern="1200" dirty="0">
                <a:solidFill>
                  <a:schemeClr val="tx1"/>
                </a:solidFill>
                <a:latin typeface="+mn-lt"/>
                <a:ea typeface="+mn-ea"/>
                <a:cs typeface="+mn-cs"/>
              </a:rPr>
              <a:t> </a:t>
            </a:r>
          </a:p>
          <a:p>
            <a:r>
              <a:rPr lang="en-US" sz="1200" kern="1200" dirty="0">
                <a:solidFill>
                  <a:schemeClr val="tx1"/>
                </a:solidFill>
                <a:latin typeface="+mn-lt"/>
                <a:ea typeface="+mn-ea"/>
                <a:cs typeface="+mn-cs"/>
              </a:rPr>
              <a:t>&lt;p&gt;</a:t>
            </a:r>
          </a:p>
          <a:p>
            <a:r>
              <a:rPr lang="en-US" sz="1200" kern="1200" dirty="0" err="1">
                <a:solidFill>
                  <a:schemeClr val="tx1"/>
                </a:solidFill>
                <a:latin typeface="+mn-lt"/>
                <a:ea typeface="+mn-ea"/>
                <a:cs typeface="+mn-cs"/>
              </a:rPr>
              <a:t>Composability</a:t>
            </a:r>
            <a:r>
              <a:rPr lang="en-US" sz="1200" kern="1200" dirty="0">
                <a:solidFill>
                  <a:schemeClr val="tx1"/>
                </a:solidFill>
                <a:latin typeface="+mn-lt"/>
                <a:ea typeface="+mn-ea"/>
                <a:cs typeface="+mn-cs"/>
              </a:rPr>
              <a:t> refers to  the ability of solving a complex business problem by dividing the  problem into smaller problems and implementing the smaller problems as services. For example, organizing party complex problem was divided into smaller problems of couriering invites, booking party hall, organizing catering, etc and  by re-using smaller services the end to end bigger problem was solved.</a:t>
            </a:r>
          </a:p>
          <a:p>
            <a:r>
              <a:rPr lang="en-US" sz="1200" kern="1200" dirty="0">
                <a:solidFill>
                  <a:schemeClr val="tx1"/>
                </a:solidFill>
                <a:latin typeface="+mn-lt"/>
                <a:ea typeface="+mn-ea"/>
                <a:cs typeface="+mn-cs"/>
              </a:rPr>
              <a:t>&lt;/p&gt;&lt;p&gt;</a:t>
            </a:r>
          </a:p>
          <a:p>
            <a:r>
              <a:rPr lang="en-US" sz="1200" kern="1200" dirty="0">
                <a:solidFill>
                  <a:schemeClr val="tx1"/>
                </a:solidFill>
                <a:latin typeface="+mn-lt"/>
                <a:ea typeface="+mn-ea"/>
                <a:cs typeface="+mn-cs"/>
              </a:rPr>
              <a:t>As testers, you would need to understand how the composed service is intended to behave and what services it might invoke, to make sure that you test the end to end flow by checking each of the component calls. You might even have to look into multiple systems or databases or files to make sure that the composed service is behaving as it should.</a:t>
            </a:r>
          </a:p>
          <a:p>
            <a:r>
              <a:rPr lang="en-US" sz="1200" kern="1200" dirty="0">
                <a:solidFill>
                  <a:schemeClr val="tx1"/>
                </a:solidFill>
                <a:latin typeface="+mn-lt"/>
                <a:ea typeface="+mn-ea"/>
                <a:cs typeface="+mn-cs"/>
              </a:rPr>
              <a:t>&lt;/p&gt;</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dirty="0">
                <a:solidFill>
                  <a:schemeClr val="tx1"/>
                </a:solidFill>
                <a:latin typeface="+mn-lt"/>
                <a:ea typeface="+mn-ea"/>
                <a:cs typeface="+mn-cs"/>
              </a:rPr>
              <a:t>&lt;p&gt;SOA meta model&lt;/p&gt;</a:t>
            </a:r>
          </a:p>
          <a:p>
            <a:r>
              <a:rPr lang="en-US" sz="1200" kern="1200" dirty="0">
                <a:solidFill>
                  <a:schemeClr val="tx1"/>
                </a:solidFill>
                <a:latin typeface="+mn-lt"/>
                <a:ea typeface="+mn-ea"/>
                <a:cs typeface="+mn-cs"/>
              </a:rPr>
              <a:t> </a:t>
            </a:r>
          </a:p>
          <a:p>
            <a:r>
              <a:rPr lang="en-US" sz="1200" kern="1200" dirty="0">
                <a:solidFill>
                  <a:schemeClr val="tx1"/>
                </a:solidFill>
                <a:latin typeface="+mn-lt"/>
                <a:ea typeface="+mn-ea"/>
                <a:cs typeface="+mn-cs"/>
              </a:rPr>
              <a:t>&lt;p&gt;</a:t>
            </a:r>
          </a:p>
          <a:p>
            <a:r>
              <a:rPr lang="en-US" sz="1200" kern="1200" dirty="0">
                <a:solidFill>
                  <a:schemeClr val="tx1"/>
                </a:solidFill>
                <a:latin typeface="+mn-lt"/>
                <a:ea typeface="+mn-ea"/>
                <a:cs typeface="+mn-cs"/>
              </a:rPr>
              <a:t>SOA meta model provides a layered approach to classify different aspects of SOA life-cycle. Data abstraction, messaging and data services abstract low level data source changes from elemental business services in the services layer. Services layer generally consists of utility and shared business services between different composite processes. These utility and business services are grouped together to deliver business value similar to how we organized  a party, in the process or orchestration layer. Run time monitoring of business processes would be key to getting  a clear picture of what’s happening in the enterprise in real time, which are covered in monitoring or event management layer, by hooking into different service layers below. Note that these layers are depicted as horizontal layers, since each layer can utilize services in its bottom layers as per its requirements.</a:t>
            </a:r>
          </a:p>
          <a:p>
            <a:r>
              <a:rPr lang="en-US" sz="1200" kern="1200" dirty="0">
                <a:solidFill>
                  <a:schemeClr val="tx1"/>
                </a:solidFill>
                <a:latin typeface="+mn-lt"/>
                <a:ea typeface="+mn-ea"/>
                <a:cs typeface="+mn-cs"/>
              </a:rPr>
              <a:t>&lt;/p&gt;&lt;p&gt;</a:t>
            </a:r>
          </a:p>
          <a:p>
            <a:r>
              <a:rPr lang="en-US" sz="1200" kern="1200" dirty="0">
                <a:solidFill>
                  <a:schemeClr val="tx1"/>
                </a:solidFill>
                <a:latin typeface="+mn-lt"/>
                <a:ea typeface="+mn-ea"/>
                <a:cs typeface="+mn-cs"/>
              </a:rPr>
              <a:t>All these different types of services have security requirements, or policies applied on them since proper security to authenticate, authorize access, confidentiality and other security requirements needs to be applied for the service call, no matter which layer they belong to. There has to be coordinated effort to govern and manage life cycle of services irrespective of layers, which is provided by the governance layer. Since Security and Governance are common across the service layers, these are represented as vertical layers. Note that SOA Governance manages the SOA repository, where all the SOA artifacts will be stored and managed centrally.</a:t>
            </a:r>
          </a:p>
          <a:p>
            <a:r>
              <a:rPr lang="en-US" sz="1200" kern="1200" dirty="0">
                <a:solidFill>
                  <a:schemeClr val="tx1"/>
                </a:solidFill>
                <a:latin typeface="+mn-lt"/>
                <a:ea typeface="+mn-ea"/>
                <a:cs typeface="+mn-cs"/>
              </a:rPr>
              <a:t>&lt;/p&gt;</a:t>
            </a:r>
          </a:p>
          <a:p>
            <a:r>
              <a:rPr lang="en-US" sz="1200" kern="1200" dirty="0">
                <a:solidFill>
                  <a:schemeClr val="tx1"/>
                </a:solidFill>
                <a:latin typeface="+mn-lt"/>
                <a:ea typeface="+mn-ea"/>
                <a:cs typeface="+mn-cs"/>
              </a:rPr>
              <a:t> </a:t>
            </a:r>
          </a:p>
        </p:txBody>
      </p:sp>
      <p:sp>
        <p:nvSpPr>
          <p:cNvPr id="4" name="Date Placeholder 3"/>
          <p:cNvSpPr>
            <a:spLocks noGrp="1"/>
          </p:cNvSpPr>
          <p:nvPr>
            <p:ph type="dt" idx="10"/>
          </p:nvPr>
        </p:nvSpPr>
        <p:spPr/>
        <p:txBody>
          <a:bodyPr/>
          <a:lstStyle/>
          <a:p>
            <a:pPr>
              <a:defRPr/>
            </a:pPr>
            <a:endParaRPr lang="en-US"/>
          </a:p>
        </p:txBody>
      </p:sp>
      <p:sp>
        <p:nvSpPr>
          <p:cNvPr id="5" name="Slide Number Placeholder 4"/>
          <p:cNvSpPr>
            <a:spLocks noGrp="1"/>
          </p:cNvSpPr>
          <p:nvPr>
            <p:ph type="sldNum" sz="quarter" idx="11"/>
          </p:nvPr>
        </p:nvSpPr>
        <p:spPr/>
        <p:txBody>
          <a:bodyPr/>
          <a:lstStyle/>
          <a:p>
            <a:pPr>
              <a:defRPr/>
            </a:pPr>
            <a:fld id="{22642164-3362-4CAD-B47D-1561ACBCD521}" type="slidenum">
              <a:rPr lang="en-US" smtClean="0"/>
              <a:pPr>
                <a:defRPr/>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dirty="0">
                <a:solidFill>
                  <a:schemeClr val="tx1"/>
                </a:solidFill>
                <a:latin typeface="+mn-lt"/>
                <a:ea typeface="+mn-ea"/>
                <a:cs typeface="+mn-cs"/>
              </a:rPr>
              <a:t>If you look at current IT world, we see a technology jungle, where almost every known technology is thrown together. These applications provide same or similar features, by re-implementing same functionality. These features are not reusable, since there is a lack of standard way of interacting, between different systems. </a:t>
            </a:r>
          </a:p>
          <a:p>
            <a:r>
              <a:rPr lang="en-US" sz="1200" kern="1200" dirty="0">
                <a:solidFill>
                  <a:schemeClr val="tx1"/>
                </a:solidFill>
                <a:latin typeface="+mn-lt"/>
                <a:ea typeface="+mn-ea"/>
                <a:cs typeface="+mn-cs"/>
              </a:rPr>
              <a:t>Business requirement in today’s world is that, we need to have a single customer view of entire applications, to increase productivity. We need to be able to reuse the capabilities or features, that we already have in the enterprise, so that the same feature is not re-implemented, multiple times. We need to reduce the time to market, for any new business requirement.</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But without a standard way of designing and building software applications, there will be lot of redundancy, wasted effort, decreased ROI, to get any benefit out of existing systems. We see time and time again, where a business requirement which starts a project, to put an integrated feature together, will have changed by the time the solution is implemented, showing that the current IT architecture and standards, does not cut it, to deliver agile and flexible business solutions.</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SOA is designed to provide answer for these kind of problems, and hence, we are seeing SOA being adopted and used, in almost all of the enterprises and products.</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Examples of SOA being used is not just at enterprise level. SOA is dominantly used for integrating any systems worldwide, which aims to provide a reusable and composite feature. Some of the examples of services you see in real life are, search engines, Travel booking &amp; reservation systems, Shopping cart applications, Cloud Services and more. In short, Services are everywhere!!!</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So what is SOA? Is it a new concept? What does it all mean? </a:t>
            </a:r>
          </a:p>
        </p:txBody>
      </p:sp>
      <p:sp>
        <p:nvSpPr>
          <p:cNvPr id="4" name="Date Placeholder 3"/>
          <p:cNvSpPr>
            <a:spLocks noGrp="1"/>
          </p:cNvSpPr>
          <p:nvPr>
            <p:ph type="dt" idx="10"/>
          </p:nvPr>
        </p:nvSpPr>
        <p:spPr/>
        <p:txBody>
          <a:bodyPr/>
          <a:lstStyle/>
          <a:p>
            <a:pPr>
              <a:defRPr/>
            </a:pPr>
            <a:endParaRPr lang="en-US"/>
          </a:p>
        </p:txBody>
      </p:sp>
      <p:sp>
        <p:nvSpPr>
          <p:cNvPr id="5" name="Slide Number Placeholder 4"/>
          <p:cNvSpPr>
            <a:spLocks noGrp="1"/>
          </p:cNvSpPr>
          <p:nvPr>
            <p:ph type="sldNum" sz="quarter" idx="11"/>
          </p:nvPr>
        </p:nvSpPr>
        <p:spPr/>
        <p:txBody>
          <a:bodyPr/>
          <a:lstStyle/>
          <a:p>
            <a:pPr>
              <a:defRPr/>
            </a:pPr>
            <a:fld id="{22642164-3362-4CAD-B47D-1561ACBCD521}" type="slidenum">
              <a:rPr lang="en-US" smtClean="0"/>
              <a:pPr>
                <a:defRPr/>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mn-lt"/>
                <a:ea typeface="+mn-ea"/>
                <a:cs typeface="+mn-cs"/>
              </a:rPr>
              <a:t>&lt;p&gt;Elements of SOA&lt;/p&gt;</a:t>
            </a:r>
          </a:p>
          <a:p>
            <a:r>
              <a:rPr lang="en-US" sz="1200" kern="1200" dirty="0">
                <a:solidFill>
                  <a:schemeClr val="tx1"/>
                </a:solidFill>
                <a:latin typeface="+mn-lt"/>
                <a:ea typeface="+mn-ea"/>
                <a:cs typeface="+mn-cs"/>
              </a:rPr>
              <a:t> </a:t>
            </a:r>
          </a:p>
          <a:p>
            <a:r>
              <a:rPr lang="en-US" sz="1200" kern="1200" dirty="0">
                <a:solidFill>
                  <a:schemeClr val="tx1"/>
                </a:solidFill>
                <a:latin typeface="+mn-lt"/>
                <a:ea typeface="+mn-ea"/>
                <a:cs typeface="+mn-cs"/>
              </a:rPr>
              <a:t>&lt;p&gt;</a:t>
            </a:r>
          </a:p>
          <a:p>
            <a:r>
              <a:rPr lang="en-US" sz="1200" kern="1200" dirty="0">
                <a:solidFill>
                  <a:schemeClr val="tx1"/>
                </a:solidFill>
                <a:latin typeface="+mn-lt"/>
                <a:ea typeface="+mn-ea"/>
                <a:cs typeface="+mn-cs"/>
              </a:rPr>
              <a:t>As noted from the diagram above, SOA deals with more than just the implementation logic or service, but also deals with governance, design and management of the service lifecycle. Please note that the web service we keep hearing about, is at the service level dealing with everything at the service contract, implementation and interface level and hence forms only a subset of what SOA is about.</a:t>
            </a:r>
          </a:p>
          <a:p>
            <a:r>
              <a:rPr lang="en-US" sz="1200" kern="1200" dirty="0">
                <a:solidFill>
                  <a:schemeClr val="tx1"/>
                </a:solidFill>
                <a:latin typeface="+mn-lt"/>
                <a:ea typeface="+mn-ea"/>
                <a:cs typeface="+mn-cs"/>
              </a:rPr>
              <a:t>&lt;/p&gt;</a:t>
            </a:r>
          </a:p>
        </p:txBody>
      </p:sp>
      <p:sp>
        <p:nvSpPr>
          <p:cNvPr id="4" name="Date Placeholder 3"/>
          <p:cNvSpPr>
            <a:spLocks noGrp="1"/>
          </p:cNvSpPr>
          <p:nvPr>
            <p:ph type="dt" idx="10"/>
          </p:nvPr>
        </p:nvSpPr>
        <p:spPr/>
        <p:txBody>
          <a:bodyPr/>
          <a:lstStyle/>
          <a:p>
            <a:pPr>
              <a:defRPr/>
            </a:pPr>
            <a:endParaRPr lang="en-US"/>
          </a:p>
        </p:txBody>
      </p:sp>
      <p:sp>
        <p:nvSpPr>
          <p:cNvPr id="5" name="Slide Number Placeholder 4"/>
          <p:cNvSpPr>
            <a:spLocks noGrp="1"/>
          </p:cNvSpPr>
          <p:nvPr>
            <p:ph type="sldNum" sz="quarter" idx="11"/>
          </p:nvPr>
        </p:nvSpPr>
        <p:spPr/>
        <p:txBody>
          <a:bodyPr/>
          <a:lstStyle/>
          <a:p>
            <a:pPr>
              <a:defRPr/>
            </a:pPr>
            <a:fld id="{22642164-3362-4CAD-B47D-1561ACBCD521}" type="slidenum">
              <a:rPr lang="en-US" smtClean="0"/>
              <a:pPr>
                <a:defRPr/>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mn-lt"/>
                <a:ea typeface="+mn-ea"/>
                <a:cs typeface="+mn-cs"/>
              </a:rPr>
              <a:t>&lt;p&gt;Web Services&lt;/p&gt;</a:t>
            </a:r>
          </a:p>
          <a:p>
            <a:r>
              <a:rPr lang="en-US" sz="1200" kern="1200" dirty="0">
                <a:solidFill>
                  <a:schemeClr val="tx1"/>
                </a:solidFill>
                <a:latin typeface="+mn-lt"/>
                <a:ea typeface="+mn-ea"/>
                <a:cs typeface="+mn-cs"/>
              </a:rPr>
              <a:t> </a:t>
            </a:r>
          </a:p>
          <a:p>
            <a:r>
              <a:rPr lang="en-US" sz="1200" kern="1200" dirty="0">
                <a:solidFill>
                  <a:schemeClr val="tx1"/>
                </a:solidFill>
                <a:latin typeface="+mn-lt"/>
                <a:ea typeface="+mn-ea"/>
                <a:cs typeface="+mn-cs"/>
              </a:rPr>
              <a:t>&lt;p&gt;</a:t>
            </a:r>
          </a:p>
          <a:p>
            <a:r>
              <a:rPr lang="en-US" sz="1200" kern="1200" dirty="0">
                <a:solidFill>
                  <a:schemeClr val="tx1"/>
                </a:solidFill>
                <a:latin typeface="+mn-lt"/>
                <a:ea typeface="+mn-ea"/>
                <a:cs typeface="+mn-cs"/>
              </a:rPr>
              <a:t>Web service is one way of implementing services defined in service oriented architecture. Web services support all the different design principles and characteristics we saw regarding SOA, with a standardized contract provided by web service description language or WSDL. Web services work with a directory service for discoverability by using Universal Description Discovery and Integration, or UDDI APIs. Web services use interoperability standards like XML and SOAP for exchange of messages between service consumer and providers.</a:t>
            </a:r>
          </a:p>
          <a:p>
            <a:r>
              <a:rPr lang="en-US" sz="1200" kern="1200" dirty="0">
                <a:solidFill>
                  <a:schemeClr val="tx1"/>
                </a:solidFill>
                <a:latin typeface="+mn-lt"/>
                <a:ea typeface="+mn-ea"/>
                <a:cs typeface="+mn-cs"/>
              </a:rPr>
              <a:t>&lt;/p&gt;&lt;p&gt;</a:t>
            </a:r>
          </a:p>
          <a:p>
            <a:r>
              <a:rPr lang="en-US" sz="1200" kern="1200" dirty="0">
                <a:solidFill>
                  <a:schemeClr val="tx1"/>
                </a:solidFill>
                <a:latin typeface="+mn-lt"/>
                <a:ea typeface="+mn-ea"/>
                <a:cs typeface="+mn-cs"/>
              </a:rPr>
              <a:t>Web services are technology agnostic such that you can plug in any technology to the web service stack and still keep the service defined in a technology agnostic fashion. It also provides support  for defining policies on the service.</a:t>
            </a:r>
          </a:p>
          <a:p>
            <a:r>
              <a:rPr lang="en-US" sz="1200" kern="1200" dirty="0">
                <a:solidFill>
                  <a:schemeClr val="tx1"/>
                </a:solidFill>
                <a:latin typeface="+mn-lt"/>
                <a:ea typeface="+mn-ea"/>
                <a:cs typeface="+mn-cs"/>
              </a:rPr>
              <a:t>&lt;/p&gt;&lt;p&gt;</a:t>
            </a:r>
          </a:p>
          <a:p>
            <a:r>
              <a:rPr lang="en-US" sz="1200" kern="1200" dirty="0">
                <a:solidFill>
                  <a:schemeClr val="tx1"/>
                </a:solidFill>
                <a:latin typeface="+mn-lt"/>
                <a:ea typeface="+mn-ea"/>
                <a:cs typeface="+mn-cs"/>
              </a:rPr>
              <a:t>We will see web services and Web service description language in more details in later sessions.</a:t>
            </a:r>
          </a:p>
          <a:p>
            <a:r>
              <a:rPr lang="en-US" sz="1200" kern="1200" dirty="0">
                <a:solidFill>
                  <a:schemeClr val="tx1"/>
                </a:solidFill>
                <a:latin typeface="+mn-lt"/>
                <a:ea typeface="+mn-ea"/>
                <a:cs typeface="+mn-cs"/>
              </a:rPr>
              <a:t>&lt;/p&gt;</a:t>
            </a:r>
          </a:p>
        </p:txBody>
      </p:sp>
      <p:sp>
        <p:nvSpPr>
          <p:cNvPr id="4" name="Date Placeholder 3"/>
          <p:cNvSpPr>
            <a:spLocks noGrp="1"/>
          </p:cNvSpPr>
          <p:nvPr>
            <p:ph type="dt" idx="10"/>
          </p:nvPr>
        </p:nvSpPr>
        <p:spPr/>
        <p:txBody>
          <a:bodyPr/>
          <a:lstStyle/>
          <a:p>
            <a:pPr>
              <a:defRPr/>
            </a:pPr>
            <a:endParaRPr lang="en-US"/>
          </a:p>
        </p:txBody>
      </p:sp>
      <p:sp>
        <p:nvSpPr>
          <p:cNvPr id="5" name="Slide Number Placeholder 4"/>
          <p:cNvSpPr>
            <a:spLocks noGrp="1"/>
          </p:cNvSpPr>
          <p:nvPr>
            <p:ph type="sldNum" sz="quarter" idx="11"/>
          </p:nvPr>
        </p:nvSpPr>
        <p:spPr/>
        <p:txBody>
          <a:bodyPr/>
          <a:lstStyle/>
          <a:p>
            <a:pPr>
              <a:defRPr/>
            </a:pPr>
            <a:fld id="{22642164-3362-4CAD-B47D-1561ACBCD521}" type="slidenum">
              <a:rPr lang="en-US" smtClean="0"/>
              <a:pPr>
                <a:defRPr/>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bwMode="auto">
          <a:noFill/>
          <a:ln>
            <a:solidFill>
              <a:srgbClr val="000000"/>
            </a:solidFill>
            <a:miter lim="800000"/>
            <a:headEnd/>
            <a:tailEnd/>
          </a:ln>
        </p:spPr>
      </p:sp>
      <p:sp>
        <p:nvSpPr>
          <p:cNvPr id="118787" name="Notes Placeholder 2"/>
          <p:cNvSpPr>
            <a:spLocks noGrp="1"/>
          </p:cNvSpPr>
          <p:nvPr>
            <p:ph type="body" idx="1"/>
          </p:nvPr>
        </p:nvSpPr>
        <p:spPr bwMode="auto">
          <a:noFill/>
        </p:spPr>
        <p:txBody>
          <a:bodyPr wrap="square" numCol="1" anchor="t" anchorCtr="0" compatLnSpc="1">
            <a:prstTxWarp prst="textNoShape">
              <a:avLst/>
            </a:prstTxWarp>
            <a:normAutofit fontScale="92500" lnSpcReduction="10000"/>
          </a:bodyPr>
          <a:lstStyle/>
          <a:p>
            <a:r>
              <a:rPr lang="en-US" sz="1200" kern="1200" dirty="0">
                <a:solidFill>
                  <a:schemeClr val="tx1"/>
                </a:solidFill>
                <a:latin typeface="+mn-lt"/>
                <a:ea typeface="+mn-ea"/>
                <a:cs typeface="+mn-cs"/>
              </a:rPr>
              <a:t>&lt;p&gt;SOA in real life&lt;/p&gt;</a:t>
            </a:r>
          </a:p>
          <a:p>
            <a:r>
              <a:rPr lang="en-US" sz="1200" kern="1200" dirty="0">
                <a:solidFill>
                  <a:schemeClr val="tx1"/>
                </a:solidFill>
                <a:latin typeface="+mn-lt"/>
                <a:ea typeface="+mn-ea"/>
                <a:cs typeface="+mn-cs"/>
              </a:rPr>
              <a:t> </a:t>
            </a:r>
          </a:p>
          <a:p>
            <a:r>
              <a:rPr lang="en-US" sz="1200" kern="1200" dirty="0">
                <a:solidFill>
                  <a:schemeClr val="tx1"/>
                </a:solidFill>
                <a:latin typeface="+mn-lt"/>
                <a:ea typeface="+mn-ea"/>
                <a:cs typeface="+mn-cs"/>
              </a:rPr>
              <a:t>&lt;p&gt;</a:t>
            </a:r>
          </a:p>
          <a:p>
            <a:r>
              <a:rPr lang="en-US" sz="1200" kern="1200" dirty="0">
                <a:solidFill>
                  <a:schemeClr val="tx1"/>
                </a:solidFill>
                <a:latin typeface="+mn-lt"/>
                <a:ea typeface="+mn-ea"/>
                <a:cs typeface="+mn-cs"/>
              </a:rPr>
              <a:t>SOA is an architectural concept, from which services are majorly implemented in real life as web services, REST services, or Service Component Architecture. Note that since SOA requires using standards to work with services and can be any technology, any upcoming agreed upon standards could be used to implement services.</a:t>
            </a:r>
          </a:p>
          <a:p>
            <a:r>
              <a:rPr lang="en-US" sz="1200" kern="1200" dirty="0">
                <a:solidFill>
                  <a:schemeClr val="tx1"/>
                </a:solidFill>
                <a:latin typeface="+mn-lt"/>
                <a:ea typeface="+mn-ea"/>
                <a:cs typeface="+mn-cs"/>
              </a:rPr>
              <a:t>&lt;/p&gt;&lt;p&gt;</a:t>
            </a:r>
          </a:p>
          <a:p>
            <a:r>
              <a:rPr lang="en-US" sz="1200" kern="1200" dirty="0">
                <a:solidFill>
                  <a:schemeClr val="tx1"/>
                </a:solidFill>
                <a:latin typeface="+mn-lt"/>
                <a:ea typeface="+mn-ea"/>
                <a:cs typeface="+mn-cs"/>
              </a:rPr>
              <a:t>Web Services use WS-* and WSDL for defining the contract and policies to govern services. Service Registry component uses UDDI as the standard for discovery of web services.</a:t>
            </a:r>
          </a:p>
          <a:p>
            <a:r>
              <a:rPr lang="en-US" sz="1200" kern="1200" dirty="0">
                <a:solidFill>
                  <a:schemeClr val="tx1"/>
                </a:solidFill>
                <a:latin typeface="+mn-lt"/>
                <a:ea typeface="+mn-ea"/>
                <a:cs typeface="+mn-cs"/>
              </a:rPr>
              <a:t>&lt;/p&gt;&lt;p&gt;</a:t>
            </a:r>
          </a:p>
          <a:p>
            <a:r>
              <a:rPr lang="en-US" sz="1200" kern="1200" dirty="0">
                <a:solidFill>
                  <a:schemeClr val="tx1"/>
                </a:solidFill>
                <a:latin typeface="+mn-lt"/>
                <a:ea typeface="+mn-ea"/>
                <a:cs typeface="+mn-cs"/>
              </a:rPr>
              <a:t>Process or Orchestration layer mainly uses Business process execution language, or BPEL, language for implementation. Concept of Enterprise Service Bus is used for implementation of messaging or routing level service requirements.</a:t>
            </a:r>
          </a:p>
          <a:p>
            <a:r>
              <a:rPr lang="en-US" sz="1200" kern="1200" dirty="0">
                <a:solidFill>
                  <a:schemeClr val="tx1"/>
                </a:solidFill>
                <a:latin typeface="+mn-lt"/>
                <a:ea typeface="+mn-ea"/>
                <a:cs typeface="+mn-cs"/>
              </a:rPr>
              <a:t>&lt;/p&gt;&lt;p&gt;</a:t>
            </a:r>
          </a:p>
          <a:p>
            <a:r>
              <a:rPr lang="en-US" sz="1200" kern="1200" dirty="0">
                <a:solidFill>
                  <a:schemeClr val="tx1"/>
                </a:solidFill>
                <a:latin typeface="+mn-lt"/>
                <a:ea typeface="+mn-ea"/>
                <a:cs typeface="+mn-cs"/>
              </a:rPr>
              <a:t>Service Component Architecture is used to assemble different components in the enterprise.</a:t>
            </a:r>
          </a:p>
          <a:p>
            <a:r>
              <a:rPr lang="en-US" sz="1200" kern="1200" dirty="0">
                <a:solidFill>
                  <a:schemeClr val="tx1"/>
                </a:solidFill>
                <a:latin typeface="+mn-lt"/>
                <a:ea typeface="+mn-ea"/>
                <a:cs typeface="+mn-cs"/>
              </a:rPr>
              <a:t>&lt;/p&gt;&lt;p&gt;</a:t>
            </a:r>
          </a:p>
          <a:p>
            <a:r>
              <a:rPr lang="en-US" sz="1200" kern="1200" dirty="0">
                <a:solidFill>
                  <a:schemeClr val="tx1"/>
                </a:solidFill>
                <a:latin typeface="+mn-lt"/>
                <a:ea typeface="+mn-ea"/>
                <a:cs typeface="+mn-cs"/>
              </a:rPr>
              <a:t>REST services are built and re-used especially in a web 2.0, UI, mobile and light weight clients.</a:t>
            </a:r>
          </a:p>
          <a:p>
            <a:r>
              <a:rPr lang="en-US" sz="1200" kern="1200" dirty="0">
                <a:solidFill>
                  <a:schemeClr val="tx1"/>
                </a:solidFill>
                <a:latin typeface="+mn-lt"/>
                <a:ea typeface="+mn-ea"/>
                <a:cs typeface="+mn-cs"/>
              </a:rPr>
              <a:t>&lt;/p&gt;&lt;p&gt;</a:t>
            </a:r>
          </a:p>
          <a:p>
            <a:r>
              <a:rPr lang="en-US" sz="1200" kern="1200" dirty="0">
                <a:solidFill>
                  <a:schemeClr val="tx1"/>
                </a:solidFill>
                <a:latin typeface="+mn-lt"/>
                <a:ea typeface="+mn-ea"/>
                <a:cs typeface="+mn-cs"/>
              </a:rPr>
              <a:t>In an enterprise, there will be requirements to implement business processes and functions based on events as and when they occur. Hence, Event driven architecture is used along with SOA to deliver a truly flexible and adaptable solution in the enterprise.</a:t>
            </a:r>
          </a:p>
          <a:p>
            <a:r>
              <a:rPr lang="en-US" sz="1200" kern="1200" dirty="0">
                <a:solidFill>
                  <a:schemeClr val="tx1"/>
                </a:solidFill>
                <a:latin typeface="+mn-lt"/>
                <a:ea typeface="+mn-ea"/>
                <a:cs typeface="+mn-cs"/>
              </a:rPr>
              <a:t>&lt;/p&gt;</a:t>
            </a:r>
          </a:p>
          <a:p>
            <a:r>
              <a:rPr lang="en-US" sz="1200" kern="1200" dirty="0">
                <a:solidFill>
                  <a:schemeClr val="tx1"/>
                </a:solidFill>
                <a:latin typeface="+mn-lt"/>
                <a:ea typeface="+mn-ea"/>
                <a:cs typeface="+mn-cs"/>
              </a:rPr>
              <a:t> </a:t>
            </a:r>
          </a:p>
        </p:txBody>
      </p:sp>
      <p:sp>
        <p:nvSpPr>
          <p:cNvPr id="270340" name="Slide Number Placeholder 3"/>
          <p:cNvSpPr>
            <a:spLocks noGrp="1"/>
          </p:cNvSpPr>
          <p:nvPr>
            <p:ph type="sldNum" sz="quarter" idx="5"/>
          </p:nvPr>
        </p:nvSpPr>
        <p:spPr/>
        <p:txBody>
          <a:bodyPr/>
          <a:lstStyle/>
          <a:p>
            <a:pPr>
              <a:defRPr/>
            </a:pPr>
            <a:fld id="{A8E2CC2B-C3C7-4380-9741-063AB47ECF62}" type="slidenum">
              <a:rPr lang="en-US" smtClean="0">
                <a:latin typeface="Arial" pitchFamily="34" charset="0"/>
              </a:rPr>
              <a:pPr>
                <a:defRPr/>
              </a:pPr>
              <a:t>22</a:t>
            </a:fld>
            <a:endParaRPr lang="en-US">
              <a:latin typeface="Arial" pitchFamily="34" charset="0"/>
            </a:endParaRPr>
          </a:p>
        </p:txBody>
      </p:sp>
      <p:sp>
        <p:nvSpPr>
          <p:cNvPr id="270341" name="Date Placeholder 4"/>
          <p:cNvSpPr>
            <a:spLocks noGrp="1"/>
          </p:cNvSpPr>
          <p:nvPr>
            <p:ph type="dt" sz="quarter" idx="1"/>
          </p:nvPr>
        </p:nvSpPr>
        <p:spPr/>
        <p:txBody>
          <a:bodyPr/>
          <a:lstStyle/>
          <a:p>
            <a:pPr>
              <a:defRPr/>
            </a:pPr>
            <a:endParaRPr lang="en-US">
              <a:latin typeface="Arial"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mn-lt"/>
                <a:ea typeface="+mn-ea"/>
                <a:cs typeface="+mn-cs"/>
              </a:rPr>
              <a:t>&lt;p&gt;</a:t>
            </a:r>
          </a:p>
          <a:p>
            <a:r>
              <a:rPr lang="en-US" sz="1200" kern="1200" dirty="0">
                <a:solidFill>
                  <a:schemeClr val="tx1"/>
                </a:solidFill>
                <a:latin typeface="+mn-lt"/>
                <a:ea typeface="+mn-ea"/>
                <a:cs typeface="+mn-cs"/>
              </a:rPr>
              <a:t>Its Quiz time!!! Lets see if you can answer some queries related to SOA refreshing what we have learnt. Please read the query on the slide and try to answer it.</a:t>
            </a:r>
          </a:p>
          <a:p>
            <a:r>
              <a:rPr lang="en-US" sz="1200" kern="1200" dirty="0">
                <a:solidFill>
                  <a:schemeClr val="tx1"/>
                </a:solidFill>
                <a:latin typeface="+mn-lt"/>
                <a:ea typeface="+mn-ea"/>
                <a:cs typeface="+mn-cs"/>
              </a:rPr>
              <a:t>&lt;/p&gt;</a:t>
            </a:r>
          </a:p>
          <a:p>
            <a:r>
              <a:rPr lang="en-US" sz="1200" kern="1200" dirty="0">
                <a:solidFill>
                  <a:schemeClr val="tx1"/>
                </a:solidFill>
                <a:latin typeface="+mn-lt"/>
                <a:ea typeface="+mn-ea"/>
                <a:cs typeface="+mn-cs"/>
              </a:rPr>
              <a:t>&lt;p&gt;</a:t>
            </a:r>
          </a:p>
          <a:p>
            <a:r>
              <a:rPr lang="en-US" sz="1200" kern="1200" dirty="0">
                <a:solidFill>
                  <a:schemeClr val="tx1"/>
                </a:solidFill>
                <a:latin typeface="+mn-lt"/>
                <a:ea typeface="+mn-ea"/>
                <a:cs typeface="+mn-cs"/>
              </a:rPr>
              <a:t>The answer is 3 and 4.</a:t>
            </a:r>
          </a:p>
          <a:p>
            <a:r>
              <a:rPr lang="en-US" sz="1200" kern="1200" dirty="0">
                <a:solidFill>
                  <a:schemeClr val="tx1"/>
                </a:solidFill>
                <a:latin typeface="+mn-lt"/>
                <a:ea typeface="+mn-ea"/>
                <a:cs typeface="+mn-cs"/>
              </a:rPr>
              <a:t>&lt;/p&gt;&lt;p&gt;</a:t>
            </a:r>
          </a:p>
          <a:p>
            <a:r>
              <a:rPr lang="en-US" sz="1200" kern="1200" dirty="0">
                <a:solidFill>
                  <a:schemeClr val="tx1"/>
                </a:solidFill>
                <a:latin typeface="+mn-lt"/>
                <a:ea typeface="+mn-ea"/>
                <a:cs typeface="+mn-cs"/>
              </a:rPr>
              <a:t>SOA is not just web services, since SOA is more than just the implementation and covers the methodology for the entire life cycle of service development.</a:t>
            </a:r>
          </a:p>
          <a:p>
            <a:r>
              <a:rPr lang="en-US" sz="1200" kern="1200" dirty="0">
                <a:solidFill>
                  <a:schemeClr val="tx1"/>
                </a:solidFill>
                <a:latin typeface="+mn-lt"/>
                <a:ea typeface="+mn-ea"/>
                <a:cs typeface="+mn-cs"/>
              </a:rPr>
              <a:t>&lt;/p&gt;</a:t>
            </a:r>
          </a:p>
        </p:txBody>
      </p:sp>
      <p:sp>
        <p:nvSpPr>
          <p:cNvPr id="4" name="Date Placeholder 3"/>
          <p:cNvSpPr>
            <a:spLocks noGrp="1"/>
          </p:cNvSpPr>
          <p:nvPr>
            <p:ph type="dt" idx="10"/>
          </p:nvPr>
        </p:nvSpPr>
        <p:spPr/>
        <p:txBody>
          <a:bodyPr/>
          <a:lstStyle/>
          <a:p>
            <a:pPr>
              <a:defRPr/>
            </a:pPr>
            <a:endParaRPr lang="en-US"/>
          </a:p>
        </p:txBody>
      </p:sp>
      <p:sp>
        <p:nvSpPr>
          <p:cNvPr id="5" name="Slide Number Placeholder 4"/>
          <p:cNvSpPr>
            <a:spLocks noGrp="1"/>
          </p:cNvSpPr>
          <p:nvPr>
            <p:ph type="sldNum" sz="quarter" idx="11"/>
          </p:nvPr>
        </p:nvSpPr>
        <p:spPr/>
        <p:txBody>
          <a:bodyPr/>
          <a:lstStyle/>
          <a:p>
            <a:pPr>
              <a:defRPr/>
            </a:pPr>
            <a:fld id="{22642164-3362-4CAD-B47D-1561ACBCD521}" type="slidenum">
              <a:rPr lang="en-US" smtClean="0"/>
              <a:pPr>
                <a:defRPr/>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mn-lt"/>
                <a:ea typeface="+mn-ea"/>
                <a:cs typeface="+mn-cs"/>
              </a:rPr>
              <a:t>&lt;p&gt;</a:t>
            </a:r>
          </a:p>
          <a:p>
            <a:r>
              <a:rPr lang="en-US" sz="1200" kern="1200" dirty="0">
                <a:solidFill>
                  <a:schemeClr val="tx1"/>
                </a:solidFill>
                <a:latin typeface="+mn-lt"/>
                <a:ea typeface="+mn-ea"/>
                <a:cs typeface="+mn-cs"/>
              </a:rPr>
              <a:t>Please read the query on the slide and try to answer it.</a:t>
            </a:r>
          </a:p>
          <a:p>
            <a:r>
              <a:rPr lang="en-US" sz="1200" kern="1200" dirty="0">
                <a:solidFill>
                  <a:schemeClr val="tx1"/>
                </a:solidFill>
                <a:latin typeface="+mn-lt"/>
                <a:ea typeface="+mn-ea"/>
                <a:cs typeface="+mn-cs"/>
              </a:rPr>
              <a:t>&lt;/p&gt;</a:t>
            </a:r>
          </a:p>
          <a:p>
            <a:r>
              <a:rPr lang="en-US" sz="1200" kern="1200" dirty="0">
                <a:solidFill>
                  <a:schemeClr val="tx1"/>
                </a:solidFill>
                <a:latin typeface="+mn-lt"/>
                <a:ea typeface="+mn-ea"/>
                <a:cs typeface="+mn-cs"/>
              </a:rPr>
              <a:t>&lt;p&gt;</a:t>
            </a:r>
          </a:p>
          <a:p>
            <a:r>
              <a:rPr lang="en-US" sz="1200" kern="1200" dirty="0">
                <a:solidFill>
                  <a:schemeClr val="tx1"/>
                </a:solidFill>
                <a:latin typeface="+mn-lt"/>
                <a:ea typeface="+mn-ea"/>
                <a:cs typeface="+mn-cs"/>
              </a:rPr>
              <a:t>The answer for the query on the slide is 1, 2, 3, 4 and 5, since all of these are parts of design principles for designing services.</a:t>
            </a:r>
          </a:p>
          <a:p>
            <a:r>
              <a:rPr lang="en-US" sz="1200" kern="1200" dirty="0">
                <a:solidFill>
                  <a:schemeClr val="tx1"/>
                </a:solidFill>
                <a:latin typeface="+mn-lt"/>
                <a:ea typeface="+mn-ea"/>
                <a:cs typeface="+mn-cs"/>
              </a:rPr>
              <a:t>&lt;/p&gt;</a:t>
            </a:r>
          </a:p>
          <a:p>
            <a:r>
              <a:rPr lang="en-US" sz="1200" kern="1200" dirty="0">
                <a:solidFill>
                  <a:schemeClr val="tx1"/>
                </a:solidFill>
                <a:latin typeface="+mn-lt"/>
                <a:ea typeface="+mn-ea"/>
                <a:cs typeface="+mn-cs"/>
              </a:rPr>
              <a:t> </a:t>
            </a:r>
          </a:p>
        </p:txBody>
      </p:sp>
      <p:sp>
        <p:nvSpPr>
          <p:cNvPr id="4" name="Date Placeholder 3"/>
          <p:cNvSpPr>
            <a:spLocks noGrp="1"/>
          </p:cNvSpPr>
          <p:nvPr>
            <p:ph type="dt" idx="10"/>
          </p:nvPr>
        </p:nvSpPr>
        <p:spPr/>
        <p:txBody>
          <a:bodyPr/>
          <a:lstStyle/>
          <a:p>
            <a:pPr>
              <a:defRPr/>
            </a:pPr>
            <a:endParaRPr lang="en-US"/>
          </a:p>
        </p:txBody>
      </p:sp>
      <p:sp>
        <p:nvSpPr>
          <p:cNvPr id="5" name="Slide Number Placeholder 4"/>
          <p:cNvSpPr>
            <a:spLocks noGrp="1"/>
          </p:cNvSpPr>
          <p:nvPr>
            <p:ph type="sldNum" sz="quarter" idx="11"/>
          </p:nvPr>
        </p:nvSpPr>
        <p:spPr/>
        <p:txBody>
          <a:bodyPr/>
          <a:lstStyle/>
          <a:p>
            <a:pPr>
              <a:defRPr/>
            </a:pPr>
            <a:fld id="{22642164-3362-4CAD-B47D-1561ACBCD521}" type="slidenum">
              <a:rPr lang="en-US" smtClean="0"/>
              <a:pPr>
                <a:defRPr/>
              </a:pPr>
              <a:t>24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mn-lt"/>
                <a:ea typeface="+mn-ea"/>
                <a:cs typeface="+mn-cs"/>
              </a:rPr>
              <a:t>Lets understand SOA, by looking at a simple real world example. We are looking to organize a party, and we have a list of things to do, like booking a party hall, printing invites, sending the invites out, arranging for food, entertainment, transport. That’s a lot of things to do if we are going to do all these works ourselves.</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So, how do we solve this problem? To accomplish this, we will need to contact the relevant service providers, like a catering service for food, a courier service for delivering invites, and to make use of their specialized services to get the job done. Among the many service providers available in the market, we will choose one based on our preference and requirements. For example we may use FedEx or DHL or Blue dart as a courier service. We may use Hertz or </a:t>
            </a:r>
            <a:r>
              <a:rPr lang="en-US" sz="1200" kern="1200" dirty="0" err="1">
                <a:solidFill>
                  <a:schemeClr val="tx1"/>
                </a:solidFill>
                <a:latin typeface="+mn-lt"/>
                <a:ea typeface="+mn-ea"/>
                <a:cs typeface="+mn-cs"/>
              </a:rPr>
              <a:t>Avion</a:t>
            </a:r>
            <a:r>
              <a:rPr lang="en-US" sz="1200" kern="1200" dirty="0">
                <a:solidFill>
                  <a:schemeClr val="tx1"/>
                </a:solidFill>
                <a:latin typeface="+mn-lt"/>
                <a:ea typeface="+mn-ea"/>
                <a:cs typeface="+mn-cs"/>
              </a:rPr>
              <a:t> as transport service. Since these services are already provided by a service provider, we just pick and choose which services we want to use, for getting our work done, instead of re-doing their work ourselves.</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This at its most generic form is exactly what SOA is about. We will architect the systems in such a way that we develop services in a reusable, discoverable and </a:t>
            </a:r>
            <a:r>
              <a:rPr lang="en-US" sz="1200" kern="1200" dirty="0" err="1">
                <a:solidFill>
                  <a:schemeClr val="tx1"/>
                </a:solidFill>
                <a:latin typeface="+mn-lt"/>
                <a:ea typeface="+mn-ea"/>
                <a:cs typeface="+mn-cs"/>
              </a:rPr>
              <a:t>composable</a:t>
            </a:r>
            <a:r>
              <a:rPr lang="en-US" sz="1200" kern="1200" dirty="0">
                <a:solidFill>
                  <a:schemeClr val="tx1"/>
                </a:solidFill>
                <a:latin typeface="+mn-lt"/>
                <a:ea typeface="+mn-ea"/>
                <a:cs typeface="+mn-cs"/>
              </a:rPr>
              <a:t> way, such that based on requirements, any of the services already developed, could be combined together, to provide a comprehensive solution to the problem at hand.</a:t>
            </a:r>
          </a:p>
        </p:txBody>
      </p:sp>
      <p:sp>
        <p:nvSpPr>
          <p:cNvPr id="4" name="Date Placeholder 3"/>
          <p:cNvSpPr>
            <a:spLocks noGrp="1"/>
          </p:cNvSpPr>
          <p:nvPr>
            <p:ph type="dt" idx="10"/>
          </p:nvPr>
        </p:nvSpPr>
        <p:spPr/>
        <p:txBody>
          <a:bodyPr/>
          <a:lstStyle/>
          <a:p>
            <a:pPr>
              <a:defRPr/>
            </a:pPr>
            <a:endParaRPr lang="en-US"/>
          </a:p>
        </p:txBody>
      </p:sp>
      <p:sp>
        <p:nvSpPr>
          <p:cNvPr id="5" name="Slide Number Placeholder 4"/>
          <p:cNvSpPr>
            <a:spLocks noGrp="1"/>
          </p:cNvSpPr>
          <p:nvPr>
            <p:ph type="sldNum" sz="quarter" idx="11"/>
          </p:nvPr>
        </p:nvSpPr>
        <p:spPr/>
        <p:txBody>
          <a:bodyPr/>
          <a:lstStyle/>
          <a:p>
            <a:pPr>
              <a:defRPr/>
            </a:pPr>
            <a:fld id="{22642164-3362-4CAD-B47D-1561ACBCD521}" type="slidenum">
              <a:rPr lang="en-US" smtClean="0"/>
              <a:pPr>
                <a:defRPr/>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mn-lt"/>
                <a:ea typeface="+mn-ea"/>
                <a:cs typeface="+mn-cs"/>
              </a:rPr>
              <a:t>So, what is Service Oriented Architecture? Unfortunately, there is no one set of definition of SOA that everyone agrees on, and hence you will find different definitions depending on who you ask.  One such definition, is provided by Thomas </a:t>
            </a:r>
            <a:r>
              <a:rPr lang="en-US" sz="1200" kern="1200" dirty="0" err="1">
                <a:solidFill>
                  <a:schemeClr val="tx1"/>
                </a:solidFill>
                <a:latin typeface="+mn-lt"/>
                <a:ea typeface="+mn-ea"/>
                <a:cs typeface="+mn-cs"/>
              </a:rPr>
              <a:t>Erl</a:t>
            </a:r>
            <a:r>
              <a:rPr lang="en-US" sz="1200" kern="1200" dirty="0">
                <a:solidFill>
                  <a:schemeClr val="tx1"/>
                </a:solidFill>
                <a:latin typeface="+mn-lt"/>
                <a:ea typeface="+mn-ea"/>
                <a:cs typeface="+mn-cs"/>
              </a:rPr>
              <a:t>, who defines SOA as an open, agile, extensible, federated, </a:t>
            </a:r>
            <a:r>
              <a:rPr lang="en-US" sz="1200" kern="1200" dirty="0" err="1">
                <a:solidFill>
                  <a:schemeClr val="tx1"/>
                </a:solidFill>
                <a:latin typeface="+mn-lt"/>
                <a:ea typeface="+mn-ea"/>
                <a:cs typeface="+mn-cs"/>
              </a:rPr>
              <a:t>composable</a:t>
            </a:r>
            <a:r>
              <a:rPr lang="en-US" sz="1200" kern="1200" dirty="0">
                <a:solidFill>
                  <a:schemeClr val="tx1"/>
                </a:solidFill>
                <a:latin typeface="+mn-lt"/>
                <a:ea typeface="+mn-ea"/>
                <a:cs typeface="+mn-cs"/>
              </a:rPr>
              <a:t> architecture comprised of autonomous, QOS-capable, vendor diverse, interoperable, discoverable, and potentially reusable services implemented as web services. That was a precise definition, but still too complicated for beginners to understand  with lots of keywords.</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Regardless of definition for SOA, almost everyone agrees, on the literal translation of SOA, as an architecture which is oriented towards services.</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So, what does SOA mean? </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SOA refers developing of application functions in a modular fashion, to be presented as services, for reuse. You would focus more on solving the business problems in services, rather than project related or technology related activities. Since these services need to be reused, across enterprises or systems, it has to be technology independent, with each service self describing itself, to provide details as to what it can do, without detailing implementations. Always try to see if a service is already available for reuse, before any effort is made to re-implement it. Always build services with interoperability and reuse in mind.</a:t>
            </a:r>
          </a:p>
        </p:txBody>
      </p:sp>
      <p:sp>
        <p:nvSpPr>
          <p:cNvPr id="4" name="Date Placeholder 3"/>
          <p:cNvSpPr>
            <a:spLocks noGrp="1"/>
          </p:cNvSpPr>
          <p:nvPr>
            <p:ph type="dt" idx="10"/>
          </p:nvPr>
        </p:nvSpPr>
        <p:spPr/>
        <p:txBody>
          <a:bodyPr/>
          <a:lstStyle/>
          <a:p>
            <a:pPr>
              <a:defRPr/>
            </a:pPr>
            <a:endParaRPr lang="en-US"/>
          </a:p>
        </p:txBody>
      </p:sp>
      <p:sp>
        <p:nvSpPr>
          <p:cNvPr id="5" name="Slide Number Placeholder 4"/>
          <p:cNvSpPr>
            <a:spLocks noGrp="1"/>
          </p:cNvSpPr>
          <p:nvPr>
            <p:ph type="sldNum" sz="quarter" idx="11"/>
          </p:nvPr>
        </p:nvSpPr>
        <p:spPr/>
        <p:txBody>
          <a:bodyPr/>
          <a:lstStyle/>
          <a:p>
            <a:pPr>
              <a:defRPr/>
            </a:pPr>
            <a:fld id="{22642164-3362-4CAD-B47D-1561ACBCD521}" type="slidenum">
              <a:rPr lang="en-US" smtClean="0"/>
              <a:pPr>
                <a:defRPr/>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mn-lt"/>
                <a:ea typeface="+mn-ea"/>
                <a:cs typeface="+mn-cs"/>
              </a:rPr>
              <a:t>We keep hearing the term Service a lot when defining SOA. What exactly does service mean?</a:t>
            </a:r>
          </a:p>
          <a:p>
            <a:endParaRPr lang="en-US" sz="1200" kern="1200" dirty="0">
              <a:solidFill>
                <a:schemeClr val="tx1"/>
              </a:solidFill>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mn-lt"/>
                <a:ea typeface="+mn-ea"/>
                <a:cs typeface="+mn-cs"/>
              </a:rPr>
              <a:t>Service in a traditional programming sense is similar to a function. It is designed to provide a single action, like filing an online application, or viewing a bank statement, or booking an airplane ticket. It should be designed such that it is reusable, technology agnostic, and easily discoverable. Service should be the only way to access a business data and to provide a desired business feature. </a:t>
            </a:r>
          </a:p>
          <a:p>
            <a:endParaRPr lang="en-US" sz="1200" kern="1200" dirty="0">
              <a:solidFill>
                <a:schemeClr val="tx1"/>
              </a:solidFill>
              <a:latin typeface="+mn-lt"/>
              <a:ea typeface="+mn-ea"/>
              <a:cs typeface="+mn-cs"/>
            </a:endParaRPr>
          </a:p>
        </p:txBody>
      </p:sp>
      <p:sp>
        <p:nvSpPr>
          <p:cNvPr id="4" name="Date Placeholder 3"/>
          <p:cNvSpPr>
            <a:spLocks noGrp="1"/>
          </p:cNvSpPr>
          <p:nvPr>
            <p:ph type="dt" idx="10"/>
          </p:nvPr>
        </p:nvSpPr>
        <p:spPr/>
        <p:txBody>
          <a:bodyPr/>
          <a:lstStyle/>
          <a:p>
            <a:pPr>
              <a:defRPr/>
            </a:pPr>
            <a:endParaRPr lang="en-US"/>
          </a:p>
        </p:txBody>
      </p:sp>
      <p:sp>
        <p:nvSpPr>
          <p:cNvPr id="5" name="Slide Number Placeholder 4"/>
          <p:cNvSpPr>
            <a:spLocks noGrp="1"/>
          </p:cNvSpPr>
          <p:nvPr>
            <p:ph type="sldNum" sz="quarter" idx="11"/>
          </p:nvPr>
        </p:nvSpPr>
        <p:spPr/>
        <p:txBody>
          <a:bodyPr/>
          <a:lstStyle/>
          <a:p>
            <a:pPr>
              <a:defRPr/>
            </a:pPr>
            <a:fld id="{22642164-3362-4CAD-B47D-1561ACBCD521}" type="slidenum">
              <a:rPr lang="en-US" smtClean="0"/>
              <a:pPr>
                <a:defRPr/>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mn-lt"/>
                <a:ea typeface="+mn-ea"/>
                <a:cs typeface="+mn-cs"/>
              </a:rPr>
              <a:t>Traditional Applications, IT Silos</a:t>
            </a:r>
          </a:p>
          <a:p>
            <a:r>
              <a:rPr lang="en-US" sz="1200" kern="1200" dirty="0">
                <a:solidFill>
                  <a:schemeClr val="tx1"/>
                </a:solidFill>
                <a:latin typeface="+mn-lt"/>
                <a:ea typeface="+mn-ea"/>
                <a:cs typeface="+mn-cs"/>
              </a:rPr>
              <a:t> </a:t>
            </a:r>
          </a:p>
          <a:p>
            <a:r>
              <a:rPr lang="en-US" sz="1200" kern="1200" dirty="0">
                <a:solidFill>
                  <a:schemeClr val="tx1"/>
                </a:solidFill>
                <a:latin typeface="+mn-lt"/>
                <a:ea typeface="+mn-ea"/>
                <a:cs typeface="+mn-cs"/>
              </a:rPr>
              <a:t>In today’s IT world, we have large number of data sources, which hold the application data. This data is accessed by a number of independent applications, which implement same feature in multiple applications, without re-using existing functionality. This causes any changes to the data structure,  requiring changes to all the consumer applications. Any changes to the business, requires update to multiple apps, and hence increased effort and time to market. These applications, have different set of user interfaces, causing a disjoint customer view, requiring user to log into multiple applications to complete the task.</a:t>
            </a:r>
          </a:p>
          <a:p>
            <a:r>
              <a:rPr lang="en-US" sz="1200" kern="1200" dirty="0">
                <a:solidFill>
                  <a:schemeClr val="tx1"/>
                </a:solidFill>
                <a:latin typeface="+mn-lt"/>
                <a:ea typeface="+mn-ea"/>
                <a:cs typeface="+mn-cs"/>
              </a:rPr>
              <a:t> </a:t>
            </a:r>
          </a:p>
          <a:p>
            <a:r>
              <a:rPr lang="en-US" sz="1200" kern="1200" dirty="0">
                <a:solidFill>
                  <a:schemeClr val="tx1"/>
                </a:solidFill>
                <a:latin typeface="+mn-lt"/>
                <a:ea typeface="+mn-ea"/>
                <a:cs typeface="+mn-cs"/>
              </a:rPr>
              <a:t>Taking a closer look, Traditional Applications create IT Silos. As you can see from the example shown, even though check customer status service could have been re-used, between Customer service and order management applications, each application has its own version of code, accessing the data repository directly.  This approach is not scalable, since there is no reuse of the service, client systems are not abstracted from data repository changes and there can be disjoint view of data between applications.</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Lets see how we could solve this using the concept of services we saw while organizing a party.</a:t>
            </a:r>
          </a:p>
        </p:txBody>
      </p:sp>
      <p:sp>
        <p:nvSpPr>
          <p:cNvPr id="4" name="Date Placeholder 3"/>
          <p:cNvSpPr>
            <a:spLocks noGrp="1"/>
          </p:cNvSpPr>
          <p:nvPr>
            <p:ph type="dt" idx="10"/>
          </p:nvPr>
        </p:nvSpPr>
        <p:spPr/>
        <p:txBody>
          <a:bodyPr/>
          <a:lstStyle/>
          <a:p>
            <a:pPr>
              <a:defRPr/>
            </a:pPr>
            <a:endParaRPr lang="en-US"/>
          </a:p>
        </p:txBody>
      </p:sp>
      <p:sp>
        <p:nvSpPr>
          <p:cNvPr id="5" name="Slide Number Placeholder 4"/>
          <p:cNvSpPr>
            <a:spLocks noGrp="1"/>
          </p:cNvSpPr>
          <p:nvPr>
            <p:ph type="sldNum" sz="quarter" idx="11"/>
          </p:nvPr>
        </p:nvSpPr>
        <p:spPr/>
        <p:txBody>
          <a:bodyPr/>
          <a:lstStyle/>
          <a:p>
            <a:pPr>
              <a:defRPr/>
            </a:pPr>
            <a:fld id="{22642164-3362-4CAD-B47D-1561ACBCD521}" type="slidenum">
              <a:rPr lang="en-US" smtClean="0"/>
              <a:pPr>
                <a:defRPr/>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mn-lt"/>
                <a:ea typeface="+mn-ea"/>
                <a:cs typeface="+mn-cs"/>
              </a:rPr>
              <a:t>SOA layered approach</a:t>
            </a:r>
          </a:p>
          <a:p>
            <a:r>
              <a:rPr lang="en-US" sz="1200" kern="1200" dirty="0">
                <a:solidFill>
                  <a:schemeClr val="tx1"/>
                </a:solidFill>
                <a:latin typeface="+mn-lt"/>
                <a:ea typeface="+mn-ea"/>
                <a:cs typeface="+mn-cs"/>
              </a:rPr>
              <a:t> </a:t>
            </a:r>
          </a:p>
          <a:p>
            <a:r>
              <a:rPr lang="en-US" sz="1200" kern="1200" dirty="0">
                <a:solidFill>
                  <a:schemeClr val="tx1"/>
                </a:solidFill>
                <a:latin typeface="+mn-lt"/>
                <a:ea typeface="+mn-ea"/>
                <a:cs typeface="+mn-cs"/>
              </a:rPr>
              <a:t>SOA introduces a layered approach to enterprise problems. In SOA, we will have elemental business services at a separate layer on its own, which will be shared by all applications. These services implement data abstraction  logic, utility service actions and business logic not dependent on any other services.</a:t>
            </a:r>
          </a:p>
          <a:p>
            <a:r>
              <a:rPr lang="en-US" sz="1200" kern="1200" dirty="0">
                <a:solidFill>
                  <a:schemeClr val="tx1"/>
                </a:solidFill>
                <a:latin typeface="+mn-lt"/>
                <a:ea typeface="+mn-ea"/>
                <a:cs typeface="+mn-cs"/>
              </a:rPr>
              <a:t>Using these elemental services, composed business processes will be built, which are by themselves exposed as services, for creating composite apps. </a:t>
            </a:r>
          </a:p>
          <a:p>
            <a:r>
              <a:rPr lang="en-US" sz="1200" kern="1200" dirty="0">
                <a:solidFill>
                  <a:schemeClr val="tx1"/>
                </a:solidFill>
                <a:latin typeface="+mn-lt"/>
                <a:ea typeface="+mn-ea"/>
                <a:cs typeface="+mn-cs"/>
              </a:rPr>
              <a:t>Note that the service doesn't just relate to back end information. These Apps and their graphical interface themselves, could be exposed as services, which can be used to create a unified UI view to provide consistent user experience.</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As can be seen from this approach, since each of these services provide abstraction to underlying technology and lower level changes, it provides a very robust, flexible and scalable way to implement enterprise systems. Anyone interested in any service need not have to rewrite the logic, since they can just pick and use, existing services in the enterprise causing decreased effort, increased reusability and time to market. In an ideal enterprise, there will be only one set of services built and maintained, no matter how many applications access the data.</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a:t>
            </a:r>
          </a:p>
        </p:txBody>
      </p:sp>
      <p:sp>
        <p:nvSpPr>
          <p:cNvPr id="4" name="Date Placeholder 3"/>
          <p:cNvSpPr>
            <a:spLocks noGrp="1"/>
          </p:cNvSpPr>
          <p:nvPr>
            <p:ph type="dt" idx="10"/>
          </p:nvPr>
        </p:nvSpPr>
        <p:spPr/>
        <p:txBody>
          <a:bodyPr/>
          <a:lstStyle/>
          <a:p>
            <a:pPr>
              <a:defRPr/>
            </a:pPr>
            <a:endParaRPr lang="en-US"/>
          </a:p>
        </p:txBody>
      </p:sp>
      <p:sp>
        <p:nvSpPr>
          <p:cNvPr id="5" name="Slide Number Placeholder 4"/>
          <p:cNvSpPr>
            <a:spLocks noGrp="1"/>
          </p:cNvSpPr>
          <p:nvPr>
            <p:ph type="sldNum" sz="quarter" idx="11"/>
          </p:nvPr>
        </p:nvSpPr>
        <p:spPr/>
        <p:txBody>
          <a:bodyPr/>
          <a:lstStyle/>
          <a:p>
            <a:pPr>
              <a:defRPr/>
            </a:pPr>
            <a:fld id="{22642164-3362-4CAD-B47D-1561ACBCD521}" type="slidenum">
              <a:rPr lang="en-US" smtClean="0"/>
              <a:pPr>
                <a:defRPr/>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mn-lt"/>
                <a:ea typeface="+mn-ea"/>
                <a:cs typeface="+mn-cs"/>
              </a:rPr>
              <a:t>SOA interaction components</a:t>
            </a:r>
          </a:p>
          <a:p>
            <a:r>
              <a:rPr lang="en-US" sz="1200" kern="1200" dirty="0">
                <a:solidFill>
                  <a:schemeClr val="tx1"/>
                </a:solidFill>
                <a:latin typeface="+mn-lt"/>
                <a:ea typeface="+mn-ea"/>
                <a:cs typeface="+mn-cs"/>
              </a:rPr>
              <a:t> </a:t>
            </a:r>
          </a:p>
          <a:p>
            <a:r>
              <a:rPr lang="en-US" sz="1200" kern="1200" dirty="0">
                <a:solidFill>
                  <a:schemeClr val="tx1"/>
                </a:solidFill>
                <a:latin typeface="+mn-lt"/>
                <a:ea typeface="+mn-ea"/>
                <a:cs typeface="+mn-cs"/>
              </a:rPr>
              <a:t>Thinking back to our organizing party example again, how did we find a courier service for sending out invites? We would look up yellow pages or similar, to see what all courier services are available, and then based on our requirements, picked one, right?</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Its exactly the same with SOA services. Service provider will publish the description of the service to a service registry. When service consumer is looking for a specific service, he will look up the service registry to discover the available services. Once the consumer receives the service provider information, consumer will directly invoke the service by contacting the service provider.</a:t>
            </a:r>
          </a:p>
          <a:p>
            <a:endParaRPr lang="en-US" sz="1200" kern="1200" dirty="0">
              <a:solidFill>
                <a:schemeClr val="tx1"/>
              </a:solidFill>
              <a:latin typeface="+mn-lt"/>
              <a:ea typeface="+mn-ea"/>
              <a:cs typeface="+mn-cs"/>
            </a:endParaRPr>
          </a:p>
        </p:txBody>
      </p:sp>
      <p:sp>
        <p:nvSpPr>
          <p:cNvPr id="4" name="Date Placeholder 3"/>
          <p:cNvSpPr>
            <a:spLocks noGrp="1"/>
          </p:cNvSpPr>
          <p:nvPr>
            <p:ph type="dt" idx="10"/>
          </p:nvPr>
        </p:nvSpPr>
        <p:spPr/>
        <p:txBody>
          <a:bodyPr/>
          <a:lstStyle/>
          <a:p>
            <a:pPr>
              <a:defRPr/>
            </a:pPr>
            <a:endParaRPr lang="en-US"/>
          </a:p>
        </p:txBody>
      </p:sp>
      <p:sp>
        <p:nvSpPr>
          <p:cNvPr id="5" name="Slide Number Placeholder 4"/>
          <p:cNvSpPr>
            <a:spLocks noGrp="1"/>
          </p:cNvSpPr>
          <p:nvPr>
            <p:ph type="sldNum" sz="quarter" idx="11"/>
          </p:nvPr>
        </p:nvSpPr>
        <p:spPr/>
        <p:txBody>
          <a:bodyPr/>
          <a:lstStyle/>
          <a:p>
            <a:pPr>
              <a:defRPr/>
            </a:pPr>
            <a:fld id="{22642164-3362-4CAD-B47D-1561ACBCD521}" type="slidenum">
              <a:rPr lang="en-US" smtClean="0"/>
              <a:pPr>
                <a:defRPr/>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dirty="0">
                <a:solidFill>
                  <a:schemeClr val="tx1"/>
                </a:solidFill>
                <a:latin typeface="+mn-lt"/>
                <a:ea typeface="+mn-ea"/>
                <a:cs typeface="+mn-cs"/>
              </a:rPr>
              <a:t>SOA components, service level interaction</a:t>
            </a:r>
          </a:p>
          <a:p>
            <a:r>
              <a:rPr lang="en-US" sz="1200" kern="1200" dirty="0">
                <a:solidFill>
                  <a:schemeClr val="tx1"/>
                </a:solidFill>
                <a:latin typeface="+mn-lt"/>
                <a:ea typeface="+mn-ea"/>
                <a:cs typeface="+mn-cs"/>
              </a:rPr>
              <a:t> </a:t>
            </a:r>
          </a:p>
          <a:p>
            <a:r>
              <a:rPr lang="en-US" sz="1200" kern="1200" dirty="0">
                <a:solidFill>
                  <a:schemeClr val="tx1"/>
                </a:solidFill>
                <a:latin typeface="+mn-lt"/>
                <a:ea typeface="+mn-ea"/>
                <a:cs typeface="+mn-cs"/>
              </a:rPr>
              <a:t>Lets take a look at components of SOA at play when a service is being provided or consumed.</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Before diving into the SOA components view, lets re-analyze our organize party courier service in a bit more detail. For us to send out invites, we contacted the courier service local office, and they will ask us to fill out a form, which indicates what we are sending, where we are sending it to, and other information. We will choose the delivery timeline like, using a premier service for same day delivery, or normal delivery with some delay. </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Contrasting this with SOA components in the slide, Service is courier service we are using.&lt;/p&gt;&lt;p&gt; we are the service consumers. Courier service local office </a:t>
            </a:r>
            <a:r>
              <a:rPr lang="en-US" sz="1200" b="1" i="1" kern="1200" dirty="0">
                <a:solidFill>
                  <a:schemeClr val="tx1"/>
                </a:solidFill>
                <a:latin typeface="+mn-lt"/>
                <a:ea typeface="+mn-ea"/>
                <a:cs typeface="+mn-cs"/>
              </a:rPr>
              <a:t>is</a:t>
            </a:r>
            <a:r>
              <a:rPr lang="en-US" sz="1200" kern="1200" dirty="0">
                <a:solidFill>
                  <a:schemeClr val="tx1"/>
                </a:solidFill>
                <a:latin typeface="+mn-lt"/>
                <a:ea typeface="+mn-ea"/>
                <a:cs typeface="+mn-cs"/>
              </a:rPr>
              <a:t> our end point, where we will send the packages. </a:t>
            </a:r>
          </a:p>
          <a:p>
            <a:r>
              <a:rPr lang="en-US" sz="1200" kern="1200" dirty="0">
                <a:solidFill>
                  <a:schemeClr val="tx1"/>
                </a:solidFill>
                <a:latin typeface="+mn-lt"/>
                <a:ea typeface="+mn-ea"/>
                <a:cs typeface="+mn-cs"/>
              </a:rPr>
              <a:t>Delivery form, which defines information about what we are sending, and how they accept the packages, and what service they provide, is equivalent to Contract. </a:t>
            </a:r>
          </a:p>
          <a:p>
            <a:r>
              <a:rPr lang="en-US" sz="1200" kern="1200" dirty="0">
                <a:solidFill>
                  <a:schemeClr val="tx1"/>
                </a:solidFill>
                <a:latin typeface="+mn-lt"/>
                <a:ea typeface="+mn-ea"/>
                <a:cs typeface="+mn-cs"/>
              </a:rPr>
              <a:t>Our invites or envelopes  we provide, are equivalent to messages. </a:t>
            </a:r>
          </a:p>
          <a:p>
            <a:r>
              <a:rPr lang="en-US" sz="1200" kern="1200" dirty="0">
                <a:solidFill>
                  <a:schemeClr val="tx1"/>
                </a:solidFill>
                <a:latin typeface="+mn-lt"/>
                <a:ea typeface="+mn-ea"/>
                <a:cs typeface="+mn-cs"/>
              </a:rPr>
              <a:t>The type of delivery chosen, and its SLA like same day delivery or next day delivery -  is an example of policy defined on courier service.</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In real life, SOA dictates that a contract be defined for a service, which indicates  the messages the service will receive as input, and provide as output. These services could be implemented using any technology, by binding the technology to the contract. Policies are declaratively attached to a service, to ensure the services live up to the standards agreed, like SLA, Security, etc.</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These Policy, End Point, Contract, Messages are used by both the service provider and service consumer, such that they are bound by what has been agreed between them.</a:t>
            </a:r>
          </a:p>
          <a:p>
            <a:r>
              <a:rPr lang="en-US" sz="1200" kern="1200" dirty="0">
                <a:solidFill>
                  <a:schemeClr val="tx1"/>
                </a:solidFill>
                <a:latin typeface="+mn-lt"/>
                <a:ea typeface="+mn-ea"/>
                <a:cs typeface="+mn-cs"/>
              </a:rPr>
              <a:t> </a:t>
            </a:r>
          </a:p>
        </p:txBody>
      </p:sp>
      <p:sp>
        <p:nvSpPr>
          <p:cNvPr id="4" name="Date Placeholder 3"/>
          <p:cNvSpPr>
            <a:spLocks noGrp="1"/>
          </p:cNvSpPr>
          <p:nvPr>
            <p:ph type="dt" idx="10"/>
          </p:nvPr>
        </p:nvSpPr>
        <p:spPr/>
        <p:txBody>
          <a:bodyPr/>
          <a:lstStyle/>
          <a:p>
            <a:pPr>
              <a:defRPr/>
            </a:pPr>
            <a:endParaRPr lang="en-US"/>
          </a:p>
        </p:txBody>
      </p:sp>
      <p:sp>
        <p:nvSpPr>
          <p:cNvPr id="5" name="Slide Number Placeholder 4"/>
          <p:cNvSpPr>
            <a:spLocks noGrp="1"/>
          </p:cNvSpPr>
          <p:nvPr>
            <p:ph type="sldNum" sz="quarter" idx="11"/>
          </p:nvPr>
        </p:nvSpPr>
        <p:spPr/>
        <p:txBody>
          <a:bodyPr/>
          <a:lstStyle/>
          <a:p>
            <a:pPr>
              <a:defRPr/>
            </a:pPr>
            <a:fld id="{22642164-3362-4CAD-B47D-1561ACBCD521}" type="slidenum">
              <a:rPr lang="en-US" smtClean="0"/>
              <a:pPr>
                <a:defRPr/>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3" descr="Corporate_Symbols_BW.jpg"/>
          <p:cNvPicPr>
            <a:picLocks noChangeAspect="1"/>
          </p:cNvPicPr>
          <p:nvPr/>
        </p:nvPicPr>
        <p:blipFill>
          <a:blip r:embed="rId2" cstate="print"/>
          <a:stretch>
            <a:fillRect/>
          </a:stretch>
        </p:blipFill>
        <p:spPr>
          <a:xfrm>
            <a:off x="752060" y="1295401"/>
            <a:ext cx="7696200" cy="1841288"/>
          </a:xfrm>
          <a:prstGeom prst="rect">
            <a:avLst/>
          </a:prstGeom>
          <a:ln>
            <a:noFill/>
          </a:ln>
          <a:effectLst>
            <a:softEdge rad="112500"/>
          </a:effectLst>
        </p:spPr>
      </p:pic>
      <p:sp>
        <p:nvSpPr>
          <p:cNvPr id="2" name="Title 1"/>
          <p:cNvSpPr>
            <a:spLocks noGrp="1"/>
          </p:cNvSpPr>
          <p:nvPr>
            <p:ph type="ctrTitle"/>
          </p:nvPr>
        </p:nvSpPr>
        <p:spPr>
          <a:xfrm>
            <a:off x="762000" y="3200400"/>
            <a:ext cx="7696200" cy="552450"/>
          </a:xfrm>
        </p:spPr>
        <p:txBody>
          <a:bodyPr anchor="b">
            <a:noAutofit/>
          </a:bodyPr>
          <a:lstStyle>
            <a:lvl1pPr algn="l">
              <a:defRPr sz="2800">
                <a:solidFill>
                  <a:schemeClr val="tx2">
                    <a:lumMod val="75000"/>
                  </a:schemeClr>
                </a:solidFill>
              </a:defRPr>
            </a:lvl1pPr>
          </a:lstStyle>
          <a:p>
            <a:r>
              <a:rPr lang="en-US" dirty="0"/>
              <a:t>Click to edit Master title style</a:t>
            </a:r>
          </a:p>
        </p:txBody>
      </p:sp>
      <p:sp>
        <p:nvSpPr>
          <p:cNvPr id="3" name="Subtitle 2"/>
          <p:cNvSpPr>
            <a:spLocks noGrp="1"/>
          </p:cNvSpPr>
          <p:nvPr>
            <p:ph type="subTitle" idx="1"/>
          </p:nvPr>
        </p:nvSpPr>
        <p:spPr>
          <a:xfrm>
            <a:off x="762000" y="3886200"/>
            <a:ext cx="7696200" cy="1752600"/>
          </a:xfrm>
        </p:spPr>
        <p:txBody>
          <a:bodyPr>
            <a:normAutofit/>
          </a:bodyPr>
          <a:lstStyle>
            <a:lvl1pPr marL="0" indent="0" algn="l">
              <a:buNone/>
              <a:defRPr sz="1200" b="0">
                <a:solidFill>
                  <a:schemeClr val="tx1">
                    <a:lumMod val="85000"/>
                    <a:lumOff val="15000"/>
                  </a:schemeClr>
                </a:solidFill>
                <a:latin typeface="Malgun Gothic" pitchFamily="34" charset="-127"/>
                <a:ea typeface="Malgun Gothic" pitchFamily="34" charset="-127"/>
                <a:cs typeface="Segoe U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981200"/>
            <a:ext cx="7696200" cy="552450"/>
          </a:xfrm>
          <a:ln>
            <a:solidFill>
              <a:schemeClr val="tx2"/>
            </a:solidFill>
          </a:ln>
        </p:spPr>
        <p:txBody>
          <a:bodyPr anchor="b">
            <a:noAutofit/>
          </a:bodyPr>
          <a:lstStyle>
            <a:lvl1pPr algn="ctr">
              <a:defRPr sz="2800">
                <a:solidFill>
                  <a:schemeClr val="tx2">
                    <a:lumMod val="75000"/>
                  </a:schemeClr>
                </a:solidFill>
              </a:defRPr>
            </a:lvl1pPr>
          </a:lstStyle>
          <a:p>
            <a:r>
              <a:rPr lang="en-US" dirty="0"/>
              <a:t>Click to edit Master title style</a:t>
            </a:r>
          </a:p>
        </p:txBody>
      </p:sp>
      <p:sp>
        <p:nvSpPr>
          <p:cNvPr id="3" name="Subtitle 2"/>
          <p:cNvSpPr>
            <a:spLocks noGrp="1"/>
          </p:cNvSpPr>
          <p:nvPr>
            <p:ph type="subTitle" idx="1"/>
          </p:nvPr>
        </p:nvSpPr>
        <p:spPr>
          <a:xfrm>
            <a:off x="762000" y="2667000"/>
            <a:ext cx="7696200" cy="1752600"/>
          </a:xfrm>
          <a:ln>
            <a:solidFill>
              <a:schemeClr val="tx2"/>
            </a:solidFill>
          </a:ln>
        </p:spPr>
        <p:txBody>
          <a:bodyPr>
            <a:normAutofit/>
          </a:bodyPr>
          <a:lstStyle>
            <a:lvl1pPr marL="342900" indent="-342900" algn="l">
              <a:buFont typeface="+mj-lt"/>
              <a:buNone/>
              <a:defRPr sz="1600" b="0">
                <a:solidFill>
                  <a:schemeClr val="tx1">
                    <a:lumMod val="85000"/>
                    <a:lumOff val="15000"/>
                  </a:schemeClr>
                </a:solidFill>
                <a:latin typeface="Malgun Gothic" pitchFamily="34" charset="-127"/>
                <a:ea typeface="Malgun Gothic" pitchFamily="34" charset="-127"/>
                <a:cs typeface="Segoe U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a:p>
            <a:endParaRPr lang="en-US" dirty="0"/>
          </a:p>
          <a:p>
            <a:endParaRPr lang="en-US" dirty="0"/>
          </a:p>
          <a:p>
            <a:endParaRPr lang="en-US" dirty="0"/>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p:nvPr/>
        </p:nvCxnSpPr>
        <p:spPr>
          <a:xfrm>
            <a:off x="457200" y="596900"/>
            <a:ext cx="8229600" cy="1588"/>
          </a:xfrm>
          <a:prstGeom prst="line">
            <a:avLst/>
          </a:prstGeom>
          <a:ln w="19050">
            <a:solidFill>
              <a:schemeClr val="accent6">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53914"/>
            <a:ext cx="8229600" cy="563562"/>
          </a:xfrm>
        </p:spPr>
        <p:txBody>
          <a:bodyPr>
            <a:noAutofit/>
          </a:bodyPr>
          <a:lstStyle>
            <a:lvl1pPr>
              <a:defRPr sz="2800">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457200" y="762000"/>
            <a:ext cx="8229600" cy="5486400"/>
          </a:xfrm>
        </p:spPr>
        <p:txBody>
          <a:bodyPr>
            <a:normAutofit/>
          </a:bodyPr>
          <a:lstStyle>
            <a:lvl1pPr>
              <a:defRPr sz="1600" b="1">
                <a:latin typeface="Malgun Gothic" pitchFamily="34" charset="-127"/>
                <a:ea typeface="Malgun Gothic" pitchFamily="34" charset="-127"/>
                <a:cs typeface="Segoe UI" pitchFamily="34" charset="0"/>
              </a:defRPr>
            </a:lvl1pPr>
            <a:lvl2pPr>
              <a:defRPr sz="1400">
                <a:latin typeface="Malgun Gothic" pitchFamily="34" charset="-127"/>
                <a:ea typeface="Malgun Gothic" pitchFamily="34" charset="-127"/>
                <a:cs typeface="Segoe UI" pitchFamily="34" charset="0"/>
              </a:defRPr>
            </a:lvl2pPr>
            <a:lvl3pPr>
              <a:defRPr sz="1200">
                <a:latin typeface="Malgun Gothic" pitchFamily="34" charset="-127"/>
                <a:ea typeface="Malgun Gothic" pitchFamily="34" charset="-127"/>
                <a:cs typeface="Segoe UI" pitchFamily="34" charset="0"/>
              </a:defRPr>
            </a:lvl3pPr>
          </a:lstStyle>
          <a:p>
            <a:pPr lvl="0"/>
            <a:r>
              <a:rPr lang="en-US" dirty="0"/>
              <a:t>Click to edit Master text styles</a:t>
            </a:r>
          </a:p>
          <a:p>
            <a:pPr lvl="1"/>
            <a:r>
              <a:rPr lang="en-US" dirty="0"/>
              <a:t>Second level</a:t>
            </a:r>
          </a:p>
          <a:p>
            <a:pPr lvl="2"/>
            <a:r>
              <a:rPr lang="en-US" dirty="0"/>
              <a:t>Third level</a:t>
            </a:r>
          </a:p>
        </p:txBody>
      </p:sp>
      <p:cxnSp>
        <p:nvCxnSpPr>
          <p:cNvPr id="5" name="Straight Connector 4"/>
          <p:cNvCxnSpPr/>
          <p:nvPr/>
        </p:nvCxnSpPr>
        <p:spPr>
          <a:xfrm>
            <a:off x="304800" y="6248400"/>
            <a:ext cx="8382000" cy="41275"/>
          </a:xfrm>
          <a:prstGeom prst="line">
            <a:avLst/>
          </a:prstGeom>
          <a:ln w="19050">
            <a:solidFill>
              <a:schemeClr val="accent6">
                <a:lumMod val="75000"/>
              </a:schemeClr>
            </a:solidFill>
            <a:prstDash val="sysDot"/>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5" name="Straight Connector 4"/>
          <p:cNvCxnSpPr/>
          <p:nvPr/>
        </p:nvCxnSpPr>
        <p:spPr>
          <a:xfrm>
            <a:off x="457200" y="565150"/>
            <a:ext cx="8229600" cy="1588"/>
          </a:xfrm>
          <a:prstGeom prst="line">
            <a:avLst/>
          </a:prstGeom>
          <a:ln w="12700">
            <a:solidFill>
              <a:schemeClr val="accent6">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46839" y="85446"/>
            <a:ext cx="8229600" cy="563562"/>
          </a:xfrm>
        </p:spPr>
        <p:txBody>
          <a:bodyPr>
            <a:normAutofit/>
          </a:bodyPr>
          <a:lstStyle>
            <a:lvl1pPr>
              <a:defRPr sz="2800">
                <a:solidFill>
                  <a:schemeClr val="tx2">
                    <a:lumMod val="75000"/>
                  </a:schemeClr>
                </a:solidFill>
              </a:defRPr>
            </a:lvl1pPr>
          </a:lstStyle>
          <a:p>
            <a:r>
              <a:rPr lang="en-US" dirty="0"/>
              <a:t>Click to edit Master title style</a:t>
            </a:r>
          </a:p>
        </p:txBody>
      </p:sp>
      <p:sp>
        <p:nvSpPr>
          <p:cNvPr id="3" name="Content Placeholder 2"/>
          <p:cNvSpPr>
            <a:spLocks noGrp="1"/>
          </p:cNvSpPr>
          <p:nvPr>
            <p:ph sz="half" idx="1"/>
          </p:nvPr>
        </p:nvSpPr>
        <p:spPr>
          <a:xfrm>
            <a:off x="457200" y="762000"/>
            <a:ext cx="4038600" cy="5486400"/>
          </a:xfrm>
        </p:spPr>
        <p:txBody>
          <a:bodyPr>
            <a:normAutofit/>
          </a:bodyPr>
          <a:lstStyle>
            <a:lvl1pPr>
              <a:defRPr sz="1400" b="1">
                <a:latin typeface="Malgun Gothic"/>
                <a:ea typeface="Malgun Gothic"/>
              </a:defRPr>
            </a:lvl1pPr>
            <a:lvl2pPr>
              <a:defRPr sz="1200">
                <a:latin typeface="Malgun Gothic"/>
                <a:ea typeface="Malgun Gothic"/>
              </a:defRPr>
            </a:lvl2pPr>
            <a:lvl3pPr>
              <a:defRPr sz="1000">
                <a:latin typeface="Malgun Gothic"/>
              </a:defRPr>
            </a:lvl3pPr>
            <a:lvl4pPr>
              <a:defRPr sz="14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p:txBody>
      </p:sp>
      <p:sp>
        <p:nvSpPr>
          <p:cNvPr id="4" name="Content Placeholder 3"/>
          <p:cNvSpPr>
            <a:spLocks noGrp="1"/>
          </p:cNvSpPr>
          <p:nvPr>
            <p:ph sz="half" idx="2"/>
          </p:nvPr>
        </p:nvSpPr>
        <p:spPr>
          <a:xfrm>
            <a:off x="4648200" y="762000"/>
            <a:ext cx="4038600" cy="5486400"/>
          </a:xfrm>
        </p:spPr>
        <p:txBody>
          <a:bodyPr>
            <a:normAutofit/>
          </a:bodyPr>
          <a:lstStyle>
            <a:lvl1pPr>
              <a:defRPr lang="en-US" sz="1400" b="1" kern="1200" dirty="0" smtClean="0">
                <a:solidFill>
                  <a:srgbClr val="262626"/>
                </a:solidFill>
                <a:latin typeface="Malgun Gothic"/>
                <a:ea typeface="Malgun Gothic"/>
                <a:cs typeface="Segoe UI" pitchFamily="34" charset="0"/>
              </a:defRPr>
            </a:lvl1pPr>
            <a:lvl2pPr>
              <a:defRPr lang="en-US" sz="1200" kern="1200" dirty="0" smtClean="0">
                <a:solidFill>
                  <a:srgbClr val="404040"/>
                </a:solidFill>
                <a:latin typeface="Malgun Gothic"/>
                <a:ea typeface="Malgun Gothic"/>
                <a:cs typeface="Segoe UI" pitchFamily="34" charset="0"/>
              </a:defRPr>
            </a:lvl2pPr>
            <a:lvl3pPr>
              <a:defRPr sz="1000">
                <a:latin typeface="Malgun Gothic"/>
              </a:defRPr>
            </a:lvl3pPr>
            <a:lvl4pPr>
              <a:defRPr sz="14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p:txBody>
      </p:sp>
      <p:cxnSp>
        <p:nvCxnSpPr>
          <p:cNvPr id="11" name="Straight Connector 10"/>
          <p:cNvCxnSpPr/>
          <p:nvPr userDrawn="1"/>
        </p:nvCxnSpPr>
        <p:spPr>
          <a:xfrm>
            <a:off x="304800" y="6248400"/>
            <a:ext cx="8382000" cy="41275"/>
          </a:xfrm>
          <a:prstGeom prst="line">
            <a:avLst/>
          </a:prstGeom>
          <a:ln w="19050">
            <a:solidFill>
              <a:schemeClr val="accent6">
                <a:lumMod val="75000"/>
              </a:schemeClr>
            </a:solidFill>
            <a:prstDash val="sysDot"/>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 name="Straight Connector 2"/>
          <p:cNvCxnSpPr/>
          <p:nvPr/>
        </p:nvCxnSpPr>
        <p:spPr>
          <a:xfrm>
            <a:off x="457200" y="581025"/>
            <a:ext cx="8229600" cy="1588"/>
          </a:xfrm>
          <a:prstGeom prst="line">
            <a:avLst/>
          </a:prstGeom>
          <a:ln w="19050">
            <a:solidFill>
              <a:schemeClr val="accent6">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85446"/>
            <a:ext cx="8229600" cy="563562"/>
          </a:xfrm>
        </p:spPr>
        <p:txBody>
          <a:bodyPr>
            <a:normAutofit/>
          </a:bodyPr>
          <a:lstStyle>
            <a:lvl1pPr>
              <a:defRPr sz="2400">
                <a:solidFill>
                  <a:schemeClr val="tx2">
                    <a:lumMod val="75000"/>
                  </a:schemeClr>
                </a:solidFill>
              </a:defRPr>
            </a:lvl1pPr>
          </a:lstStyle>
          <a:p>
            <a:r>
              <a:rPr lang="en-US" dirty="0"/>
              <a:t>Click to edit Master title style</a:t>
            </a:r>
          </a:p>
        </p:txBody>
      </p:sp>
      <p:cxnSp>
        <p:nvCxnSpPr>
          <p:cNvPr id="9" name="Straight Connector 8"/>
          <p:cNvCxnSpPr/>
          <p:nvPr userDrawn="1"/>
        </p:nvCxnSpPr>
        <p:spPr>
          <a:xfrm>
            <a:off x="304800" y="6248400"/>
            <a:ext cx="8382000" cy="41275"/>
          </a:xfrm>
          <a:prstGeom prst="line">
            <a:avLst/>
          </a:prstGeom>
          <a:ln w="19050">
            <a:solidFill>
              <a:schemeClr val="accent6">
                <a:lumMod val="75000"/>
              </a:schemeClr>
            </a:solidFill>
            <a:prstDash val="sysDot"/>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cxnSp>
        <p:nvCxnSpPr>
          <p:cNvPr id="2" name="Straight Connector 1"/>
          <p:cNvCxnSpPr/>
          <p:nvPr/>
        </p:nvCxnSpPr>
        <p:spPr>
          <a:xfrm>
            <a:off x="457200" y="576263"/>
            <a:ext cx="8229600" cy="1587"/>
          </a:xfrm>
          <a:prstGeom prst="line">
            <a:avLst/>
          </a:prstGeom>
          <a:ln w="12700">
            <a:solidFill>
              <a:schemeClr val="accent6">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304800" y="6248400"/>
            <a:ext cx="8382000" cy="41275"/>
          </a:xfrm>
          <a:prstGeom prst="line">
            <a:avLst/>
          </a:prstGeom>
          <a:ln w="19050">
            <a:solidFill>
              <a:schemeClr val="accent6">
                <a:lumMod val="75000"/>
              </a:schemeClr>
            </a:solidFill>
            <a:prstDash val="sysDot"/>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cxnSp>
        <p:nvCxnSpPr>
          <p:cNvPr id="5" name="Straight Connector 4"/>
          <p:cNvCxnSpPr/>
          <p:nvPr/>
        </p:nvCxnSpPr>
        <p:spPr>
          <a:xfrm>
            <a:off x="457200" y="576263"/>
            <a:ext cx="8229600" cy="1587"/>
          </a:xfrm>
          <a:prstGeom prst="line">
            <a:avLst/>
          </a:prstGeom>
          <a:ln w="12700">
            <a:solidFill>
              <a:schemeClr val="accent6">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457200" y="6288088"/>
            <a:ext cx="8229600" cy="1587"/>
          </a:xfrm>
          <a:prstGeom prst="line">
            <a:avLst/>
          </a:prstGeom>
          <a:ln w="19050">
            <a:solidFill>
              <a:schemeClr val="accent6">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792288" y="4800601"/>
            <a:ext cx="5486400" cy="566738"/>
          </a:xfrm>
        </p:spPr>
        <p:txBody>
          <a:bodyPr anchor="b">
            <a:normAutofit/>
          </a:bodyPr>
          <a:lstStyle>
            <a:lvl1pPr algn="l">
              <a:defRPr sz="2800" b="1">
                <a:solidFill>
                  <a:schemeClr val="accent1">
                    <a:lumMod val="75000"/>
                  </a:schemeClr>
                </a:solidFill>
              </a:defRPr>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Slide Number Placeholder 6"/>
          <p:cNvSpPr>
            <a:spLocks noGrp="1"/>
          </p:cNvSpPr>
          <p:nvPr>
            <p:ph type="sldNum" sz="quarter" idx="10"/>
          </p:nvPr>
        </p:nvSpPr>
        <p:spPr>
          <a:xfrm>
            <a:off x="460375" y="6324600"/>
            <a:ext cx="454025" cy="473075"/>
          </a:xfrm>
          <a:prstGeom prst="rect">
            <a:avLst/>
          </a:prstGeom>
          <a:noFill/>
          <a:ln>
            <a:noFill/>
          </a:ln>
        </p:spPr>
        <p:txBody>
          <a:bodyPr/>
          <a:lstStyle>
            <a:lvl1pPr>
              <a:defRPr>
                <a:solidFill>
                  <a:schemeClr val="tx2">
                    <a:lumMod val="75000"/>
                  </a:schemeClr>
                </a:solidFill>
              </a:defRPr>
            </a:lvl1pPr>
          </a:lstStyle>
          <a:p>
            <a:pPr>
              <a:defRPr/>
            </a:pPr>
            <a:fld id="{F9F76882-6F97-4779-8548-F5DDD35421DE}" type="slidenum">
              <a:rPr lang="en-US"/>
              <a:pPr>
                <a:defRPr/>
              </a:pPr>
              <a:t>‹#›</a:t>
            </a:fld>
            <a:endParaRPr lang="en-US"/>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5635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990600"/>
            <a:ext cx="8229600" cy="525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Tree>
  </p:cSld>
  <p:clrMap bg1="lt1" tx1="dk1" bg2="lt2" tx2="dk2" accent1="accent1" accent2="accent2" accent3="accent3" accent4="accent4" accent5="accent5" accent6="accent6" hlink="hlink" folHlink="folHlink"/>
  <p:sldLayoutIdLst>
    <p:sldLayoutId id="2147484191" r:id="rId1"/>
    <p:sldLayoutId id="2147484192" r:id="rId2"/>
    <p:sldLayoutId id="2147484193" r:id="rId3"/>
    <p:sldLayoutId id="2147484194" r:id="rId4"/>
    <p:sldLayoutId id="2147484195" r:id="rId5"/>
    <p:sldLayoutId id="2147484196" r:id="rId6"/>
    <p:sldLayoutId id="2147484197" r:id="rId7"/>
  </p:sldLayoutIdLst>
  <p:transition spd="med"/>
  <p:hf sldNum="0" hdr="0" dt="0"/>
  <p:txStyles>
    <p:titleStyle>
      <a:lvl1pPr algn="l" rtl="0" eaLnBrk="0" fontAlgn="base" hangingPunct="0">
        <a:spcBef>
          <a:spcPct val="0"/>
        </a:spcBef>
        <a:spcAft>
          <a:spcPct val="0"/>
        </a:spcAft>
        <a:defRPr sz="2800" b="1" kern="1200">
          <a:solidFill>
            <a:srgbClr val="E46C0A"/>
          </a:solidFill>
          <a:latin typeface="+mj-lt"/>
          <a:ea typeface="+mj-ea"/>
          <a:cs typeface="+mj-cs"/>
        </a:defRPr>
      </a:lvl1pPr>
      <a:lvl2pPr algn="l" rtl="0" eaLnBrk="0" fontAlgn="base" hangingPunct="0">
        <a:spcBef>
          <a:spcPct val="0"/>
        </a:spcBef>
        <a:spcAft>
          <a:spcPct val="0"/>
        </a:spcAft>
        <a:defRPr sz="2800" b="1">
          <a:solidFill>
            <a:srgbClr val="E46C0A"/>
          </a:solidFill>
          <a:latin typeface="Calibri" pitchFamily="34" charset="0"/>
        </a:defRPr>
      </a:lvl2pPr>
      <a:lvl3pPr algn="l" rtl="0" eaLnBrk="0" fontAlgn="base" hangingPunct="0">
        <a:spcBef>
          <a:spcPct val="0"/>
        </a:spcBef>
        <a:spcAft>
          <a:spcPct val="0"/>
        </a:spcAft>
        <a:defRPr sz="2800" b="1">
          <a:solidFill>
            <a:srgbClr val="E46C0A"/>
          </a:solidFill>
          <a:latin typeface="Calibri" pitchFamily="34" charset="0"/>
        </a:defRPr>
      </a:lvl3pPr>
      <a:lvl4pPr algn="l" rtl="0" eaLnBrk="0" fontAlgn="base" hangingPunct="0">
        <a:spcBef>
          <a:spcPct val="0"/>
        </a:spcBef>
        <a:spcAft>
          <a:spcPct val="0"/>
        </a:spcAft>
        <a:defRPr sz="2800" b="1">
          <a:solidFill>
            <a:srgbClr val="E46C0A"/>
          </a:solidFill>
          <a:latin typeface="Calibri" pitchFamily="34" charset="0"/>
        </a:defRPr>
      </a:lvl4pPr>
      <a:lvl5pPr algn="l" rtl="0" eaLnBrk="0" fontAlgn="base" hangingPunct="0">
        <a:spcBef>
          <a:spcPct val="0"/>
        </a:spcBef>
        <a:spcAft>
          <a:spcPct val="0"/>
        </a:spcAft>
        <a:defRPr sz="2800" b="1">
          <a:solidFill>
            <a:srgbClr val="E46C0A"/>
          </a:solidFill>
          <a:latin typeface="Calibri" pitchFamily="34" charset="0"/>
        </a:defRPr>
      </a:lvl5pPr>
      <a:lvl6pPr marL="457200" algn="l" rtl="0" eaLnBrk="1" fontAlgn="base" hangingPunct="1">
        <a:spcBef>
          <a:spcPct val="0"/>
        </a:spcBef>
        <a:spcAft>
          <a:spcPct val="0"/>
        </a:spcAft>
        <a:defRPr sz="2800" b="1">
          <a:solidFill>
            <a:srgbClr val="E46C0A"/>
          </a:solidFill>
          <a:latin typeface="Calibri" pitchFamily="34" charset="0"/>
        </a:defRPr>
      </a:lvl6pPr>
      <a:lvl7pPr marL="914400" algn="l" rtl="0" eaLnBrk="1" fontAlgn="base" hangingPunct="1">
        <a:spcBef>
          <a:spcPct val="0"/>
        </a:spcBef>
        <a:spcAft>
          <a:spcPct val="0"/>
        </a:spcAft>
        <a:defRPr sz="2800" b="1">
          <a:solidFill>
            <a:srgbClr val="E46C0A"/>
          </a:solidFill>
          <a:latin typeface="Calibri" pitchFamily="34" charset="0"/>
        </a:defRPr>
      </a:lvl7pPr>
      <a:lvl8pPr marL="1371600" algn="l" rtl="0" eaLnBrk="1" fontAlgn="base" hangingPunct="1">
        <a:spcBef>
          <a:spcPct val="0"/>
        </a:spcBef>
        <a:spcAft>
          <a:spcPct val="0"/>
        </a:spcAft>
        <a:defRPr sz="2800" b="1">
          <a:solidFill>
            <a:srgbClr val="E46C0A"/>
          </a:solidFill>
          <a:latin typeface="Calibri" pitchFamily="34" charset="0"/>
        </a:defRPr>
      </a:lvl8pPr>
      <a:lvl9pPr marL="1828800" algn="l" rtl="0" eaLnBrk="1" fontAlgn="base" hangingPunct="1">
        <a:spcBef>
          <a:spcPct val="0"/>
        </a:spcBef>
        <a:spcAft>
          <a:spcPct val="0"/>
        </a:spcAft>
        <a:defRPr sz="2800" b="1">
          <a:solidFill>
            <a:srgbClr val="E46C0A"/>
          </a:solidFill>
          <a:latin typeface="Calibri" pitchFamily="34" charset="0"/>
        </a:defRPr>
      </a:lvl9pPr>
    </p:titleStyle>
    <p:bodyStyle>
      <a:lvl1pPr marL="342900" indent="-342900" algn="l" rtl="0" eaLnBrk="0" fontAlgn="base" hangingPunct="0">
        <a:spcBef>
          <a:spcPct val="20000"/>
        </a:spcBef>
        <a:spcAft>
          <a:spcPct val="0"/>
        </a:spcAft>
        <a:buFont typeface="Wingdings 2" pitchFamily="18" charset="2"/>
        <a:buChar char="ª"/>
        <a:defRPr sz="1400" b="1" kern="1200">
          <a:solidFill>
            <a:srgbClr val="262626"/>
          </a:solidFill>
          <a:latin typeface="Segoe UI" pitchFamily="34" charset="0"/>
          <a:ea typeface="+mn-ea"/>
          <a:cs typeface="Segoe UI" pitchFamily="34" charset="0"/>
        </a:defRPr>
      </a:lvl1pPr>
      <a:lvl2pPr marL="742950" indent="-285750" algn="l" rtl="0" eaLnBrk="0" fontAlgn="base" hangingPunct="0">
        <a:spcBef>
          <a:spcPct val="20000"/>
        </a:spcBef>
        <a:spcAft>
          <a:spcPct val="0"/>
        </a:spcAft>
        <a:buFont typeface="Wingdings 2" pitchFamily="18" charset="2"/>
        <a:buChar char="©"/>
        <a:defRPr sz="1400" kern="1200">
          <a:solidFill>
            <a:srgbClr val="404040"/>
          </a:solidFill>
          <a:latin typeface="Segoe UI" pitchFamily="34" charset="0"/>
          <a:ea typeface="+mn-ea"/>
          <a:cs typeface="Segoe UI" pitchFamily="34" charset="0"/>
        </a:defRPr>
      </a:lvl2pPr>
      <a:lvl3pPr marL="1143000" indent="-228600" algn="l" rtl="0" eaLnBrk="0" fontAlgn="base" hangingPunct="0">
        <a:spcBef>
          <a:spcPct val="20000"/>
        </a:spcBef>
        <a:spcAft>
          <a:spcPct val="0"/>
        </a:spcAft>
        <a:buFont typeface="Wingdings 2" pitchFamily="18" charset="2"/>
        <a:buChar char="¡"/>
        <a:defRPr sz="1200" kern="1200">
          <a:solidFill>
            <a:srgbClr val="595959"/>
          </a:solidFill>
          <a:latin typeface="Segoe UI" pitchFamily="34" charset="0"/>
          <a:ea typeface="+mn-ea"/>
          <a:cs typeface="Segoe UI" pitchFamily="34" charset="0"/>
        </a:defRPr>
      </a:lvl3pPr>
      <a:lvl4pPr marL="1600200" indent="-228600" algn="l" rtl="0" eaLnBrk="0" fontAlgn="base" hangingPunct="0">
        <a:spcBef>
          <a:spcPct val="20000"/>
        </a:spcBef>
        <a:spcAft>
          <a:spcPct val="0"/>
        </a:spcAft>
        <a:buFont typeface="Arial" pitchFamily="34" charset="0"/>
        <a:buChar char="–"/>
        <a:defRPr sz="1200" kern="1200">
          <a:solidFill>
            <a:schemeClr val="tx1"/>
          </a:solidFill>
          <a:latin typeface="Segoe UI" pitchFamily="34" charset="0"/>
          <a:ea typeface="+mn-ea"/>
          <a:cs typeface="Segoe UI" pitchFamily="34" charset="0"/>
        </a:defRPr>
      </a:lvl4pPr>
      <a:lvl5pPr marL="2057400" indent="-228600" algn="l" rtl="0" eaLnBrk="0" fontAlgn="base" hangingPunct="0">
        <a:spcBef>
          <a:spcPct val="20000"/>
        </a:spcBef>
        <a:spcAft>
          <a:spcPct val="0"/>
        </a:spcAft>
        <a:buFont typeface="Arial" pitchFamily="34" charset="0"/>
        <a:buChar char="»"/>
        <a:defRPr sz="12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4.png"/><Relationship Id="rId4" Type="http://schemas.openxmlformats.org/officeDocument/2006/relationships/diagramLayout" Target="../diagrams/layout1.xml"/><Relationship Id="rId9" Type="http://schemas.openxmlformats.org/officeDocument/2006/relationships/image" Target="../media/image3.jpeg"/></Relationships>
</file>

<file path=ppt/slides/_rels/slide7.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notesSlide" Target="../notesSlides/notesSlide7.xml"/><Relationship Id="rId7" Type="http://schemas.openxmlformats.org/officeDocument/2006/relationships/image" Target="../media/image8.png"/><Relationship Id="rId2" Type="http://schemas.openxmlformats.org/officeDocument/2006/relationships/slideLayout" Target="../slideLayouts/slideLayout3.xml"/><Relationship Id="rId1" Type="http://schemas.openxmlformats.org/officeDocument/2006/relationships/tags" Target="../tags/tag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4.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1026"/>
          <p:cNvSpPr>
            <a:spLocks noGrp="1" noChangeArrowheads="1"/>
          </p:cNvSpPr>
          <p:nvPr>
            <p:ph type="title"/>
          </p:nvPr>
        </p:nvSpPr>
        <p:spPr>
          <a:xfrm>
            <a:off x="381000" y="76200"/>
            <a:ext cx="8229600" cy="533400"/>
          </a:xfrm>
        </p:spPr>
        <p:txBody>
          <a:bodyPr/>
          <a:lstStyle/>
          <a:p>
            <a:pPr>
              <a:defRPr/>
            </a:pPr>
            <a:r>
              <a:rPr lang="en-US" dirty="0">
                <a:solidFill>
                  <a:schemeClr val="tx2">
                    <a:lumMod val="75000"/>
                  </a:schemeClr>
                </a:solidFill>
              </a:rPr>
              <a:t>Session Objectives</a:t>
            </a:r>
          </a:p>
        </p:txBody>
      </p:sp>
      <p:sp>
        <p:nvSpPr>
          <p:cNvPr id="33797" name="Rectangle 1027"/>
          <p:cNvSpPr>
            <a:spLocks noGrp="1" noChangeArrowheads="1"/>
          </p:cNvSpPr>
          <p:nvPr>
            <p:ph type="body" idx="1"/>
          </p:nvPr>
        </p:nvSpPr>
        <p:spPr>
          <a:xfrm>
            <a:off x="381000" y="685800"/>
            <a:ext cx="8382000" cy="3886200"/>
          </a:xfrm>
        </p:spPr>
        <p:txBody>
          <a:bodyPr>
            <a:normAutofit/>
          </a:bodyPr>
          <a:lstStyle/>
          <a:p>
            <a:pPr eaLnBrk="1" hangingPunct="1">
              <a:lnSpc>
                <a:spcPct val="150000"/>
              </a:lnSpc>
            </a:pPr>
            <a:r>
              <a:rPr lang="en-US" sz="1800" dirty="0"/>
              <a:t>By end of the session, you will be able to:</a:t>
            </a:r>
          </a:p>
          <a:p>
            <a:pPr lvl="1" eaLnBrk="1" hangingPunct="1">
              <a:lnSpc>
                <a:spcPct val="150000"/>
              </a:lnSpc>
            </a:pPr>
            <a:r>
              <a:rPr lang="en-US" sz="1800" dirty="0">
                <a:cs typeface="Arial" pitchFamily="34" charset="0"/>
              </a:rPr>
              <a:t>Define what is SOA</a:t>
            </a:r>
          </a:p>
          <a:p>
            <a:pPr lvl="1" eaLnBrk="1" hangingPunct="1">
              <a:lnSpc>
                <a:spcPct val="150000"/>
              </a:lnSpc>
            </a:pPr>
            <a:r>
              <a:rPr lang="en-US" sz="1800" dirty="0">
                <a:cs typeface="Arial" pitchFamily="34" charset="0"/>
              </a:rPr>
              <a:t>Recognize benefits of SOA layered approach</a:t>
            </a:r>
          </a:p>
          <a:p>
            <a:pPr lvl="1" eaLnBrk="1" hangingPunct="1">
              <a:lnSpc>
                <a:spcPct val="150000"/>
              </a:lnSpc>
            </a:pPr>
            <a:r>
              <a:rPr lang="en-US" sz="1800" dirty="0">
                <a:cs typeface="Arial" pitchFamily="34" charset="0"/>
              </a:rPr>
              <a:t>Define key components of SOA</a:t>
            </a:r>
          </a:p>
          <a:p>
            <a:pPr lvl="1" eaLnBrk="1" hangingPunct="1">
              <a:lnSpc>
                <a:spcPct val="150000"/>
              </a:lnSpc>
            </a:pPr>
            <a:r>
              <a:rPr lang="en-US" sz="1800" dirty="0">
                <a:cs typeface="Arial" pitchFamily="34" charset="0"/>
              </a:rPr>
              <a:t>Learn SOA principles</a:t>
            </a:r>
          </a:p>
          <a:p>
            <a:pPr lvl="1" eaLnBrk="1" hangingPunct="1">
              <a:lnSpc>
                <a:spcPct val="150000"/>
              </a:lnSpc>
            </a:pPr>
            <a:r>
              <a:rPr lang="en-US" sz="1800" dirty="0">
                <a:cs typeface="Arial" pitchFamily="34" charset="0"/>
              </a:rPr>
              <a:t>Understand the hyped “SOA is not web services” concept</a:t>
            </a:r>
          </a:p>
          <a:p>
            <a:pPr eaLnBrk="1" hangingPunct="1">
              <a:lnSpc>
                <a:spcPct val="150000"/>
              </a:lnSpc>
              <a:buNone/>
            </a:pPr>
            <a:endParaRPr lang="en-US" sz="1800" dirty="0"/>
          </a:p>
        </p:txBody>
      </p:sp>
    </p:spTree>
  </p:cSld>
  <p:clrMapOvr>
    <a:masterClrMapping/>
  </p:clrMapOvr>
  <p:transition spd="med" advTm="35334"/>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SOA Design Principles</a:t>
            </a:r>
          </a:p>
        </p:txBody>
      </p:sp>
      <p:sp>
        <p:nvSpPr>
          <p:cNvPr id="23" name="Rectangle 2"/>
          <p:cNvSpPr txBox="1">
            <a:spLocks noChangeArrowheads="1"/>
          </p:cNvSpPr>
          <p:nvPr/>
        </p:nvSpPr>
        <p:spPr bwMode="auto">
          <a:xfrm>
            <a:off x="393700" y="762000"/>
            <a:ext cx="7988300" cy="4622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rgbClr val="C00000"/>
              </a:buClr>
              <a:buSzTx/>
              <a:buFont typeface="Wingdings 2" pitchFamily="18" charset="2"/>
              <a:buChar char="ª"/>
              <a:tabLst/>
              <a:defRPr/>
            </a:pPr>
            <a:r>
              <a:rPr kumimoji="0" lang="en-US" sz="2000" b="0" i="0" u="none" strike="noStrike" kern="1200" cap="none" spc="0" normalizeH="0" baseline="0" noProof="0">
                <a:ln>
                  <a:noFill/>
                </a:ln>
                <a:solidFill>
                  <a:srgbClr val="262626"/>
                </a:solidFill>
                <a:effectLst/>
                <a:uLnTx/>
                <a:uFillTx/>
                <a:latin typeface="Malgun Gothic" pitchFamily="34" charset="-127"/>
                <a:ea typeface="Malgun Gothic" pitchFamily="34" charset="-127"/>
                <a:cs typeface="Segoe UI" pitchFamily="34" charset="0"/>
              </a:rPr>
              <a:t>Standardized Service Contracts</a:t>
            </a:r>
          </a:p>
          <a:p>
            <a:pPr marL="342900" marR="0" lvl="0" indent="-342900" algn="l" defTabSz="914400" rtl="0" eaLnBrk="0" fontAlgn="base" latinLnBrk="0" hangingPunct="0">
              <a:lnSpc>
                <a:spcPct val="100000"/>
              </a:lnSpc>
              <a:spcBef>
                <a:spcPct val="20000"/>
              </a:spcBef>
              <a:spcAft>
                <a:spcPct val="0"/>
              </a:spcAft>
              <a:buClr>
                <a:srgbClr val="C00000"/>
              </a:buClr>
              <a:buSzTx/>
              <a:buFont typeface="Wingdings 2" pitchFamily="18" charset="2"/>
              <a:buChar char="ª"/>
              <a:tabLst/>
              <a:defRPr/>
            </a:pPr>
            <a:r>
              <a:rPr kumimoji="0" lang="en-US" sz="2000" b="0" i="0" u="none" strike="noStrike" kern="1200" cap="none" spc="0" normalizeH="0" baseline="0" noProof="0">
                <a:ln>
                  <a:noFill/>
                </a:ln>
                <a:solidFill>
                  <a:srgbClr val="262626"/>
                </a:solidFill>
                <a:effectLst/>
                <a:uLnTx/>
                <a:uFillTx/>
                <a:latin typeface="Malgun Gothic" pitchFamily="34" charset="-127"/>
                <a:ea typeface="Malgun Gothic" pitchFamily="34" charset="-127"/>
                <a:cs typeface="Segoe UI" pitchFamily="34" charset="0"/>
              </a:rPr>
              <a:t>Loose Coupling</a:t>
            </a:r>
          </a:p>
          <a:p>
            <a:pPr marL="342900" marR="0" lvl="0" indent="-342900" algn="l" defTabSz="914400" rtl="0" eaLnBrk="0" fontAlgn="base" latinLnBrk="0" hangingPunct="0">
              <a:lnSpc>
                <a:spcPct val="100000"/>
              </a:lnSpc>
              <a:spcBef>
                <a:spcPct val="20000"/>
              </a:spcBef>
              <a:spcAft>
                <a:spcPct val="0"/>
              </a:spcAft>
              <a:buClr>
                <a:srgbClr val="C00000"/>
              </a:buClr>
              <a:buSzTx/>
              <a:buFont typeface="Wingdings 2" pitchFamily="18" charset="2"/>
              <a:buChar char="ª"/>
              <a:tabLst/>
              <a:defRPr/>
            </a:pPr>
            <a:r>
              <a:rPr kumimoji="0" lang="en-US" sz="2000" b="0" i="0" u="none" strike="noStrike" kern="1200" cap="none" spc="0" normalizeH="0" baseline="0" noProof="0">
                <a:ln>
                  <a:noFill/>
                </a:ln>
                <a:solidFill>
                  <a:srgbClr val="262626"/>
                </a:solidFill>
                <a:effectLst/>
                <a:uLnTx/>
                <a:uFillTx/>
                <a:latin typeface="Malgun Gothic" pitchFamily="34" charset="-127"/>
                <a:ea typeface="Malgun Gothic" pitchFamily="34" charset="-127"/>
                <a:cs typeface="Segoe UI" pitchFamily="34" charset="0"/>
              </a:rPr>
              <a:t>Abstraction</a:t>
            </a:r>
          </a:p>
          <a:p>
            <a:pPr marL="342900" marR="0" lvl="0" indent="-342900" algn="l" defTabSz="914400" rtl="0" eaLnBrk="0" fontAlgn="base" latinLnBrk="0" hangingPunct="0">
              <a:lnSpc>
                <a:spcPct val="100000"/>
              </a:lnSpc>
              <a:spcBef>
                <a:spcPct val="20000"/>
              </a:spcBef>
              <a:spcAft>
                <a:spcPct val="0"/>
              </a:spcAft>
              <a:buClr>
                <a:srgbClr val="C00000"/>
              </a:buClr>
              <a:buSzTx/>
              <a:buFont typeface="Wingdings 2" pitchFamily="18" charset="2"/>
              <a:buChar char="ª"/>
              <a:tabLst/>
              <a:defRPr/>
            </a:pPr>
            <a:r>
              <a:rPr kumimoji="0" lang="en-US" sz="2000" b="0" i="0" u="none" strike="noStrike" kern="1200" cap="none" spc="0" normalizeH="0" baseline="0" noProof="0">
                <a:ln>
                  <a:noFill/>
                </a:ln>
                <a:solidFill>
                  <a:srgbClr val="262626"/>
                </a:solidFill>
                <a:effectLst/>
                <a:uLnTx/>
                <a:uFillTx/>
                <a:latin typeface="Malgun Gothic" pitchFamily="34" charset="-127"/>
                <a:ea typeface="Malgun Gothic" pitchFamily="34" charset="-127"/>
                <a:cs typeface="Segoe UI" pitchFamily="34" charset="0"/>
              </a:rPr>
              <a:t>Reusability</a:t>
            </a:r>
          </a:p>
          <a:p>
            <a:pPr marL="342900" marR="0" lvl="0" indent="-342900" algn="l" defTabSz="914400" rtl="0" eaLnBrk="0" fontAlgn="base" latinLnBrk="0" hangingPunct="0">
              <a:lnSpc>
                <a:spcPct val="100000"/>
              </a:lnSpc>
              <a:spcBef>
                <a:spcPct val="20000"/>
              </a:spcBef>
              <a:spcAft>
                <a:spcPct val="0"/>
              </a:spcAft>
              <a:buClr>
                <a:srgbClr val="C00000"/>
              </a:buClr>
              <a:buSzTx/>
              <a:buFont typeface="Wingdings 2" pitchFamily="18" charset="2"/>
              <a:buChar char="ª"/>
              <a:tabLst/>
              <a:defRPr/>
            </a:pPr>
            <a:r>
              <a:rPr kumimoji="0" lang="en-US" sz="2000" b="0" i="0" u="none" strike="noStrike" kern="1200" cap="none" spc="0" normalizeH="0" baseline="0" noProof="0">
                <a:ln>
                  <a:noFill/>
                </a:ln>
                <a:solidFill>
                  <a:srgbClr val="262626"/>
                </a:solidFill>
                <a:effectLst/>
                <a:uLnTx/>
                <a:uFillTx/>
                <a:latin typeface="Malgun Gothic" pitchFamily="34" charset="-127"/>
                <a:ea typeface="Malgun Gothic" pitchFamily="34" charset="-127"/>
                <a:cs typeface="Segoe UI" pitchFamily="34" charset="0"/>
              </a:rPr>
              <a:t>Autonomy</a:t>
            </a:r>
          </a:p>
          <a:p>
            <a:pPr marL="342900" marR="0" lvl="0" indent="-342900" algn="l" defTabSz="914400" rtl="0" eaLnBrk="0" fontAlgn="base" latinLnBrk="0" hangingPunct="0">
              <a:lnSpc>
                <a:spcPct val="100000"/>
              </a:lnSpc>
              <a:spcBef>
                <a:spcPct val="20000"/>
              </a:spcBef>
              <a:spcAft>
                <a:spcPct val="0"/>
              </a:spcAft>
              <a:buClr>
                <a:srgbClr val="C00000"/>
              </a:buClr>
              <a:buSzTx/>
              <a:buFont typeface="Wingdings 2" pitchFamily="18" charset="2"/>
              <a:buChar char="ª"/>
              <a:tabLst/>
              <a:defRPr/>
            </a:pPr>
            <a:r>
              <a:rPr kumimoji="0" lang="en-US" sz="2000" b="0" i="0" u="none" strike="noStrike" kern="1200" cap="none" spc="0" normalizeH="0" baseline="0" noProof="0">
                <a:ln>
                  <a:noFill/>
                </a:ln>
                <a:solidFill>
                  <a:srgbClr val="262626"/>
                </a:solidFill>
                <a:effectLst/>
                <a:uLnTx/>
                <a:uFillTx/>
                <a:latin typeface="Malgun Gothic" pitchFamily="34" charset="-127"/>
                <a:ea typeface="Malgun Gothic" pitchFamily="34" charset="-127"/>
                <a:cs typeface="Segoe UI" pitchFamily="34" charset="0"/>
              </a:rPr>
              <a:t>Statelessness</a:t>
            </a:r>
          </a:p>
          <a:p>
            <a:pPr marL="342900" marR="0" lvl="0" indent="-342900" algn="l" defTabSz="914400" rtl="0" eaLnBrk="0" fontAlgn="base" latinLnBrk="0" hangingPunct="0">
              <a:lnSpc>
                <a:spcPct val="100000"/>
              </a:lnSpc>
              <a:spcBef>
                <a:spcPct val="20000"/>
              </a:spcBef>
              <a:spcAft>
                <a:spcPct val="0"/>
              </a:spcAft>
              <a:buClr>
                <a:srgbClr val="C00000"/>
              </a:buClr>
              <a:buSzTx/>
              <a:buFont typeface="Wingdings 2" pitchFamily="18" charset="2"/>
              <a:buChar char="ª"/>
              <a:tabLst/>
              <a:defRPr/>
            </a:pPr>
            <a:r>
              <a:rPr kumimoji="0" lang="en-US" sz="2000" b="0" i="0" u="none" strike="noStrike" kern="1200" cap="none" spc="0" normalizeH="0" baseline="0" noProof="0">
                <a:ln>
                  <a:noFill/>
                </a:ln>
                <a:solidFill>
                  <a:srgbClr val="262626"/>
                </a:solidFill>
                <a:effectLst/>
                <a:uLnTx/>
                <a:uFillTx/>
                <a:latin typeface="Malgun Gothic" pitchFamily="34" charset="-127"/>
                <a:ea typeface="Malgun Gothic" pitchFamily="34" charset="-127"/>
                <a:cs typeface="Segoe UI" pitchFamily="34" charset="0"/>
              </a:rPr>
              <a:t>Discoverability</a:t>
            </a:r>
          </a:p>
          <a:p>
            <a:pPr marL="342900" marR="0" lvl="0" indent="-342900" algn="l" defTabSz="914400" rtl="0" eaLnBrk="0" fontAlgn="base" latinLnBrk="0" hangingPunct="0">
              <a:lnSpc>
                <a:spcPct val="100000"/>
              </a:lnSpc>
              <a:spcBef>
                <a:spcPct val="20000"/>
              </a:spcBef>
              <a:spcAft>
                <a:spcPct val="0"/>
              </a:spcAft>
              <a:buClr>
                <a:srgbClr val="C00000"/>
              </a:buClr>
              <a:buSzTx/>
              <a:buFont typeface="Wingdings 2" pitchFamily="18" charset="2"/>
              <a:buChar char="ª"/>
              <a:tabLst/>
              <a:defRPr/>
            </a:pPr>
            <a:r>
              <a:rPr kumimoji="0" lang="en-US" sz="2000" b="0" i="0" u="none" strike="noStrike" kern="1200" cap="none" spc="0" normalizeH="0" baseline="0" noProof="0">
                <a:ln>
                  <a:noFill/>
                </a:ln>
                <a:solidFill>
                  <a:srgbClr val="262626"/>
                </a:solidFill>
                <a:effectLst/>
                <a:uLnTx/>
                <a:uFillTx/>
                <a:latin typeface="Malgun Gothic" pitchFamily="34" charset="-127"/>
                <a:ea typeface="Malgun Gothic" pitchFamily="34" charset="-127"/>
                <a:cs typeface="Segoe UI" pitchFamily="34" charset="0"/>
              </a:rPr>
              <a:t>Composability</a:t>
            </a:r>
            <a:endParaRPr kumimoji="0" lang="en-US" sz="2000" b="0" i="0" u="none" strike="noStrike" kern="1200" cap="none" spc="0" normalizeH="0" baseline="0" noProof="0" dirty="0">
              <a:ln>
                <a:noFill/>
              </a:ln>
              <a:solidFill>
                <a:srgbClr val="262626"/>
              </a:solidFill>
              <a:effectLst/>
              <a:uLnTx/>
              <a:uFillTx/>
              <a:latin typeface="Malgun Gothic" pitchFamily="34" charset="-127"/>
              <a:ea typeface="Malgun Gothic" pitchFamily="34" charset="-127"/>
              <a:cs typeface="Segoe UI" pitchFamily="34" charset="0"/>
            </a:endParaRPr>
          </a:p>
        </p:txBody>
      </p:sp>
    </p:spTree>
  </p:cSld>
  <p:clrMapOvr>
    <a:masterClrMapping/>
  </p:clrMapOvr>
  <p:transition spd="med" advTm="89201"/>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4018" name="Rectangle 2"/>
          <p:cNvSpPr>
            <a:spLocks noGrp="1" noChangeArrowheads="1"/>
          </p:cNvSpPr>
          <p:nvPr>
            <p:ph type="title"/>
          </p:nvPr>
        </p:nvSpPr>
        <p:spPr/>
        <p:txBody>
          <a:bodyPr/>
          <a:lstStyle/>
          <a:p>
            <a:r>
              <a:rPr lang="en-US" dirty="0"/>
              <a:t>Standardized Service Contracts</a:t>
            </a:r>
          </a:p>
        </p:txBody>
      </p:sp>
      <p:sp>
        <p:nvSpPr>
          <p:cNvPr id="2134019" name="Rectangle 3"/>
          <p:cNvSpPr>
            <a:spLocks noGrp="1" noChangeArrowheads="1"/>
          </p:cNvSpPr>
          <p:nvPr>
            <p:ph type="body" idx="1"/>
          </p:nvPr>
        </p:nvSpPr>
        <p:spPr>
          <a:xfrm>
            <a:off x="457200" y="2133600"/>
            <a:ext cx="4572000" cy="3962400"/>
          </a:xfrm>
        </p:spPr>
        <p:txBody>
          <a:bodyPr>
            <a:noAutofit/>
          </a:bodyPr>
          <a:lstStyle/>
          <a:p>
            <a:pPr>
              <a:lnSpc>
                <a:spcPct val="150000"/>
              </a:lnSpc>
              <a:buClr>
                <a:srgbClr val="C00000"/>
              </a:buClr>
            </a:pPr>
            <a:r>
              <a:rPr lang="en-US" sz="1700" b="0" dirty="0">
                <a:cs typeface="Malgun Gothic"/>
              </a:rPr>
              <a:t>Services use service contract which</a:t>
            </a:r>
          </a:p>
          <a:p>
            <a:pPr marL="742950" lvl="2" indent="-342900">
              <a:lnSpc>
                <a:spcPct val="150000"/>
              </a:lnSpc>
              <a:buClr>
                <a:srgbClr val="C00000"/>
              </a:buClr>
              <a:buFont typeface="Wingdings 2" pitchFamily="18" charset="2"/>
              <a:buChar char="ª"/>
            </a:pPr>
            <a:r>
              <a:rPr lang="en-US" sz="1700" dirty="0">
                <a:solidFill>
                  <a:srgbClr val="262626"/>
                </a:solidFill>
                <a:cs typeface="Malgun Gothic"/>
              </a:rPr>
              <a:t>Express their purpose</a:t>
            </a:r>
          </a:p>
          <a:p>
            <a:pPr marL="742950" lvl="2" indent="-342900">
              <a:lnSpc>
                <a:spcPct val="150000"/>
              </a:lnSpc>
              <a:buClr>
                <a:srgbClr val="C00000"/>
              </a:buClr>
              <a:buFont typeface="Wingdings 2" pitchFamily="18" charset="2"/>
              <a:buChar char="ª"/>
            </a:pPr>
            <a:r>
              <a:rPr lang="en-US" sz="1700" dirty="0">
                <a:solidFill>
                  <a:srgbClr val="262626"/>
                </a:solidFill>
                <a:cs typeface="Malgun Gothic"/>
              </a:rPr>
              <a:t>Express their capabilities</a:t>
            </a:r>
          </a:p>
          <a:p>
            <a:pPr marL="742950" lvl="2" indent="-342900">
              <a:lnSpc>
                <a:spcPct val="150000"/>
              </a:lnSpc>
              <a:buClr>
                <a:srgbClr val="C00000"/>
              </a:buClr>
              <a:buFont typeface="Wingdings 2" pitchFamily="18" charset="2"/>
              <a:buChar char="ª"/>
            </a:pPr>
            <a:r>
              <a:rPr lang="en-US" sz="1700" dirty="0">
                <a:solidFill>
                  <a:srgbClr val="262626"/>
                </a:solidFill>
                <a:cs typeface="Malgun Gothic"/>
              </a:rPr>
              <a:t>Data Representation or messages</a:t>
            </a:r>
          </a:p>
          <a:p>
            <a:pPr marL="742950" lvl="2" indent="-342900">
              <a:lnSpc>
                <a:spcPct val="150000"/>
              </a:lnSpc>
              <a:buClr>
                <a:srgbClr val="C00000"/>
              </a:buClr>
              <a:buFont typeface="Wingdings 2" pitchFamily="18" charset="2"/>
              <a:buChar char="ª"/>
            </a:pPr>
            <a:r>
              <a:rPr lang="en-US" sz="1700" dirty="0">
                <a:solidFill>
                  <a:srgbClr val="262626"/>
                </a:solidFill>
                <a:cs typeface="Malgun Gothic"/>
              </a:rPr>
              <a:t>Policies</a:t>
            </a:r>
          </a:p>
          <a:p>
            <a:pPr>
              <a:lnSpc>
                <a:spcPct val="150000"/>
              </a:lnSpc>
              <a:buClr>
                <a:srgbClr val="C00000"/>
              </a:buClr>
            </a:pPr>
            <a:r>
              <a:rPr lang="en-US" sz="1700" b="0" dirty="0">
                <a:cs typeface="Malgun Gothic"/>
              </a:rPr>
              <a:t>Use formal, standardized service contracts</a:t>
            </a:r>
          </a:p>
          <a:p>
            <a:pPr>
              <a:lnSpc>
                <a:spcPct val="150000"/>
              </a:lnSpc>
              <a:buClr>
                <a:srgbClr val="C00000"/>
              </a:buClr>
            </a:pPr>
            <a:r>
              <a:rPr lang="en-US" sz="1700" b="0" dirty="0"/>
              <a:t>Service provider sticks to the agreed contracts for functionality and QOS</a:t>
            </a:r>
            <a:endParaRPr lang="en-US" sz="1700" dirty="0"/>
          </a:p>
        </p:txBody>
      </p:sp>
      <p:sp>
        <p:nvSpPr>
          <p:cNvPr id="6" name="TextBox 5"/>
          <p:cNvSpPr txBox="1"/>
          <p:nvPr/>
        </p:nvSpPr>
        <p:spPr>
          <a:xfrm>
            <a:off x="457200" y="762000"/>
            <a:ext cx="8229600" cy="1200329"/>
          </a:xfrm>
          <a:prstGeom prst="rect">
            <a:avLst/>
          </a:prstGeom>
          <a:solidFill>
            <a:schemeClr val="accent6">
              <a:lumMod val="20000"/>
              <a:lumOff val="80000"/>
            </a:schemeClr>
          </a:solidFill>
          <a:effectLst>
            <a:outerShdw blurRad="50800" dist="38100" dir="5400000" algn="t" rotWithShape="0">
              <a:prstClr val="black">
                <a:alpha val="40000"/>
              </a:prstClr>
            </a:outerShdw>
          </a:effectLst>
        </p:spPr>
        <p:txBody>
          <a:bodyPr wrap="square" rtlCol="0">
            <a:spAutoFit/>
          </a:bodyPr>
          <a:lstStyle/>
          <a:p>
            <a:pPr algn="just"/>
            <a:r>
              <a:rPr lang="en-US" dirty="0">
                <a:latin typeface="Century Gothic" pitchFamily="34" charset="0"/>
                <a:ea typeface="Malgun Gothic" pitchFamily="34" charset="-127"/>
              </a:rPr>
              <a:t>Services are described using formal, standardized contracts expressing their capabilities </a:t>
            </a:r>
            <a:r>
              <a:rPr lang="en-US" dirty="0">
                <a:latin typeface="Malgun Gothic" pitchFamily="34" charset="-127"/>
                <a:ea typeface="Malgun Gothic" pitchFamily="34" charset="-127"/>
              </a:rPr>
              <a:t>in a technology agnostic manner </a:t>
            </a:r>
            <a:r>
              <a:rPr lang="en-US" dirty="0">
                <a:latin typeface="Century Gothic" pitchFamily="34" charset="0"/>
                <a:ea typeface="Malgun Gothic" pitchFamily="34" charset="-127"/>
              </a:rPr>
              <a:t>based on p</a:t>
            </a:r>
            <a:r>
              <a:rPr lang="en-US" dirty="0">
                <a:latin typeface="Malgun Gothic" pitchFamily="34" charset="-127"/>
                <a:ea typeface="Malgun Gothic" pitchFamily="34" charset="-127"/>
              </a:rPr>
              <a:t>ublic standards for interoperability.</a:t>
            </a:r>
          </a:p>
          <a:p>
            <a:pPr algn="just"/>
            <a:endParaRPr lang="en-US" b="1" i="1" dirty="0">
              <a:latin typeface="Malgun Gothic" pitchFamily="34" charset="-127"/>
              <a:ea typeface="Malgun Gothic" pitchFamily="34" charset="-127"/>
            </a:endParaRPr>
          </a:p>
        </p:txBody>
      </p:sp>
      <p:sp>
        <p:nvSpPr>
          <p:cNvPr id="5" name="Flowchart: Multidocument 4"/>
          <p:cNvSpPr/>
          <p:nvPr/>
        </p:nvSpPr>
        <p:spPr>
          <a:xfrm>
            <a:off x="6019800" y="4953000"/>
            <a:ext cx="914400" cy="762000"/>
          </a:xfrm>
          <a:prstGeom prst="flowChartMultidocumen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Service Contract</a:t>
            </a:r>
          </a:p>
        </p:txBody>
      </p:sp>
      <p:sp>
        <p:nvSpPr>
          <p:cNvPr id="7" name="Oval 6"/>
          <p:cNvSpPr/>
          <p:nvPr/>
        </p:nvSpPr>
        <p:spPr>
          <a:xfrm>
            <a:off x="5638800" y="2362200"/>
            <a:ext cx="1676400" cy="9144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Service Provider</a:t>
            </a:r>
          </a:p>
        </p:txBody>
      </p:sp>
      <p:sp>
        <p:nvSpPr>
          <p:cNvPr id="10" name="TextBox 9"/>
          <p:cNvSpPr txBox="1"/>
          <p:nvPr/>
        </p:nvSpPr>
        <p:spPr>
          <a:xfrm>
            <a:off x="6477000" y="3505200"/>
            <a:ext cx="2286000" cy="954107"/>
          </a:xfrm>
          <a:prstGeom prst="rect">
            <a:avLst/>
          </a:prstGeom>
          <a:noFill/>
        </p:spPr>
        <p:txBody>
          <a:bodyPr wrap="square" rtlCol="0">
            <a:spAutoFit/>
          </a:bodyPr>
          <a:lstStyle/>
          <a:p>
            <a:r>
              <a:rPr lang="en-US" sz="1400" dirty="0"/>
              <a:t>Express what Service can do, what QOS it can provide, etc using interoperable standards</a:t>
            </a:r>
          </a:p>
        </p:txBody>
      </p:sp>
      <p:cxnSp>
        <p:nvCxnSpPr>
          <p:cNvPr id="21" name="Straight Connector 20"/>
          <p:cNvCxnSpPr>
            <a:stCxn id="7" idx="4"/>
          </p:cNvCxnSpPr>
          <p:nvPr/>
        </p:nvCxnSpPr>
        <p:spPr>
          <a:xfrm rot="5400000">
            <a:off x="5638800" y="4114800"/>
            <a:ext cx="1676400" cy="1588"/>
          </a:xfrm>
          <a:prstGeom prst="line">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5400000">
            <a:off x="3200797" y="4114403"/>
            <a:ext cx="3810000" cy="794"/>
          </a:xfrm>
          <a:prstGeom prst="line">
            <a:avLst/>
          </a:prstGeom>
          <a:ln w="762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advTm="88312"/>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4018" name="Rectangle 2"/>
          <p:cNvSpPr>
            <a:spLocks noGrp="1" noChangeArrowheads="1"/>
          </p:cNvSpPr>
          <p:nvPr>
            <p:ph type="title"/>
          </p:nvPr>
        </p:nvSpPr>
        <p:spPr/>
        <p:txBody>
          <a:bodyPr/>
          <a:lstStyle/>
          <a:p>
            <a:r>
              <a:rPr lang="en-US" dirty="0"/>
              <a:t>Loose Coupling</a:t>
            </a:r>
          </a:p>
        </p:txBody>
      </p:sp>
      <p:sp>
        <p:nvSpPr>
          <p:cNvPr id="2134019" name="Rectangle 3"/>
          <p:cNvSpPr>
            <a:spLocks noGrp="1" noChangeArrowheads="1"/>
          </p:cNvSpPr>
          <p:nvPr>
            <p:ph type="body" idx="1"/>
          </p:nvPr>
        </p:nvSpPr>
        <p:spPr>
          <a:xfrm>
            <a:off x="457200" y="2057400"/>
            <a:ext cx="4572000" cy="3962400"/>
          </a:xfrm>
        </p:spPr>
        <p:txBody>
          <a:bodyPr>
            <a:noAutofit/>
          </a:bodyPr>
          <a:lstStyle/>
          <a:p>
            <a:pPr>
              <a:lnSpc>
                <a:spcPct val="150000"/>
              </a:lnSpc>
              <a:buClr>
                <a:srgbClr val="C00000"/>
              </a:buClr>
            </a:pPr>
            <a:r>
              <a:rPr lang="en-US" sz="1700" b="0" dirty="0">
                <a:cs typeface="Malgun Gothic"/>
              </a:rPr>
              <a:t>Having standardized service contract ensures</a:t>
            </a:r>
          </a:p>
          <a:p>
            <a:pPr marL="742950" lvl="2" indent="-342900">
              <a:lnSpc>
                <a:spcPct val="150000"/>
              </a:lnSpc>
              <a:buClr>
                <a:srgbClr val="C00000"/>
              </a:buClr>
              <a:buFont typeface="Wingdings 2" pitchFamily="18" charset="2"/>
              <a:buChar char="ª"/>
            </a:pPr>
            <a:r>
              <a:rPr lang="en-US" sz="1700" dirty="0">
                <a:solidFill>
                  <a:srgbClr val="262626"/>
                </a:solidFill>
                <a:cs typeface="Malgun Gothic"/>
              </a:rPr>
              <a:t>Independent design and implementation of service provider</a:t>
            </a:r>
          </a:p>
          <a:p>
            <a:pPr marL="742950" lvl="2" indent="-342900">
              <a:lnSpc>
                <a:spcPct val="150000"/>
              </a:lnSpc>
              <a:buClr>
                <a:srgbClr val="C00000"/>
              </a:buClr>
              <a:buFont typeface="Wingdings 2" pitchFamily="18" charset="2"/>
              <a:buChar char="ª"/>
            </a:pPr>
            <a:r>
              <a:rPr lang="en-US" sz="1700" dirty="0">
                <a:solidFill>
                  <a:srgbClr val="262626"/>
                </a:solidFill>
                <a:cs typeface="Malgun Gothic"/>
              </a:rPr>
              <a:t>Service Consumer to access service functionality irrespective of service provider specifics</a:t>
            </a:r>
          </a:p>
          <a:p>
            <a:pPr marL="742950" lvl="2" indent="-342900">
              <a:lnSpc>
                <a:spcPct val="150000"/>
              </a:lnSpc>
              <a:buClr>
                <a:srgbClr val="C00000"/>
              </a:buClr>
              <a:buFont typeface="Wingdings 2" pitchFamily="18" charset="2"/>
              <a:buChar char="ª"/>
            </a:pPr>
            <a:r>
              <a:rPr lang="en-US" sz="1700" dirty="0">
                <a:solidFill>
                  <a:srgbClr val="262626"/>
                </a:solidFill>
              </a:rPr>
              <a:t>Service Contract to be technology agnostic and decoupled from business logic</a:t>
            </a:r>
            <a:endParaRPr lang="en-US" sz="1700" dirty="0"/>
          </a:p>
        </p:txBody>
      </p:sp>
      <p:sp>
        <p:nvSpPr>
          <p:cNvPr id="6" name="TextBox 5"/>
          <p:cNvSpPr txBox="1"/>
          <p:nvPr/>
        </p:nvSpPr>
        <p:spPr>
          <a:xfrm>
            <a:off x="457200" y="762000"/>
            <a:ext cx="8229600" cy="1200329"/>
          </a:xfrm>
          <a:prstGeom prst="rect">
            <a:avLst/>
          </a:prstGeom>
          <a:solidFill>
            <a:schemeClr val="accent6">
              <a:lumMod val="20000"/>
              <a:lumOff val="80000"/>
            </a:schemeClr>
          </a:solidFill>
          <a:effectLst>
            <a:outerShdw blurRad="50800" dist="38100" dir="5400000" algn="t" rotWithShape="0">
              <a:prstClr val="black">
                <a:alpha val="40000"/>
              </a:prstClr>
            </a:outerShdw>
          </a:effectLst>
        </p:spPr>
        <p:txBody>
          <a:bodyPr wrap="square" rtlCol="0">
            <a:spAutoFit/>
          </a:bodyPr>
          <a:lstStyle/>
          <a:p>
            <a:pPr algn="just"/>
            <a:r>
              <a:rPr lang="en-US" dirty="0">
                <a:latin typeface="Century Gothic" pitchFamily="34" charset="0"/>
                <a:ea typeface="Malgun Gothic" pitchFamily="34" charset="-127"/>
              </a:rPr>
              <a:t>Service contracts provide a boundary (both functional and technology) to provide independence (loose coupling) between service contract, service provider and service consumer.</a:t>
            </a:r>
            <a:endParaRPr lang="en-US" b="1" i="1" dirty="0">
              <a:latin typeface="Malgun Gothic" pitchFamily="34" charset="-127"/>
              <a:ea typeface="Malgun Gothic" pitchFamily="34" charset="-127"/>
            </a:endParaRPr>
          </a:p>
          <a:p>
            <a:pPr algn="just"/>
            <a:endParaRPr lang="en-US" dirty="0">
              <a:latin typeface="Malgun Gothic" pitchFamily="34" charset="-127"/>
              <a:ea typeface="Malgun Gothic" pitchFamily="34" charset="-127"/>
            </a:endParaRPr>
          </a:p>
        </p:txBody>
      </p:sp>
      <p:sp>
        <p:nvSpPr>
          <p:cNvPr id="5" name="Flowchart: Multidocument 4"/>
          <p:cNvSpPr/>
          <p:nvPr/>
        </p:nvSpPr>
        <p:spPr>
          <a:xfrm>
            <a:off x="6553200" y="4953000"/>
            <a:ext cx="914400" cy="762000"/>
          </a:xfrm>
          <a:prstGeom prst="flowChartMultidocumen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Service</a:t>
            </a:r>
          </a:p>
          <a:p>
            <a:pPr algn="ctr"/>
            <a:r>
              <a:rPr lang="en-US" sz="1200" dirty="0">
                <a:solidFill>
                  <a:schemeClr val="tx1"/>
                </a:solidFill>
              </a:rPr>
              <a:t>Contract</a:t>
            </a:r>
          </a:p>
        </p:txBody>
      </p:sp>
      <p:sp>
        <p:nvSpPr>
          <p:cNvPr id="7" name="Oval 6"/>
          <p:cNvSpPr/>
          <p:nvPr/>
        </p:nvSpPr>
        <p:spPr>
          <a:xfrm>
            <a:off x="5397500" y="2438400"/>
            <a:ext cx="1536700" cy="8382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Service Provider</a:t>
            </a:r>
          </a:p>
        </p:txBody>
      </p:sp>
      <p:cxnSp>
        <p:nvCxnSpPr>
          <p:cNvPr id="21" name="Straight Connector 20"/>
          <p:cNvCxnSpPr/>
          <p:nvPr/>
        </p:nvCxnSpPr>
        <p:spPr>
          <a:xfrm rot="16200000" flipH="1">
            <a:off x="5791200" y="3810000"/>
            <a:ext cx="1676400" cy="609600"/>
          </a:xfrm>
          <a:prstGeom prst="line">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7239000" y="2438400"/>
            <a:ext cx="1676400" cy="8382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Service Consumer</a:t>
            </a:r>
          </a:p>
        </p:txBody>
      </p:sp>
      <p:cxnSp>
        <p:nvCxnSpPr>
          <p:cNvPr id="14" name="Straight Connector 13"/>
          <p:cNvCxnSpPr>
            <a:stCxn id="11" idx="4"/>
            <a:endCxn id="5" idx="0"/>
          </p:cNvCxnSpPr>
          <p:nvPr/>
        </p:nvCxnSpPr>
        <p:spPr>
          <a:xfrm rot="5400000">
            <a:off x="6737054" y="3612854"/>
            <a:ext cx="1676400" cy="1003893"/>
          </a:xfrm>
          <a:prstGeom prst="line">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562600" y="5715000"/>
            <a:ext cx="2895600" cy="307777"/>
          </a:xfrm>
          <a:prstGeom prst="rect">
            <a:avLst/>
          </a:prstGeom>
          <a:noFill/>
        </p:spPr>
        <p:txBody>
          <a:bodyPr wrap="square" rtlCol="0">
            <a:spAutoFit/>
          </a:bodyPr>
          <a:lstStyle/>
          <a:p>
            <a:pPr algn="ctr"/>
            <a:r>
              <a:rPr lang="en-US" sz="1400" dirty="0"/>
              <a:t>No dependency on business logic </a:t>
            </a:r>
          </a:p>
        </p:txBody>
      </p:sp>
      <p:sp>
        <p:nvSpPr>
          <p:cNvPr id="19" name="TextBox 18"/>
          <p:cNvSpPr txBox="1"/>
          <p:nvPr/>
        </p:nvSpPr>
        <p:spPr>
          <a:xfrm>
            <a:off x="5334000" y="3581400"/>
            <a:ext cx="1295400" cy="954107"/>
          </a:xfrm>
          <a:prstGeom prst="rect">
            <a:avLst/>
          </a:prstGeom>
          <a:noFill/>
        </p:spPr>
        <p:txBody>
          <a:bodyPr wrap="square" rtlCol="0">
            <a:spAutoFit/>
          </a:bodyPr>
          <a:lstStyle/>
          <a:p>
            <a:pPr algn="ctr"/>
            <a:r>
              <a:rPr lang="en-US" sz="1400" dirty="0"/>
              <a:t>No dependency on service consumer</a:t>
            </a:r>
          </a:p>
        </p:txBody>
      </p:sp>
      <p:sp>
        <p:nvSpPr>
          <p:cNvPr id="20" name="TextBox 19"/>
          <p:cNvSpPr txBox="1"/>
          <p:nvPr/>
        </p:nvSpPr>
        <p:spPr>
          <a:xfrm>
            <a:off x="7543800" y="3733800"/>
            <a:ext cx="1295400" cy="954107"/>
          </a:xfrm>
          <a:prstGeom prst="rect">
            <a:avLst/>
          </a:prstGeom>
          <a:noFill/>
        </p:spPr>
        <p:txBody>
          <a:bodyPr wrap="square" rtlCol="0">
            <a:spAutoFit/>
          </a:bodyPr>
          <a:lstStyle/>
          <a:p>
            <a:pPr algn="ctr"/>
            <a:r>
              <a:rPr lang="en-US" sz="1400" dirty="0"/>
              <a:t>No dependency of service provider</a:t>
            </a:r>
          </a:p>
        </p:txBody>
      </p:sp>
      <p:cxnSp>
        <p:nvCxnSpPr>
          <p:cNvPr id="30" name="Straight Connector 29"/>
          <p:cNvCxnSpPr/>
          <p:nvPr/>
        </p:nvCxnSpPr>
        <p:spPr>
          <a:xfrm rot="5400000">
            <a:off x="3200797" y="4114403"/>
            <a:ext cx="3810000" cy="794"/>
          </a:xfrm>
          <a:prstGeom prst="line">
            <a:avLst/>
          </a:prstGeom>
          <a:ln w="762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advTm="31606"/>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Straight Connector 30"/>
          <p:cNvCxnSpPr/>
          <p:nvPr/>
        </p:nvCxnSpPr>
        <p:spPr>
          <a:xfrm flipV="1">
            <a:off x="6781800" y="2400300"/>
            <a:ext cx="1295400" cy="647700"/>
          </a:xfrm>
          <a:prstGeom prst="line">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134018" name="Rectangle 2"/>
          <p:cNvSpPr>
            <a:spLocks noGrp="1" noChangeArrowheads="1"/>
          </p:cNvSpPr>
          <p:nvPr>
            <p:ph type="title"/>
          </p:nvPr>
        </p:nvSpPr>
        <p:spPr/>
        <p:txBody>
          <a:bodyPr/>
          <a:lstStyle/>
          <a:p>
            <a:r>
              <a:rPr lang="en-US" dirty="0"/>
              <a:t>Abstraction</a:t>
            </a:r>
          </a:p>
        </p:txBody>
      </p:sp>
      <p:sp>
        <p:nvSpPr>
          <p:cNvPr id="2134019" name="Rectangle 3"/>
          <p:cNvSpPr>
            <a:spLocks noGrp="1" noChangeArrowheads="1"/>
          </p:cNvSpPr>
          <p:nvPr>
            <p:ph type="body" idx="1"/>
          </p:nvPr>
        </p:nvSpPr>
        <p:spPr>
          <a:xfrm>
            <a:off x="457200" y="1905000"/>
            <a:ext cx="4572000" cy="3962400"/>
          </a:xfrm>
        </p:spPr>
        <p:txBody>
          <a:bodyPr>
            <a:noAutofit/>
          </a:bodyPr>
          <a:lstStyle/>
          <a:p>
            <a:pPr>
              <a:lnSpc>
                <a:spcPct val="150000"/>
              </a:lnSpc>
              <a:buClr>
                <a:srgbClr val="C00000"/>
              </a:buClr>
            </a:pPr>
            <a:r>
              <a:rPr lang="en-US" sz="1700" b="0" dirty="0">
                <a:cs typeface="Malgun Gothic"/>
              </a:rPr>
              <a:t>Hiding as much of underlying details of the service as possible helps in independence from underlying</a:t>
            </a:r>
          </a:p>
          <a:p>
            <a:pPr marL="742950" lvl="2" indent="-342900">
              <a:lnSpc>
                <a:spcPct val="150000"/>
              </a:lnSpc>
              <a:buClr>
                <a:srgbClr val="C00000"/>
              </a:buClr>
              <a:buFont typeface="Wingdings 2" pitchFamily="18" charset="2"/>
              <a:buChar char="ª"/>
            </a:pPr>
            <a:r>
              <a:rPr lang="en-US" sz="1700" dirty="0">
                <a:solidFill>
                  <a:srgbClr val="262626"/>
                </a:solidFill>
                <a:cs typeface="Malgun Gothic"/>
              </a:rPr>
              <a:t>Business logic </a:t>
            </a:r>
          </a:p>
          <a:p>
            <a:pPr marL="742950" lvl="2" indent="-342900">
              <a:lnSpc>
                <a:spcPct val="150000"/>
              </a:lnSpc>
              <a:buClr>
                <a:srgbClr val="C00000"/>
              </a:buClr>
              <a:buFont typeface="Wingdings 2" pitchFamily="18" charset="2"/>
              <a:buChar char="ª"/>
            </a:pPr>
            <a:r>
              <a:rPr lang="en-US" sz="1700" dirty="0">
                <a:solidFill>
                  <a:srgbClr val="262626"/>
                </a:solidFill>
                <a:cs typeface="Malgun Gothic"/>
              </a:rPr>
              <a:t>Business data and messages</a:t>
            </a:r>
          </a:p>
          <a:p>
            <a:pPr marL="742950" lvl="2" indent="-342900">
              <a:lnSpc>
                <a:spcPct val="150000"/>
              </a:lnSpc>
              <a:buClr>
                <a:srgbClr val="C00000"/>
              </a:buClr>
              <a:buFont typeface="Wingdings 2" pitchFamily="18" charset="2"/>
              <a:buChar char="ª"/>
            </a:pPr>
            <a:r>
              <a:rPr lang="en-US" sz="1700" dirty="0">
                <a:solidFill>
                  <a:srgbClr val="262626"/>
                </a:solidFill>
                <a:cs typeface="Malgun Gothic"/>
              </a:rPr>
              <a:t>Technology</a:t>
            </a:r>
          </a:p>
          <a:p>
            <a:pPr marL="742950" lvl="2" indent="-342900">
              <a:lnSpc>
                <a:spcPct val="150000"/>
              </a:lnSpc>
              <a:buClr>
                <a:srgbClr val="C00000"/>
              </a:buClr>
              <a:buFont typeface="Wingdings 2" pitchFamily="18" charset="2"/>
              <a:buChar char="ª"/>
            </a:pPr>
            <a:r>
              <a:rPr lang="en-US" sz="1700" dirty="0">
                <a:solidFill>
                  <a:srgbClr val="262626"/>
                </a:solidFill>
              </a:rPr>
              <a:t>QOS and policies</a:t>
            </a:r>
            <a:endParaRPr lang="en-US" sz="1700" dirty="0"/>
          </a:p>
        </p:txBody>
      </p:sp>
      <p:sp>
        <p:nvSpPr>
          <p:cNvPr id="6" name="TextBox 5"/>
          <p:cNvSpPr txBox="1"/>
          <p:nvPr/>
        </p:nvSpPr>
        <p:spPr>
          <a:xfrm>
            <a:off x="457200" y="762000"/>
            <a:ext cx="8229600" cy="923330"/>
          </a:xfrm>
          <a:prstGeom prst="rect">
            <a:avLst/>
          </a:prstGeom>
          <a:solidFill>
            <a:schemeClr val="accent6">
              <a:lumMod val="20000"/>
              <a:lumOff val="80000"/>
            </a:schemeClr>
          </a:solidFill>
          <a:effectLst>
            <a:outerShdw blurRad="50800" dist="38100" dir="5400000" algn="t" rotWithShape="0">
              <a:prstClr val="black">
                <a:alpha val="40000"/>
              </a:prstClr>
            </a:outerShdw>
          </a:effectLst>
        </p:spPr>
        <p:txBody>
          <a:bodyPr wrap="square" rtlCol="0">
            <a:spAutoFit/>
          </a:bodyPr>
          <a:lstStyle/>
          <a:p>
            <a:pPr algn="just"/>
            <a:r>
              <a:rPr lang="en-US" dirty="0">
                <a:latin typeface="Century Gothic" pitchFamily="34" charset="0"/>
                <a:ea typeface="Malgun Gothic" pitchFamily="34" charset="-127"/>
              </a:rPr>
              <a:t>Service contracts will have bare minimum, absolutely required service information/metadata (on a need to know basis) only.</a:t>
            </a:r>
          </a:p>
          <a:p>
            <a:pPr algn="just"/>
            <a:endParaRPr lang="en-US" dirty="0">
              <a:latin typeface="Malgun Gothic" pitchFamily="34" charset="-127"/>
              <a:ea typeface="Malgun Gothic" pitchFamily="34" charset="-127"/>
            </a:endParaRPr>
          </a:p>
        </p:txBody>
      </p:sp>
      <p:sp>
        <p:nvSpPr>
          <p:cNvPr id="15" name="Flowchart: Multidocument 14"/>
          <p:cNvSpPr/>
          <p:nvPr/>
        </p:nvSpPr>
        <p:spPr>
          <a:xfrm>
            <a:off x="5943600" y="4953000"/>
            <a:ext cx="914400" cy="762000"/>
          </a:xfrm>
          <a:prstGeom prst="flowChartMultidocumen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Service Contract</a:t>
            </a:r>
          </a:p>
        </p:txBody>
      </p:sp>
      <p:sp>
        <p:nvSpPr>
          <p:cNvPr id="16" name="Oval 15"/>
          <p:cNvSpPr/>
          <p:nvPr/>
        </p:nvSpPr>
        <p:spPr>
          <a:xfrm>
            <a:off x="5562600" y="2743200"/>
            <a:ext cx="1676400" cy="9144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Service Provider</a:t>
            </a:r>
          </a:p>
        </p:txBody>
      </p:sp>
      <p:sp>
        <p:nvSpPr>
          <p:cNvPr id="17" name="TextBox 16"/>
          <p:cNvSpPr txBox="1"/>
          <p:nvPr/>
        </p:nvSpPr>
        <p:spPr>
          <a:xfrm>
            <a:off x="6477000" y="3810000"/>
            <a:ext cx="2286000" cy="954107"/>
          </a:xfrm>
          <a:prstGeom prst="rect">
            <a:avLst/>
          </a:prstGeom>
          <a:noFill/>
        </p:spPr>
        <p:txBody>
          <a:bodyPr wrap="square" rtlCol="0">
            <a:spAutoFit/>
          </a:bodyPr>
          <a:lstStyle/>
          <a:p>
            <a:r>
              <a:rPr lang="en-US" sz="1400" dirty="0"/>
              <a:t>Express the bare minimum of details needed for consumers to utilize the service</a:t>
            </a:r>
          </a:p>
        </p:txBody>
      </p:sp>
      <p:cxnSp>
        <p:nvCxnSpPr>
          <p:cNvPr id="22" name="Straight Connector 21"/>
          <p:cNvCxnSpPr>
            <a:stCxn id="16" idx="4"/>
          </p:cNvCxnSpPr>
          <p:nvPr/>
        </p:nvCxnSpPr>
        <p:spPr>
          <a:xfrm rot="5400000">
            <a:off x="5752884" y="4305084"/>
            <a:ext cx="1295400" cy="432"/>
          </a:xfrm>
          <a:prstGeom prst="line">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6858000" y="1981200"/>
            <a:ext cx="914400" cy="381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Can 25"/>
          <p:cNvSpPr/>
          <p:nvPr/>
        </p:nvSpPr>
        <p:spPr>
          <a:xfrm>
            <a:off x="8077200" y="2133600"/>
            <a:ext cx="304800" cy="533400"/>
          </a:xfrm>
          <a:prstGeom prst="can">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lowchart: Multidocument 26"/>
          <p:cNvSpPr/>
          <p:nvPr/>
        </p:nvSpPr>
        <p:spPr>
          <a:xfrm>
            <a:off x="7772400" y="2819400"/>
            <a:ext cx="381000" cy="381000"/>
          </a:xfrm>
          <a:prstGeom prst="flowChartMultidocumen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a:stCxn id="16" idx="6"/>
            <a:endCxn id="27" idx="1"/>
          </p:cNvCxnSpPr>
          <p:nvPr/>
        </p:nvCxnSpPr>
        <p:spPr>
          <a:xfrm flipV="1">
            <a:off x="7239000" y="3009900"/>
            <a:ext cx="533400" cy="190500"/>
          </a:xfrm>
          <a:prstGeom prst="line">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flipH="1" flipV="1">
            <a:off x="6648847" y="2381648"/>
            <a:ext cx="512996" cy="362509"/>
          </a:xfrm>
          <a:prstGeom prst="line">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5400000">
            <a:off x="3200797" y="3885803"/>
            <a:ext cx="3810000" cy="794"/>
          </a:xfrm>
          <a:prstGeom prst="line">
            <a:avLst/>
          </a:prstGeom>
          <a:ln w="762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advTm="38751"/>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4018" name="Rectangle 2"/>
          <p:cNvSpPr>
            <a:spLocks noGrp="1" noChangeArrowheads="1"/>
          </p:cNvSpPr>
          <p:nvPr>
            <p:ph type="title"/>
          </p:nvPr>
        </p:nvSpPr>
        <p:spPr/>
        <p:txBody>
          <a:bodyPr/>
          <a:lstStyle/>
          <a:p>
            <a:r>
              <a:rPr lang="en-US" dirty="0"/>
              <a:t>Reusability</a:t>
            </a:r>
          </a:p>
        </p:txBody>
      </p:sp>
      <p:sp>
        <p:nvSpPr>
          <p:cNvPr id="2134019" name="Rectangle 3"/>
          <p:cNvSpPr>
            <a:spLocks noGrp="1" noChangeArrowheads="1"/>
          </p:cNvSpPr>
          <p:nvPr>
            <p:ph type="body" idx="1"/>
          </p:nvPr>
        </p:nvSpPr>
        <p:spPr>
          <a:xfrm>
            <a:off x="457200" y="1905000"/>
            <a:ext cx="4572000" cy="3962400"/>
          </a:xfrm>
        </p:spPr>
        <p:txBody>
          <a:bodyPr>
            <a:noAutofit/>
          </a:bodyPr>
          <a:lstStyle/>
          <a:p>
            <a:pPr>
              <a:lnSpc>
                <a:spcPct val="150000"/>
              </a:lnSpc>
              <a:buClr>
                <a:srgbClr val="C00000"/>
              </a:buClr>
            </a:pPr>
            <a:r>
              <a:rPr lang="en-US" sz="1700" b="0" dirty="0">
                <a:cs typeface="Malgun Gothic"/>
              </a:rPr>
              <a:t>Services should</a:t>
            </a:r>
          </a:p>
          <a:p>
            <a:pPr marL="742950" lvl="2" indent="-342900">
              <a:lnSpc>
                <a:spcPct val="150000"/>
              </a:lnSpc>
              <a:buClr>
                <a:srgbClr val="C00000"/>
              </a:buClr>
              <a:buFont typeface="Wingdings 2" pitchFamily="18" charset="2"/>
              <a:buChar char="ª"/>
            </a:pPr>
            <a:r>
              <a:rPr lang="en-US" sz="1700" dirty="0">
                <a:solidFill>
                  <a:srgbClr val="262626"/>
                </a:solidFill>
                <a:cs typeface="Malgun Gothic"/>
              </a:rPr>
              <a:t>Implement generic functional logic</a:t>
            </a:r>
          </a:p>
          <a:p>
            <a:pPr marL="742950" lvl="2" indent="-342900">
              <a:lnSpc>
                <a:spcPct val="150000"/>
              </a:lnSpc>
              <a:buClr>
                <a:srgbClr val="C00000"/>
              </a:buClr>
              <a:buFont typeface="Wingdings 2" pitchFamily="18" charset="2"/>
              <a:buChar char="ª"/>
            </a:pPr>
            <a:r>
              <a:rPr lang="en-US" sz="1700" dirty="0">
                <a:solidFill>
                  <a:srgbClr val="262626"/>
                </a:solidFill>
                <a:cs typeface="Malgun Gothic"/>
              </a:rPr>
              <a:t>Be expressed using generic interfaces (</a:t>
            </a:r>
            <a:r>
              <a:rPr lang="en-US" sz="1700" dirty="0" err="1">
                <a:solidFill>
                  <a:srgbClr val="262626"/>
                </a:solidFill>
                <a:cs typeface="Malgun Gothic"/>
              </a:rPr>
              <a:t>ie</a:t>
            </a:r>
            <a:r>
              <a:rPr lang="en-US" sz="1700" dirty="0">
                <a:solidFill>
                  <a:srgbClr val="262626"/>
                </a:solidFill>
                <a:cs typeface="Malgun Gothic"/>
              </a:rPr>
              <a:t>. Canonical)</a:t>
            </a:r>
          </a:p>
          <a:p>
            <a:pPr marL="742950" lvl="2" indent="-342900">
              <a:lnSpc>
                <a:spcPct val="150000"/>
              </a:lnSpc>
              <a:buClr>
                <a:srgbClr val="C00000"/>
              </a:buClr>
              <a:buFont typeface="Wingdings 2" pitchFamily="18" charset="2"/>
              <a:buChar char="ª"/>
            </a:pPr>
            <a:r>
              <a:rPr lang="en-US" sz="1700" dirty="0">
                <a:solidFill>
                  <a:srgbClr val="262626"/>
                </a:solidFill>
                <a:cs typeface="Malgun Gothic"/>
              </a:rPr>
              <a:t>Be accessible concurrently</a:t>
            </a:r>
          </a:p>
          <a:p>
            <a:pPr marL="742950" lvl="2" indent="-342900">
              <a:lnSpc>
                <a:spcPct val="150000"/>
              </a:lnSpc>
              <a:buClr>
                <a:srgbClr val="C00000"/>
              </a:buClr>
              <a:buFont typeface="Wingdings 2" pitchFamily="18" charset="2"/>
              <a:buChar char="ª"/>
            </a:pPr>
            <a:r>
              <a:rPr lang="en-US" sz="1700" dirty="0">
                <a:solidFill>
                  <a:srgbClr val="262626"/>
                </a:solidFill>
                <a:cs typeface="Malgun Gothic"/>
              </a:rPr>
              <a:t>Be usable across multiple processes or contexts</a:t>
            </a:r>
          </a:p>
        </p:txBody>
      </p:sp>
      <p:sp>
        <p:nvSpPr>
          <p:cNvPr id="6" name="TextBox 5"/>
          <p:cNvSpPr txBox="1"/>
          <p:nvPr/>
        </p:nvSpPr>
        <p:spPr>
          <a:xfrm>
            <a:off x="457200" y="762000"/>
            <a:ext cx="8229600" cy="923330"/>
          </a:xfrm>
          <a:prstGeom prst="rect">
            <a:avLst/>
          </a:prstGeom>
          <a:solidFill>
            <a:schemeClr val="accent6">
              <a:lumMod val="20000"/>
              <a:lumOff val="80000"/>
            </a:schemeClr>
          </a:solidFill>
          <a:effectLst>
            <a:outerShdw blurRad="50800" dist="38100" dir="5400000" algn="t" rotWithShape="0">
              <a:prstClr val="black">
                <a:alpha val="40000"/>
              </a:prstClr>
            </a:outerShdw>
          </a:effectLst>
        </p:spPr>
        <p:txBody>
          <a:bodyPr wrap="square" rtlCol="0">
            <a:spAutoFit/>
          </a:bodyPr>
          <a:lstStyle/>
          <a:p>
            <a:pPr algn="just"/>
            <a:r>
              <a:rPr lang="en-US" dirty="0">
                <a:latin typeface="Century Gothic" pitchFamily="34" charset="0"/>
                <a:ea typeface="Malgun Gothic" pitchFamily="34" charset="-127"/>
              </a:rPr>
              <a:t>Services should express and implement agnostic logic (</a:t>
            </a:r>
            <a:r>
              <a:rPr lang="en-US" dirty="0" err="1">
                <a:latin typeface="Century Gothic" pitchFamily="34" charset="0"/>
                <a:ea typeface="Malgun Gothic" pitchFamily="34" charset="-127"/>
              </a:rPr>
              <a:t>ie</a:t>
            </a:r>
            <a:r>
              <a:rPr lang="en-US" dirty="0">
                <a:latin typeface="Century Gothic" pitchFamily="34" charset="0"/>
                <a:ea typeface="Malgun Gothic" pitchFamily="34" charset="-127"/>
              </a:rPr>
              <a:t>. without any customizations) and should be reusable as enterprise resources.</a:t>
            </a:r>
          </a:p>
          <a:p>
            <a:pPr algn="just"/>
            <a:endParaRPr lang="en-US" dirty="0">
              <a:latin typeface="Malgun Gothic" pitchFamily="34" charset="-127"/>
              <a:ea typeface="Malgun Gothic" pitchFamily="34" charset="-127"/>
            </a:endParaRPr>
          </a:p>
        </p:txBody>
      </p:sp>
      <p:sp>
        <p:nvSpPr>
          <p:cNvPr id="16" name="Oval 15"/>
          <p:cNvSpPr/>
          <p:nvPr/>
        </p:nvSpPr>
        <p:spPr>
          <a:xfrm>
            <a:off x="6400800" y="4343400"/>
            <a:ext cx="1219200" cy="9144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p:cNvSpPr txBox="1"/>
          <p:nvPr/>
        </p:nvSpPr>
        <p:spPr>
          <a:xfrm>
            <a:off x="5943600" y="5334000"/>
            <a:ext cx="2438400" cy="523220"/>
          </a:xfrm>
          <a:prstGeom prst="rect">
            <a:avLst/>
          </a:prstGeom>
          <a:noFill/>
        </p:spPr>
        <p:txBody>
          <a:bodyPr wrap="square" rtlCol="0">
            <a:spAutoFit/>
          </a:bodyPr>
          <a:lstStyle/>
          <a:p>
            <a:pPr algn="ctr"/>
            <a:r>
              <a:rPr lang="en-US" sz="1400" dirty="0"/>
              <a:t>Service should be reusable for multiple purposes</a:t>
            </a:r>
          </a:p>
        </p:txBody>
      </p:sp>
      <p:cxnSp>
        <p:nvCxnSpPr>
          <p:cNvPr id="24" name="Straight Connector 23"/>
          <p:cNvCxnSpPr/>
          <p:nvPr/>
        </p:nvCxnSpPr>
        <p:spPr>
          <a:xfrm rot="5400000">
            <a:off x="3200797" y="3885803"/>
            <a:ext cx="3810000" cy="794"/>
          </a:xfrm>
          <a:prstGeom prst="line">
            <a:avLst/>
          </a:prstGeom>
          <a:ln w="762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5334000" y="3048000"/>
            <a:ext cx="1219200" cy="9144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p:cNvSpPr/>
          <p:nvPr/>
        </p:nvSpPr>
        <p:spPr>
          <a:xfrm>
            <a:off x="6400800" y="2133600"/>
            <a:ext cx="1219200" cy="9144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p:cNvSpPr/>
          <p:nvPr/>
        </p:nvSpPr>
        <p:spPr>
          <a:xfrm>
            <a:off x="7543800" y="3048000"/>
            <a:ext cx="1219200" cy="9144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Arrow Connector 28"/>
          <p:cNvCxnSpPr>
            <a:stCxn id="20" idx="4"/>
            <a:endCxn id="16" idx="0"/>
          </p:cNvCxnSpPr>
          <p:nvPr/>
        </p:nvCxnSpPr>
        <p:spPr>
          <a:xfrm rot="5400000">
            <a:off x="6362700" y="3695700"/>
            <a:ext cx="12954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16200000" flipH="1">
            <a:off x="6172597" y="3963592"/>
            <a:ext cx="534194" cy="37941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1" idx="3"/>
            <a:endCxn id="16" idx="7"/>
          </p:cNvCxnSpPr>
          <p:nvPr/>
        </p:nvCxnSpPr>
        <p:spPr>
          <a:xfrm rot="5400000">
            <a:off x="7257489" y="4012452"/>
            <a:ext cx="648822" cy="28089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advTm="63601"/>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4018" name="Rectangle 2"/>
          <p:cNvSpPr>
            <a:spLocks noGrp="1" noChangeArrowheads="1"/>
          </p:cNvSpPr>
          <p:nvPr>
            <p:ph type="title"/>
          </p:nvPr>
        </p:nvSpPr>
        <p:spPr/>
        <p:txBody>
          <a:bodyPr/>
          <a:lstStyle/>
          <a:p>
            <a:r>
              <a:rPr lang="en-US" dirty="0"/>
              <a:t>Autonomy</a:t>
            </a:r>
          </a:p>
        </p:txBody>
      </p:sp>
      <p:sp>
        <p:nvSpPr>
          <p:cNvPr id="2134019" name="Rectangle 3"/>
          <p:cNvSpPr>
            <a:spLocks noGrp="1" noChangeArrowheads="1"/>
          </p:cNvSpPr>
          <p:nvPr>
            <p:ph type="body" idx="1"/>
          </p:nvPr>
        </p:nvSpPr>
        <p:spPr>
          <a:xfrm>
            <a:off x="457200" y="1905000"/>
            <a:ext cx="4572000" cy="3962400"/>
          </a:xfrm>
        </p:spPr>
        <p:txBody>
          <a:bodyPr>
            <a:noAutofit/>
          </a:bodyPr>
          <a:lstStyle/>
          <a:p>
            <a:pPr>
              <a:lnSpc>
                <a:spcPct val="150000"/>
              </a:lnSpc>
              <a:buClr>
                <a:srgbClr val="C00000"/>
              </a:buClr>
            </a:pPr>
            <a:r>
              <a:rPr lang="en-US" sz="1700" b="0" dirty="0">
                <a:cs typeface="Malgun Gothic"/>
              </a:rPr>
              <a:t>Services should be isolated</a:t>
            </a:r>
          </a:p>
          <a:p>
            <a:pPr>
              <a:lnSpc>
                <a:spcPct val="150000"/>
              </a:lnSpc>
              <a:buClr>
                <a:srgbClr val="C00000"/>
              </a:buClr>
            </a:pPr>
            <a:r>
              <a:rPr lang="en-US" sz="1700" b="0" dirty="0">
                <a:cs typeface="Malgun Gothic"/>
              </a:rPr>
              <a:t>Autonomy represents ability of a service to carry out its functionality without depending on external resources</a:t>
            </a:r>
          </a:p>
          <a:p>
            <a:pPr>
              <a:lnSpc>
                <a:spcPct val="150000"/>
              </a:lnSpc>
              <a:buClr>
                <a:srgbClr val="C00000"/>
              </a:buClr>
            </a:pPr>
            <a:r>
              <a:rPr lang="en-US" sz="1700" b="0" dirty="0">
                <a:cs typeface="Malgun Gothic"/>
              </a:rPr>
              <a:t>Autonomy helps in</a:t>
            </a:r>
          </a:p>
          <a:p>
            <a:pPr marL="742950" lvl="2" indent="-342900">
              <a:lnSpc>
                <a:spcPct val="150000"/>
              </a:lnSpc>
              <a:buClr>
                <a:srgbClr val="C00000"/>
              </a:buClr>
              <a:buFont typeface="Wingdings 2" pitchFamily="18" charset="2"/>
              <a:buChar char="ª"/>
            </a:pPr>
            <a:r>
              <a:rPr lang="en-US" sz="1700" dirty="0">
                <a:solidFill>
                  <a:srgbClr val="262626"/>
                </a:solidFill>
                <a:cs typeface="Malgun Gothic"/>
              </a:rPr>
              <a:t>Increased reliability</a:t>
            </a:r>
          </a:p>
          <a:p>
            <a:pPr marL="742950" lvl="2" indent="-342900">
              <a:lnSpc>
                <a:spcPct val="150000"/>
              </a:lnSpc>
              <a:buClr>
                <a:srgbClr val="C00000"/>
              </a:buClr>
              <a:buFont typeface="Wingdings 2" pitchFamily="18" charset="2"/>
              <a:buChar char="ª"/>
            </a:pPr>
            <a:r>
              <a:rPr lang="en-US" sz="1700" dirty="0">
                <a:solidFill>
                  <a:srgbClr val="262626"/>
                </a:solidFill>
                <a:cs typeface="Malgun Gothic"/>
              </a:rPr>
              <a:t>Predicting behavior and QOS</a:t>
            </a:r>
          </a:p>
          <a:p>
            <a:pPr marL="742950" lvl="2" indent="-342900">
              <a:lnSpc>
                <a:spcPct val="150000"/>
              </a:lnSpc>
              <a:buClr>
                <a:srgbClr val="C00000"/>
              </a:buClr>
              <a:buFont typeface="Wingdings 2" pitchFamily="18" charset="2"/>
              <a:buChar char="ª"/>
            </a:pPr>
            <a:r>
              <a:rPr lang="en-US" sz="1700" dirty="0">
                <a:solidFill>
                  <a:srgbClr val="262626"/>
                </a:solidFill>
                <a:cs typeface="Malgun Gothic"/>
              </a:rPr>
              <a:t>Categorizing the usage of the service</a:t>
            </a:r>
          </a:p>
        </p:txBody>
      </p:sp>
      <p:sp>
        <p:nvSpPr>
          <p:cNvPr id="6" name="TextBox 5"/>
          <p:cNvSpPr txBox="1"/>
          <p:nvPr/>
        </p:nvSpPr>
        <p:spPr>
          <a:xfrm>
            <a:off x="457200" y="762000"/>
            <a:ext cx="8229600" cy="923330"/>
          </a:xfrm>
          <a:prstGeom prst="rect">
            <a:avLst/>
          </a:prstGeom>
          <a:solidFill>
            <a:schemeClr val="accent6">
              <a:lumMod val="20000"/>
              <a:lumOff val="80000"/>
            </a:schemeClr>
          </a:solidFill>
          <a:effectLst>
            <a:outerShdw blurRad="50800" dist="38100" dir="5400000" algn="t" rotWithShape="0">
              <a:prstClr val="black">
                <a:alpha val="40000"/>
              </a:prstClr>
            </a:outerShdw>
          </a:effectLst>
        </p:spPr>
        <p:txBody>
          <a:bodyPr wrap="square" rtlCol="0">
            <a:spAutoFit/>
          </a:bodyPr>
          <a:lstStyle/>
          <a:p>
            <a:pPr algn="just"/>
            <a:r>
              <a:rPr lang="en-US" dirty="0">
                <a:latin typeface="Century Gothic" pitchFamily="34" charset="0"/>
                <a:ea typeface="Malgun Gothic" pitchFamily="34" charset="-127"/>
              </a:rPr>
              <a:t>Services should be as less dependent as possible on external resources and services.</a:t>
            </a:r>
          </a:p>
          <a:p>
            <a:pPr algn="just"/>
            <a:endParaRPr lang="en-US" dirty="0">
              <a:latin typeface="Malgun Gothic" pitchFamily="34" charset="-127"/>
              <a:ea typeface="Malgun Gothic" pitchFamily="34" charset="-127"/>
            </a:endParaRPr>
          </a:p>
        </p:txBody>
      </p:sp>
      <p:sp>
        <p:nvSpPr>
          <p:cNvPr id="17" name="TextBox 16"/>
          <p:cNvSpPr txBox="1"/>
          <p:nvPr/>
        </p:nvSpPr>
        <p:spPr>
          <a:xfrm>
            <a:off x="5334000" y="5634335"/>
            <a:ext cx="990600" cy="461665"/>
          </a:xfrm>
          <a:prstGeom prst="rect">
            <a:avLst/>
          </a:prstGeom>
          <a:noFill/>
        </p:spPr>
        <p:txBody>
          <a:bodyPr wrap="square" rtlCol="0">
            <a:spAutoFit/>
          </a:bodyPr>
          <a:lstStyle/>
          <a:p>
            <a:pPr algn="ctr"/>
            <a:r>
              <a:rPr lang="en-US" sz="1200" dirty="0"/>
              <a:t>High</a:t>
            </a:r>
          </a:p>
          <a:p>
            <a:pPr algn="ctr"/>
            <a:r>
              <a:rPr lang="en-US" sz="1200" dirty="0"/>
              <a:t>Autonomy</a:t>
            </a:r>
          </a:p>
        </p:txBody>
      </p:sp>
      <p:cxnSp>
        <p:nvCxnSpPr>
          <p:cNvPr id="24" name="Straight Connector 23"/>
          <p:cNvCxnSpPr/>
          <p:nvPr/>
        </p:nvCxnSpPr>
        <p:spPr>
          <a:xfrm rot="5400000">
            <a:off x="3086473" y="4000079"/>
            <a:ext cx="4038600" cy="842"/>
          </a:xfrm>
          <a:prstGeom prst="line">
            <a:avLst/>
          </a:prstGeom>
          <a:ln w="762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7010400" y="2209800"/>
            <a:ext cx="609600" cy="4572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6172200" y="3429000"/>
            <a:ext cx="609600" cy="4572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p:cNvSpPr/>
          <p:nvPr/>
        </p:nvSpPr>
        <p:spPr>
          <a:xfrm>
            <a:off x="7848600" y="3429000"/>
            <a:ext cx="609600" cy="4572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p:cNvSpPr/>
          <p:nvPr/>
        </p:nvSpPr>
        <p:spPr>
          <a:xfrm>
            <a:off x="7848600" y="4419600"/>
            <a:ext cx="609600" cy="4572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p:cNvSpPr/>
          <p:nvPr/>
        </p:nvSpPr>
        <p:spPr>
          <a:xfrm>
            <a:off x="6172200" y="4419600"/>
            <a:ext cx="609600" cy="4572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Can 22"/>
          <p:cNvSpPr/>
          <p:nvPr/>
        </p:nvSpPr>
        <p:spPr>
          <a:xfrm>
            <a:off x="6324600" y="5181600"/>
            <a:ext cx="304800" cy="381000"/>
          </a:xfrm>
          <a:prstGeom prst="can">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lowchart: Multidocument 24"/>
          <p:cNvSpPr/>
          <p:nvPr/>
        </p:nvSpPr>
        <p:spPr>
          <a:xfrm>
            <a:off x="8001000" y="5257800"/>
            <a:ext cx="304800" cy="304800"/>
          </a:xfrm>
          <a:prstGeom prst="flowChartMultidocumen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Elbow Connector 30"/>
          <p:cNvCxnSpPr>
            <a:stCxn id="19" idx="4"/>
            <a:endCxn id="14" idx="0"/>
          </p:cNvCxnSpPr>
          <p:nvPr/>
        </p:nvCxnSpPr>
        <p:spPr>
          <a:xfrm rot="5400000">
            <a:off x="6515100" y="2628900"/>
            <a:ext cx="762000" cy="8382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19" idx="4"/>
            <a:endCxn id="15" idx="0"/>
          </p:cNvCxnSpPr>
          <p:nvPr/>
        </p:nvCxnSpPr>
        <p:spPr>
          <a:xfrm rot="16200000" flipH="1">
            <a:off x="7353300" y="2628900"/>
            <a:ext cx="762000" cy="8382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14" idx="4"/>
            <a:endCxn id="22" idx="0"/>
          </p:cNvCxnSpPr>
          <p:nvPr/>
        </p:nvCxnSpPr>
        <p:spPr>
          <a:xfrm rot="5400000">
            <a:off x="6210300" y="4152900"/>
            <a:ext cx="533400" cy="158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9" name="Elbow Connector 38"/>
          <p:cNvCxnSpPr>
            <a:stCxn id="15" idx="4"/>
            <a:endCxn id="18" idx="0"/>
          </p:cNvCxnSpPr>
          <p:nvPr/>
        </p:nvCxnSpPr>
        <p:spPr>
          <a:xfrm rot="5400000">
            <a:off x="7886700" y="4152900"/>
            <a:ext cx="533400" cy="158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2" name="Elbow Connector 41"/>
          <p:cNvCxnSpPr>
            <a:stCxn id="22" idx="4"/>
            <a:endCxn id="23" idx="0"/>
          </p:cNvCxnSpPr>
          <p:nvPr/>
        </p:nvCxnSpPr>
        <p:spPr>
          <a:xfrm rot="5400000">
            <a:off x="6286500" y="5067300"/>
            <a:ext cx="381000" cy="158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 name="Elbow Connector 44"/>
          <p:cNvCxnSpPr>
            <a:stCxn id="18" idx="4"/>
            <a:endCxn id="25" idx="1"/>
          </p:cNvCxnSpPr>
          <p:nvPr/>
        </p:nvCxnSpPr>
        <p:spPr>
          <a:xfrm rot="5400000">
            <a:off x="7810500" y="5067300"/>
            <a:ext cx="533400" cy="152400"/>
          </a:xfrm>
          <a:prstGeom prst="bentConnector4">
            <a:avLst>
              <a:gd name="adj1" fmla="val 35714"/>
              <a:gd name="adj2" fmla="val 2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rot="5400000">
            <a:off x="4190206" y="3962400"/>
            <a:ext cx="3201194" cy="794"/>
          </a:xfrm>
          <a:prstGeom prst="straightConnector1">
            <a:avLst/>
          </a:prstGeom>
          <a:ln w="28575">
            <a:solidFill>
              <a:schemeClr val="bg1">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5410200" y="1900535"/>
            <a:ext cx="990600" cy="461665"/>
          </a:xfrm>
          <a:prstGeom prst="rect">
            <a:avLst/>
          </a:prstGeom>
          <a:noFill/>
        </p:spPr>
        <p:txBody>
          <a:bodyPr wrap="square" rtlCol="0">
            <a:spAutoFit/>
          </a:bodyPr>
          <a:lstStyle/>
          <a:p>
            <a:pPr algn="ctr"/>
            <a:r>
              <a:rPr lang="en-US" sz="1200" dirty="0"/>
              <a:t>Low</a:t>
            </a:r>
          </a:p>
          <a:p>
            <a:pPr algn="ctr"/>
            <a:r>
              <a:rPr lang="en-US" sz="1200" dirty="0"/>
              <a:t>Autonomy</a:t>
            </a:r>
          </a:p>
        </p:txBody>
      </p:sp>
      <p:grpSp>
        <p:nvGrpSpPr>
          <p:cNvPr id="71" name="Group 70"/>
          <p:cNvGrpSpPr/>
          <p:nvPr/>
        </p:nvGrpSpPr>
        <p:grpSpPr>
          <a:xfrm>
            <a:off x="8382000" y="2286000"/>
            <a:ext cx="230188" cy="3124994"/>
            <a:chOff x="8382000" y="2286000"/>
            <a:chExt cx="230188" cy="3124994"/>
          </a:xfrm>
        </p:grpSpPr>
        <p:cxnSp>
          <p:nvCxnSpPr>
            <p:cNvPr id="62" name="Straight Connector 61"/>
            <p:cNvCxnSpPr/>
            <p:nvPr/>
          </p:nvCxnSpPr>
          <p:spPr>
            <a:xfrm rot="5400000">
              <a:off x="7049294" y="3848100"/>
              <a:ext cx="3124200" cy="1588"/>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10800000">
              <a:off x="8382000" y="2286000"/>
              <a:ext cx="230188" cy="794"/>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10800000">
              <a:off x="8382000" y="5410200"/>
              <a:ext cx="230188" cy="794"/>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54" name="TextBox 53"/>
          <p:cNvSpPr txBox="1"/>
          <p:nvPr/>
        </p:nvSpPr>
        <p:spPr>
          <a:xfrm rot="5400000">
            <a:off x="7796600" y="3709601"/>
            <a:ext cx="1905000" cy="276999"/>
          </a:xfrm>
          <a:prstGeom prst="rect">
            <a:avLst/>
          </a:prstGeom>
          <a:noFill/>
        </p:spPr>
        <p:txBody>
          <a:bodyPr wrap="square" rtlCol="0">
            <a:spAutoFit/>
          </a:bodyPr>
          <a:lstStyle/>
          <a:p>
            <a:pPr algn="ctr"/>
            <a:r>
              <a:rPr lang="en-US" sz="1200" dirty="0">
                <a:solidFill>
                  <a:schemeClr val="bg1">
                    <a:lumMod val="50000"/>
                  </a:schemeClr>
                </a:solidFill>
              </a:rPr>
              <a:t>Dependent Autonomy</a:t>
            </a:r>
          </a:p>
        </p:txBody>
      </p:sp>
      <p:grpSp>
        <p:nvGrpSpPr>
          <p:cNvPr id="72" name="Group 71"/>
          <p:cNvGrpSpPr/>
          <p:nvPr/>
        </p:nvGrpSpPr>
        <p:grpSpPr>
          <a:xfrm>
            <a:off x="6705600" y="4343400"/>
            <a:ext cx="230188" cy="1219994"/>
            <a:chOff x="8382000" y="4191000"/>
            <a:chExt cx="230188" cy="1219994"/>
          </a:xfrm>
        </p:grpSpPr>
        <p:cxnSp>
          <p:nvCxnSpPr>
            <p:cNvPr id="73" name="Straight Connector 72"/>
            <p:cNvCxnSpPr/>
            <p:nvPr/>
          </p:nvCxnSpPr>
          <p:spPr>
            <a:xfrm rot="16200000" flipH="1">
              <a:off x="8000294" y="4800687"/>
              <a:ext cx="1219994" cy="62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0800000">
              <a:off x="8382000" y="4191000"/>
              <a:ext cx="230188" cy="794"/>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0800000">
              <a:off x="8382000" y="5410200"/>
              <a:ext cx="230188" cy="794"/>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79" name="TextBox 78"/>
          <p:cNvSpPr txBox="1"/>
          <p:nvPr/>
        </p:nvSpPr>
        <p:spPr>
          <a:xfrm rot="5400000">
            <a:off x="6490901" y="4814501"/>
            <a:ext cx="1219198" cy="276999"/>
          </a:xfrm>
          <a:prstGeom prst="rect">
            <a:avLst/>
          </a:prstGeom>
          <a:noFill/>
        </p:spPr>
        <p:txBody>
          <a:bodyPr wrap="square" rtlCol="0">
            <a:spAutoFit/>
          </a:bodyPr>
          <a:lstStyle/>
          <a:p>
            <a:pPr algn="ctr"/>
            <a:r>
              <a:rPr lang="en-US" sz="1200" dirty="0">
                <a:solidFill>
                  <a:schemeClr val="bg1">
                    <a:lumMod val="50000"/>
                  </a:schemeClr>
                </a:solidFill>
              </a:rPr>
              <a:t>High Autonomy</a:t>
            </a:r>
          </a:p>
        </p:txBody>
      </p:sp>
    </p:spTree>
  </p:cSld>
  <p:clrMapOvr>
    <a:masterClrMapping/>
  </p:clrMapOvr>
  <p:transition spd="med" advTm="49249"/>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4018" name="Rectangle 2"/>
          <p:cNvSpPr>
            <a:spLocks noGrp="1" noChangeArrowheads="1"/>
          </p:cNvSpPr>
          <p:nvPr>
            <p:ph type="title"/>
          </p:nvPr>
        </p:nvSpPr>
        <p:spPr/>
        <p:txBody>
          <a:bodyPr/>
          <a:lstStyle/>
          <a:p>
            <a:r>
              <a:rPr lang="en-US" dirty="0"/>
              <a:t>Statelessness</a:t>
            </a:r>
          </a:p>
        </p:txBody>
      </p:sp>
      <p:sp>
        <p:nvSpPr>
          <p:cNvPr id="2134019" name="Rectangle 3"/>
          <p:cNvSpPr>
            <a:spLocks noGrp="1" noChangeArrowheads="1"/>
          </p:cNvSpPr>
          <p:nvPr>
            <p:ph type="body" idx="1"/>
          </p:nvPr>
        </p:nvSpPr>
        <p:spPr>
          <a:xfrm>
            <a:off x="457200" y="1905000"/>
            <a:ext cx="4572000" cy="3962400"/>
          </a:xfrm>
        </p:spPr>
        <p:txBody>
          <a:bodyPr>
            <a:noAutofit/>
          </a:bodyPr>
          <a:lstStyle/>
          <a:p>
            <a:pPr>
              <a:lnSpc>
                <a:spcPct val="150000"/>
              </a:lnSpc>
              <a:buClr>
                <a:srgbClr val="C00000"/>
              </a:buClr>
            </a:pPr>
            <a:r>
              <a:rPr lang="en-US" sz="1700" b="0" dirty="0">
                <a:cs typeface="Malgun Gothic"/>
              </a:rPr>
              <a:t>Design services to defer state management as much as possible</a:t>
            </a:r>
          </a:p>
          <a:p>
            <a:pPr>
              <a:lnSpc>
                <a:spcPct val="150000"/>
              </a:lnSpc>
              <a:buClr>
                <a:srgbClr val="C00000"/>
              </a:buClr>
            </a:pPr>
            <a:r>
              <a:rPr lang="en-US" sz="1700" b="0" dirty="0">
                <a:cs typeface="Malgun Gothic"/>
              </a:rPr>
              <a:t>Building stateless services helps in</a:t>
            </a:r>
          </a:p>
          <a:p>
            <a:pPr marL="742950" lvl="2" indent="-342900">
              <a:lnSpc>
                <a:spcPct val="150000"/>
              </a:lnSpc>
              <a:buClr>
                <a:srgbClr val="C00000"/>
              </a:buClr>
              <a:buFont typeface="Wingdings 2" pitchFamily="18" charset="2"/>
              <a:buChar char="ª"/>
            </a:pPr>
            <a:r>
              <a:rPr lang="en-US" sz="1700" dirty="0">
                <a:solidFill>
                  <a:srgbClr val="262626"/>
                </a:solidFill>
                <a:cs typeface="Malgun Gothic"/>
              </a:rPr>
              <a:t>Implementing agnostic logic</a:t>
            </a:r>
          </a:p>
          <a:p>
            <a:pPr marL="742950" lvl="2" indent="-342900">
              <a:lnSpc>
                <a:spcPct val="150000"/>
              </a:lnSpc>
              <a:buClr>
                <a:srgbClr val="C00000"/>
              </a:buClr>
              <a:buFont typeface="Wingdings 2" pitchFamily="18" charset="2"/>
              <a:buChar char="ª"/>
            </a:pPr>
            <a:r>
              <a:rPr lang="en-US" sz="1700" dirty="0">
                <a:solidFill>
                  <a:srgbClr val="262626"/>
                </a:solidFill>
                <a:cs typeface="Malgun Gothic"/>
              </a:rPr>
              <a:t>Reuse of services</a:t>
            </a:r>
          </a:p>
          <a:p>
            <a:pPr marL="742950" lvl="2" indent="-342900">
              <a:lnSpc>
                <a:spcPct val="150000"/>
              </a:lnSpc>
              <a:buClr>
                <a:srgbClr val="C00000"/>
              </a:buClr>
              <a:buFont typeface="Wingdings 2" pitchFamily="18" charset="2"/>
              <a:buChar char="ª"/>
            </a:pPr>
            <a:r>
              <a:rPr lang="en-US" sz="1700" dirty="0">
                <a:solidFill>
                  <a:srgbClr val="262626"/>
                </a:solidFill>
                <a:cs typeface="Malgun Gothic"/>
              </a:rPr>
              <a:t>Minimize resource consumption</a:t>
            </a:r>
          </a:p>
        </p:txBody>
      </p:sp>
      <p:sp>
        <p:nvSpPr>
          <p:cNvPr id="6" name="TextBox 5"/>
          <p:cNvSpPr txBox="1"/>
          <p:nvPr/>
        </p:nvSpPr>
        <p:spPr>
          <a:xfrm>
            <a:off x="457200" y="762000"/>
            <a:ext cx="8229600" cy="923330"/>
          </a:xfrm>
          <a:prstGeom prst="rect">
            <a:avLst/>
          </a:prstGeom>
          <a:solidFill>
            <a:schemeClr val="accent6">
              <a:lumMod val="20000"/>
              <a:lumOff val="80000"/>
            </a:schemeClr>
          </a:solidFill>
          <a:effectLst>
            <a:outerShdw blurRad="50800" dist="38100" dir="5400000" algn="t" rotWithShape="0">
              <a:prstClr val="black">
                <a:alpha val="40000"/>
              </a:prstClr>
            </a:outerShdw>
          </a:effectLst>
        </p:spPr>
        <p:txBody>
          <a:bodyPr wrap="square" rtlCol="0">
            <a:spAutoFit/>
          </a:bodyPr>
          <a:lstStyle/>
          <a:p>
            <a:pPr algn="just"/>
            <a:r>
              <a:rPr lang="en-US" dirty="0">
                <a:latin typeface="Century Gothic" pitchFamily="34" charset="0"/>
                <a:ea typeface="Malgun Gothic" pitchFamily="34" charset="-127"/>
              </a:rPr>
              <a:t>Services should minimize resource consumption by implementing or utilizing </a:t>
            </a:r>
            <a:r>
              <a:rPr lang="en-US" dirty="0" err="1">
                <a:latin typeface="Century Gothic" pitchFamily="34" charset="0"/>
                <a:ea typeface="Malgun Gothic" pitchFamily="34" charset="-127"/>
              </a:rPr>
              <a:t>stateful</a:t>
            </a:r>
            <a:r>
              <a:rPr lang="en-US" dirty="0">
                <a:latin typeface="Century Gothic" pitchFamily="34" charset="0"/>
                <a:ea typeface="Malgun Gothic" pitchFamily="34" charset="-127"/>
              </a:rPr>
              <a:t> service/resources only when necessary.</a:t>
            </a:r>
          </a:p>
          <a:p>
            <a:pPr algn="just"/>
            <a:endParaRPr lang="en-US" dirty="0">
              <a:latin typeface="Malgun Gothic" pitchFamily="34" charset="-127"/>
              <a:ea typeface="Malgun Gothic" pitchFamily="34" charset="-127"/>
            </a:endParaRPr>
          </a:p>
        </p:txBody>
      </p:sp>
      <p:sp>
        <p:nvSpPr>
          <p:cNvPr id="17" name="TextBox 16"/>
          <p:cNvSpPr txBox="1"/>
          <p:nvPr/>
        </p:nvSpPr>
        <p:spPr>
          <a:xfrm>
            <a:off x="6248400" y="5867400"/>
            <a:ext cx="914400" cy="276999"/>
          </a:xfrm>
          <a:prstGeom prst="rect">
            <a:avLst/>
          </a:prstGeom>
          <a:noFill/>
        </p:spPr>
        <p:txBody>
          <a:bodyPr wrap="square" rtlCol="0">
            <a:spAutoFit/>
          </a:bodyPr>
          <a:lstStyle/>
          <a:p>
            <a:pPr algn="ctr"/>
            <a:r>
              <a:rPr lang="en-US" sz="1200" dirty="0" err="1"/>
              <a:t>Stateful</a:t>
            </a:r>
            <a:endParaRPr lang="en-US" sz="1200" dirty="0"/>
          </a:p>
        </p:txBody>
      </p:sp>
      <p:cxnSp>
        <p:nvCxnSpPr>
          <p:cNvPr id="24" name="Straight Connector 23"/>
          <p:cNvCxnSpPr/>
          <p:nvPr/>
        </p:nvCxnSpPr>
        <p:spPr>
          <a:xfrm rot="5400000">
            <a:off x="3086473" y="4000079"/>
            <a:ext cx="4038600" cy="842"/>
          </a:xfrm>
          <a:prstGeom prst="line">
            <a:avLst/>
          </a:prstGeom>
          <a:ln w="762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7696200" y="2209800"/>
            <a:ext cx="609600" cy="457200"/>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6019800" y="3429000"/>
            <a:ext cx="609600" cy="45720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p:cNvSpPr/>
          <p:nvPr/>
        </p:nvSpPr>
        <p:spPr>
          <a:xfrm>
            <a:off x="7696200" y="3429000"/>
            <a:ext cx="609600" cy="457200"/>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p:cNvSpPr/>
          <p:nvPr/>
        </p:nvSpPr>
        <p:spPr>
          <a:xfrm>
            <a:off x="7696200" y="4419600"/>
            <a:ext cx="609600" cy="4572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p:cNvSpPr/>
          <p:nvPr/>
        </p:nvSpPr>
        <p:spPr>
          <a:xfrm>
            <a:off x="6019800" y="4419600"/>
            <a:ext cx="609600" cy="45720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Can 22"/>
          <p:cNvSpPr/>
          <p:nvPr/>
        </p:nvSpPr>
        <p:spPr>
          <a:xfrm>
            <a:off x="6172200" y="5181600"/>
            <a:ext cx="304800" cy="381000"/>
          </a:xfrm>
          <a:prstGeom prst="can">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Elbow Connector 30"/>
          <p:cNvCxnSpPr>
            <a:stCxn id="33" idx="4"/>
            <a:endCxn id="14" idx="0"/>
          </p:cNvCxnSpPr>
          <p:nvPr/>
        </p:nvCxnSpPr>
        <p:spPr>
          <a:xfrm rot="5400000">
            <a:off x="5943600" y="3048000"/>
            <a:ext cx="762000" cy="158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19" idx="4"/>
            <a:endCxn id="15" idx="0"/>
          </p:cNvCxnSpPr>
          <p:nvPr/>
        </p:nvCxnSpPr>
        <p:spPr>
          <a:xfrm rot="5400000">
            <a:off x="7620000" y="3048000"/>
            <a:ext cx="762000" cy="158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14" idx="4"/>
            <a:endCxn id="22" idx="0"/>
          </p:cNvCxnSpPr>
          <p:nvPr/>
        </p:nvCxnSpPr>
        <p:spPr>
          <a:xfrm rot="5400000">
            <a:off x="6057900" y="4152900"/>
            <a:ext cx="533400" cy="158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9" name="Elbow Connector 38"/>
          <p:cNvCxnSpPr>
            <a:stCxn id="15" idx="4"/>
            <a:endCxn id="18" idx="0"/>
          </p:cNvCxnSpPr>
          <p:nvPr/>
        </p:nvCxnSpPr>
        <p:spPr>
          <a:xfrm rot="5400000">
            <a:off x="7734300" y="4152900"/>
            <a:ext cx="533400" cy="158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2" name="Elbow Connector 41"/>
          <p:cNvCxnSpPr>
            <a:stCxn id="22" idx="4"/>
            <a:endCxn id="23" idx="0"/>
          </p:cNvCxnSpPr>
          <p:nvPr/>
        </p:nvCxnSpPr>
        <p:spPr>
          <a:xfrm rot="5400000">
            <a:off x="6134100" y="5067300"/>
            <a:ext cx="381000" cy="158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 name="Elbow Connector 44"/>
          <p:cNvCxnSpPr>
            <a:stCxn id="18" idx="4"/>
            <a:endCxn id="35" idx="1"/>
          </p:cNvCxnSpPr>
          <p:nvPr/>
        </p:nvCxnSpPr>
        <p:spPr>
          <a:xfrm rot="5400000">
            <a:off x="7848600" y="5029200"/>
            <a:ext cx="304800" cy="158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6019800" y="2209800"/>
            <a:ext cx="609600" cy="45720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Can 34"/>
          <p:cNvSpPr/>
          <p:nvPr/>
        </p:nvSpPr>
        <p:spPr>
          <a:xfrm>
            <a:off x="7848600" y="5181600"/>
            <a:ext cx="304800" cy="381000"/>
          </a:xfrm>
          <a:prstGeom prst="can">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ight Arrow 37"/>
          <p:cNvSpPr/>
          <p:nvPr/>
        </p:nvSpPr>
        <p:spPr>
          <a:xfrm>
            <a:off x="6934200" y="3581400"/>
            <a:ext cx="6096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6019800" y="5867400"/>
            <a:ext cx="304800" cy="22860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p:cNvSpPr txBox="1"/>
          <p:nvPr/>
        </p:nvSpPr>
        <p:spPr>
          <a:xfrm>
            <a:off x="7467600" y="5895201"/>
            <a:ext cx="914400" cy="276999"/>
          </a:xfrm>
          <a:prstGeom prst="rect">
            <a:avLst/>
          </a:prstGeom>
          <a:noFill/>
        </p:spPr>
        <p:txBody>
          <a:bodyPr wrap="square" rtlCol="0">
            <a:spAutoFit/>
          </a:bodyPr>
          <a:lstStyle/>
          <a:p>
            <a:pPr algn="ctr"/>
            <a:r>
              <a:rPr lang="en-US" sz="1200" dirty="0"/>
              <a:t>Stateless</a:t>
            </a:r>
          </a:p>
        </p:txBody>
      </p:sp>
      <p:sp>
        <p:nvSpPr>
          <p:cNvPr id="43" name="Oval 42"/>
          <p:cNvSpPr/>
          <p:nvPr/>
        </p:nvSpPr>
        <p:spPr>
          <a:xfrm>
            <a:off x="7239000" y="5895201"/>
            <a:ext cx="304800" cy="228600"/>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6" name="Straight Connector 45"/>
          <p:cNvCxnSpPr/>
          <p:nvPr/>
        </p:nvCxnSpPr>
        <p:spPr>
          <a:xfrm>
            <a:off x="5715000" y="5791200"/>
            <a:ext cx="28194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advTm="40888"/>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4018" name="Rectangle 2"/>
          <p:cNvSpPr>
            <a:spLocks noGrp="1" noChangeArrowheads="1"/>
          </p:cNvSpPr>
          <p:nvPr>
            <p:ph type="title"/>
          </p:nvPr>
        </p:nvSpPr>
        <p:spPr/>
        <p:txBody>
          <a:bodyPr/>
          <a:lstStyle/>
          <a:p>
            <a:r>
              <a:rPr lang="en-US" dirty="0"/>
              <a:t>Discoverability</a:t>
            </a:r>
          </a:p>
        </p:txBody>
      </p:sp>
      <p:sp>
        <p:nvSpPr>
          <p:cNvPr id="2134019" name="Rectangle 3"/>
          <p:cNvSpPr>
            <a:spLocks noGrp="1" noChangeArrowheads="1"/>
          </p:cNvSpPr>
          <p:nvPr>
            <p:ph type="body" idx="1"/>
          </p:nvPr>
        </p:nvSpPr>
        <p:spPr>
          <a:xfrm>
            <a:off x="457200" y="1905000"/>
            <a:ext cx="4572000" cy="3962400"/>
          </a:xfrm>
        </p:spPr>
        <p:txBody>
          <a:bodyPr>
            <a:noAutofit/>
          </a:bodyPr>
          <a:lstStyle/>
          <a:p>
            <a:pPr>
              <a:lnSpc>
                <a:spcPct val="150000"/>
              </a:lnSpc>
              <a:buClr>
                <a:srgbClr val="C00000"/>
              </a:buClr>
            </a:pPr>
            <a:r>
              <a:rPr lang="en-US" sz="1700" b="0" dirty="0">
                <a:cs typeface="Malgun Gothic"/>
              </a:rPr>
              <a:t>Services should communicate additional information like service taxonomy, technology and other information useful for both human (design time) and automated consumers (run time)</a:t>
            </a:r>
          </a:p>
          <a:p>
            <a:pPr>
              <a:lnSpc>
                <a:spcPct val="150000"/>
              </a:lnSpc>
              <a:buClr>
                <a:srgbClr val="C00000"/>
              </a:buClr>
            </a:pPr>
            <a:r>
              <a:rPr lang="en-US" sz="1700" b="0" dirty="0">
                <a:cs typeface="Malgun Gothic"/>
              </a:rPr>
              <a:t>Communication meta information and taxonomy details are stored in</a:t>
            </a:r>
          </a:p>
          <a:p>
            <a:pPr marL="742950" lvl="2" indent="-342900">
              <a:lnSpc>
                <a:spcPct val="150000"/>
              </a:lnSpc>
              <a:buClr>
                <a:srgbClr val="C00000"/>
              </a:buClr>
              <a:buFont typeface="Wingdings 2" pitchFamily="18" charset="2"/>
              <a:buChar char="ª"/>
            </a:pPr>
            <a:r>
              <a:rPr lang="en-US" sz="1700" dirty="0">
                <a:solidFill>
                  <a:srgbClr val="262626"/>
                </a:solidFill>
                <a:cs typeface="Malgun Gothic"/>
              </a:rPr>
              <a:t>Service inventory or Service Repository</a:t>
            </a:r>
          </a:p>
          <a:p>
            <a:pPr marL="742950" lvl="2" indent="-342900">
              <a:lnSpc>
                <a:spcPct val="150000"/>
              </a:lnSpc>
              <a:buClr>
                <a:srgbClr val="C00000"/>
              </a:buClr>
              <a:buFont typeface="Wingdings 2" pitchFamily="18" charset="2"/>
              <a:buChar char="ª"/>
            </a:pPr>
            <a:r>
              <a:rPr lang="en-US" sz="1700" dirty="0">
                <a:solidFill>
                  <a:srgbClr val="262626"/>
                </a:solidFill>
                <a:cs typeface="Malgun Gothic"/>
              </a:rPr>
              <a:t>Service Registry</a:t>
            </a:r>
          </a:p>
        </p:txBody>
      </p:sp>
      <p:sp>
        <p:nvSpPr>
          <p:cNvPr id="6" name="TextBox 5"/>
          <p:cNvSpPr txBox="1"/>
          <p:nvPr/>
        </p:nvSpPr>
        <p:spPr>
          <a:xfrm>
            <a:off x="457200" y="762000"/>
            <a:ext cx="8229600" cy="923330"/>
          </a:xfrm>
          <a:prstGeom prst="rect">
            <a:avLst/>
          </a:prstGeom>
          <a:solidFill>
            <a:schemeClr val="accent6">
              <a:lumMod val="20000"/>
              <a:lumOff val="80000"/>
            </a:schemeClr>
          </a:solidFill>
          <a:effectLst>
            <a:outerShdw blurRad="50800" dist="38100" dir="5400000" algn="t" rotWithShape="0">
              <a:prstClr val="black">
                <a:alpha val="40000"/>
              </a:prstClr>
            </a:outerShdw>
          </a:effectLst>
        </p:spPr>
        <p:txBody>
          <a:bodyPr wrap="square" rtlCol="0">
            <a:spAutoFit/>
          </a:bodyPr>
          <a:lstStyle/>
          <a:p>
            <a:pPr algn="just"/>
            <a:r>
              <a:rPr lang="en-US" dirty="0">
                <a:latin typeface="Century Gothic" pitchFamily="34" charset="0"/>
                <a:ea typeface="Malgun Gothic" pitchFamily="34" charset="-127"/>
              </a:rPr>
              <a:t>Services should communicate additional meta information promoting discovery and integration by consumers.</a:t>
            </a:r>
          </a:p>
          <a:p>
            <a:pPr algn="just"/>
            <a:endParaRPr lang="en-US" dirty="0">
              <a:latin typeface="Malgun Gothic" pitchFamily="34" charset="-127"/>
              <a:ea typeface="Malgun Gothic" pitchFamily="34" charset="-127"/>
            </a:endParaRPr>
          </a:p>
        </p:txBody>
      </p:sp>
      <p:sp>
        <p:nvSpPr>
          <p:cNvPr id="17" name="TextBox 16"/>
          <p:cNvSpPr txBox="1"/>
          <p:nvPr/>
        </p:nvSpPr>
        <p:spPr>
          <a:xfrm>
            <a:off x="6172200" y="5867400"/>
            <a:ext cx="914400" cy="276999"/>
          </a:xfrm>
          <a:prstGeom prst="rect">
            <a:avLst/>
          </a:prstGeom>
          <a:noFill/>
        </p:spPr>
        <p:txBody>
          <a:bodyPr wrap="square" rtlCol="0">
            <a:spAutoFit/>
          </a:bodyPr>
          <a:lstStyle/>
          <a:p>
            <a:pPr algn="ctr"/>
            <a:r>
              <a:rPr lang="en-US" sz="1200" dirty="0"/>
              <a:t>Services</a:t>
            </a:r>
          </a:p>
        </p:txBody>
      </p:sp>
      <p:cxnSp>
        <p:nvCxnSpPr>
          <p:cNvPr id="24" name="Straight Connector 23"/>
          <p:cNvCxnSpPr/>
          <p:nvPr/>
        </p:nvCxnSpPr>
        <p:spPr>
          <a:xfrm rot="5400000">
            <a:off x="3086473" y="4000079"/>
            <a:ext cx="4038600" cy="842"/>
          </a:xfrm>
          <a:prstGeom prst="line">
            <a:avLst/>
          </a:prstGeom>
          <a:ln w="762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6019800" y="4781550"/>
            <a:ext cx="838200" cy="62865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p:cNvSpPr/>
          <p:nvPr/>
        </p:nvSpPr>
        <p:spPr>
          <a:xfrm>
            <a:off x="5943600" y="5867400"/>
            <a:ext cx="304800" cy="228600"/>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p:cNvSpPr txBox="1"/>
          <p:nvPr/>
        </p:nvSpPr>
        <p:spPr>
          <a:xfrm>
            <a:off x="7467600" y="5895201"/>
            <a:ext cx="914400" cy="276999"/>
          </a:xfrm>
          <a:prstGeom prst="rect">
            <a:avLst/>
          </a:prstGeom>
          <a:noFill/>
        </p:spPr>
        <p:txBody>
          <a:bodyPr wrap="square" rtlCol="0">
            <a:spAutoFit/>
          </a:bodyPr>
          <a:lstStyle/>
          <a:p>
            <a:pPr algn="ctr"/>
            <a:r>
              <a:rPr lang="en-US" sz="1200" dirty="0"/>
              <a:t>Consumer</a:t>
            </a:r>
          </a:p>
        </p:txBody>
      </p:sp>
      <p:sp>
        <p:nvSpPr>
          <p:cNvPr id="43" name="Oval 42"/>
          <p:cNvSpPr/>
          <p:nvPr/>
        </p:nvSpPr>
        <p:spPr>
          <a:xfrm>
            <a:off x="7162800" y="5895201"/>
            <a:ext cx="304800" cy="2286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6" name="Straight Connector 45"/>
          <p:cNvCxnSpPr/>
          <p:nvPr/>
        </p:nvCxnSpPr>
        <p:spPr>
          <a:xfrm>
            <a:off x="5638800" y="5791200"/>
            <a:ext cx="28194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5486400" y="2133600"/>
            <a:ext cx="3276600" cy="1676400"/>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5638800" y="2514600"/>
            <a:ext cx="609600" cy="457200"/>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p:cNvSpPr/>
          <p:nvPr/>
        </p:nvSpPr>
        <p:spPr>
          <a:xfrm>
            <a:off x="6400800" y="2514600"/>
            <a:ext cx="609600" cy="457200"/>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p:cNvSpPr/>
          <p:nvPr/>
        </p:nvSpPr>
        <p:spPr>
          <a:xfrm>
            <a:off x="7162800" y="2514600"/>
            <a:ext cx="609600" cy="457200"/>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p:cNvSpPr/>
          <p:nvPr/>
        </p:nvSpPr>
        <p:spPr>
          <a:xfrm>
            <a:off x="7924800" y="2514600"/>
            <a:ext cx="609600" cy="457200"/>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p:cNvSpPr/>
          <p:nvPr/>
        </p:nvSpPr>
        <p:spPr>
          <a:xfrm>
            <a:off x="7924800" y="3124200"/>
            <a:ext cx="609600" cy="457200"/>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p:cNvSpPr/>
          <p:nvPr/>
        </p:nvSpPr>
        <p:spPr>
          <a:xfrm>
            <a:off x="7162800" y="3124200"/>
            <a:ext cx="609600" cy="457200"/>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p:cNvSpPr/>
          <p:nvPr/>
        </p:nvSpPr>
        <p:spPr>
          <a:xfrm>
            <a:off x="6400800" y="3124200"/>
            <a:ext cx="609600" cy="457200"/>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p:cNvSpPr/>
          <p:nvPr/>
        </p:nvSpPr>
        <p:spPr>
          <a:xfrm>
            <a:off x="5638800" y="3124200"/>
            <a:ext cx="609600" cy="457200"/>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9" name="Elbow Connector 48"/>
          <p:cNvCxnSpPr>
            <a:stCxn id="18" idx="0"/>
            <a:endCxn id="26" idx="2"/>
          </p:cNvCxnSpPr>
          <p:nvPr/>
        </p:nvCxnSpPr>
        <p:spPr>
          <a:xfrm rot="5400000" flipH="1" flipV="1">
            <a:off x="6296025" y="3952875"/>
            <a:ext cx="971550" cy="6858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0" name="Rounded Rectangle 49"/>
          <p:cNvSpPr/>
          <p:nvPr/>
        </p:nvSpPr>
        <p:spPr>
          <a:xfrm>
            <a:off x="8001000" y="4495800"/>
            <a:ext cx="838200" cy="698500"/>
          </a:xfrm>
          <a:prstGeom prst="roundRect">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lumMod val="50000"/>
                  </a:schemeClr>
                </a:solidFill>
              </a:rPr>
              <a:t>New Service</a:t>
            </a:r>
          </a:p>
        </p:txBody>
      </p:sp>
      <p:cxnSp>
        <p:nvCxnSpPr>
          <p:cNvPr id="51" name="Elbow Connector 50"/>
          <p:cNvCxnSpPr>
            <a:stCxn id="18" idx="6"/>
            <a:endCxn id="50" idx="1"/>
          </p:cNvCxnSpPr>
          <p:nvPr/>
        </p:nvCxnSpPr>
        <p:spPr>
          <a:xfrm flipV="1">
            <a:off x="6858000" y="4845050"/>
            <a:ext cx="1143000" cy="25082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5410200" y="4038600"/>
            <a:ext cx="1143000" cy="646331"/>
          </a:xfrm>
          <a:prstGeom prst="rect">
            <a:avLst/>
          </a:prstGeom>
          <a:noFill/>
        </p:spPr>
        <p:txBody>
          <a:bodyPr wrap="square" rtlCol="0">
            <a:spAutoFit/>
          </a:bodyPr>
          <a:lstStyle/>
          <a:p>
            <a:pPr algn="ctr"/>
            <a:r>
              <a:rPr lang="en-US" sz="1200" dirty="0"/>
              <a:t>1. Look up available service</a:t>
            </a:r>
          </a:p>
        </p:txBody>
      </p:sp>
      <p:sp>
        <p:nvSpPr>
          <p:cNvPr id="55" name="TextBox 54"/>
          <p:cNvSpPr txBox="1"/>
          <p:nvPr/>
        </p:nvSpPr>
        <p:spPr>
          <a:xfrm>
            <a:off x="6781800" y="5177135"/>
            <a:ext cx="1371600" cy="461665"/>
          </a:xfrm>
          <a:prstGeom prst="rect">
            <a:avLst/>
          </a:prstGeom>
          <a:noFill/>
        </p:spPr>
        <p:txBody>
          <a:bodyPr wrap="square" rtlCol="0">
            <a:spAutoFit/>
          </a:bodyPr>
          <a:lstStyle/>
          <a:p>
            <a:pPr algn="ctr"/>
            <a:r>
              <a:rPr lang="en-US" sz="1200" dirty="0"/>
              <a:t>2. If you can’t find one, build it</a:t>
            </a:r>
          </a:p>
        </p:txBody>
      </p:sp>
      <p:sp>
        <p:nvSpPr>
          <p:cNvPr id="56" name="TextBox 55"/>
          <p:cNvSpPr txBox="1"/>
          <p:nvPr/>
        </p:nvSpPr>
        <p:spPr>
          <a:xfrm>
            <a:off x="5715000" y="2133600"/>
            <a:ext cx="2819400" cy="276999"/>
          </a:xfrm>
          <a:prstGeom prst="rect">
            <a:avLst/>
          </a:prstGeom>
          <a:noFill/>
        </p:spPr>
        <p:txBody>
          <a:bodyPr wrap="square" rtlCol="0">
            <a:spAutoFit/>
          </a:bodyPr>
          <a:lstStyle/>
          <a:p>
            <a:pPr algn="ctr"/>
            <a:r>
              <a:rPr lang="en-US" sz="1200" dirty="0"/>
              <a:t>Service Inventory or Service Registry</a:t>
            </a:r>
          </a:p>
        </p:txBody>
      </p:sp>
    </p:spTree>
  </p:cSld>
  <p:clrMapOvr>
    <a:masterClrMapping/>
  </p:clrMapOvr>
  <p:transition spd="med" advTm="44944"/>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4018" name="Rectangle 2"/>
          <p:cNvSpPr>
            <a:spLocks noGrp="1" noChangeArrowheads="1"/>
          </p:cNvSpPr>
          <p:nvPr>
            <p:ph type="title"/>
          </p:nvPr>
        </p:nvSpPr>
        <p:spPr/>
        <p:txBody>
          <a:bodyPr/>
          <a:lstStyle/>
          <a:p>
            <a:r>
              <a:rPr lang="en-US" dirty="0" err="1"/>
              <a:t>Composability</a:t>
            </a:r>
            <a:endParaRPr lang="en-US" dirty="0"/>
          </a:p>
        </p:txBody>
      </p:sp>
      <p:sp>
        <p:nvSpPr>
          <p:cNvPr id="2134019" name="Rectangle 3"/>
          <p:cNvSpPr>
            <a:spLocks noGrp="1" noChangeArrowheads="1"/>
          </p:cNvSpPr>
          <p:nvPr>
            <p:ph type="body" idx="1"/>
          </p:nvPr>
        </p:nvSpPr>
        <p:spPr>
          <a:xfrm>
            <a:off x="457200" y="1905000"/>
            <a:ext cx="4572000" cy="3962400"/>
          </a:xfrm>
        </p:spPr>
        <p:txBody>
          <a:bodyPr>
            <a:noAutofit/>
          </a:bodyPr>
          <a:lstStyle/>
          <a:p>
            <a:pPr>
              <a:lnSpc>
                <a:spcPct val="150000"/>
              </a:lnSpc>
              <a:buClr>
                <a:srgbClr val="C00000"/>
              </a:buClr>
            </a:pPr>
            <a:r>
              <a:rPr lang="en-US" sz="1700" b="0" dirty="0">
                <a:cs typeface="Malgun Gothic"/>
              </a:rPr>
              <a:t>Services which solve smaller problems are composed to solve larger problems</a:t>
            </a:r>
          </a:p>
          <a:p>
            <a:pPr>
              <a:lnSpc>
                <a:spcPct val="150000"/>
              </a:lnSpc>
              <a:buClr>
                <a:srgbClr val="C00000"/>
              </a:buClr>
            </a:pPr>
            <a:r>
              <a:rPr lang="en-US" sz="1700" b="0" dirty="0" err="1">
                <a:cs typeface="Malgun Gothic"/>
              </a:rPr>
              <a:t>Composability</a:t>
            </a:r>
            <a:r>
              <a:rPr lang="en-US" sz="1700" b="0" dirty="0">
                <a:cs typeface="Malgun Gothic"/>
              </a:rPr>
              <a:t> is closely related to reusability principle</a:t>
            </a:r>
          </a:p>
          <a:p>
            <a:pPr>
              <a:lnSpc>
                <a:spcPct val="150000"/>
              </a:lnSpc>
              <a:buClr>
                <a:srgbClr val="C00000"/>
              </a:buClr>
            </a:pPr>
            <a:r>
              <a:rPr lang="en-US" sz="1700" b="0" dirty="0">
                <a:cs typeface="Malgun Gothic"/>
              </a:rPr>
              <a:t>Services should have flexible service contracts to allow different types of data exchange patterns for similar functions</a:t>
            </a:r>
          </a:p>
          <a:p>
            <a:pPr>
              <a:lnSpc>
                <a:spcPct val="150000"/>
              </a:lnSpc>
              <a:buClr>
                <a:srgbClr val="C00000"/>
              </a:buClr>
            </a:pPr>
            <a:r>
              <a:rPr lang="en-US" sz="1700" b="0" dirty="0">
                <a:cs typeface="Malgun Gothic"/>
              </a:rPr>
              <a:t>Service execution for individual functions should be highly tuned</a:t>
            </a:r>
            <a:endParaRPr lang="en-US" sz="1700" dirty="0">
              <a:solidFill>
                <a:srgbClr val="262626"/>
              </a:solidFill>
              <a:cs typeface="Malgun Gothic"/>
            </a:endParaRPr>
          </a:p>
        </p:txBody>
      </p:sp>
      <p:sp>
        <p:nvSpPr>
          <p:cNvPr id="6" name="TextBox 5"/>
          <p:cNvSpPr txBox="1"/>
          <p:nvPr/>
        </p:nvSpPr>
        <p:spPr>
          <a:xfrm>
            <a:off x="457200" y="762000"/>
            <a:ext cx="8229600" cy="923330"/>
          </a:xfrm>
          <a:prstGeom prst="rect">
            <a:avLst/>
          </a:prstGeom>
          <a:solidFill>
            <a:schemeClr val="accent6">
              <a:lumMod val="20000"/>
              <a:lumOff val="80000"/>
            </a:schemeClr>
          </a:solidFill>
          <a:effectLst>
            <a:outerShdw blurRad="50800" dist="38100" dir="5400000" algn="t" rotWithShape="0">
              <a:prstClr val="black">
                <a:alpha val="40000"/>
              </a:prstClr>
            </a:outerShdw>
          </a:effectLst>
        </p:spPr>
        <p:txBody>
          <a:bodyPr wrap="square" rtlCol="0">
            <a:spAutoFit/>
          </a:bodyPr>
          <a:lstStyle/>
          <a:p>
            <a:pPr algn="just"/>
            <a:r>
              <a:rPr lang="en-US" dirty="0">
                <a:latin typeface="Century Gothic" pitchFamily="34" charset="0"/>
                <a:ea typeface="Malgun Gothic" pitchFamily="34" charset="-127"/>
              </a:rPr>
              <a:t>Services should be designed for participating in different business flows to solve varying complex problems.</a:t>
            </a:r>
          </a:p>
          <a:p>
            <a:pPr algn="just"/>
            <a:endParaRPr lang="en-US" dirty="0">
              <a:latin typeface="Malgun Gothic" pitchFamily="34" charset="-127"/>
              <a:ea typeface="Malgun Gothic" pitchFamily="34" charset="-127"/>
            </a:endParaRPr>
          </a:p>
        </p:txBody>
      </p:sp>
      <p:cxnSp>
        <p:nvCxnSpPr>
          <p:cNvPr id="31" name="Straight Connector 30"/>
          <p:cNvCxnSpPr/>
          <p:nvPr/>
        </p:nvCxnSpPr>
        <p:spPr>
          <a:xfrm rot="5400000">
            <a:off x="3086473" y="4000079"/>
            <a:ext cx="4038600" cy="842"/>
          </a:xfrm>
          <a:prstGeom prst="line">
            <a:avLst/>
          </a:prstGeom>
          <a:ln w="762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6858000" y="1981200"/>
            <a:ext cx="609600" cy="4572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p:cNvSpPr/>
          <p:nvPr/>
        </p:nvSpPr>
        <p:spPr>
          <a:xfrm>
            <a:off x="6019800" y="3200400"/>
            <a:ext cx="609600" cy="4572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p:cNvSpPr/>
          <p:nvPr/>
        </p:nvSpPr>
        <p:spPr>
          <a:xfrm>
            <a:off x="7696200" y="3200400"/>
            <a:ext cx="609600" cy="4572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p:cNvSpPr/>
          <p:nvPr/>
        </p:nvSpPr>
        <p:spPr>
          <a:xfrm>
            <a:off x="7696200" y="4191000"/>
            <a:ext cx="609600" cy="4572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Oval 37"/>
          <p:cNvSpPr/>
          <p:nvPr/>
        </p:nvSpPr>
        <p:spPr>
          <a:xfrm>
            <a:off x="6019800" y="4191000"/>
            <a:ext cx="609600" cy="4572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Can 38"/>
          <p:cNvSpPr/>
          <p:nvPr/>
        </p:nvSpPr>
        <p:spPr>
          <a:xfrm>
            <a:off x="6172200" y="4953000"/>
            <a:ext cx="304800" cy="381000"/>
          </a:xfrm>
          <a:prstGeom prst="can">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lowchart: Multidocument 41"/>
          <p:cNvSpPr/>
          <p:nvPr/>
        </p:nvSpPr>
        <p:spPr>
          <a:xfrm>
            <a:off x="7848600" y="5029200"/>
            <a:ext cx="304800" cy="304800"/>
          </a:xfrm>
          <a:prstGeom prst="flowChartMultidocumen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Elbow Connector 44"/>
          <p:cNvCxnSpPr>
            <a:stCxn id="32" idx="4"/>
            <a:endCxn id="33" idx="0"/>
          </p:cNvCxnSpPr>
          <p:nvPr/>
        </p:nvCxnSpPr>
        <p:spPr>
          <a:xfrm rot="5400000">
            <a:off x="6362700" y="2400300"/>
            <a:ext cx="762000" cy="8382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8" name="Elbow Connector 47"/>
          <p:cNvCxnSpPr>
            <a:stCxn id="32" idx="4"/>
            <a:endCxn id="35" idx="0"/>
          </p:cNvCxnSpPr>
          <p:nvPr/>
        </p:nvCxnSpPr>
        <p:spPr>
          <a:xfrm rot="16200000" flipH="1">
            <a:off x="7200900" y="2400300"/>
            <a:ext cx="762000" cy="8382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2" name="Elbow Connector 51"/>
          <p:cNvCxnSpPr>
            <a:stCxn id="33" idx="4"/>
            <a:endCxn id="38" idx="0"/>
          </p:cNvCxnSpPr>
          <p:nvPr/>
        </p:nvCxnSpPr>
        <p:spPr>
          <a:xfrm rot="5400000">
            <a:off x="6057900" y="3924300"/>
            <a:ext cx="533400" cy="158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 name="Elbow Connector 52"/>
          <p:cNvCxnSpPr>
            <a:stCxn id="35" idx="4"/>
            <a:endCxn id="36" idx="0"/>
          </p:cNvCxnSpPr>
          <p:nvPr/>
        </p:nvCxnSpPr>
        <p:spPr>
          <a:xfrm rot="5400000">
            <a:off x="7734300" y="3924300"/>
            <a:ext cx="533400" cy="158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7" name="Elbow Connector 56"/>
          <p:cNvCxnSpPr>
            <a:stCxn id="38" idx="4"/>
            <a:endCxn id="39" idx="0"/>
          </p:cNvCxnSpPr>
          <p:nvPr/>
        </p:nvCxnSpPr>
        <p:spPr>
          <a:xfrm rot="5400000">
            <a:off x="6134100" y="4838700"/>
            <a:ext cx="381000" cy="158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8" name="Elbow Connector 44"/>
          <p:cNvCxnSpPr>
            <a:stCxn id="36" idx="4"/>
            <a:endCxn id="42" idx="1"/>
          </p:cNvCxnSpPr>
          <p:nvPr/>
        </p:nvCxnSpPr>
        <p:spPr>
          <a:xfrm rot="5400000">
            <a:off x="7658100" y="4838700"/>
            <a:ext cx="533400" cy="152400"/>
          </a:xfrm>
          <a:prstGeom prst="bentConnector4">
            <a:avLst>
              <a:gd name="adj1" fmla="val 35714"/>
              <a:gd name="adj2" fmla="val 2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2" name="Elbow Connector 71"/>
          <p:cNvCxnSpPr>
            <a:stCxn id="33" idx="6"/>
            <a:endCxn id="36" idx="2"/>
          </p:cNvCxnSpPr>
          <p:nvPr/>
        </p:nvCxnSpPr>
        <p:spPr>
          <a:xfrm>
            <a:off x="6629400" y="3429000"/>
            <a:ext cx="1066800" cy="9906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5791200" y="5486400"/>
            <a:ext cx="2971800" cy="523220"/>
          </a:xfrm>
          <a:prstGeom prst="rect">
            <a:avLst/>
          </a:prstGeom>
          <a:noFill/>
        </p:spPr>
        <p:txBody>
          <a:bodyPr wrap="square" rtlCol="0">
            <a:spAutoFit/>
          </a:bodyPr>
          <a:lstStyle/>
          <a:p>
            <a:pPr algn="ctr"/>
            <a:r>
              <a:rPr lang="en-US" sz="1400" dirty="0"/>
              <a:t>Service are combined to solve complex business requirements</a:t>
            </a:r>
          </a:p>
        </p:txBody>
      </p:sp>
    </p:spTree>
  </p:cSld>
  <p:clrMapOvr>
    <a:masterClrMapping/>
  </p:clrMapOvr>
  <p:transition spd="med" advTm="57455"/>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SOA Meta Model</a:t>
            </a:r>
            <a:endParaRPr lang="en-US" dirty="0"/>
          </a:p>
        </p:txBody>
      </p:sp>
      <p:pic>
        <p:nvPicPr>
          <p:cNvPr id="102403" name="Picture 3"/>
          <p:cNvPicPr>
            <a:picLocks noChangeAspect="1" noChangeArrowheads="1"/>
          </p:cNvPicPr>
          <p:nvPr/>
        </p:nvPicPr>
        <p:blipFill>
          <a:blip r:embed="rId3" cstate="print"/>
          <a:srcRect/>
          <a:stretch>
            <a:fillRect/>
          </a:stretch>
        </p:blipFill>
        <p:spPr bwMode="auto">
          <a:xfrm>
            <a:off x="1228725" y="685800"/>
            <a:ext cx="6686550" cy="5257800"/>
          </a:xfrm>
          <a:prstGeom prst="rect">
            <a:avLst/>
          </a:prstGeom>
          <a:noFill/>
          <a:ln w="9525">
            <a:noFill/>
            <a:miter lim="800000"/>
            <a:headEnd/>
            <a:tailEnd/>
          </a:ln>
          <a:effectLst/>
        </p:spPr>
      </p:pic>
      <p:sp>
        <p:nvSpPr>
          <p:cNvPr id="6" name="TextBox 5"/>
          <p:cNvSpPr txBox="1"/>
          <p:nvPr/>
        </p:nvSpPr>
        <p:spPr>
          <a:xfrm>
            <a:off x="1676400" y="5943600"/>
            <a:ext cx="5867400" cy="307777"/>
          </a:xfrm>
          <a:prstGeom prst="rect">
            <a:avLst/>
          </a:prstGeom>
          <a:noFill/>
        </p:spPr>
        <p:txBody>
          <a:bodyPr wrap="square" rtlCol="0">
            <a:spAutoFit/>
          </a:bodyPr>
          <a:lstStyle/>
          <a:p>
            <a:pPr algn="ctr"/>
            <a:r>
              <a:rPr lang="en-US" sz="1400" dirty="0"/>
              <a:t>Source: SOA meta-model, The Linthicum Group, 2007</a:t>
            </a:r>
          </a:p>
        </p:txBody>
      </p:sp>
    </p:spTree>
  </p:cSld>
  <p:clrMapOvr>
    <a:masterClrMapping/>
  </p:clrMapOvr>
  <p:transition spd="med" advTm="118327"/>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ChangeArrowheads="1"/>
          </p:cNvSpPr>
          <p:nvPr>
            <p:ph type="title"/>
          </p:nvPr>
        </p:nvSpPr>
        <p:spPr>
          <a:xfrm>
            <a:off x="381000" y="76200"/>
            <a:ext cx="8153400" cy="457200"/>
          </a:xfrm>
        </p:spPr>
        <p:txBody>
          <a:bodyPr/>
          <a:lstStyle/>
          <a:p>
            <a:pPr eaLnBrk="1" hangingPunct="1"/>
            <a:r>
              <a:rPr lang="en-US" dirty="0">
                <a:solidFill>
                  <a:schemeClr val="tx2">
                    <a:lumMod val="75000"/>
                  </a:schemeClr>
                </a:solidFill>
              </a:rPr>
              <a:t>Current IT World</a:t>
            </a:r>
            <a:endParaRPr lang="en-US" dirty="0"/>
          </a:p>
        </p:txBody>
      </p:sp>
      <p:grpSp>
        <p:nvGrpSpPr>
          <p:cNvPr id="34" name="Group 3"/>
          <p:cNvGrpSpPr>
            <a:grpSpLocks/>
          </p:cNvGrpSpPr>
          <p:nvPr/>
        </p:nvGrpSpPr>
        <p:grpSpPr bwMode="auto">
          <a:xfrm>
            <a:off x="846667" y="1066800"/>
            <a:ext cx="7535333" cy="4572000"/>
            <a:chOff x="465" y="859"/>
            <a:chExt cx="4975" cy="2982"/>
          </a:xfrm>
        </p:grpSpPr>
        <p:grpSp>
          <p:nvGrpSpPr>
            <p:cNvPr id="35" name="Group 4"/>
            <p:cNvGrpSpPr>
              <a:grpSpLocks/>
            </p:cNvGrpSpPr>
            <p:nvPr/>
          </p:nvGrpSpPr>
          <p:grpSpPr bwMode="auto">
            <a:xfrm>
              <a:off x="480" y="888"/>
              <a:ext cx="5047" cy="3079"/>
              <a:chOff x="776" y="762"/>
              <a:chExt cx="3965" cy="3079"/>
            </a:xfrm>
          </p:grpSpPr>
          <p:sp>
            <p:nvSpPr>
              <p:cNvPr id="158" name="Line 5"/>
              <p:cNvSpPr>
                <a:spLocks noChangeShapeType="1"/>
              </p:cNvSpPr>
              <p:nvPr/>
            </p:nvSpPr>
            <p:spPr bwMode="auto">
              <a:xfrm>
                <a:off x="1652" y="3730"/>
                <a:ext cx="26" cy="1"/>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159" name="Line 6"/>
              <p:cNvSpPr>
                <a:spLocks noChangeShapeType="1"/>
              </p:cNvSpPr>
              <p:nvPr/>
            </p:nvSpPr>
            <p:spPr bwMode="auto">
              <a:xfrm>
                <a:off x="1704" y="3730"/>
                <a:ext cx="26" cy="1"/>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160" name="Line 7"/>
              <p:cNvSpPr>
                <a:spLocks noChangeShapeType="1"/>
              </p:cNvSpPr>
              <p:nvPr/>
            </p:nvSpPr>
            <p:spPr bwMode="auto">
              <a:xfrm>
                <a:off x="1755" y="3730"/>
                <a:ext cx="26" cy="1"/>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161" name="Line 8"/>
              <p:cNvSpPr>
                <a:spLocks noChangeShapeType="1"/>
              </p:cNvSpPr>
              <p:nvPr/>
            </p:nvSpPr>
            <p:spPr bwMode="auto">
              <a:xfrm>
                <a:off x="1807" y="3730"/>
                <a:ext cx="25" cy="1"/>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162" name="Line 9"/>
              <p:cNvSpPr>
                <a:spLocks noChangeShapeType="1"/>
              </p:cNvSpPr>
              <p:nvPr/>
            </p:nvSpPr>
            <p:spPr bwMode="auto">
              <a:xfrm>
                <a:off x="1858" y="3730"/>
                <a:ext cx="25" cy="1"/>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163" name="Line 10"/>
              <p:cNvSpPr>
                <a:spLocks noChangeShapeType="1"/>
              </p:cNvSpPr>
              <p:nvPr/>
            </p:nvSpPr>
            <p:spPr bwMode="auto">
              <a:xfrm>
                <a:off x="1909" y="3730"/>
                <a:ext cx="25" cy="1"/>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164" name="Line 11"/>
              <p:cNvSpPr>
                <a:spLocks noChangeShapeType="1"/>
              </p:cNvSpPr>
              <p:nvPr/>
            </p:nvSpPr>
            <p:spPr bwMode="auto">
              <a:xfrm>
                <a:off x="1960" y="3730"/>
                <a:ext cx="26" cy="1"/>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165" name="Line 12"/>
              <p:cNvSpPr>
                <a:spLocks noChangeShapeType="1"/>
              </p:cNvSpPr>
              <p:nvPr/>
            </p:nvSpPr>
            <p:spPr bwMode="auto">
              <a:xfrm>
                <a:off x="2011" y="3730"/>
                <a:ext cx="26" cy="1"/>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166" name="Line 13"/>
              <p:cNvSpPr>
                <a:spLocks noChangeShapeType="1"/>
              </p:cNvSpPr>
              <p:nvPr/>
            </p:nvSpPr>
            <p:spPr bwMode="auto">
              <a:xfrm>
                <a:off x="2063" y="3730"/>
                <a:ext cx="26" cy="1"/>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167" name="Line 14"/>
              <p:cNvSpPr>
                <a:spLocks noChangeShapeType="1"/>
              </p:cNvSpPr>
              <p:nvPr/>
            </p:nvSpPr>
            <p:spPr bwMode="auto">
              <a:xfrm>
                <a:off x="2114" y="3730"/>
                <a:ext cx="26" cy="1"/>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168" name="Line 15"/>
              <p:cNvSpPr>
                <a:spLocks noChangeShapeType="1"/>
              </p:cNvSpPr>
              <p:nvPr/>
            </p:nvSpPr>
            <p:spPr bwMode="auto">
              <a:xfrm>
                <a:off x="2166" y="3730"/>
                <a:ext cx="25" cy="1"/>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169" name="Line 16"/>
              <p:cNvSpPr>
                <a:spLocks noChangeShapeType="1"/>
              </p:cNvSpPr>
              <p:nvPr/>
            </p:nvSpPr>
            <p:spPr bwMode="auto">
              <a:xfrm>
                <a:off x="2217" y="3730"/>
                <a:ext cx="26" cy="1"/>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170" name="Line 17"/>
              <p:cNvSpPr>
                <a:spLocks noChangeShapeType="1"/>
              </p:cNvSpPr>
              <p:nvPr/>
            </p:nvSpPr>
            <p:spPr bwMode="auto">
              <a:xfrm>
                <a:off x="2269" y="3730"/>
                <a:ext cx="25" cy="1"/>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171" name="Line 18"/>
              <p:cNvSpPr>
                <a:spLocks noChangeShapeType="1"/>
              </p:cNvSpPr>
              <p:nvPr/>
            </p:nvSpPr>
            <p:spPr bwMode="auto">
              <a:xfrm>
                <a:off x="2320" y="3730"/>
                <a:ext cx="25" cy="1"/>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172" name="Line 19"/>
              <p:cNvSpPr>
                <a:spLocks noChangeShapeType="1"/>
              </p:cNvSpPr>
              <p:nvPr/>
            </p:nvSpPr>
            <p:spPr bwMode="auto">
              <a:xfrm>
                <a:off x="2371" y="3730"/>
                <a:ext cx="25" cy="1"/>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173" name="Line 20"/>
              <p:cNvSpPr>
                <a:spLocks noChangeShapeType="1"/>
              </p:cNvSpPr>
              <p:nvPr/>
            </p:nvSpPr>
            <p:spPr bwMode="auto">
              <a:xfrm>
                <a:off x="2422" y="3730"/>
                <a:ext cx="26" cy="1"/>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174" name="Line 21"/>
              <p:cNvSpPr>
                <a:spLocks noChangeShapeType="1"/>
              </p:cNvSpPr>
              <p:nvPr/>
            </p:nvSpPr>
            <p:spPr bwMode="auto">
              <a:xfrm>
                <a:off x="2473" y="3730"/>
                <a:ext cx="26" cy="1"/>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175" name="Line 22"/>
              <p:cNvSpPr>
                <a:spLocks noChangeShapeType="1"/>
              </p:cNvSpPr>
              <p:nvPr/>
            </p:nvSpPr>
            <p:spPr bwMode="auto">
              <a:xfrm>
                <a:off x="2525" y="3730"/>
                <a:ext cx="26" cy="1"/>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176" name="Line 23"/>
              <p:cNvSpPr>
                <a:spLocks noChangeShapeType="1"/>
              </p:cNvSpPr>
              <p:nvPr/>
            </p:nvSpPr>
            <p:spPr bwMode="auto">
              <a:xfrm>
                <a:off x="2576" y="3730"/>
                <a:ext cx="26" cy="1"/>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177" name="Line 24"/>
              <p:cNvSpPr>
                <a:spLocks noChangeShapeType="1"/>
              </p:cNvSpPr>
              <p:nvPr/>
            </p:nvSpPr>
            <p:spPr bwMode="auto">
              <a:xfrm>
                <a:off x="2628" y="3730"/>
                <a:ext cx="25" cy="1"/>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178" name="Line 25"/>
              <p:cNvSpPr>
                <a:spLocks noChangeShapeType="1"/>
              </p:cNvSpPr>
              <p:nvPr/>
            </p:nvSpPr>
            <p:spPr bwMode="auto">
              <a:xfrm>
                <a:off x="2679" y="3730"/>
                <a:ext cx="26" cy="1"/>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179" name="Line 26"/>
              <p:cNvSpPr>
                <a:spLocks noChangeShapeType="1"/>
              </p:cNvSpPr>
              <p:nvPr/>
            </p:nvSpPr>
            <p:spPr bwMode="auto">
              <a:xfrm>
                <a:off x="2731" y="3730"/>
                <a:ext cx="25" cy="1"/>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180" name="Line 27"/>
              <p:cNvSpPr>
                <a:spLocks noChangeShapeType="1"/>
              </p:cNvSpPr>
              <p:nvPr/>
            </p:nvSpPr>
            <p:spPr bwMode="auto">
              <a:xfrm>
                <a:off x="2782" y="3730"/>
                <a:ext cx="26" cy="1"/>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181" name="Line 28"/>
              <p:cNvSpPr>
                <a:spLocks noChangeShapeType="1"/>
              </p:cNvSpPr>
              <p:nvPr/>
            </p:nvSpPr>
            <p:spPr bwMode="auto">
              <a:xfrm>
                <a:off x="2833" y="3730"/>
                <a:ext cx="25" cy="1"/>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182" name="Line 29"/>
              <p:cNvSpPr>
                <a:spLocks noChangeShapeType="1"/>
              </p:cNvSpPr>
              <p:nvPr/>
            </p:nvSpPr>
            <p:spPr bwMode="auto">
              <a:xfrm>
                <a:off x="2884" y="3730"/>
                <a:ext cx="26" cy="1"/>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183" name="Line 30"/>
              <p:cNvSpPr>
                <a:spLocks noChangeShapeType="1"/>
              </p:cNvSpPr>
              <p:nvPr/>
            </p:nvSpPr>
            <p:spPr bwMode="auto">
              <a:xfrm>
                <a:off x="2935" y="3730"/>
                <a:ext cx="26" cy="1"/>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184" name="Line 31"/>
              <p:cNvSpPr>
                <a:spLocks noChangeShapeType="1"/>
              </p:cNvSpPr>
              <p:nvPr/>
            </p:nvSpPr>
            <p:spPr bwMode="auto">
              <a:xfrm>
                <a:off x="2987" y="3730"/>
                <a:ext cx="26" cy="1"/>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185" name="Line 32"/>
              <p:cNvSpPr>
                <a:spLocks noChangeShapeType="1"/>
              </p:cNvSpPr>
              <p:nvPr/>
            </p:nvSpPr>
            <p:spPr bwMode="auto">
              <a:xfrm>
                <a:off x="3038" y="3730"/>
                <a:ext cx="26" cy="1"/>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186" name="Line 33"/>
              <p:cNvSpPr>
                <a:spLocks noChangeShapeType="1"/>
              </p:cNvSpPr>
              <p:nvPr/>
            </p:nvSpPr>
            <p:spPr bwMode="auto">
              <a:xfrm>
                <a:off x="3090" y="3730"/>
                <a:ext cx="25" cy="1"/>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187" name="Line 34"/>
              <p:cNvSpPr>
                <a:spLocks noChangeShapeType="1"/>
              </p:cNvSpPr>
              <p:nvPr/>
            </p:nvSpPr>
            <p:spPr bwMode="auto">
              <a:xfrm>
                <a:off x="3141" y="3730"/>
                <a:ext cx="26" cy="1"/>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188" name="Line 35"/>
              <p:cNvSpPr>
                <a:spLocks noChangeShapeType="1"/>
              </p:cNvSpPr>
              <p:nvPr/>
            </p:nvSpPr>
            <p:spPr bwMode="auto">
              <a:xfrm>
                <a:off x="3193" y="3730"/>
                <a:ext cx="25" cy="1"/>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189" name="Line 36"/>
              <p:cNvSpPr>
                <a:spLocks noChangeShapeType="1"/>
              </p:cNvSpPr>
              <p:nvPr/>
            </p:nvSpPr>
            <p:spPr bwMode="auto">
              <a:xfrm>
                <a:off x="3244" y="3730"/>
                <a:ext cx="26" cy="1"/>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190" name="Line 37"/>
              <p:cNvSpPr>
                <a:spLocks noChangeShapeType="1"/>
              </p:cNvSpPr>
              <p:nvPr/>
            </p:nvSpPr>
            <p:spPr bwMode="auto">
              <a:xfrm>
                <a:off x="3295" y="3730"/>
                <a:ext cx="26" cy="1"/>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191" name="Line 38"/>
              <p:cNvSpPr>
                <a:spLocks noChangeShapeType="1"/>
              </p:cNvSpPr>
              <p:nvPr/>
            </p:nvSpPr>
            <p:spPr bwMode="auto">
              <a:xfrm>
                <a:off x="3346" y="3730"/>
                <a:ext cx="26" cy="1"/>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192" name="Line 39"/>
              <p:cNvSpPr>
                <a:spLocks noChangeShapeType="1"/>
              </p:cNvSpPr>
              <p:nvPr/>
            </p:nvSpPr>
            <p:spPr bwMode="auto">
              <a:xfrm>
                <a:off x="3397" y="3730"/>
                <a:ext cx="26" cy="1"/>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193" name="Line 40"/>
              <p:cNvSpPr>
                <a:spLocks noChangeShapeType="1"/>
              </p:cNvSpPr>
              <p:nvPr/>
            </p:nvSpPr>
            <p:spPr bwMode="auto">
              <a:xfrm>
                <a:off x="3449" y="3730"/>
                <a:ext cx="26" cy="1"/>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194" name="Line 41"/>
              <p:cNvSpPr>
                <a:spLocks noChangeShapeType="1"/>
              </p:cNvSpPr>
              <p:nvPr/>
            </p:nvSpPr>
            <p:spPr bwMode="auto">
              <a:xfrm>
                <a:off x="3500" y="3730"/>
                <a:ext cx="26" cy="1"/>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195" name="Line 42"/>
              <p:cNvSpPr>
                <a:spLocks noChangeShapeType="1"/>
              </p:cNvSpPr>
              <p:nvPr/>
            </p:nvSpPr>
            <p:spPr bwMode="auto">
              <a:xfrm>
                <a:off x="3552" y="3730"/>
                <a:ext cx="25" cy="1"/>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196" name="Line 43"/>
              <p:cNvSpPr>
                <a:spLocks noChangeShapeType="1"/>
              </p:cNvSpPr>
              <p:nvPr/>
            </p:nvSpPr>
            <p:spPr bwMode="auto">
              <a:xfrm>
                <a:off x="3603" y="3730"/>
                <a:ext cx="26" cy="1"/>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197" name="Line 44"/>
              <p:cNvSpPr>
                <a:spLocks noChangeShapeType="1"/>
              </p:cNvSpPr>
              <p:nvPr/>
            </p:nvSpPr>
            <p:spPr bwMode="auto">
              <a:xfrm>
                <a:off x="3655" y="3730"/>
                <a:ext cx="25" cy="1"/>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198" name="Line 45"/>
              <p:cNvSpPr>
                <a:spLocks noChangeShapeType="1"/>
              </p:cNvSpPr>
              <p:nvPr/>
            </p:nvSpPr>
            <p:spPr bwMode="auto">
              <a:xfrm>
                <a:off x="3706" y="3730"/>
                <a:ext cx="26" cy="1"/>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199" name="Line 46"/>
              <p:cNvSpPr>
                <a:spLocks noChangeShapeType="1"/>
              </p:cNvSpPr>
              <p:nvPr/>
            </p:nvSpPr>
            <p:spPr bwMode="auto">
              <a:xfrm>
                <a:off x="3757" y="3730"/>
                <a:ext cx="26" cy="1"/>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200" name="Line 47"/>
              <p:cNvSpPr>
                <a:spLocks noChangeShapeType="1"/>
              </p:cNvSpPr>
              <p:nvPr/>
            </p:nvSpPr>
            <p:spPr bwMode="auto">
              <a:xfrm>
                <a:off x="3808" y="3730"/>
                <a:ext cx="26" cy="1"/>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201" name="Line 48"/>
              <p:cNvSpPr>
                <a:spLocks noChangeShapeType="1"/>
              </p:cNvSpPr>
              <p:nvPr/>
            </p:nvSpPr>
            <p:spPr bwMode="auto">
              <a:xfrm>
                <a:off x="3859" y="3730"/>
                <a:ext cx="26" cy="1"/>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202" name="Line 49"/>
              <p:cNvSpPr>
                <a:spLocks noChangeShapeType="1"/>
              </p:cNvSpPr>
              <p:nvPr/>
            </p:nvSpPr>
            <p:spPr bwMode="auto">
              <a:xfrm>
                <a:off x="3911" y="3730"/>
                <a:ext cx="25" cy="1"/>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203" name="Line 50"/>
              <p:cNvSpPr>
                <a:spLocks noChangeShapeType="1"/>
              </p:cNvSpPr>
              <p:nvPr/>
            </p:nvSpPr>
            <p:spPr bwMode="auto">
              <a:xfrm>
                <a:off x="3962" y="3730"/>
                <a:ext cx="26" cy="1"/>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204" name="Line 51"/>
              <p:cNvSpPr>
                <a:spLocks noChangeShapeType="1"/>
              </p:cNvSpPr>
              <p:nvPr/>
            </p:nvSpPr>
            <p:spPr bwMode="auto">
              <a:xfrm>
                <a:off x="4014" y="3730"/>
                <a:ext cx="25" cy="1"/>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205" name="Line 52"/>
              <p:cNvSpPr>
                <a:spLocks noChangeShapeType="1"/>
              </p:cNvSpPr>
              <p:nvPr/>
            </p:nvSpPr>
            <p:spPr bwMode="auto">
              <a:xfrm>
                <a:off x="4065" y="3730"/>
                <a:ext cx="26" cy="1"/>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206" name="Line 53"/>
              <p:cNvSpPr>
                <a:spLocks noChangeShapeType="1"/>
              </p:cNvSpPr>
              <p:nvPr/>
            </p:nvSpPr>
            <p:spPr bwMode="auto">
              <a:xfrm>
                <a:off x="4117" y="3730"/>
                <a:ext cx="25" cy="1"/>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207" name="Line 54"/>
              <p:cNvSpPr>
                <a:spLocks noChangeShapeType="1"/>
              </p:cNvSpPr>
              <p:nvPr/>
            </p:nvSpPr>
            <p:spPr bwMode="auto">
              <a:xfrm>
                <a:off x="4168" y="3730"/>
                <a:ext cx="26" cy="1"/>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208" name="Line 55"/>
              <p:cNvSpPr>
                <a:spLocks noChangeShapeType="1"/>
              </p:cNvSpPr>
              <p:nvPr/>
            </p:nvSpPr>
            <p:spPr bwMode="auto">
              <a:xfrm>
                <a:off x="4219" y="3730"/>
                <a:ext cx="26" cy="1"/>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209" name="Line 56"/>
              <p:cNvSpPr>
                <a:spLocks noChangeShapeType="1"/>
              </p:cNvSpPr>
              <p:nvPr/>
            </p:nvSpPr>
            <p:spPr bwMode="auto">
              <a:xfrm>
                <a:off x="4271" y="3730"/>
                <a:ext cx="25" cy="1"/>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210" name="Line 57"/>
              <p:cNvSpPr>
                <a:spLocks noChangeShapeType="1"/>
              </p:cNvSpPr>
              <p:nvPr/>
            </p:nvSpPr>
            <p:spPr bwMode="auto">
              <a:xfrm>
                <a:off x="4321" y="3730"/>
                <a:ext cx="26" cy="1"/>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211" name="Line 58"/>
              <p:cNvSpPr>
                <a:spLocks noChangeShapeType="1"/>
              </p:cNvSpPr>
              <p:nvPr/>
            </p:nvSpPr>
            <p:spPr bwMode="auto">
              <a:xfrm>
                <a:off x="4373" y="3730"/>
                <a:ext cx="25" cy="1"/>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212" name="Line 59"/>
              <p:cNvSpPr>
                <a:spLocks noChangeShapeType="1"/>
              </p:cNvSpPr>
              <p:nvPr/>
            </p:nvSpPr>
            <p:spPr bwMode="auto">
              <a:xfrm>
                <a:off x="4424" y="3730"/>
                <a:ext cx="26" cy="1"/>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213" name="Line 60"/>
              <p:cNvSpPr>
                <a:spLocks noChangeShapeType="1"/>
              </p:cNvSpPr>
              <p:nvPr/>
            </p:nvSpPr>
            <p:spPr bwMode="auto">
              <a:xfrm>
                <a:off x="4476" y="3730"/>
                <a:ext cx="25" cy="1"/>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214" name="Line 61"/>
              <p:cNvSpPr>
                <a:spLocks noChangeShapeType="1"/>
              </p:cNvSpPr>
              <p:nvPr/>
            </p:nvSpPr>
            <p:spPr bwMode="auto">
              <a:xfrm>
                <a:off x="4527" y="3730"/>
                <a:ext cx="26" cy="1"/>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215" name="Line 62"/>
              <p:cNvSpPr>
                <a:spLocks noChangeShapeType="1"/>
              </p:cNvSpPr>
              <p:nvPr/>
            </p:nvSpPr>
            <p:spPr bwMode="auto">
              <a:xfrm>
                <a:off x="4578" y="3730"/>
                <a:ext cx="21" cy="1"/>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216" name="Line 63"/>
              <p:cNvSpPr>
                <a:spLocks noChangeShapeType="1"/>
              </p:cNvSpPr>
              <p:nvPr/>
            </p:nvSpPr>
            <p:spPr bwMode="auto">
              <a:xfrm flipV="1">
                <a:off x="1060" y="1000"/>
                <a:ext cx="1122" cy="270"/>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217" name="Line 64"/>
              <p:cNvSpPr>
                <a:spLocks noChangeShapeType="1"/>
              </p:cNvSpPr>
              <p:nvPr/>
            </p:nvSpPr>
            <p:spPr bwMode="auto">
              <a:xfrm flipV="1">
                <a:off x="1060" y="1160"/>
                <a:ext cx="2184" cy="109"/>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218" name="Line 65"/>
              <p:cNvSpPr>
                <a:spLocks noChangeShapeType="1"/>
              </p:cNvSpPr>
              <p:nvPr/>
            </p:nvSpPr>
            <p:spPr bwMode="auto">
              <a:xfrm flipV="1">
                <a:off x="1059" y="1206"/>
                <a:ext cx="3021" cy="64"/>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219" name="Line 66"/>
              <p:cNvSpPr>
                <a:spLocks noChangeShapeType="1"/>
              </p:cNvSpPr>
              <p:nvPr/>
            </p:nvSpPr>
            <p:spPr bwMode="auto">
              <a:xfrm>
                <a:off x="1060" y="1270"/>
                <a:ext cx="3436" cy="461"/>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220" name="Line 67"/>
              <p:cNvSpPr>
                <a:spLocks noChangeShapeType="1"/>
              </p:cNvSpPr>
              <p:nvPr/>
            </p:nvSpPr>
            <p:spPr bwMode="auto">
              <a:xfrm>
                <a:off x="1060" y="1270"/>
                <a:ext cx="3476" cy="1087"/>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221" name="Line 68"/>
              <p:cNvSpPr>
                <a:spLocks noChangeShapeType="1"/>
              </p:cNvSpPr>
              <p:nvPr/>
            </p:nvSpPr>
            <p:spPr bwMode="auto">
              <a:xfrm>
                <a:off x="1060" y="1270"/>
                <a:ext cx="3445" cy="1714"/>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222" name="Line 69"/>
              <p:cNvSpPr>
                <a:spLocks noChangeShapeType="1"/>
              </p:cNvSpPr>
              <p:nvPr/>
            </p:nvSpPr>
            <p:spPr bwMode="auto">
              <a:xfrm>
                <a:off x="1060" y="1270"/>
                <a:ext cx="3051" cy="2330"/>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223" name="Line 70"/>
              <p:cNvSpPr>
                <a:spLocks noChangeShapeType="1"/>
              </p:cNvSpPr>
              <p:nvPr/>
            </p:nvSpPr>
            <p:spPr bwMode="auto">
              <a:xfrm>
                <a:off x="1060" y="1270"/>
                <a:ext cx="1940" cy="2341"/>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224" name="Line 71"/>
              <p:cNvSpPr>
                <a:spLocks noChangeShapeType="1"/>
              </p:cNvSpPr>
              <p:nvPr/>
            </p:nvSpPr>
            <p:spPr bwMode="auto">
              <a:xfrm>
                <a:off x="1060" y="1270"/>
                <a:ext cx="902" cy="2326"/>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225" name="Line 72"/>
              <p:cNvSpPr>
                <a:spLocks noChangeShapeType="1"/>
              </p:cNvSpPr>
              <p:nvPr/>
            </p:nvSpPr>
            <p:spPr bwMode="auto">
              <a:xfrm>
                <a:off x="1060" y="1270"/>
                <a:ext cx="66" cy="1750"/>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226" name="Line 73"/>
              <p:cNvSpPr>
                <a:spLocks noChangeShapeType="1"/>
              </p:cNvSpPr>
              <p:nvPr/>
            </p:nvSpPr>
            <p:spPr bwMode="auto">
              <a:xfrm flipH="1">
                <a:off x="996" y="1270"/>
                <a:ext cx="64" cy="872"/>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227" name="Line 74"/>
              <p:cNvSpPr>
                <a:spLocks noChangeShapeType="1"/>
              </p:cNvSpPr>
              <p:nvPr/>
            </p:nvSpPr>
            <p:spPr bwMode="auto">
              <a:xfrm>
                <a:off x="2182" y="1000"/>
                <a:ext cx="1062" cy="161"/>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228" name="Line 75"/>
              <p:cNvSpPr>
                <a:spLocks noChangeShapeType="1"/>
              </p:cNvSpPr>
              <p:nvPr/>
            </p:nvSpPr>
            <p:spPr bwMode="auto">
              <a:xfrm>
                <a:off x="2182" y="1000"/>
                <a:ext cx="1899" cy="206"/>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229" name="Line 76"/>
              <p:cNvSpPr>
                <a:spLocks noChangeShapeType="1"/>
              </p:cNvSpPr>
              <p:nvPr/>
            </p:nvSpPr>
            <p:spPr bwMode="auto">
              <a:xfrm>
                <a:off x="2182" y="1000"/>
                <a:ext cx="2314" cy="731"/>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230" name="Line 77"/>
              <p:cNvSpPr>
                <a:spLocks noChangeShapeType="1"/>
              </p:cNvSpPr>
              <p:nvPr/>
            </p:nvSpPr>
            <p:spPr bwMode="auto">
              <a:xfrm>
                <a:off x="2182" y="1000"/>
                <a:ext cx="2354" cy="1357"/>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231" name="Line 78"/>
              <p:cNvSpPr>
                <a:spLocks noChangeShapeType="1"/>
              </p:cNvSpPr>
              <p:nvPr/>
            </p:nvSpPr>
            <p:spPr bwMode="auto">
              <a:xfrm>
                <a:off x="2182" y="1000"/>
                <a:ext cx="2323" cy="1984"/>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232" name="Line 79"/>
              <p:cNvSpPr>
                <a:spLocks noChangeShapeType="1"/>
              </p:cNvSpPr>
              <p:nvPr/>
            </p:nvSpPr>
            <p:spPr bwMode="auto">
              <a:xfrm>
                <a:off x="2182" y="1000"/>
                <a:ext cx="1929" cy="2600"/>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233" name="Line 80"/>
              <p:cNvSpPr>
                <a:spLocks noChangeShapeType="1"/>
              </p:cNvSpPr>
              <p:nvPr/>
            </p:nvSpPr>
            <p:spPr bwMode="auto">
              <a:xfrm>
                <a:off x="2182" y="1000"/>
                <a:ext cx="818" cy="2611"/>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234" name="Line 81"/>
              <p:cNvSpPr>
                <a:spLocks noChangeShapeType="1"/>
              </p:cNvSpPr>
              <p:nvPr/>
            </p:nvSpPr>
            <p:spPr bwMode="auto">
              <a:xfrm flipH="1">
                <a:off x="1962" y="1000"/>
                <a:ext cx="220" cy="2596"/>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235" name="Line 82"/>
              <p:cNvSpPr>
                <a:spLocks noChangeShapeType="1"/>
              </p:cNvSpPr>
              <p:nvPr/>
            </p:nvSpPr>
            <p:spPr bwMode="auto">
              <a:xfrm flipH="1">
                <a:off x="1126" y="1000"/>
                <a:ext cx="1056" cy="2020"/>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236" name="Line 83"/>
              <p:cNvSpPr>
                <a:spLocks noChangeShapeType="1"/>
              </p:cNvSpPr>
              <p:nvPr/>
            </p:nvSpPr>
            <p:spPr bwMode="auto">
              <a:xfrm flipH="1">
                <a:off x="996" y="1000"/>
                <a:ext cx="1186" cy="1142"/>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237" name="Line 84"/>
              <p:cNvSpPr>
                <a:spLocks noChangeShapeType="1"/>
              </p:cNvSpPr>
              <p:nvPr/>
            </p:nvSpPr>
            <p:spPr bwMode="auto">
              <a:xfrm>
                <a:off x="3244" y="1161"/>
                <a:ext cx="837" cy="45"/>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238" name="Line 85"/>
              <p:cNvSpPr>
                <a:spLocks noChangeShapeType="1"/>
              </p:cNvSpPr>
              <p:nvPr/>
            </p:nvSpPr>
            <p:spPr bwMode="auto">
              <a:xfrm>
                <a:off x="3244" y="1161"/>
                <a:ext cx="1252" cy="570"/>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239" name="Line 86"/>
              <p:cNvSpPr>
                <a:spLocks noChangeShapeType="1"/>
              </p:cNvSpPr>
              <p:nvPr/>
            </p:nvSpPr>
            <p:spPr bwMode="auto">
              <a:xfrm>
                <a:off x="3244" y="1161"/>
                <a:ext cx="1292" cy="1196"/>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240" name="Line 87"/>
              <p:cNvSpPr>
                <a:spLocks noChangeShapeType="1"/>
              </p:cNvSpPr>
              <p:nvPr/>
            </p:nvSpPr>
            <p:spPr bwMode="auto">
              <a:xfrm>
                <a:off x="3244" y="1161"/>
                <a:ext cx="1261" cy="1823"/>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241" name="Line 88"/>
              <p:cNvSpPr>
                <a:spLocks noChangeShapeType="1"/>
              </p:cNvSpPr>
              <p:nvPr/>
            </p:nvSpPr>
            <p:spPr bwMode="auto">
              <a:xfrm>
                <a:off x="3244" y="1161"/>
                <a:ext cx="867" cy="2439"/>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242" name="Line 89"/>
              <p:cNvSpPr>
                <a:spLocks noChangeShapeType="1"/>
              </p:cNvSpPr>
              <p:nvPr/>
            </p:nvSpPr>
            <p:spPr bwMode="auto">
              <a:xfrm flipH="1">
                <a:off x="3000" y="1161"/>
                <a:ext cx="244" cy="2450"/>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243" name="Line 90"/>
              <p:cNvSpPr>
                <a:spLocks noChangeShapeType="1"/>
              </p:cNvSpPr>
              <p:nvPr/>
            </p:nvSpPr>
            <p:spPr bwMode="auto">
              <a:xfrm flipH="1">
                <a:off x="1962" y="1161"/>
                <a:ext cx="1282" cy="2435"/>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244" name="Line 91"/>
              <p:cNvSpPr>
                <a:spLocks noChangeShapeType="1"/>
              </p:cNvSpPr>
              <p:nvPr/>
            </p:nvSpPr>
            <p:spPr bwMode="auto">
              <a:xfrm flipH="1">
                <a:off x="1126" y="1161"/>
                <a:ext cx="2118" cy="1859"/>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245" name="Line 92"/>
              <p:cNvSpPr>
                <a:spLocks noChangeShapeType="1"/>
              </p:cNvSpPr>
              <p:nvPr/>
            </p:nvSpPr>
            <p:spPr bwMode="auto">
              <a:xfrm flipH="1">
                <a:off x="996" y="1161"/>
                <a:ext cx="2248" cy="981"/>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246" name="Line 93"/>
              <p:cNvSpPr>
                <a:spLocks noChangeShapeType="1"/>
              </p:cNvSpPr>
              <p:nvPr/>
            </p:nvSpPr>
            <p:spPr bwMode="auto">
              <a:xfrm>
                <a:off x="4081" y="1206"/>
                <a:ext cx="415" cy="525"/>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247" name="Line 94"/>
              <p:cNvSpPr>
                <a:spLocks noChangeShapeType="1"/>
              </p:cNvSpPr>
              <p:nvPr/>
            </p:nvSpPr>
            <p:spPr bwMode="auto">
              <a:xfrm>
                <a:off x="4081" y="1206"/>
                <a:ext cx="455" cy="1151"/>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248" name="Line 95"/>
              <p:cNvSpPr>
                <a:spLocks noChangeShapeType="1"/>
              </p:cNvSpPr>
              <p:nvPr/>
            </p:nvSpPr>
            <p:spPr bwMode="auto">
              <a:xfrm>
                <a:off x="4081" y="1206"/>
                <a:ext cx="424" cy="1778"/>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249" name="Freeform 96"/>
              <p:cNvSpPr>
                <a:spLocks/>
              </p:cNvSpPr>
              <p:nvPr/>
            </p:nvSpPr>
            <p:spPr bwMode="auto">
              <a:xfrm>
                <a:off x="4081" y="1206"/>
                <a:ext cx="31" cy="2395"/>
              </a:xfrm>
              <a:custGeom>
                <a:avLst/>
                <a:gdLst/>
                <a:ahLst/>
                <a:cxnLst>
                  <a:cxn ang="0">
                    <a:pos x="0" y="0"/>
                  </a:cxn>
                  <a:cxn ang="0">
                    <a:pos x="0" y="0"/>
                  </a:cxn>
                  <a:cxn ang="0">
                    <a:pos x="30" y="2394"/>
                  </a:cxn>
                </a:cxnLst>
                <a:rect l="0" t="0" r="r" b="b"/>
                <a:pathLst>
                  <a:path w="31" h="2395">
                    <a:moveTo>
                      <a:pt x="0" y="0"/>
                    </a:moveTo>
                    <a:lnTo>
                      <a:pt x="0" y="0"/>
                    </a:lnTo>
                    <a:lnTo>
                      <a:pt x="30" y="2394"/>
                    </a:lnTo>
                  </a:path>
                </a:pathLst>
              </a:custGeom>
              <a:noFill/>
              <a:ln w="12700" cap="rnd" cmpd="sng">
                <a:solidFill>
                  <a:srgbClr val="999999"/>
                </a:solidFill>
                <a:prstDash val="solid"/>
                <a:round/>
                <a:headEnd type="none" w="sm" len="sm"/>
                <a:tailEnd type="none" w="sm" len="sm"/>
              </a:ln>
              <a:effectLst/>
            </p:spPr>
            <p:txBody>
              <a:bodyPr/>
              <a:lstStyle/>
              <a:p>
                <a:endParaRPr lang="en-US"/>
              </a:p>
            </p:txBody>
          </p:sp>
          <p:sp>
            <p:nvSpPr>
              <p:cNvPr id="250" name="Line 97"/>
              <p:cNvSpPr>
                <a:spLocks noChangeShapeType="1"/>
              </p:cNvSpPr>
              <p:nvPr/>
            </p:nvSpPr>
            <p:spPr bwMode="auto">
              <a:xfrm flipH="1">
                <a:off x="3000" y="1206"/>
                <a:ext cx="1081" cy="2405"/>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251" name="Line 98"/>
              <p:cNvSpPr>
                <a:spLocks noChangeShapeType="1"/>
              </p:cNvSpPr>
              <p:nvPr/>
            </p:nvSpPr>
            <p:spPr bwMode="auto">
              <a:xfrm flipH="1">
                <a:off x="1962" y="1206"/>
                <a:ext cx="2119" cy="2390"/>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252" name="Line 99"/>
              <p:cNvSpPr>
                <a:spLocks noChangeShapeType="1"/>
              </p:cNvSpPr>
              <p:nvPr/>
            </p:nvSpPr>
            <p:spPr bwMode="auto">
              <a:xfrm flipH="1">
                <a:off x="1126" y="1206"/>
                <a:ext cx="2955" cy="1814"/>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253" name="Line 100"/>
              <p:cNvSpPr>
                <a:spLocks noChangeShapeType="1"/>
              </p:cNvSpPr>
              <p:nvPr/>
            </p:nvSpPr>
            <p:spPr bwMode="auto">
              <a:xfrm flipH="1">
                <a:off x="996" y="1206"/>
                <a:ext cx="3085" cy="936"/>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254" name="Line 101"/>
              <p:cNvSpPr>
                <a:spLocks noChangeShapeType="1"/>
              </p:cNvSpPr>
              <p:nvPr/>
            </p:nvSpPr>
            <p:spPr bwMode="auto">
              <a:xfrm>
                <a:off x="4496" y="1731"/>
                <a:ext cx="40" cy="626"/>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255" name="Line 102"/>
              <p:cNvSpPr>
                <a:spLocks noChangeShapeType="1"/>
              </p:cNvSpPr>
              <p:nvPr/>
            </p:nvSpPr>
            <p:spPr bwMode="auto">
              <a:xfrm>
                <a:off x="4496" y="1731"/>
                <a:ext cx="9" cy="1253"/>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256" name="Line 103"/>
              <p:cNvSpPr>
                <a:spLocks noChangeShapeType="1"/>
              </p:cNvSpPr>
              <p:nvPr/>
            </p:nvSpPr>
            <p:spPr bwMode="auto">
              <a:xfrm flipH="1">
                <a:off x="4111" y="1731"/>
                <a:ext cx="385" cy="1869"/>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257" name="Line 104"/>
              <p:cNvSpPr>
                <a:spLocks noChangeShapeType="1"/>
              </p:cNvSpPr>
              <p:nvPr/>
            </p:nvSpPr>
            <p:spPr bwMode="auto">
              <a:xfrm flipH="1">
                <a:off x="3000" y="1731"/>
                <a:ext cx="1496" cy="1880"/>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258" name="Line 105"/>
              <p:cNvSpPr>
                <a:spLocks noChangeShapeType="1"/>
              </p:cNvSpPr>
              <p:nvPr/>
            </p:nvSpPr>
            <p:spPr bwMode="auto">
              <a:xfrm flipH="1">
                <a:off x="1962" y="1731"/>
                <a:ext cx="2534" cy="1865"/>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259" name="Line 106"/>
              <p:cNvSpPr>
                <a:spLocks noChangeShapeType="1"/>
              </p:cNvSpPr>
              <p:nvPr/>
            </p:nvSpPr>
            <p:spPr bwMode="auto">
              <a:xfrm flipH="1">
                <a:off x="1126" y="1731"/>
                <a:ext cx="3370" cy="1289"/>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260" name="Line 107"/>
              <p:cNvSpPr>
                <a:spLocks noChangeShapeType="1"/>
              </p:cNvSpPr>
              <p:nvPr/>
            </p:nvSpPr>
            <p:spPr bwMode="auto">
              <a:xfrm flipH="1">
                <a:off x="996" y="1731"/>
                <a:ext cx="3500" cy="411"/>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261" name="Line 108"/>
              <p:cNvSpPr>
                <a:spLocks noChangeShapeType="1"/>
              </p:cNvSpPr>
              <p:nvPr/>
            </p:nvSpPr>
            <p:spPr bwMode="auto">
              <a:xfrm flipH="1">
                <a:off x="4111" y="2357"/>
                <a:ext cx="425" cy="1243"/>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262" name="Line 109"/>
              <p:cNvSpPr>
                <a:spLocks noChangeShapeType="1"/>
              </p:cNvSpPr>
              <p:nvPr/>
            </p:nvSpPr>
            <p:spPr bwMode="auto">
              <a:xfrm flipH="1">
                <a:off x="3000" y="2357"/>
                <a:ext cx="1536" cy="1254"/>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263" name="Line 110"/>
              <p:cNvSpPr>
                <a:spLocks noChangeShapeType="1"/>
              </p:cNvSpPr>
              <p:nvPr/>
            </p:nvSpPr>
            <p:spPr bwMode="auto">
              <a:xfrm flipH="1">
                <a:off x="1962" y="2357"/>
                <a:ext cx="2574" cy="1239"/>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264" name="Line 111"/>
              <p:cNvSpPr>
                <a:spLocks noChangeShapeType="1"/>
              </p:cNvSpPr>
              <p:nvPr/>
            </p:nvSpPr>
            <p:spPr bwMode="auto">
              <a:xfrm flipH="1">
                <a:off x="1126" y="2357"/>
                <a:ext cx="3410" cy="663"/>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265" name="Line 112"/>
              <p:cNvSpPr>
                <a:spLocks noChangeShapeType="1"/>
              </p:cNvSpPr>
              <p:nvPr/>
            </p:nvSpPr>
            <p:spPr bwMode="auto">
              <a:xfrm flipH="1" flipV="1">
                <a:off x="996" y="2141"/>
                <a:ext cx="3540" cy="215"/>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266" name="Line 113"/>
              <p:cNvSpPr>
                <a:spLocks noChangeShapeType="1"/>
              </p:cNvSpPr>
              <p:nvPr/>
            </p:nvSpPr>
            <p:spPr bwMode="auto">
              <a:xfrm flipH="1">
                <a:off x="4111" y="2984"/>
                <a:ext cx="394" cy="616"/>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267" name="Line 114"/>
              <p:cNvSpPr>
                <a:spLocks noChangeShapeType="1"/>
              </p:cNvSpPr>
              <p:nvPr/>
            </p:nvSpPr>
            <p:spPr bwMode="auto">
              <a:xfrm flipH="1">
                <a:off x="3000" y="2984"/>
                <a:ext cx="1505" cy="627"/>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268" name="Line 115"/>
              <p:cNvSpPr>
                <a:spLocks noChangeShapeType="1"/>
              </p:cNvSpPr>
              <p:nvPr/>
            </p:nvSpPr>
            <p:spPr bwMode="auto">
              <a:xfrm flipH="1">
                <a:off x="1962" y="2984"/>
                <a:ext cx="2543" cy="612"/>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269" name="Line 116"/>
              <p:cNvSpPr>
                <a:spLocks noChangeShapeType="1"/>
              </p:cNvSpPr>
              <p:nvPr/>
            </p:nvSpPr>
            <p:spPr bwMode="auto">
              <a:xfrm flipH="1">
                <a:off x="1126" y="2984"/>
                <a:ext cx="3379" cy="36"/>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270" name="Line 117"/>
              <p:cNvSpPr>
                <a:spLocks noChangeShapeType="1"/>
              </p:cNvSpPr>
              <p:nvPr/>
            </p:nvSpPr>
            <p:spPr bwMode="auto">
              <a:xfrm flipH="1" flipV="1">
                <a:off x="995" y="2142"/>
                <a:ext cx="3509" cy="842"/>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271" name="Line 118"/>
              <p:cNvSpPr>
                <a:spLocks noChangeShapeType="1"/>
              </p:cNvSpPr>
              <p:nvPr/>
            </p:nvSpPr>
            <p:spPr bwMode="auto">
              <a:xfrm flipH="1" flipV="1">
                <a:off x="1961" y="3596"/>
                <a:ext cx="2149" cy="4"/>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272" name="Line 119"/>
              <p:cNvSpPr>
                <a:spLocks noChangeShapeType="1"/>
              </p:cNvSpPr>
              <p:nvPr/>
            </p:nvSpPr>
            <p:spPr bwMode="auto">
              <a:xfrm flipH="1" flipV="1">
                <a:off x="1125" y="3020"/>
                <a:ext cx="2985" cy="580"/>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273" name="Line 120"/>
              <p:cNvSpPr>
                <a:spLocks noChangeShapeType="1"/>
              </p:cNvSpPr>
              <p:nvPr/>
            </p:nvSpPr>
            <p:spPr bwMode="auto">
              <a:xfrm flipH="1" flipV="1">
                <a:off x="995" y="2142"/>
                <a:ext cx="3115" cy="1458"/>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274" name="Line 121"/>
              <p:cNvSpPr>
                <a:spLocks noChangeShapeType="1"/>
              </p:cNvSpPr>
              <p:nvPr/>
            </p:nvSpPr>
            <p:spPr bwMode="auto">
              <a:xfrm flipH="1" flipV="1">
                <a:off x="1126" y="3019"/>
                <a:ext cx="1874" cy="591"/>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275" name="Freeform 122"/>
              <p:cNvSpPr>
                <a:spLocks/>
              </p:cNvSpPr>
              <p:nvPr/>
            </p:nvSpPr>
            <p:spPr bwMode="auto">
              <a:xfrm>
                <a:off x="996" y="2142"/>
                <a:ext cx="2005" cy="1470"/>
              </a:xfrm>
              <a:custGeom>
                <a:avLst/>
                <a:gdLst/>
                <a:ahLst/>
                <a:cxnLst>
                  <a:cxn ang="0">
                    <a:pos x="2004" y="1469"/>
                  </a:cxn>
                  <a:cxn ang="0">
                    <a:pos x="2004" y="1469"/>
                  </a:cxn>
                  <a:cxn ang="0">
                    <a:pos x="1974" y="1449"/>
                  </a:cxn>
                  <a:cxn ang="0">
                    <a:pos x="1906" y="1400"/>
                  </a:cxn>
                  <a:cxn ang="0">
                    <a:pos x="1673" y="1230"/>
                  </a:cxn>
                  <a:cxn ang="0">
                    <a:pos x="985" y="727"/>
                  </a:cxn>
                  <a:cxn ang="0">
                    <a:pos x="0" y="0"/>
                  </a:cxn>
                </a:cxnLst>
                <a:rect l="0" t="0" r="r" b="b"/>
                <a:pathLst>
                  <a:path w="2005" h="1470">
                    <a:moveTo>
                      <a:pt x="2004" y="1469"/>
                    </a:moveTo>
                    <a:lnTo>
                      <a:pt x="2004" y="1469"/>
                    </a:lnTo>
                    <a:lnTo>
                      <a:pt x="1974" y="1449"/>
                    </a:lnTo>
                    <a:lnTo>
                      <a:pt x="1906" y="1400"/>
                    </a:lnTo>
                    <a:lnTo>
                      <a:pt x="1673" y="1230"/>
                    </a:lnTo>
                    <a:lnTo>
                      <a:pt x="985" y="727"/>
                    </a:lnTo>
                    <a:lnTo>
                      <a:pt x="0" y="0"/>
                    </a:lnTo>
                  </a:path>
                </a:pathLst>
              </a:custGeom>
              <a:noFill/>
              <a:ln w="12700" cap="rnd" cmpd="sng">
                <a:solidFill>
                  <a:srgbClr val="999999"/>
                </a:solidFill>
                <a:prstDash val="solid"/>
                <a:round/>
                <a:headEnd type="none" w="sm" len="sm"/>
                <a:tailEnd type="none" w="sm" len="sm"/>
              </a:ln>
              <a:effectLst/>
            </p:spPr>
            <p:txBody>
              <a:bodyPr/>
              <a:lstStyle/>
              <a:p>
                <a:endParaRPr lang="en-US"/>
              </a:p>
            </p:txBody>
          </p:sp>
          <p:sp>
            <p:nvSpPr>
              <p:cNvPr id="276" name="Line 123"/>
              <p:cNvSpPr>
                <a:spLocks noChangeShapeType="1"/>
              </p:cNvSpPr>
              <p:nvPr/>
            </p:nvSpPr>
            <p:spPr bwMode="auto">
              <a:xfrm flipH="1" flipV="1">
                <a:off x="1126" y="3020"/>
                <a:ext cx="836" cy="576"/>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277" name="Line 124"/>
              <p:cNvSpPr>
                <a:spLocks noChangeShapeType="1"/>
              </p:cNvSpPr>
              <p:nvPr/>
            </p:nvSpPr>
            <p:spPr bwMode="auto">
              <a:xfrm flipH="1" flipV="1">
                <a:off x="996" y="2142"/>
                <a:ext cx="966" cy="1454"/>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278" name="Line 125"/>
              <p:cNvSpPr>
                <a:spLocks noChangeShapeType="1"/>
              </p:cNvSpPr>
              <p:nvPr/>
            </p:nvSpPr>
            <p:spPr bwMode="auto">
              <a:xfrm flipH="1" flipV="1">
                <a:off x="996" y="2142"/>
                <a:ext cx="130" cy="878"/>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279" name="Freeform 126"/>
              <p:cNvSpPr>
                <a:spLocks/>
              </p:cNvSpPr>
              <p:nvPr/>
            </p:nvSpPr>
            <p:spPr bwMode="auto">
              <a:xfrm>
                <a:off x="776" y="1960"/>
                <a:ext cx="428" cy="421"/>
              </a:xfrm>
              <a:custGeom>
                <a:avLst/>
                <a:gdLst/>
                <a:ahLst/>
                <a:cxnLst>
                  <a:cxn ang="0">
                    <a:pos x="0" y="210"/>
                  </a:cxn>
                  <a:cxn ang="0">
                    <a:pos x="6" y="167"/>
                  </a:cxn>
                  <a:cxn ang="0">
                    <a:pos x="18" y="128"/>
                  </a:cxn>
                  <a:cxn ang="0">
                    <a:pos x="37" y="93"/>
                  </a:cxn>
                  <a:cxn ang="0">
                    <a:pos x="63" y="61"/>
                  </a:cxn>
                  <a:cxn ang="0">
                    <a:pos x="95" y="36"/>
                  </a:cxn>
                  <a:cxn ang="0">
                    <a:pos x="131" y="16"/>
                  </a:cxn>
                  <a:cxn ang="0">
                    <a:pos x="170" y="5"/>
                  </a:cxn>
                  <a:cxn ang="0">
                    <a:pos x="214" y="0"/>
                  </a:cxn>
                  <a:cxn ang="0">
                    <a:pos x="257" y="5"/>
                  </a:cxn>
                  <a:cxn ang="0">
                    <a:pos x="295" y="16"/>
                  </a:cxn>
                  <a:cxn ang="0">
                    <a:pos x="333" y="36"/>
                  </a:cxn>
                  <a:cxn ang="0">
                    <a:pos x="365" y="61"/>
                  </a:cxn>
                  <a:cxn ang="0">
                    <a:pos x="390" y="93"/>
                  </a:cxn>
                  <a:cxn ang="0">
                    <a:pos x="409" y="128"/>
                  </a:cxn>
                  <a:cxn ang="0">
                    <a:pos x="422" y="167"/>
                  </a:cxn>
                  <a:cxn ang="0">
                    <a:pos x="427" y="210"/>
                  </a:cxn>
                  <a:cxn ang="0">
                    <a:pos x="422" y="252"/>
                  </a:cxn>
                  <a:cxn ang="0">
                    <a:pos x="409" y="291"/>
                  </a:cxn>
                  <a:cxn ang="0">
                    <a:pos x="390" y="328"/>
                  </a:cxn>
                  <a:cxn ang="0">
                    <a:pos x="365" y="358"/>
                  </a:cxn>
                  <a:cxn ang="0">
                    <a:pos x="333" y="385"/>
                  </a:cxn>
                  <a:cxn ang="0">
                    <a:pos x="295" y="404"/>
                  </a:cxn>
                  <a:cxn ang="0">
                    <a:pos x="257" y="416"/>
                  </a:cxn>
                  <a:cxn ang="0">
                    <a:pos x="214" y="420"/>
                  </a:cxn>
                  <a:cxn ang="0">
                    <a:pos x="170" y="416"/>
                  </a:cxn>
                  <a:cxn ang="0">
                    <a:pos x="131" y="404"/>
                  </a:cxn>
                  <a:cxn ang="0">
                    <a:pos x="95" y="385"/>
                  </a:cxn>
                  <a:cxn ang="0">
                    <a:pos x="63" y="358"/>
                  </a:cxn>
                  <a:cxn ang="0">
                    <a:pos x="37" y="328"/>
                  </a:cxn>
                  <a:cxn ang="0">
                    <a:pos x="18" y="291"/>
                  </a:cxn>
                  <a:cxn ang="0">
                    <a:pos x="6" y="252"/>
                  </a:cxn>
                  <a:cxn ang="0">
                    <a:pos x="0" y="210"/>
                  </a:cxn>
                </a:cxnLst>
                <a:rect l="0" t="0" r="r" b="b"/>
                <a:pathLst>
                  <a:path w="428" h="421">
                    <a:moveTo>
                      <a:pt x="0" y="210"/>
                    </a:moveTo>
                    <a:lnTo>
                      <a:pt x="0" y="210"/>
                    </a:lnTo>
                    <a:lnTo>
                      <a:pt x="2" y="188"/>
                    </a:lnTo>
                    <a:lnTo>
                      <a:pt x="6" y="167"/>
                    </a:lnTo>
                    <a:lnTo>
                      <a:pt x="10" y="147"/>
                    </a:lnTo>
                    <a:lnTo>
                      <a:pt x="18" y="128"/>
                    </a:lnTo>
                    <a:lnTo>
                      <a:pt x="26" y="109"/>
                    </a:lnTo>
                    <a:lnTo>
                      <a:pt x="37" y="93"/>
                    </a:lnTo>
                    <a:lnTo>
                      <a:pt x="48" y="76"/>
                    </a:lnTo>
                    <a:lnTo>
                      <a:pt x="63" y="61"/>
                    </a:lnTo>
                    <a:lnTo>
                      <a:pt x="78" y="48"/>
                    </a:lnTo>
                    <a:lnTo>
                      <a:pt x="95" y="36"/>
                    </a:lnTo>
                    <a:lnTo>
                      <a:pt x="113" y="25"/>
                    </a:lnTo>
                    <a:lnTo>
                      <a:pt x="131" y="16"/>
                    </a:lnTo>
                    <a:lnTo>
                      <a:pt x="150" y="9"/>
                    </a:lnTo>
                    <a:lnTo>
                      <a:pt x="170" y="5"/>
                    </a:lnTo>
                    <a:lnTo>
                      <a:pt x="192" y="1"/>
                    </a:lnTo>
                    <a:lnTo>
                      <a:pt x="214" y="0"/>
                    </a:lnTo>
                    <a:lnTo>
                      <a:pt x="234" y="1"/>
                    </a:lnTo>
                    <a:lnTo>
                      <a:pt x="257" y="5"/>
                    </a:lnTo>
                    <a:lnTo>
                      <a:pt x="276" y="9"/>
                    </a:lnTo>
                    <a:lnTo>
                      <a:pt x="295" y="16"/>
                    </a:lnTo>
                    <a:lnTo>
                      <a:pt x="315" y="25"/>
                    </a:lnTo>
                    <a:lnTo>
                      <a:pt x="333" y="36"/>
                    </a:lnTo>
                    <a:lnTo>
                      <a:pt x="348" y="48"/>
                    </a:lnTo>
                    <a:lnTo>
                      <a:pt x="365" y="61"/>
                    </a:lnTo>
                    <a:lnTo>
                      <a:pt x="378" y="76"/>
                    </a:lnTo>
                    <a:lnTo>
                      <a:pt x="390" y="93"/>
                    </a:lnTo>
                    <a:lnTo>
                      <a:pt x="402" y="109"/>
                    </a:lnTo>
                    <a:lnTo>
                      <a:pt x="409" y="128"/>
                    </a:lnTo>
                    <a:lnTo>
                      <a:pt x="418" y="147"/>
                    </a:lnTo>
                    <a:lnTo>
                      <a:pt x="422" y="167"/>
                    </a:lnTo>
                    <a:lnTo>
                      <a:pt x="426" y="188"/>
                    </a:lnTo>
                    <a:lnTo>
                      <a:pt x="427" y="210"/>
                    </a:lnTo>
                    <a:lnTo>
                      <a:pt x="426" y="231"/>
                    </a:lnTo>
                    <a:lnTo>
                      <a:pt x="422" y="252"/>
                    </a:lnTo>
                    <a:lnTo>
                      <a:pt x="418" y="273"/>
                    </a:lnTo>
                    <a:lnTo>
                      <a:pt x="409" y="291"/>
                    </a:lnTo>
                    <a:lnTo>
                      <a:pt x="402" y="310"/>
                    </a:lnTo>
                    <a:lnTo>
                      <a:pt x="390" y="328"/>
                    </a:lnTo>
                    <a:lnTo>
                      <a:pt x="378" y="344"/>
                    </a:lnTo>
                    <a:lnTo>
                      <a:pt x="365" y="358"/>
                    </a:lnTo>
                    <a:lnTo>
                      <a:pt x="348" y="372"/>
                    </a:lnTo>
                    <a:lnTo>
                      <a:pt x="333" y="385"/>
                    </a:lnTo>
                    <a:lnTo>
                      <a:pt x="315" y="394"/>
                    </a:lnTo>
                    <a:lnTo>
                      <a:pt x="295" y="404"/>
                    </a:lnTo>
                    <a:lnTo>
                      <a:pt x="276" y="410"/>
                    </a:lnTo>
                    <a:lnTo>
                      <a:pt x="257" y="416"/>
                    </a:lnTo>
                    <a:lnTo>
                      <a:pt x="234" y="420"/>
                    </a:lnTo>
                    <a:lnTo>
                      <a:pt x="214" y="420"/>
                    </a:lnTo>
                    <a:lnTo>
                      <a:pt x="192" y="420"/>
                    </a:lnTo>
                    <a:lnTo>
                      <a:pt x="170" y="416"/>
                    </a:lnTo>
                    <a:lnTo>
                      <a:pt x="150" y="410"/>
                    </a:lnTo>
                    <a:lnTo>
                      <a:pt x="131" y="404"/>
                    </a:lnTo>
                    <a:lnTo>
                      <a:pt x="113" y="394"/>
                    </a:lnTo>
                    <a:lnTo>
                      <a:pt x="95" y="385"/>
                    </a:lnTo>
                    <a:lnTo>
                      <a:pt x="78" y="372"/>
                    </a:lnTo>
                    <a:lnTo>
                      <a:pt x="63" y="358"/>
                    </a:lnTo>
                    <a:lnTo>
                      <a:pt x="48" y="344"/>
                    </a:lnTo>
                    <a:lnTo>
                      <a:pt x="37" y="328"/>
                    </a:lnTo>
                    <a:lnTo>
                      <a:pt x="26" y="310"/>
                    </a:lnTo>
                    <a:lnTo>
                      <a:pt x="18" y="291"/>
                    </a:lnTo>
                    <a:lnTo>
                      <a:pt x="10" y="273"/>
                    </a:lnTo>
                    <a:lnTo>
                      <a:pt x="6" y="252"/>
                    </a:lnTo>
                    <a:lnTo>
                      <a:pt x="2" y="231"/>
                    </a:lnTo>
                    <a:lnTo>
                      <a:pt x="0" y="210"/>
                    </a:lnTo>
                  </a:path>
                </a:pathLst>
              </a:custGeom>
              <a:solidFill>
                <a:srgbClr val="E6E6E6"/>
              </a:solidFill>
              <a:ln w="12700" cap="rnd" cmpd="sng">
                <a:solidFill>
                  <a:srgbClr val="999999"/>
                </a:solidFill>
                <a:prstDash val="solid"/>
                <a:round/>
                <a:headEnd/>
                <a:tailEnd/>
              </a:ln>
              <a:effectLst/>
            </p:spPr>
            <p:txBody>
              <a:bodyPr/>
              <a:lstStyle/>
              <a:p>
                <a:endParaRPr lang="en-US"/>
              </a:p>
            </p:txBody>
          </p:sp>
          <p:sp>
            <p:nvSpPr>
              <p:cNvPr id="280" name="Line 127"/>
              <p:cNvSpPr>
                <a:spLocks noChangeShapeType="1"/>
              </p:cNvSpPr>
              <p:nvPr/>
            </p:nvSpPr>
            <p:spPr bwMode="auto">
              <a:xfrm>
                <a:off x="990" y="2170"/>
                <a:ext cx="1" cy="1"/>
              </a:xfrm>
              <a:prstGeom prst="line">
                <a:avLst/>
              </a:prstGeom>
              <a:noFill/>
              <a:ln w="9525">
                <a:noFill/>
                <a:round/>
                <a:headEnd type="none" w="sm" len="sm"/>
                <a:tailEnd type="none" w="sm" len="sm"/>
              </a:ln>
              <a:effectLst/>
            </p:spPr>
            <p:txBody>
              <a:bodyPr wrap="none" anchor="ctr"/>
              <a:lstStyle/>
              <a:p>
                <a:endParaRPr lang="en-US"/>
              </a:p>
            </p:txBody>
          </p:sp>
          <p:sp>
            <p:nvSpPr>
              <p:cNvPr id="281" name="Line 128"/>
              <p:cNvSpPr>
                <a:spLocks noChangeShapeType="1"/>
              </p:cNvSpPr>
              <p:nvPr/>
            </p:nvSpPr>
            <p:spPr bwMode="auto">
              <a:xfrm>
                <a:off x="990" y="2170"/>
                <a:ext cx="1" cy="1"/>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282" name="Freeform 129"/>
              <p:cNvSpPr>
                <a:spLocks/>
              </p:cNvSpPr>
              <p:nvPr/>
            </p:nvSpPr>
            <p:spPr bwMode="auto">
              <a:xfrm>
                <a:off x="931" y="2051"/>
                <a:ext cx="130" cy="92"/>
              </a:xfrm>
              <a:custGeom>
                <a:avLst/>
                <a:gdLst/>
                <a:ahLst/>
                <a:cxnLst>
                  <a:cxn ang="0">
                    <a:pos x="129" y="0"/>
                  </a:cxn>
                  <a:cxn ang="0">
                    <a:pos x="129" y="70"/>
                  </a:cxn>
                  <a:cxn ang="0">
                    <a:pos x="127" y="74"/>
                  </a:cxn>
                  <a:cxn ang="0">
                    <a:pos x="124" y="78"/>
                  </a:cxn>
                  <a:cxn ang="0">
                    <a:pos x="118" y="81"/>
                  </a:cxn>
                  <a:cxn ang="0">
                    <a:pos x="110" y="85"/>
                  </a:cxn>
                  <a:cxn ang="0">
                    <a:pos x="89" y="89"/>
                  </a:cxn>
                  <a:cxn ang="0">
                    <a:pos x="64" y="91"/>
                  </a:cxn>
                  <a:cxn ang="0">
                    <a:pos x="40" y="89"/>
                  </a:cxn>
                  <a:cxn ang="0">
                    <a:pos x="19" y="85"/>
                  </a:cxn>
                  <a:cxn ang="0">
                    <a:pos x="11" y="81"/>
                  </a:cxn>
                  <a:cxn ang="0">
                    <a:pos x="5" y="78"/>
                  </a:cxn>
                  <a:cxn ang="0">
                    <a:pos x="1" y="74"/>
                  </a:cxn>
                  <a:cxn ang="0">
                    <a:pos x="0" y="70"/>
                  </a:cxn>
                  <a:cxn ang="0">
                    <a:pos x="0" y="0"/>
                  </a:cxn>
                  <a:cxn ang="0">
                    <a:pos x="6" y="5"/>
                  </a:cxn>
                  <a:cxn ang="0">
                    <a:pos x="14" y="8"/>
                  </a:cxn>
                  <a:cxn ang="0">
                    <a:pos x="33" y="13"/>
                  </a:cxn>
                  <a:cxn ang="0">
                    <a:pos x="53" y="15"/>
                  </a:cxn>
                  <a:cxn ang="0">
                    <a:pos x="64" y="15"/>
                  </a:cxn>
                  <a:cxn ang="0">
                    <a:pos x="78" y="15"/>
                  </a:cxn>
                  <a:cxn ang="0">
                    <a:pos x="90" y="13"/>
                  </a:cxn>
                  <a:cxn ang="0">
                    <a:pos x="103" y="11"/>
                  </a:cxn>
                  <a:cxn ang="0">
                    <a:pos x="113" y="8"/>
                  </a:cxn>
                  <a:cxn ang="0">
                    <a:pos x="123" y="5"/>
                  </a:cxn>
                  <a:cxn ang="0">
                    <a:pos x="129" y="0"/>
                  </a:cxn>
                </a:cxnLst>
                <a:rect l="0" t="0" r="r" b="b"/>
                <a:pathLst>
                  <a:path w="130" h="92">
                    <a:moveTo>
                      <a:pt x="129" y="0"/>
                    </a:moveTo>
                    <a:lnTo>
                      <a:pt x="129" y="70"/>
                    </a:lnTo>
                    <a:lnTo>
                      <a:pt x="127" y="74"/>
                    </a:lnTo>
                    <a:lnTo>
                      <a:pt x="124" y="78"/>
                    </a:lnTo>
                    <a:lnTo>
                      <a:pt x="118" y="81"/>
                    </a:lnTo>
                    <a:lnTo>
                      <a:pt x="110" y="85"/>
                    </a:lnTo>
                    <a:lnTo>
                      <a:pt x="89" y="89"/>
                    </a:lnTo>
                    <a:lnTo>
                      <a:pt x="64" y="91"/>
                    </a:lnTo>
                    <a:lnTo>
                      <a:pt x="40" y="89"/>
                    </a:lnTo>
                    <a:lnTo>
                      <a:pt x="19" y="85"/>
                    </a:lnTo>
                    <a:lnTo>
                      <a:pt x="11" y="81"/>
                    </a:lnTo>
                    <a:lnTo>
                      <a:pt x="5" y="78"/>
                    </a:lnTo>
                    <a:lnTo>
                      <a:pt x="1" y="74"/>
                    </a:lnTo>
                    <a:lnTo>
                      <a:pt x="0" y="70"/>
                    </a:lnTo>
                    <a:lnTo>
                      <a:pt x="0" y="0"/>
                    </a:lnTo>
                    <a:lnTo>
                      <a:pt x="6" y="5"/>
                    </a:lnTo>
                    <a:lnTo>
                      <a:pt x="14" y="8"/>
                    </a:lnTo>
                    <a:lnTo>
                      <a:pt x="33" y="13"/>
                    </a:lnTo>
                    <a:lnTo>
                      <a:pt x="53" y="15"/>
                    </a:lnTo>
                    <a:lnTo>
                      <a:pt x="64" y="15"/>
                    </a:lnTo>
                    <a:lnTo>
                      <a:pt x="78" y="15"/>
                    </a:lnTo>
                    <a:lnTo>
                      <a:pt x="90" y="13"/>
                    </a:lnTo>
                    <a:lnTo>
                      <a:pt x="103" y="11"/>
                    </a:lnTo>
                    <a:lnTo>
                      <a:pt x="113" y="8"/>
                    </a:lnTo>
                    <a:lnTo>
                      <a:pt x="123" y="5"/>
                    </a:lnTo>
                    <a:lnTo>
                      <a:pt x="129" y="0"/>
                    </a:lnTo>
                  </a:path>
                </a:pathLst>
              </a:custGeom>
              <a:solidFill>
                <a:srgbClr val="666666"/>
              </a:solidFill>
              <a:ln w="9525" cap="rnd">
                <a:noFill/>
                <a:round/>
                <a:headEnd/>
                <a:tailEnd/>
              </a:ln>
              <a:effectLst/>
            </p:spPr>
            <p:txBody>
              <a:bodyPr/>
              <a:lstStyle/>
              <a:p>
                <a:endParaRPr lang="en-US"/>
              </a:p>
            </p:txBody>
          </p:sp>
          <p:sp>
            <p:nvSpPr>
              <p:cNvPr id="283" name="Freeform 130"/>
              <p:cNvSpPr>
                <a:spLocks/>
              </p:cNvSpPr>
              <p:nvPr/>
            </p:nvSpPr>
            <p:spPr bwMode="auto">
              <a:xfrm>
                <a:off x="931" y="2021"/>
                <a:ext cx="128" cy="38"/>
              </a:xfrm>
              <a:custGeom>
                <a:avLst/>
                <a:gdLst/>
                <a:ahLst/>
                <a:cxnLst>
                  <a:cxn ang="0">
                    <a:pos x="111" y="31"/>
                  </a:cxn>
                  <a:cxn ang="0">
                    <a:pos x="111" y="31"/>
                  </a:cxn>
                  <a:cxn ang="0">
                    <a:pos x="121" y="28"/>
                  </a:cxn>
                  <a:cxn ang="0">
                    <a:pos x="126" y="22"/>
                  </a:cxn>
                  <a:cxn ang="0">
                    <a:pos x="127" y="19"/>
                  </a:cxn>
                  <a:cxn ang="0">
                    <a:pos x="127" y="18"/>
                  </a:cxn>
                  <a:cxn ang="0">
                    <a:pos x="127" y="16"/>
                  </a:cxn>
                  <a:cxn ang="0">
                    <a:pos x="124" y="13"/>
                  </a:cxn>
                  <a:cxn ang="0">
                    <a:pos x="120" y="10"/>
                  </a:cxn>
                  <a:cxn ang="0">
                    <a:pos x="111" y="6"/>
                  </a:cxn>
                  <a:cxn ang="0">
                    <a:pos x="102" y="4"/>
                  </a:cxn>
                  <a:cxn ang="0">
                    <a:pos x="90" y="2"/>
                  </a:cxn>
                  <a:cxn ang="0">
                    <a:pos x="63" y="0"/>
                  </a:cxn>
                  <a:cxn ang="0">
                    <a:pos x="38" y="2"/>
                  </a:cxn>
                  <a:cxn ang="0">
                    <a:pos x="27" y="4"/>
                  </a:cxn>
                  <a:cxn ang="0">
                    <a:pos x="17" y="6"/>
                  </a:cxn>
                  <a:cxn ang="0">
                    <a:pos x="9" y="10"/>
                  </a:cxn>
                  <a:cxn ang="0">
                    <a:pos x="5" y="13"/>
                  </a:cxn>
                  <a:cxn ang="0">
                    <a:pos x="1" y="16"/>
                  </a:cxn>
                  <a:cxn ang="0">
                    <a:pos x="0" y="18"/>
                  </a:cxn>
                  <a:cxn ang="0">
                    <a:pos x="1" y="21"/>
                  </a:cxn>
                  <a:cxn ang="0">
                    <a:pos x="5" y="24"/>
                  </a:cxn>
                  <a:cxn ang="0">
                    <a:pos x="9" y="28"/>
                  </a:cxn>
                  <a:cxn ang="0">
                    <a:pos x="17" y="31"/>
                  </a:cxn>
                  <a:cxn ang="0">
                    <a:pos x="27" y="34"/>
                  </a:cxn>
                  <a:cxn ang="0">
                    <a:pos x="38" y="35"/>
                  </a:cxn>
                  <a:cxn ang="0">
                    <a:pos x="63" y="37"/>
                  </a:cxn>
                  <a:cxn ang="0">
                    <a:pos x="78" y="37"/>
                  </a:cxn>
                  <a:cxn ang="0">
                    <a:pos x="90" y="35"/>
                  </a:cxn>
                  <a:cxn ang="0">
                    <a:pos x="111" y="31"/>
                  </a:cxn>
                </a:cxnLst>
                <a:rect l="0" t="0" r="r" b="b"/>
                <a:pathLst>
                  <a:path w="128" h="38">
                    <a:moveTo>
                      <a:pt x="111" y="31"/>
                    </a:moveTo>
                    <a:lnTo>
                      <a:pt x="111" y="31"/>
                    </a:lnTo>
                    <a:lnTo>
                      <a:pt x="121" y="28"/>
                    </a:lnTo>
                    <a:lnTo>
                      <a:pt x="126" y="22"/>
                    </a:lnTo>
                    <a:lnTo>
                      <a:pt x="127" y="19"/>
                    </a:lnTo>
                    <a:lnTo>
                      <a:pt x="127" y="18"/>
                    </a:lnTo>
                    <a:lnTo>
                      <a:pt x="127" y="16"/>
                    </a:lnTo>
                    <a:lnTo>
                      <a:pt x="124" y="13"/>
                    </a:lnTo>
                    <a:lnTo>
                      <a:pt x="120" y="10"/>
                    </a:lnTo>
                    <a:lnTo>
                      <a:pt x="111" y="6"/>
                    </a:lnTo>
                    <a:lnTo>
                      <a:pt x="102" y="4"/>
                    </a:lnTo>
                    <a:lnTo>
                      <a:pt x="90" y="2"/>
                    </a:lnTo>
                    <a:lnTo>
                      <a:pt x="63" y="0"/>
                    </a:lnTo>
                    <a:lnTo>
                      <a:pt x="38" y="2"/>
                    </a:lnTo>
                    <a:lnTo>
                      <a:pt x="27" y="4"/>
                    </a:lnTo>
                    <a:lnTo>
                      <a:pt x="17" y="6"/>
                    </a:lnTo>
                    <a:lnTo>
                      <a:pt x="9" y="10"/>
                    </a:lnTo>
                    <a:lnTo>
                      <a:pt x="5" y="13"/>
                    </a:lnTo>
                    <a:lnTo>
                      <a:pt x="1" y="16"/>
                    </a:lnTo>
                    <a:lnTo>
                      <a:pt x="0" y="18"/>
                    </a:lnTo>
                    <a:lnTo>
                      <a:pt x="1" y="21"/>
                    </a:lnTo>
                    <a:lnTo>
                      <a:pt x="5" y="24"/>
                    </a:lnTo>
                    <a:lnTo>
                      <a:pt x="9" y="28"/>
                    </a:lnTo>
                    <a:lnTo>
                      <a:pt x="17" y="31"/>
                    </a:lnTo>
                    <a:lnTo>
                      <a:pt x="27" y="34"/>
                    </a:lnTo>
                    <a:lnTo>
                      <a:pt x="38" y="35"/>
                    </a:lnTo>
                    <a:lnTo>
                      <a:pt x="63" y="37"/>
                    </a:lnTo>
                    <a:lnTo>
                      <a:pt x="78" y="37"/>
                    </a:lnTo>
                    <a:lnTo>
                      <a:pt x="90" y="35"/>
                    </a:lnTo>
                    <a:lnTo>
                      <a:pt x="111" y="31"/>
                    </a:lnTo>
                  </a:path>
                </a:pathLst>
              </a:custGeom>
              <a:solidFill>
                <a:srgbClr val="666666"/>
              </a:solidFill>
              <a:ln w="9525" cap="rnd">
                <a:noFill/>
                <a:round/>
                <a:headEnd/>
                <a:tailEnd/>
              </a:ln>
              <a:effectLst/>
            </p:spPr>
            <p:txBody>
              <a:bodyPr/>
              <a:lstStyle/>
              <a:p>
                <a:endParaRPr lang="en-US"/>
              </a:p>
            </p:txBody>
          </p:sp>
          <p:sp>
            <p:nvSpPr>
              <p:cNvPr id="284" name="Freeform 131"/>
              <p:cNvSpPr>
                <a:spLocks/>
              </p:cNvSpPr>
              <p:nvPr/>
            </p:nvSpPr>
            <p:spPr bwMode="auto">
              <a:xfrm>
                <a:off x="1130" y="2177"/>
                <a:ext cx="14" cy="14"/>
              </a:xfrm>
              <a:custGeom>
                <a:avLst/>
                <a:gdLst/>
                <a:ahLst/>
                <a:cxnLst>
                  <a:cxn ang="0">
                    <a:pos x="0" y="13"/>
                  </a:cxn>
                  <a:cxn ang="0">
                    <a:pos x="4" y="13"/>
                  </a:cxn>
                  <a:cxn ang="0">
                    <a:pos x="7" y="9"/>
                  </a:cxn>
                  <a:cxn ang="0">
                    <a:pos x="9" y="13"/>
                  </a:cxn>
                  <a:cxn ang="0">
                    <a:pos x="13" y="13"/>
                  </a:cxn>
                  <a:cxn ang="0">
                    <a:pos x="9" y="6"/>
                  </a:cxn>
                  <a:cxn ang="0">
                    <a:pos x="13" y="0"/>
                  </a:cxn>
                  <a:cxn ang="0">
                    <a:pos x="9" y="0"/>
                  </a:cxn>
                  <a:cxn ang="0">
                    <a:pos x="7" y="5"/>
                  </a:cxn>
                  <a:cxn ang="0">
                    <a:pos x="4" y="0"/>
                  </a:cxn>
                  <a:cxn ang="0">
                    <a:pos x="0" y="0"/>
                  </a:cxn>
                  <a:cxn ang="0">
                    <a:pos x="5" y="6"/>
                  </a:cxn>
                  <a:cxn ang="0">
                    <a:pos x="0" y="13"/>
                  </a:cxn>
                </a:cxnLst>
                <a:rect l="0" t="0" r="r" b="b"/>
                <a:pathLst>
                  <a:path w="14" h="14">
                    <a:moveTo>
                      <a:pt x="0" y="13"/>
                    </a:moveTo>
                    <a:lnTo>
                      <a:pt x="4" y="13"/>
                    </a:lnTo>
                    <a:lnTo>
                      <a:pt x="7" y="9"/>
                    </a:lnTo>
                    <a:lnTo>
                      <a:pt x="9" y="13"/>
                    </a:lnTo>
                    <a:lnTo>
                      <a:pt x="13" y="13"/>
                    </a:lnTo>
                    <a:lnTo>
                      <a:pt x="9" y="6"/>
                    </a:lnTo>
                    <a:lnTo>
                      <a:pt x="13" y="0"/>
                    </a:lnTo>
                    <a:lnTo>
                      <a:pt x="9" y="0"/>
                    </a:lnTo>
                    <a:lnTo>
                      <a:pt x="7" y="5"/>
                    </a:lnTo>
                    <a:lnTo>
                      <a:pt x="4" y="0"/>
                    </a:lnTo>
                    <a:lnTo>
                      <a:pt x="0" y="0"/>
                    </a:lnTo>
                    <a:lnTo>
                      <a:pt x="5" y="6"/>
                    </a:lnTo>
                    <a:lnTo>
                      <a:pt x="0" y="13"/>
                    </a:lnTo>
                  </a:path>
                </a:pathLst>
              </a:custGeom>
              <a:solidFill>
                <a:srgbClr val="666666"/>
              </a:solidFill>
              <a:ln w="9525" cap="rnd">
                <a:noFill/>
                <a:round/>
                <a:headEnd/>
                <a:tailEnd/>
              </a:ln>
              <a:effectLst/>
            </p:spPr>
            <p:txBody>
              <a:bodyPr/>
              <a:lstStyle/>
              <a:p>
                <a:endParaRPr lang="en-US"/>
              </a:p>
            </p:txBody>
          </p:sp>
          <p:sp>
            <p:nvSpPr>
              <p:cNvPr id="285" name="Freeform 132"/>
              <p:cNvSpPr>
                <a:spLocks/>
              </p:cNvSpPr>
              <p:nvPr/>
            </p:nvSpPr>
            <p:spPr bwMode="auto">
              <a:xfrm>
                <a:off x="946" y="2177"/>
                <a:ext cx="14" cy="14"/>
              </a:xfrm>
              <a:custGeom>
                <a:avLst/>
                <a:gdLst/>
                <a:ahLst/>
                <a:cxnLst>
                  <a:cxn ang="0">
                    <a:pos x="0" y="13"/>
                  </a:cxn>
                  <a:cxn ang="0">
                    <a:pos x="4" y="13"/>
                  </a:cxn>
                  <a:cxn ang="0">
                    <a:pos x="6" y="9"/>
                  </a:cxn>
                  <a:cxn ang="0">
                    <a:pos x="9" y="13"/>
                  </a:cxn>
                  <a:cxn ang="0">
                    <a:pos x="13" y="13"/>
                  </a:cxn>
                  <a:cxn ang="0">
                    <a:pos x="8" y="6"/>
                  </a:cxn>
                  <a:cxn ang="0">
                    <a:pos x="13" y="0"/>
                  </a:cxn>
                  <a:cxn ang="0">
                    <a:pos x="8" y="0"/>
                  </a:cxn>
                  <a:cxn ang="0">
                    <a:pos x="6" y="4"/>
                  </a:cxn>
                  <a:cxn ang="0">
                    <a:pos x="4" y="0"/>
                  </a:cxn>
                  <a:cxn ang="0">
                    <a:pos x="0" y="0"/>
                  </a:cxn>
                  <a:cxn ang="0">
                    <a:pos x="5" y="6"/>
                  </a:cxn>
                  <a:cxn ang="0">
                    <a:pos x="0" y="13"/>
                  </a:cxn>
                </a:cxnLst>
                <a:rect l="0" t="0" r="r" b="b"/>
                <a:pathLst>
                  <a:path w="14" h="14">
                    <a:moveTo>
                      <a:pt x="0" y="13"/>
                    </a:moveTo>
                    <a:lnTo>
                      <a:pt x="4" y="13"/>
                    </a:lnTo>
                    <a:lnTo>
                      <a:pt x="6" y="9"/>
                    </a:lnTo>
                    <a:lnTo>
                      <a:pt x="9" y="13"/>
                    </a:lnTo>
                    <a:lnTo>
                      <a:pt x="13" y="13"/>
                    </a:lnTo>
                    <a:lnTo>
                      <a:pt x="8" y="6"/>
                    </a:lnTo>
                    <a:lnTo>
                      <a:pt x="13" y="0"/>
                    </a:lnTo>
                    <a:lnTo>
                      <a:pt x="8" y="0"/>
                    </a:lnTo>
                    <a:lnTo>
                      <a:pt x="6" y="4"/>
                    </a:lnTo>
                    <a:lnTo>
                      <a:pt x="4" y="0"/>
                    </a:lnTo>
                    <a:lnTo>
                      <a:pt x="0" y="0"/>
                    </a:lnTo>
                    <a:lnTo>
                      <a:pt x="5" y="6"/>
                    </a:lnTo>
                    <a:lnTo>
                      <a:pt x="0" y="13"/>
                    </a:lnTo>
                  </a:path>
                </a:pathLst>
              </a:custGeom>
              <a:solidFill>
                <a:srgbClr val="666666"/>
              </a:solidFill>
              <a:ln w="9525" cap="rnd">
                <a:noFill/>
                <a:round/>
                <a:headEnd/>
                <a:tailEnd/>
              </a:ln>
              <a:effectLst/>
            </p:spPr>
            <p:txBody>
              <a:bodyPr/>
              <a:lstStyle/>
              <a:p>
                <a:endParaRPr lang="en-US"/>
              </a:p>
            </p:txBody>
          </p:sp>
          <p:sp>
            <p:nvSpPr>
              <p:cNvPr id="286" name="Freeform 133"/>
              <p:cNvSpPr>
                <a:spLocks/>
              </p:cNvSpPr>
              <p:nvPr/>
            </p:nvSpPr>
            <p:spPr bwMode="auto">
              <a:xfrm>
                <a:off x="1227" y="2023"/>
                <a:ext cx="399" cy="276"/>
              </a:xfrm>
              <a:custGeom>
                <a:avLst/>
                <a:gdLst/>
                <a:ahLst/>
                <a:cxnLst>
                  <a:cxn ang="0">
                    <a:pos x="398" y="0"/>
                  </a:cxn>
                  <a:cxn ang="0">
                    <a:pos x="398" y="210"/>
                  </a:cxn>
                  <a:cxn ang="0">
                    <a:pos x="396" y="217"/>
                  </a:cxn>
                  <a:cxn ang="0">
                    <a:pos x="393" y="223"/>
                  </a:cxn>
                  <a:cxn ang="0">
                    <a:pos x="389" y="229"/>
                  </a:cxn>
                  <a:cxn ang="0">
                    <a:pos x="382" y="236"/>
                  </a:cxn>
                  <a:cxn ang="0">
                    <a:pos x="374" y="242"/>
                  </a:cxn>
                  <a:cxn ang="0">
                    <a:pos x="365" y="247"/>
                  </a:cxn>
                  <a:cxn ang="0">
                    <a:pos x="341" y="257"/>
                  </a:cxn>
                  <a:cxn ang="0">
                    <a:pos x="310" y="264"/>
                  </a:cxn>
                  <a:cxn ang="0">
                    <a:pos x="276" y="270"/>
                  </a:cxn>
                  <a:cxn ang="0">
                    <a:pos x="239" y="274"/>
                  </a:cxn>
                  <a:cxn ang="0">
                    <a:pos x="199" y="275"/>
                  </a:cxn>
                  <a:cxn ang="0">
                    <a:pos x="159" y="274"/>
                  </a:cxn>
                  <a:cxn ang="0">
                    <a:pos x="122" y="270"/>
                  </a:cxn>
                  <a:cxn ang="0">
                    <a:pos x="89" y="264"/>
                  </a:cxn>
                  <a:cxn ang="0">
                    <a:pos x="58" y="257"/>
                  </a:cxn>
                  <a:cxn ang="0">
                    <a:pos x="34" y="247"/>
                  </a:cxn>
                  <a:cxn ang="0">
                    <a:pos x="24" y="242"/>
                  </a:cxn>
                  <a:cxn ang="0">
                    <a:pos x="17" y="236"/>
                  </a:cxn>
                  <a:cxn ang="0">
                    <a:pos x="8" y="229"/>
                  </a:cxn>
                  <a:cxn ang="0">
                    <a:pos x="4" y="223"/>
                  </a:cxn>
                  <a:cxn ang="0">
                    <a:pos x="0" y="217"/>
                  </a:cxn>
                  <a:cxn ang="0">
                    <a:pos x="0" y="210"/>
                  </a:cxn>
                  <a:cxn ang="0">
                    <a:pos x="0" y="2"/>
                  </a:cxn>
                  <a:cxn ang="0">
                    <a:pos x="10" y="8"/>
                  </a:cxn>
                  <a:cxn ang="0">
                    <a:pos x="21" y="14"/>
                  </a:cxn>
                  <a:cxn ang="0">
                    <a:pos x="46" y="24"/>
                  </a:cxn>
                  <a:cxn ang="0">
                    <a:pos x="76" y="32"/>
                  </a:cxn>
                  <a:cxn ang="0">
                    <a:pos x="106" y="37"/>
                  </a:cxn>
                  <a:cxn ang="0">
                    <a:pos x="135" y="41"/>
                  </a:cxn>
                  <a:cxn ang="0">
                    <a:pos x="160" y="43"/>
                  </a:cxn>
                  <a:cxn ang="0">
                    <a:pos x="199" y="44"/>
                  </a:cxn>
                  <a:cxn ang="0">
                    <a:pos x="243" y="43"/>
                  </a:cxn>
                  <a:cxn ang="0">
                    <a:pos x="282" y="39"/>
                  </a:cxn>
                  <a:cxn ang="0">
                    <a:pos x="317" y="33"/>
                  </a:cxn>
                  <a:cxn ang="0">
                    <a:pos x="350" y="24"/>
                  </a:cxn>
                  <a:cxn ang="0">
                    <a:pos x="376" y="14"/>
                  </a:cxn>
                  <a:cxn ang="0">
                    <a:pos x="387" y="8"/>
                  </a:cxn>
                  <a:cxn ang="0">
                    <a:pos x="398" y="0"/>
                  </a:cxn>
                </a:cxnLst>
                <a:rect l="0" t="0" r="r" b="b"/>
                <a:pathLst>
                  <a:path w="399" h="276">
                    <a:moveTo>
                      <a:pt x="398" y="0"/>
                    </a:moveTo>
                    <a:lnTo>
                      <a:pt x="398" y="210"/>
                    </a:lnTo>
                    <a:lnTo>
                      <a:pt x="396" y="217"/>
                    </a:lnTo>
                    <a:lnTo>
                      <a:pt x="393" y="223"/>
                    </a:lnTo>
                    <a:lnTo>
                      <a:pt x="389" y="229"/>
                    </a:lnTo>
                    <a:lnTo>
                      <a:pt x="382" y="236"/>
                    </a:lnTo>
                    <a:lnTo>
                      <a:pt x="374" y="242"/>
                    </a:lnTo>
                    <a:lnTo>
                      <a:pt x="365" y="247"/>
                    </a:lnTo>
                    <a:lnTo>
                      <a:pt x="341" y="257"/>
                    </a:lnTo>
                    <a:lnTo>
                      <a:pt x="310" y="264"/>
                    </a:lnTo>
                    <a:lnTo>
                      <a:pt x="276" y="270"/>
                    </a:lnTo>
                    <a:lnTo>
                      <a:pt x="239" y="274"/>
                    </a:lnTo>
                    <a:lnTo>
                      <a:pt x="199" y="275"/>
                    </a:lnTo>
                    <a:lnTo>
                      <a:pt x="159" y="274"/>
                    </a:lnTo>
                    <a:lnTo>
                      <a:pt x="122" y="270"/>
                    </a:lnTo>
                    <a:lnTo>
                      <a:pt x="89" y="264"/>
                    </a:lnTo>
                    <a:lnTo>
                      <a:pt x="58" y="257"/>
                    </a:lnTo>
                    <a:lnTo>
                      <a:pt x="34" y="247"/>
                    </a:lnTo>
                    <a:lnTo>
                      <a:pt x="24" y="242"/>
                    </a:lnTo>
                    <a:lnTo>
                      <a:pt x="17" y="236"/>
                    </a:lnTo>
                    <a:lnTo>
                      <a:pt x="8" y="229"/>
                    </a:lnTo>
                    <a:lnTo>
                      <a:pt x="4" y="223"/>
                    </a:lnTo>
                    <a:lnTo>
                      <a:pt x="0" y="217"/>
                    </a:lnTo>
                    <a:lnTo>
                      <a:pt x="0" y="210"/>
                    </a:lnTo>
                    <a:lnTo>
                      <a:pt x="0" y="2"/>
                    </a:lnTo>
                    <a:lnTo>
                      <a:pt x="10" y="8"/>
                    </a:lnTo>
                    <a:lnTo>
                      <a:pt x="21" y="14"/>
                    </a:lnTo>
                    <a:lnTo>
                      <a:pt x="46" y="24"/>
                    </a:lnTo>
                    <a:lnTo>
                      <a:pt x="76" y="32"/>
                    </a:lnTo>
                    <a:lnTo>
                      <a:pt x="106" y="37"/>
                    </a:lnTo>
                    <a:lnTo>
                      <a:pt x="135" y="41"/>
                    </a:lnTo>
                    <a:lnTo>
                      <a:pt x="160" y="43"/>
                    </a:lnTo>
                    <a:lnTo>
                      <a:pt x="199" y="44"/>
                    </a:lnTo>
                    <a:lnTo>
                      <a:pt x="243" y="43"/>
                    </a:lnTo>
                    <a:lnTo>
                      <a:pt x="282" y="39"/>
                    </a:lnTo>
                    <a:lnTo>
                      <a:pt x="317" y="33"/>
                    </a:lnTo>
                    <a:lnTo>
                      <a:pt x="350" y="24"/>
                    </a:lnTo>
                    <a:lnTo>
                      <a:pt x="376" y="14"/>
                    </a:lnTo>
                    <a:lnTo>
                      <a:pt x="387" y="8"/>
                    </a:lnTo>
                    <a:lnTo>
                      <a:pt x="398" y="0"/>
                    </a:lnTo>
                  </a:path>
                </a:pathLst>
              </a:custGeom>
              <a:solidFill>
                <a:srgbClr val="CCCCCC"/>
              </a:solidFill>
              <a:ln w="9525" cap="rnd">
                <a:noFill/>
                <a:round/>
                <a:headEnd/>
                <a:tailEnd/>
              </a:ln>
              <a:effectLst/>
            </p:spPr>
            <p:txBody>
              <a:bodyPr/>
              <a:lstStyle/>
              <a:p>
                <a:endParaRPr lang="en-US"/>
              </a:p>
            </p:txBody>
          </p:sp>
          <p:sp>
            <p:nvSpPr>
              <p:cNvPr id="287" name="Freeform 134"/>
              <p:cNvSpPr>
                <a:spLocks/>
              </p:cNvSpPr>
              <p:nvPr/>
            </p:nvSpPr>
            <p:spPr bwMode="auto">
              <a:xfrm>
                <a:off x="1214" y="1964"/>
                <a:ext cx="425" cy="399"/>
              </a:xfrm>
              <a:custGeom>
                <a:avLst/>
                <a:gdLst/>
                <a:ahLst/>
                <a:cxnLst>
                  <a:cxn ang="0">
                    <a:pos x="424" y="67"/>
                  </a:cxn>
                  <a:cxn ang="0">
                    <a:pos x="424" y="333"/>
                  </a:cxn>
                  <a:cxn ang="0">
                    <a:pos x="422" y="339"/>
                  </a:cxn>
                  <a:cxn ang="0">
                    <a:pos x="419" y="345"/>
                  </a:cxn>
                  <a:cxn ang="0">
                    <a:pos x="413" y="351"/>
                  </a:cxn>
                  <a:cxn ang="0">
                    <a:pos x="406" y="358"/>
                  </a:cxn>
                  <a:cxn ang="0">
                    <a:pos x="396" y="362"/>
                  </a:cxn>
                  <a:cxn ang="0">
                    <a:pos x="385" y="369"/>
                  </a:cxn>
                  <a:cxn ang="0">
                    <a:pos x="358" y="379"/>
                  </a:cxn>
                  <a:cxn ang="0">
                    <a:pos x="328" y="386"/>
                  </a:cxn>
                  <a:cxn ang="0">
                    <a:pos x="291" y="393"/>
                  </a:cxn>
                  <a:cxn ang="0">
                    <a:pos x="252" y="396"/>
                  </a:cxn>
                  <a:cxn ang="0">
                    <a:pos x="212" y="398"/>
                  </a:cxn>
                  <a:cxn ang="0">
                    <a:pos x="172" y="396"/>
                  </a:cxn>
                  <a:cxn ang="0">
                    <a:pos x="131" y="393"/>
                  </a:cxn>
                  <a:cxn ang="0">
                    <a:pos x="96" y="386"/>
                  </a:cxn>
                  <a:cxn ang="0">
                    <a:pos x="65" y="379"/>
                  </a:cxn>
                  <a:cxn ang="0">
                    <a:pos x="39" y="369"/>
                  </a:cxn>
                  <a:cxn ang="0">
                    <a:pos x="28" y="362"/>
                  </a:cxn>
                  <a:cxn ang="0">
                    <a:pos x="18" y="358"/>
                  </a:cxn>
                  <a:cxn ang="0">
                    <a:pos x="10" y="351"/>
                  </a:cxn>
                  <a:cxn ang="0">
                    <a:pos x="6" y="345"/>
                  </a:cxn>
                  <a:cxn ang="0">
                    <a:pos x="2" y="339"/>
                  </a:cxn>
                  <a:cxn ang="0">
                    <a:pos x="0" y="331"/>
                  </a:cxn>
                  <a:cxn ang="0">
                    <a:pos x="0" y="74"/>
                  </a:cxn>
                  <a:cxn ang="0">
                    <a:pos x="0" y="68"/>
                  </a:cxn>
                  <a:cxn ang="0">
                    <a:pos x="2" y="63"/>
                  </a:cxn>
                  <a:cxn ang="0">
                    <a:pos x="8" y="54"/>
                  </a:cxn>
                  <a:cxn ang="0">
                    <a:pos x="17" y="46"/>
                  </a:cxn>
                  <a:cxn ang="0">
                    <a:pos x="30" y="38"/>
                  </a:cxn>
                  <a:cxn ang="0">
                    <a:pos x="44" y="30"/>
                  </a:cxn>
                  <a:cxn ang="0">
                    <a:pos x="59" y="25"/>
                  </a:cxn>
                  <a:cxn ang="0">
                    <a:pos x="76" y="19"/>
                  </a:cxn>
                  <a:cxn ang="0">
                    <a:pos x="95" y="16"/>
                  </a:cxn>
                  <a:cxn ang="0">
                    <a:pos x="131" y="7"/>
                  </a:cxn>
                  <a:cxn ang="0">
                    <a:pos x="168" y="3"/>
                  </a:cxn>
                  <a:cxn ang="0">
                    <a:pos x="196" y="1"/>
                  </a:cxn>
                  <a:cxn ang="0">
                    <a:pos x="214" y="0"/>
                  </a:cxn>
                  <a:cxn ang="0">
                    <a:pos x="240" y="1"/>
                  </a:cxn>
                  <a:cxn ang="0">
                    <a:pos x="271" y="5"/>
                  </a:cxn>
                  <a:cxn ang="0">
                    <a:pos x="306" y="11"/>
                  </a:cxn>
                  <a:cxn ang="0">
                    <a:pos x="341" y="17"/>
                  </a:cxn>
                  <a:cxn ang="0">
                    <a:pos x="372" y="27"/>
                  </a:cxn>
                  <a:cxn ang="0">
                    <a:pos x="387" y="33"/>
                  </a:cxn>
                  <a:cxn ang="0">
                    <a:pos x="398" y="38"/>
                  </a:cxn>
                  <a:cxn ang="0">
                    <a:pos x="409" y="44"/>
                  </a:cxn>
                  <a:cxn ang="0">
                    <a:pos x="416" y="52"/>
                  </a:cxn>
                  <a:cxn ang="0">
                    <a:pos x="420" y="59"/>
                  </a:cxn>
                  <a:cxn ang="0">
                    <a:pos x="424" y="67"/>
                  </a:cxn>
                </a:cxnLst>
                <a:rect l="0" t="0" r="r" b="b"/>
                <a:pathLst>
                  <a:path w="425" h="399">
                    <a:moveTo>
                      <a:pt x="424" y="67"/>
                    </a:moveTo>
                    <a:lnTo>
                      <a:pt x="424" y="333"/>
                    </a:lnTo>
                    <a:lnTo>
                      <a:pt x="422" y="339"/>
                    </a:lnTo>
                    <a:lnTo>
                      <a:pt x="419" y="345"/>
                    </a:lnTo>
                    <a:lnTo>
                      <a:pt x="413" y="351"/>
                    </a:lnTo>
                    <a:lnTo>
                      <a:pt x="406" y="358"/>
                    </a:lnTo>
                    <a:lnTo>
                      <a:pt x="396" y="362"/>
                    </a:lnTo>
                    <a:lnTo>
                      <a:pt x="385" y="369"/>
                    </a:lnTo>
                    <a:lnTo>
                      <a:pt x="358" y="379"/>
                    </a:lnTo>
                    <a:lnTo>
                      <a:pt x="328" y="386"/>
                    </a:lnTo>
                    <a:lnTo>
                      <a:pt x="291" y="393"/>
                    </a:lnTo>
                    <a:lnTo>
                      <a:pt x="252" y="396"/>
                    </a:lnTo>
                    <a:lnTo>
                      <a:pt x="212" y="398"/>
                    </a:lnTo>
                    <a:lnTo>
                      <a:pt x="172" y="396"/>
                    </a:lnTo>
                    <a:lnTo>
                      <a:pt x="131" y="393"/>
                    </a:lnTo>
                    <a:lnTo>
                      <a:pt x="96" y="386"/>
                    </a:lnTo>
                    <a:lnTo>
                      <a:pt x="65" y="379"/>
                    </a:lnTo>
                    <a:lnTo>
                      <a:pt x="39" y="369"/>
                    </a:lnTo>
                    <a:lnTo>
                      <a:pt x="28" y="362"/>
                    </a:lnTo>
                    <a:lnTo>
                      <a:pt x="18" y="358"/>
                    </a:lnTo>
                    <a:lnTo>
                      <a:pt x="10" y="351"/>
                    </a:lnTo>
                    <a:lnTo>
                      <a:pt x="6" y="345"/>
                    </a:lnTo>
                    <a:lnTo>
                      <a:pt x="2" y="339"/>
                    </a:lnTo>
                    <a:lnTo>
                      <a:pt x="0" y="331"/>
                    </a:lnTo>
                    <a:lnTo>
                      <a:pt x="0" y="74"/>
                    </a:lnTo>
                    <a:lnTo>
                      <a:pt x="0" y="68"/>
                    </a:lnTo>
                    <a:lnTo>
                      <a:pt x="2" y="63"/>
                    </a:lnTo>
                    <a:lnTo>
                      <a:pt x="8" y="54"/>
                    </a:lnTo>
                    <a:lnTo>
                      <a:pt x="17" y="46"/>
                    </a:lnTo>
                    <a:lnTo>
                      <a:pt x="30" y="38"/>
                    </a:lnTo>
                    <a:lnTo>
                      <a:pt x="44" y="30"/>
                    </a:lnTo>
                    <a:lnTo>
                      <a:pt x="59" y="25"/>
                    </a:lnTo>
                    <a:lnTo>
                      <a:pt x="76" y="19"/>
                    </a:lnTo>
                    <a:lnTo>
                      <a:pt x="95" y="16"/>
                    </a:lnTo>
                    <a:lnTo>
                      <a:pt x="131" y="7"/>
                    </a:lnTo>
                    <a:lnTo>
                      <a:pt x="168" y="3"/>
                    </a:lnTo>
                    <a:lnTo>
                      <a:pt x="196" y="1"/>
                    </a:lnTo>
                    <a:lnTo>
                      <a:pt x="214" y="0"/>
                    </a:lnTo>
                    <a:lnTo>
                      <a:pt x="240" y="1"/>
                    </a:lnTo>
                    <a:lnTo>
                      <a:pt x="271" y="5"/>
                    </a:lnTo>
                    <a:lnTo>
                      <a:pt x="306" y="11"/>
                    </a:lnTo>
                    <a:lnTo>
                      <a:pt x="341" y="17"/>
                    </a:lnTo>
                    <a:lnTo>
                      <a:pt x="372" y="27"/>
                    </a:lnTo>
                    <a:lnTo>
                      <a:pt x="387" y="33"/>
                    </a:lnTo>
                    <a:lnTo>
                      <a:pt x="398" y="38"/>
                    </a:lnTo>
                    <a:lnTo>
                      <a:pt x="409" y="44"/>
                    </a:lnTo>
                    <a:lnTo>
                      <a:pt x="416" y="52"/>
                    </a:lnTo>
                    <a:lnTo>
                      <a:pt x="420" y="59"/>
                    </a:lnTo>
                    <a:lnTo>
                      <a:pt x="424" y="67"/>
                    </a:lnTo>
                  </a:path>
                </a:pathLst>
              </a:custGeom>
              <a:solidFill>
                <a:srgbClr val="999999"/>
              </a:solidFill>
              <a:ln w="9525" cap="rnd">
                <a:noFill/>
                <a:round/>
                <a:headEnd/>
                <a:tailEnd/>
              </a:ln>
              <a:effectLst/>
            </p:spPr>
            <p:txBody>
              <a:bodyPr/>
              <a:lstStyle/>
              <a:p>
                <a:endParaRPr lang="en-US"/>
              </a:p>
            </p:txBody>
          </p:sp>
          <p:sp>
            <p:nvSpPr>
              <p:cNvPr id="288" name="Freeform 135"/>
              <p:cNvSpPr>
                <a:spLocks/>
              </p:cNvSpPr>
              <p:nvPr/>
            </p:nvSpPr>
            <p:spPr bwMode="auto">
              <a:xfrm>
                <a:off x="2347" y="1202"/>
                <a:ext cx="423" cy="399"/>
              </a:xfrm>
              <a:custGeom>
                <a:avLst/>
                <a:gdLst/>
                <a:ahLst/>
                <a:cxnLst>
                  <a:cxn ang="0">
                    <a:pos x="422" y="67"/>
                  </a:cxn>
                  <a:cxn ang="0">
                    <a:pos x="422" y="332"/>
                  </a:cxn>
                  <a:cxn ang="0">
                    <a:pos x="422" y="339"/>
                  </a:cxn>
                  <a:cxn ang="0">
                    <a:pos x="417" y="346"/>
                  </a:cxn>
                  <a:cxn ang="0">
                    <a:pos x="413" y="352"/>
                  </a:cxn>
                  <a:cxn ang="0">
                    <a:pos x="404" y="359"/>
                  </a:cxn>
                  <a:cxn ang="0">
                    <a:pos x="396" y="363"/>
                  </a:cxn>
                  <a:cxn ang="0">
                    <a:pos x="385" y="370"/>
                  </a:cxn>
                  <a:cxn ang="0">
                    <a:pos x="358" y="380"/>
                  </a:cxn>
                  <a:cxn ang="0">
                    <a:pos x="326" y="387"/>
                  </a:cxn>
                  <a:cxn ang="0">
                    <a:pos x="290" y="393"/>
                  </a:cxn>
                  <a:cxn ang="0">
                    <a:pos x="252" y="397"/>
                  </a:cxn>
                  <a:cxn ang="0">
                    <a:pos x="211" y="398"/>
                  </a:cxn>
                  <a:cxn ang="0">
                    <a:pos x="170" y="397"/>
                  </a:cxn>
                  <a:cxn ang="0">
                    <a:pos x="132" y="393"/>
                  </a:cxn>
                  <a:cxn ang="0">
                    <a:pos x="96" y="387"/>
                  </a:cxn>
                  <a:cxn ang="0">
                    <a:pos x="64" y="380"/>
                  </a:cxn>
                  <a:cxn ang="0">
                    <a:pos x="36" y="368"/>
                  </a:cxn>
                  <a:cxn ang="0">
                    <a:pos x="25" y="363"/>
                  </a:cxn>
                  <a:cxn ang="0">
                    <a:pos x="18" y="357"/>
                  </a:cxn>
                  <a:cxn ang="0">
                    <a:pos x="9" y="352"/>
                  </a:cxn>
                  <a:cxn ang="0">
                    <a:pos x="5" y="346"/>
                  </a:cxn>
                  <a:cxn ang="0">
                    <a:pos x="0" y="339"/>
                  </a:cxn>
                  <a:cxn ang="0">
                    <a:pos x="0" y="332"/>
                  </a:cxn>
                  <a:cxn ang="0">
                    <a:pos x="0" y="75"/>
                  </a:cxn>
                  <a:cxn ang="0">
                    <a:pos x="0" y="69"/>
                  </a:cxn>
                  <a:cxn ang="0">
                    <a:pos x="1" y="64"/>
                  </a:cxn>
                  <a:cxn ang="0">
                    <a:pos x="7" y="54"/>
                  </a:cxn>
                  <a:cxn ang="0">
                    <a:pos x="16" y="45"/>
                  </a:cxn>
                  <a:cxn ang="0">
                    <a:pos x="29" y="38"/>
                  </a:cxn>
                  <a:cxn ang="0">
                    <a:pos x="42" y="30"/>
                  </a:cxn>
                  <a:cxn ang="0">
                    <a:pos x="58" y="26"/>
                  </a:cxn>
                  <a:cxn ang="0">
                    <a:pos x="75" y="19"/>
                  </a:cxn>
                  <a:cxn ang="0">
                    <a:pos x="95" y="15"/>
                  </a:cxn>
                  <a:cxn ang="0">
                    <a:pos x="132" y="8"/>
                  </a:cxn>
                  <a:cxn ang="0">
                    <a:pos x="167" y="4"/>
                  </a:cxn>
                  <a:cxn ang="0">
                    <a:pos x="194" y="2"/>
                  </a:cxn>
                  <a:cxn ang="0">
                    <a:pos x="213" y="0"/>
                  </a:cxn>
                  <a:cxn ang="0">
                    <a:pos x="239" y="2"/>
                  </a:cxn>
                  <a:cxn ang="0">
                    <a:pos x="271" y="5"/>
                  </a:cxn>
                  <a:cxn ang="0">
                    <a:pos x="305" y="10"/>
                  </a:cxn>
                  <a:cxn ang="0">
                    <a:pos x="340" y="18"/>
                  </a:cxn>
                  <a:cxn ang="0">
                    <a:pos x="372" y="27"/>
                  </a:cxn>
                  <a:cxn ang="0">
                    <a:pos x="385" y="34"/>
                  </a:cxn>
                  <a:cxn ang="0">
                    <a:pos x="398" y="38"/>
                  </a:cxn>
                  <a:cxn ang="0">
                    <a:pos x="408" y="45"/>
                  </a:cxn>
                  <a:cxn ang="0">
                    <a:pos x="416" y="53"/>
                  </a:cxn>
                  <a:cxn ang="0">
                    <a:pos x="420" y="59"/>
                  </a:cxn>
                  <a:cxn ang="0">
                    <a:pos x="422" y="67"/>
                  </a:cxn>
                </a:cxnLst>
                <a:rect l="0" t="0" r="r" b="b"/>
                <a:pathLst>
                  <a:path w="423" h="399">
                    <a:moveTo>
                      <a:pt x="422" y="67"/>
                    </a:moveTo>
                    <a:lnTo>
                      <a:pt x="422" y="332"/>
                    </a:lnTo>
                    <a:lnTo>
                      <a:pt x="422" y="339"/>
                    </a:lnTo>
                    <a:lnTo>
                      <a:pt x="417" y="346"/>
                    </a:lnTo>
                    <a:lnTo>
                      <a:pt x="413" y="352"/>
                    </a:lnTo>
                    <a:lnTo>
                      <a:pt x="404" y="359"/>
                    </a:lnTo>
                    <a:lnTo>
                      <a:pt x="396" y="363"/>
                    </a:lnTo>
                    <a:lnTo>
                      <a:pt x="385" y="370"/>
                    </a:lnTo>
                    <a:lnTo>
                      <a:pt x="358" y="380"/>
                    </a:lnTo>
                    <a:lnTo>
                      <a:pt x="326" y="387"/>
                    </a:lnTo>
                    <a:lnTo>
                      <a:pt x="290" y="393"/>
                    </a:lnTo>
                    <a:lnTo>
                      <a:pt x="252" y="397"/>
                    </a:lnTo>
                    <a:lnTo>
                      <a:pt x="211" y="398"/>
                    </a:lnTo>
                    <a:lnTo>
                      <a:pt x="170" y="397"/>
                    </a:lnTo>
                    <a:lnTo>
                      <a:pt x="132" y="393"/>
                    </a:lnTo>
                    <a:lnTo>
                      <a:pt x="96" y="387"/>
                    </a:lnTo>
                    <a:lnTo>
                      <a:pt x="64" y="380"/>
                    </a:lnTo>
                    <a:lnTo>
                      <a:pt x="36" y="368"/>
                    </a:lnTo>
                    <a:lnTo>
                      <a:pt x="25" y="363"/>
                    </a:lnTo>
                    <a:lnTo>
                      <a:pt x="18" y="357"/>
                    </a:lnTo>
                    <a:lnTo>
                      <a:pt x="9" y="352"/>
                    </a:lnTo>
                    <a:lnTo>
                      <a:pt x="5" y="346"/>
                    </a:lnTo>
                    <a:lnTo>
                      <a:pt x="0" y="339"/>
                    </a:lnTo>
                    <a:lnTo>
                      <a:pt x="0" y="332"/>
                    </a:lnTo>
                    <a:lnTo>
                      <a:pt x="0" y="75"/>
                    </a:lnTo>
                    <a:lnTo>
                      <a:pt x="0" y="69"/>
                    </a:lnTo>
                    <a:lnTo>
                      <a:pt x="1" y="64"/>
                    </a:lnTo>
                    <a:lnTo>
                      <a:pt x="7" y="54"/>
                    </a:lnTo>
                    <a:lnTo>
                      <a:pt x="16" y="45"/>
                    </a:lnTo>
                    <a:lnTo>
                      <a:pt x="29" y="38"/>
                    </a:lnTo>
                    <a:lnTo>
                      <a:pt x="42" y="30"/>
                    </a:lnTo>
                    <a:lnTo>
                      <a:pt x="58" y="26"/>
                    </a:lnTo>
                    <a:lnTo>
                      <a:pt x="75" y="19"/>
                    </a:lnTo>
                    <a:lnTo>
                      <a:pt x="95" y="15"/>
                    </a:lnTo>
                    <a:lnTo>
                      <a:pt x="132" y="8"/>
                    </a:lnTo>
                    <a:lnTo>
                      <a:pt x="167" y="4"/>
                    </a:lnTo>
                    <a:lnTo>
                      <a:pt x="194" y="2"/>
                    </a:lnTo>
                    <a:lnTo>
                      <a:pt x="213" y="0"/>
                    </a:lnTo>
                    <a:lnTo>
                      <a:pt x="239" y="2"/>
                    </a:lnTo>
                    <a:lnTo>
                      <a:pt x="271" y="5"/>
                    </a:lnTo>
                    <a:lnTo>
                      <a:pt x="305" y="10"/>
                    </a:lnTo>
                    <a:lnTo>
                      <a:pt x="340" y="18"/>
                    </a:lnTo>
                    <a:lnTo>
                      <a:pt x="372" y="27"/>
                    </a:lnTo>
                    <a:lnTo>
                      <a:pt x="385" y="34"/>
                    </a:lnTo>
                    <a:lnTo>
                      <a:pt x="398" y="38"/>
                    </a:lnTo>
                    <a:lnTo>
                      <a:pt x="408" y="45"/>
                    </a:lnTo>
                    <a:lnTo>
                      <a:pt x="416" y="53"/>
                    </a:lnTo>
                    <a:lnTo>
                      <a:pt x="420" y="59"/>
                    </a:lnTo>
                    <a:lnTo>
                      <a:pt x="422" y="67"/>
                    </a:lnTo>
                  </a:path>
                </a:pathLst>
              </a:custGeom>
              <a:solidFill>
                <a:srgbClr val="999999"/>
              </a:solidFill>
              <a:ln w="9525" cap="rnd">
                <a:noFill/>
                <a:round/>
                <a:headEnd/>
                <a:tailEnd/>
              </a:ln>
              <a:effectLst/>
            </p:spPr>
            <p:txBody>
              <a:bodyPr/>
              <a:lstStyle/>
              <a:p>
                <a:endParaRPr lang="en-US"/>
              </a:p>
            </p:txBody>
          </p:sp>
          <p:sp>
            <p:nvSpPr>
              <p:cNvPr id="289" name="Freeform 136"/>
              <p:cNvSpPr>
                <a:spLocks/>
              </p:cNvSpPr>
              <p:nvPr/>
            </p:nvSpPr>
            <p:spPr bwMode="auto">
              <a:xfrm>
                <a:off x="3138" y="3086"/>
                <a:ext cx="422" cy="398"/>
              </a:xfrm>
              <a:custGeom>
                <a:avLst/>
                <a:gdLst/>
                <a:ahLst/>
                <a:cxnLst>
                  <a:cxn ang="0">
                    <a:pos x="421" y="67"/>
                  </a:cxn>
                  <a:cxn ang="0">
                    <a:pos x="421" y="332"/>
                  </a:cxn>
                  <a:cxn ang="0">
                    <a:pos x="421" y="339"/>
                  </a:cxn>
                  <a:cxn ang="0">
                    <a:pos x="416" y="345"/>
                  </a:cxn>
                  <a:cxn ang="0">
                    <a:pos x="412" y="351"/>
                  </a:cxn>
                  <a:cxn ang="0">
                    <a:pos x="403" y="358"/>
                  </a:cxn>
                  <a:cxn ang="0">
                    <a:pos x="396" y="362"/>
                  </a:cxn>
                  <a:cxn ang="0">
                    <a:pos x="384" y="369"/>
                  </a:cxn>
                  <a:cxn ang="0">
                    <a:pos x="357" y="378"/>
                  </a:cxn>
                  <a:cxn ang="0">
                    <a:pos x="325" y="386"/>
                  </a:cxn>
                  <a:cxn ang="0">
                    <a:pos x="290" y="392"/>
                  </a:cxn>
                  <a:cxn ang="0">
                    <a:pos x="252" y="395"/>
                  </a:cxn>
                  <a:cxn ang="0">
                    <a:pos x="211" y="397"/>
                  </a:cxn>
                  <a:cxn ang="0">
                    <a:pos x="169" y="395"/>
                  </a:cxn>
                  <a:cxn ang="0">
                    <a:pos x="131" y="392"/>
                  </a:cxn>
                  <a:cxn ang="0">
                    <a:pos x="96" y="386"/>
                  </a:cxn>
                  <a:cxn ang="0">
                    <a:pos x="64" y="378"/>
                  </a:cxn>
                  <a:cxn ang="0">
                    <a:pos x="37" y="369"/>
                  </a:cxn>
                  <a:cxn ang="0">
                    <a:pos x="25" y="362"/>
                  </a:cxn>
                  <a:cxn ang="0">
                    <a:pos x="18" y="358"/>
                  </a:cxn>
                  <a:cxn ang="0">
                    <a:pos x="9" y="351"/>
                  </a:cxn>
                  <a:cxn ang="0">
                    <a:pos x="5" y="345"/>
                  </a:cxn>
                  <a:cxn ang="0">
                    <a:pos x="0" y="339"/>
                  </a:cxn>
                  <a:cxn ang="0">
                    <a:pos x="0" y="332"/>
                  </a:cxn>
                  <a:cxn ang="0">
                    <a:pos x="0" y="75"/>
                  </a:cxn>
                  <a:cxn ang="0">
                    <a:pos x="0" y="68"/>
                  </a:cxn>
                  <a:cxn ang="0">
                    <a:pos x="1" y="64"/>
                  </a:cxn>
                  <a:cxn ang="0">
                    <a:pos x="7" y="54"/>
                  </a:cxn>
                  <a:cxn ang="0">
                    <a:pos x="16" y="47"/>
                  </a:cxn>
                  <a:cxn ang="0">
                    <a:pos x="29" y="38"/>
                  </a:cxn>
                  <a:cxn ang="0">
                    <a:pos x="42" y="32"/>
                  </a:cxn>
                  <a:cxn ang="0">
                    <a:pos x="57" y="26"/>
                  </a:cxn>
                  <a:cxn ang="0">
                    <a:pos x="75" y="19"/>
                  </a:cxn>
                  <a:cxn ang="0">
                    <a:pos x="94" y="16"/>
                  </a:cxn>
                  <a:cxn ang="0">
                    <a:pos x="131" y="8"/>
                  </a:cxn>
                  <a:cxn ang="0">
                    <a:pos x="167" y="4"/>
                  </a:cxn>
                  <a:cxn ang="0">
                    <a:pos x="193" y="2"/>
                  </a:cxn>
                  <a:cxn ang="0">
                    <a:pos x="213" y="0"/>
                  </a:cxn>
                  <a:cxn ang="0">
                    <a:pos x="239" y="2"/>
                  </a:cxn>
                  <a:cxn ang="0">
                    <a:pos x="270" y="5"/>
                  </a:cxn>
                  <a:cxn ang="0">
                    <a:pos x="304" y="11"/>
                  </a:cxn>
                  <a:cxn ang="0">
                    <a:pos x="340" y="17"/>
                  </a:cxn>
                  <a:cxn ang="0">
                    <a:pos x="372" y="27"/>
                  </a:cxn>
                  <a:cxn ang="0">
                    <a:pos x="384" y="34"/>
                  </a:cxn>
                  <a:cxn ang="0">
                    <a:pos x="397" y="38"/>
                  </a:cxn>
                  <a:cxn ang="0">
                    <a:pos x="407" y="47"/>
                  </a:cxn>
                  <a:cxn ang="0">
                    <a:pos x="415" y="52"/>
                  </a:cxn>
                  <a:cxn ang="0">
                    <a:pos x="420" y="58"/>
                  </a:cxn>
                  <a:cxn ang="0">
                    <a:pos x="421" y="67"/>
                  </a:cxn>
                </a:cxnLst>
                <a:rect l="0" t="0" r="r" b="b"/>
                <a:pathLst>
                  <a:path w="422" h="398">
                    <a:moveTo>
                      <a:pt x="421" y="67"/>
                    </a:moveTo>
                    <a:lnTo>
                      <a:pt x="421" y="332"/>
                    </a:lnTo>
                    <a:lnTo>
                      <a:pt x="421" y="339"/>
                    </a:lnTo>
                    <a:lnTo>
                      <a:pt x="416" y="345"/>
                    </a:lnTo>
                    <a:lnTo>
                      <a:pt x="412" y="351"/>
                    </a:lnTo>
                    <a:lnTo>
                      <a:pt x="403" y="358"/>
                    </a:lnTo>
                    <a:lnTo>
                      <a:pt x="396" y="362"/>
                    </a:lnTo>
                    <a:lnTo>
                      <a:pt x="384" y="369"/>
                    </a:lnTo>
                    <a:lnTo>
                      <a:pt x="357" y="378"/>
                    </a:lnTo>
                    <a:lnTo>
                      <a:pt x="325" y="386"/>
                    </a:lnTo>
                    <a:lnTo>
                      <a:pt x="290" y="392"/>
                    </a:lnTo>
                    <a:lnTo>
                      <a:pt x="252" y="395"/>
                    </a:lnTo>
                    <a:lnTo>
                      <a:pt x="211" y="397"/>
                    </a:lnTo>
                    <a:lnTo>
                      <a:pt x="169" y="395"/>
                    </a:lnTo>
                    <a:lnTo>
                      <a:pt x="131" y="392"/>
                    </a:lnTo>
                    <a:lnTo>
                      <a:pt x="96" y="386"/>
                    </a:lnTo>
                    <a:lnTo>
                      <a:pt x="64" y="378"/>
                    </a:lnTo>
                    <a:lnTo>
                      <a:pt x="37" y="369"/>
                    </a:lnTo>
                    <a:lnTo>
                      <a:pt x="25" y="362"/>
                    </a:lnTo>
                    <a:lnTo>
                      <a:pt x="18" y="358"/>
                    </a:lnTo>
                    <a:lnTo>
                      <a:pt x="9" y="351"/>
                    </a:lnTo>
                    <a:lnTo>
                      <a:pt x="5" y="345"/>
                    </a:lnTo>
                    <a:lnTo>
                      <a:pt x="0" y="339"/>
                    </a:lnTo>
                    <a:lnTo>
                      <a:pt x="0" y="332"/>
                    </a:lnTo>
                    <a:lnTo>
                      <a:pt x="0" y="75"/>
                    </a:lnTo>
                    <a:lnTo>
                      <a:pt x="0" y="68"/>
                    </a:lnTo>
                    <a:lnTo>
                      <a:pt x="1" y="64"/>
                    </a:lnTo>
                    <a:lnTo>
                      <a:pt x="7" y="54"/>
                    </a:lnTo>
                    <a:lnTo>
                      <a:pt x="16" y="47"/>
                    </a:lnTo>
                    <a:lnTo>
                      <a:pt x="29" y="38"/>
                    </a:lnTo>
                    <a:lnTo>
                      <a:pt x="42" y="32"/>
                    </a:lnTo>
                    <a:lnTo>
                      <a:pt x="57" y="26"/>
                    </a:lnTo>
                    <a:lnTo>
                      <a:pt x="75" y="19"/>
                    </a:lnTo>
                    <a:lnTo>
                      <a:pt x="94" y="16"/>
                    </a:lnTo>
                    <a:lnTo>
                      <a:pt x="131" y="8"/>
                    </a:lnTo>
                    <a:lnTo>
                      <a:pt x="167" y="4"/>
                    </a:lnTo>
                    <a:lnTo>
                      <a:pt x="193" y="2"/>
                    </a:lnTo>
                    <a:lnTo>
                      <a:pt x="213" y="0"/>
                    </a:lnTo>
                    <a:lnTo>
                      <a:pt x="239" y="2"/>
                    </a:lnTo>
                    <a:lnTo>
                      <a:pt x="270" y="5"/>
                    </a:lnTo>
                    <a:lnTo>
                      <a:pt x="304" y="11"/>
                    </a:lnTo>
                    <a:lnTo>
                      <a:pt x="340" y="17"/>
                    </a:lnTo>
                    <a:lnTo>
                      <a:pt x="372" y="27"/>
                    </a:lnTo>
                    <a:lnTo>
                      <a:pt x="384" y="34"/>
                    </a:lnTo>
                    <a:lnTo>
                      <a:pt x="397" y="38"/>
                    </a:lnTo>
                    <a:lnTo>
                      <a:pt x="407" y="47"/>
                    </a:lnTo>
                    <a:lnTo>
                      <a:pt x="415" y="52"/>
                    </a:lnTo>
                    <a:lnTo>
                      <a:pt x="420" y="58"/>
                    </a:lnTo>
                    <a:lnTo>
                      <a:pt x="421" y="67"/>
                    </a:lnTo>
                  </a:path>
                </a:pathLst>
              </a:custGeom>
              <a:solidFill>
                <a:srgbClr val="999999"/>
              </a:solidFill>
              <a:ln w="9525" cap="rnd">
                <a:noFill/>
                <a:round/>
                <a:headEnd/>
                <a:tailEnd/>
              </a:ln>
              <a:effectLst/>
            </p:spPr>
            <p:txBody>
              <a:bodyPr/>
              <a:lstStyle/>
              <a:p>
                <a:endParaRPr lang="en-US"/>
              </a:p>
            </p:txBody>
          </p:sp>
          <p:sp>
            <p:nvSpPr>
              <p:cNvPr id="290" name="Freeform 137"/>
              <p:cNvSpPr>
                <a:spLocks/>
              </p:cNvSpPr>
              <p:nvPr/>
            </p:nvSpPr>
            <p:spPr bwMode="auto">
              <a:xfrm>
                <a:off x="2116" y="2445"/>
                <a:ext cx="397" cy="373"/>
              </a:xfrm>
              <a:custGeom>
                <a:avLst/>
                <a:gdLst/>
                <a:ahLst/>
                <a:cxnLst>
                  <a:cxn ang="0">
                    <a:pos x="396" y="61"/>
                  </a:cxn>
                  <a:cxn ang="0">
                    <a:pos x="396" y="310"/>
                  </a:cxn>
                  <a:cxn ang="0">
                    <a:pos x="396" y="316"/>
                  </a:cxn>
                  <a:cxn ang="0">
                    <a:pos x="393" y="323"/>
                  </a:cxn>
                  <a:cxn ang="0">
                    <a:pos x="388" y="329"/>
                  </a:cxn>
                  <a:cxn ang="0">
                    <a:pos x="380" y="334"/>
                  </a:cxn>
                  <a:cxn ang="0">
                    <a:pos x="372" y="340"/>
                  </a:cxn>
                  <a:cxn ang="0">
                    <a:pos x="361" y="345"/>
                  </a:cxn>
                  <a:cxn ang="0">
                    <a:pos x="337" y="355"/>
                  </a:cxn>
                  <a:cxn ang="0">
                    <a:pos x="306" y="361"/>
                  </a:cxn>
                  <a:cxn ang="0">
                    <a:pos x="273" y="367"/>
                  </a:cxn>
                  <a:cxn ang="0">
                    <a:pos x="237" y="370"/>
                  </a:cxn>
                  <a:cxn ang="0">
                    <a:pos x="199" y="372"/>
                  </a:cxn>
                  <a:cxn ang="0">
                    <a:pos x="160" y="370"/>
                  </a:cxn>
                  <a:cxn ang="0">
                    <a:pos x="125" y="367"/>
                  </a:cxn>
                  <a:cxn ang="0">
                    <a:pos x="92" y="361"/>
                  </a:cxn>
                  <a:cxn ang="0">
                    <a:pos x="61" y="353"/>
                  </a:cxn>
                  <a:cxn ang="0">
                    <a:pos x="37" y="345"/>
                  </a:cxn>
                  <a:cxn ang="0">
                    <a:pos x="26" y="338"/>
                  </a:cxn>
                  <a:cxn ang="0">
                    <a:pos x="18" y="334"/>
                  </a:cxn>
                  <a:cxn ang="0">
                    <a:pos x="9" y="329"/>
                  </a:cxn>
                  <a:cxn ang="0">
                    <a:pos x="5" y="323"/>
                  </a:cxn>
                  <a:cxn ang="0">
                    <a:pos x="2" y="316"/>
                  </a:cxn>
                  <a:cxn ang="0">
                    <a:pos x="0" y="310"/>
                  </a:cxn>
                  <a:cxn ang="0">
                    <a:pos x="0" y="69"/>
                  </a:cxn>
                  <a:cxn ang="0">
                    <a:pos x="2" y="63"/>
                  </a:cxn>
                  <a:cxn ang="0">
                    <a:pos x="4" y="58"/>
                  </a:cxn>
                  <a:cxn ang="0">
                    <a:pos x="8" y="50"/>
                  </a:cxn>
                  <a:cxn ang="0">
                    <a:pos x="16" y="42"/>
                  </a:cxn>
                  <a:cxn ang="0">
                    <a:pos x="28" y="35"/>
                  </a:cxn>
                  <a:cxn ang="0">
                    <a:pos x="42" y="28"/>
                  </a:cxn>
                  <a:cxn ang="0">
                    <a:pos x="56" y="22"/>
                  </a:cxn>
                  <a:cxn ang="0">
                    <a:pos x="90" y="14"/>
                  </a:cxn>
                  <a:cxn ang="0">
                    <a:pos x="123" y="7"/>
                  </a:cxn>
                  <a:cxn ang="0">
                    <a:pos x="157" y="3"/>
                  </a:cxn>
                  <a:cxn ang="0">
                    <a:pos x="183" y="0"/>
                  </a:cxn>
                  <a:cxn ang="0">
                    <a:pos x="201" y="0"/>
                  </a:cxn>
                  <a:cxn ang="0">
                    <a:pos x="225" y="1"/>
                  </a:cxn>
                  <a:cxn ang="0">
                    <a:pos x="255" y="5"/>
                  </a:cxn>
                  <a:cxn ang="0">
                    <a:pos x="287" y="9"/>
                  </a:cxn>
                  <a:cxn ang="0">
                    <a:pos x="319" y="16"/>
                  </a:cxn>
                  <a:cxn ang="0">
                    <a:pos x="350" y="25"/>
                  </a:cxn>
                  <a:cxn ang="0">
                    <a:pos x="363" y="30"/>
                  </a:cxn>
                  <a:cxn ang="0">
                    <a:pos x="374" y="37"/>
                  </a:cxn>
                  <a:cxn ang="0">
                    <a:pos x="383" y="41"/>
                  </a:cxn>
                  <a:cxn ang="0">
                    <a:pos x="391" y="48"/>
                  </a:cxn>
                  <a:cxn ang="0">
                    <a:pos x="394" y="55"/>
                  </a:cxn>
                  <a:cxn ang="0">
                    <a:pos x="396" y="61"/>
                  </a:cxn>
                </a:cxnLst>
                <a:rect l="0" t="0" r="r" b="b"/>
                <a:pathLst>
                  <a:path w="397" h="373">
                    <a:moveTo>
                      <a:pt x="396" y="61"/>
                    </a:moveTo>
                    <a:lnTo>
                      <a:pt x="396" y="310"/>
                    </a:lnTo>
                    <a:lnTo>
                      <a:pt x="396" y="316"/>
                    </a:lnTo>
                    <a:lnTo>
                      <a:pt x="393" y="323"/>
                    </a:lnTo>
                    <a:lnTo>
                      <a:pt x="388" y="329"/>
                    </a:lnTo>
                    <a:lnTo>
                      <a:pt x="380" y="334"/>
                    </a:lnTo>
                    <a:lnTo>
                      <a:pt x="372" y="340"/>
                    </a:lnTo>
                    <a:lnTo>
                      <a:pt x="361" y="345"/>
                    </a:lnTo>
                    <a:lnTo>
                      <a:pt x="337" y="355"/>
                    </a:lnTo>
                    <a:lnTo>
                      <a:pt x="306" y="361"/>
                    </a:lnTo>
                    <a:lnTo>
                      <a:pt x="273" y="367"/>
                    </a:lnTo>
                    <a:lnTo>
                      <a:pt x="237" y="370"/>
                    </a:lnTo>
                    <a:lnTo>
                      <a:pt x="199" y="372"/>
                    </a:lnTo>
                    <a:lnTo>
                      <a:pt x="160" y="370"/>
                    </a:lnTo>
                    <a:lnTo>
                      <a:pt x="125" y="367"/>
                    </a:lnTo>
                    <a:lnTo>
                      <a:pt x="92" y="361"/>
                    </a:lnTo>
                    <a:lnTo>
                      <a:pt x="61" y="353"/>
                    </a:lnTo>
                    <a:lnTo>
                      <a:pt x="37" y="345"/>
                    </a:lnTo>
                    <a:lnTo>
                      <a:pt x="26" y="338"/>
                    </a:lnTo>
                    <a:lnTo>
                      <a:pt x="18" y="334"/>
                    </a:lnTo>
                    <a:lnTo>
                      <a:pt x="9" y="329"/>
                    </a:lnTo>
                    <a:lnTo>
                      <a:pt x="5" y="323"/>
                    </a:lnTo>
                    <a:lnTo>
                      <a:pt x="2" y="316"/>
                    </a:lnTo>
                    <a:lnTo>
                      <a:pt x="0" y="310"/>
                    </a:lnTo>
                    <a:lnTo>
                      <a:pt x="0" y="69"/>
                    </a:lnTo>
                    <a:lnTo>
                      <a:pt x="2" y="63"/>
                    </a:lnTo>
                    <a:lnTo>
                      <a:pt x="4" y="58"/>
                    </a:lnTo>
                    <a:lnTo>
                      <a:pt x="8" y="50"/>
                    </a:lnTo>
                    <a:lnTo>
                      <a:pt x="16" y="42"/>
                    </a:lnTo>
                    <a:lnTo>
                      <a:pt x="28" y="35"/>
                    </a:lnTo>
                    <a:lnTo>
                      <a:pt x="42" y="28"/>
                    </a:lnTo>
                    <a:lnTo>
                      <a:pt x="56" y="22"/>
                    </a:lnTo>
                    <a:lnTo>
                      <a:pt x="90" y="14"/>
                    </a:lnTo>
                    <a:lnTo>
                      <a:pt x="123" y="7"/>
                    </a:lnTo>
                    <a:lnTo>
                      <a:pt x="157" y="3"/>
                    </a:lnTo>
                    <a:lnTo>
                      <a:pt x="183" y="0"/>
                    </a:lnTo>
                    <a:lnTo>
                      <a:pt x="201" y="0"/>
                    </a:lnTo>
                    <a:lnTo>
                      <a:pt x="225" y="1"/>
                    </a:lnTo>
                    <a:lnTo>
                      <a:pt x="255" y="5"/>
                    </a:lnTo>
                    <a:lnTo>
                      <a:pt x="287" y="9"/>
                    </a:lnTo>
                    <a:lnTo>
                      <a:pt x="319" y="16"/>
                    </a:lnTo>
                    <a:lnTo>
                      <a:pt x="350" y="25"/>
                    </a:lnTo>
                    <a:lnTo>
                      <a:pt x="363" y="30"/>
                    </a:lnTo>
                    <a:lnTo>
                      <a:pt x="374" y="37"/>
                    </a:lnTo>
                    <a:lnTo>
                      <a:pt x="383" y="41"/>
                    </a:lnTo>
                    <a:lnTo>
                      <a:pt x="391" y="48"/>
                    </a:lnTo>
                    <a:lnTo>
                      <a:pt x="394" y="55"/>
                    </a:lnTo>
                    <a:lnTo>
                      <a:pt x="396" y="61"/>
                    </a:lnTo>
                  </a:path>
                </a:pathLst>
              </a:custGeom>
              <a:solidFill>
                <a:srgbClr val="999999"/>
              </a:solidFill>
              <a:ln w="9525" cap="rnd">
                <a:noFill/>
                <a:round/>
                <a:headEnd/>
                <a:tailEnd/>
              </a:ln>
              <a:effectLst/>
            </p:spPr>
            <p:txBody>
              <a:bodyPr/>
              <a:lstStyle/>
              <a:p>
                <a:endParaRPr lang="en-US"/>
              </a:p>
            </p:txBody>
          </p:sp>
          <p:sp>
            <p:nvSpPr>
              <p:cNvPr id="291" name="Freeform 138"/>
              <p:cNvSpPr>
                <a:spLocks/>
              </p:cNvSpPr>
              <p:nvPr/>
            </p:nvSpPr>
            <p:spPr bwMode="auto">
              <a:xfrm>
                <a:off x="1765" y="1281"/>
                <a:ext cx="397" cy="374"/>
              </a:xfrm>
              <a:custGeom>
                <a:avLst/>
                <a:gdLst/>
                <a:ahLst/>
                <a:cxnLst>
                  <a:cxn ang="0">
                    <a:pos x="396" y="62"/>
                  </a:cxn>
                  <a:cxn ang="0">
                    <a:pos x="396" y="312"/>
                  </a:cxn>
                  <a:cxn ang="0">
                    <a:pos x="394" y="318"/>
                  </a:cxn>
                  <a:cxn ang="0">
                    <a:pos x="390" y="324"/>
                  </a:cxn>
                  <a:cxn ang="0">
                    <a:pos x="386" y="330"/>
                  </a:cxn>
                  <a:cxn ang="0">
                    <a:pos x="379" y="335"/>
                  </a:cxn>
                  <a:cxn ang="0">
                    <a:pos x="370" y="342"/>
                  </a:cxn>
                  <a:cxn ang="0">
                    <a:pos x="360" y="346"/>
                  </a:cxn>
                  <a:cxn ang="0">
                    <a:pos x="335" y="356"/>
                  </a:cxn>
                  <a:cxn ang="0">
                    <a:pos x="306" y="362"/>
                  </a:cxn>
                  <a:cxn ang="0">
                    <a:pos x="272" y="368"/>
                  </a:cxn>
                  <a:cxn ang="0">
                    <a:pos x="235" y="371"/>
                  </a:cxn>
                  <a:cxn ang="0">
                    <a:pos x="198" y="373"/>
                  </a:cxn>
                  <a:cxn ang="0">
                    <a:pos x="160" y="371"/>
                  </a:cxn>
                  <a:cxn ang="0">
                    <a:pos x="123" y="368"/>
                  </a:cxn>
                  <a:cxn ang="0">
                    <a:pos x="90" y="362"/>
                  </a:cxn>
                  <a:cxn ang="0">
                    <a:pos x="60" y="354"/>
                  </a:cxn>
                  <a:cxn ang="0">
                    <a:pos x="35" y="346"/>
                  </a:cxn>
                  <a:cxn ang="0">
                    <a:pos x="25" y="342"/>
                  </a:cxn>
                  <a:cxn ang="0">
                    <a:pos x="16" y="335"/>
                  </a:cxn>
                  <a:cxn ang="0">
                    <a:pos x="9" y="330"/>
                  </a:cxn>
                  <a:cxn ang="0">
                    <a:pos x="5" y="324"/>
                  </a:cxn>
                  <a:cxn ang="0">
                    <a:pos x="1" y="318"/>
                  </a:cxn>
                  <a:cxn ang="0">
                    <a:pos x="0" y="312"/>
                  </a:cxn>
                  <a:cxn ang="0">
                    <a:pos x="0" y="70"/>
                  </a:cxn>
                  <a:cxn ang="0">
                    <a:pos x="0" y="65"/>
                  </a:cxn>
                  <a:cxn ang="0">
                    <a:pos x="1" y="59"/>
                  </a:cxn>
                  <a:cxn ang="0">
                    <a:pos x="7" y="51"/>
                  </a:cxn>
                  <a:cxn ang="0">
                    <a:pos x="16" y="43"/>
                  </a:cxn>
                  <a:cxn ang="0">
                    <a:pos x="27" y="35"/>
                  </a:cxn>
                  <a:cxn ang="0">
                    <a:pos x="40" y="28"/>
                  </a:cxn>
                  <a:cxn ang="0">
                    <a:pos x="55" y="24"/>
                  </a:cxn>
                  <a:cxn ang="0">
                    <a:pos x="88" y="15"/>
                  </a:cxn>
                  <a:cxn ang="0">
                    <a:pos x="123" y="8"/>
                  </a:cxn>
                  <a:cxn ang="0">
                    <a:pos x="155" y="4"/>
                  </a:cxn>
                  <a:cxn ang="0">
                    <a:pos x="182" y="2"/>
                  </a:cxn>
                  <a:cxn ang="0">
                    <a:pos x="200" y="0"/>
                  </a:cxn>
                  <a:cxn ang="0">
                    <a:pos x="224" y="2"/>
                  </a:cxn>
                  <a:cxn ang="0">
                    <a:pos x="253" y="5"/>
                  </a:cxn>
                  <a:cxn ang="0">
                    <a:pos x="287" y="9"/>
                  </a:cxn>
                  <a:cxn ang="0">
                    <a:pos x="318" y="16"/>
                  </a:cxn>
                  <a:cxn ang="0">
                    <a:pos x="348" y="26"/>
                  </a:cxn>
                  <a:cxn ang="0">
                    <a:pos x="362" y="30"/>
                  </a:cxn>
                  <a:cxn ang="0">
                    <a:pos x="373" y="37"/>
                  </a:cxn>
                  <a:cxn ang="0">
                    <a:pos x="383" y="43"/>
                  </a:cxn>
                  <a:cxn ang="0">
                    <a:pos x="390" y="49"/>
                  </a:cxn>
                  <a:cxn ang="0">
                    <a:pos x="394" y="56"/>
                  </a:cxn>
                  <a:cxn ang="0">
                    <a:pos x="396" y="62"/>
                  </a:cxn>
                </a:cxnLst>
                <a:rect l="0" t="0" r="r" b="b"/>
                <a:pathLst>
                  <a:path w="397" h="374">
                    <a:moveTo>
                      <a:pt x="396" y="62"/>
                    </a:moveTo>
                    <a:lnTo>
                      <a:pt x="396" y="312"/>
                    </a:lnTo>
                    <a:lnTo>
                      <a:pt x="394" y="318"/>
                    </a:lnTo>
                    <a:lnTo>
                      <a:pt x="390" y="324"/>
                    </a:lnTo>
                    <a:lnTo>
                      <a:pt x="386" y="330"/>
                    </a:lnTo>
                    <a:lnTo>
                      <a:pt x="379" y="335"/>
                    </a:lnTo>
                    <a:lnTo>
                      <a:pt x="370" y="342"/>
                    </a:lnTo>
                    <a:lnTo>
                      <a:pt x="360" y="346"/>
                    </a:lnTo>
                    <a:lnTo>
                      <a:pt x="335" y="356"/>
                    </a:lnTo>
                    <a:lnTo>
                      <a:pt x="306" y="362"/>
                    </a:lnTo>
                    <a:lnTo>
                      <a:pt x="272" y="368"/>
                    </a:lnTo>
                    <a:lnTo>
                      <a:pt x="235" y="371"/>
                    </a:lnTo>
                    <a:lnTo>
                      <a:pt x="198" y="373"/>
                    </a:lnTo>
                    <a:lnTo>
                      <a:pt x="160" y="371"/>
                    </a:lnTo>
                    <a:lnTo>
                      <a:pt x="123" y="368"/>
                    </a:lnTo>
                    <a:lnTo>
                      <a:pt x="90" y="362"/>
                    </a:lnTo>
                    <a:lnTo>
                      <a:pt x="60" y="354"/>
                    </a:lnTo>
                    <a:lnTo>
                      <a:pt x="35" y="346"/>
                    </a:lnTo>
                    <a:lnTo>
                      <a:pt x="25" y="342"/>
                    </a:lnTo>
                    <a:lnTo>
                      <a:pt x="16" y="335"/>
                    </a:lnTo>
                    <a:lnTo>
                      <a:pt x="9" y="330"/>
                    </a:lnTo>
                    <a:lnTo>
                      <a:pt x="5" y="324"/>
                    </a:lnTo>
                    <a:lnTo>
                      <a:pt x="1" y="318"/>
                    </a:lnTo>
                    <a:lnTo>
                      <a:pt x="0" y="312"/>
                    </a:lnTo>
                    <a:lnTo>
                      <a:pt x="0" y="70"/>
                    </a:lnTo>
                    <a:lnTo>
                      <a:pt x="0" y="65"/>
                    </a:lnTo>
                    <a:lnTo>
                      <a:pt x="1" y="59"/>
                    </a:lnTo>
                    <a:lnTo>
                      <a:pt x="7" y="51"/>
                    </a:lnTo>
                    <a:lnTo>
                      <a:pt x="16" y="43"/>
                    </a:lnTo>
                    <a:lnTo>
                      <a:pt x="27" y="35"/>
                    </a:lnTo>
                    <a:lnTo>
                      <a:pt x="40" y="28"/>
                    </a:lnTo>
                    <a:lnTo>
                      <a:pt x="55" y="24"/>
                    </a:lnTo>
                    <a:lnTo>
                      <a:pt x="88" y="15"/>
                    </a:lnTo>
                    <a:lnTo>
                      <a:pt x="123" y="8"/>
                    </a:lnTo>
                    <a:lnTo>
                      <a:pt x="155" y="4"/>
                    </a:lnTo>
                    <a:lnTo>
                      <a:pt x="182" y="2"/>
                    </a:lnTo>
                    <a:lnTo>
                      <a:pt x="200" y="0"/>
                    </a:lnTo>
                    <a:lnTo>
                      <a:pt x="224" y="2"/>
                    </a:lnTo>
                    <a:lnTo>
                      <a:pt x="253" y="5"/>
                    </a:lnTo>
                    <a:lnTo>
                      <a:pt x="287" y="9"/>
                    </a:lnTo>
                    <a:lnTo>
                      <a:pt x="318" y="16"/>
                    </a:lnTo>
                    <a:lnTo>
                      <a:pt x="348" y="26"/>
                    </a:lnTo>
                    <a:lnTo>
                      <a:pt x="362" y="30"/>
                    </a:lnTo>
                    <a:lnTo>
                      <a:pt x="373" y="37"/>
                    </a:lnTo>
                    <a:lnTo>
                      <a:pt x="383" y="43"/>
                    </a:lnTo>
                    <a:lnTo>
                      <a:pt x="390" y="49"/>
                    </a:lnTo>
                    <a:lnTo>
                      <a:pt x="394" y="56"/>
                    </a:lnTo>
                    <a:lnTo>
                      <a:pt x="396" y="62"/>
                    </a:lnTo>
                  </a:path>
                </a:pathLst>
              </a:custGeom>
              <a:solidFill>
                <a:srgbClr val="999999"/>
              </a:solidFill>
              <a:ln w="9525" cap="rnd">
                <a:noFill/>
                <a:round/>
                <a:headEnd/>
                <a:tailEnd/>
              </a:ln>
              <a:effectLst/>
            </p:spPr>
            <p:txBody>
              <a:bodyPr/>
              <a:lstStyle/>
              <a:p>
                <a:endParaRPr lang="en-US"/>
              </a:p>
            </p:txBody>
          </p:sp>
          <p:sp>
            <p:nvSpPr>
              <p:cNvPr id="292" name="Freeform 139"/>
              <p:cNvSpPr>
                <a:spLocks/>
              </p:cNvSpPr>
              <p:nvPr/>
            </p:nvSpPr>
            <p:spPr bwMode="auto">
              <a:xfrm>
                <a:off x="1545" y="2807"/>
                <a:ext cx="486" cy="457"/>
              </a:xfrm>
              <a:custGeom>
                <a:avLst/>
                <a:gdLst/>
                <a:ahLst/>
                <a:cxnLst>
                  <a:cxn ang="0">
                    <a:pos x="485" y="77"/>
                  </a:cxn>
                  <a:cxn ang="0">
                    <a:pos x="485" y="380"/>
                  </a:cxn>
                  <a:cxn ang="0">
                    <a:pos x="483" y="388"/>
                  </a:cxn>
                  <a:cxn ang="0">
                    <a:pos x="479" y="397"/>
                  </a:cxn>
                  <a:cxn ang="0">
                    <a:pos x="473" y="402"/>
                  </a:cxn>
                  <a:cxn ang="0">
                    <a:pos x="466" y="410"/>
                  </a:cxn>
                  <a:cxn ang="0">
                    <a:pos x="454" y="417"/>
                  </a:cxn>
                  <a:cxn ang="0">
                    <a:pos x="441" y="423"/>
                  </a:cxn>
                  <a:cxn ang="0">
                    <a:pos x="427" y="428"/>
                  </a:cxn>
                  <a:cxn ang="0">
                    <a:pos x="411" y="434"/>
                  </a:cxn>
                  <a:cxn ang="0">
                    <a:pos x="374" y="443"/>
                  </a:cxn>
                  <a:cxn ang="0">
                    <a:pos x="334" y="450"/>
                  </a:cxn>
                  <a:cxn ang="0">
                    <a:pos x="289" y="455"/>
                  </a:cxn>
                  <a:cxn ang="0">
                    <a:pos x="242" y="456"/>
                  </a:cxn>
                  <a:cxn ang="0">
                    <a:pos x="196" y="455"/>
                  </a:cxn>
                  <a:cxn ang="0">
                    <a:pos x="151" y="450"/>
                  </a:cxn>
                  <a:cxn ang="0">
                    <a:pos x="111" y="442"/>
                  </a:cxn>
                  <a:cxn ang="0">
                    <a:pos x="74" y="434"/>
                  </a:cxn>
                  <a:cxn ang="0">
                    <a:pos x="58" y="428"/>
                  </a:cxn>
                  <a:cxn ang="0">
                    <a:pos x="44" y="423"/>
                  </a:cxn>
                  <a:cxn ang="0">
                    <a:pos x="31" y="417"/>
                  </a:cxn>
                  <a:cxn ang="0">
                    <a:pos x="19" y="410"/>
                  </a:cxn>
                  <a:cxn ang="0">
                    <a:pos x="11" y="402"/>
                  </a:cxn>
                  <a:cxn ang="0">
                    <a:pos x="5" y="397"/>
                  </a:cxn>
                  <a:cxn ang="0">
                    <a:pos x="2" y="388"/>
                  </a:cxn>
                  <a:cxn ang="0">
                    <a:pos x="0" y="380"/>
                  </a:cxn>
                  <a:cxn ang="0">
                    <a:pos x="0" y="84"/>
                  </a:cxn>
                  <a:cxn ang="0">
                    <a:pos x="0" y="78"/>
                  </a:cxn>
                  <a:cxn ang="0">
                    <a:pos x="2" y="73"/>
                  </a:cxn>
                  <a:cxn ang="0">
                    <a:pos x="5" y="67"/>
                  </a:cxn>
                  <a:cxn ang="0">
                    <a:pos x="8" y="62"/>
                  </a:cxn>
                  <a:cxn ang="0">
                    <a:pos x="19" y="51"/>
                  </a:cxn>
                  <a:cxn ang="0">
                    <a:pos x="32" y="43"/>
                  </a:cxn>
                  <a:cxn ang="0">
                    <a:pos x="48" y="36"/>
                  </a:cxn>
                  <a:cxn ang="0">
                    <a:pos x="68" y="29"/>
                  </a:cxn>
                  <a:cxn ang="0">
                    <a:pos x="87" y="23"/>
                  </a:cxn>
                  <a:cxn ang="0">
                    <a:pos x="107" y="17"/>
                  </a:cxn>
                  <a:cxn ang="0">
                    <a:pos x="151" y="8"/>
                  </a:cxn>
                  <a:cxn ang="0">
                    <a:pos x="191" y="4"/>
                  </a:cxn>
                  <a:cxn ang="0">
                    <a:pos x="223" y="0"/>
                  </a:cxn>
                  <a:cxn ang="0">
                    <a:pos x="245" y="0"/>
                  </a:cxn>
                  <a:cxn ang="0">
                    <a:pos x="275" y="2"/>
                  </a:cxn>
                  <a:cxn ang="0">
                    <a:pos x="311" y="5"/>
                  </a:cxn>
                  <a:cxn ang="0">
                    <a:pos x="350" y="12"/>
                  </a:cxn>
                  <a:cxn ang="0">
                    <a:pos x="390" y="21"/>
                  </a:cxn>
                  <a:cxn ang="0">
                    <a:pos x="427" y="30"/>
                  </a:cxn>
                  <a:cxn ang="0">
                    <a:pos x="442" y="37"/>
                  </a:cxn>
                  <a:cxn ang="0">
                    <a:pos x="457" y="45"/>
                  </a:cxn>
                  <a:cxn ang="0">
                    <a:pos x="468" y="51"/>
                  </a:cxn>
                  <a:cxn ang="0">
                    <a:pos x="479" y="59"/>
                  </a:cxn>
                  <a:cxn ang="0">
                    <a:pos x="483" y="67"/>
                  </a:cxn>
                  <a:cxn ang="0">
                    <a:pos x="485" y="71"/>
                  </a:cxn>
                  <a:cxn ang="0">
                    <a:pos x="485" y="77"/>
                  </a:cxn>
                </a:cxnLst>
                <a:rect l="0" t="0" r="r" b="b"/>
                <a:pathLst>
                  <a:path w="486" h="457">
                    <a:moveTo>
                      <a:pt x="485" y="77"/>
                    </a:moveTo>
                    <a:lnTo>
                      <a:pt x="485" y="380"/>
                    </a:lnTo>
                    <a:lnTo>
                      <a:pt x="483" y="388"/>
                    </a:lnTo>
                    <a:lnTo>
                      <a:pt x="479" y="397"/>
                    </a:lnTo>
                    <a:lnTo>
                      <a:pt x="473" y="402"/>
                    </a:lnTo>
                    <a:lnTo>
                      <a:pt x="466" y="410"/>
                    </a:lnTo>
                    <a:lnTo>
                      <a:pt x="454" y="417"/>
                    </a:lnTo>
                    <a:lnTo>
                      <a:pt x="441" y="423"/>
                    </a:lnTo>
                    <a:lnTo>
                      <a:pt x="427" y="428"/>
                    </a:lnTo>
                    <a:lnTo>
                      <a:pt x="411" y="434"/>
                    </a:lnTo>
                    <a:lnTo>
                      <a:pt x="374" y="443"/>
                    </a:lnTo>
                    <a:lnTo>
                      <a:pt x="334" y="450"/>
                    </a:lnTo>
                    <a:lnTo>
                      <a:pt x="289" y="455"/>
                    </a:lnTo>
                    <a:lnTo>
                      <a:pt x="242" y="456"/>
                    </a:lnTo>
                    <a:lnTo>
                      <a:pt x="196" y="455"/>
                    </a:lnTo>
                    <a:lnTo>
                      <a:pt x="151" y="450"/>
                    </a:lnTo>
                    <a:lnTo>
                      <a:pt x="111" y="442"/>
                    </a:lnTo>
                    <a:lnTo>
                      <a:pt x="74" y="434"/>
                    </a:lnTo>
                    <a:lnTo>
                      <a:pt x="58" y="428"/>
                    </a:lnTo>
                    <a:lnTo>
                      <a:pt x="44" y="423"/>
                    </a:lnTo>
                    <a:lnTo>
                      <a:pt x="31" y="417"/>
                    </a:lnTo>
                    <a:lnTo>
                      <a:pt x="19" y="410"/>
                    </a:lnTo>
                    <a:lnTo>
                      <a:pt x="11" y="402"/>
                    </a:lnTo>
                    <a:lnTo>
                      <a:pt x="5" y="397"/>
                    </a:lnTo>
                    <a:lnTo>
                      <a:pt x="2" y="388"/>
                    </a:lnTo>
                    <a:lnTo>
                      <a:pt x="0" y="380"/>
                    </a:lnTo>
                    <a:lnTo>
                      <a:pt x="0" y="84"/>
                    </a:lnTo>
                    <a:lnTo>
                      <a:pt x="0" y="78"/>
                    </a:lnTo>
                    <a:lnTo>
                      <a:pt x="2" y="73"/>
                    </a:lnTo>
                    <a:lnTo>
                      <a:pt x="5" y="67"/>
                    </a:lnTo>
                    <a:lnTo>
                      <a:pt x="8" y="62"/>
                    </a:lnTo>
                    <a:lnTo>
                      <a:pt x="19" y="51"/>
                    </a:lnTo>
                    <a:lnTo>
                      <a:pt x="32" y="43"/>
                    </a:lnTo>
                    <a:lnTo>
                      <a:pt x="48" y="36"/>
                    </a:lnTo>
                    <a:lnTo>
                      <a:pt x="68" y="29"/>
                    </a:lnTo>
                    <a:lnTo>
                      <a:pt x="87" y="23"/>
                    </a:lnTo>
                    <a:lnTo>
                      <a:pt x="107" y="17"/>
                    </a:lnTo>
                    <a:lnTo>
                      <a:pt x="151" y="8"/>
                    </a:lnTo>
                    <a:lnTo>
                      <a:pt x="191" y="4"/>
                    </a:lnTo>
                    <a:lnTo>
                      <a:pt x="223" y="0"/>
                    </a:lnTo>
                    <a:lnTo>
                      <a:pt x="245" y="0"/>
                    </a:lnTo>
                    <a:lnTo>
                      <a:pt x="275" y="2"/>
                    </a:lnTo>
                    <a:lnTo>
                      <a:pt x="311" y="5"/>
                    </a:lnTo>
                    <a:lnTo>
                      <a:pt x="350" y="12"/>
                    </a:lnTo>
                    <a:lnTo>
                      <a:pt x="390" y="21"/>
                    </a:lnTo>
                    <a:lnTo>
                      <a:pt x="427" y="30"/>
                    </a:lnTo>
                    <a:lnTo>
                      <a:pt x="442" y="37"/>
                    </a:lnTo>
                    <a:lnTo>
                      <a:pt x="457" y="45"/>
                    </a:lnTo>
                    <a:lnTo>
                      <a:pt x="468" y="51"/>
                    </a:lnTo>
                    <a:lnTo>
                      <a:pt x="479" y="59"/>
                    </a:lnTo>
                    <a:lnTo>
                      <a:pt x="483" y="67"/>
                    </a:lnTo>
                    <a:lnTo>
                      <a:pt x="485" y="71"/>
                    </a:lnTo>
                    <a:lnTo>
                      <a:pt x="485" y="77"/>
                    </a:lnTo>
                  </a:path>
                </a:pathLst>
              </a:custGeom>
              <a:solidFill>
                <a:srgbClr val="999999"/>
              </a:solidFill>
              <a:ln w="9525" cap="rnd">
                <a:noFill/>
                <a:round/>
                <a:headEnd/>
                <a:tailEnd/>
              </a:ln>
              <a:effectLst/>
            </p:spPr>
            <p:txBody>
              <a:bodyPr/>
              <a:lstStyle/>
              <a:p>
                <a:endParaRPr lang="en-US"/>
              </a:p>
            </p:txBody>
          </p:sp>
          <p:sp>
            <p:nvSpPr>
              <p:cNvPr id="293" name="Freeform 140"/>
              <p:cNvSpPr>
                <a:spLocks/>
              </p:cNvSpPr>
              <p:nvPr/>
            </p:nvSpPr>
            <p:spPr bwMode="auto">
              <a:xfrm>
                <a:off x="2858" y="2416"/>
                <a:ext cx="488" cy="457"/>
              </a:xfrm>
              <a:custGeom>
                <a:avLst/>
                <a:gdLst/>
                <a:ahLst/>
                <a:cxnLst>
                  <a:cxn ang="0">
                    <a:pos x="487" y="76"/>
                  </a:cxn>
                  <a:cxn ang="0">
                    <a:pos x="487" y="380"/>
                  </a:cxn>
                  <a:cxn ang="0">
                    <a:pos x="485" y="388"/>
                  </a:cxn>
                  <a:cxn ang="0">
                    <a:pos x="482" y="396"/>
                  </a:cxn>
                  <a:cxn ang="0">
                    <a:pos x="476" y="403"/>
                  </a:cxn>
                  <a:cxn ang="0">
                    <a:pos x="467" y="410"/>
                  </a:cxn>
                  <a:cxn ang="0">
                    <a:pos x="456" y="417"/>
                  </a:cxn>
                  <a:cxn ang="0">
                    <a:pos x="443" y="423"/>
                  </a:cxn>
                  <a:cxn ang="0">
                    <a:pos x="429" y="428"/>
                  </a:cxn>
                  <a:cxn ang="0">
                    <a:pos x="413" y="434"/>
                  </a:cxn>
                  <a:cxn ang="0">
                    <a:pos x="377" y="444"/>
                  </a:cxn>
                  <a:cxn ang="0">
                    <a:pos x="336" y="451"/>
                  </a:cxn>
                  <a:cxn ang="0">
                    <a:pos x="291" y="455"/>
                  </a:cxn>
                  <a:cxn ang="0">
                    <a:pos x="245" y="456"/>
                  </a:cxn>
                  <a:cxn ang="0">
                    <a:pos x="198" y="455"/>
                  </a:cxn>
                  <a:cxn ang="0">
                    <a:pos x="153" y="451"/>
                  </a:cxn>
                  <a:cxn ang="0">
                    <a:pos x="111" y="444"/>
                  </a:cxn>
                  <a:cxn ang="0">
                    <a:pos x="76" y="434"/>
                  </a:cxn>
                  <a:cxn ang="0">
                    <a:pos x="59" y="428"/>
                  </a:cxn>
                  <a:cxn ang="0">
                    <a:pos x="45" y="423"/>
                  </a:cxn>
                  <a:cxn ang="0">
                    <a:pos x="32" y="417"/>
                  </a:cxn>
                  <a:cxn ang="0">
                    <a:pos x="21" y="410"/>
                  </a:cxn>
                  <a:cxn ang="0">
                    <a:pos x="13" y="403"/>
                  </a:cxn>
                  <a:cxn ang="0">
                    <a:pos x="6" y="396"/>
                  </a:cxn>
                  <a:cxn ang="0">
                    <a:pos x="2" y="388"/>
                  </a:cxn>
                  <a:cxn ang="0">
                    <a:pos x="0" y="380"/>
                  </a:cxn>
                  <a:cxn ang="0">
                    <a:pos x="0" y="83"/>
                  </a:cxn>
                  <a:cxn ang="0">
                    <a:pos x="2" y="77"/>
                  </a:cxn>
                  <a:cxn ang="0">
                    <a:pos x="4" y="72"/>
                  </a:cxn>
                  <a:cxn ang="0">
                    <a:pos x="6" y="66"/>
                  </a:cxn>
                  <a:cxn ang="0">
                    <a:pos x="10" y="61"/>
                  </a:cxn>
                  <a:cxn ang="0">
                    <a:pos x="19" y="52"/>
                  </a:cxn>
                  <a:cxn ang="0">
                    <a:pos x="34" y="42"/>
                  </a:cxn>
                  <a:cxn ang="0">
                    <a:pos x="50" y="35"/>
                  </a:cxn>
                  <a:cxn ang="0">
                    <a:pos x="70" y="28"/>
                  </a:cxn>
                  <a:cxn ang="0">
                    <a:pos x="89" y="22"/>
                  </a:cxn>
                  <a:cxn ang="0">
                    <a:pos x="109" y="17"/>
                  </a:cxn>
                  <a:cxn ang="0">
                    <a:pos x="153" y="9"/>
                  </a:cxn>
                  <a:cxn ang="0">
                    <a:pos x="193" y="3"/>
                  </a:cxn>
                  <a:cxn ang="0">
                    <a:pos x="225" y="0"/>
                  </a:cxn>
                  <a:cxn ang="0">
                    <a:pos x="246" y="0"/>
                  </a:cxn>
                  <a:cxn ang="0">
                    <a:pos x="276" y="1"/>
                  </a:cxn>
                  <a:cxn ang="0">
                    <a:pos x="314" y="5"/>
                  </a:cxn>
                  <a:cxn ang="0">
                    <a:pos x="352" y="11"/>
                  </a:cxn>
                  <a:cxn ang="0">
                    <a:pos x="392" y="20"/>
                  </a:cxn>
                  <a:cxn ang="0">
                    <a:pos x="429" y="29"/>
                  </a:cxn>
                  <a:cxn ang="0">
                    <a:pos x="445" y="36"/>
                  </a:cxn>
                  <a:cxn ang="0">
                    <a:pos x="460" y="44"/>
                  </a:cxn>
                  <a:cxn ang="0">
                    <a:pos x="471" y="50"/>
                  </a:cxn>
                  <a:cxn ang="0">
                    <a:pos x="480" y="59"/>
                  </a:cxn>
                  <a:cxn ang="0">
                    <a:pos x="485" y="68"/>
                  </a:cxn>
                  <a:cxn ang="0">
                    <a:pos x="487" y="71"/>
                  </a:cxn>
                  <a:cxn ang="0">
                    <a:pos x="487" y="76"/>
                  </a:cxn>
                </a:cxnLst>
                <a:rect l="0" t="0" r="r" b="b"/>
                <a:pathLst>
                  <a:path w="488" h="457">
                    <a:moveTo>
                      <a:pt x="487" y="76"/>
                    </a:moveTo>
                    <a:lnTo>
                      <a:pt x="487" y="380"/>
                    </a:lnTo>
                    <a:lnTo>
                      <a:pt x="485" y="388"/>
                    </a:lnTo>
                    <a:lnTo>
                      <a:pt x="482" y="396"/>
                    </a:lnTo>
                    <a:lnTo>
                      <a:pt x="476" y="403"/>
                    </a:lnTo>
                    <a:lnTo>
                      <a:pt x="467" y="410"/>
                    </a:lnTo>
                    <a:lnTo>
                      <a:pt x="456" y="417"/>
                    </a:lnTo>
                    <a:lnTo>
                      <a:pt x="443" y="423"/>
                    </a:lnTo>
                    <a:lnTo>
                      <a:pt x="429" y="428"/>
                    </a:lnTo>
                    <a:lnTo>
                      <a:pt x="413" y="434"/>
                    </a:lnTo>
                    <a:lnTo>
                      <a:pt x="377" y="444"/>
                    </a:lnTo>
                    <a:lnTo>
                      <a:pt x="336" y="451"/>
                    </a:lnTo>
                    <a:lnTo>
                      <a:pt x="291" y="455"/>
                    </a:lnTo>
                    <a:lnTo>
                      <a:pt x="245" y="456"/>
                    </a:lnTo>
                    <a:lnTo>
                      <a:pt x="198" y="455"/>
                    </a:lnTo>
                    <a:lnTo>
                      <a:pt x="153" y="451"/>
                    </a:lnTo>
                    <a:lnTo>
                      <a:pt x="111" y="444"/>
                    </a:lnTo>
                    <a:lnTo>
                      <a:pt x="76" y="434"/>
                    </a:lnTo>
                    <a:lnTo>
                      <a:pt x="59" y="428"/>
                    </a:lnTo>
                    <a:lnTo>
                      <a:pt x="45" y="423"/>
                    </a:lnTo>
                    <a:lnTo>
                      <a:pt x="32" y="417"/>
                    </a:lnTo>
                    <a:lnTo>
                      <a:pt x="21" y="410"/>
                    </a:lnTo>
                    <a:lnTo>
                      <a:pt x="13" y="403"/>
                    </a:lnTo>
                    <a:lnTo>
                      <a:pt x="6" y="396"/>
                    </a:lnTo>
                    <a:lnTo>
                      <a:pt x="2" y="388"/>
                    </a:lnTo>
                    <a:lnTo>
                      <a:pt x="0" y="380"/>
                    </a:lnTo>
                    <a:lnTo>
                      <a:pt x="0" y="83"/>
                    </a:lnTo>
                    <a:lnTo>
                      <a:pt x="2" y="77"/>
                    </a:lnTo>
                    <a:lnTo>
                      <a:pt x="4" y="72"/>
                    </a:lnTo>
                    <a:lnTo>
                      <a:pt x="6" y="66"/>
                    </a:lnTo>
                    <a:lnTo>
                      <a:pt x="10" y="61"/>
                    </a:lnTo>
                    <a:lnTo>
                      <a:pt x="19" y="52"/>
                    </a:lnTo>
                    <a:lnTo>
                      <a:pt x="34" y="42"/>
                    </a:lnTo>
                    <a:lnTo>
                      <a:pt x="50" y="35"/>
                    </a:lnTo>
                    <a:lnTo>
                      <a:pt x="70" y="28"/>
                    </a:lnTo>
                    <a:lnTo>
                      <a:pt x="89" y="22"/>
                    </a:lnTo>
                    <a:lnTo>
                      <a:pt x="109" y="17"/>
                    </a:lnTo>
                    <a:lnTo>
                      <a:pt x="153" y="9"/>
                    </a:lnTo>
                    <a:lnTo>
                      <a:pt x="193" y="3"/>
                    </a:lnTo>
                    <a:lnTo>
                      <a:pt x="225" y="0"/>
                    </a:lnTo>
                    <a:lnTo>
                      <a:pt x="246" y="0"/>
                    </a:lnTo>
                    <a:lnTo>
                      <a:pt x="276" y="1"/>
                    </a:lnTo>
                    <a:lnTo>
                      <a:pt x="314" y="5"/>
                    </a:lnTo>
                    <a:lnTo>
                      <a:pt x="352" y="11"/>
                    </a:lnTo>
                    <a:lnTo>
                      <a:pt x="392" y="20"/>
                    </a:lnTo>
                    <a:lnTo>
                      <a:pt x="429" y="29"/>
                    </a:lnTo>
                    <a:lnTo>
                      <a:pt x="445" y="36"/>
                    </a:lnTo>
                    <a:lnTo>
                      <a:pt x="460" y="44"/>
                    </a:lnTo>
                    <a:lnTo>
                      <a:pt x="471" y="50"/>
                    </a:lnTo>
                    <a:lnTo>
                      <a:pt x="480" y="59"/>
                    </a:lnTo>
                    <a:lnTo>
                      <a:pt x="485" y="68"/>
                    </a:lnTo>
                    <a:lnTo>
                      <a:pt x="487" y="71"/>
                    </a:lnTo>
                    <a:lnTo>
                      <a:pt x="487" y="76"/>
                    </a:lnTo>
                  </a:path>
                </a:pathLst>
              </a:custGeom>
              <a:solidFill>
                <a:srgbClr val="999999"/>
              </a:solidFill>
              <a:ln w="9525" cap="rnd">
                <a:noFill/>
                <a:round/>
                <a:headEnd/>
                <a:tailEnd/>
              </a:ln>
              <a:effectLst/>
            </p:spPr>
            <p:txBody>
              <a:bodyPr/>
              <a:lstStyle/>
              <a:p>
                <a:endParaRPr lang="en-US"/>
              </a:p>
            </p:txBody>
          </p:sp>
          <p:sp>
            <p:nvSpPr>
              <p:cNvPr id="294" name="Freeform 141"/>
              <p:cNvSpPr>
                <a:spLocks/>
              </p:cNvSpPr>
              <p:nvPr/>
            </p:nvSpPr>
            <p:spPr bwMode="auto">
              <a:xfrm>
                <a:off x="3261" y="1546"/>
                <a:ext cx="486" cy="457"/>
              </a:xfrm>
              <a:custGeom>
                <a:avLst/>
                <a:gdLst/>
                <a:ahLst/>
                <a:cxnLst>
                  <a:cxn ang="0">
                    <a:pos x="485" y="77"/>
                  </a:cxn>
                  <a:cxn ang="0">
                    <a:pos x="485" y="380"/>
                  </a:cxn>
                  <a:cxn ang="0">
                    <a:pos x="485" y="388"/>
                  </a:cxn>
                  <a:cxn ang="0">
                    <a:pos x="480" y="397"/>
                  </a:cxn>
                  <a:cxn ang="0">
                    <a:pos x="474" y="404"/>
                  </a:cxn>
                  <a:cxn ang="0">
                    <a:pos x="466" y="410"/>
                  </a:cxn>
                  <a:cxn ang="0">
                    <a:pos x="454" y="417"/>
                  </a:cxn>
                  <a:cxn ang="0">
                    <a:pos x="442" y="423"/>
                  </a:cxn>
                  <a:cxn ang="0">
                    <a:pos x="428" y="429"/>
                  </a:cxn>
                  <a:cxn ang="0">
                    <a:pos x="412" y="434"/>
                  </a:cxn>
                  <a:cxn ang="0">
                    <a:pos x="376" y="443"/>
                  </a:cxn>
                  <a:cxn ang="0">
                    <a:pos x="334" y="450"/>
                  </a:cxn>
                  <a:cxn ang="0">
                    <a:pos x="289" y="455"/>
                  </a:cxn>
                  <a:cxn ang="0">
                    <a:pos x="243" y="456"/>
                  </a:cxn>
                  <a:cxn ang="0">
                    <a:pos x="196" y="455"/>
                  </a:cxn>
                  <a:cxn ang="0">
                    <a:pos x="151" y="450"/>
                  </a:cxn>
                  <a:cxn ang="0">
                    <a:pos x="111" y="443"/>
                  </a:cxn>
                  <a:cxn ang="0">
                    <a:pos x="74" y="434"/>
                  </a:cxn>
                  <a:cxn ang="0">
                    <a:pos x="57" y="429"/>
                  </a:cxn>
                  <a:cxn ang="0">
                    <a:pos x="44" y="423"/>
                  </a:cxn>
                  <a:cxn ang="0">
                    <a:pos x="31" y="417"/>
                  </a:cxn>
                  <a:cxn ang="0">
                    <a:pos x="19" y="410"/>
                  </a:cxn>
                  <a:cxn ang="0">
                    <a:pos x="11" y="402"/>
                  </a:cxn>
                  <a:cxn ang="0">
                    <a:pos x="5" y="397"/>
                  </a:cxn>
                  <a:cxn ang="0">
                    <a:pos x="2" y="388"/>
                  </a:cxn>
                  <a:cxn ang="0">
                    <a:pos x="0" y="380"/>
                  </a:cxn>
                  <a:cxn ang="0">
                    <a:pos x="0" y="86"/>
                  </a:cxn>
                  <a:cxn ang="0">
                    <a:pos x="0" y="80"/>
                  </a:cxn>
                  <a:cxn ang="0">
                    <a:pos x="2" y="73"/>
                  </a:cxn>
                  <a:cxn ang="0">
                    <a:pos x="5" y="67"/>
                  </a:cxn>
                  <a:cxn ang="0">
                    <a:pos x="8" y="62"/>
                  </a:cxn>
                  <a:cxn ang="0">
                    <a:pos x="19" y="53"/>
                  </a:cxn>
                  <a:cxn ang="0">
                    <a:pos x="32" y="43"/>
                  </a:cxn>
                  <a:cxn ang="0">
                    <a:pos x="50" y="36"/>
                  </a:cxn>
                  <a:cxn ang="0">
                    <a:pos x="68" y="29"/>
                  </a:cxn>
                  <a:cxn ang="0">
                    <a:pos x="87" y="23"/>
                  </a:cxn>
                  <a:cxn ang="0">
                    <a:pos x="108" y="17"/>
                  </a:cxn>
                  <a:cxn ang="0">
                    <a:pos x="151" y="10"/>
                  </a:cxn>
                  <a:cxn ang="0">
                    <a:pos x="191" y="5"/>
                  </a:cxn>
                  <a:cxn ang="0">
                    <a:pos x="223" y="2"/>
                  </a:cxn>
                  <a:cxn ang="0">
                    <a:pos x="246" y="0"/>
                  </a:cxn>
                  <a:cxn ang="0">
                    <a:pos x="274" y="2"/>
                  </a:cxn>
                  <a:cxn ang="0">
                    <a:pos x="312" y="5"/>
                  </a:cxn>
                  <a:cxn ang="0">
                    <a:pos x="352" y="12"/>
                  </a:cxn>
                  <a:cxn ang="0">
                    <a:pos x="390" y="21"/>
                  </a:cxn>
                  <a:cxn ang="0">
                    <a:pos x="428" y="32"/>
                  </a:cxn>
                  <a:cxn ang="0">
                    <a:pos x="443" y="38"/>
                  </a:cxn>
                  <a:cxn ang="0">
                    <a:pos x="458" y="45"/>
                  </a:cxn>
                  <a:cxn ang="0">
                    <a:pos x="469" y="53"/>
                  </a:cxn>
                  <a:cxn ang="0">
                    <a:pos x="479" y="60"/>
                  </a:cxn>
                  <a:cxn ang="0">
                    <a:pos x="484" y="69"/>
                  </a:cxn>
                  <a:cxn ang="0">
                    <a:pos x="485" y="73"/>
                  </a:cxn>
                  <a:cxn ang="0">
                    <a:pos x="485" y="77"/>
                  </a:cxn>
                </a:cxnLst>
                <a:rect l="0" t="0" r="r" b="b"/>
                <a:pathLst>
                  <a:path w="486" h="457">
                    <a:moveTo>
                      <a:pt x="485" y="77"/>
                    </a:moveTo>
                    <a:lnTo>
                      <a:pt x="485" y="380"/>
                    </a:lnTo>
                    <a:lnTo>
                      <a:pt x="485" y="388"/>
                    </a:lnTo>
                    <a:lnTo>
                      <a:pt x="480" y="397"/>
                    </a:lnTo>
                    <a:lnTo>
                      <a:pt x="474" y="404"/>
                    </a:lnTo>
                    <a:lnTo>
                      <a:pt x="466" y="410"/>
                    </a:lnTo>
                    <a:lnTo>
                      <a:pt x="454" y="417"/>
                    </a:lnTo>
                    <a:lnTo>
                      <a:pt x="442" y="423"/>
                    </a:lnTo>
                    <a:lnTo>
                      <a:pt x="428" y="429"/>
                    </a:lnTo>
                    <a:lnTo>
                      <a:pt x="412" y="434"/>
                    </a:lnTo>
                    <a:lnTo>
                      <a:pt x="376" y="443"/>
                    </a:lnTo>
                    <a:lnTo>
                      <a:pt x="334" y="450"/>
                    </a:lnTo>
                    <a:lnTo>
                      <a:pt x="289" y="455"/>
                    </a:lnTo>
                    <a:lnTo>
                      <a:pt x="243" y="456"/>
                    </a:lnTo>
                    <a:lnTo>
                      <a:pt x="196" y="455"/>
                    </a:lnTo>
                    <a:lnTo>
                      <a:pt x="151" y="450"/>
                    </a:lnTo>
                    <a:lnTo>
                      <a:pt x="111" y="443"/>
                    </a:lnTo>
                    <a:lnTo>
                      <a:pt x="74" y="434"/>
                    </a:lnTo>
                    <a:lnTo>
                      <a:pt x="57" y="429"/>
                    </a:lnTo>
                    <a:lnTo>
                      <a:pt x="44" y="423"/>
                    </a:lnTo>
                    <a:lnTo>
                      <a:pt x="31" y="417"/>
                    </a:lnTo>
                    <a:lnTo>
                      <a:pt x="19" y="410"/>
                    </a:lnTo>
                    <a:lnTo>
                      <a:pt x="11" y="402"/>
                    </a:lnTo>
                    <a:lnTo>
                      <a:pt x="5" y="397"/>
                    </a:lnTo>
                    <a:lnTo>
                      <a:pt x="2" y="388"/>
                    </a:lnTo>
                    <a:lnTo>
                      <a:pt x="0" y="380"/>
                    </a:lnTo>
                    <a:lnTo>
                      <a:pt x="0" y="86"/>
                    </a:lnTo>
                    <a:lnTo>
                      <a:pt x="0" y="80"/>
                    </a:lnTo>
                    <a:lnTo>
                      <a:pt x="2" y="73"/>
                    </a:lnTo>
                    <a:lnTo>
                      <a:pt x="5" y="67"/>
                    </a:lnTo>
                    <a:lnTo>
                      <a:pt x="8" y="62"/>
                    </a:lnTo>
                    <a:lnTo>
                      <a:pt x="19" y="53"/>
                    </a:lnTo>
                    <a:lnTo>
                      <a:pt x="32" y="43"/>
                    </a:lnTo>
                    <a:lnTo>
                      <a:pt x="50" y="36"/>
                    </a:lnTo>
                    <a:lnTo>
                      <a:pt x="68" y="29"/>
                    </a:lnTo>
                    <a:lnTo>
                      <a:pt x="87" y="23"/>
                    </a:lnTo>
                    <a:lnTo>
                      <a:pt x="108" y="17"/>
                    </a:lnTo>
                    <a:lnTo>
                      <a:pt x="151" y="10"/>
                    </a:lnTo>
                    <a:lnTo>
                      <a:pt x="191" y="5"/>
                    </a:lnTo>
                    <a:lnTo>
                      <a:pt x="223" y="2"/>
                    </a:lnTo>
                    <a:lnTo>
                      <a:pt x="246" y="0"/>
                    </a:lnTo>
                    <a:lnTo>
                      <a:pt x="274" y="2"/>
                    </a:lnTo>
                    <a:lnTo>
                      <a:pt x="312" y="5"/>
                    </a:lnTo>
                    <a:lnTo>
                      <a:pt x="352" y="12"/>
                    </a:lnTo>
                    <a:lnTo>
                      <a:pt x="390" y="21"/>
                    </a:lnTo>
                    <a:lnTo>
                      <a:pt x="428" y="32"/>
                    </a:lnTo>
                    <a:lnTo>
                      <a:pt x="443" y="38"/>
                    </a:lnTo>
                    <a:lnTo>
                      <a:pt x="458" y="45"/>
                    </a:lnTo>
                    <a:lnTo>
                      <a:pt x="469" y="53"/>
                    </a:lnTo>
                    <a:lnTo>
                      <a:pt x="479" y="60"/>
                    </a:lnTo>
                    <a:lnTo>
                      <a:pt x="484" y="69"/>
                    </a:lnTo>
                    <a:lnTo>
                      <a:pt x="485" y="73"/>
                    </a:lnTo>
                    <a:lnTo>
                      <a:pt x="485" y="77"/>
                    </a:lnTo>
                  </a:path>
                </a:pathLst>
              </a:custGeom>
              <a:solidFill>
                <a:srgbClr val="999999"/>
              </a:solidFill>
              <a:ln w="9525" cap="rnd">
                <a:noFill/>
                <a:round/>
                <a:headEnd/>
                <a:tailEnd/>
              </a:ln>
              <a:effectLst/>
            </p:spPr>
            <p:txBody>
              <a:bodyPr/>
              <a:lstStyle/>
              <a:p>
                <a:endParaRPr lang="en-US"/>
              </a:p>
            </p:txBody>
          </p:sp>
          <p:sp>
            <p:nvSpPr>
              <p:cNvPr id="295" name="Freeform 142"/>
              <p:cNvSpPr>
                <a:spLocks/>
              </p:cNvSpPr>
              <p:nvPr/>
            </p:nvSpPr>
            <p:spPr bwMode="auto">
              <a:xfrm>
                <a:off x="2127" y="1611"/>
                <a:ext cx="487" cy="457"/>
              </a:xfrm>
              <a:custGeom>
                <a:avLst/>
                <a:gdLst/>
                <a:ahLst/>
                <a:cxnLst>
                  <a:cxn ang="0">
                    <a:pos x="486" y="78"/>
                  </a:cxn>
                  <a:cxn ang="0">
                    <a:pos x="486" y="382"/>
                  </a:cxn>
                  <a:cxn ang="0">
                    <a:pos x="484" y="388"/>
                  </a:cxn>
                  <a:cxn ang="0">
                    <a:pos x="481" y="397"/>
                  </a:cxn>
                  <a:cxn ang="0">
                    <a:pos x="475" y="404"/>
                  </a:cxn>
                  <a:cxn ang="0">
                    <a:pos x="466" y="410"/>
                  </a:cxn>
                  <a:cxn ang="0">
                    <a:pos x="455" y="417"/>
                  </a:cxn>
                  <a:cxn ang="0">
                    <a:pos x="442" y="423"/>
                  </a:cxn>
                  <a:cxn ang="0">
                    <a:pos x="429" y="429"/>
                  </a:cxn>
                  <a:cxn ang="0">
                    <a:pos x="412" y="434"/>
                  </a:cxn>
                  <a:cxn ang="0">
                    <a:pos x="376" y="444"/>
                  </a:cxn>
                  <a:cxn ang="0">
                    <a:pos x="334" y="450"/>
                  </a:cxn>
                  <a:cxn ang="0">
                    <a:pos x="291" y="455"/>
                  </a:cxn>
                  <a:cxn ang="0">
                    <a:pos x="244" y="456"/>
                  </a:cxn>
                  <a:cxn ang="0">
                    <a:pos x="197" y="455"/>
                  </a:cxn>
                  <a:cxn ang="0">
                    <a:pos x="153" y="450"/>
                  </a:cxn>
                  <a:cxn ang="0">
                    <a:pos x="111" y="444"/>
                  </a:cxn>
                  <a:cxn ang="0">
                    <a:pos x="76" y="434"/>
                  </a:cxn>
                  <a:cxn ang="0">
                    <a:pos x="58" y="429"/>
                  </a:cxn>
                  <a:cxn ang="0">
                    <a:pos x="44" y="423"/>
                  </a:cxn>
                  <a:cxn ang="0">
                    <a:pos x="32" y="417"/>
                  </a:cxn>
                  <a:cxn ang="0">
                    <a:pos x="21" y="410"/>
                  </a:cxn>
                  <a:cxn ang="0">
                    <a:pos x="11" y="404"/>
                  </a:cxn>
                  <a:cxn ang="0">
                    <a:pos x="6" y="397"/>
                  </a:cxn>
                  <a:cxn ang="0">
                    <a:pos x="2" y="388"/>
                  </a:cxn>
                  <a:cxn ang="0">
                    <a:pos x="0" y="380"/>
                  </a:cxn>
                  <a:cxn ang="0">
                    <a:pos x="0" y="86"/>
                  </a:cxn>
                  <a:cxn ang="0">
                    <a:pos x="2" y="80"/>
                  </a:cxn>
                  <a:cxn ang="0">
                    <a:pos x="4" y="73"/>
                  </a:cxn>
                  <a:cxn ang="0">
                    <a:pos x="5" y="69"/>
                  </a:cxn>
                  <a:cxn ang="0">
                    <a:pos x="10" y="62"/>
                  </a:cxn>
                  <a:cxn ang="0">
                    <a:pos x="19" y="53"/>
                  </a:cxn>
                  <a:cxn ang="0">
                    <a:pos x="34" y="43"/>
                  </a:cxn>
                  <a:cxn ang="0">
                    <a:pos x="50" y="36"/>
                  </a:cxn>
                  <a:cxn ang="0">
                    <a:pos x="68" y="29"/>
                  </a:cxn>
                  <a:cxn ang="0">
                    <a:pos x="88" y="23"/>
                  </a:cxn>
                  <a:cxn ang="0">
                    <a:pos x="109" y="17"/>
                  </a:cxn>
                  <a:cxn ang="0">
                    <a:pos x="151" y="10"/>
                  </a:cxn>
                  <a:cxn ang="0">
                    <a:pos x="191" y="5"/>
                  </a:cxn>
                  <a:cxn ang="0">
                    <a:pos x="225" y="2"/>
                  </a:cxn>
                  <a:cxn ang="0">
                    <a:pos x="245" y="0"/>
                  </a:cxn>
                  <a:cxn ang="0">
                    <a:pos x="276" y="2"/>
                  </a:cxn>
                  <a:cxn ang="0">
                    <a:pos x="311" y="6"/>
                  </a:cxn>
                  <a:cxn ang="0">
                    <a:pos x="352" y="13"/>
                  </a:cxn>
                  <a:cxn ang="0">
                    <a:pos x="392" y="21"/>
                  </a:cxn>
                  <a:cxn ang="0">
                    <a:pos x="429" y="32"/>
                  </a:cxn>
                  <a:cxn ang="0">
                    <a:pos x="444" y="38"/>
                  </a:cxn>
                  <a:cxn ang="0">
                    <a:pos x="457" y="45"/>
                  </a:cxn>
                  <a:cxn ang="0">
                    <a:pos x="470" y="53"/>
                  </a:cxn>
                  <a:cxn ang="0">
                    <a:pos x="478" y="60"/>
                  </a:cxn>
                  <a:cxn ang="0">
                    <a:pos x="484" y="69"/>
                  </a:cxn>
                  <a:cxn ang="0">
                    <a:pos x="486" y="73"/>
                  </a:cxn>
                  <a:cxn ang="0">
                    <a:pos x="486" y="78"/>
                  </a:cxn>
                </a:cxnLst>
                <a:rect l="0" t="0" r="r" b="b"/>
                <a:pathLst>
                  <a:path w="487" h="457">
                    <a:moveTo>
                      <a:pt x="486" y="78"/>
                    </a:moveTo>
                    <a:lnTo>
                      <a:pt x="486" y="382"/>
                    </a:lnTo>
                    <a:lnTo>
                      <a:pt x="484" y="388"/>
                    </a:lnTo>
                    <a:lnTo>
                      <a:pt x="481" y="397"/>
                    </a:lnTo>
                    <a:lnTo>
                      <a:pt x="475" y="404"/>
                    </a:lnTo>
                    <a:lnTo>
                      <a:pt x="466" y="410"/>
                    </a:lnTo>
                    <a:lnTo>
                      <a:pt x="455" y="417"/>
                    </a:lnTo>
                    <a:lnTo>
                      <a:pt x="442" y="423"/>
                    </a:lnTo>
                    <a:lnTo>
                      <a:pt x="429" y="429"/>
                    </a:lnTo>
                    <a:lnTo>
                      <a:pt x="412" y="434"/>
                    </a:lnTo>
                    <a:lnTo>
                      <a:pt x="376" y="444"/>
                    </a:lnTo>
                    <a:lnTo>
                      <a:pt x="334" y="450"/>
                    </a:lnTo>
                    <a:lnTo>
                      <a:pt x="291" y="455"/>
                    </a:lnTo>
                    <a:lnTo>
                      <a:pt x="244" y="456"/>
                    </a:lnTo>
                    <a:lnTo>
                      <a:pt x="197" y="455"/>
                    </a:lnTo>
                    <a:lnTo>
                      <a:pt x="153" y="450"/>
                    </a:lnTo>
                    <a:lnTo>
                      <a:pt x="111" y="444"/>
                    </a:lnTo>
                    <a:lnTo>
                      <a:pt x="76" y="434"/>
                    </a:lnTo>
                    <a:lnTo>
                      <a:pt x="58" y="429"/>
                    </a:lnTo>
                    <a:lnTo>
                      <a:pt x="44" y="423"/>
                    </a:lnTo>
                    <a:lnTo>
                      <a:pt x="32" y="417"/>
                    </a:lnTo>
                    <a:lnTo>
                      <a:pt x="21" y="410"/>
                    </a:lnTo>
                    <a:lnTo>
                      <a:pt x="11" y="404"/>
                    </a:lnTo>
                    <a:lnTo>
                      <a:pt x="6" y="397"/>
                    </a:lnTo>
                    <a:lnTo>
                      <a:pt x="2" y="388"/>
                    </a:lnTo>
                    <a:lnTo>
                      <a:pt x="0" y="380"/>
                    </a:lnTo>
                    <a:lnTo>
                      <a:pt x="0" y="86"/>
                    </a:lnTo>
                    <a:lnTo>
                      <a:pt x="2" y="80"/>
                    </a:lnTo>
                    <a:lnTo>
                      <a:pt x="4" y="73"/>
                    </a:lnTo>
                    <a:lnTo>
                      <a:pt x="5" y="69"/>
                    </a:lnTo>
                    <a:lnTo>
                      <a:pt x="10" y="62"/>
                    </a:lnTo>
                    <a:lnTo>
                      <a:pt x="19" y="53"/>
                    </a:lnTo>
                    <a:lnTo>
                      <a:pt x="34" y="43"/>
                    </a:lnTo>
                    <a:lnTo>
                      <a:pt x="50" y="36"/>
                    </a:lnTo>
                    <a:lnTo>
                      <a:pt x="68" y="29"/>
                    </a:lnTo>
                    <a:lnTo>
                      <a:pt x="88" y="23"/>
                    </a:lnTo>
                    <a:lnTo>
                      <a:pt x="109" y="17"/>
                    </a:lnTo>
                    <a:lnTo>
                      <a:pt x="151" y="10"/>
                    </a:lnTo>
                    <a:lnTo>
                      <a:pt x="191" y="5"/>
                    </a:lnTo>
                    <a:lnTo>
                      <a:pt x="225" y="2"/>
                    </a:lnTo>
                    <a:lnTo>
                      <a:pt x="245" y="0"/>
                    </a:lnTo>
                    <a:lnTo>
                      <a:pt x="276" y="2"/>
                    </a:lnTo>
                    <a:lnTo>
                      <a:pt x="311" y="6"/>
                    </a:lnTo>
                    <a:lnTo>
                      <a:pt x="352" y="13"/>
                    </a:lnTo>
                    <a:lnTo>
                      <a:pt x="392" y="21"/>
                    </a:lnTo>
                    <a:lnTo>
                      <a:pt x="429" y="32"/>
                    </a:lnTo>
                    <a:lnTo>
                      <a:pt x="444" y="38"/>
                    </a:lnTo>
                    <a:lnTo>
                      <a:pt x="457" y="45"/>
                    </a:lnTo>
                    <a:lnTo>
                      <a:pt x="470" y="53"/>
                    </a:lnTo>
                    <a:lnTo>
                      <a:pt x="478" y="60"/>
                    </a:lnTo>
                    <a:lnTo>
                      <a:pt x="484" y="69"/>
                    </a:lnTo>
                    <a:lnTo>
                      <a:pt x="486" y="73"/>
                    </a:lnTo>
                    <a:lnTo>
                      <a:pt x="486" y="78"/>
                    </a:lnTo>
                  </a:path>
                </a:pathLst>
              </a:custGeom>
              <a:solidFill>
                <a:srgbClr val="999999"/>
              </a:solidFill>
              <a:ln w="9525" cap="rnd">
                <a:noFill/>
                <a:round/>
                <a:headEnd/>
                <a:tailEnd/>
              </a:ln>
              <a:effectLst/>
            </p:spPr>
            <p:txBody>
              <a:bodyPr/>
              <a:lstStyle/>
              <a:p>
                <a:endParaRPr lang="en-US"/>
              </a:p>
            </p:txBody>
          </p:sp>
          <p:sp>
            <p:nvSpPr>
              <p:cNvPr id="296" name="Freeform 143"/>
              <p:cNvSpPr>
                <a:spLocks/>
              </p:cNvSpPr>
              <p:nvPr/>
            </p:nvSpPr>
            <p:spPr bwMode="auto">
              <a:xfrm>
                <a:off x="3844" y="2639"/>
                <a:ext cx="397" cy="374"/>
              </a:xfrm>
              <a:custGeom>
                <a:avLst/>
                <a:gdLst/>
                <a:ahLst/>
                <a:cxnLst>
                  <a:cxn ang="0">
                    <a:pos x="396" y="63"/>
                  </a:cxn>
                  <a:cxn ang="0">
                    <a:pos x="396" y="313"/>
                  </a:cxn>
                  <a:cxn ang="0">
                    <a:pos x="396" y="319"/>
                  </a:cxn>
                  <a:cxn ang="0">
                    <a:pos x="392" y="324"/>
                  </a:cxn>
                  <a:cxn ang="0">
                    <a:pos x="387" y="330"/>
                  </a:cxn>
                  <a:cxn ang="0">
                    <a:pos x="380" y="336"/>
                  </a:cxn>
                  <a:cxn ang="0">
                    <a:pos x="372" y="341"/>
                  </a:cxn>
                  <a:cxn ang="0">
                    <a:pos x="361" y="346"/>
                  </a:cxn>
                  <a:cxn ang="0">
                    <a:pos x="337" y="356"/>
                  </a:cxn>
                  <a:cxn ang="0">
                    <a:pos x="306" y="363"/>
                  </a:cxn>
                  <a:cxn ang="0">
                    <a:pos x="273" y="368"/>
                  </a:cxn>
                  <a:cxn ang="0">
                    <a:pos x="237" y="373"/>
                  </a:cxn>
                  <a:cxn ang="0">
                    <a:pos x="199" y="373"/>
                  </a:cxn>
                  <a:cxn ang="0">
                    <a:pos x="160" y="373"/>
                  </a:cxn>
                  <a:cxn ang="0">
                    <a:pos x="125" y="368"/>
                  </a:cxn>
                  <a:cxn ang="0">
                    <a:pos x="92" y="363"/>
                  </a:cxn>
                  <a:cxn ang="0">
                    <a:pos x="61" y="356"/>
                  </a:cxn>
                  <a:cxn ang="0">
                    <a:pos x="37" y="346"/>
                  </a:cxn>
                  <a:cxn ang="0">
                    <a:pos x="26" y="341"/>
                  </a:cxn>
                  <a:cxn ang="0">
                    <a:pos x="18" y="336"/>
                  </a:cxn>
                  <a:cxn ang="0">
                    <a:pos x="9" y="330"/>
                  </a:cxn>
                  <a:cxn ang="0">
                    <a:pos x="5" y="324"/>
                  </a:cxn>
                  <a:cxn ang="0">
                    <a:pos x="2" y="317"/>
                  </a:cxn>
                  <a:cxn ang="0">
                    <a:pos x="0" y="311"/>
                  </a:cxn>
                  <a:cxn ang="0">
                    <a:pos x="0" y="70"/>
                  </a:cxn>
                  <a:cxn ang="0">
                    <a:pos x="2" y="65"/>
                  </a:cxn>
                  <a:cxn ang="0">
                    <a:pos x="3" y="60"/>
                  </a:cxn>
                  <a:cxn ang="0">
                    <a:pos x="8" y="50"/>
                  </a:cxn>
                  <a:cxn ang="0">
                    <a:pos x="16" y="43"/>
                  </a:cxn>
                  <a:cxn ang="0">
                    <a:pos x="27" y="37"/>
                  </a:cxn>
                  <a:cxn ang="0">
                    <a:pos x="40" y="28"/>
                  </a:cxn>
                  <a:cxn ang="0">
                    <a:pos x="56" y="24"/>
                  </a:cxn>
                  <a:cxn ang="0">
                    <a:pos x="90" y="14"/>
                  </a:cxn>
                  <a:cxn ang="0">
                    <a:pos x="123" y="7"/>
                  </a:cxn>
                  <a:cxn ang="0">
                    <a:pos x="157" y="3"/>
                  </a:cxn>
                  <a:cxn ang="0">
                    <a:pos x="183" y="2"/>
                  </a:cxn>
                  <a:cxn ang="0">
                    <a:pos x="201" y="0"/>
                  </a:cxn>
                  <a:cxn ang="0">
                    <a:pos x="225" y="2"/>
                  </a:cxn>
                  <a:cxn ang="0">
                    <a:pos x="254" y="5"/>
                  </a:cxn>
                  <a:cxn ang="0">
                    <a:pos x="287" y="9"/>
                  </a:cxn>
                  <a:cxn ang="0">
                    <a:pos x="319" y="17"/>
                  </a:cxn>
                  <a:cxn ang="0">
                    <a:pos x="350" y="25"/>
                  </a:cxn>
                  <a:cxn ang="0">
                    <a:pos x="363" y="31"/>
                  </a:cxn>
                  <a:cxn ang="0">
                    <a:pos x="374" y="37"/>
                  </a:cxn>
                  <a:cxn ang="0">
                    <a:pos x="383" y="43"/>
                  </a:cxn>
                  <a:cxn ang="0">
                    <a:pos x="391" y="49"/>
                  </a:cxn>
                  <a:cxn ang="0">
                    <a:pos x="394" y="55"/>
                  </a:cxn>
                  <a:cxn ang="0">
                    <a:pos x="396" y="63"/>
                  </a:cxn>
                </a:cxnLst>
                <a:rect l="0" t="0" r="r" b="b"/>
                <a:pathLst>
                  <a:path w="397" h="374">
                    <a:moveTo>
                      <a:pt x="396" y="63"/>
                    </a:moveTo>
                    <a:lnTo>
                      <a:pt x="396" y="313"/>
                    </a:lnTo>
                    <a:lnTo>
                      <a:pt x="396" y="319"/>
                    </a:lnTo>
                    <a:lnTo>
                      <a:pt x="392" y="324"/>
                    </a:lnTo>
                    <a:lnTo>
                      <a:pt x="387" y="330"/>
                    </a:lnTo>
                    <a:lnTo>
                      <a:pt x="380" y="336"/>
                    </a:lnTo>
                    <a:lnTo>
                      <a:pt x="372" y="341"/>
                    </a:lnTo>
                    <a:lnTo>
                      <a:pt x="361" y="346"/>
                    </a:lnTo>
                    <a:lnTo>
                      <a:pt x="337" y="356"/>
                    </a:lnTo>
                    <a:lnTo>
                      <a:pt x="306" y="363"/>
                    </a:lnTo>
                    <a:lnTo>
                      <a:pt x="273" y="368"/>
                    </a:lnTo>
                    <a:lnTo>
                      <a:pt x="237" y="373"/>
                    </a:lnTo>
                    <a:lnTo>
                      <a:pt x="199" y="373"/>
                    </a:lnTo>
                    <a:lnTo>
                      <a:pt x="160" y="373"/>
                    </a:lnTo>
                    <a:lnTo>
                      <a:pt x="125" y="368"/>
                    </a:lnTo>
                    <a:lnTo>
                      <a:pt x="92" y="363"/>
                    </a:lnTo>
                    <a:lnTo>
                      <a:pt x="61" y="356"/>
                    </a:lnTo>
                    <a:lnTo>
                      <a:pt x="37" y="346"/>
                    </a:lnTo>
                    <a:lnTo>
                      <a:pt x="26" y="341"/>
                    </a:lnTo>
                    <a:lnTo>
                      <a:pt x="18" y="336"/>
                    </a:lnTo>
                    <a:lnTo>
                      <a:pt x="9" y="330"/>
                    </a:lnTo>
                    <a:lnTo>
                      <a:pt x="5" y="324"/>
                    </a:lnTo>
                    <a:lnTo>
                      <a:pt x="2" y="317"/>
                    </a:lnTo>
                    <a:lnTo>
                      <a:pt x="0" y="311"/>
                    </a:lnTo>
                    <a:lnTo>
                      <a:pt x="0" y="70"/>
                    </a:lnTo>
                    <a:lnTo>
                      <a:pt x="2" y="65"/>
                    </a:lnTo>
                    <a:lnTo>
                      <a:pt x="3" y="60"/>
                    </a:lnTo>
                    <a:lnTo>
                      <a:pt x="8" y="50"/>
                    </a:lnTo>
                    <a:lnTo>
                      <a:pt x="16" y="43"/>
                    </a:lnTo>
                    <a:lnTo>
                      <a:pt x="27" y="37"/>
                    </a:lnTo>
                    <a:lnTo>
                      <a:pt x="40" y="28"/>
                    </a:lnTo>
                    <a:lnTo>
                      <a:pt x="56" y="24"/>
                    </a:lnTo>
                    <a:lnTo>
                      <a:pt x="90" y="14"/>
                    </a:lnTo>
                    <a:lnTo>
                      <a:pt x="123" y="7"/>
                    </a:lnTo>
                    <a:lnTo>
                      <a:pt x="157" y="3"/>
                    </a:lnTo>
                    <a:lnTo>
                      <a:pt x="183" y="2"/>
                    </a:lnTo>
                    <a:lnTo>
                      <a:pt x="201" y="0"/>
                    </a:lnTo>
                    <a:lnTo>
                      <a:pt x="225" y="2"/>
                    </a:lnTo>
                    <a:lnTo>
                      <a:pt x="254" y="5"/>
                    </a:lnTo>
                    <a:lnTo>
                      <a:pt x="287" y="9"/>
                    </a:lnTo>
                    <a:lnTo>
                      <a:pt x="319" y="17"/>
                    </a:lnTo>
                    <a:lnTo>
                      <a:pt x="350" y="25"/>
                    </a:lnTo>
                    <a:lnTo>
                      <a:pt x="363" y="31"/>
                    </a:lnTo>
                    <a:lnTo>
                      <a:pt x="374" y="37"/>
                    </a:lnTo>
                    <a:lnTo>
                      <a:pt x="383" y="43"/>
                    </a:lnTo>
                    <a:lnTo>
                      <a:pt x="391" y="49"/>
                    </a:lnTo>
                    <a:lnTo>
                      <a:pt x="394" y="55"/>
                    </a:lnTo>
                    <a:lnTo>
                      <a:pt x="396" y="63"/>
                    </a:lnTo>
                  </a:path>
                </a:pathLst>
              </a:custGeom>
              <a:solidFill>
                <a:srgbClr val="999999"/>
              </a:solidFill>
              <a:ln w="9525" cap="rnd">
                <a:noFill/>
                <a:round/>
                <a:headEnd/>
                <a:tailEnd/>
              </a:ln>
              <a:effectLst/>
            </p:spPr>
            <p:txBody>
              <a:bodyPr/>
              <a:lstStyle/>
              <a:p>
                <a:endParaRPr lang="en-US"/>
              </a:p>
            </p:txBody>
          </p:sp>
          <p:sp>
            <p:nvSpPr>
              <p:cNvPr id="297" name="Freeform 144"/>
              <p:cNvSpPr>
                <a:spLocks/>
              </p:cNvSpPr>
              <p:nvPr/>
            </p:nvSpPr>
            <p:spPr bwMode="auto">
              <a:xfrm>
                <a:off x="2758" y="3384"/>
                <a:ext cx="487" cy="457"/>
              </a:xfrm>
              <a:custGeom>
                <a:avLst/>
                <a:gdLst/>
                <a:ahLst/>
                <a:cxnLst>
                  <a:cxn ang="0">
                    <a:pos x="393" y="456"/>
                  </a:cxn>
                  <a:cxn ang="0">
                    <a:pos x="93" y="456"/>
                  </a:cxn>
                  <a:cxn ang="0">
                    <a:pos x="0" y="175"/>
                  </a:cxn>
                  <a:cxn ang="0">
                    <a:pos x="243" y="0"/>
                  </a:cxn>
                  <a:cxn ang="0">
                    <a:pos x="486" y="175"/>
                  </a:cxn>
                  <a:cxn ang="0">
                    <a:pos x="393" y="456"/>
                  </a:cxn>
                </a:cxnLst>
                <a:rect l="0" t="0" r="r" b="b"/>
                <a:pathLst>
                  <a:path w="487" h="457">
                    <a:moveTo>
                      <a:pt x="393" y="456"/>
                    </a:moveTo>
                    <a:lnTo>
                      <a:pt x="93" y="456"/>
                    </a:lnTo>
                    <a:lnTo>
                      <a:pt x="0" y="175"/>
                    </a:lnTo>
                    <a:lnTo>
                      <a:pt x="243" y="0"/>
                    </a:lnTo>
                    <a:lnTo>
                      <a:pt x="486" y="175"/>
                    </a:lnTo>
                    <a:lnTo>
                      <a:pt x="393" y="456"/>
                    </a:lnTo>
                  </a:path>
                </a:pathLst>
              </a:custGeom>
              <a:solidFill>
                <a:srgbClr val="E6E6E6"/>
              </a:solidFill>
              <a:ln w="12700" cap="rnd" cmpd="sng">
                <a:solidFill>
                  <a:srgbClr val="999999"/>
                </a:solidFill>
                <a:prstDash val="solid"/>
                <a:round/>
                <a:headEnd/>
                <a:tailEnd/>
              </a:ln>
              <a:effectLst/>
            </p:spPr>
            <p:txBody>
              <a:bodyPr/>
              <a:lstStyle/>
              <a:p>
                <a:endParaRPr lang="en-US"/>
              </a:p>
            </p:txBody>
          </p:sp>
          <p:sp>
            <p:nvSpPr>
              <p:cNvPr id="298" name="Freeform 145"/>
              <p:cNvSpPr>
                <a:spLocks/>
              </p:cNvSpPr>
              <p:nvPr/>
            </p:nvSpPr>
            <p:spPr bwMode="auto">
              <a:xfrm>
                <a:off x="2934" y="3525"/>
                <a:ext cx="131" cy="91"/>
              </a:xfrm>
              <a:custGeom>
                <a:avLst/>
                <a:gdLst/>
                <a:ahLst/>
                <a:cxnLst>
                  <a:cxn ang="0">
                    <a:pos x="130" y="0"/>
                  </a:cxn>
                  <a:cxn ang="0">
                    <a:pos x="130" y="69"/>
                  </a:cxn>
                  <a:cxn ang="0">
                    <a:pos x="128" y="73"/>
                  </a:cxn>
                  <a:cxn ang="0">
                    <a:pos x="125" y="77"/>
                  </a:cxn>
                  <a:cxn ang="0">
                    <a:pos x="119" y="81"/>
                  </a:cxn>
                  <a:cxn ang="0">
                    <a:pos x="110" y="84"/>
                  </a:cxn>
                  <a:cxn ang="0">
                    <a:pos x="90" y="88"/>
                  </a:cxn>
                  <a:cxn ang="0">
                    <a:pos x="66" y="90"/>
                  </a:cxn>
                  <a:cxn ang="0">
                    <a:pos x="40" y="88"/>
                  </a:cxn>
                  <a:cxn ang="0">
                    <a:pos x="19" y="84"/>
                  </a:cxn>
                  <a:cxn ang="0">
                    <a:pos x="11" y="81"/>
                  </a:cxn>
                  <a:cxn ang="0">
                    <a:pos x="5" y="77"/>
                  </a:cxn>
                  <a:cxn ang="0">
                    <a:pos x="1" y="73"/>
                  </a:cxn>
                  <a:cxn ang="0">
                    <a:pos x="0" y="69"/>
                  </a:cxn>
                  <a:cxn ang="0">
                    <a:pos x="0" y="0"/>
                  </a:cxn>
                  <a:cxn ang="0">
                    <a:pos x="6" y="5"/>
                  </a:cxn>
                  <a:cxn ang="0">
                    <a:pos x="14" y="8"/>
                  </a:cxn>
                  <a:cxn ang="0">
                    <a:pos x="33" y="13"/>
                  </a:cxn>
                  <a:cxn ang="0">
                    <a:pos x="53" y="15"/>
                  </a:cxn>
                  <a:cxn ang="0">
                    <a:pos x="66" y="15"/>
                  </a:cxn>
                  <a:cxn ang="0">
                    <a:pos x="79" y="15"/>
                  </a:cxn>
                  <a:cxn ang="0">
                    <a:pos x="91" y="13"/>
                  </a:cxn>
                  <a:cxn ang="0">
                    <a:pos x="104" y="11"/>
                  </a:cxn>
                  <a:cxn ang="0">
                    <a:pos x="114" y="8"/>
                  </a:cxn>
                  <a:cxn ang="0">
                    <a:pos x="123" y="5"/>
                  </a:cxn>
                  <a:cxn ang="0">
                    <a:pos x="130" y="0"/>
                  </a:cxn>
                </a:cxnLst>
                <a:rect l="0" t="0" r="r" b="b"/>
                <a:pathLst>
                  <a:path w="131" h="91">
                    <a:moveTo>
                      <a:pt x="130" y="0"/>
                    </a:moveTo>
                    <a:lnTo>
                      <a:pt x="130" y="69"/>
                    </a:lnTo>
                    <a:lnTo>
                      <a:pt x="128" y="73"/>
                    </a:lnTo>
                    <a:lnTo>
                      <a:pt x="125" y="77"/>
                    </a:lnTo>
                    <a:lnTo>
                      <a:pt x="119" y="81"/>
                    </a:lnTo>
                    <a:lnTo>
                      <a:pt x="110" y="84"/>
                    </a:lnTo>
                    <a:lnTo>
                      <a:pt x="90" y="88"/>
                    </a:lnTo>
                    <a:lnTo>
                      <a:pt x="66" y="90"/>
                    </a:lnTo>
                    <a:lnTo>
                      <a:pt x="40" y="88"/>
                    </a:lnTo>
                    <a:lnTo>
                      <a:pt x="19" y="84"/>
                    </a:lnTo>
                    <a:lnTo>
                      <a:pt x="11" y="81"/>
                    </a:lnTo>
                    <a:lnTo>
                      <a:pt x="5" y="77"/>
                    </a:lnTo>
                    <a:lnTo>
                      <a:pt x="1" y="73"/>
                    </a:lnTo>
                    <a:lnTo>
                      <a:pt x="0" y="69"/>
                    </a:lnTo>
                    <a:lnTo>
                      <a:pt x="0" y="0"/>
                    </a:lnTo>
                    <a:lnTo>
                      <a:pt x="6" y="5"/>
                    </a:lnTo>
                    <a:lnTo>
                      <a:pt x="14" y="8"/>
                    </a:lnTo>
                    <a:lnTo>
                      <a:pt x="33" y="13"/>
                    </a:lnTo>
                    <a:lnTo>
                      <a:pt x="53" y="15"/>
                    </a:lnTo>
                    <a:lnTo>
                      <a:pt x="66" y="15"/>
                    </a:lnTo>
                    <a:lnTo>
                      <a:pt x="79" y="15"/>
                    </a:lnTo>
                    <a:lnTo>
                      <a:pt x="91" y="13"/>
                    </a:lnTo>
                    <a:lnTo>
                      <a:pt x="104" y="11"/>
                    </a:lnTo>
                    <a:lnTo>
                      <a:pt x="114" y="8"/>
                    </a:lnTo>
                    <a:lnTo>
                      <a:pt x="123" y="5"/>
                    </a:lnTo>
                    <a:lnTo>
                      <a:pt x="130" y="0"/>
                    </a:lnTo>
                  </a:path>
                </a:pathLst>
              </a:custGeom>
              <a:solidFill>
                <a:srgbClr val="666666"/>
              </a:solidFill>
              <a:ln w="9525" cap="rnd">
                <a:noFill/>
                <a:round/>
                <a:headEnd/>
                <a:tailEnd/>
              </a:ln>
              <a:effectLst/>
            </p:spPr>
            <p:txBody>
              <a:bodyPr/>
              <a:lstStyle/>
              <a:p>
                <a:endParaRPr lang="en-US"/>
              </a:p>
            </p:txBody>
          </p:sp>
          <p:sp>
            <p:nvSpPr>
              <p:cNvPr id="299" name="Freeform 146"/>
              <p:cNvSpPr>
                <a:spLocks/>
              </p:cNvSpPr>
              <p:nvPr/>
            </p:nvSpPr>
            <p:spPr bwMode="auto">
              <a:xfrm>
                <a:off x="2934" y="3494"/>
                <a:ext cx="131" cy="38"/>
              </a:xfrm>
              <a:custGeom>
                <a:avLst/>
                <a:gdLst/>
                <a:ahLst/>
                <a:cxnLst>
                  <a:cxn ang="0">
                    <a:pos x="112" y="31"/>
                  </a:cxn>
                  <a:cxn ang="0">
                    <a:pos x="112" y="31"/>
                  </a:cxn>
                  <a:cxn ang="0">
                    <a:pos x="122" y="28"/>
                  </a:cxn>
                  <a:cxn ang="0">
                    <a:pos x="127" y="23"/>
                  </a:cxn>
                  <a:cxn ang="0">
                    <a:pos x="128" y="19"/>
                  </a:cxn>
                  <a:cxn ang="0">
                    <a:pos x="130" y="19"/>
                  </a:cxn>
                  <a:cxn ang="0">
                    <a:pos x="128" y="17"/>
                  </a:cxn>
                  <a:cxn ang="0">
                    <a:pos x="125" y="13"/>
                  </a:cxn>
                  <a:cxn ang="0">
                    <a:pos x="121" y="10"/>
                  </a:cxn>
                  <a:cxn ang="0">
                    <a:pos x="112" y="6"/>
                  </a:cxn>
                  <a:cxn ang="0">
                    <a:pos x="103" y="4"/>
                  </a:cxn>
                  <a:cxn ang="0">
                    <a:pos x="91" y="2"/>
                  </a:cxn>
                  <a:cxn ang="0">
                    <a:pos x="66" y="0"/>
                  </a:cxn>
                  <a:cxn ang="0">
                    <a:pos x="38" y="2"/>
                  </a:cxn>
                  <a:cxn ang="0">
                    <a:pos x="27" y="4"/>
                  </a:cxn>
                  <a:cxn ang="0">
                    <a:pos x="18" y="6"/>
                  </a:cxn>
                  <a:cxn ang="0">
                    <a:pos x="9" y="10"/>
                  </a:cxn>
                  <a:cxn ang="0">
                    <a:pos x="5" y="13"/>
                  </a:cxn>
                  <a:cxn ang="0">
                    <a:pos x="1" y="17"/>
                  </a:cxn>
                  <a:cxn ang="0">
                    <a:pos x="0" y="19"/>
                  </a:cxn>
                  <a:cxn ang="0">
                    <a:pos x="1" y="21"/>
                  </a:cxn>
                  <a:cxn ang="0">
                    <a:pos x="5" y="24"/>
                  </a:cxn>
                  <a:cxn ang="0">
                    <a:pos x="9" y="28"/>
                  </a:cxn>
                  <a:cxn ang="0">
                    <a:pos x="18" y="31"/>
                  </a:cxn>
                  <a:cxn ang="0">
                    <a:pos x="27" y="34"/>
                  </a:cxn>
                  <a:cxn ang="0">
                    <a:pos x="38" y="35"/>
                  </a:cxn>
                  <a:cxn ang="0">
                    <a:pos x="66" y="37"/>
                  </a:cxn>
                  <a:cxn ang="0">
                    <a:pos x="79" y="37"/>
                  </a:cxn>
                  <a:cxn ang="0">
                    <a:pos x="91" y="35"/>
                  </a:cxn>
                  <a:cxn ang="0">
                    <a:pos x="112" y="31"/>
                  </a:cxn>
                </a:cxnLst>
                <a:rect l="0" t="0" r="r" b="b"/>
                <a:pathLst>
                  <a:path w="131" h="38">
                    <a:moveTo>
                      <a:pt x="112" y="31"/>
                    </a:moveTo>
                    <a:lnTo>
                      <a:pt x="112" y="31"/>
                    </a:lnTo>
                    <a:lnTo>
                      <a:pt x="122" y="28"/>
                    </a:lnTo>
                    <a:lnTo>
                      <a:pt x="127" y="23"/>
                    </a:lnTo>
                    <a:lnTo>
                      <a:pt x="128" y="19"/>
                    </a:lnTo>
                    <a:lnTo>
                      <a:pt x="130" y="19"/>
                    </a:lnTo>
                    <a:lnTo>
                      <a:pt x="128" y="17"/>
                    </a:lnTo>
                    <a:lnTo>
                      <a:pt x="125" y="13"/>
                    </a:lnTo>
                    <a:lnTo>
                      <a:pt x="121" y="10"/>
                    </a:lnTo>
                    <a:lnTo>
                      <a:pt x="112" y="6"/>
                    </a:lnTo>
                    <a:lnTo>
                      <a:pt x="103" y="4"/>
                    </a:lnTo>
                    <a:lnTo>
                      <a:pt x="91" y="2"/>
                    </a:lnTo>
                    <a:lnTo>
                      <a:pt x="66" y="0"/>
                    </a:lnTo>
                    <a:lnTo>
                      <a:pt x="38" y="2"/>
                    </a:lnTo>
                    <a:lnTo>
                      <a:pt x="27" y="4"/>
                    </a:lnTo>
                    <a:lnTo>
                      <a:pt x="18" y="6"/>
                    </a:lnTo>
                    <a:lnTo>
                      <a:pt x="9" y="10"/>
                    </a:lnTo>
                    <a:lnTo>
                      <a:pt x="5" y="13"/>
                    </a:lnTo>
                    <a:lnTo>
                      <a:pt x="1" y="17"/>
                    </a:lnTo>
                    <a:lnTo>
                      <a:pt x="0" y="19"/>
                    </a:lnTo>
                    <a:lnTo>
                      <a:pt x="1" y="21"/>
                    </a:lnTo>
                    <a:lnTo>
                      <a:pt x="5" y="24"/>
                    </a:lnTo>
                    <a:lnTo>
                      <a:pt x="9" y="28"/>
                    </a:lnTo>
                    <a:lnTo>
                      <a:pt x="18" y="31"/>
                    </a:lnTo>
                    <a:lnTo>
                      <a:pt x="27" y="34"/>
                    </a:lnTo>
                    <a:lnTo>
                      <a:pt x="38" y="35"/>
                    </a:lnTo>
                    <a:lnTo>
                      <a:pt x="66" y="37"/>
                    </a:lnTo>
                    <a:lnTo>
                      <a:pt x="79" y="37"/>
                    </a:lnTo>
                    <a:lnTo>
                      <a:pt x="91" y="35"/>
                    </a:lnTo>
                    <a:lnTo>
                      <a:pt x="112" y="31"/>
                    </a:lnTo>
                  </a:path>
                </a:pathLst>
              </a:custGeom>
              <a:solidFill>
                <a:srgbClr val="666666"/>
              </a:solidFill>
              <a:ln w="9525" cap="rnd">
                <a:noFill/>
                <a:round/>
                <a:headEnd/>
                <a:tailEnd/>
              </a:ln>
              <a:effectLst/>
            </p:spPr>
            <p:txBody>
              <a:bodyPr/>
              <a:lstStyle/>
              <a:p>
                <a:endParaRPr lang="en-US"/>
              </a:p>
            </p:txBody>
          </p:sp>
          <p:sp>
            <p:nvSpPr>
              <p:cNvPr id="300" name="Freeform 147"/>
              <p:cNvSpPr>
                <a:spLocks/>
              </p:cNvSpPr>
              <p:nvPr/>
            </p:nvSpPr>
            <p:spPr bwMode="auto">
              <a:xfrm>
                <a:off x="3134" y="3650"/>
                <a:ext cx="14" cy="16"/>
              </a:xfrm>
              <a:custGeom>
                <a:avLst/>
                <a:gdLst/>
                <a:ahLst/>
                <a:cxnLst>
                  <a:cxn ang="0">
                    <a:pos x="0" y="15"/>
                  </a:cxn>
                  <a:cxn ang="0">
                    <a:pos x="4" y="15"/>
                  </a:cxn>
                  <a:cxn ang="0">
                    <a:pos x="7" y="9"/>
                  </a:cxn>
                  <a:cxn ang="0">
                    <a:pos x="10" y="15"/>
                  </a:cxn>
                  <a:cxn ang="0">
                    <a:pos x="13" y="15"/>
                  </a:cxn>
                  <a:cxn ang="0">
                    <a:pos x="9" y="6"/>
                  </a:cxn>
                  <a:cxn ang="0">
                    <a:pos x="13" y="0"/>
                  </a:cxn>
                  <a:cxn ang="0">
                    <a:pos x="9" y="0"/>
                  </a:cxn>
                  <a:cxn ang="0">
                    <a:pos x="7" y="5"/>
                  </a:cxn>
                  <a:cxn ang="0">
                    <a:pos x="4" y="0"/>
                  </a:cxn>
                  <a:cxn ang="0">
                    <a:pos x="0" y="0"/>
                  </a:cxn>
                  <a:cxn ang="0">
                    <a:pos x="5" y="6"/>
                  </a:cxn>
                  <a:cxn ang="0">
                    <a:pos x="0" y="15"/>
                  </a:cxn>
                </a:cxnLst>
                <a:rect l="0" t="0" r="r" b="b"/>
                <a:pathLst>
                  <a:path w="14" h="16">
                    <a:moveTo>
                      <a:pt x="0" y="15"/>
                    </a:moveTo>
                    <a:lnTo>
                      <a:pt x="4" y="15"/>
                    </a:lnTo>
                    <a:lnTo>
                      <a:pt x="7" y="9"/>
                    </a:lnTo>
                    <a:lnTo>
                      <a:pt x="10" y="15"/>
                    </a:lnTo>
                    <a:lnTo>
                      <a:pt x="13" y="15"/>
                    </a:lnTo>
                    <a:lnTo>
                      <a:pt x="9" y="6"/>
                    </a:lnTo>
                    <a:lnTo>
                      <a:pt x="13" y="0"/>
                    </a:lnTo>
                    <a:lnTo>
                      <a:pt x="9" y="0"/>
                    </a:lnTo>
                    <a:lnTo>
                      <a:pt x="7" y="5"/>
                    </a:lnTo>
                    <a:lnTo>
                      <a:pt x="4" y="0"/>
                    </a:lnTo>
                    <a:lnTo>
                      <a:pt x="0" y="0"/>
                    </a:lnTo>
                    <a:lnTo>
                      <a:pt x="5" y="6"/>
                    </a:lnTo>
                    <a:lnTo>
                      <a:pt x="0" y="15"/>
                    </a:lnTo>
                  </a:path>
                </a:pathLst>
              </a:custGeom>
              <a:solidFill>
                <a:srgbClr val="666666"/>
              </a:solidFill>
              <a:ln w="9525" cap="rnd">
                <a:noFill/>
                <a:round/>
                <a:headEnd/>
                <a:tailEnd/>
              </a:ln>
              <a:effectLst/>
            </p:spPr>
            <p:txBody>
              <a:bodyPr/>
              <a:lstStyle/>
              <a:p>
                <a:endParaRPr lang="en-US"/>
              </a:p>
            </p:txBody>
          </p:sp>
          <p:sp>
            <p:nvSpPr>
              <p:cNvPr id="301" name="Freeform 148"/>
              <p:cNvSpPr>
                <a:spLocks/>
              </p:cNvSpPr>
              <p:nvPr/>
            </p:nvSpPr>
            <p:spPr bwMode="auto">
              <a:xfrm>
                <a:off x="2950" y="3650"/>
                <a:ext cx="14" cy="15"/>
              </a:xfrm>
              <a:custGeom>
                <a:avLst/>
                <a:gdLst/>
                <a:ahLst/>
                <a:cxnLst>
                  <a:cxn ang="0">
                    <a:pos x="0" y="14"/>
                  </a:cxn>
                  <a:cxn ang="0">
                    <a:pos x="3" y="14"/>
                  </a:cxn>
                  <a:cxn ang="0">
                    <a:pos x="6" y="9"/>
                  </a:cxn>
                  <a:cxn ang="0">
                    <a:pos x="9" y="14"/>
                  </a:cxn>
                  <a:cxn ang="0">
                    <a:pos x="13" y="14"/>
                  </a:cxn>
                  <a:cxn ang="0">
                    <a:pos x="8" y="6"/>
                  </a:cxn>
                  <a:cxn ang="0">
                    <a:pos x="13" y="0"/>
                  </a:cxn>
                  <a:cxn ang="0">
                    <a:pos x="9" y="0"/>
                  </a:cxn>
                  <a:cxn ang="0">
                    <a:pos x="6" y="4"/>
                  </a:cxn>
                  <a:cxn ang="0">
                    <a:pos x="5" y="0"/>
                  </a:cxn>
                  <a:cxn ang="0">
                    <a:pos x="0" y="0"/>
                  </a:cxn>
                  <a:cxn ang="0">
                    <a:pos x="5" y="6"/>
                  </a:cxn>
                  <a:cxn ang="0">
                    <a:pos x="0" y="14"/>
                  </a:cxn>
                </a:cxnLst>
                <a:rect l="0" t="0" r="r" b="b"/>
                <a:pathLst>
                  <a:path w="14" h="15">
                    <a:moveTo>
                      <a:pt x="0" y="14"/>
                    </a:moveTo>
                    <a:lnTo>
                      <a:pt x="3" y="14"/>
                    </a:lnTo>
                    <a:lnTo>
                      <a:pt x="6" y="9"/>
                    </a:lnTo>
                    <a:lnTo>
                      <a:pt x="9" y="14"/>
                    </a:lnTo>
                    <a:lnTo>
                      <a:pt x="13" y="14"/>
                    </a:lnTo>
                    <a:lnTo>
                      <a:pt x="8" y="6"/>
                    </a:lnTo>
                    <a:lnTo>
                      <a:pt x="13" y="0"/>
                    </a:lnTo>
                    <a:lnTo>
                      <a:pt x="9" y="0"/>
                    </a:lnTo>
                    <a:lnTo>
                      <a:pt x="6" y="4"/>
                    </a:lnTo>
                    <a:lnTo>
                      <a:pt x="5" y="0"/>
                    </a:lnTo>
                    <a:lnTo>
                      <a:pt x="0" y="0"/>
                    </a:lnTo>
                    <a:lnTo>
                      <a:pt x="5" y="6"/>
                    </a:lnTo>
                    <a:lnTo>
                      <a:pt x="0" y="14"/>
                    </a:lnTo>
                  </a:path>
                </a:pathLst>
              </a:custGeom>
              <a:solidFill>
                <a:srgbClr val="666666"/>
              </a:solidFill>
              <a:ln w="9525" cap="rnd">
                <a:noFill/>
                <a:round/>
                <a:headEnd/>
                <a:tailEnd/>
              </a:ln>
              <a:effectLst/>
            </p:spPr>
            <p:txBody>
              <a:bodyPr/>
              <a:lstStyle/>
              <a:p>
                <a:endParaRPr lang="en-US"/>
              </a:p>
            </p:txBody>
          </p:sp>
          <p:sp>
            <p:nvSpPr>
              <p:cNvPr id="302" name="Freeform 149"/>
              <p:cNvSpPr>
                <a:spLocks/>
              </p:cNvSpPr>
              <p:nvPr/>
            </p:nvSpPr>
            <p:spPr bwMode="auto">
              <a:xfrm>
                <a:off x="3818" y="3260"/>
                <a:ext cx="561" cy="522"/>
              </a:xfrm>
              <a:custGeom>
                <a:avLst/>
                <a:gdLst/>
                <a:ahLst/>
                <a:cxnLst>
                  <a:cxn ang="0">
                    <a:pos x="4" y="452"/>
                  </a:cxn>
                  <a:cxn ang="0">
                    <a:pos x="4" y="452"/>
                  </a:cxn>
                  <a:cxn ang="0">
                    <a:pos x="0" y="461"/>
                  </a:cxn>
                  <a:cxn ang="0">
                    <a:pos x="0" y="467"/>
                  </a:cxn>
                  <a:cxn ang="0">
                    <a:pos x="2" y="473"/>
                  </a:cxn>
                  <a:cxn ang="0">
                    <a:pos x="5" y="478"/>
                  </a:cxn>
                  <a:cxn ang="0">
                    <a:pos x="10" y="483"/>
                  </a:cxn>
                  <a:cxn ang="0">
                    <a:pos x="18" y="486"/>
                  </a:cxn>
                  <a:cxn ang="0">
                    <a:pos x="37" y="493"/>
                  </a:cxn>
                  <a:cxn ang="0">
                    <a:pos x="96" y="504"/>
                  </a:cxn>
                  <a:cxn ang="0">
                    <a:pos x="156" y="513"/>
                  </a:cxn>
                  <a:cxn ang="0">
                    <a:pos x="217" y="517"/>
                  </a:cxn>
                  <a:cxn ang="0">
                    <a:pos x="280" y="521"/>
                  </a:cxn>
                  <a:cxn ang="0">
                    <a:pos x="341" y="519"/>
                  </a:cxn>
                  <a:cxn ang="0">
                    <a:pos x="403" y="513"/>
                  </a:cxn>
                  <a:cxn ang="0">
                    <a:pos x="433" y="510"/>
                  </a:cxn>
                  <a:cxn ang="0">
                    <a:pos x="462" y="505"/>
                  </a:cxn>
                  <a:cxn ang="0">
                    <a:pos x="492" y="499"/>
                  </a:cxn>
                  <a:cxn ang="0">
                    <a:pos x="523" y="493"/>
                  </a:cxn>
                  <a:cxn ang="0">
                    <a:pos x="531" y="489"/>
                  </a:cxn>
                  <a:cxn ang="0">
                    <a:pos x="539" y="486"/>
                  </a:cxn>
                  <a:cxn ang="0">
                    <a:pos x="547" y="482"/>
                  </a:cxn>
                  <a:cxn ang="0">
                    <a:pos x="552" y="476"/>
                  </a:cxn>
                  <a:cxn ang="0">
                    <a:pos x="556" y="470"/>
                  </a:cxn>
                  <a:cxn ang="0">
                    <a:pos x="560" y="463"/>
                  </a:cxn>
                  <a:cxn ang="0">
                    <a:pos x="560" y="456"/>
                  </a:cxn>
                  <a:cxn ang="0">
                    <a:pos x="558" y="448"/>
                  </a:cxn>
                  <a:cxn ang="0">
                    <a:pos x="302" y="20"/>
                  </a:cxn>
                  <a:cxn ang="0">
                    <a:pos x="295" y="13"/>
                  </a:cxn>
                  <a:cxn ang="0">
                    <a:pos x="291" y="8"/>
                  </a:cxn>
                  <a:cxn ang="0">
                    <a:pos x="286" y="3"/>
                  </a:cxn>
                  <a:cxn ang="0">
                    <a:pos x="280" y="2"/>
                  </a:cxn>
                  <a:cxn ang="0">
                    <a:pos x="276" y="0"/>
                  </a:cxn>
                  <a:cxn ang="0">
                    <a:pos x="271" y="0"/>
                  </a:cxn>
                  <a:cxn ang="0">
                    <a:pos x="265" y="3"/>
                  </a:cxn>
                  <a:cxn ang="0">
                    <a:pos x="258" y="8"/>
                  </a:cxn>
                  <a:cxn ang="0">
                    <a:pos x="254" y="13"/>
                  </a:cxn>
                  <a:cxn ang="0">
                    <a:pos x="249" y="19"/>
                  </a:cxn>
                  <a:cxn ang="0">
                    <a:pos x="4" y="452"/>
                  </a:cxn>
                </a:cxnLst>
                <a:rect l="0" t="0" r="r" b="b"/>
                <a:pathLst>
                  <a:path w="561" h="522">
                    <a:moveTo>
                      <a:pt x="4" y="452"/>
                    </a:moveTo>
                    <a:lnTo>
                      <a:pt x="4" y="452"/>
                    </a:lnTo>
                    <a:lnTo>
                      <a:pt x="0" y="461"/>
                    </a:lnTo>
                    <a:lnTo>
                      <a:pt x="0" y="467"/>
                    </a:lnTo>
                    <a:lnTo>
                      <a:pt x="2" y="473"/>
                    </a:lnTo>
                    <a:lnTo>
                      <a:pt x="5" y="478"/>
                    </a:lnTo>
                    <a:lnTo>
                      <a:pt x="10" y="483"/>
                    </a:lnTo>
                    <a:lnTo>
                      <a:pt x="18" y="486"/>
                    </a:lnTo>
                    <a:lnTo>
                      <a:pt x="37" y="493"/>
                    </a:lnTo>
                    <a:lnTo>
                      <a:pt x="96" y="504"/>
                    </a:lnTo>
                    <a:lnTo>
                      <a:pt x="156" y="513"/>
                    </a:lnTo>
                    <a:lnTo>
                      <a:pt x="217" y="517"/>
                    </a:lnTo>
                    <a:lnTo>
                      <a:pt x="280" y="521"/>
                    </a:lnTo>
                    <a:lnTo>
                      <a:pt x="341" y="519"/>
                    </a:lnTo>
                    <a:lnTo>
                      <a:pt x="403" y="513"/>
                    </a:lnTo>
                    <a:lnTo>
                      <a:pt x="433" y="510"/>
                    </a:lnTo>
                    <a:lnTo>
                      <a:pt x="462" y="505"/>
                    </a:lnTo>
                    <a:lnTo>
                      <a:pt x="492" y="499"/>
                    </a:lnTo>
                    <a:lnTo>
                      <a:pt x="523" y="493"/>
                    </a:lnTo>
                    <a:lnTo>
                      <a:pt x="531" y="489"/>
                    </a:lnTo>
                    <a:lnTo>
                      <a:pt x="539" y="486"/>
                    </a:lnTo>
                    <a:lnTo>
                      <a:pt x="547" y="482"/>
                    </a:lnTo>
                    <a:lnTo>
                      <a:pt x="552" y="476"/>
                    </a:lnTo>
                    <a:lnTo>
                      <a:pt x="556" y="470"/>
                    </a:lnTo>
                    <a:lnTo>
                      <a:pt x="560" y="463"/>
                    </a:lnTo>
                    <a:lnTo>
                      <a:pt x="560" y="456"/>
                    </a:lnTo>
                    <a:lnTo>
                      <a:pt x="558" y="448"/>
                    </a:lnTo>
                    <a:lnTo>
                      <a:pt x="302" y="20"/>
                    </a:lnTo>
                    <a:lnTo>
                      <a:pt x="295" y="13"/>
                    </a:lnTo>
                    <a:lnTo>
                      <a:pt x="291" y="8"/>
                    </a:lnTo>
                    <a:lnTo>
                      <a:pt x="286" y="3"/>
                    </a:lnTo>
                    <a:lnTo>
                      <a:pt x="280" y="2"/>
                    </a:lnTo>
                    <a:lnTo>
                      <a:pt x="276" y="0"/>
                    </a:lnTo>
                    <a:lnTo>
                      <a:pt x="271" y="0"/>
                    </a:lnTo>
                    <a:lnTo>
                      <a:pt x="265" y="3"/>
                    </a:lnTo>
                    <a:lnTo>
                      <a:pt x="258" y="8"/>
                    </a:lnTo>
                    <a:lnTo>
                      <a:pt x="254" y="13"/>
                    </a:lnTo>
                    <a:lnTo>
                      <a:pt x="249" y="19"/>
                    </a:lnTo>
                    <a:lnTo>
                      <a:pt x="4" y="452"/>
                    </a:lnTo>
                  </a:path>
                </a:pathLst>
              </a:custGeom>
              <a:solidFill>
                <a:srgbClr val="E6E6E6"/>
              </a:solidFill>
              <a:ln w="12700" cap="rnd" cmpd="sng">
                <a:solidFill>
                  <a:srgbClr val="999999"/>
                </a:solidFill>
                <a:prstDash val="solid"/>
                <a:round/>
                <a:headEnd/>
                <a:tailEnd/>
              </a:ln>
              <a:effectLst/>
            </p:spPr>
            <p:txBody>
              <a:bodyPr/>
              <a:lstStyle/>
              <a:p>
                <a:endParaRPr lang="en-US"/>
              </a:p>
            </p:txBody>
          </p:sp>
          <p:sp>
            <p:nvSpPr>
              <p:cNvPr id="303" name="Freeform 150"/>
              <p:cNvSpPr>
                <a:spLocks/>
              </p:cNvSpPr>
              <p:nvPr/>
            </p:nvSpPr>
            <p:spPr bwMode="auto">
              <a:xfrm>
                <a:off x="872" y="835"/>
                <a:ext cx="443" cy="936"/>
              </a:xfrm>
              <a:custGeom>
                <a:avLst/>
                <a:gdLst/>
                <a:ahLst/>
                <a:cxnLst>
                  <a:cxn ang="0">
                    <a:pos x="57" y="0"/>
                  </a:cxn>
                  <a:cxn ang="0">
                    <a:pos x="385" y="0"/>
                  </a:cxn>
                  <a:cxn ang="0">
                    <a:pos x="397" y="1"/>
                  </a:cxn>
                  <a:cxn ang="0">
                    <a:pos x="408" y="5"/>
                  </a:cxn>
                  <a:cxn ang="0">
                    <a:pos x="416" y="9"/>
                  </a:cxn>
                  <a:cxn ang="0">
                    <a:pos x="425" y="16"/>
                  </a:cxn>
                  <a:cxn ang="0">
                    <a:pos x="432" y="24"/>
                  </a:cxn>
                  <a:cxn ang="0">
                    <a:pos x="437" y="33"/>
                  </a:cxn>
                  <a:cxn ang="0">
                    <a:pos x="440" y="42"/>
                  </a:cxn>
                  <a:cxn ang="0">
                    <a:pos x="442" y="53"/>
                  </a:cxn>
                  <a:cxn ang="0">
                    <a:pos x="442" y="881"/>
                  </a:cxn>
                  <a:cxn ang="0">
                    <a:pos x="440" y="890"/>
                  </a:cxn>
                  <a:cxn ang="0">
                    <a:pos x="437" y="901"/>
                  </a:cxn>
                  <a:cxn ang="0">
                    <a:pos x="432" y="911"/>
                  </a:cxn>
                  <a:cxn ang="0">
                    <a:pos x="425" y="919"/>
                  </a:cxn>
                  <a:cxn ang="0">
                    <a:pos x="416" y="925"/>
                  </a:cxn>
                  <a:cxn ang="0">
                    <a:pos x="408" y="930"/>
                  </a:cxn>
                  <a:cxn ang="0">
                    <a:pos x="397" y="933"/>
                  </a:cxn>
                  <a:cxn ang="0">
                    <a:pos x="385" y="935"/>
                  </a:cxn>
                  <a:cxn ang="0">
                    <a:pos x="57" y="935"/>
                  </a:cxn>
                  <a:cxn ang="0">
                    <a:pos x="45" y="933"/>
                  </a:cxn>
                  <a:cxn ang="0">
                    <a:pos x="34" y="930"/>
                  </a:cxn>
                  <a:cxn ang="0">
                    <a:pos x="24" y="925"/>
                  </a:cxn>
                  <a:cxn ang="0">
                    <a:pos x="17" y="919"/>
                  </a:cxn>
                  <a:cxn ang="0">
                    <a:pos x="10" y="911"/>
                  </a:cxn>
                  <a:cxn ang="0">
                    <a:pos x="6" y="901"/>
                  </a:cxn>
                  <a:cxn ang="0">
                    <a:pos x="2" y="890"/>
                  </a:cxn>
                  <a:cxn ang="0">
                    <a:pos x="0" y="881"/>
                  </a:cxn>
                  <a:cxn ang="0">
                    <a:pos x="0" y="53"/>
                  </a:cxn>
                  <a:cxn ang="0">
                    <a:pos x="2" y="42"/>
                  </a:cxn>
                  <a:cxn ang="0">
                    <a:pos x="6" y="33"/>
                  </a:cxn>
                  <a:cxn ang="0">
                    <a:pos x="10" y="24"/>
                  </a:cxn>
                  <a:cxn ang="0">
                    <a:pos x="17" y="16"/>
                  </a:cxn>
                  <a:cxn ang="0">
                    <a:pos x="24" y="9"/>
                  </a:cxn>
                  <a:cxn ang="0">
                    <a:pos x="34" y="5"/>
                  </a:cxn>
                  <a:cxn ang="0">
                    <a:pos x="45" y="1"/>
                  </a:cxn>
                  <a:cxn ang="0">
                    <a:pos x="57" y="0"/>
                  </a:cxn>
                </a:cxnLst>
                <a:rect l="0" t="0" r="r" b="b"/>
                <a:pathLst>
                  <a:path w="443" h="936">
                    <a:moveTo>
                      <a:pt x="57" y="0"/>
                    </a:moveTo>
                    <a:lnTo>
                      <a:pt x="385" y="0"/>
                    </a:lnTo>
                    <a:lnTo>
                      <a:pt x="397" y="1"/>
                    </a:lnTo>
                    <a:lnTo>
                      <a:pt x="408" y="5"/>
                    </a:lnTo>
                    <a:lnTo>
                      <a:pt x="416" y="9"/>
                    </a:lnTo>
                    <a:lnTo>
                      <a:pt x="425" y="16"/>
                    </a:lnTo>
                    <a:lnTo>
                      <a:pt x="432" y="24"/>
                    </a:lnTo>
                    <a:lnTo>
                      <a:pt x="437" y="33"/>
                    </a:lnTo>
                    <a:lnTo>
                      <a:pt x="440" y="42"/>
                    </a:lnTo>
                    <a:lnTo>
                      <a:pt x="442" y="53"/>
                    </a:lnTo>
                    <a:lnTo>
                      <a:pt x="442" y="881"/>
                    </a:lnTo>
                    <a:lnTo>
                      <a:pt x="440" y="890"/>
                    </a:lnTo>
                    <a:lnTo>
                      <a:pt x="437" y="901"/>
                    </a:lnTo>
                    <a:lnTo>
                      <a:pt x="432" y="911"/>
                    </a:lnTo>
                    <a:lnTo>
                      <a:pt x="425" y="919"/>
                    </a:lnTo>
                    <a:lnTo>
                      <a:pt x="416" y="925"/>
                    </a:lnTo>
                    <a:lnTo>
                      <a:pt x="408" y="930"/>
                    </a:lnTo>
                    <a:lnTo>
                      <a:pt x="397" y="933"/>
                    </a:lnTo>
                    <a:lnTo>
                      <a:pt x="385" y="935"/>
                    </a:lnTo>
                    <a:lnTo>
                      <a:pt x="57" y="935"/>
                    </a:lnTo>
                    <a:lnTo>
                      <a:pt x="45" y="933"/>
                    </a:lnTo>
                    <a:lnTo>
                      <a:pt x="34" y="930"/>
                    </a:lnTo>
                    <a:lnTo>
                      <a:pt x="24" y="925"/>
                    </a:lnTo>
                    <a:lnTo>
                      <a:pt x="17" y="919"/>
                    </a:lnTo>
                    <a:lnTo>
                      <a:pt x="10" y="911"/>
                    </a:lnTo>
                    <a:lnTo>
                      <a:pt x="6" y="901"/>
                    </a:lnTo>
                    <a:lnTo>
                      <a:pt x="2" y="890"/>
                    </a:lnTo>
                    <a:lnTo>
                      <a:pt x="0" y="881"/>
                    </a:lnTo>
                    <a:lnTo>
                      <a:pt x="0" y="53"/>
                    </a:lnTo>
                    <a:lnTo>
                      <a:pt x="2" y="42"/>
                    </a:lnTo>
                    <a:lnTo>
                      <a:pt x="6" y="33"/>
                    </a:lnTo>
                    <a:lnTo>
                      <a:pt x="10" y="24"/>
                    </a:lnTo>
                    <a:lnTo>
                      <a:pt x="17" y="16"/>
                    </a:lnTo>
                    <a:lnTo>
                      <a:pt x="24" y="9"/>
                    </a:lnTo>
                    <a:lnTo>
                      <a:pt x="34" y="5"/>
                    </a:lnTo>
                    <a:lnTo>
                      <a:pt x="45" y="1"/>
                    </a:lnTo>
                    <a:lnTo>
                      <a:pt x="57" y="0"/>
                    </a:lnTo>
                  </a:path>
                </a:pathLst>
              </a:custGeom>
              <a:solidFill>
                <a:srgbClr val="E6E6E6"/>
              </a:solidFill>
              <a:ln w="12700" cap="rnd" cmpd="sng">
                <a:solidFill>
                  <a:srgbClr val="999999"/>
                </a:solidFill>
                <a:prstDash val="solid"/>
                <a:round/>
                <a:headEnd/>
                <a:tailEnd/>
              </a:ln>
              <a:effectLst/>
            </p:spPr>
            <p:txBody>
              <a:bodyPr/>
              <a:lstStyle/>
              <a:p>
                <a:endParaRPr lang="en-US"/>
              </a:p>
            </p:txBody>
          </p:sp>
          <p:sp>
            <p:nvSpPr>
              <p:cNvPr id="304" name="Line 151"/>
              <p:cNvSpPr>
                <a:spLocks noChangeShapeType="1"/>
              </p:cNvSpPr>
              <p:nvPr/>
            </p:nvSpPr>
            <p:spPr bwMode="auto">
              <a:xfrm>
                <a:off x="1093" y="1302"/>
                <a:ext cx="1" cy="1"/>
              </a:xfrm>
              <a:prstGeom prst="line">
                <a:avLst/>
              </a:prstGeom>
              <a:noFill/>
              <a:ln w="9525">
                <a:noFill/>
                <a:round/>
                <a:headEnd type="none" w="sm" len="sm"/>
                <a:tailEnd type="none" w="sm" len="sm"/>
              </a:ln>
              <a:effectLst/>
            </p:spPr>
            <p:txBody>
              <a:bodyPr wrap="none" anchor="ctr"/>
              <a:lstStyle/>
              <a:p>
                <a:endParaRPr lang="en-US"/>
              </a:p>
            </p:txBody>
          </p:sp>
          <p:sp>
            <p:nvSpPr>
              <p:cNvPr id="305" name="Line 152"/>
              <p:cNvSpPr>
                <a:spLocks noChangeShapeType="1"/>
              </p:cNvSpPr>
              <p:nvPr/>
            </p:nvSpPr>
            <p:spPr bwMode="auto">
              <a:xfrm>
                <a:off x="1093" y="1302"/>
                <a:ext cx="1" cy="1"/>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306" name="Freeform 153"/>
              <p:cNvSpPr>
                <a:spLocks/>
              </p:cNvSpPr>
              <p:nvPr/>
            </p:nvSpPr>
            <p:spPr bwMode="auto">
              <a:xfrm>
                <a:off x="4046" y="3509"/>
                <a:ext cx="131" cy="92"/>
              </a:xfrm>
              <a:custGeom>
                <a:avLst/>
                <a:gdLst/>
                <a:ahLst/>
                <a:cxnLst>
                  <a:cxn ang="0">
                    <a:pos x="130" y="0"/>
                  </a:cxn>
                  <a:cxn ang="0">
                    <a:pos x="130" y="70"/>
                  </a:cxn>
                  <a:cxn ang="0">
                    <a:pos x="128" y="74"/>
                  </a:cxn>
                  <a:cxn ang="0">
                    <a:pos x="124" y="78"/>
                  </a:cxn>
                  <a:cxn ang="0">
                    <a:pos x="118" y="81"/>
                  </a:cxn>
                  <a:cxn ang="0">
                    <a:pos x="111" y="85"/>
                  </a:cxn>
                  <a:cxn ang="0">
                    <a:pos x="89" y="89"/>
                  </a:cxn>
                  <a:cxn ang="0">
                    <a:pos x="65" y="91"/>
                  </a:cxn>
                  <a:cxn ang="0">
                    <a:pos x="39" y="89"/>
                  </a:cxn>
                  <a:cxn ang="0">
                    <a:pos x="19" y="85"/>
                  </a:cxn>
                  <a:cxn ang="0">
                    <a:pos x="11" y="81"/>
                  </a:cxn>
                  <a:cxn ang="0">
                    <a:pos x="5" y="78"/>
                  </a:cxn>
                  <a:cxn ang="0">
                    <a:pos x="0" y="74"/>
                  </a:cxn>
                  <a:cxn ang="0">
                    <a:pos x="0" y="70"/>
                  </a:cxn>
                  <a:cxn ang="0">
                    <a:pos x="0" y="2"/>
                  </a:cxn>
                  <a:cxn ang="0">
                    <a:pos x="6" y="5"/>
                  </a:cxn>
                  <a:cxn ang="0">
                    <a:pos x="15" y="8"/>
                  </a:cxn>
                  <a:cxn ang="0">
                    <a:pos x="34" y="13"/>
                  </a:cxn>
                  <a:cxn ang="0">
                    <a:pos x="53" y="14"/>
                  </a:cxn>
                  <a:cxn ang="0">
                    <a:pos x="65" y="14"/>
                  </a:cxn>
                  <a:cxn ang="0">
                    <a:pos x="78" y="14"/>
                  </a:cxn>
                  <a:cxn ang="0">
                    <a:pos x="91" y="13"/>
                  </a:cxn>
                  <a:cxn ang="0">
                    <a:pos x="104" y="11"/>
                  </a:cxn>
                  <a:cxn ang="0">
                    <a:pos x="113" y="8"/>
                  </a:cxn>
                  <a:cxn ang="0">
                    <a:pos x="124" y="5"/>
                  </a:cxn>
                  <a:cxn ang="0">
                    <a:pos x="130" y="0"/>
                  </a:cxn>
                </a:cxnLst>
                <a:rect l="0" t="0" r="r" b="b"/>
                <a:pathLst>
                  <a:path w="131" h="92">
                    <a:moveTo>
                      <a:pt x="130" y="0"/>
                    </a:moveTo>
                    <a:lnTo>
                      <a:pt x="130" y="70"/>
                    </a:lnTo>
                    <a:lnTo>
                      <a:pt x="128" y="74"/>
                    </a:lnTo>
                    <a:lnTo>
                      <a:pt x="124" y="78"/>
                    </a:lnTo>
                    <a:lnTo>
                      <a:pt x="118" y="81"/>
                    </a:lnTo>
                    <a:lnTo>
                      <a:pt x="111" y="85"/>
                    </a:lnTo>
                    <a:lnTo>
                      <a:pt x="89" y="89"/>
                    </a:lnTo>
                    <a:lnTo>
                      <a:pt x="65" y="91"/>
                    </a:lnTo>
                    <a:lnTo>
                      <a:pt x="39" y="89"/>
                    </a:lnTo>
                    <a:lnTo>
                      <a:pt x="19" y="85"/>
                    </a:lnTo>
                    <a:lnTo>
                      <a:pt x="11" y="81"/>
                    </a:lnTo>
                    <a:lnTo>
                      <a:pt x="5" y="78"/>
                    </a:lnTo>
                    <a:lnTo>
                      <a:pt x="0" y="74"/>
                    </a:lnTo>
                    <a:lnTo>
                      <a:pt x="0" y="70"/>
                    </a:lnTo>
                    <a:lnTo>
                      <a:pt x="0" y="2"/>
                    </a:lnTo>
                    <a:lnTo>
                      <a:pt x="6" y="5"/>
                    </a:lnTo>
                    <a:lnTo>
                      <a:pt x="15" y="8"/>
                    </a:lnTo>
                    <a:lnTo>
                      <a:pt x="34" y="13"/>
                    </a:lnTo>
                    <a:lnTo>
                      <a:pt x="53" y="14"/>
                    </a:lnTo>
                    <a:lnTo>
                      <a:pt x="65" y="14"/>
                    </a:lnTo>
                    <a:lnTo>
                      <a:pt x="78" y="14"/>
                    </a:lnTo>
                    <a:lnTo>
                      <a:pt x="91" y="13"/>
                    </a:lnTo>
                    <a:lnTo>
                      <a:pt x="104" y="11"/>
                    </a:lnTo>
                    <a:lnTo>
                      <a:pt x="113" y="8"/>
                    </a:lnTo>
                    <a:lnTo>
                      <a:pt x="124" y="5"/>
                    </a:lnTo>
                    <a:lnTo>
                      <a:pt x="130" y="0"/>
                    </a:lnTo>
                  </a:path>
                </a:pathLst>
              </a:custGeom>
              <a:solidFill>
                <a:srgbClr val="666666"/>
              </a:solidFill>
              <a:ln w="9525" cap="rnd">
                <a:noFill/>
                <a:round/>
                <a:headEnd/>
                <a:tailEnd/>
              </a:ln>
              <a:effectLst/>
            </p:spPr>
            <p:txBody>
              <a:bodyPr/>
              <a:lstStyle/>
              <a:p>
                <a:endParaRPr lang="en-US"/>
              </a:p>
            </p:txBody>
          </p:sp>
          <p:sp>
            <p:nvSpPr>
              <p:cNvPr id="307" name="Freeform 154"/>
              <p:cNvSpPr>
                <a:spLocks/>
              </p:cNvSpPr>
              <p:nvPr/>
            </p:nvSpPr>
            <p:spPr bwMode="auto">
              <a:xfrm>
                <a:off x="4046" y="3479"/>
                <a:ext cx="129" cy="37"/>
              </a:xfrm>
              <a:custGeom>
                <a:avLst/>
                <a:gdLst/>
                <a:ahLst/>
                <a:cxnLst>
                  <a:cxn ang="0">
                    <a:pos x="112" y="30"/>
                  </a:cxn>
                  <a:cxn ang="0">
                    <a:pos x="112" y="30"/>
                  </a:cxn>
                  <a:cxn ang="0">
                    <a:pos x="122" y="26"/>
                  </a:cxn>
                  <a:cxn ang="0">
                    <a:pos x="126" y="22"/>
                  </a:cxn>
                  <a:cxn ang="0">
                    <a:pos x="128" y="19"/>
                  </a:cxn>
                  <a:cxn ang="0">
                    <a:pos x="128" y="15"/>
                  </a:cxn>
                  <a:cxn ang="0">
                    <a:pos x="124" y="13"/>
                  </a:cxn>
                  <a:cxn ang="0">
                    <a:pos x="120" y="9"/>
                  </a:cxn>
                  <a:cxn ang="0">
                    <a:pos x="112" y="6"/>
                  </a:cxn>
                  <a:cxn ang="0">
                    <a:pos x="102" y="3"/>
                  </a:cxn>
                  <a:cxn ang="0">
                    <a:pos x="91" y="2"/>
                  </a:cxn>
                  <a:cxn ang="0">
                    <a:pos x="64" y="0"/>
                  </a:cxn>
                  <a:cxn ang="0">
                    <a:pos x="39" y="2"/>
                  </a:cxn>
                  <a:cxn ang="0">
                    <a:pos x="28" y="3"/>
                  </a:cxn>
                  <a:cxn ang="0">
                    <a:pos x="17" y="6"/>
                  </a:cxn>
                  <a:cxn ang="0">
                    <a:pos x="10" y="9"/>
                  </a:cxn>
                  <a:cxn ang="0">
                    <a:pos x="5" y="13"/>
                  </a:cxn>
                  <a:cxn ang="0">
                    <a:pos x="2" y="15"/>
                  </a:cxn>
                  <a:cxn ang="0">
                    <a:pos x="0" y="19"/>
                  </a:cxn>
                  <a:cxn ang="0">
                    <a:pos x="2" y="20"/>
                  </a:cxn>
                  <a:cxn ang="0">
                    <a:pos x="5" y="23"/>
                  </a:cxn>
                  <a:cxn ang="0">
                    <a:pos x="10" y="26"/>
                  </a:cxn>
                  <a:cxn ang="0">
                    <a:pos x="17" y="30"/>
                  </a:cxn>
                  <a:cxn ang="0">
                    <a:pos x="28" y="32"/>
                  </a:cxn>
                  <a:cxn ang="0">
                    <a:pos x="39" y="34"/>
                  </a:cxn>
                  <a:cxn ang="0">
                    <a:pos x="64" y="36"/>
                  </a:cxn>
                  <a:cxn ang="0">
                    <a:pos x="78" y="36"/>
                  </a:cxn>
                  <a:cxn ang="0">
                    <a:pos x="91" y="34"/>
                  </a:cxn>
                  <a:cxn ang="0">
                    <a:pos x="112" y="30"/>
                  </a:cxn>
                </a:cxnLst>
                <a:rect l="0" t="0" r="r" b="b"/>
                <a:pathLst>
                  <a:path w="129" h="37">
                    <a:moveTo>
                      <a:pt x="112" y="30"/>
                    </a:moveTo>
                    <a:lnTo>
                      <a:pt x="112" y="30"/>
                    </a:lnTo>
                    <a:lnTo>
                      <a:pt x="122" y="26"/>
                    </a:lnTo>
                    <a:lnTo>
                      <a:pt x="126" y="22"/>
                    </a:lnTo>
                    <a:lnTo>
                      <a:pt x="128" y="19"/>
                    </a:lnTo>
                    <a:lnTo>
                      <a:pt x="128" y="15"/>
                    </a:lnTo>
                    <a:lnTo>
                      <a:pt x="124" y="13"/>
                    </a:lnTo>
                    <a:lnTo>
                      <a:pt x="120" y="9"/>
                    </a:lnTo>
                    <a:lnTo>
                      <a:pt x="112" y="6"/>
                    </a:lnTo>
                    <a:lnTo>
                      <a:pt x="102" y="3"/>
                    </a:lnTo>
                    <a:lnTo>
                      <a:pt x="91" y="2"/>
                    </a:lnTo>
                    <a:lnTo>
                      <a:pt x="64" y="0"/>
                    </a:lnTo>
                    <a:lnTo>
                      <a:pt x="39" y="2"/>
                    </a:lnTo>
                    <a:lnTo>
                      <a:pt x="28" y="3"/>
                    </a:lnTo>
                    <a:lnTo>
                      <a:pt x="17" y="6"/>
                    </a:lnTo>
                    <a:lnTo>
                      <a:pt x="10" y="9"/>
                    </a:lnTo>
                    <a:lnTo>
                      <a:pt x="5" y="13"/>
                    </a:lnTo>
                    <a:lnTo>
                      <a:pt x="2" y="15"/>
                    </a:lnTo>
                    <a:lnTo>
                      <a:pt x="0" y="19"/>
                    </a:lnTo>
                    <a:lnTo>
                      <a:pt x="2" y="20"/>
                    </a:lnTo>
                    <a:lnTo>
                      <a:pt x="5" y="23"/>
                    </a:lnTo>
                    <a:lnTo>
                      <a:pt x="10" y="26"/>
                    </a:lnTo>
                    <a:lnTo>
                      <a:pt x="17" y="30"/>
                    </a:lnTo>
                    <a:lnTo>
                      <a:pt x="28" y="32"/>
                    </a:lnTo>
                    <a:lnTo>
                      <a:pt x="39" y="34"/>
                    </a:lnTo>
                    <a:lnTo>
                      <a:pt x="64" y="36"/>
                    </a:lnTo>
                    <a:lnTo>
                      <a:pt x="78" y="36"/>
                    </a:lnTo>
                    <a:lnTo>
                      <a:pt x="91" y="34"/>
                    </a:lnTo>
                    <a:lnTo>
                      <a:pt x="112" y="30"/>
                    </a:lnTo>
                  </a:path>
                </a:pathLst>
              </a:custGeom>
              <a:solidFill>
                <a:srgbClr val="666666"/>
              </a:solidFill>
              <a:ln w="9525" cap="rnd">
                <a:noFill/>
                <a:round/>
                <a:headEnd/>
                <a:tailEnd/>
              </a:ln>
              <a:effectLst/>
            </p:spPr>
            <p:txBody>
              <a:bodyPr/>
              <a:lstStyle/>
              <a:p>
                <a:endParaRPr lang="en-US"/>
              </a:p>
            </p:txBody>
          </p:sp>
          <p:sp>
            <p:nvSpPr>
              <p:cNvPr id="308" name="Freeform 155"/>
              <p:cNvSpPr>
                <a:spLocks/>
              </p:cNvSpPr>
              <p:nvPr/>
            </p:nvSpPr>
            <p:spPr bwMode="auto">
              <a:xfrm>
                <a:off x="4246" y="3634"/>
                <a:ext cx="14" cy="15"/>
              </a:xfrm>
              <a:custGeom>
                <a:avLst/>
                <a:gdLst/>
                <a:ahLst/>
                <a:cxnLst>
                  <a:cxn ang="0">
                    <a:pos x="0" y="14"/>
                  </a:cxn>
                  <a:cxn ang="0">
                    <a:pos x="3" y="14"/>
                  </a:cxn>
                  <a:cxn ang="0">
                    <a:pos x="7" y="9"/>
                  </a:cxn>
                  <a:cxn ang="0">
                    <a:pos x="8" y="14"/>
                  </a:cxn>
                  <a:cxn ang="0">
                    <a:pos x="13" y="14"/>
                  </a:cxn>
                  <a:cxn ang="0">
                    <a:pos x="8" y="6"/>
                  </a:cxn>
                  <a:cxn ang="0">
                    <a:pos x="13" y="0"/>
                  </a:cxn>
                  <a:cxn ang="0">
                    <a:pos x="8" y="0"/>
                  </a:cxn>
                  <a:cxn ang="0">
                    <a:pos x="7" y="5"/>
                  </a:cxn>
                  <a:cxn ang="0">
                    <a:pos x="3" y="0"/>
                  </a:cxn>
                  <a:cxn ang="0">
                    <a:pos x="0" y="0"/>
                  </a:cxn>
                  <a:cxn ang="0">
                    <a:pos x="3" y="6"/>
                  </a:cxn>
                  <a:cxn ang="0">
                    <a:pos x="0" y="14"/>
                  </a:cxn>
                </a:cxnLst>
                <a:rect l="0" t="0" r="r" b="b"/>
                <a:pathLst>
                  <a:path w="14" h="15">
                    <a:moveTo>
                      <a:pt x="0" y="14"/>
                    </a:moveTo>
                    <a:lnTo>
                      <a:pt x="3" y="14"/>
                    </a:lnTo>
                    <a:lnTo>
                      <a:pt x="7" y="9"/>
                    </a:lnTo>
                    <a:lnTo>
                      <a:pt x="8" y="14"/>
                    </a:lnTo>
                    <a:lnTo>
                      <a:pt x="13" y="14"/>
                    </a:lnTo>
                    <a:lnTo>
                      <a:pt x="8" y="6"/>
                    </a:lnTo>
                    <a:lnTo>
                      <a:pt x="13" y="0"/>
                    </a:lnTo>
                    <a:lnTo>
                      <a:pt x="8" y="0"/>
                    </a:lnTo>
                    <a:lnTo>
                      <a:pt x="7" y="5"/>
                    </a:lnTo>
                    <a:lnTo>
                      <a:pt x="3" y="0"/>
                    </a:lnTo>
                    <a:lnTo>
                      <a:pt x="0" y="0"/>
                    </a:lnTo>
                    <a:lnTo>
                      <a:pt x="3" y="6"/>
                    </a:lnTo>
                    <a:lnTo>
                      <a:pt x="0" y="14"/>
                    </a:lnTo>
                  </a:path>
                </a:pathLst>
              </a:custGeom>
              <a:solidFill>
                <a:srgbClr val="666666"/>
              </a:solidFill>
              <a:ln w="9525" cap="rnd">
                <a:noFill/>
                <a:round/>
                <a:headEnd/>
                <a:tailEnd/>
              </a:ln>
              <a:effectLst/>
            </p:spPr>
            <p:txBody>
              <a:bodyPr/>
              <a:lstStyle/>
              <a:p>
                <a:endParaRPr lang="en-US"/>
              </a:p>
            </p:txBody>
          </p:sp>
          <p:sp>
            <p:nvSpPr>
              <p:cNvPr id="309" name="Freeform 156"/>
              <p:cNvSpPr>
                <a:spLocks/>
              </p:cNvSpPr>
              <p:nvPr/>
            </p:nvSpPr>
            <p:spPr bwMode="auto">
              <a:xfrm>
                <a:off x="4062" y="3634"/>
                <a:ext cx="13" cy="15"/>
              </a:xfrm>
              <a:custGeom>
                <a:avLst/>
                <a:gdLst/>
                <a:ahLst/>
                <a:cxnLst>
                  <a:cxn ang="0">
                    <a:pos x="0" y="14"/>
                  </a:cxn>
                  <a:cxn ang="0">
                    <a:pos x="3" y="14"/>
                  </a:cxn>
                  <a:cxn ang="0">
                    <a:pos x="6" y="9"/>
                  </a:cxn>
                  <a:cxn ang="0">
                    <a:pos x="7" y="14"/>
                  </a:cxn>
                  <a:cxn ang="0">
                    <a:pos x="12" y="14"/>
                  </a:cxn>
                  <a:cxn ang="0">
                    <a:pos x="7" y="7"/>
                  </a:cxn>
                  <a:cxn ang="0">
                    <a:pos x="12" y="0"/>
                  </a:cxn>
                  <a:cxn ang="0">
                    <a:pos x="7" y="0"/>
                  </a:cxn>
                  <a:cxn ang="0">
                    <a:pos x="6" y="5"/>
                  </a:cxn>
                  <a:cxn ang="0">
                    <a:pos x="3" y="0"/>
                  </a:cxn>
                  <a:cxn ang="0">
                    <a:pos x="0" y="0"/>
                  </a:cxn>
                  <a:cxn ang="0">
                    <a:pos x="5" y="7"/>
                  </a:cxn>
                  <a:cxn ang="0">
                    <a:pos x="0" y="14"/>
                  </a:cxn>
                </a:cxnLst>
                <a:rect l="0" t="0" r="r" b="b"/>
                <a:pathLst>
                  <a:path w="13" h="15">
                    <a:moveTo>
                      <a:pt x="0" y="14"/>
                    </a:moveTo>
                    <a:lnTo>
                      <a:pt x="3" y="14"/>
                    </a:lnTo>
                    <a:lnTo>
                      <a:pt x="6" y="9"/>
                    </a:lnTo>
                    <a:lnTo>
                      <a:pt x="7" y="14"/>
                    </a:lnTo>
                    <a:lnTo>
                      <a:pt x="12" y="14"/>
                    </a:lnTo>
                    <a:lnTo>
                      <a:pt x="7" y="7"/>
                    </a:lnTo>
                    <a:lnTo>
                      <a:pt x="12" y="0"/>
                    </a:lnTo>
                    <a:lnTo>
                      <a:pt x="7" y="0"/>
                    </a:lnTo>
                    <a:lnTo>
                      <a:pt x="6" y="5"/>
                    </a:lnTo>
                    <a:lnTo>
                      <a:pt x="3" y="0"/>
                    </a:lnTo>
                    <a:lnTo>
                      <a:pt x="0" y="0"/>
                    </a:lnTo>
                    <a:lnTo>
                      <a:pt x="5" y="7"/>
                    </a:lnTo>
                    <a:lnTo>
                      <a:pt x="0" y="14"/>
                    </a:lnTo>
                  </a:path>
                </a:pathLst>
              </a:custGeom>
              <a:solidFill>
                <a:srgbClr val="666666"/>
              </a:solidFill>
              <a:ln w="9525" cap="rnd">
                <a:noFill/>
                <a:round/>
                <a:headEnd/>
                <a:tailEnd/>
              </a:ln>
              <a:effectLst/>
            </p:spPr>
            <p:txBody>
              <a:bodyPr/>
              <a:lstStyle/>
              <a:p>
                <a:endParaRPr lang="en-US"/>
              </a:p>
            </p:txBody>
          </p:sp>
          <p:sp>
            <p:nvSpPr>
              <p:cNvPr id="310" name="Freeform 157"/>
              <p:cNvSpPr>
                <a:spLocks/>
              </p:cNvSpPr>
              <p:nvPr/>
            </p:nvSpPr>
            <p:spPr bwMode="auto">
              <a:xfrm>
                <a:off x="1021" y="1472"/>
                <a:ext cx="132" cy="91"/>
              </a:xfrm>
              <a:custGeom>
                <a:avLst/>
                <a:gdLst/>
                <a:ahLst/>
                <a:cxnLst>
                  <a:cxn ang="0">
                    <a:pos x="131" y="0"/>
                  </a:cxn>
                  <a:cxn ang="0">
                    <a:pos x="131" y="69"/>
                  </a:cxn>
                  <a:cxn ang="0">
                    <a:pos x="131" y="73"/>
                  </a:cxn>
                  <a:cxn ang="0">
                    <a:pos x="126" y="77"/>
                  </a:cxn>
                  <a:cxn ang="0">
                    <a:pos x="121" y="80"/>
                  </a:cxn>
                  <a:cxn ang="0">
                    <a:pos x="113" y="84"/>
                  </a:cxn>
                  <a:cxn ang="0">
                    <a:pos x="92" y="88"/>
                  </a:cxn>
                  <a:cxn ang="0">
                    <a:pos x="67" y="90"/>
                  </a:cxn>
                  <a:cxn ang="0">
                    <a:pos x="41" y="88"/>
                  </a:cxn>
                  <a:cxn ang="0">
                    <a:pos x="20" y="84"/>
                  </a:cxn>
                  <a:cxn ang="0">
                    <a:pos x="12" y="80"/>
                  </a:cxn>
                  <a:cxn ang="0">
                    <a:pos x="6" y="77"/>
                  </a:cxn>
                  <a:cxn ang="0">
                    <a:pos x="2" y="73"/>
                  </a:cxn>
                  <a:cxn ang="0">
                    <a:pos x="0" y="67"/>
                  </a:cxn>
                  <a:cxn ang="0">
                    <a:pos x="0" y="0"/>
                  </a:cxn>
                  <a:cxn ang="0">
                    <a:pos x="7" y="5"/>
                  </a:cxn>
                  <a:cxn ang="0">
                    <a:pos x="17" y="8"/>
                  </a:cxn>
                  <a:cxn ang="0">
                    <a:pos x="36" y="13"/>
                  </a:cxn>
                  <a:cxn ang="0">
                    <a:pos x="54" y="15"/>
                  </a:cxn>
                  <a:cxn ang="0">
                    <a:pos x="67" y="15"/>
                  </a:cxn>
                  <a:cxn ang="0">
                    <a:pos x="81" y="15"/>
                  </a:cxn>
                  <a:cxn ang="0">
                    <a:pos x="94" y="13"/>
                  </a:cxn>
                  <a:cxn ang="0">
                    <a:pos x="105" y="11"/>
                  </a:cxn>
                  <a:cxn ang="0">
                    <a:pos x="116" y="8"/>
                  </a:cxn>
                  <a:cxn ang="0">
                    <a:pos x="124" y="5"/>
                  </a:cxn>
                  <a:cxn ang="0">
                    <a:pos x="131" y="0"/>
                  </a:cxn>
                </a:cxnLst>
                <a:rect l="0" t="0" r="r" b="b"/>
                <a:pathLst>
                  <a:path w="132" h="91">
                    <a:moveTo>
                      <a:pt x="131" y="0"/>
                    </a:moveTo>
                    <a:lnTo>
                      <a:pt x="131" y="69"/>
                    </a:lnTo>
                    <a:lnTo>
                      <a:pt x="131" y="73"/>
                    </a:lnTo>
                    <a:lnTo>
                      <a:pt x="126" y="77"/>
                    </a:lnTo>
                    <a:lnTo>
                      <a:pt x="121" y="80"/>
                    </a:lnTo>
                    <a:lnTo>
                      <a:pt x="113" y="84"/>
                    </a:lnTo>
                    <a:lnTo>
                      <a:pt x="92" y="88"/>
                    </a:lnTo>
                    <a:lnTo>
                      <a:pt x="67" y="90"/>
                    </a:lnTo>
                    <a:lnTo>
                      <a:pt x="41" y="88"/>
                    </a:lnTo>
                    <a:lnTo>
                      <a:pt x="20" y="84"/>
                    </a:lnTo>
                    <a:lnTo>
                      <a:pt x="12" y="80"/>
                    </a:lnTo>
                    <a:lnTo>
                      <a:pt x="6" y="77"/>
                    </a:lnTo>
                    <a:lnTo>
                      <a:pt x="2" y="73"/>
                    </a:lnTo>
                    <a:lnTo>
                      <a:pt x="0" y="67"/>
                    </a:lnTo>
                    <a:lnTo>
                      <a:pt x="0" y="0"/>
                    </a:lnTo>
                    <a:lnTo>
                      <a:pt x="7" y="5"/>
                    </a:lnTo>
                    <a:lnTo>
                      <a:pt x="17" y="8"/>
                    </a:lnTo>
                    <a:lnTo>
                      <a:pt x="36" y="13"/>
                    </a:lnTo>
                    <a:lnTo>
                      <a:pt x="54" y="15"/>
                    </a:lnTo>
                    <a:lnTo>
                      <a:pt x="67" y="15"/>
                    </a:lnTo>
                    <a:lnTo>
                      <a:pt x="81" y="15"/>
                    </a:lnTo>
                    <a:lnTo>
                      <a:pt x="94" y="13"/>
                    </a:lnTo>
                    <a:lnTo>
                      <a:pt x="105" y="11"/>
                    </a:lnTo>
                    <a:lnTo>
                      <a:pt x="116" y="8"/>
                    </a:lnTo>
                    <a:lnTo>
                      <a:pt x="124" y="5"/>
                    </a:lnTo>
                    <a:lnTo>
                      <a:pt x="131" y="0"/>
                    </a:lnTo>
                  </a:path>
                </a:pathLst>
              </a:custGeom>
              <a:solidFill>
                <a:srgbClr val="666666"/>
              </a:solidFill>
              <a:ln w="9525" cap="rnd">
                <a:noFill/>
                <a:round/>
                <a:headEnd/>
                <a:tailEnd/>
              </a:ln>
              <a:effectLst/>
            </p:spPr>
            <p:txBody>
              <a:bodyPr/>
              <a:lstStyle/>
              <a:p>
                <a:endParaRPr lang="en-US"/>
              </a:p>
            </p:txBody>
          </p:sp>
          <p:sp>
            <p:nvSpPr>
              <p:cNvPr id="311" name="Freeform 158"/>
              <p:cNvSpPr>
                <a:spLocks/>
              </p:cNvSpPr>
              <p:nvPr/>
            </p:nvSpPr>
            <p:spPr bwMode="auto">
              <a:xfrm>
                <a:off x="1023" y="1441"/>
                <a:ext cx="130" cy="38"/>
              </a:xfrm>
              <a:custGeom>
                <a:avLst/>
                <a:gdLst/>
                <a:ahLst/>
                <a:cxnLst>
                  <a:cxn ang="0">
                    <a:pos x="111" y="31"/>
                  </a:cxn>
                  <a:cxn ang="0">
                    <a:pos x="111" y="31"/>
                  </a:cxn>
                  <a:cxn ang="0">
                    <a:pos x="121" y="26"/>
                  </a:cxn>
                  <a:cxn ang="0">
                    <a:pos x="127" y="22"/>
                  </a:cxn>
                  <a:cxn ang="0">
                    <a:pos x="129" y="19"/>
                  </a:cxn>
                  <a:cxn ang="0">
                    <a:pos x="129" y="18"/>
                  </a:cxn>
                  <a:cxn ang="0">
                    <a:pos x="127" y="16"/>
                  </a:cxn>
                  <a:cxn ang="0">
                    <a:pos x="124" y="13"/>
                  </a:cxn>
                  <a:cxn ang="0">
                    <a:pos x="119" y="9"/>
                  </a:cxn>
                  <a:cxn ang="0">
                    <a:pos x="111" y="6"/>
                  </a:cxn>
                  <a:cxn ang="0">
                    <a:pos x="101" y="4"/>
                  </a:cxn>
                  <a:cxn ang="0">
                    <a:pos x="90" y="2"/>
                  </a:cxn>
                  <a:cxn ang="0">
                    <a:pos x="65" y="0"/>
                  </a:cxn>
                  <a:cxn ang="0">
                    <a:pos x="39" y="2"/>
                  </a:cxn>
                  <a:cxn ang="0">
                    <a:pos x="28" y="4"/>
                  </a:cxn>
                  <a:cxn ang="0">
                    <a:pos x="17" y="6"/>
                  </a:cxn>
                  <a:cxn ang="0">
                    <a:pos x="8" y="9"/>
                  </a:cxn>
                  <a:cxn ang="0">
                    <a:pos x="4" y="13"/>
                  </a:cxn>
                  <a:cxn ang="0">
                    <a:pos x="0" y="16"/>
                  </a:cxn>
                  <a:cxn ang="0">
                    <a:pos x="0" y="18"/>
                  </a:cxn>
                  <a:cxn ang="0">
                    <a:pos x="0" y="21"/>
                  </a:cxn>
                  <a:cxn ang="0">
                    <a:pos x="4" y="24"/>
                  </a:cxn>
                  <a:cxn ang="0">
                    <a:pos x="8" y="28"/>
                  </a:cxn>
                  <a:cxn ang="0">
                    <a:pos x="17" y="31"/>
                  </a:cxn>
                  <a:cxn ang="0">
                    <a:pos x="28" y="33"/>
                  </a:cxn>
                  <a:cxn ang="0">
                    <a:pos x="39" y="35"/>
                  </a:cxn>
                  <a:cxn ang="0">
                    <a:pos x="65" y="37"/>
                  </a:cxn>
                  <a:cxn ang="0">
                    <a:pos x="77" y="37"/>
                  </a:cxn>
                  <a:cxn ang="0">
                    <a:pos x="90" y="35"/>
                  </a:cxn>
                  <a:cxn ang="0">
                    <a:pos x="111" y="31"/>
                  </a:cxn>
                </a:cxnLst>
                <a:rect l="0" t="0" r="r" b="b"/>
                <a:pathLst>
                  <a:path w="130" h="38">
                    <a:moveTo>
                      <a:pt x="111" y="31"/>
                    </a:moveTo>
                    <a:lnTo>
                      <a:pt x="111" y="31"/>
                    </a:lnTo>
                    <a:lnTo>
                      <a:pt x="121" y="26"/>
                    </a:lnTo>
                    <a:lnTo>
                      <a:pt x="127" y="22"/>
                    </a:lnTo>
                    <a:lnTo>
                      <a:pt x="129" y="19"/>
                    </a:lnTo>
                    <a:lnTo>
                      <a:pt x="129" y="18"/>
                    </a:lnTo>
                    <a:lnTo>
                      <a:pt x="127" y="16"/>
                    </a:lnTo>
                    <a:lnTo>
                      <a:pt x="124" y="13"/>
                    </a:lnTo>
                    <a:lnTo>
                      <a:pt x="119" y="9"/>
                    </a:lnTo>
                    <a:lnTo>
                      <a:pt x="111" y="6"/>
                    </a:lnTo>
                    <a:lnTo>
                      <a:pt x="101" y="4"/>
                    </a:lnTo>
                    <a:lnTo>
                      <a:pt x="90" y="2"/>
                    </a:lnTo>
                    <a:lnTo>
                      <a:pt x="65" y="0"/>
                    </a:lnTo>
                    <a:lnTo>
                      <a:pt x="39" y="2"/>
                    </a:lnTo>
                    <a:lnTo>
                      <a:pt x="28" y="4"/>
                    </a:lnTo>
                    <a:lnTo>
                      <a:pt x="17" y="6"/>
                    </a:lnTo>
                    <a:lnTo>
                      <a:pt x="8" y="9"/>
                    </a:lnTo>
                    <a:lnTo>
                      <a:pt x="4" y="13"/>
                    </a:lnTo>
                    <a:lnTo>
                      <a:pt x="0" y="16"/>
                    </a:lnTo>
                    <a:lnTo>
                      <a:pt x="0" y="18"/>
                    </a:lnTo>
                    <a:lnTo>
                      <a:pt x="0" y="21"/>
                    </a:lnTo>
                    <a:lnTo>
                      <a:pt x="4" y="24"/>
                    </a:lnTo>
                    <a:lnTo>
                      <a:pt x="8" y="28"/>
                    </a:lnTo>
                    <a:lnTo>
                      <a:pt x="17" y="31"/>
                    </a:lnTo>
                    <a:lnTo>
                      <a:pt x="28" y="33"/>
                    </a:lnTo>
                    <a:lnTo>
                      <a:pt x="39" y="35"/>
                    </a:lnTo>
                    <a:lnTo>
                      <a:pt x="65" y="37"/>
                    </a:lnTo>
                    <a:lnTo>
                      <a:pt x="77" y="37"/>
                    </a:lnTo>
                    <a:lnTo>
                      <a:pt x="90" y="35"/>
                    </a:lnTo>
                    <a:lnTo>
                      <a:pt x="111" y="31"/>
                    </a:lnTo>
                  </a:path>
                </a:pathLst>
              </a:custGeom>
              <a:solidFill>
                <a:srgbClr val="666666"/>
              </a:solidFill>
              <a:ln w="9525" cap="rnd">
                <a:noFill/>
                <a:round/>
                <a:headEnd/>
                <a:tailEnd/>
              </a:ln>
              <a:effectLst/>
            </p:spPr>
            <p:txBody>
              <a:bodyPr/>
              <a:lstStyle/>
              <a:p>
                <a:endParaRPr lang="en-US"/>
              </a:p>
            </p:txBody>
          </p:sp>
          <p:sp>
            <p:nvSpPr>
              <p:cNvPr id="312" name="Freeform 159"/>
              <p:cNvSpPr>
                <a:spLocks/>
              </p:cNvSpPr>
              <p:nvPr/>
            </p:nvSpPr>
            <p:spPr bwMode="auto">
              <a:xfrm>
                <a:off x="1222" y="1597"/>
                <a:ext cx="16" cy="14"/>
              </a:xfrm>
              <a:custGeom>
                <a:avLst/>
                <a:gdLst/>
                <a:ahLst/>
                <a:cxnLst>
                  <a:cxn ang="0">
                    <a:pos x="0" y="13"/>
                  </a:cxn>
                  <a:cxn ang="0">
                    <a:pos x="5" y="13"/>
                  </a:cxn>
                  <a:cxn ang="0">
                    <a:pos x="7" y="9"/>
                  </a:cxn>
                  <a:cxn ang="0">
                    <a:pos x="10" y="13"/>
                  </a:cxn>
                  <a:cxn ang="0">
                    <a:pos x="15" y="13"/>
                  </a:cxn>
                  <a:cxn ang="0">
                    <a:pos x="9" y="6"/>
                  </a:cxn>
                  <a:cxn ang="0">
                    <a:pos x="13" y="0"/>
                  </a:cxn>
                  <a:cxn ang="0">
                    <a:pos x="10" y="0"/>
                  </a:cxn>
                  <a:cxn ang="0">
                    <a:pos x="7" y="3"/>
                  </a:cxn>
                  <a:cxn ang="0">
                    <a:pos x="5" y="0"/>
                  </a:cxn>
                  <a:cxn ang="0">
                    <a:pos x="0" y="0"/>
                  </a:cxn>
                  <a:cxn ang="0">
                    <a:pos x="5" y="6"/>
                  </a:cxn>
                  <a:cxn ang="0">
                    <a:pos x="0" y="13"/>
                  </a:cxn>
                </a:cxnLst>
                <a:rect l="0" t="0" r="r" b="b"/>
                <a:pathLst>
                  <a:path w="16" h="14">
                    <a:moveTo>
                      <a:pt x="0" y="13"/>
                    </a:moveTo>
                    <a:lnTo>
                      <a:pt x="5" y="13"/>
                    </a:lnTo>
                    <a:lnTo>
                      <a:pt x="7" y="9"/>
                    </a:lnTo>
                    <a:lnTo>
                      <a:pt x="10" y="13"/>
                    </a:lnTo>
                    <a:lnTo>
                      <a:pt x="15" y="13"/>
                    </a:lnTo>
                    <a:lnTo>
                      <a:pt x="9" y="6"/>
                    </a:lnTo>
                    <a:lnTo>
                      <a:pt x="13" y="0"/>
                    </a:lnTo>
                    <a:lnTo>
                      <a:pt x="10" y="0"/>
                    </a:lnTo>
                    <a:lnTo>
                      <a:pt x="7" y="3"/>
                    </a:lnTo>
                    <a:lnTo>
                      <a:pt x="5" y="0"/>
                    </a:lnTo>
                    <a:lnTo>
                      <a:pt x="0" y="0"/>
                    </a:lnTo>
                    <a:lnTo>
                      <a:pt x="5" y="6"/>
                    </a:lnTo>
                    <a:lnTo>
                      <a:pt x="0" y="13"/>
                    </a:lnTo>
                  </a:path>
                </a:pathLst>
              </a:custGeom>
              <a:solidFill>
                <a:srgbClr val="666666"/>
              </a:solidFill>
              <a:ln w="9525" cap="rnd">
                <a:noFill/>
                <a:round/>
                <a:headEnd/>
                <a:tailEnd/>
              </a:ln>
              <a:effectLst/>
            </p:spPr>
            <p:txBody>
              <a:bodyPr/>
              <a:lstStyle/>
              <a:p>
                <a:endParaRPr lang="en-US"/>
              </a:p>
            </p:txBody>
          </p:sp>
          <p:sp>
            <p:nvSpPr>
              <p:cNvPr id="313" name="Freeform 160"/>
              <p:cNvSpPr>
                <a:spLocks/>
              </p:cNvSpPr>
              <p:nvPr/>
            </p:nvSpPr>
            <p:spPr bwMode="auto">
              <a:xfrm>
                <a:off x="1038" y="1597"/>
                <a:ext cx="15" cy="14"/>
              </a:xfrm>
              <a:custGeom>
                <a:avLst/>
                <a:gdLst/>
                <a:ahLst/>
                <a:cxnLst>
                  <a:cxn ang="0">
                    <a:pos x="0" y="13"/>
                  </a:cxn>
                  <a:cxn ang="0">
                    <a:pos x="5" y="13"/>
                  </a:cxn>
                  <a:cxn ang="0">
                    <a:pos x="6" y="9"/>
                  </a:cxn>
                  <a:cxn ang="0">
                    <a:pos x="9" y="13"/>
                  </a:cxn>
                  <a:cxn ang="0">
                    <a:pos x="14" y="13"/>
                  </a:cxn>
                  <a:cxn ang="0">
                    <a:pos x="9" y="6"/>
                  </a:cxn>
                  <a:cxn ang="0">
                    <a:pos x="13" y="0"/>
                  </a:cxn>
                  <a:cxn ang="0">
                    <a:pos x="9" y="0"/>
                  </a:cxn>
                  <a:cxn ang="0">
                    <a:pos x="6" y="3"/>
                  </a:cxn>
                  <a:cxn ang="0">
                    <a:pos x="5" y="0"/>
                  </a:cxn>
                  <a:cxn ang="0">
                    <a:pos x="0" y="0"/>
                  </a:cxn>
                  <a:cxn ang="0">
                    <a:pos x="5" y="6"/>
                  </a:cxn>
                  <a:cxn ang="0">
                    <a:pos x="0" y="13"/>
                  </a:cxn>
                </a:cxnLst>
                <a:rect l="0" t="0" r="r" b="b"/>
                <a:pathLst>
                  <a:path w="15" h="14">
                    <a:moveTo>
                      <a:pt x="0" y="13"/>
                    </a:moveTo>
                    <a:lnTo>
                      <a:pt x="5" y="13"/>
                    </a:lnTo>
                    <a:lnTo>
                      <a:pt x="6" y="9"/>
                    </a:lnTo>
                    <a:lnTo>
                      <a:pt x="9" y="13"/>
                    </a:lnTo>
                    <a:lnTo>
                      <a:pt x="14" y="13"/>
                    </a:lnTo>
                    <a:lnTo>
                      <a:pt x="9" y="6"/>
                    </a:lnTo>
                    <a:lnTo>
                      <a:pt x="13" y="0"/>
                    </a:lnTo>
                    <a:lnTo>
                      <a:pt x="9" y="0"/>
                    </a:lnTo>
                    <a:lnTo>
                      <a:pt x="6" y="3"/>
                    </a:lnTo>
                    <a:lnTo>
                      <a:pt x="5" y="0"/>
                    </a:lnTo>
                    <a:lnTo>
                      <a:pt x="0" y="0"/>
                    </a:lnTo>
                    <a:lnTo>
                      <a:pt x="5" y="6"/>
                    </a:lnTo>
                    <a:lnTo>
                      <a:pt x="0" y="13"/>
                    </a:lnTo>
                  </a:path>
                </a:pathLst>
              </a:custGeom>
              <a:solidFill>
                <a:srgbClr val="666666"/>
              </a:solidFill>
              <a:ln w="9525" cap="rnd">
                <a:noFill/>
                <a:round/>
                <a:headEnd/>
                <a:tailEnd/>
              </a:ln>
              <a:effectLst/>
            </p:spPr>
            <p:txBody>
              <a:bodyPr/>
              <a:lstStyle/>
              <a:p>
                <a:endParaRPr lang="en-US"/>
              </a:p>
            </p:txBody>
          </p:sp>
          <p:sp>
            <p:nvSpPr>
              <p:cNvPr id="314" name="Freeform 161"/>
              <p:cNvSpPr>
                <a:spLocks/>
              </p:cNvSpPr>
              <p:nvPr/>
            </p:nvSpPr>
            <p:spPr bwMode="auto">
              <a:xfrm>
                <a:off x="1017" y="1201"/>
                <a:ext cx="131" cy="91"/>
              </a:xfrm>
              <a:custGeom>
                <a:avLst/>
                <a:gdLst/>
                <a:ahLst/>
                <a:cxnLst>
                  <a:cxn ang="0">
                    <a:pos x="130" y="0"/>
                  </a:cxn>
                  <a:cxn ang="0">
                    <a:pos x="130" y="70"/>
                  </a:cxn>
                  <a:cxn ang="0">
                    <a:pos x="128" y="73"/>
                  </a:cxn>
                  <a:cxn ang="0">
                    <a:pos x="124" y="78"/>
                  </a:cxn>
                  <a:cxn ang="0">
                    <a:pos x="118" y="81"/>
                  </a:cxn>
                  <a:cxn ang="0">
                    <a:pos x="111" y="84"/>
                  </a:cxn>
                  <a:cxn ang="0">
                    <a:pos x="89" y="89"/>
                  </a:cxn>
                  <a:cxn ang="0">
                    <a:pos x="65" y="90"/>
                  </a:cxn>
                  <a:cxn ang="0">
                    <a:pos x="41" y="89"/>
                  </a:cxn>
                  <a:cxn ang="0">
                    <a:pos x="19" y="84"/>
                  </a:cxn>
                  <a:cxn ang="0">
                    <a:pos x="11" y="81"/>
                  </a:cxn>
                  <a:cxn ang="0">
                    <a:pos x="5" y="78"/>
                  </a:cxn>
                  <a:cxn ang="0">
                    <a:pos x="2" y="73"/>
                  </a:cxn>
                  <a:cxn ang="0">
                    <a:pos x="0" y="68"/>
                  </a:cxn>
                  <a:cxn ang="0">
                    <a:pos x="0" y="0"/>
                  </a:cxn>
                  <a:cxn ang="0">
                    <a:pos x="6" y="5"/>
                  </a:cxn>
                  <a:cxn ang="0">
                    <a:pos x="17" y="7"/>
                  </a:cxn>
                  <a:cxn ang="0">
                    <a:pos x="35" y="13"/>
                  </a:cxn>
                  <a:cxn ang="0">
                    <a:pos x="53" y="14"/>
                  </a:cxn>
                  <a:cxn ang="0">
                    <a:pos x="65" y="14"/>
                  </a:cxn>
                  <a:cxn ang="0">
                    <a:pos x="78" y="14"/>
                  </a:cxn>
                  <a:cxn ang="0">
                    <a:pos x="93" y="13"/>
                  </a:cxn>
                  <a:cxn ang="0">
                    <a:pos x="104" y="11"/>
                  </a:cxn>
                  <a:cxn ang="0">
                    <a:pos x="115" y="7"/>
                  </a:cxn>
                  <a:cxn ang="0">
                    <a:pos x="124" y="5"/>
                  </a:cxn>
                  <a:cxn ang="0">
                    <a:pos x="130" y="0"/>
                  </a:cxn>
                </a:cxnLst>
                <a:rect l="0" t="0" r="r" b="b"/>
                <a:pathLst>
                  <a:path w="131" h="91">
                    <a:moveTo>
                      <a:pt x="130" y="0"/>
                    </a:moveTo>
                    <a:lnTo>
                      <a:pt x="130" y="70"/>
                    </a:lnTo>
                    <a:lnTo>
                      <a:pt x="128" y="73"/>
                    </a:lnTo>
                    <a:lnTo>
                      <a:pt x="124" y="78"/>
                    </a:lnTo>
                    <a:lnTo>
                      <a:pt x="118" y="81"/>
                    </a:lnTo>
                    <a:lnTo>
                      <a:pt x="111" y="84"/>
                    </a:lnTo>
                    <a:lnTo>
                      <a:pt x="89" y="89"/>
                    </a:lnTo>
                    <a:lnTo>
                      <a:pt x="65" y="90"/>
                    </a:lnTo>
                    <a:lnTo>
                      <a:pt x="41" y="89"/>
                    </a:lnTo>
                    <a:lnTo>
                      <a:pt x="19" y="84"/>
                    </a:lnTo>
                    <a:lnTo>
                      <a:pt x="11" y="81"/>
                    </a:lnTo>
                    <a:lnTo>
                      <a:pt x="5" y="78"/>
                    </a:lnTo>
                    <a:lnTo>
                      <a:pt x="2" y="73"/>
                    </a:lnTo>
                    <a:lnTo>
                      <a:pt x="0" y="68"/>
                    </a:lnTo>
                    <a:lnTo>
                      <a:pt x="0" y="0"/>
                    </a:lnTo>
                    <a:lnTo>
                      <a:pt x="6" y="5"/>
                    </a:lnTo>
                    <a:lnTo>
                      <a:pt x="17" y="7"/>
                    </a:lnTo>
                    <a:lnTo>
                      <a:pt x="35" y="13"/>
                    </a:lnTo>
                    <a:lnTo>
                      <a:pt x="53" y="14"/>
                    </a:lnTo>
                    <a:lnTo>
                      <a:pt x="65" y="14"/>
                    </a:lnTo>
                    <a:lnTo>
                      <a:pt x="78" y="14"/>
                    </a:lnTo>
                    <a:lnTo>
                      <a:pt x="93" y="13"/>
                    </a:lnTo>
                    <a:lnTo>
                      <a:pt x="104" y="11"/>
                    </a:lnTo>
                    <a:lnTo>
                      <a:pt x="115" y="7"/>
                    </a:lnTo>
                    <a:lnTo>
                      <a:pt x="124" y="5"/>
                    </a:lnTo>
                    <a:lnTo>
                      <a:pt x="130" y="0"/>
                    </a:lnTo>
                  </a:path>
                </a:pathLst>
              </a:custGeom>
              <a:solidFill>
                <a:srgbClr val="666666"/>
              </a:solidFill>
              <a:ln w="9525" cap="rnd">
                <a:noFill/>
                <a:round/>
                <a:headEnd/>
                <a:tailEnd/>
              </a:ln>
              <a:effectLst/>
            </p:spPr>
            <p:txBody>
              <a:bodyPr/>
              <a:lstStyle/>
              <a:p>
                <a:endParaRPr lang="en-US"/>
              </a:p>
            </p:txBody>
          </p:sp>
          <p:sp>
            <p:nvSpPr>
              <p:cNvPr id="315" name="Freeform 162"/>
              <p:cNvSpPr>
                <a:spLocks/>
              </p:cNvSpPr>
              <p:nvPr/>
            </p:nvSpPr>
            <p:spPr bwMode="auto">
              <a:xfrm>
                <a:off x="1019" y="1171"/>
                <a:ext cx="129" cy="37"/>
              </a:xfrm>
              <a:custGeom>
                <a:avLst/>
                <a:gdLst/>
                <a:ahLst/>
                <a:cxnLst>
                  <a:cxn ang="0">
                    <a:pos x="111" y="30"/>
                  </a:cxn>
                  <a:cxn ang="0">
                    <a:pos x="111" y="30"/>
                  </a:cxn>
                  <a:cxn ang="0">
                    <a:pos x="120" y="25"/>
                  </a:cxn>
                  <a:cxn ang="0">
                    <a:pos x="124" y="22"/>
                  </a:cxn>
                  <a:cxn ang="0">
                    <a:pos x="128" y="19"/>
                  </a:cxn>
                  <a:cxn ang="0">
                    <a:pos x="128" y="17"/>
                  </a:cxn>
                  <a:cxn ang="0">
                    <a:pos x="126" y="15"/>
                  </a:cxn>
                  <a:cxn ang="0">
                    <a:pos x="122" y="13"/>
                  </a:cxn>
                  <a:cxn ang="0">
                    <a:pos x="118" y="9"/>
                  </a:cxn>
                  <a:cxn ang="0">
                    <a:pos x="111" y="6"/>
                  </a:cxn>
                  <a:cxn ang="0">
                    <a:pos x="100" y="3"/>
                  </a:cxn>
                  <a:cxn ang="0">
                    <a:pos x="89" y="2"/>
                  </a:cxn>
                  <a:cxn ang="0">
                    <a:pos x="64" y="0"/>
                  </a:cxn>
                  <a:cxn ang="0">
                    <a:pos x="37" y="2"/>
                  </a:cxn>
                  <a:cxn ang="0">
                    <a:pos x="26" y="3"/>
                  </a:cxn>
                  <a:cxn ang="0">
                    <a:pos x="16" y="6"/>
                  </a:cxn>
                  <a:cxn ang="0">
                    <a:pos x="8" y="9"/>
                  </a:cxn>
                  <a:cxn ang="0">
                    <a:pos x="3" y="13"/>
                  </a:cxn>
                  <a:cxn ang="0">
                    <a:pos x="0" y="15"/>
                  </a:cxn>
                  <a:cxn ang="0">
                    <a:pos x="0" y="17"/>
                  </a:cxn>
                  <a:cxn ang="0">
                    <a:pos x="0" y="20"/>
                  </a:cxn>
                  <a:cxn ang="0">
                    <a:pos x="3" y="23"/>
                  </a:cxn>
                  <a:cxn ang="0">
                    <a:pos x="8" y="26"/>
                  </a:cxn>
                  <a:cxn ang="0">
                    <a:pos x="16" y="30"/>
                  </a:cxn>
                  <a:cxn ang="0">
                    <a:pos x="26" y="32"/>
                  </a:cxn>
                  <a:cxn ang="0">
                    <a:pos x="37" y="34"/>
                  </a:cxn>
                  <a:cxn ang="0">
                    <a:pos x="64" y="36"/>
                  </a:cxn>
                  <a:cxn ang="0">
                    <a:pos x="76" y="36"/>
                  </a:cxn>
                  <a:cxn ang="0">
                    <a:pos x="89" y="34"/>
                  </a:cxn>
                  <a:cxn ang="0">
                    <a:pos x="111" y="30"/>
                  </a:cxn>
                </a:cxnLst>
                <a:rect l="0" t="0" r="r" b="b"/>
                <a:pathLst>
                  <a:path w="129" h="37">
                    <a:moveTo>
                      <a:pt x="111" y="30"/>
                    </a:moveTo>
                    <a:lnTo>
                      <a:pt x="111" y="30"/>
                    </a:lnTo>
                    <a:lnTo>
                      <a:pt x="120" y="25"/>
                    </a:lnTo>
                    <a:lnTo>
                      <a:pt x="124" y="22"/>
                    </a:lnTo>
                    <a:lnTo>
                      <a:pt x="128" y="19"/>
                    </a:lnTo>
                    <a:lnTo>
                      <a:pt x="128" y="17"/>
                    </a:lnTo>
                    <a:lnTo>
                      <a:pt x="126" y="15"/>
                    </a:lnTo>
                    <a:lnTo>
                      <a:pt x="122" y="13"/>
                    </a:lnTo>
                    <a:lnTo>
                      <a:pt x="118" y="9"/>
                    </a:lnTo>
                    <a:lnTo>
                      <a:pt x="111" y="6"/>
                    </a:lnTo>
                    <a:lnTo>
                      <a:pt x="100" y="3"/>
                    </a:lnTo>
                    <a:lnTo>
                      <a:pt x="89" y="2"/>
                    </a:lnTo>
                    <a:lnTo>
                      <a:pt x="64" y="0"/>
                    </a:lnTo>
                    <a:lnTo>
                      <a:pt x="37" y="2"/>
                    </a:lnTo>
                    <a:lnTo>
                      <a:pt x="26" y="3"/>
                    </a:lnTo>
                    <a:lnTo>
                      <a:pt x="16" y="6"/>
                    </a:lnTo>
                    <a:lnTo>
                      <a:pt x="8" y="9"/>
                    </a:lnTo>
                    <a:lnTo>
                      <a:pt x="3" y="13"/>
                    </a:lnTo>
                    <a:lnTo>
                      <a:pt x="0" y="15"/>
                    </a:lnTo>
                    <a:lnTo>
                      <a:pt x="0" y="17"/>
                    </a:lnTo>
                    <a:lnTo>
                      <a:pt x="0" y="20"/>
                    </a:lnTo>
                    <a:lnTo>
                      <a:pt x="3" y="23"/>
                    </a:lnTo>
                    <a:lnTo>
                      <a:pt x="8" y="26"/>
                    </a:lnTo>
                    <a:lnTo>
                      <a:pt x="16" y="30"/>
                    </a:lnTo>
                    <a:lnTo>
                      <a:pt x="26" y="32"/>
                    </a:lnTo>
                    <a:lnTo>
                      <a:pt x="37" y="34"/>
                    </a:lnTo>
                    <a:lnTo>
                      <a:pt x="64" y="36"/>
                    </a:lnTo>
                    <a:lnTo>
                      <a:pt x="76" y="36"/>
                    </a:lnTo>
                    <a:lnTo>
                      <a:pt x="89" y="34"/>
                    </a:lnTo>
                    <a:lnTo>
                      <a:pt x="111" y="30"/>
                    </a:lnTo>
                  </a:path>
                </a:pathLst>
              </a:custGeom>
              <a:solidFill>
                <a:srgbClr val="666666"/>
              </a:solidFill>
              <a:ln w="9525" cap="rnd">
                <a:noFill/>
                <a:round/>
                <a:headEnd/>
                <a:tailEnd/>
              </a:ln>
              <a:effectLst/>
            </p:spPr>
            <p:txBody>
              <a:bodyPr/>
              <a:lstStyle/>
              <a:p>
                <a:endParaRPr lang="en-US"/>
              </a:p>
            </p:txBody>
          </p:sp>
          <p:sp>
            <p:nvSpPr>
              <p:cNvPr id="316" name="Freeform 163"/>
              <p:cNvSpPr>
                <a:spLocks/>
              </p:cNvSpPr>
              <p:nvPr/>
            </p:nvSpPr>
            <p:spPr bwMode="auto">
              <a:xfrm>
                <a:off x="1217" y="1326"/>
                <a:ext cx="14" cy="13"/>
              </a:xfrm>
              <a:custGeom>
                <a:avLst/>
                <a:gdLst/>
                <a:ahLst/>
                <a:cxnLst>
                  <a:cxn ang="0">
                    <a:pos x="0" y="12"/>
                  </a:cxn>
                  <a:cxn ang="0">
                    <a:pos x="3" y="12"/>
                  </a:cxn>
                  <a:cxn ang="0">
                    <a:pos x="7" y="9"/>
                  </a:cxn>
                  <a:cxn ang="0">
                    <a:pos x="10" y="12"/>
                  </a:cxn>
                  <a:cxn ang="0">
                    <a:pos x="13" y="12"/>
                  </a:cxn>
                  <a:cxn ang="0">
                    <a:pos x="9" y="6"/>
                  </a:cxn>
                  <a:cxn ang="0">
                    <a:pos x="13" y="0"/>
                  </a:cxn>
                  <a:cxn ang="0">
                    <a:pos x="10" y="0"/>
                  </a:cxn>
                  <a:cxn ang="0">
                    <a:pos x="7" y="3"/>
                  </a:cxn>
                  <a:cxn ang="0">
                    <a:pos x="5" y="0"/>
                  </a:cxn>
                  <a:cxn ang="0">
                    <a:pos x="0" y="0"/>
                  </a:cxn>
                  <a:cxn ang="0">
                    <a:pos x="5" y="6"/>
                  </a:cxn>
                  <a:cxn ang="0">
                    <a:pos x="0" y="12"/>
                  </a:cxn>
                </a:cxnLst>
                <a:rect l="0" t="0" r="r" b="b"/>
                <a:pathLst>
                  <a:path w="14" h="13">
                    <a:moveTo>
                      <a:pt x="0" y="12"/>
                    </a:moveTo>
                    <a:lnTo>
                      <a:pt x="3" y="12"/>
                    </a:lnTo>
                    <a:lnTo>
                      <a:pt x="7" y="9"/>
                    </a:lnTo>
                    <a:lnTo>
                      <a:pt x="10" y="12"/>
                    </a:lnTo>
                    <a:lnTo>
                      <a:pt x="13" y="12"/>
                    </a:lnTo>
                    <a:lnTo>
                      <a:pt x="9" y="6"/>
                    </a:lnTo>
                    <a:lnTo>
                      <a:pt x="13" y="0"/>
                    </a:lnTo>
                    <a:lnTo>
                      <a:pt x="10" y="0"/>
                    </a:lnTo>
                    <a:lnTo>
                      <a:pt x="7" y="3"/>
                    </a:lnTo>
                    <a:lnTo>
                      <a:pt x="5" y="0"/>
                    </a:lnTo>
                    <a:lnTo>
                      <a:pt x="0" y="0"/>
                    </a:lnTo>
                    <a:lnTo>
                      <a:pt x="5" y="6"/>
                    </a:lnTo>
                    <a:lnTo>
                      <a:pt x="0" y="12"/>
                    </a:lnTo>
                  </a:path>
                </a:pathLst>
              </a:custGeom>
              <a:solidFill>
                <a:srgbClr val="666666"/>
              </a:solidFill>
              <a:ln w="9525" cap="rnd">
                <a:noFill/>
                <a:round/>
                <a:headEnd/>
                <a:tailEnd/>
              </a:ln>
              <a:effectLst/>
            </p:spPr>
            <p:txBody>
              <a:bodyPr/>
              <a:lstStyle/>
              <a:p>
                <a:endParaRPr lang="en-US"/>
              </a:p>
            </p:txBody>
          </p:sp>
          <p:sp>
            <p:nvSpPr>
              <p:cNvPr id="317" name="Freeform 164"/>
              <p:cNvSpPr>
                <a:spLocks/>
              </p:cNvSpPr>
              <p:nvPr/>
            </p:nvSpPr>
            <p:spPr bwMode="auto">
              <a:xfrm>
                <a:off x="1034" y="1326"/>
                <a:ext cx="13" cy="13"/>
              </a:xfrm>
              <a:custGeom>
                <a:avLst/>
                <a:gdLst/>
                <a:ahLst/>
                <a:cxnLst>
                  <a:cxn ang="0">
                    <a:pos x="0" y="12"/>
                  </a:cxn>
                  <a:cxn ang="0">
                    <a:pos x="2" y="12"/>
                  </a:cxn>
                  <a:cxn ang="0">
                    <a:pos x="6" y="9"/>
                  </a:cxn>
                  <a:cxn ang="0">
                    <a:pos x="9" y="12"/>
                  </a:cxn>
                  <a:cxn ang="0">
                    <a:pos x="12" y="12"/>
                  </a:cxn>
                  <a:cxn ang="0">
                    <a:pos x="7" y="7"/>
                  </a:cxn>
                  <a:cxn ang="0">
                    <a:pos x="12" y="0"/>
                  </a:cxn>
                  <a:cxn ang="0">
                    <a:pos x="9" y="0"/>
                  </a:cxn>
                  <a:cxn ang="0">
                    <a:pos x="6" y="3"/>
                  </a:cxn>
                  <a:cxn ang="0">
                    <a:pos x="4" y="0"/>
                  </a:cxn>
                  <a:cxn ang="0">
                    <a:pos x="0" y="0"/>
                  </a:cxn>
                  <a:cxn ang="0">
                    <a:pos x="4" y="7"/>
                  </a:cxn>
                  <a:cxn ang="0">
                    <a:pos x="0" y="12"/>
                  </a:cxn>
                </a:cxnLst>
                <a:rect l="0" t="0" r="r" b="b"/>
                <a:pathLst>
                  <a:path w="13" h="13">
                    <a:moveTo>
                      <a:pt x="0" y="12"/>
                    </a:moveTo>
                    <a:lnTo>
                      <a:pt x="2" y="12"/>
                    </a:lnTo>
                    <a:lnTo>
                      <a:pt x="6" y="9"/>
                    </a:lnTo>
                    <a:lnTo>
                      <a:pt x="9" y="12"/>
                    </a:lnTo>
                    <a:lnTo>
                      <a:pt x="12" y="12"/>
                    </a:lnTo>
                    <a:lnTo>
                      <a:pt x="7" y="7"/>
                    </a:lnTo>
                    <a:lnTo>
                      <a:pt x="12" y="0"/>
                    </a:lnTo>
                    <a:lnTo>
                      <a:pt x="9" y="0"/>
                    </a:lnTo>
                    <a:lnTo>
                      <a:pt x="6" y="3"/>
                    </a:lnTo>
                    <a:lnTo>
                      <a:pt x="4" y="0"/>
                    </a:lnTo>
                    <a:lnTo>
                      <a:pt x="0" y="0"/>
                    </a:lnTo>
                    <a:lnTo>
                      <a:pt x="4" y="7"/>
                    </a:lnTo>
                    <a:lnTo>
                      <a:pt x="0" y="12"/>
                    </a:lnTo>
                  </a:path>
                </a:pathLst>
              </a:custGeom>
              <a:solidFill>
                <a:srgbClr val="666666"/>
              </a:solidFill>
              <a:ln w="9525" cap="rnd">
                <a:noFill/>
                <a:round/>
                <a:headEnd/>
                <a:tailEnd/>
              </a:ln>
              <a:effectLst/>
            </p:spPr>
            <p:txBody>
              <a:bodyPr/>
              <a:lstStyle/>
              <a:p>
                <a:endParaRPr lang="en-US"/>
              </a:p>
            </p:txBody>
          </p:sp>
          <p:sp>
            <p:nvSpPr>
              <p:cNvPr id="318" name="Freeform 165"/>
              <p:cNvSpPr>
                <a:spLocks/>
              </p:cNvSpPr>
              <p:nvPr/>
            </p:nvSpPr>
            <p:spPr bwMode="auto">
              <a:xfrm>
                <a:off x="1021" y="944"/>
                <a:ext cx="132" cy="92"/>
              </a:xfrm>
              <a:custGeom>
                <a:avLst/>
                <a:gdLst/>
                <a:ahLst/>
                <a:cxnLst>
                  <a:cxn ang="0">
                    <a:pos x="131" y="0"/>
                  </a:cxn>
                  <a:cxn ang="0">
                    <a:pos x="131" y="70"/>
                  </a:cxn>
                  <a:cxn ang="0">
                    <a:pos x="129" y="74"/>
                  </a:cxn>
                  <a:cxn ang="0">
                    <a:pos x="126" y="78"/>
                  </a:cxn>
                  <a:cxn ang="0">
                    <a:pos x="120" y="81"/>
                  </a:cxn>
                  <a:cxn ang="0">
                    <a:pos x="111" y="85"/>
                  </a:cxn>
                  <a:cxn ang="0">
                    <a:pos x="90" y="89"/>
                  </a:cxn>
                  <a:cxn ang="0">
                    <a:pos x="65" y="91"/>
                  </a:cxn>
                  <a:cxn ang="0">
                    <a:pos x="39" y="89"/>
                  </a:cxn>
                  <a:cxn ang="0">
                    <a:pos x="20" y="85"/>
                  </a:cxn>
                  <a:cxn ang="0">
                    <a:pos x="12" y="81"/>
                  </a:cxn>
                  <a:cxn ang="0">
                    <a:pos x="6" y="78"/>
                  </a:cxn>
                  <a:cxn ang="0">
                    <a:pos x="0" y="74"/>
                  </a:cxn>
                  <a:cxn ang="0">
                    <a:pos x="0" y="70"/>
                  </a:cxn>
                  <a:cxn ang="0">
                    <a:pos x="0" y="0"/>
                  </a:cxn>
                  <a:cxn ang="0">
                    <a:pos x="7" y="5"/>
                  </a:cxn>
                  <a:cxn ang="0">
                    <a:pos x="15" y="8"/>
                  </a:cxn>
                  <a:cxn ang="0">
                    <a:pos x="34" y="13"/>
                  </a:cxn>
                  <a:cxn ang="0">
                    <a:pos x="54" y="15"/>
                  </a:cxn>
                  <a:cxn ang="0">
                    <a:pos x="65" y="15"/>
                  </a:cxn>
                  <a:cxn ang="0">
                    <a:pos x="79" y="15"/>
                  </a:cxn>
                  <a:cxn ang="0">
                    <a:pos x="92" y="13"/>
                  </a:cxn>
                  <a:cxn ang="0">
                    <a:pos x="105" y="11"/>
                  </a:cxn>
                  <a:cxn ang="0">
                    <a:pos x="114" y="8"/>
                  </a:cxn>
                  <a:cxn ang="0">
                    <a:pos x="124" y="5"/>
                  </a:cxn>
                  <a:cxn ang="0">
                    <a:pos x="131" y="0"/>
                  </a:cxn>
                </a:cxnLst>
                <a:rect l="0" t="0" r="r" b="b"/>
                <a:pathLst>
                  <a:path w="132" h="92">
                    <a:moveTo>
                      <a:pt x="131" y="0"/>
                    </a:moveTo>
                    <a:lnTo>
                      <a:pt x="131" y="70"/>
                    </a:lnTo>
                    <a:lnTo>
                      <a:pt x="129" y="74"/>
                    </a:lnTo>
                    <a:lnTo>
                      <a:pt x="126" y="78"/>
                    </a:lnTo>
                    <a:lnTo>
                      <a:pt x="120" y="81"/>
                    </a:lnTo>
                    <a:lnTo>
                      <a:pt x="111" y="85"/>
                    </a:lnTo>
                    <a:lnTo>
                      <a:pt x="90" y="89"/>
                    </a:lnTo>
                    <a:lnTo>
                      <a:pt x="65" y="91"/>
                    </a:lnTo>
                    <a:lnTo>
                      <a:pt x="39" y="89"/>
                    </a:lnTo>
                    <a:lnTo>
                      <a:pt x="20" y="85"/>
                    </a:lnTo>
                    <a:lnTo>
                      <a:pt x="12" y="81"/>
                    </a:lnTo>
                    <a:lnTo>
                      <a:pt x="6" y="78"/>
                    </a:lnTo>
                    <a:lnTo>
                      <a:pt x="0" y="74"/>
                    </a:lnTo>
                    <a:lnTo>
                      <a:pt x="0" y="70"/>
                    </a:lnTo>
                    <a:lnTo>
                      <a:pt x="0" y="0"/>
                    </a:lnTo>
                    <a:lnTo>
                      <a:pt x="7" y="5"/>
                    </a:lnTo>
                    <a:lnTo>
                      <a:pt x="15" y="8"/>
                    </a:lnTo>
                    <a:lnTo>
                      <a:pt x="34" y="13"/>
                    </a:lnTo>
                    <a:lnTo>
                      <a:pt x="54" y="15"/>
                    </a:lnTo>
                    <a:lnTo>
                      <a:pt x="65" y="15"/>
                    </a:lnTo>
                    <a:lnTo>
                      <a:pt x="79" y="15"/>
                    </a:lnTo>
                    <a:lnTo>
                      <a:pt x="92" y="13"/>
                    </a:lnTo>
                    <a:lnTo>
                      <a:pt x="105" y="11"/>
                    </a:lnTo>
                    <a:lnTo>
                      <a:pt x="114" y="8"/>
                    </a:lnTo>
                    <a:lnTo>
                      <a:pt x="124" y="5"/>
                    </a:lnTo>
                    <a:lnTo>
                      <a:pt x="131" y="0"/>
                    </a:lnTo>
                  </a:path>
                </a:pathLst>
              </a:custGeom>
              <a:solidFill>
                <a:srgbClr val="666666"/>
              </a:solidFill>
              <a:ln w="9525" cap="rnd">
                <a:noFill/>
                <a:round/>
                <a:headEnd/>
                <a:tailEnd/>
              </a:ln>
              <a:effectLst/>
            </p:spPr>
            <p:txBody>
              <a:bodyPr/>
              <a:lstStyle/>
              <a:p>
                <a:endParaRPr lang="en-US"/>
              </a:p>
            </p:txBody>
          </p:sp>
          <p:sp>
            <p:nvSpPr>
              <p:cNvPr id="319" name="Freeform 166"/>
              <p:cNvSpPr>
                <a:spLocks/>
              </p:cNvSpPr>
              <p:nvPr/>
            </p:nvSpPr>
            <p:spPr bwMode="auto">
              <a:xfrm>
                <a:off x="1021" y="914"/>
                <a:ext cx="130" cy="37"/>
              </a:xfrm>
              <a:custGeom>
                <a:avLst/>
                <a:gdLst/>
                <a:ahLst/>
                <a:cxnLst>
                  <a:cxn ang="0">
                    <a:pos x="113" y="30"/>
                  </a:cxn>
                  <a:cxn ang="0">
                    <a:pos x="113" y="30"/>
                  </a:cxn>
                  <a:cxn ang="0">
                    <a:pos x="123" y="27"/>
                  </a:cxn>
                  <a:cxn ang="0">
                    <a:pos x="127" y="22"/>
                  </a:cxn>
                  <a:cxn ang="0">
                    <a:pos x="129" y="19"/>
                  </a:cxn>
                  <a:cxn ang="0">
                    <a:pos x="129" y="17"/>
                  </a:cxn>
                  <a:cxn ang="0">
                    <a:pos x="129" y="15"/>
                  </a:cxn>
                  <a:cxn ang="0">
                    <a:pos x="126" y="13"/>
                  </a:cxn>
                  <a:cxn ang="0">
                    <a:pos x="121" y="10"/>
                  </a:cxn>
                  <a:cxn ang="0">
                    <a:pos x="113" y="6"/>
                  </a:cxn>
                  <a:cxn ang="0">
                    <a:pos x="103" y="4"/>
                  </a:cxn>
                  <a:cxn ang="0">
                    <a:pos x="92" y="2"/>
                  </a:cxn>
                  <a:cxn ang="0">
                    <a:pos x="65" y="0"/>
                  </a:cxn>
                  <a:cxn ang="0">
                    <a:pos x="39" y="2"/>
                  </a:cxn>
                  <a:cxn ang="0">
                    <a:pos x="28" y="4"/>
                  </a:cxn>
                  <a:cxn ang="0">
                    <a:pos x="19" y="6"/>
                  </a:cxn>
                  <a:cxn ang="0">
                    <a:pos x="10" y="10"/>
                  </a:cxn>
                  <a:cxn ang="0">
                    <a:pos x="6" y="13"/>
                  </a:cxn>
                  <a:cxn ang="0">
                    <a:pos x="2" y="15"/>
                  </a:cxn>
                  <a:cxn ang="0">
                    <a:pos x="0" y="17"/>
                  </a:cxn>
                  <a:cxn ang="0">
                    <a:pos x="2" y="21"/>
                  </a:cxn>
                  <a:cxn ang="0">
                    <a:pos x="6" y="23"/>
                  </a:cxn>
                  <a:cxn ang="0">
                    <a:pos x="10" y="27"/>
                  </a:cxn>
                  <a:cxn ang="0">
                    <a:pos x="19" y="30"/>
                  </a:cxn>
                  <a:cxn ang="0">
                    <a:pos x="28" y="33"/>
                  </a:cxn>
                  <a:cxn ang="0">
                    <a:pos x="39" y="34"/>
                  </a:cxn>
                  <a:cxn ang="0">
                    <a:pos x="65" y="36"/>
                  </a:cxn>
                  <a:cxn ang="0">
                    <a:pos x="79" y="36"/>
                  </a:cxn>
                  <a:cxn ang="0">
                    <a:pos x="92" y="34"/>
                  </a:cxn>
                  <a:cxn ang="0">
                    <a:pos x="113" y="30"/>
                  </a:cxn>
                </a:cxnLst>
                <a:rect l="0" t="0" r="r" b="b"/>
                <a:pathLst>
                  <a:path w="130" h="37">
                    <a:moveTo>
                      <a:pt x="113" y="30"/>
                    </a:moveTo>
                    <a:lnTo>
                      <a:pt x="113" y="30"/>
                    </a:lnTo>
                    <a:lnTo>
                      <a:pt x="123" y="27"/>
                    </a:lnTo>
                    <a:lnTo>
                      <a:pt x="127" y="22"/>
                    </a:lnTo>
                    <a:lnTo>
                      <a:pt x="129" y="19"/>
                    </a:lnTo>
                    <a:lnTo>
                      <a:pt x="129" y="17"/>
                    </a:lnTo>
                    <a:lnTo>
                      <a:pt x="129" y="15"/>
                    </a:lnTo>
                    <a:lnTo>
                      <a:pt x="126" y="13"/>
                    </a:lnTo>
                    <a:lnTo>
                      <a:pt x="121" y="10"/>
                    </a:lnTo>
                    <a:lnTo>
                      <a:pt x="113" y="6"/>
                    </a:lnTo>
                    <a:lnTo>
                      <a:pt x="103" y="4"/>
                    </a:lnTo>
                    <a:lnTo>
                      <a:pt x="92" y="2"/>
                    </a:lnTo>
                    <a:lnTo>
                      <a:pt x="65" y="0"/>
                    </a:lnTo>
                    <a:lnTo>
                      <a:pt x="39" y="2"/>
                    </a:lnTo>
                    <a:lnTo>
                      <a:pt x="28" y="4"/>
                    </a:lnTo>
                    <a:lnTo>
                      <a:pt x="19" y="6"/>
                    </a:lnTo>
                    <a:lnTo>
                      <a:pt x="10" y="10"/>
                    </a:lnTo>
                    <a:lnTo>
                      <a:pt x="6" y="13"/>
                    </a:lnTo>
                    <a:lnTo>
                      <a:pt x="2" y="15"/>
                    </a:lnTo>
                    <a:lnTo>
                      <a:pt x="0" y="17"/>
                    </a:lnTo>
                    <a:lnTo>
                      <a:pt x="2" y="21"/>
                    </a:lnTo>
                    <a:lnTo>
                      <a:pt x="6" y="23"/>
                    </a:lnTo>
                    <a:lnTo>
                      <a:pt x="10" y="27"/>
                    </a:lnTo>
                    <a:lnTo>
                      <a:pt x="19" y="30"/>
                    </a:lnTo>
                    <a:lnTo>
                      <a:pt x="28" y="33"/>
                    </a:lnTo>
                    <a:lnTo>
                      <a:pt x="39" y="34"/>
                    </a:lnTo>
                    <a:lnTo>
                      <a:pt x="65" y="36"/>
                    </a:lnTo>
                    <a:lnTo>
                      <a:pt x="79" y="36"/>
                    </a:lnTo>
                    <a:lnTo>
                      <a:pt x="92" y="34"/>
                    </a:lnTo>
                    <a:lnTo>
                      <a:pt x="113" y="30"/>
                    </a:lnTo>
                  </a:path>
                </a:pathLst>
              </a:custGeom>
              <a:solidFill>
                <a:srgbClr val="666666"/>
              </a:solidFill>
              <a:ln w="9525" cap="rnd">
                <a:noFill/>
                <a:round/>
                <a:headEnd/>
                <a:tailEnd/>
              </a:ln>
              <a:effectLst/>
            </p:spPr>
            <p:txBody>
              <a:bodyPr/>
              <a:lstStyle/>
              <a:p>
                <a:endParaRPr lang="en-US"/>
              </a:p>
            </p:txBody>
          </p:sp>
          <p:sp>
            <p:nvSpPr>
              <p:cNvPr id="320" name="Freeform 167"/>
              <p:cNvSpPr>
                <a:spLocks/>
              </p:cNvSpPr>
              <p:nvPr/>
            </p:nvSpPr>
            <p:spPr bwMode="auto">
              <a:xfrm>
                <a:off x="1222" y="1069"/>
                <a:ext cx="14" cy="14"/>
              </a:xfrm>
              <a:custGeom>
                <a:avLst/>
                <a:gdLst/>
                <a:ahLst/>
                <a:cxnLst>
                  <a:cxn ang="0">
                    <a:pos x="0" y="13"/>
                  </a:cxn>
                  <a:cxn ang="0">
                    <a:pos x="4" y="13"/>
                  </a:cxn>
                  <a:cxn ang="0">
                    <a:pos x="7" y="9"/>
                  </a:cxn>
                  <a:cxn ang="0">
                    <a:pos x="8" y="13"/>
                  </a:cxn>
                  <a:cxn ang="0">
                    <a:pos x="13" y="13"/>
                  </a:cxn>
                  <a:cxn ang="0">
                    <a:pos x="8" y="6"/>
                  </a:cxn>
                  <a:cxn ang="0">
                    <a:pos x="13" y="0"/>
                  </a:cxn>
                  <a:cxn ang="0">
                    <a:pos x="8" y="0"/>
                  </a:cxn>
                  <a:cxn ang="0">
                    <a:pos x="7" y="3"/>
                  </a:cxn>
                  <a:cxn ang="0">
                    <a:pos x="4" y="0"/>
                  </a:cxn>
                  <a:cxn ang="0">
                    <a:pos x="0" y="0"/>
                  </a:cxn>
                  <a:cxn ang="0">
                    <a:pos x="4" y="6"/>
                  </a:cxn>
                  <a:cxn ang="0">
                    <a:pos x="0" y="13"/>
                  </a:cxn>
                </a:cxnLst>
                <a:rect l="0" t="0" r="r" b="b"/>
                <a:pathLst>
                  <a:path w="14" h="14">
                    <a:moveTo>
                      <a:pt x="0" y="13"/>
                    </a:moveTo>
                    <a:lnTo>
                      <a:pt x="4" y="13"/>
                    </a:lnTo>
                    <a:lnTo>
                      <a:pt x="7" y="9"/>
                    </a:lnTo>
                    <a:lnTo>
                      <a:pt x="8" y="13"/>
                    </a:lnTo>
                    <a:lnTo>
                      <a:pt x="13" y="13"/>
                    </a:lnTo>
                    <a:lnTo>
                      <a:pt x="8" y="6"/>
                    </a:lnTo>
                    <a:lnTo>
                      <a:pt x="13" y="0"/>
                    </a:lnTo>
                    <a:lnTo>
                      <a:pt x="8" y="0"/>
                    </a:lnTo>
                    <a:lnTo>
                      <a:pt x="7" y="3"/>
                    </a:lnTo>
                    <a:lnTo>
                      <a:pt x="4" y="0"/>
                    </a:lnTo>
                    <a:lnTo>
                      <a:pt x="0" y="0"/>
                    </a:lnTo>
                    <a:lnTo>
                      <a:pt x="4" y="6"/>
                    </a:lnTo>
                    <a:lnTo>
                      <a:pt x="0" y="13"/>
                    </a:lnTo>
                  </a:path>
                </a:pathLst>
              </a:custGeom>
              <a:solidFill>
                <a:srgbClr val="666666"/>
              </a:solidFill>
              <a:ln w="9525" cap="rnd">
                <a:noFill/>
                <a:round/>
                <a:headEnd/>
                <a:tailEnd/>
              </a:ln>
              <a:effectLst/>
            </p:spPr>
            <p:txBody>
              <a:bodyPr/>
              <a:lstStyle/>
              <a:p>
                <a:endParaRPr lang="en-US"/>
              </a:p>
            </p:txBody>
          </p:sp>
          <p:sp>
            <p:nvSpPr>
              <p:cNvPr id="321" name="Freeform 168"/>
              <p:cNvSpPr>
                <a:spLocks/>
              </p:cNvSpPr>
              <p:nvPr/>
            </p:nvSpPr>
            <p:spPr bwMode="auto">
              <a:xfrm>
                <a:off x="1038" y="1069"/>
                <a:ext cx="14" cy="14"/>
              </a:xfrm>
              <a:custGeom>
                <a:avLst/>
                <a:gdLst/>
                <a:ahLst/>
                <a:cxnLst>
                  <a:cxn ang="0">
                    <a:pos x="0" y="13"/>
                  </a:cxn>
                  <a:cxn ang="0">
                    <a:pos x="3" y="13"/>
                  </a:cxn>
                  <a:cxn ang="0">
                    <a:pos x="6" y="9"/>
                  </a:cxn>
                  <a:cxn ang="0">
                    <a:pos x="7" y="13"/>
                  </a:cxn>
                  <a:cxn ang="0">
                    <a:pos x="13" y="13"/>
                  </a:cxn>
                  <a:cxn ang="0">
                    <a:pos x="7" y="7"/>
                  </a:cxn>
                  <a:cxn ang="0">
                    <a:pos x="13" y="0"/>
                  </a:cxn>
                  <a:cxn ang="0">
                    <a:pos x="7" y="0"/>
                  </a:cxn>
                  <a:cxn ang="0">
                    <a:pos x="6" y="3"/>
                  </a:cxn>
                  <a:cxn ang="0">
                    <a:pos x="3" y="0"/>
                  </a:cxn>
                  <a:cxn ang="0">
                    <a:pos x="0" y="0"/>
                  </a:cxn>
                  <a:cxn ang="0">
                    <a:pos x="5" y="7"/>
                  </a:cxn>
                  <a:cxn ang="0">
                    <a:pos x="0" y="13"/>
                  </a:cxn>
                </a:cxnLst>
                <a:rect l="0" t="0" r="r" b="b"/>
                <a:pathLst>
                  <a:path w="14" h="14">
                    <a:moveTo>
                      <a:pt x="0" y="13"/>
                    </a:moveTo>
                    <a:lnTo>
                      <a:pt x="3" y="13"/>
                    </a:lnTo>
                    <a:lnTo>
                      <a:pt x="6" y="9"/>
                    </a:lnTo>
                    <a:lnTo>
                      <a:pt x="7" y="13"/>
                    </a:lnTo>
                    <a:lnTo>
                      <a:pt x="13" y="13"/>
                    </a:lnTo>
                    <a:lnTo>
                      <a:pt x="7" y="7"/>
                    </a:lnTo>
                    <a:lnTo>
                      <a:pt x="13" y="0"/>
                    </a:lnTo>
                    <a:lnTo>
                      <a:pt x="7" y="0"/>
                    </a:lnTo>
                    <a:lnTo>
                      <a:pt x="6" y="3"/>
                    </a:lnTo>
                    <a:lnTo>
                      <a:pt x="3" y="0"/>
                    </a:lnTo>
                    <a:lnTo>
                      <a:pt x="0" y="0"/>
                    </a:lnTo>
                    <a:lnTo>
                      <a:pt x="5" y="7"/>
                    </a:lnTo>
                    <a:lnTo>
                      <a:pt x="0" y="13"/>
                    </a:lnTo>
                  </a:path>
                </a:pathLst>
              </a:custGeom>
              <a:solidFill>
                <a:srgbClr val="666666"/>
              </a:solidFill>
              <a:ln w="9525" cap="rnd">
                <a:noFill/>
                <a:round/>
                <a:headEnd/>
                <a:tailEnd/>
              </a:ln>
              <a:effectLst/>
            </p:spPr>
            <p:txBody>
              <a:bodyPr/>
              <a:lstStyle/>
              <a:p>
                <a:endParaRPr lang="en-US"/>
              </a:p>
            </p:txBody>
          </p:sp>
          <p:sp>
            <p:nvSpPr>
              <p:cNvPr id="322" name="Freeform 169"/>
              <p:cNvSpPr>
                <a:spLocks/>
              </p:cNvSpPr>
              <p:nvPr/>
            </p:nvSpPr>
            <p:spPr bwMode="auto">
              <a:xfrm>
                <a:off x="1420" y="1045"/>
                <a:ext cx="379" cy="247"/>
              </a:xfrm>
              <a:custGeom>
                <a:avLst/>
                <a:gdLst/>
                <a:ahLst/>
                <a:cxnLst>
                  <a:cxn ang="0">
                    <a:pos x="334" y="246"/>
                  </a:cxn>
                  <a:cxn ang="0">
                    <a:pos x="334" y="246"/>
                  </a:cxn>
                  <a:cxn ang="0">
                    <a:pos x="343" y="245"/>
                  </a:cxn>
                  <a:cxn ang="0">
                    <a:pos x="351" y="243"/>
                  </a:cxn>
                  <a:cxn ang="0">
                    <a:pos x="359" y="239"/>
                  </a:cxn>
                  <a:cxn ang="0">
                    <a:pos x="365" y="234"/>
                  </a:cxn>
                  <a:cxn ang="0">
                    <a:pos x="370" y="228"/>
                  </a:cxn>
                  <a:cxn ang="0">
                    <a:pos x="375" y="219"/>
                  </a:cxn>
                  <a:cxn ang="0">
                    <a:pos x="376" y="211"/>
                  </a:cxn>
                  <a:cxn ang="0">
                    <a:pos x="378" y="204"/>
                  </a:cxn>
                  <a:cxn ang="0">
                    <a:pos x="378" y="43"/>
                  </a:cxn>
                  <a:cxn ang="0">
                    <a:pos x="376" y="35"/>
                  </a:cxn>
                  <a:cxn ang="0">
                    <a:pos x="375" y="27"/>
                  </a:cxn>
                  <a:cxn ang="0">
                    <a:pos x="370" y="19"/>
                  </a:cxn>
                  <a:cxn ang="0">
                    <a:pos x="365" y="13"/>
                  </a:cxn>
                  <a:cxn ang="0">
                    <a:pos x="359" y="8"/>
                  </a:cxn>
                  <a:cxn ang="0">
                    <a:pos x="351" y="3"/>
                  </a:cxn>
                  <a:cxn ang="0">
                    <a:pos x="343" y="0"/>
                  </a:cxn>
                  <a:cxn ang="0">
                    <a:pos x="334" y="0"/>
                  </a:cxn>
                  <a:cxn ang="0">
                    <a:pos x="43" y="0"/>
                  </a:cxn>
                  <a:cxn ang="0">
                    <a:pos x="35" y="0"/>
                  </a:cxn>
                  <a:cxn ang="0">
                    <a:pos x="26" y="3"/>
                  </a:cxn>
                  <a:cxn ang="0">
                    <a:pos x="19" y="8"/>
                  </a:cxn>
                  <a:cxn ang="0">
                    <a:pos x="13" y="13"/>
                  </a:cxn>
                  <a:cxn ang="0">
                    <a:pos x="6" y="19"/>
                  </a:cxn>
                  <a:cxn ang="0">
                    <a:pos x="4" y="27"/>
                  </a:cxn>
                  <a:cxn ang="0">
                    <a:pos x="0" y="35"/>
                  </a:cxn>
                  <a:cxn ang="0">
                    <a:pos x="0" y="43"/>
                  </a:cxn>
                  <a:cxn ang="0">
                    <a:pos x="0" y="204"/>
                  </a:cxn>
                  <a:cxn ang="0">
                    <a:pos x="0" y="211"/>
                  </a:cxn>
                  <a:cxn ang="0">
                    <a:pos x="4" y="219"/>
                  </a:cxn>
                  <a:cxn ang="0">
                    <a:pos x="6" y="228"/>
                  </a:cxn>
                  <a:cxn ang="0">
                    <a:pos x="13" y="234"/>
                  </a:cxn>
                  <a:cxn ang="0">
                    <a:pos x="19" y="239"/>
                  </a:cxn>
                  <a:cxn ang="0">
                    <a:pos x="26" y="243"/>
                  </a:cxn>
                  <a:cxn ang="0">
                    <a:pos x="35" y="245"/>
                  </a:cxn>
                  <a:cxn ang="0">
                    <a:pos x="43" y="246"/>
                  </a:cxn>
                  <a:cxn ang="0">
                    <a:pos x="334" y="246"/>
                  </a:cxn>
                </a:cxnLst>
                <a:rect l="0" t="0" r="r" b="b"/>
                <a:pathLst>
                  <a:path w="379" h="247">
                    <a:moveTo>
                      <a:pt x="334" y="246"/>
                    </a:moveTo>
                    <a:lnTo>
                      <a:pt x="334" y="246"/>
                    </a:lnTo>
                    <a:lnTo>
                      <a:pt x="343" y="245"/>
                    </a:lnTo>
                    <a:lnTo>
                      <a:pt x="351" y="243"/>
                    </a:lnTo>
                    <a:lnTo>
                      <a:pt x="359" y="239"/>
                    </a:lnTo>
                    <a:lnTo>
                      <a:pt x="365" y="234"/>
                    </a:lnTo>
                    <a:lnTo>
                      <a:pt x="370" y="228"/>
                    </a:lnTo>
                    <a:lnTo>
                      <a:pt x="375" y="219"/>
                    </a:lnTo>
                    <a:lnTo>
                      <a:pt x="376" y="211"/>
                    </a:lnTo>
                    <a:lnTo>
                      <a:pt x="378" y="204"/>
                    </a:lnTo>
                    <a:lnTo>
                      <a:pt x="378" y="43"/>
                    </a:lnTo>
                    <a:lnTo>
                      <a:pt x="376" y="35"/>
                    </a:lnTo>
                    <a:lnTo>
                      <a:pt x="375" y="27"/>
                    </a:lnTo>
                    <a:lnTo>
                      <a:pt x="370" y="19"/>
                    </a:lnTo>
                    <a:lnTo>
                      <a:pt x="365" y="13"/>
                    </a:lnTo>
                    <a:lnTo>
                      <a:pt x="359" y="8"/>
                    </a:lnTo>
                    <a:lnTo>
                      <a:pt x="351" y="3"/>
                    </a:lnTo>
                    <a:lnTo>
                      <a:pt x="343" y="0"/>
                    </a:lnTo>
                    <a:lnTo>
                      <a:pt x="334" y="0"/>
                    </a:lnTo>
                    <a:lnTo>
                      <a:pt x="43" y="0"/>
                    </a:lnTo>
                    <a:lnTo>
                      <a:pt x="35" y="0"/>
                    </a:lnTo>
                    <a:lnTo>
                      <a:pt x="26" y="3"/>
                    </a:lnTo>
                    <a:lnTo>
                      <a:pt x="19" y="8"/>
                    </a:lnTo>
                    <a:lnTo>
                      <a:pt x="13" y="13"/>
                    </a:lnTo>
                    <a:lnTo>
                      <a:pt x="6" y="19"/>
                    </a:lnTo>
                    <a:lnTo>
                      <a:pt x="4" y="27"/>
                    </a:lnTo>
                    <a:lnTo>
                      <a:pt x="0" y="35"/>
                    </a:lnTo>
                    <a:lnTo>
                      <a:pt x="0" y="43"/>
                    </a:lnTo>
                    <a:lnTo>
                      <a:pt x="0" y="204"/>
                    </a:lnTo>
                    <a:lnTo>
                      <a:pt x="0" y="211"/>
                    </a:lnTo>
                    <a:lnTo>
                      <a:pt x="4" y="219"/>
                    </a:lnTo>
                    <a:lnTo>
                      <a:pt x="6" y="228"/>
                    </a:lnTo>
                    <a:lnTo>
                      <a:pt x="13" y="234"/>
                    </a:lnTo>
                    <a:lnTo>
                      <a:pt x="19" y="239"/>
                    </a:lnTo>
                    <a:lnTo>
                      <a:pt x="26" y="243"/>
                    </a:lnTo>
                    <a:lnTo>
                      <a:pt x="35" y="245"/>
                    </a:lnTo>
                    <a:lnTo>
                      <a:pt x="43" y="246"/>
                    </a:lnTo>
                    <a:lnTo>
                      <a:pt x="334" y="246"/>
                    </a:lnTo>
                  </a:path>
                </a:pathLst>
              </a:custGeom>
              <a:solidFill>
                <a:srgbClr val="FFFFFF"/>
              </a:solidFill>
              <a:ln w="12700" cap="rnd" cmpd="sng">
                <a:solidFill>
                  <a:srgbClr val="999999"/>
                </a:solidFill>
                <a:prstDash val="solid"/>
                <a:round/>
                <a:headEnd/>
                <a:tailEnd/>
              </a:ln>
              <a:effectLst/>
            </p:spPr>
            <p:txBody>
              <a:bodyPr/>
              <a:lstStyle/>
              <a:p>
                <a:endParaRPr lang="en-US"/>
              </a:p>
            </p:txBody>
          </p:sp>
          <p:sp>
            <p:nvSpPr>
              <p:cNvPr id="323" name="Freeform 170"/>
              <p:cNvSpPr>
                <a:spLocks/>
              </p:cNvSpPr>
              <p:nvPr/>
            </p:nvSpPr>
            <p:spPr bwMode="auto">
              <a:xfrm>
                <a:off x="1227" y="2069"/>
                <a:ext cx="399" cy="277"/>
              </a:xfrm>
              <a:custGeom>
                <a:avLst/>
                <a:gdLst/>
                <a:ahLst/>
                <a:cxnLst>
                  <a:cxn ang="0">
                    <a:pos x="398" y="0"/>
                  </a:cxn>
                  <a:cxn ang="0">
                    <a:pos x="398" y="211"/>
                  </a:cxn>
                  <a:cxn ang="0">
                    <a:pos x="396" y="217"/>
                  </a:cxn>
                  <a:cxn ang="0">
                    <a:pos x="393" y="223"/>
                  </a:cxn>
                  <a:cxn ang="0">
                    <a:pos x="389" y="229"/>
                  </a:cxn>
                  <a:cxn ang="0">
                    <a:pos x="382" y="236"/>
                  </a:cxn>
                  <a:cxn ang="0">
                    <a:pos x="374" y="242"/>
                  </a:cxn>
                  <a:cxn ang="0">
                    <a:pos x="365" y="247"/>
                  </a:cxn>
                  <a:cxn ang="0">
                    <a:pos x="341" y="257"/>
                  </a:cxn>
                  <a:cxn ang="0">
                    <a:pos x="310" y="264"/>
                  </a:cxn>
                  <a:cxn ang="0">
                    <a:pos x="276" y="271"/>
                  </a:cxn>
                  <a:cxn ang="0">
                    <a:pos x="239" y="274"/>
                  </a:cxn>
                  <a:cxn ang="0">
                    <a:pos x="199" y="276"/>
                  </a:cxn>
                  <a:cxn ang="0">
                    <a:pos x="159" y="274"/>
                  </a:cxn>
                  <a:cxn ang="0">
                    <a:pos x="122" y="271"/>
                  </a:cxn>
                  <a:cxn ang="0">
                    <a:pos x="89" y="264"/>
                  </a:cxn>
                  <a:cxn ang="0">
                    <a:pos x="58" y="257"/>
                  </a:cxn>
                  <a:cxn ang="0">
                    <a:pos x="34" y="247"/>
                  </a:cxn>
                  <a:cxn ang="0">
                    <a:pos x="24" y="242"/>
                  </a:cxn>
                  <a:cxn ang="0">
                    <a:pos x="17" y="236"/>
                  </a:cxn>
                  <a:cxn ang="0">
                    <a:pos x="8" y="229"/>
                  </a:cxn>
                  <a:cxn ang="0">
                    <a:pos x="4" y="223"/>
                  </a:cxn>
                  <a:cxn ang="0">
                    <a:pos x="0" y="217"/>
                  </a:cxn>
                  <a:cxn ang="0">
                    <a:pos x="0" y="211"/>
                  </a:cxn>
                  <a:cxn ang="0">
                    <a:pos x="0" y="2"/>
                  </a:cxn>
                  <a:cxn ang="0">
                    <a:pos x="10" y="8"/>
                  </a:cxn>
                  <a:cxn ang="0">
                    <a:pos x="21" y="15"/>
                  </a:cxn>
                  <a:cxn ang="0">
                    <a:pos x="46" y="24"/>
                  </a:cxn>
                  <a:cxn ang="0">
                    <a:pos x="76" y="32"/>
                  </a:cxn>
                  <a:cxn ang="0">
                    <a:pos x="106" y="37"/>
                  </a:cxn>
                  <a:cxn ang="0">
                    <a:pos x="135" y="41"/>
                  </a:cxn>
                  <a:cxn ang="0">
                    <a:pos x="160" y="43"/>
                  </a:cxn>
                  <a:cxn ang="0">
                    <a:pos x="199" y="45"/>
                  </a:cxn>
                  <a:cxn ang="0">
                    <a:pos x="243" y="43"/>
                  </a:cxn>
                  <a:cxn ang="0">
                    <a:pos x="282" y="39"/>
                  </a:cxn>
                  <a:cxn ang="0">
                    <a:pos x="317" y="33"/>
                  </a:cxn>
                  <a:cxn ang="0">
                    <a:pos x="350" y="24"/>
                  </a:cxn>
                  <a:cxn ang="0">
                    <a:pos x="376" y="15"/>
                  </a:cxn>
                  <a:cxn ang="0">
                    <a:pos x="387" y="8"/>
                  </a:cxn>
                  <a:cxn ang="0">
                    <a:pos x="398" y="0"/>
                  </a:cxn>
                </a:cxnLst>
                <a:rect l="0" t="0" r="r" b="b"/>
                <a:pathLst>
                  <a:path w="399" h="277">
                    <a:moveTo>
                      <a:pt x="398" y="0"/>
                    </a:moveTo>
                    <a:lnTo>
                      <a:pt x="398" y="211"/>
                    </a:lnTo>
                    <a:lnTo>
                      <a:pt x="396" y="217"/>
                    </a:lnTo>
                    <a:lnTo>
                      <a:pt x="393" y="223"/>
                    </a:lnTo>
                    <a:lnTo>
                      <a:pt x="389" y="229"/>
                    </a:lnTo>
                    <a:lnTo>
                      <a:pt x="382" y="236"/>
                    </a:lnTo>
                    <a:lnTo>
                      <a:pt x="374" y="242"/>
                    </a:lnTo>
                    <a:lnTo>
                      <a:pt x="365" y="247"/>
                    </a:lnTo>
                    <a:lnTo>
                      <a:pt x="341" y="257"/>
                    </a:lnTo>
                    <a:lnTo>
                      <a:pt x="310" y="264"/>
                    </a:lnTo>
                    <a:lnTo>
                      <a:pt x="276" y="271"/>
                    </a:lnTo>
                    <a:lnTo>
                      <a:pt x="239" y="274"/>
                    </a:lnTo>
                    <a:lnTo>
                      <a:pt x="199" y="276"/>
                    </a:lnTo>
                    <a:lnTo>
                      <a:pt x="159" y="274"/>
                    </a:lnTo>
                    <a:lnTo>
                      <a:pt x="122" y="271"/>
                    </a:lnTo>
                    <a:lnTo>
                      <a:pt x="89" y="264"/>
                    </a:lnTo>
                    <a:lnTo>
                      <a:pt x="58" y="257"/>
                    </a:lnTo>
                    <a:lnTo>
                      <a:pt x="34" y="247"/>
                    </a:lnTo>
                    <a:lnTo>
                      <a:pt x="24" y="242"/>
                    </a:lnTo>
                    <a:lnTo>
                      <a:pt x="17" y="236"/>
                    </a:lnTo>
                    <a:lnTo>
                      <a:pt x="8" y="229"/>
                    </a:lnTo>
                    <a:lnTo>
                      <a:pt x="4" y="223"/>
                    </a:lnTo>
                    <a:lnTo>
                      <a:pt x="0" y="217"/>
                    </a:lnTo>
                    <a:lnTo>
                      <a:pt x="0" y="211"/>
                    </a:lnTo>
                    <a:lnTo>
                      <a:pt x="0" y="2"/>
                    </a:lnTo>
                    <a:lnTo>
                      <a:pt x="10" y="8"/>
                    </a:lnTo>
                    <a:lnTo>
                      <a:pt x="21" y="15"/>
                    </a:lnTo>
                    <a:lnTo>
                      <a:pt x="46" y="24"/>
                    </a:lnTo>
                    <a:lnTo>
                      <a:pt x="76" y="32"/>
                    </a:lnTo>
                    <a:lnTo>
                      <a:pt x="106" y="37"/>
                    </a:lnTo>
                    <a:lnTo>
                      <a:pt x="135" y="41"/>
                    </a:lnTo>
                    <a:lnTo>
                      <a:pt x="160" y="43"/>
                    </a:lnTo>
                    <a:lnTo>
                      <a:pt x="199" y="45"/>
                    </a:lnTo>
                    <a:lnTo>
                      <a:pt x="243" y="43"/>
                    </a:lnTo>
                    <a:lnTo>
                      <a:pt x="282" y="39"/>
                    </a:lnTo>
                    <a:lnTo>
                      <a:pt x="317" y="33"/>
                    </a:lnTo>
                    <a:lnTo>
                      <a:pt x="350" y="24"/>
                    </a:lnTo>
                    <a:lnTo>
                      <a:pt x="376" y="15"/>
                    </a:lnTo>
                    <a:lnTo>
                      <a:pt x="387" y="8"/>
                    </a:lnTo>
                    <a:lnTo>
                      <a:pt x="398" y="0"/>
                    </a:lnTo>
                  </a:path>
                </a:pathLst>
              </a:custGeom>
              <a:solidFill>
                <a:srgbClr val="FFFFFF"/>
              </a:solidFill>
              <a:ln w="9525" cap="rnd">
                <a:noFill/>
                <a:round/>
                <a:headEnd/>
                <a:tailEnd/>
              </a:ln>
              <a:effectLst/>
            </p:spPr>
            <p:txBody>
              <a:bodyPr/>
              <a:lstStyle/>
              <a:p>
                <a:endParaRPr lang="en-US"/>
              </a:p>
            </p:txBody>
          </p:sp>
          <p:sp>
            <p:nvSpPr>
              <p:cNvPr id="324" name="Freeform 171"/>
              <p:cNvSpPr>
                <a:spLocks/>
              </p:cNvSpPr>
              <p:nvPr/>
            </p:nvSpPr>
            <p:spPr bwMode="auto">
              <a:xfrm>
                <a:off x="1231" y="1975"/>
                <a:ext cx="391" cy="114"/>
              </a:xfrm>
              <a:custGeom>
                <a:avLst/>
                <a:gdLst/>
                <a:ahLst/>
                <a:cxnLst>
                  <a:cxn ang="0">
                    <a:pos x="337" y="94"/>
                  </a:cxn>
                  <a:cxn ang="0">
                    <a:pos x="337" y="94"/>
                  </a:cxn>
                  <a:cxn ang="0">
                    <a:pos x="355" y="87"/>
                  </a:cxn>
                  <a:cxn ang="0">
                    <a:pos x="368" y="81"/>
                  </a:cxn>
                  <a:cxn ang="0">
                    <a:pos x="378" y="76"/>
                  </a:cxn>
                  <a:cxn ang="0">
                    <a:pos x="384" y="70"/>
                  </a:cxn>
                  <a:cxn ang="0">
                    <a:pos x="387" y="65"/>
                  </a:cxn>
                  <a:cxn ang="0">
                    <a:pos x="389" y="61"/>
                  </a:cxn>
                  <a:cxn ang="0">
                    <a:pos x="390" y="57"/>
                  </a:cxn>
                  <a:cxn ang="0">
                    <a:pos x="390" y="54"/>
                  </a:cxn>
                  <a:cxn ang="0">
                    <a:pos x="387" y="50"/>
                  </a:cxn>
                  <a:cxn ang="0">
                    <a:pos x="384" y="44"/>
                  </a:cxn>
                  <a:cxn ang="0">
                    <a:pos x="379" y="40"/>
                  </a:cxn>
                  <a:cxn ang="0">
                    <a:pos x="372" y="35"/>
                  </a:cxn>
                  <a:cxn ang="0">
                    <a:pos x="363" y="30"/>
                  </a:cxn>
                  <a:cxn ang="0">
                    <a:pos x="352" y="26"/>
                  </a:cxn>
                  <a:cxn ang="0">
                    <a:pos x="337" y="20"/>
                  </a:cxn>
                  <a:cxn ang="0">
                    <a:pos x="309" y="13"/>
                  </a:cxn>
                  <a:cxn ang="0">
                    <a:pos x="274" y="6"/>
                  </a:cxn>
                  <a:cxn ang="0">
                    <a:pos x="237" y="2"/>
                  </a:cxn>
                  <a:cxn ang="0">
                    <a:pos x="195" y="0"/>
                  </a:cxn>
                  <a:cxn ang="0">
                    <a:pos x="153" y="2"/>
                  </a:cxn>
                  <a:cxn ang="0">
                    <a:pos x="115" y="6"/>
                  </a:cxn>
                  <a:cxn ang="0">
                    <a:pos x="81" y="13"/>
                  </a:cxn>
                  <a:cxn ang="0">
                    <a:pos x="51" y="20"/>
                  </a:cxn>
                  <a:cxn ang="0">
                    <a:pos x="38" y="26"/>
                  </a:cxn>
                  <a:cxn ang="0">
                    <a:pos x="27" y="30"/>
                  </a:cxn>
                  <a:cxn ang="0">
                    <a:pos x="18" y="35"/>
                  </a:cxn>
                  <a:cxn ang="0">
                    <a:pos x="11" y="40"/>
                  </a:cxn>
                  <a:cxn ang="0">
                    <a:pos x="6" y="44"/>
                  </a:cxn>
                  <a:cxn ang="0">
                    <a:pos x="1" y="50"/>
                  </a:cxn>
                  <a:cxn ang="0">
                    <a:pos x="0" y="54"/>
                  </a:cxn>
                  <a:cxn ang="0">
                    <a:pos x="0" y="57"/>
                  </a:cxn>
                  <a:cxn ang="0">
                    <a:pos x="0" y="61"/>
                  </a:cxn>
                  <a:cxn ang="0">
                    <a:pos x="1" y="65"/>
                  </a:cxn>
                  <a:cxn ang="0">
                    <a:pos x="6" y="70"/>
                  </a:cxn>
                  <a:cxn ang="0">
                    <a:pos x="11" y="74"/>
                  </a:cxn>
                  <a:cxn ang="0">
                    <a:pos x="18" y="80"/>
                  </a:cxn>
                  <a:cxn ang="0">
                    <a:pos x="27" y="85"/>
                  </a:cxn>
                  <a:cxn ang="0">
                    <a:pos x="38" y="89"/>
                  </a:cxn>
                  <a:cxn ang="0">
                    <a:pos x="51" y="94"/>
                  </a:cxn>
                  <a:cxn ang="0">
                    <a:pos x="81" y="102"/>
                  </a:cxn>
                  <a:cxn ang="0">
                    <a:pos x="115" y="108"/>
                  </a:cxn>
                  <a:cxn ang="0">
                    <a:pos x="153" y="113"/>
                  </a:cxn>
                  <a:cxn ang="0">
                    <a:pos x="195" y="113"/>
                  </a:cxn>
                  <a:cxn ang="0">
                    <a:pos x="235" y="111"/>
                  </a:cxn>
                  <a:cxn ang="0">
                    <a:pos x="274" y="108"/>
                  </a:cxn>
                  <a:cxn ang="0">
                    <a:pos x="309" y="102"/>
                  </a:cxn>
                  <a:cxn ang="0">
                    <a:pos x="337" y="94"/>
                  </a:cxn>
                </a:cxnLst>
                <a:rect l="0" t="0" r="r" b="b"/>
                <a:pathLst>
                  <a:path w="391" h="114">
                    <a:moveTo>
                      <a:pt x="337" y="94"/>
                    </a:moveTo>
                    <a:lnTo>
                      <a:pt x="337" y="94"/>
                    </a:lnTo>
                    <a:lnTo>
                      <a:pt x="355" y="87"/>
                    </a:lnTo>
                    <a:lnTo>
                      <a:pt x="368" y="81"/>
                    </a:lnTo>
                    <a:lnTo>
                      <a:pt x="378" y="76"/>
                    </a:lnTo>
                    <a:lnTo>
                      <a:pt x="384" y="70"/>
                    </a:lnTo>
                    <a:lnTo>
                      <a:pt x="387" y="65"/>
                    </a:lnTo>
                    <a:lnTo>
                      <a:pt x="389" y="61"/>
                    </a:lnTo>
                    <a:lnTo>
                      <a:pt x="390" y="57"/>
                    </a:lnTo>
                    <a:lnTo>
                      <a:pt x="390" y="54"/>
                    </a:lnTo>
                    <a:lnTo>
                      <a:pt x="387" y="50"/>
                    </a:lnTo>
                    <a:lnTo>
                      <a:pt x="384" y="44"/>
                    </a:lnTo>
                    <a:lnTo>
                      <a:pt x="379" y="40"/>
                    </a:lnTo>
                    <a:lnTo>
                      <a:pt x="372" y="35"/>
                    </a:lnTo>
                    <a:lnTo>
                      <a:pt x="363" y="30"/>
                    </a:lnTo>
                    <a:lnTo>
                      <a:pt x="352" y="26"/>
                    </a:lnTo>
                    <a:lnTo>
                      <a:pt x="337" y="20"/>
                    </a:lnTo>
                    <a:lnTo>
                      <a:pt x="309" y="13"/>
                    </a:lnTo>
                    <a:lnTo>
                      <a:pt x="274" y="6"/>
                    </a:lnTo>
                    <a:lnTo>
                      <a:pt x="237" y="2"/>
                    </a:lnTo>
                    <a:lnTo>
                      <a:pt x="195" y="0"/>
                    </a:lnTo>
                    <a:lnTo>
                      <a:pt x="153" y="2"/>
                    </a:lnTo>
                    <a:lnTo>
                      <a:pt x="115" y="6"/>
                    </a:lnTo>
                    <a:lnTo>
                      <a:pt x="81" y="13"/>
                    </a:lnTo>
                    <a:lnTo>
                      <a:pt x="51" y="20"/>
                    </a:lnTo>
                    <a:lnTo>
                      <a:pt x="38" y="26"/>
                    </a:lnTo>
                    <a:lnTo>
                      <a:pt x="27" y="30"/>
                    </a:lnTo>
                    <a:lnTo>
                      <a:pt x="18" y="35"/>
                    </a:lnTo>
                    <a:lnTo>
                      <a:pt x="11" y="40"/>
                    </a:lnTo>
                    <a:lnTo>
                      <a:pt x="6" y="44"/>
                    </a:lnTo>
                    <a:lnTo>
                      <a:pt x="1" y="50"/>
                    </a:lnTo>
                    <a:lnTo>
                      <a:pt x="0" y="54"/>
                    </a:lnTo>
                    <a:lnTo>
                      <a:pt x="0" y="57"/>
                    </a:lnTo>
                    <a:lnTo>
                      <a:pt x="0" y="61"/>
                    </a:lnTo>
                    <a:lnTo>
                      <a:pt x="1" y="65"/>
                    </a:lnTo>
                    <a:lnTo>
                      <a:pt x="6" y="70"/>
                    </a:lnTo>
                    <a:lnTo>
                      <a:pt x="11" y="74"/>
                    </a:lnTo>
                    <a:lnTo>
                      <a:pt x="18" y="80"/>
                    </a:lnTo>
                    <a:lnTo>
                      <a:pt x="27" y="85"/>
                    </a:lnTo>
                    <a:lnTo>
                      <a:pt x="38" y="89"/>
                    </a:lnTo>
                    <a:lnTo>
                      <a:pt x="51" y="94"/>
                    </a:lnTo>
                    <a:lnTo>
                      <a:pt x="81" y="102"/>
                    </a:lnTo>
                    <a:lnTo>
                      <a:pt x="115" y="108"/>
                    </a:lnTo>
                    <a:lnTo>
                      <a:pt x="153" y="113"/>
                    </a:lnTo>
                    <a:lnTo>
                      <a:pt x="195" y="113"/>
                    </a:lnTo>
                    <a:lnTo>
                      <a:pt x="235" y="111"/>
                    </a:lnTo>
                    <a:lnTo>
                      <a:pt x="274" y="108"/>
                    </a:lnTo>
                    <a:lnTo>
                      <a:pt x="309" y="102"/>
                    </a:lnTo>
                    <a:lnTo>
                      <a:pt x="337" y="94"/>
                    </a:lnTo>
                  </a:path>
                </a:pathLst>
              </a:custGeom>
              <a:solidFill>
                <a:srgbClr val="FFFFFF"/>
              </a:solidFill>
              <a:ln w="9525" cap="rnd">
                <a:noFill/>
                <a:round/>
                <a:headEnd/>
                <a:tailEnd/>
              </a:ln>
              <a:effectLst/>
            </p:spPr>
            <p:txBody>
              <a:bodyPr/>
              <a:lstStyle/>
              <a:p>
                <a:endParaRPr lang="en-US"/>
              </a:p>
            </p:txBody>
          </p:sp>
          <p:sp>
            <p:nvSpPr>
              <p:cNvPr id="325" name="Freeform 172"/>
              <p:cNvSpPr>
                <a:spLocks/>
              </p:cNvSpPr>
              <p:nvPr/>
            </p:nvSpPr>
            <p:spPr bwMode="auto">
              <a:xfrm>
                <a:off x="3152" y="3195"/>
                <a:ext cx="399" cy="277"/>
              </a:xfrm>
              <a:custGeom>
                <a:avLst/>
                <a:gdLst/>
                <a:ahLst/>
                <a:cxnLst>
                  <a:cxn ang="0">
                    <a:pos x="398" y="0"/>
                  </a:cxn>
                  <a:cxn ang="0">
                    <a:pos x="398" y="210"/>
                  </a:cxn>
                  <a:cxn ang="0">
                    <a:pos x="396" y="217"/>
                  </a:cxn>
                  <a:cxn ang="0">
                    <a:pos x="393" y="224"/>
                  </a:cxn>
                  <a:cxn ang="0">
                    <a:pos x="389" y="230"/>
                  </a:cxn>
                  <a:cxn ang="0">
                    <a:pos x="382" y="235"/>
                  </a:cxn>
                  <a:cxn ang="0">
                    <a:pos x="374" y="241"/>
                  </a:cxn>
                  <a:cxn ang="0">
                    <a:pos x="363" y="246"/>
                  </a:cxn>
                  <a:cxn ang="0">
                    <a:pos x="339" y="258"/>
                  </a:cxn>
                  <a:cxn ang="0">
                    <a:pos x="310" y="265"/>
                  </a:cxn>
                  <a:cxn ang="0">
                    <a:pos x="276" y="270"/>
                  </a:cxn>
                  <a:cxn ang="0">
                    <a:pos x="239" y="275"/>
                  </a:cxn>
                  <a:cxn ang="0">
                    <a:pos x="199" y="276"/>
                  </a:cxn>
                  <a:cxn ang="0">
                    <a:pos x="159" y="275"/>
                  </a:cxn>
                  <a:cxn ang="0">
                    <a:pos x="120" y="270"/>
                  </a:cxn>
                  <a:cxn ang="0">
                    <a:pos x="87" y="265"/>
                  </a:cxn>
                  <a:cxn ang="0">
                    <a:pos x="58" y="258"/>
                  </a:cxn>
                  <a:cxn ang="0">
                    <a:pos x="34" y="246"/>
                  </a:cxn>
                  <a:cxn ang="0">
                    <a:pos x="24" y="241"/>
                  </a:cxn>
                  <a:cxn ang="0">
                    <a:pos x="15" y="235"/>
                  </a:cxn>
                  <a:cxn ang="0">
                    <a:pos x="8" y="230"/>
                  </a:cxn>
                  <a:cxn ang="0">
                    <a:pos x="4" y="224"/>
                  </a:cxn>
                  <a:cxn ang="0">
                    <a:pos x="0" y="215"/>
                  </a:cxn>
                  <a:cxn ang="0">
                    <a:pos x="0" y="210"/>
                  </a:cxn>
                  <a:cxn ang="0">
                    <a:pos x="0" y="0"/>
                  </a:cxn>
                  <a:cxn ang="0">
                    <a:pos x="10" y="8"/>
                  </a:cxn>
                  <a:cxn ang="0">
                    <a:pos x="21" y="13"/>
                  </a:cxn>
                  <a:cxn ang="0">
                    <a:pos x="47" y="22"/>
                  </a:cxn>
                  <a:cxn ang="0">
                    <a:pos x="76" y="30"/>
                  </a:cxn>
                  <a:cxn ang="0">
                    <a:pos x="105" y="37"/>
                  </a:cxn>
                  <a:cxn ang="0">
                    <a:pos x="133" y="39"/>
                  </a:cxn>
                  <a:cxn ang="0">
                    <a:pos x="161" y="43"/>
                  </a:cxn>
                  <a:cxn ang="0">
                    <a:pos x="199" y="44"/>
                  </a:cxn>
                  <a:cxn ang="0">
                    <a:pos x="241" y="43"/>
                  </a:cxn>
                  <a:cxn ang="0">
                    <a:pos x="280" y="38"/>
                  </a:cxn>
                  <a:cxn ang="0">
                    <a:pos x="317" y="31"/>
                  </a:cxn>
                  <a:cxn ang="0">
                    <a:pos x="350" y="22"/>
                  </a:cxn>
                  <a:cxn ang="0">
                    <a:pos x="376" y="13"/>
                  </a:cxn>
                  <a:cxn ang="0">
                    <a:pos x="387" y="6"/>
                  </a:cxn>
                  <a:cxn ang="0">
                    <a:pos x="398" y="0"/>
                  </a:cxn>
                </a:cxnLst>
                <a:rect l="0" t="0" r="r" b="b"/>
                <a:pathLst>
                  <a:path w="399" h="277">
                    <a:moveTo>
                      <a:pt x="398" y="0"/>
                    </a:moveTo>
                    <a:lnTo>
                      <a:pt x="398" y="210"/>
                    </a:lnTo>
                    <a:lnTo>
                      <a:pt x="396" y="217"/>
                    </a:lnTo>
                    <a:lnTo>
                      <a:pt x="393" y="224"/>
                    </a:lnTo>
                    <a:lnTo>
                      <a:pt x="389" y="230"/>
                    </a:lnTo>
                    <a:lnTo>
                      <a:pt x="382" y="235"/>
                    </a:lnTo>
                    <a:lnTo>
                      <a:pt x="374" y="241"/>
                    </a:lnTo>
                    <a:lnTo>
                      <a:pt x="363" y="246"/>
                    </a:lnTo>
                    <a:lnTo>
                      <a:pt x="339" y="258"/>
                    </a:lnTo>
                    <a:lnTo>
                      <a:pt x="310" y="265"/>
                    </a:lnTo>
                    <a:lnTo>
                      <a:pt x="276" y="270"/>
                    </a:lnTo>
                    <a:lnTo>
                      <a:pt x="239" y="275"/>
                    </a:lnTo>
                    <a:lnTo>
                      <a:pt x="199" y="276"/>
                    </a:lnTo>
                    <a:lnTo>
                      <a:pt x="159" y="275"/>
                    </a:lnTo>
                    <a:lnTo>
                      <a:pt x="120" y="270"/>
                    </a:lnTo>
                    <a:lnTo>
                      <a:pt x="87" y="265"/>
                    </a:lnTo>
                    <a:lnTo>
                      <a:pt x="58" y="258"/>
                    </a:lnTo>
                    <a:lnTo>
                      <a:pt x="34" y="246"/>
                    </a:lnTo>
                    <a:lnTo>
                      <a:pt x="24" y="241"/>
                    </a:lnTo>
                    <a:lnTo>
                      <a:pt x="15" y="235"/>
                    </a:lnTo>
                    <a:lnTo>
                      <a:pt x="8" y="230"/>
                    </a:lnTo>
                    <a:lnTo>
                      <a:pt x="4" y="224"/>
                    </a:lnTo>
                    <a:lnTo>
                      <a:pt x="0" y="215"/>
                    </a:lnTo>
                    <a:lnTo>
                      <a:pt x="0" y="210"/>
                    </a:lnTo>
                    <a:lnTo>
                      <a:pt x="0" y="0"/>
                    </a:lnTo>
                    <a:lnTo>
                      <a:pt x="10" y="8"/>
                    </a:lnTo>
                    <a:lnTo>
                      <a:pt x="21" y="13"/>
                    </a:lnTo>
                    <a:lnTo>
                      <a:pt x="47" y="22"/>
                    </a:lnTo>
                    <a:lnTo>
                      <a:pt x="76" y="30"/>
                    </a:lnTo>
                    <a:lnTo>
                      <a:pt x="105" y="37"/>
                    </a:lnTo>
                    <a:lnTo>
                      <a:pt x="133" y="39"/>
                    </a:lnTo>
                    <a:lnTo>
                      <a:pt x="161" y="43"/>
                    </a:lnTo>
                    <a:lnTo>
                      <a:pt x="199" y="44"/>
                    </a:lnTo>
                    <a:lnTo>
                      <a:pt x="241" y="43"/>
                    </a:lnTo>
                    <a:lnTo>
                      <a:pt x="280" y="38"/>
                    </a:lnTo>
                    <a:lnTo>
                      <a:pt x="317" y="31"/>
                    </a:lnTo>
                    <a:lnTo>
                      <a:pt x="350" y="22"/>
                    </a:lnTo>
                    <a:lnTo>
                      <a:pt x="376" y="13"/>
                    </a:lnTo>
                    <a:lnTo>
                      <a:pt x="387" y="6"/>
                    </a:lnTo>
                    <a:lnTo>
                      <a:pt x="398" y="0"/>
                    </a:lnTo>
                  </a:path>
                </a:pathLst>
              </a:custGeom>
              <a:solidFill>
                <a:srgbClr val="FFFFFF"/>
              </a:solidFill>
              <a:ln w="9525" cap="rnd">
                <a:noFill/>
                <a:round/>
                <a:headEnd/>
                <a:tailEnd/>
              </a:ln>
              <a:effectLst/>
            </p:spPr>
            <p:txBody>
              <a:bodyPr/>
              <a:lstStyle/>
              <a:p>
                <a:endParaRPr lang="en-US"/>
              </a:p>
            </p:txBody>
          </p:sp>
          <p:sp>
            <p:nvSpPr>
              <p:cNvPr id="326" name="Freeform 173"/>
              <p:cNvSpPr>
                <a:spLocks/>
              </p:cNvSpPr>
              <p:nvPr/>
            </p:nvSpPr>
            <p:spPr bwMode="auto">
              <a:xfrm>
                <a:off x="3154" y="3102"/>
                <a:ext cx="393" cy="114"/>
              </a:xfrm>
              <a:custGeom>
                <a:avLst/>
                <a:gdLst/>
                <a:ahLst/>
                <a:cxnLst>
                  <a:cxn ang="0">
                    <a:pos x="339" y="94"/>
                  </a:cxn>
                  <a:cxn ang="0">
                    <a:pos x="339" y="94"/>
                  </a:cxn>
                  <a:cxn ang="0">
                    <a:pos x="357" y="87"/>
                  </a:cxn>
                  <a:cxn ang="0">
                    <a:pos x="370" y="81"/>
                  </a:cxn>
                  <a:cxn ang="0">
                    <a:pos x="380" y="74"/>
                  </a:cxn>
                  <a:cxn ang="0">
                    <a:pos x="386" y="68"/>
                  </a:cxn>
                  <a:cxn ang="0">
                    <a:pos x="389" y="63"/>
                  </a:cxn>
                  <a:cxn ang="0">
                    <a:pos x="391" y="60"/>
                  </a:cxn>
                  <a:cxn ang="0">
                    <a:pos x="392" y="55"/>
                  </a:cxn>
                  <a:cxn ang="0">
                    <a:pos x="391" y="52"/>
                  </a:cxn>
                  <a:cxn ang="0">
                    <a:pos x="389" y="48"/>
                  </a:cxn>
                  <a:cxn ang="0">
                    <a:pos x="386" y="44"/>
                  </a:cxn>
                  <a:cxn ang="0">
                    <a:pos x="380" y="40"/>
                  </a:cxn>
                  <a:cxn ang="0">
                    <a:pos x="374" y="35"/>
                  </a:cxn>
                  <a:cxn ang="0">
                    <a:pos x="363" y="28"/>
                  </a:cxn>
                  <a:cxn ang="0">
                    <a:pos x="352" y="24"/>
                  </a:cxn>
                  <a:cxn ang="0">
                    <a:pos x="339" y="18"/>
                  </a:cxn>
                  <a:cxn ang="0">
                    <a:pos x="309" y="11"/>
                  </a:cxn>
                  <a:cxn ang="0">
                    <a:pos x="276" y="5"/>
                  </a:cxn>
                  <a:cxn ang="0">
                    <a:pos x="237" y="1"/>
                  </a:cxn>
                  <a:cxn ang="0">
                    <a:pos x="197" y="0"/>
                  </a:cxn>
                  <a:cxn ang="0">
                    <a:pos x="155" y="1"/>
                  </a:cxn>
                  <a:cxn ang="0">
                    <a:pos x="116" y="5"/>
                  </a:cxn>
                  <a:cxn ang="0">
                    <a:pos x="83" y="11"/>
                  </a:cxn>
                  <a:cxn ang="0">
                    <a:pos x="53" y="18"/>
                  </a:cxn>
                  <a:cxn ang="0">
                    <a:pos x="40" y="24"/>
                  </a:cxn>
                  <a:cxn ang="0">
                    <a:pos x="29" y="28"/>
                  </a:cxn>
                  <a:cxn ang="0">
                    <a:pos x="19" y="35"/>
                  </a:cxn>
                  <a:cxn ang="0">
                    <a:pos x="13" y="40"/>
                  </a:cxn>
                  <a:cxn ang="0">
                    <a:pos x="6" y="44"/>
                  </a:cxn>
                  <a:cxn ang="0">
                    <a:pos x="3" y="48"/>
                  </a:cxn>
                  <a:cxn ang="0">
                    <a:pos x="2" y="52"/>
                  </a:cxn>
                  <a:cxn ang="0">
                    <a:pos x="0" y="55"/>
                  </a:cxn>
                  <a:cxn ang="0">
                    <a:pos x="2" y="60"/>
                  </a:cxn>
                  <a:cxn ang="0">
                    <a:pos x="3" y="63"/>
                  </a:cxn>
                  <a:cxn ang="0">
                    <a:pos x="6" y="68"/>
                  </a:cxn>
                  <a:cxn ang="0">
                    <a:pos x="13" y="73"/>
                  </a:cxn>
                  <a:cxn ang="0">
                    <a:pos x="19" y="78"/>
                  </a:cxn>
                  <a:cxn ang="0">
                    <a:pos x="29" y="83"/>
                  </a:cxn>
                  <a:cxn ang="0">
                    <a:pos x="40" y="87"/>
                  </a:cxn>
                  <a:cxn ang="0">
                    <a:pos x="53" y="94"/>
                  </a:cxn>
                  <a:cxn ang="0">
                    <a:pos x="83" y="102"/>
                  </a:cxn>
                  <a:cxn ang="0">
                    <a:pos x="116" y="107"/>
                  </a:cxn>
                  <a:cxn ang="0">
                    <a:pos x="155" y="111"/>
                  </a:cxn>
                  <a:cxn ang="0">
                    <a:pos x="197" y="113"/>
                  </a:cxn>
                  <a:cxn ang="0">
                    <a:pos x="237" y="111"/>
                  </a:cxn>
                  <a:cxn ang="0">
                    <a:pos x="276" y="107"/>
                  </a:cxn>
                  <a:cxn ang="0">
                    <a:pos x="309" y="100"/>
                  </a:cxn>
                  <a:cxn ang="0">
                    <a:pos x="339" y="94"/>
                  </a:cxn>
                </a:cxnLst>
                <a:rect l="0" t="0" r="r" b="b"/>
                <a:pathLst>
                  <a:path w="393" h="114">
                    <a:moveTo>
                      <a:pt x="339" y="94"/>
                    </a:moveTo>
                    <a:lnTo>
                      <a:pt x="339" y="94"/>
                    </a:lnTo>
                    <a:lnTo>
                      <a:pt x="357" y="87"/>
                    </a:lnTo>
                    <a:lnTo>
                      <a:pt x="370" y="81"/>
                    </a:lnTo>
                    <a:lnTo>
                      <a:pt x="380" y="74"/>
                    </a:lnTo>
                    <a:lnTo>
                      <a:pt x="386" y="68"/>
                    </a:lnTo>
                    <a:lnTo>
                      <a:pt x="389" y="63"/>
                    </a:lnTo>
                    <a:lnTo>
                      <a:pt x="391" y="60"/>
                    </a:lnTo>
                    <a:lnTo>
                      <a:pt x="392" y="55"/>
                    </a:lnTo>
                    <a:lnTo>
                      <a:pt x="391" y="52"/>
                    </a:lnTo>
                    <a:lnTo>
                      <a:pt x="389" y="48"/>
                    </a:lnTo>
                    <a:lnTo>
                      <a:pt x="386" y="44"/>
                    </a:lnTo>
                    <a:lnTo>
                      <a:pt x="380" y="40"/>
                    </a:lnTo>
                    <a:lnTo>
                      <a:pt x="374" y="35"/>
                    </a:lnTo>
                    <a:lnTo>
                      <a:pt x="363" y="28"/>
                    </a:lnTo>
                    <a:lnTo>
                      <a:pt x="352" y="24"/>
                    </a:lnTo>
                    <a:lnTo>
                      <a:pt x="339" y="18"/>
                    </a:lnTo>
                    <a:lnTo>
                      <a:pt x="309" y="11"/>
                    </a:lnTo>
                    <a:lnTo>
                      <a:pt x="276" y="5"/>
                    </a:lnTo>
                    <a:lnTo>
                      <a:pt x="237" y="1"/>
                    </a:lnTo>
                    <a:lnTo>
                      <a:pt x="197" y="0"/>
                    </a:lnTo>
                    <a:lnTo>
                      <a:pt x="155" y="1"/>
                    </a:lnTo>
                    <a:lnTo>
                      <a:pt x="116" y="5"/>
                    </a:lnTo>
                    <a:lnTo>
                      <a:pt x="83" y="11"/>
                    </a:lnTo>
                    <a:lnTo>
                      <a:pt x="53" y="18"/>
                    </a:lnTo>
                    <a:lnTo>
                      <a:pt x="40" y="24"/>
                    </a:lnTo>
                    <a:lnTo>
                      <a:pt x="29" y="28"/>
                    </a:lnTo>
                    <a:lnTo>
                      <a:pt x="19" y="35"/>
                    </a:lnTo>
                    <a:lnTo>
                      <a:pt x="13" y="40"/>
                    </a:lnTo>
                    <a:lnTo>
                      <a:pt x="6" y="44"/>
                    </a:lnTo>
                    <a:lnTo>
                      <a:pt x="3" y="48"/>
                    </a:lnTo>
                    <a:lnTo>
                      <a:pt x="2" y="52"/>
                    </a:lnTo>
                    <a:lnTo>
                      <a:pt x="0" y="55"/>
                    </a:lnTo>
                    <a:lnTo>
                      <a:pt x="2" y="60"/>
                    </a:lnTo>
                    <a:lnTo>
                      <a:pt x="3" y="63"/>
                    </a:lnTo>
                    <a:lnTo>
                      <a:pt x="6" y="68"/>
                    </a:lnTo>
                    <a:lnTo>
                      <a:pt x="13" y="73"/>
                    </a:lnTo>
                    <a:lnTo>
                      <a:pt x="19" y="78"/>
                    </a:lnTo>
                    <a:lnTo>
                      <a:pt x="29" y="83"/>
                    </a:lnTo>
                    <a:lnTo>
                      <a:pt x="40" y="87"/>
                    </a:lnTo>
                    <a:lnTo>
                      <a:pt x="53" y="94"/>
                    </a:lnTo>
                    <a:lnTo>
                      <a:pt x="83" y="102"/>
                    </a:lnTo>
                    <a:lnTo>
                      <a:pt x="116" y="107"/>
                    </a:lnTo>
                    <a:lnTo>
                      <a:pt x="155" y="111"/>
                    </a:lnTo>
                    <a:lnTo>
                      <a:pt x="197" y="113"/>
                    </a:lnTo>
                    <a:lnTo>
                      <a:pt x="237" y="111"/>
                    </a:lnTo>
                    <a:lnTo>
                      <a:pt x="276" y="107"/>
                    </a:lnTo>
                    <a:lnTo>
                      <a:pt x="309" y="100"/>
                    </a:lnTo>
                    <a:lnTo>
                      <a:pt x="339" y="94"/>
                    </a:lnTo>
                  </a:path>
                </a:pathLst>
              </a:custGeom>
              <a:solidFill>
                <a:srgbClr val="FFFFFF"/>
              </a:solidFill>
              <a:ln w="9525" cap="rnd">
                <a:noFill/>
                <a:round/>
                <a:headEnd/>
                <a:tailEnd/>
              </a:ln>
              <a:effectLst/>
            </p:spPr>
            <p:txBody>
              <a:bodyPr/>
              <a:lstStyle/>
              <a:p>
                <a:endParaRPr lang="en-US"/>
              </a:p>
            </p:txBody>
          </p:sp>
          <p:sp>
            <p:nvSpPr>
              <p:cNvPr id="327" name="Freeform 174"/>
              <p:cNvSpPr>
                <a:spLocks/>
              </p:cNvSpPr>
              <p:nvPr/>
            </p:nvSpPr>
            <p:spPr bwMode="auto">
              <a:xfrm>
                <a:off x="2359" y="1309"/>
                <a:ext cx="400" cy="276"/>
              </a:xfrm>
              <a:custGeom>
                <a:avLst/>
                <a:gdLst/>
                <a:ahLst/>
                <a:cxnLst>
                  <a:cxn ang="0">
                    <a:pos x="399" y="0"/>
                  </a:cxn>
                  <a:cxn ang="0">
                    <a:pos x="399" y="210"/>
                  </a:cxn>
                  <a:cxn ang="0">
                    <a:pos x="399" y="217"/>
                  </a:cxn>
                  <a:cxn ang="0">
                    <a:pos x="396" y="223"/>
                  </a:cxn>
                  <a:cxn ang="0">
                    <a:pos x="391" y="229"/>
                  </a:cxn>
                  <a:cxn ang="0">
                    <a:pos x="384" y="236"/>
                  </a:cxn>
                  <a:cxn ang="0">
                    <a:pos x="375" y="240"/>
                  </a:cxn>
                  <a:cxn ang="0">
                    <a:pos x="366" y="247"/>
                  </a:cxn>
                  <a:cxn ang="0">
                    <a:pos x="341" y="256"/>
                  </a:cxn>
                  <a:cxn ang="0">
                    <a:pos x="313" y="264"/>
                  </a:cxn>
                  <a:cxn ang="0">
                    <a:pos x="278" y="270"/>
                  </a:cxn>
                  <a:cxn ang="0">
                    <a:pos x="240" y="273"/>
                  </a:cxn>
                  <a:cxn ang="0">
                    <a:pos x="199" y="275"/>
                  </a:cxn>
                  <a:cxn ang="0">
                    <a:pos x="160" y="273"/>
                  </a:cxn>
                  <a:cxn ang="0">
                    <a:pos x="122" y="270"/>
                  </a:cxn>
                  <a:cxn ang="0">
                    <a:pos x="89" y="264"/>
                  </a:cxn>
                  <a:cxn ang="0">
                    <a:pos x="60" y="256"/>
                  </a:cxn>
                  <a:cxn ang="0">
                    <a:pos x="36" y="247"/>
                  </a:cxn>
                  <a:cxn ang="0">
                    <a:pos x="24" y="240"/>
                  </a:cxn>
                  <a:cxn ang="0">
                    <a:pos x="17" y="236"/>
                  </a:cxn>
                  <a:cxn ang="0">
                    <a:pos x="10" y="229"/>
                  </a:cxn>
                  <a:cxn ang="0">
                    <a:pos x="6" y="223"/>
                  </a:cxn>
                  <a:cxn ang="0">
                    <a:pos x="2" y="217"/>
                  </a:cxn>
                  <a:cxn ang="0">
                    <a:pos x="0" y="210"/>
                  </a:cxn>
                  <a:cxn ang="0">
                    <a:pos x="0" y="1"/>
                  </a:cxn>
                  <a:cxn ang="0">
                    <a:pos x="12" y="7"/>
                  </a:cxn>
                  <a:cxn ang="0">
                    <a:pos x="23" y="14"/>
                  </a:cxn>
                  <a:cxn ang="0">
                    <a:pos x="48" y="24"/>
                  </a:cxn>
                  <a:cxn ang="0">
                    <a:pos x="78" y="31"/>
                  </a:cxn>
                  <a:cxn ang="0">
                    <a:pos x="107" y="36"/>
                  </a:cxn>
                  <a:cxn ang="0">
                    <a:pos x="135" y="39"/>
                  </a:cxn>
                  <a:cxn ang="0">
                    <a:pos x="162" y="42"/>
                  </a:cxn>
                  <a:cxn ang="0">
                    <a:pos x="199" y="44"/>
                  </a:cxn>
                  <a:cxn ang="0">
                    <a:pos x="243" y="42"/>
                  </a:cxn>
                  <a:cxn ang="0">
                    <a:pos x="283" y="39"/>
                  </a:cxn>
                  <a:cxn ang="0">
                    <a:pos x="320" y="31"/>
                  </a:cxn>
                  <a:cxn ang="0">
                    <a:pos x="353" y="24"/>
                  </a:cxn>
                  <a:cxn ang="0">
                    <a:pos x="379" y="14"/>
                  </a:cxn>
                  <a:cxn ang="0">
                    <a:pos x="390" y="7"/>
                  </a:cxn>
                  <a:cxn ang="0">
                    <a:pos x="399" y="0"/>
                  </a:cxn>
                </a:cxnLst>
                <a:rect l="0" t="0" r="r" b="b"/>
                <a:pathLst>
                  <a:path w="400" h="276">
                    <a:moveTo>
                      <a:pt x="399" y="0"/>
                    </a:moveTo>
                    <a:lnTo>
                      <a:pt x="399" y="210"/>
                    </a:lnTo>
                    <a:lnTo>
                      <a:pt x="399" y="217"/>
                    </a:lnTo>
                    <a:lnTo>
                      <a:pt x="396" y="223"/>
                    </a:lnTo>
                    <a:lnTo>
                      <a:pt x="391" y="229"/>
                    </a:lnTo>
                    <a:lnTo>
                      <a:pt x="384" y="236"/>
                    </a:lnTo>
                    <a:lnTo>
                      <a:pt x="375" y="240"/>
                    </a:lnTo>
                    <a:lnTo>
                      <a:pt x="366" y="247"/>
                    </a:lnTo>
                    <a:lnTo>
                      <a:pt x="341" y="256"/>
                    </a:lnTo>
                    <a:lnTo>
                      <a:pt x="313" y="264"/>
                    </a:lnTo>
                    <a:lnTo>
                      <a:pt x="278" y="270"/>
                    </a:lnTo>
                    <a:lnTo>
                      <a:pt x="240" y="273"/>
                    </a:lnTo>
                    <a:lnTo>
                      <a:pt x="199" y="275"/>
                    </a:lnTo>
                    <a:lnTo>
                      <a:pt x="160" y="273"/>
                    </a:lnTo>
                    <a:lnTo>
                      <a:pt x="122" y="270"/>
                    </a:lnTo>
                    <a:lnTo>
                      <a:pt x="89" y="264"/>
                    </a:lnTo>
                    <a:lnTo>
                      <a:pt x="60" y="256"/>
                    </a:lnTo>
                    <a:lnTo>
                      <a:pt x="36" y="247"/>
                    </a:lnTo>
                    <a:lnTo>
                      <a:pt x="24" y="240"/>
                    </a:lnTo>
                    <a:lnTo>
                      <a:pt x="17" y="236"/>
                    </a:lnTo>
                    <a:lnTo>
                      <a:pt x="10" y="229"/>
                    </a:lnTo>
                    <a:lnTo>
                      <a:pt x="6" y="223"/>
                    </a:lnTo>
                    <a:lnTo>
                      <a:pt x="2" y="217"/>
                    </a:lnTo>
                    <a:lnTo>
                      <a:pt x="0" y="210"/>
                    </a:lnTo>
                    <a:lnTo>
                      <a:pt x="0" y="1"/>
                    </a:lnTo>
                    <a:lnTo>
                      <a:pt x="12" y="7"/>
                    </a:lnTo>
                    <a:lnTo>
                      <a:pt x="23" y="14"/>
                    </a:lnTo>
                    <a:lnTo>
                      <a:pt x="48" y="24"/>
                    </a:lnTo>
                    <a:lnTo>
                      <a:pt x="78" y="31"/>
                    </a:lnTo>
                    <a:lnTo>
                      <a:pt x="107" y="36"/>
                    </a:lnTo>
                    <a:lnTo>
                      <a:pt x="135" y="39"/>
                    </a:lnTo>
                    <a:lnTo>
                      <a:pt x="162" y="42"/>
                    </a:lnTo>
                    <a:lnTo>
                      <a:pt x="199" y="44"/>
                    </a:lnTo>
                    <a:lnTo>
                      <a:pt x="243" y="42"/>
                    </a:lnTo>
                    <a:lnTo>
                      <a:pt x="283" y="39"/>
                    </a:lnTo>
                    <a:lnTo>
                      <a:pt x="320" y="31"/>
                    </a:lnTo>
                    <a:lnTo>
                      <a:pt x="353" y="24"/>
                    </a:lnTo>
                    <a:lnTo>
                      <a:pt x="379" y="14"/>
                    </a:lnTo>
                    <a:lnTo>
                      <a:pt x="390" y="7"/>
                    </a:lnTo>
                    <a:lnTo>
                      <a:pt x="399" y="0"/>
                    </a:lnTo>
                  </a:path>
                </a:pathLst>
              </a:custGeom>
              <a:solidFill>
                <a:srgbClr val="FFFFFF"/>
              </a:solidFill>
              <a:ln w="9525" cap="rnd">
                <a:noFill/>
                <a:round/>
                <a:headEnd/>
                <a:tailEnd/>
              </a:ln>
              <a:effectLst/>
            </p:spPr>
            <p:txBody>
              <a:bodyPr/>
              <a:lstStyle/>
              <a:p>
                <a:endParaRPr lang="en-US"/>
              </a:p>
            </p:txBody>
          </p:sp>
          <p:sp>
            <p:nvSpPr>
              <p:cNvPr id="328" name="Freeform 175"/>
              <p:cNvSpPr>
                <a:spLocks/>
              </p:cNvSpPr>
              <p:nvPr/>
            </p:nvSpPr>
            <p:spPr bwMode="auto">
              <a:xfrm>
                <a:off x="2363" y="1215"/>
                <a:ext cx="393" cy="113"/>
              </a:xfrm>
              <a:custGeom>
                <a:avLst/>
                <a:gdLst/>
                <a:ahLst/>
                <a:cxnLst>
                  <a:cxn ang="0">
                    <a:pos x="340" y="94"/>
                  </a:cxn>
                  <a:cxn ang="0">
                    <a:pos x="340" y="94"/>
                  </a:cxn>
                  <a:cxn ang="0">
                    <a:pos x="358" y="87"/>
                  </a:cxn>
                  <a:cxn ang="0">
                    <a:pos x="371" y="81"/>
                  </a:cxn>
                  <a:cxn ang="0">
                    <a:pos x="379" y="75"/>
                  </a:cxn>
                  <a:cxn ang="0">
                    <a:pos x="386" y="70"/>
                  </a:cxn>
                  <a:cxn ang="0">
                    <a:pos x="390" y="65"/>
                  </a:cxn>
                  <a:cxn ang="0">
                    <a:pos x="392" y="60"/>
                  </a:cxn>
                  <a:cxn ang="0">
                    <a:pos x="392" y="57"/>
                  </a:cxn>
                  <a:cxn ang="0">
                    <a:pos x="392" y="53"/>
                  </a:cxn>
                  <a:cxn ang="0">
                    <a:pos x="390" y="49"/>
                  </a:cxn>
                  <a:cxn ang="0">
                    <a:pos x="386" y="45"/>
                  </a:cxn>
                  <a:cxn ang="0">
                    <a:pos x="380" y="40"/>
                  </a:cxn>
                  <a:cxn ang="0">
                    <a:pos x="374" y="35"/>
                  </a:cxn>
                  <a:cxn ang="0">
                    <a:pos x="364" y="30"/>
                  </a:cxn>
                  <a:cxn ang="0">
                    <a:pos x="353" y="25"/>
                  </a:cxn>
                  <a:cxn ang="0">
                    <a:pos x="340" y="21"/>
                  </a:cxn>
                  <a:cxn ang="0">
                    <a:pos x="310" y="13"/>
                  </a:cxn>
                  <a:cxn ang="0">
                    <a:pos x="276" y="6"/>
                  </a:cxn>
                  <a:cxn ang="0">
                    <a:pos x="237" y="2"/>
                  </a:cxn>
                  <a:cxn ang="0">
                    <a:pos x="196" y="0"/>
                  </a:cxn>
                  <a:cxn ang="0">
                    <a:pos x="156" y="2"/>
                  </a:cxn>
                  <a:cxn ang="0">
                    <a:pos x="117" y="6"/>
                  </a:cxn>
                  <a:cxn ang="0">
                    <a:pos x="82" y="13"/>
                  </a:cxn>
                  <a:cxn ang="0">
                    <a:pos x="53" y="21"/>
                  </a:cxn>
                  <a:cxn ang="0">
                    <a:pos x="40" y="25"/>
                  </a:cxn>
                  <a:cxn ang="0">
                    <a:pos x="29" y="30"/>
                  </a:cxn>
                  <a:cxn ang="0">
                    <a:pos x="19" y="35"/>
                  </a:cxn>
                  <a:cxn ang="0">
                    <a:pos x="11" y="40"/>
                  </a:cxn>
                  <a:cxn ang="0">
                    <a:pos x="6" y="45"/>
                  </a:cxn>
                  <a:cxn ang="0">
                    <a:pos x="3" y="49"/>
                  </a:cxn>
                  <a:cxn ang="0">
                    <a:pos x="2" y="53"/>
                  </a:cxn>
                  <a:cxn ang="0">
                    <a:pos x="0" y="57"/>
                  </a:cxn>
                  <a:cxn ang="0">
                    <a:pos x="2" y="60"/>
                  </a:cxn>
                  <a:cxn ang="0">
                    <a:pos x="3" y="65"/>
                  </a:cxn>
                  <a:cxn ang="0">
                    <a:pos x="6" y="68"/>
                  </a:cxn>
                  <a:cxn ang="0">
                    <a:pos x="11" y="73"/>
                  </a:cxn>
                  <a:cxn ang="0">
                    <a:pos x="19" y="79"/>
                  </a:cxn>
                  <a:cxn ang="0">
                    <a:pos x="29" y="84"/>
                  </a:cxn>
                  <a:cxn ang="0">
                    <a:pos x="40" y="88"/>
                  </a:cxn>
                  <a:cxn ang="0">
                    <a:pos x="53" y="94"/>
                  </a:cxn>
                  <a:cxn ang="0">
                    <a:pos x="82" y="101"/>
                  </a:cxn>
                  <a:cxn ang="0">
                    <a:pos x="117" y="107"/>
                  </a:cxn>
                  <a:cxn ang="0">
                    <a:pos x="156" y="111"/>
                  </a:cxn>
                  <a:cxn ang="0">
                    <a:pos x="196" y="112"/>
                  </a:cxn>
                  <a:cxn ang="0">
                    <a:pos x="237" y="111"/>
                  </a:cxn>
                  <a:cxn ang="0">
                    <a:pos x="276" y="107"/>
                  </a:cxn>
                  <a:cxn ang="0">
                    <a:pos x="310" y="101"/>
                  </a:cxn>
                  <a:cxn ang="0">
                    <a:pos x="340" y="94"/>
                  </a:cxn>
                </a:cxnLst>
                <a:rect l="0" t="0" r="r" b="b"/>
                <a:pathLst>
                  <a:path w="393" h="113">
                    <a:moveTo>
                      <a:pt x="340" y="94"/>
                    </a:moveTo>
                    <a:lnTo>
                      <a:pt x="340" y="94"/>
                    </a:lnTo>
                    <a:lnTo>
                      <a:pt x="358" y="87"/>
                    </a:lnTo>
                    <a:lnTo>
                      <a:pt x="371" y="81"/>
                    </a:lnTo>
                    <a:lnTo>
                      <a:pt x="379" y="75"/>
                    </a:lnTo>
                    <a:lnTo>
                      <a:pt x="386" y="70"/>
                    </a:lnTo>
                    <a:lnTo>
                      <a:pt x="390" y="65"/>
                    </a:lnTo>
                    <a:lnTo>
                      <a:pt x="392" y="60"/>
                    </a:lnTo>
                    <a:lnTo>
                      <a:pt x="392" y="57"/>
                    </a:lnTo>
                    <a:lnTo>
                      <a:pt x="392" y="53"/>
                    </a:lnTo>
                    <a:lnTo>
                      <a:pt x="390" y="49"/>
                    </a:lnTo>
                    <a:lnTo>
                      <a:pt x="386" y="45"/>
                    </a:lnTo>
                    <a:lnTo>
                      <a:pt x="380" y="40"/>
                    </a:lnTo>
                    <a:lnTo>
                      <a:pt x="374" y="35"/>
                    </a:lnTo>
                    <a:lnTo>
                      <a:pt x="364" y="30"/>
                    </a:lnTo>
                    <a:lnTo>
                      <a:pt x="353" y="25"/>
                    </a:lnTo>
                    <a:lnTo>
                      <a:pt x="340" y="21"/>
                    </a:lnTo>
                    <a:lnTo>
                      <a:pt x="310" y="13"/>
                    </a:lnTo>
                    <a:lnTo>
                      <a:pt x="276" y="6"/>
                    </a:lnTo>
                    <a:lnTo>
                      <a:pt x="237" y="2"/>
                    </a:lnTo>
                    <a:lnTo>
                      <a:pt x="196" y="0"/>
                    </a:lnTo>
                    <a:lnTo>
                      <a:pt x="156" y="2"/>
                    </a:lnTo>
                    <a:lnTo>
                      <a:pt x="117" y="6"/>
                    </a:lnTo>
                    <a:lnTo>
                      <a:pt x="82" y="13"/>
                    </a:lnTo>
                    <a:lnTo>
                      <a:pt x="53" y="21"/>
                    </a:lnTo>
                    <a:lnTo>
                      <a:pt x="40" y="25"/>
                    </a:lnTo>
                    <a:lnTo>
                      <a:pt x="29" y="30"/>
                    </a:lnTo>
                    <a:lnTo>
                      <a:pt x="19" y="35"/>
                    </a:lnTo>
                    <a:lnTo>
                      <a:pt x="11" y="40"/>
                    </a:lnTo>
                    <a:lnTo>
                      <a:pt x="6" y="45"/>
                    </a:lnTo>
                    <a:lnTo>
                      <a:pt x="3" y="49"/>
                    </a:lnTo>
                    <a:lnTo>
                      <a:pt x="2" y="53"/>
                    </a:lnTo>
                    <a:lnTo>
                      <a:pt x="0" y="57"/>
                    </a:lnTo>
                    <a:lnTo>
                      <a:pt x="2" y="60"/>
                    </a:lnTo>
                    <a:lnTo>
                      <a:pt x="3" y="65"/>
                    </a:lnTo>
                    <a:lnTo>
                      <a:pt x="6" y="68"/>
                    </a:lnTo>
                    <a:lnTo>
                      <a:pt x="11" y="73"/>
                    </a:lnTo>
                    <a:lnTo>
                      <a:pt x="19" y="79"/>
                    </a:lnTo>
                    <a:lnTo>
                      <a:pt x="29" y="84"/>
                    </a:lnTo>
                    <a:lnTo>
                      <a:pt x="40" y="88"/>
                    </a:lnTo>
                    <a:lnTo>
                      <a:pt x="53" y="94"/>
                    </a:lnTo>
                    <a:lnTo>
                      <a:pt x="82" y="101"/>
                    </a:lnTo>
                    <a:lnTo>
                      <a:pt x="117" y="107"/>
                    </a:lnTo>
                    <a:lnTo>
                      <a:pt x="156" y="111"/>
                    </a:lnTo>
                    <a:lnTo>
                      <a:pt x="196" y="112"/>
                    </a:lnTo>
                    <a:lnTo>
                      <a:pt x="237" y="111"/>
                    </a:lnTo>
                    <a:lnTo>
                      <a:pt x="276" y="107"/>
                    </a:lnTo>
                    <a:lnTo>
                      <a:pt x="310" y="101"/>
                    </a:lnTo>
                    <a:lnTo>
                      <a:pt x="340" y="94"/>
                    </a:lnTo>
                  </a:path>
                </a:pathLst>
              </a:custGeom>
              <a:solidFill>
                <a:srgbClr val="FFFFFF"/>
              </a:solidFill>
              <a:ln w="9525" cap="rnd">
                <a:noFill/>
                <a:round/>
                <a:headEnd/>
                <a:tailEnd/>
              </a:ln>
              <a:effectLst/>
            </p:spPr>
            <p:txBody>
              <a:bodyPr/>
              <a:lstStyle/>
              <a:p>
                <a:endParaRPr lang="en-US"/>
              </a:p>
            </p:txBody>
          </p:sp>
          <p:sp>
            <p:nvSpPr>
              <p:cNvPr id="329" name="Freeform 176"/>
              <p:cNvSpPr>
                <a:spLocks/>
              </p:cNvSpPr>
              <p:nvPr/>
            </p:nvSpPr>
            <p:spPr bwMode="auto">
              <a:xfrm>
                <a:off x="847" y="2694"/>
                <a:ext cx="561" cy="522"/>
              </a:xfrm>
              <a:custGeom>
                <a:avLst/>
                <a:gdLst/>
                <a:ahLst/>
                <a:cxnLst>
                  <a:cxn ang="0">
                    <a:pos x="3" y="453"/>
                  </a:cxn>
                  <a:cxn ang="0">
                    <a:pos x="3" y="453"/>
                  </a:cxn>
                  <a:cxn ang="0">
                    <a:pos x="0" y="462"/>
                  </a:cxn>
                  <a:cxn ang="0">
                    <a:pos x="0" y="469"/>
                  </a:cxn>
                  <a:cxn ang="0">
                    <a:pos x="1" y="473"/>
                  </a:cxn>
                  <a:cxn ang="0">
                    <a:pos x="5" y="480"/>
                  </a:cxn>
                  <a:cxn ang="0">
                    <a:pos x="9" y="484"/>
                  </a:cxn>
                  <a:cxn ang="0">
                    <a:pos x="18" y="486"/>
                  </a:cxn>
                  <a:cxn ang="0">
                    <a:pos x="36" y="493"/>
                  </a:cxn>
                  <a:cxn ang="0">
                    <a:pos x="96" y="505"/>
                  </a:cxn>
                  <a:cxn ang="0">
                    <a:pos x="156" y="514"/>
                  </a:cxn>
                  <a:cxn ang="0">
                    <a:pos x="217" y="520"/>
                  </a:cxn>
                  <a:cxn ang="0">
                    <a:pos x="279" y="521"/>
                  </a:cxn>
                  <a:cxn ang="0">
                    <a:pos x="340" y="520"/>
                  </a:cxn>
                  <a:cxn ang="0">
                    <a:pos x="401" y="515"/>
                  </a:cxn>
                  <a:cxn ang="0">
                    <a:pos x="433" y="510"/>
                  </a:cxn>
                  <a:cxn ang="0">
                    <a:pos x="463" y="505"/>
                  </a:cxn>
                  <a:cxn ang="0">
                    <a:pos x="493" y="499"/>
                  </a:cxn>
                  <a:cxn ang="0">
                    <a:pos x="523" y="493"/>
                  </a:cxn>
                  <a:cxn ang="0">
                    <a:pos x="531" y="490"/>
                  </a:cxn>
                  <a:cxn ang="0">
                    <a:pos x="540" y="486"/>
                  </a:cxn>
                  <a:cxn ang="0">
                    <a:pos x="547" y="482"/>
                  </a:cxn>
                  <a:cxn ang="0">
                    <a:pos x="553" y="477"/>
                  </a:cxn>
                  <a:cxn ang="0">
                    <a:pos x="557" y="471"/>
                  </a:cxn>
                  <a:cxn ang="0">
                    <a:pos x="560" y="464"/>
                  </a:cxn>
                  <a:cxn ang="0">
                    <a:pos x="560" y="456"/>
                  </a:cxn>
                  <a:cxn ang="0">
                    <a:pos x="559" y="449"/>
                  </a:cxn>
                  <a:cxn ang="0">
                    <a:pos x="301" y="21"/>
                  </a:cxn>
                  <a:cxn ang="0">
                    <a:pos x="295" y="15"/>
                  </a:cxn>
                  <a:cxn ang="0">
                    <a:pos x="290" y="8"/>
                  </a:cxn>
                  <a:cxn ang="0">
                    <a:pos x="286" y="5"/>
                  </a:cxn>
                  <a:cxn ang="0">
                    <a:pos x="281" y="2"/>
                  </a:cxn>
                  <a:cxn ang="0">
                    <a:pos x="276" y="0"/>
                  </a:cxn>
                  <a:cxn ang="0">
                    <a:pos x="271" y="0"/>
                  </a:cxn>
                  <a:cxn ang="0">
                    <a:pos x="263" y="4"/>
                  </a:cxn>
                  <a:cxn ang="0">
                    <a:pos x="257" y="8"/>
                  </a:cxn>
                  <a:cxn ang="0">
                    <a:pos x="252" y="15"/>
                  </a:cxn>
                  <a:cxn ang="0">
                    <a:pos x="248" y="21"/>
                  </a:cxn>
                  <a:cxn ang="0">
                    <a:pos x="3" y="453"/>
                  </a:cxn>
                </a:cxnLst>
                <a:rect l="0" t="0" r="r" b="b"/>
                <a:pathLst>
                  <a:path w="561" h="522">
                    <a:moveTo>
                      <a:pt x="3" y="453"/>
                    </a:moveTo>
                    <a:lnTo>
                      <a:pt x="3" y="453"/>
                    </a:lnTo>
                    <a:lnTo>
                      <a:pt x="0" y="462"/>
                    </a:lnTo>
                    <a:lnTo>
                      <a:pt x="0" y="469"/>
                    </a:lnTo>
                    <a:lnTo>
                      <a:pt x="1" y="473"/>
                    </a:lnTo>
                    <a:lnTo>
                      <a:pt x="5" y="480"/>
                    </a:lnTo>
                    <a:lnTo>
                      <a:pt x="9" y="484"/>
                    </a:lnTo>
                    <a:lnTo>
                      <a:pt x="18" y="486"/>
                    </a:lnTo>
                    <a:lnTo>
                      <a:pt x="36" y="493"/>
                    </a:lnTo>
                    <a:lnTo>
                      <a:pt x="96" y="505"/>
                    </a:lnTo>
                    <a:lnTo>
                      <a:pt x="156" y="514"/>
                    </a:lnTo>
                    <a:lnTo>
                      <a:pt x="217" y="520"/>
                    </a:lnTo>
                    <a:lnTo>
                      <a:pt x="279" y="521"/>
                    </a:lnTo>
                    <a:lnTo>
                      <a:pt x="340" y="520"/>
                    </a:lnTo>
                    <a:lnTo>
                      <a:pt x="401" y="515"/>
                    </a:lnTo>
                    <a:lnTo>
                      <a:pt x="433" y="510"/>
                    </a:lnTo>
                    <a:lnTo>
                      <a:pt x="463" y="505"/>
                    </a:lnTo>
                    <a:lnTo>
                      <a:pt x="493" y="499"/>
                    </a:lnTo>
                    <a:lnTo>
                      <a:pt x="523" y="493"/>
                    </a:lnTo>
                    <a:lnTo>
                      <a:pt x="531" y="490"/>
                    </a:lnTo>
                    <a:lnTo>
                      <a:pt x="540" y="486"/>
                    </a:lnTo>
                    <a:lnTo>
                      <a:pt x="547" y="482"/>
                    </a:lnTo>
                    <a:lnTo>
                      <a:pt x="553" y="477"/>
                    </a:lnTo>
                    <a:lnTo>
                      <a:pt x="557" y="471"/>
                    </a:lnTo>
                    <a:lnTo>
                      <a:pt x="560" y="464"/>
                    </a:lnTo>
                    <a:lnTo>
                      <a:pt x="560" y="456"/>
                    </a:lnTo>
                    <a:lnTo>
                      <a:pt x="559" y="449"/>
                    </a:lnTo>
                    <a:lnTo>
                      <a:pt x="301" y="21"/>
                    </a:lnTo>
                    <a:lnTo>
                      <a:pt x="295" y="15"/>
                    </a:lnTo>
                    <a:lnTo>
                      <a:pt x="290" y="8"/>
                    </a:lnTo>
                    <a:lnTo>
                      <a:pt x="286" y="5"/>
                    </a:lnTo>
                    <a:lnTo>
                      <a:pt x="281" y="2"/>
                    </a:lnTo>
                    <a:lnTo>
                      <a:pt x="276" y="0"/>
                    </a:lnTo>
                    <a:lnTo>
                      <a:pt x="271" y="0"/>
                    </a:lnTo>
                    <a:lnTo>
                      <a:pt x="263" y="4"/>
                    </a:lnTo>
                    <a:lnTo>
                      <a:pt x="257" y="8"/>
                    </a:lnTo>
                    <a:lnTo>
                      <a:pt x="252" y="15"/>
                    </a:lnTo>
                    <a:lnTo>
                      <a:pt x="248" y="21"/>
                    </a:lnTo>
                    <a:lnTo>
                      <a:pt x="3" y="453"/>
                    </a:lnTo>
                  </a:path>
                </a:pathLst>
              </a:custGeom>
              <a:solidFill>
                <a:srgbClr val="E6E6E6"/>
              </a:solidFill>
              <a:ln w="12700" cap="rnd" cmpd="sng">
                <a:solidFill>
                  <a:srgbClr val="999999"/>
                </a:solidFill>
                <a:prstDash val="solid"/>
                <a:round/>
                <a:headEnd/>
                <a:tailEnd/>
              </a:ln>
              <a:effectLst/>
            </p:spPr>
            <p:txBody>
              <a:bodyPr/>
              <a:lstStyle/>
              <a:p>
                <a:endParaRPr lang="en-US"/>
              </a:p>
            </p:txBody>
          </p:sp>
          <p:sp>
            <p:nvSpPr>
              <p:cNvPr id="330" name="Freeform 177"/>
              <p:cNvSpPr>
                <a:spLocks/>
              </p:cNvSpPr>
              <p:nvPr/>
            </p:nvSpPr>
            <p:spPr bwMode="auto">
              <a:xfrm>
                <a:off x="1060" y="2931"/>
                <a:ext cx="133" cy="91"/>
              </a:xfrm>
              <a:custGeom>
                <a:avLst/>
                <a:gdLst/>
                <a:ahLst/>
                <a:cxnLst>
                  <a:cxn ang="0">
                    <a:pos x="132" y="0"/>
                  </a:cxn>
                  <a:cxn ang="0">
                    <a:pos x="132" y="68"/>
                  </a:cxn>
                  <a:cxn ang="0">
                    <a:pos x="130" y="73"/>
                  </a:cxn>
                  <a:cxn ang="0">
                    <a:pos x="125" y="77"/>
                  </a:cxn>
                  <a:cxn ang="0">
                    <a:pos x="121" y="81"/>
                  </a:cxn>
                  <a:cxn ang="0">
                    <a:pos x="112" y="84"/>
                  </a:cxn>
                  <a:cxn ang="0">
                    <a:pos x="92" y="89"/>
                  </a:cxn>
                  <a:cxn ang="0">
                    <a:pos x="66" y="90"/>
                  </a:cxn>
                  <a:cxn ang="0">
                    <a:pos x="40" y="89"/>
                  </a:cxn>
                  <a:cxn ang="0">
                    <a:pos x="20" y="84"/>
                  </a:cxn>
                  <a:cxn ang="0">
                    <a:pos x="11" y="81"/>
                  </a:cxn>
                  <a:cxn ang="0">
                    <a:pos x="5" y="76"/>
                  </a:cxn>
                  <a:cxn ang="0">
                    <a:pos x="2" y="73"/>
                  </a:cxn>
                  <a:cxn ang="0">
                    <a:pos x="0" y="68"/>
                  </a:cxn>
                  <a:cxn ang="0">
                    <a:pos x="0" y="0"/>
                  </a:cxn>
                  <a:cxn ang="0">
                    <a:pos x="8" y="3"/>
                  </a:cxn>
                  <a:cxn ang="0">
                    <a:pos x="16" y="7"/>
                  </a:cxn>
                  <a:cxn ang="0">
                    <a:pos x="35" y="11"/>
                  </a:cxn>
                  <a:cxn ang="0">
                    <a:pos x="53" y="14"/>
                  </a:cxn>
                  <a:cxn ang="0">
                    <a:pos x="66" y="14"/>
                  </a:cxn>
                  <a:cxn ang="0">
                    <a:pos x="81" y="14"/>
                  </a:cxn>
                  <a:cxn ang="0">
                    <a:pos x="94" y="12"/>
                  </a:cxn>
                  <a:cxn ang="0">
                    <a:pos x="105" y="9"/>
                  </a:cxn>
                  <a:cxn ang="0">
                    <a:pos x="116" y="7"/>
                  </a:cxn>
                  <a:cxn ang="0">
                    <a:pos x="124" y="3"/>
                  </a:cxn>
                  <a:cxn ang="0">
                    <a:pos x="132" y="0"/>
                  </a:cxn>
                </a:cxnLst>
                <a:rect l="0" t="0" r="r" b="b"/>
                <a:pathLst>
                  <a:path w="133" h="91">
                    <a:moveTo>
                      <a:pt x="132" y="0"/>
                    </a:moveTo>
                    <a:lnTo>
                      <a:pt x="132" y="68"/>
                    </a:lnTo>
                    <a:lnTo>
                      <a:pt x="130" y="73"/>
                    </a:lnTo>
                    <a:lnTo>
                      <a:pt x="125" y="77"/>
                    </a:lnTo>
                    <a:lnTo>
                      <a:pt x="121" y="81"/>
                    </a:lnTo>
                    <a:lnTo>
                      <a:pt x="112" y="84"/>
                    </a:lnTo>
                    <a:lnTo>
                      <a:pt x="92" y="89"/>
                    </a:lnTo>
                    <a:lnTo>
                      <a:pt x="66" y="90"/>
                    </a:lnTo>
                    <a:lnTo>
                      <a:pt x="40" y="89"/>
                    </a:lnTo>
                    <a:lnTo>
                      <a:pt x="20" y="84"/>
                    </a:lnTo>
                    <a:lnTo>
                      <a:pt x="11" y="81"/>
                    </a:lnTo>
                    <a:lnTo>
                      <a:pt x="5" y="76"/>
                    </a:lnTo>
                    <a:lnTo>
                      <a:pt x="2" y="73"/>
                    </a:lnTo>
                    <a:lnTo>
                      <a:pt x="0" y="68"/>
                    </a:lnTo>
                    <a:lnTo>
                      <a:pt x="0" y="0"/>
                    </a:lnTo>
                    <a:lnTo>
                      <a:pt x="8" y="3"/>
                    </a:lnTo>
                    <a:lnTo>
                      <a:pt x="16" y="7"/>
                    </a:lnTo>
                    <a:lnTo>
                      <a:pt x="35" y="11"/>
                    </a:lnTo>
                    <a:lnTo>
                      <a:pt x="53" y="14"/>
                    </a:lnTo>
                    <a:lnTo>
                      <a:pt x="66" y="14"/>
                    </a:lnTo>
                    <a:lnTo>
                      <a:pt x="81" y="14"/>
                    </a:lnTo>
                    <a:lnTo>
                      <a:pt x="94" y="12"/>
                    </a:lnTo>
                    <a:lnTo>
                      <a:pt x="105" y="9"/>
                    </a:lnTo>
                    <a:lnTo>
                      <a:pt x="116" y="7"/>
                    </a:lnTo>
                    <a:lnTo>
                      <a:pt x="124" y="3"/>
                    </a:lnTo>
                    <a:lnTo>
                      <a:pt x="132" y="0"/>
                    </a:lnTo>
                  </a:path>
                </a:pathLst>
              </a:custGeom>
              <a:solidFill>
                <a:srgbClr val="666666"/>
              </a:solidFill>
              <a:ln w="9525" cap="rnd">
                <a:noFill/>
                <a:round/>
                <a:headEnd/>
                <a:tailEnd/>
              </a:ln>
              <a:effectLst/>
            </p:spPr>
            <p:txBody>
              <a:bodyPr/>
              <a:lstStyle/>
              <a:p>
                <a:endParaRPr lang="en-US"/>
              </a:p>
            </p:txBody>
          </p:sp>
          <p:sp>
            <p:nvSpPr>
              <p:cNvPr id="331" name="Freeform 178"/>
              <p:cNvSpPr>
                <a:spLocks/>
              </p:cNvSpPr>
              <p:nvPr/>
            </p:nvSpPr>
            <p:spPr bwMode="auto">
              <a:xfrm>
                <a:off x="1062" y="2899"/>
                <a:ext cx="129" cy="39"/>
              </a:xfrm>
              <a:custGeom>
                <a:avLst/>
                <a:gdLst/>
                <a:ahLst/>
                <a:cxnLst>
                  <a:cxn ang="0">
                    <a:pos x="110" y="32"/>
                  </a:cxn>
                  <a:cxn ang="0">
                    <a:pos x="110" y="32"/>
                  </a:cxn>
                  <a:cxn ang="0">
                    <a:pos x="122" y="27"/>
                  </a:cxn>
                  <a:cxn ang="0">
                    <a:pos x="127" y="24"/>
                  </a:cxn>
                  <a:cxn ang="0">
                    <a:pos x="128" y="20"/>
                  </a:cxn>
                  <a:cxn ang="0">
                    <a:pos x="128" y="19"/>
                  </a:cxn>
                  <a:cxn ang="0">
                    <a:pos x="127" y="16"/>
                  </a:cxn>
                  <a:cxn ang="0">
                    <a:pos x="125" y="14"/>
                  </a:cxn>
                  <a:cxn ang="0">
                    <a:pos x="119" y="9"/>
                  </a:cxn>
                  <a:cxn ang="0">
                    <a:pos x="110" y="6"/>
                  </a:cxn>
                  <a:cxn ang="0">
                    <a:pos x="101" y="5"/>
                  </a:cxn>
                  <a:cxn ang="0">
                    <a:pos x="90" y="3"/>
                  </a:cxn>
                  <a:cxn ang="0">
                    <a:pos x="64" y="0"/>
                  </a:cxn>
                  <a:cxn ang="0">
                    <a:pos x="38" y="3"/>
                  </a:cxn>
                  <a:cxn ang="0">
                    <a:pos x="27" y="5"/>
                  </a:cxn>
                  <a:cxn ang="0">
                    <a:pos x="18" y="6"/>
                  </a:cxn>
                  <a:cxn ang="0">
                    <a:pos x="9" y="9"/>
                  </a:cxn>
                  <a:cxn ang="0">
                    <a:pos x="3" y="14"/>
                  </a:cxn>
                  <a:cxn ang="0">
                    <a:pos x="0" y="16"/>
                  </a:cxn>
                  <a:cxn ang="0">
                    <a:pos x="0" y="19"/>
                  </a:cxn>
                  <a:cxn ang="0">
                    <a:pos x="0" y="22"/>
                  </a:cxn>
                  <a:cxn ang="0">
                    <a:pos x="3" y="26"/>
                  </a:cxn>
                  <a:cxn ang="0">
                    <a:pos x="9" y="29"/>
                  </a:cxn>
                  <a:cxn ang="0">
                    <a:pos x="18" y="32"/>
                  </a:cxn>
                  <a:cxn ang="0">
                    <a:pos x="27" y="33"/>
                  </a:cxn>
                  <a:cxn ang="0">
                    <a:pos x="38" y="37"/>
                  </a:cxn>
                  <a:cxn ang="0">
                    <a:pos x="64" y="38"/>
                  </a:cxn>
                  <a:cxn ang="0">
                    <a:pos x="77" y="37"/>
                  </a:cxn>
                  <a:cxn ang="0">
                    <a:pos x="90" y="35"/>
                  </a:cxn>
                  <a:cxn ang="0">
                    <a:pos x="110" y="32"/>
                  </a:cxn>
                </a:cxnLst>
                <a:rect l="0" t="0" r="r" b="b"/>
                <a:pathLst>
                  <a:path w="129" h="39">
                    <a:moveTo>
                      <a:pt x="110" y="32"/>
                    </a:moveTo>
                    <a:lnTo>
                      <a:pt x="110" y="32"/>
                    </a:lnTo>
                    <a:lnTo>
                      <a:pt x="122" y="27"/>
                    </a:lnTo>
                    <a:lnTo>
                      <a:pt x="127" y="24"/>
                    </a:lnTo>
                    <a:lnTo>
                      <a:pt x="128" y="20"/>
                    </a:lnTo>
                    <a:lnTo>
                      <a:pt x="128" y="19"/>
                    </a:lnTo>
                    <a:lnTo>
                      <a:pt x="127" y="16"/>
                    </a:lnTo>
                    <a:lnTo>
                      <a:pt x="125" y="14"/>
                    </a:lnTo>
                    <a:lnTo>
                      <a:pt x="119" y="9"/>
                    </a:lnTo>
                    <a:lnTo>
                      <a:pt x="110" y="6"/>
                    </a:lnTo>
                    <a:lnTo>
                      <a:pt x="101" y="5"/>
                    </a:lnTo>
                    <a:lnTo>
                      <a:pt x="90" y="3"/>
                    </a:lnTo>
                    <a:lnTo>
                      <a:pt x="64" y="0"/>
                    </a:lnTo>
                    <a:lnTo>
                      <a:pt x="38" y="3"/>
                    </a:lnTo>
                    <a:lnTo>
                      <a:pt x="27" y="5"/>
                    </a:lnTo>
                    <a:lnTo>
                      <a:pt x="18" y="6"/>
                    </a:lnTo>
                    <a:lnTo>
                      <a:pt x="9" y="9"/>
                    </a:lnTo>
                    <a:lnTo>
                      <a:pt x="3" y="14"/>
                    </a:lnTo>
                    <a:lnTo>
                      <a:pt x="0" y="16"/>
                    </a:lnTo>
                    <a:lnTo>
                      <a:pt x="0" y="19"/>
                    </a:lnTo>
                    <a:lnTo>
                      <a:pt x="0" y="22"/>
                    </a:lnTo>
                    <a:lnTo>
                      <a:pt x="3" y="26"/>
                    </a:lnTo>
                    <a:lnTo>
                      <a:pt x="9" y="29"/>
                    </a:lnTo>
                    <a:lnTo>
                      <a:pt x="18" y="32"/>
                    </a:lnTo>
                    <a:lnTo>
                      <a:pt x="27" y="33"/>
                    </a:lnTo>
                    <a:lnTo>
                      <a:pt x="38" y="37"/>
                    </a:lnTo>
                    <a:lnTo>
                      <a:pt x="64" y="38"/>
                    </a:lnTo>
                    <a:lnTo>
                      <a:pt x="77" y="37"/>
                    </a:lnTo>
                    <a:lnTo>
                      <a:pt x="90" y="35"/>
                    </a:lnTo>
                    <a:lnTo>
                      <a:pt x="110" y="32"/>
                    </a:lnTo>
                  </a:path>
                </a:pathLst>
              </a:custGeom>
              <a:solidFill>
                <a:srgbClr val="666666"/>
              </a:solidFill>
              <a:ln w="9525" cap="rnd">
                <a:noFill/>
                <a:round/>
                <a:headEnd/>
                <a:tailEnd/>
              </a:ln>
              <a:effectLst/>
            </p:spPr>
            <p:txBody>
              <a:bodyPr/>
              <a:lstStyle/>
              <a:p>
                <a:endParaRPr lang="en-US"/>
              </a:p>
            </p:txBody>
          </p:sp>
          <p:sp>
            <p:nvSpPr>
              <p:cNvPr id="332" name="Freeform 179"/>
              <p:cNvSpPr>
                <a:spLocks/>
              </p:cNvSpPr>
              <p:nvPr/>
            </p:nvSpPr>
            <p:spPr bwMode="auto">
              <a:xfrm>
                <a:off x="1261" y="3056"/>
                <a:ext cx="15" cy="13"/>
              </a:xfrm>
              <a:custGeom>
                <a:avLst/>
                <a:gdLst/>
                <a:ahLst/>
                <a:cxnLst>
                  <a:cxn ang="0">
                    <a:pos x="0" y="12"/>
                  </a:cxn>
                  <a:cxn ang="0">
                    <a:pos x="5" y="12"/>
                  </a:cxn>
                  <a:cxn ang="0">
                    <a:pos x="7" y="8"/>
                  </a:cxn>
                  <a:cxn ang="0">
                    <a:pos x="10" y="12"/>
                  </a:cxn>
                  <a:cxn ang="0">
                    <a:pos x="14" y="12"/>
                  </a:cxn>
                  <a:cxn ang="0">
                    <a:pos x="10" y="6"/>
                  </a:cxn>
                  <a:cxn ang="0">
                    <a:pos x="12" y="0"/>
                  </a:cxn>
                  <a:cxn ang="0">
                    <a:pos x="10" y="0"/>
                  </a:cxn>
                  <a:cxn ang="0">
                    <a:pos x="7" y="3"/>
                  </a:cxn>
                  <a:cxn ang="0">
                    <a:pos x="5" y="0"/>
                  </a:cxn>
                  <a:cxn ang="0">
                    <a:pos x="0" y="0"/>
                  </a:cxn>
                  <a:cxn ang="0">
                    <a:pos x="5" y="6"/>
                  </a:cxn>
                  <a:cxn ang="0">
                    <a:pos x="0" y="12"/>
                  </a:cxn>
                </a:cxnLst>
                <a:rect l="0" t="0" r="r" b="b"/>
                <a:pathLst>
                  <a:path w="15" h="13">
                    <a:moveTo>
                      <a:pt x="0" y="12"/>
                    </a:moveTo>
                    <a:lnTo>
                      <a:pt x="5" y="12"/>
                    </a:lnTo>
                    <a:lnTo>
                      <a:pt x="7" y="8"/>
                    </a:lnTo>
                    <a:lnTo>
                      <a:pt x="10" y="12"/>
                    </a:lnTo>
                    <a:lnTo>
                      <a:pt x="14" y="12"/>
                    </a:lnTo>
                    <a:lnTo>
                      <a:pt x="10" y="6"/>
                    </a:lnTo>
                    <a:lnTo>
                      <a:pt x="12" y="0"/>
                    </a:lnTo>
                    <a:lnTo>
                      <a:pt x="10" y="0"/>
                    </a:lnTo>
                    <a:lnTo>
                      <a:pt x="7" y="3"/>
                    </a:lnTo>
                    <a:lnTo>
                      <a:pt x="5" y="0"/>
                    </a:lnTo>
                    <a:lnTo>
                      <a:pt x="0" y="0"/>
                    </a:lnTo>
                    <a:lnTo>
                      <a:pt x="5" y="6"/>
                    </a:lnTo>
                    <a:lnTo>
                      <a:pt x="0" y="12"/>
                    </a:lnTo>
                  </a:path>
                </a:pathLst>
              </a:custGeom>
              <a:solidFill>
                <a:srgbClr val="666666"/>
              </a:solidFill>
              <a:ln w="9525" cap="rnd">
                <a:noFill/>
                <a:round/>
                <a:headEnd/>
                <a:tailEnd/>
              </a:ln>
              <a:effectLst/>
            </p:spPr>
            <p:txBody>
              <a:bodyPr/>
              <a:lstStyle/>
              <a:p>
                <a:endParaRPr lang="en-US"/>
              </a:p>
            </p:txBody>
          </p:sp>
          <p:sp>
            <p:nvSpPr>
              <p:cNvPr id="333" name="Freeform 180"/>
              <p:cNvSpPr>
                <a:spLocks/>
              </p:cNvSpPr>
              <p:nvPr/>
            </p:nvSpPr>
            <p:spPr bwMode="auto">
              <a:xfrm>
                <a:off x="1076" y="3056"/>
                <a:ext cx="16" cy="14"/>
              </a:xfrm>
              <a:custGeom>
                <a:avLst/>
                <a:gdLst/>
                <a:ahLst/>
                <a:cxnLst>
                  <a:cxn ang="0">
                    <a:pos x="0" y="13"/>
                  </a:cxn>
                  <a:cxn ang="0">
                    <a:pos x="6" y="13"/>
                  </a:cxn>
                  <a:cxn ang="0">
                    <a:pos x="6" y="8"/>
                  </a:cxn>
                  <a:cxn ang="0">
                    <a:pos x="10" y="13"/>
                  </a:cxn>
                  <a:cxn ang="0">
                    <a:pos x="15" y="13"/>
                  </a:cxn>
                  <a:cxn ang="0">
                    <a:pos x="10" y="6"/>
                  </a:cxn>
                  <a:cxn ang="0">
                    <a:pos x="15" y="0"/>
                  </a:cxn>
                  <a:cxn ang="0">
                    <a:pos x="10" y="0"/>
                  </a:cxn>
                  <a:cxn ang="0">
                    <a:pos x="6" y="3"/>
                  </a:cxn>
                  <a:cxn ang="0">
                    <a:pos x="6" y="0"/>
                  </a:cxn>
                  <a:cxn ang="0">
                    <a:pos x="0" y="0"/>
                  </a:cxn>
                  <a:cxn ang="0">
                    <a:pos x="6" y="6"/>
                  </a:cxn>
                  <a:cxn ang="0">
                    <a:pos x="0" y="13"/>
                  </a:cxn>
                </a:cxnLst>
                <a:rect l="0" t="0" r="r" b="b"/>
                <a:pathLst>
                  <a:path w="16" h="14">
                    <a:moveTo>
                      <a:pt x="0" y="13"/>
                    </a:moveTo>
                    <a:lnTo>
                      <a:pt x="6" y="13"/>
                    </a:lnTo>
                    <a:lnTo>
                      <a:pt x="6" y="8"/>
                    </a:lnTo>
                    <a:lnTo>
                      <a:pt x="10" y="13"/>
                    </a:lnTo>
                    <a:lnTo>
                      <a:pt x="15" y="13"/>
                    </a:lnTo>
                    <a:lnTo>
                      <a:pt x="10" y="6"/>
                    </a:lnTo>
                    <a:lnTo>
                      <a:pt x="15" y="0"/>
                    </a:lnTo>
                    <a:lnTo>
                      <a:pt x="10" y="0"/>
                    </a:lnTo>
                    <a:lnTo>
                      <a:pt x="6" y="3"/>
                    </a:lnTo>
                    <a:lnTo>
                      <a:pt x="6" y="0"/>
                    </a:lnTo>
                    <a:lnTo>
                      <a:pt x="0" y="0"/>
                    </a:lnTo>
                    <a:lnTo>
                      <a:pt x="6" y="6"/>
                    </a:lnTo>
                    <a:lnTo>
                      <a:pt x="0" y="13"/>
                    </a:lnTo>
                  </a:path>
                </a:pathLst>
              </a:custGeom>
              <a:solidFill>
                <a:srgbClr val="666666"/>
              </a:solidFill>
              <a:ln w="9525" cap="rnd">
                <a:noFill/>
                <a:round/>
                <a:headEnd/>
                <a:tailEnd/>
              </a:ln>
              <a:effectLst/>
            </p:spPr>
            <p:txBody>
              <a:bodyPr/>
              <a:lstStyle/>
              <a:p>
                <a:endParaRPr lang="en-US"/>
              </a:p>
            </p:txBody>
          </p:sp>
          <p:sp>
            <p:nvSpPr>
              <p:cNvPr id="334" name="Freeform 181"/>
              <p:cNvSpPr>
                <a:spLocks/>
              </p:cNvSpPr>
              <p:nvPr/>
            </p:nvSpPr>
            <p:spPr bwMode="auto">
              <a:xfrm>
                <a:off x="2894" y="1160"/>
                <a:ext cx="463" cy="397"/>
              </a:xfrm>
              <a:custGeom>
                <a:avLst/>
                <a:gdLst/>
                <a:ahLst/>
                <a:cxnLst>
                  <a:cxn ang="0">
                    <a:pos x="347" y="396"/>
                  </a:cxn>
                  <a:cxn ang="0">
                    <a:pos x="116" y="396"/>
                  </a:cxn>
                  <a:cxn ang="0">
                    <a:pos x="0" y="198"/>
                  </a:cxn>
                  <a:cxn ang="0">
                    <a:pos x="116" y="0"/>
                  </a:cxn>
                  <a:cxn ang="0">
                    <a:pos x="347" y="0"/>
                  </a:cxn>
                  <a:cxn ang="0">
                    <a:pos x="462" y="198"/>
                  </a:cxn>
                  <a:cxn ang="0">
                    <a:pos x="347" y="396"/>
                  </a:cxn>
                </a:cxnLst>
                <a:rect l="0" t="0" r="r" b="b"/>
                <a:pathLst>
                  <a:path w="463" h="397">
                    <a:moveTo>
                      <a:pt x="347" y="396"/>
                    </a:moveTo>
                    <a:lnTo>
                      <a:pt x="116" y="396"/>
                    </a:lnTo>
                    <a:lnTo>
                      <a:pt x="0" y="198"/>
                    </a:lnTo>
                    <a:lnTo>
                      <a:pt x="116" y="0"/>
                    </a:lnTo>
                    <a:lnTo>
                      <a:pt x="347" y="0"/>
                    </a:lnTo>
                    <a:lnTo>
                      <a:pt x="462" y="198"/>
                    </a:lnTo>
                    <a:lnTo>
                      <a:pt x="347" y="396"/>
                    </a:lnTo>
                  </a:path>
                </a:pathLst>
              </a:custGeom>
              <a:solidFill>
                <a:srgbClr val="E6E6E6"/>
              </a:solidFill>
              <a:ln w="12700" cap="rnd" cmpd="sng">
                <a:solidFill>
                  <a:srgbClr val="999999"/>
                </a:solidFill>
                <a:prstDash val="solid"/>
                <a:round/>
                <a:headEnd/>
                <a:tailEnd/>
              </a:ln>
              <a:effectLst/>
            </p:spPr>
            <p:txBody>
              <a:bodyPr/>
              <a:lstStyle/>
              <a:p>
                <a:endParaRPr lang="en-US"/>
              </a:p>
            </p:txBody>
          </p:sp>
          <p:sp>
            <p:nvSpPr>
              <p:cNvPr id="335" name="Freeform 182"/>
              <p:cNvSpPr>
                <a:spLocks/>
              </p:cNvSpPr>
              <p:nvPr/>
            </p:nvSpPr>
            <p:spPr bwMode="auto">
              <a:xfrm>
                <a:off x="3056" y="1238"/>
                <a:ext cx="131" cy="90"/>
              </a:xfrm>
              <a:custGeom>
                <a:avLst/>
                <a:gdLst/>
                <a:ahLst/>
                <a:cxnLst>
                  <a:cxn ang="0">
                    <a:pos x="130" y="0"/>
                  </a:cxn>
                  <a:cxn ang="0">
                    <a:pos x="130" y="69"/>
                  </a:cxn>
                  <a:cxn ang="0">
                    <a:pos x="128" y="72"/>
                  </a:cxn>
                  <a:cxn ang="0">
                    <a:pos x="124" y="76"/>
                  </a:cxn>
                  <a:cxn ang="0">
                    <a:pos x="119" y="80"/>
                  </a:cxn>
                  <a:cxn ang="0">
                    <a:pos x="111" y="83"/>
                  </a:cxn>
                  <a:cxn ang="0">
                    <a:pos x="89" y="88"/>
                  </a:cxn>
                  <a:cxn ang="0">
                    <a:pos x="65" y="89"/>
                  </a:cxn>
                  <a:cxn ang="0">
                    <a:pos x="39" y="88"/>
                  </a:cxn>
                  <a:cxn ang="0">
                    <a:pos x="19" y="83"/>
                  </a:cxn>
                  <a:cxn ang="0">
                    <a:pos x="11" y="80"/>
                  </a:cxn>
                  <a:cxn ang="0">
                    <a:pos x="6" y="76"/>
                  </a:cxn>
                  <a:cxn ang="0">
                    <a:pos x="0" y="72"/>
                  </a:cxn>
                  <a:cxn ang="0">
                    <a:pos x="0" y="67"/>
                  </a:cxn>
                  <a:cxn ang="0">
                    <a:pos x="0" y="0"/>
                  </a:cxn>
                  <a:cxn ang="0">
                    <a:pos x="6" y="5"/>
                  </a:cxn>
                  <a:cxn ang="0">
                    <a:pos x="15" y="7"/>
                  </a:cxn>
                  <a:cxn ang="0">
                    <a:pos x="34" y="12"/>
                  </a:cxn>
                  <a:cxn ang="0">
                    <a:pos x="53" y="14"/>
                  </a:cxn>
                  <a:cxn ang="0">
                    <a:pos x="65" y="14"/>
                  </a:cxn>
                  <a:cxn ang="0">
                    <a:pos x="78" y="14"/>
                  </a:cxn>
                  <a:cxn ang="0">
                    <a:pos x="91" y="12"/>
                  </a:cxn>
                  <a:cxn ang="0">
                    <a:pos x="104" y="11"/>
                  </a:cxn>
                  <a:cxn ang="0">
                    <a:pos x="113" y="7"/>
                  </a:cxn>
                  <a:cxn ang="0">
                    <a:pos x="124" y="5"/>
                  </a:cxn>
                  <a:cxn ang="0">
                    <a:pos x="130" y="0"/>
                  </a:cxn>
                </a:cxnLst>
                <a:rect l="0" t="0" r="r" b="b"/>
                <a:pathLst>
                  <a:path w="131" h="90">
                    <a:moveTo>
                      <a:pt x="130" y="0"/>
                    </a:moveTo>
                    <a:lnTo>
                      <a:pt x="130" y="69"/>
                    </a:lnTo>
                    <a:lnTo>
                      <a:pt x="128" y="72"/>
                    </a:lnTo>
                    <a:lnTo>
                      <a:pt x="124" y="76"/>
                    </a:lnTo>
                    <a:lnTo>
                      <a:pt x="119" y="80"/>
                    </a:lnTo>
                    <a:lnTo>
                      <a:pt x="111" y="83"/>
                    </a:lnTo>
                    <a:lnTo>
                      <a:pt x="89" y="88"/>
                    </a:lnTo>
                    <a:lnTo>
                      <a:pt x="65" y="89"/>
                    </a:lnTo>
                    <a:lnTo>
                      <a:pt x="39" y="88"/>
                    </a:lnTo>
                    <a:lnTo>
                      <a:pt x="19" y="83"/>
                    </a:lnTo>
                    <a:lnTo>
                      <a:pt x="11" y="80"/>
                    </a:lnTo>
                    <a:lnTo>
                      <a:pt x="6" y="76"/>
                    </a:lnTo>
                    <a:lnTo>
                      <a:pt x="0" y="72"/>
                    </a:lnTo>
                    <a:lnTo>
                      <a:pt x="0" y="67"/>
                    </a:lnTo>
                    <a:lnTo>
                      <a:pt x="0" y="0"/>
                    </a:lnTo>
                    <a:lnTo>
                      <a:pt x="6" y="5"/>
                    </a:lnTo>
                    <a:lnTo>
                      <a:pt x="15" y="7"/>
                    </a:lnTo>
                    <a:lnTo>
                      <a:pt x="34" y="12"/>
                    </a:lnTo>
                    <a:lnTo>
                      <a:pt x="53" y="14"/>
                    </a:lnTo>
                    <a:lnTo>
                      <a:pt x="65" y="14"/>
                    </a:lnTo>
                    <a:lnTo>
                      <a:pt x="78" y="14"/>
                    </a:lnTo>
                    <a:lnTo>
                      <a:pt x="91" y="12"/>
                    </a:lnTo>
                    <a:lnTo>
                      <a:pt x="104" y="11"/>
                    </a:lnTo>
                    <a:lnTo>
                      <a:pt x="113" y="7"/>
                    </a:lnTo>
                    <a:lnTo>
                      <a:pt x="124" y="5"/>
                    </a:lnTo>
                    <a:lnTo>
                      <a:pt x="130" y="0"/>
                    </a:lnTo>
                  </a:path>
                </a:pathLst>
              </a:custGeom>
              <a:solidFill>
                <a:srgbClr val="666666"/>
              </a:solidFill>
              <a:ln w="9525" cap="rnd">
                <a:noFill/>
                <a:round/>
                <a:headEnd/>
                <a:tailEnd/>
              </a:ln>
              <a:effectLst/>
            </p:spPr>
            <p:txBody>
              <a:bodyPr/>
              <a:lstStyle/>
              <a:p>
                <a:endParaRPr lang="en-US"/>
              </a:p>
            </p:txBody>
          </p:sp>
          <p:sp>
            <p:nvSpPr>
              <p:cNvPr id="336" name="Freeform 183"/>
              <p:cNvSpPr>
                <a:spLocks/>
              </p:cNvSpPr>
              <p:nvPr/>
            </p:nvSpPr>
            <p:spPr bwMode="auto">
              <a:xfrm>
                <a:off x="3056" y="1207"/>
                <a:ext cx="129" cy="38"/>
              </a:xfrm>
              <a:custGeom>
                <a:avLst/>
                <a:gdLst/>
                <a:ahLst/>
                <a:cxnLst>
                  <a:cxn ang="0">
                    <a:pos x="112" y="31"/>
                  </a:cxn>
                  <a:cxn ang="0">
                    <a:pos x="112" y="31"/>
                  </a:cxn>
                  <a:cxn ang="0">
                    <a:pos x="122" y="25"/>
                  </a:cxn>
                  <a:cxn ang="0">
                    <a:pos x="126" y="22"/>
                  </a:cxn>
                  <a:cxn ang="0">
                    <a:pos x="128" y="18"/>
                  </a:cxn>
                  <a:cxn ang="0">
                    <a:pos x="128" y="18"/>
                  </a:cxn>
                  <a:cxn ang="0">
                    <a:pos x="128" y="16"/>
                  </a:cxn>
                  <a:cxn ang="0">
                    <a:pos x="124" y="13"/>
                  </a:cxn>
                  <a:cxn ang="0">
                    <a:pos x="120" y="9"/>
                  </a:cxn>
                  <a:cxn ang="0">
                    <a:pos x="112" y="6"/>
                  </a:cxn>
                  <a:cxn ang="0">
                    <a:pos x="102" y="3"/>
                  </a:cxn>
                  <a:cxn ang="0">
                    <a:pos x="91" y="1"/>
                  </a:cxn>
                  <a:cxn ang="0">
                    <a:pos x="64" y="0"/>
                  </a:cxn>
                  <a:cxn ang="0">
                    <a:pos x="39" y="1"/>
                  </a:cxn>
                  <a:cxn ang="0">
                    <a:pos x="28" y="3"/>
                  </a:cxn>
                  <a:cxn ang="0">
                    <a:pos x="17" y="6"/>
                  </a:cxn>
                  <a:cxn ang="0">
                    <a:pos x="10" y="9"/>
                  </a:cxn>
                  <a:cxn ang="0">
                    <a:pos x="6" y="13"/>
                  </a:cxn>
                  <a:cxn ang="0">
                    <a:pos x="2" y="16"/>
                  </a:cxn>
                  <a:cxn ang="0">
                    <a:pos x="0" y="18"/>
                  </a:cxn>
                  <a:cxn ang="0">
                    <a:pos x="2" y="20"/>
                  </a:cxn>
                  <a:cxn ang="0">
                    <a:pos x="6" y="24"/>
                  </a:cxn>
                  <a:cxn ang="0">
                    <a:pos x="10" y="27"/>
                  </a:cxn>
                  <a:cxn ang="0">
                    <a:pos x="17" y="31"/>
                  </a:cxn>
                  <a:cxn ang="0">
                    <a:pos x="28" y="33"/>
                  </a:cxn>
                  <a:cxn ang="0">
                    <a:pos x="39" y="35"/>
                  </a:cxn>
                  <a:cxn ang="0">
                    <a:pos x="64" y="37"/>
                  </a:cxn>
                  <a:cxn ang="0">
                    <a:pos x="78" y="37"/>
                  </a:cxn>
                  <a:cxn ang="0">
                    <a:pos x="91" y="35"/>
                  </a:cxn>
                  <a:cxn ang="0">
                    <a:pos x="112" y="31"/>
                  </a:cxn>
                </a:cxnLst>
                <a:rect l="0" t="0" r="r" b="b"/>
                <a:pathLst>
                  <a:path w="129" h="38">
                    <a:moveTo>
                      <a:pt x="112" y="31"/>
                    </a:moveTo>
                    <a:lnTo>
                      <a:pt x="112" y="31"/>
                    </a:lnTo>
                    <a:lnTo>
                      <a:pt x="122" y="25"/>
                    </a:lnTo>
                    <a:lnTo>
                      <a:pt x="126" y="22"/>
                    </a:lnTo>
                    <a:lnTo>
                      <a:pt x="128" y="18"/>
                    </a:lnTo>
                    <a:lnTo>
                      <a:pt x="128" y="18"/>
                    </a:lnTo>
                    <a:lnTo>
                      <a:pt x="128" y="16"/>
                    </a:lnTo>
                    <a:lnTo>
                      <a:pt x="124" y="13"/>
                    </a:lnTo>
                    <a:lnTo>
                      <a:pt x="120" y="9"/>
                    </a:lnTo>
                    <a:lnTo>
                      <a:pt x="112" y="6"/>
                    </a:lnTo>
                    <a:lnTo>
                      <a:pt x="102" y="3"/>
                    </a:lnTo>
                    <a:lnTo>
                      <a:pt x="91" y="1"/>
                    </a:lnTo>
                    <a:lnTo>
                      <a:pt x="64" y="0"/>
                    </a:lnTo>
                    <a:lnTo>
                      <a:pt x="39" y="1"/>
                    </a:lnTo>
                    <a:lnTo>
                      <a:pt x="28" y="3"/>
                    </a:lnTo>
                    <a:lnTo>
                      <a:pt x="17" y="6"/>
                    </a:lnTo>
                    <a:lnTo>
                      <a:pt x="10" y="9"/>
                    </a:lnTo>
                    <a:lnTo>
                      <a:pt x="6" y="13"/>
                    </a:lnTo>
                    <a:lnTo>
                      <a:pt x="2" y="16"/>
                    </a:lnTo>
                    <a:lnTo>
                      <a:pt x="0" y="18"/>
                    </a:lnTo>
                    <a:lnTo>
                      <a:pt x="2" y="20"/>
                    </a:lnTo>
                    <a:lnTo>
                      <a:pt x="6" y="24"/>
                    </a:lnTo>
                    <a:lnTo>
                      <a:pt x="10" y="27"/>
                    </a:lnTo>
                    <a:lnTo>
                      <a:pt x="17" y="31"/>
                    </a:lnTo>
                    <a:lnTo>
                      <a:pt x="28" y="33"/>
                    </a:lnTo>
                    <a:lnTo>
                      <a:pt x="39" y="35"/>
                    </a:lnTo>
                    <a:lnTo>
                      <a:pt x="64" y="37"/>
                    </a:lnTo>
                    <a:lnTo>
                      <a:pt x="78" y="37"/>
                    </a:lnTo>
                    <a:lnTo>
                      <a:pt x="91" y="35"/>
                    </a:lnTo>
                    <a:lnTo>
                      <a:pt x="112" y="31"/>
                    </a:lnTo>
                  </a:path>
                </a:pathLst>
              </a:custGeom>
              <a:solidFill>
                <a:srgbClr val="666666"/>
              </a:solidFill>
              <a:ln w="9525" cap="rnd">
                <a:noFill/>
                <a:round/>
                <a:headEnd/>
                <a:tailEnd/>
              </a:ln>
              <a:effectLst/>
            </p:spPr>
            <p:txBody>
              <a:bodyPr/>
              <a:lstStyle/>
              <a:p>
                <a:endParaRPr lang="en-US"/>
              </a:p>
            </p:txBody>
          </p:sp>
          <p:sp>
            <p:nvSpPr>
              <p:cNvPr id="337" name="Freeform 184"/>
              <p:cNvSpPr>
                <a:spLocks/>
              </p:cNvSpPr>
              <p:nvPr/>
            </p:nvSpPr>
            <p:spPr bwMode="auto">
              <a:xfrm>
                <a:off x="3256" y="1362"/>
                <a:ext cx="14" cy="14"/>
              </a:xfrm>
              <a:custGeom>
                <a:avLst/>
                <a:gdLst/>
                <a:ahLst/>
                <a:cxnLst>
                  <a:cxn ang="0">
                    <a:pos x="0" y="13"/>
                  </a:cxn>
                  <a:cxn ang="0">
                    <a:pos x="3" y="13"/>
                  </a:cxn>
                  <a:cxn ang="0">
                    <a:pos x="7" y="10"/>
                  </a:cxn>
                  <a:cxn ang="0">
                    <a:pos x="8" y="13"/>
                  </a:cxn>
                  <a:cxn ang="0">
                    <a:pos x="13" y="13"/>
                  </a:cxn>
                  <a:cxn ang="0">
                    <a:pos x="8" y="7"/>
                  </a:cxn>
                  <a:cxn ang="0">
                    <a:pos x="13" y="0"/>
                  </a:cxn>
                  <a:cxn ang="0">
                    <a:pos x="8" y="0"/>
                  </a:cxn>
                  <a:cxn ang="0">
                    <a:pos x="7" y="4"/>
                  </a:cxn>
                  <a:cxn ang="0">
                    <a:pos x="3" y="0"/>
                  </a:cxn>
                  <a:cxn ang="0">
                    <a:pos x="0" y="0"/>
                  </a:cxn>
                  <a:cxn ang="0">
                    <a:pos x="3" y="7"/>
                  </a:cxn>
                  <a:cxn ang="0">
                    <a:pos x="0" y="13"/>
                  </a:cxn>
                </a:cxnLst>
                <a:rect l="0" t="0" r="r" b="b"/>
                <a:pathLst>
                  <a:path w="14" h="14">
                    <a:moveTo>
                      <a:pt x="0" y="13"/>
                    </a:moveTo>
                    <a:lnTo>
                      <a:pt x="3" y="13"/>
                    </a:lnTo>
                    <a:lnTo>
                      <a:pt x="7" y="10"/>
                    </a:lnTo>
                    <a:lnTo>
                      <a:pt x="8" y="13"/>
                    </a:lnTo>
                    <a:lnTo>
                      <a:pt x="13" y="13"/>
                    </a:lnTo>
                    <a:lnTo>
                      <a:pt x="8" y="7"/>
                    </a:lnTo>
                    <a:lnTo>
                      <a:pt x="13" y="0"/>
                    </a:lnTo>
                    <a:lnTo>
                      <a:pt x="8" y="0"/>
                    </a:lnTo>
                    <a:lnTo>
                      <a:pt x="7" y="4"/>
                    </a:lnTo>
                    <a:lnTo>
                      <a:pt x="3" y="0"/>
                    </a:lnTo>
                    <a:lnTo>
                      <a:pt x="0" y="0"/>
                    </a:lnTo>
                    <a:lnTo>
                      <a:pt x="3" y="7"/>
                    </a:lnTo>
                    <a:lnTo>
                      <a:pt x="0" y="13"/>
                    </a:lnTo>
                  </a:path>
                </a:pathLst>
              </a:custGeom>
              <a:solidFill>
                <a:srgbClr val="666666"/>
              </a:solidFill>
              <a:ln w="9525" cap="rnd">
                <a:noFill/>
                <a:round/>
                <a:headEnd/>
                <a:tailEnd/>
              </a:ln>
              <a:effectLst/>
            </p:spPr>
            <p:txBody>
              <a:bodyPr/>
              <a:lstStyle/>
              <a:p>
                <a:endParaRPr lang="en-US"/>
              </a:p>
            </p:txBody>
          </p:sp>
          <p:sp>
            <p:nvSpPr>
              <p:cNvPr id="338" name="Freeform 185"/>
              <p:cNvSpPr>
                <a:spLocks/>
              </p:cNvSpPr>
              <p:nvPr/>
            </p:nvSpPr>
            <p:spPr bwMode="auto">
              <a:xfrm>
                <a:off x="3072" y="1362"/>
                <a:ext cx="14" cy="14"/>
              </a:xfrm>
              <a:custGeom>
                <a:avLst/>
                <a:gdLst/>
                <a:ahLst/>
                <a:cxnLst>
                  <a:cxn ang="0">
                    <a:pos x="0" y="13"/>
                  </a:cxn>
                  <a:cxn ang="0">
                    <a:pos x="3" y="13"/>
                  </a:cxn>
                  <a:cxn ang="0">
                    <a:pos x="6" y="10"/>
                  </a:cxn>
                  <a:cxn ang="0">
                    <a:pos x="9" y="13"/>
                  </a:cxn>
                  <a:cxn ang="0">
                    <a:pos x="13" y="13"/>
                  </a:cxn>
                  <a:cxn ang="0">
                    <a:pos x="7" y="6"/>
                  </a:cxn>
                  <a:cxn ang="0">
                    <a:pos x="13" y="0"/>
                  </a:cxn>
                  <a:cxn ang="0">
                    <a:pos x="7" y="0"/>
                  </a:cxn>
                  <a:cxn ang="0">
                    <a:pos x="6" y="4"/>
                  </a:cxn>
                  <a:cxn ang="0">
                    <a:pos x="3" y="0"/>
                  </a:cxn>
                  <a:cxn ang="0">
                    <a:pos x="0" y="0"/>
                  </a:cxn>
                  <a:cxn ang="0">
                    <a:pos x="5" y="6"/>
                  </a:cxn>
                  <a:cxn ang="0">
                    <a:pos x="0" y="13"/>
                  </a:cxn>
                </a:cxnLst>
                <a:rect l="0" t="0" r="r" b="b"/>
                <a:pathLst>
                  <a:path w="14" h="14">
                    <a:moveTo>
                      <a:pt x="0" y="13"/>
                    </a:moveTo>
                    <a:lnTo>
                      <a:pt x="3" y="13"/>
                    </a:lnTo>
                    <a:lnTo>
                      <a:pt x="6" y="10"/>
                    </a:lnTo>
                    <a:lnTo>
                      <a:pt x="9" y="13"/>
                    </a:lnTo>
                    <a:lnTo>
                      <a:pt x="13" y="13"/>
                    </a:lnTo>
                    <a:lnTo>
                      <a:pt x="7" y="6"/>
                    </a:lnTo>
                    <a:lnTo>
                      <a:pt x="13" y="0"/>
                    </a:lnTo>
                    <a:lnTo>
                      <a:pt x="7" y="0"/>
                    </a:lnTo>
                    <a:lnTo>
                      <a:pt x="6" y="4"/>
                    </a:lnTo>
                    <a:lnTo>
                      <a:pt x="3" y="0"/>
                    </a:lnTo>
                    <a:lnTo>
                      <a:pt x="0" y="0"/>
                    </a:lnTo>
                    <a:lnTo>
                      <a:pt x="5" y="6"/>
                    </a:lnTo>
                    <a:lnTo>
                      <a:pt x="0" y="13"/>
                    </a:lnTo>
                  </a:path>
                </a:pathLst>
              </a:custGeom>
              <a:solidFill>
                <a:srgbClr val="666666"/>
              </a:solidFill>
              <a:ln w="9525" cap="rnd">
                <a:noFill/>
                <a:round/>
                <a:headEnd/>
                <a:tailEnd/>
              </a:ln>
              <a:effectLst/>
            </p:spPr>
            <p:txBody>
              <a:bodyPr/>
              <a:lstStyle/>
              <a:p>
                <a:endParaRPr lang="en-US"/>
              </a:p>
            </p:txBody>
          </p:sp>
          <p:sp>
            <p:nvSpPr>
              <p:cNvPr id="339" name="Freeform 186"/>
              <p:cNvSpPr>
                <a:spLocks/>
              </p:cNvSpPr>
              <p:nvPr/>
            </p:nvSpPr>
            <p:spPr bwMode="auto">
              <a:xfrm>
                <a:off x="3241" y="961"/>
                <a:ext cx="464" cy="396"/>
              </a:xfrm>
              <a:custGeom>
                <a:avLst/>
                <a:gdLst/>
                <a:ahLst/>
                <a:cxnLst>
                  <a:cxn ang="0">
                    <a:pos x="346" y="395"/>
                  </a:cxn>
                  <a:cxn ang="0">
                    <a:pos x="115" y="395"/>
                  </a:cxn>
                  <a:cxn ang="0">
                    <a:pos x="0" y="198"/>
                  </a:cxn>
                  <a:cxn ang="0">
                    <a:pos x="115" y="0"/>
                  </a:cxn>
                  <a:cxn ang="0">
                    <a:pos x="346" y="0"/>
                  </a:cxn>
                  <a:cxn ang="0">
                    <a:pos x="463" y="198"/>
                  </a:cxn>
                  <a:cxn ang="0">
                    <a:pos x="346" y="395"/>
                  </a:cxn>
                </a:cxnLst>
                <a:rect l="0" t="0" r="r" b="b"/>
                <a:pathLst>
                  <a:path w="464" h="396">
                    <a:moveTo>
                      <a:pt x="346" y="395"/>
                    </a:moveTo>
                    <a:lnTo>
                      <a:pt x="115" y="395"/>
                    </a:lnTo>
                    <a:lnTo>
                      <a:pt x="0" y="198"/>
                    </a:lnTo>
                    <a:lnTo>
                      <a:pt x="115" y="0"/>
                    </a:lnTo>
                    <a:lnTo>
                      <a:pt x="346" y="0"/>
                    </a:lnTo>
                    <a:lnTo>
                      <a:pt x="463" y="198"/>
                    </a:lnTo>
                    <a:lnTo>
                      <a:pt x="346" y="395"/>
                    </a:lnTo>
                  </a:path>
                </a:pathLst>
              </a:custGeom>
              <a:solidFill>
                <a:srgbClr val="E6E6E6"/>
              </a:solidFill>
              <a:ln w="12700" cap="rnd" cmpd="sng">
                <a:solidFill>
                  <a:srgbClr val="999999"/>
                </a:solidFill>
                <a:prstDash val="solid"/>
                <a:round/>
                <a:headEnd/>
                <a:tailEnd/>
              </a:ln>
              <a:effectLst/>
            </p:spPr>
            <p:txBody>
              <a:bodyPr/>
              <a:lstStyle/>
              <a:p>
                <a:endParaRPr lang="en-US"/>
              </a:p>
            </p:txBody>
          </p:sp>
          <p:sp>
            <p:nvSpPr>
              <p:cNvPr id="340" name="Freeform 187"/>
              <p:cNvSpPr>
                <a:spLocks/>
              </p:cNvSpPr>
              <p:nvPr/>
            </p:nvSpPr>
            <p:spPr bwMode="auto">
              <a:xfrm>
                <a:off x="3403" y="1039"/>
                <a:ext cx="131" cy="92"/>
              </a:xfrm>
              <a:custGeom>
                <a:avLst/>
                <a:gdLst/>
                <a:ahLst/>
                <a:cxnLst>
                  <a:cxn ang="0">
                    <a:pos x="130" y="0"/>
                  </a:cxn>
                  <a:cxn ang="0">
                    <a:pos x="130" y="69"/>
                  </a:cxn>
                  <a:cxn ang="0">
                    <a:pos x="128" y="74"/>
                  </a:cxn>
                  <a:cxn ang="0">
                    <a:pos x="125" y="76"/>
                  </a:cxn>
                  <a:cxn ang="0">
                    <a:pos x="119" y="81"/>
                  </a:cxn>
                  <a:cxn ang="0">
                    <a:pos x="110" y="85"/>
                  </a:cxn>
                  <a:cxn ang="0">
                    <a:pos x="90" y="89"/>
                  </a:cxn>
                  <a:cxn ang="0">
                    <a:pos x="66" y="91"/>
                  </a:cxn>
                  <a:cxn ang="0">
                    <a:pos x="40" y="89"/>
                  </a:cxn>
                  <a:cxn ang="0">
                    <a:pos x="19" y="85"/>
                  </a:cxn>
                  <a:cxn ang="0">
                    <a:pos x="11" y="81"/>
                  </a:cxn>
                  <a:cxn ang="0">
                    <a:pos x="5" y="76"/>
                  </a:cxn>
                  <a:cxn ang="0">
                    <a:pos x="1" y="74"/>
                  </a:cxn>
                  <a:cxn ang="0">
                    <a:pos x="0" y="69"/>
                  </a:cxn>
                  <a:cxn ang="0">
                    <a:pos x="0" y="0"/>
                  </a:cxn>
                  <a:cxn ang="0">
                    <a:pos x="6" y="3"/>
                  </a:cxn>
                  <a:cxn ang="0">
                    <a:pos x="16" y="6"/>
                  </a:cxn>
                  <a:cxn ang="0">
                    <a:pos x="33" y="11"/>
                  </a:cxn>
                  <a:cxn ang="0">
                    <a:pos x="53" y="13"/>
                  </a:cxn>
                  <a:cxn ang="0">
                    <a:pos x="66" y="15"/>
                  </a:cxn>
                  <a:cxn ang="0">
                    <a:pos x="78" y="13"/>
                  </a:cxn>
                  <a:cxn ang="0">
                    <a:pos x="91" y="13"/>
                  </a:cxn>
                  <a:cxn ang="0">
                    <a:pos x="104" y="9"/>
                  </a:cxn>
                  <a:cxn ang="0">
                    <a:pos x="115" y="6"/>
                  </a:cxn>
                  <a:cxn ang="0">
                    <a:pos x="123" y="3"/>
                  </a:cxn>
                  <a:cxn ang="0">
                    <a:pos x="130" y="0"/>
                  </a:cxn>
                </a:cxnLst>
                <a:rect l="0" t="0" r="r" b="b"/>
                <a:pathLst>
                  <a:path w="131" h="92">
                    <a:moveTo>
                      <a:pt x="130" y="0"/>
                    </a:moveTo>
                    <a:lnTo>
                      <a:pt x="130" y="69"/>
                    </a:lnTo>
                    <a:lnTo>
                      <a:pt x="128" y="74"/>
                    </a:lnTo>
                    <a:lnTo>
                      <a:pt x="125" y="76"/>
                    </a:lnTo>
                    <a:lnTo>
                      <a:pt x="119" y="81"/>
                    </a:lnTo>
                    <a:lnTo>
                      <a:pt x="110" y="85"/>
                    </a:lnTo>
                    <a:lnTo>
                      <a:pt x="90" y="89"/>
                    </a:lnTo>
                    <a:lnTo>
                      <a:pt x="66" y="91"/>
                    </a:lnTo>
                    <a:lnTo>
                      <a:pt x="40" y="89"/>
                    </a:lnTo>
                    <a:lnTo>
                      <a:pt x="19" y="85"/>
                    </a:lnTo>
                    <a:lnTo>
                      <a:pt x="11" y="81"/>
                    </a:lnTo>
                    <a:lnTo>
                      <a:pt x="5" y="76"/>
                    </a:lnTo>
                    <a:lnTo>
                      <a:pt x="1" y="74"/>
                    </a:lnTo>
                    <a:lnTo>
                      <a:pt x="0" y="69"/>
                    </a:lnTo>
                    <a:lnTo>
                      <a:pt x="0" y="0"/>
                    </a:lnTo>
                    <a:lnTo>
                      <a:pt x="6" y="3"/>
                    </a:lnTo>
                    <a:lnTo>
                      <a:pt x="16" y="6"/>
                    </a:lnTo>
                    <a:lnTo>
                      <a:pt x="33" y="11"/>
                    </a:lnTo>
                    <a:lnTo>
                      <a:pt x="53" y="13"/>
                    </a:lnTo>
                    <a:lnTo>
                      <a:pt x="66" y="15"/>
                    </a:lnTo>
                    <a:lnTo>
                      <a:pt x="78" y="13"/>
                    </a:lnTo>
                    <a:lnTo>
                      <a:pt x="91" y="13"/>
                    </a:lnTo>
                    <a:lnTo>
                      <a:pt x="104" y="9"/>
                    </a:lnTo>
                    <a:lnTo>
                      <a:pt x="115" y="6"/>
                    </a:lnTo>
                    <a:lnTo>
                      <a:pt x="123" y="3"/>
                    </a:lnTo>
                    <a:lnTo>
                      <a:pt x="130" y="0"/>
                    </a:lnTo>
                  </a:path>
                </a:pathLst>
              </a:custGeom>
              <a:solidFill>
                <a:srgbClr val="666666"/>
              </a:solidFill>
              <a:ln w="9525" cap="rnd">
                <a:noFill/>
                <a:round/>
                <a:headEnd/>
                <a:tailEnd/>
              </a:ln>
              <a:effectLst/>
            </p:spPr>
            <p:txBody>
              <a:bodyPr/>
              <a:lstStyle/>
              <a:p>
                <a:endParaRPr lang="en-US"/>
              </a:p>
            </p:txBody>
          </p:sp>
          <p:sp>
            <p:nvSpPr>
              <p:cNvPr id="341" name="Freeform 188"/>
              <p:cNvSpPr>
                <a:spLocks/>
              </p:cNvSpPr>
              <p:nvPr/>
            </p:nvSpPr>
            <p:spPr bwMode="auto">
              <a:xfrm>
                <a:off x="3403" y="1007"/>
                <a:ext cx="131" cy="39"/>
              </a:xfrm>
              <a:custGeom>
                <a:avLst/>
                <a:gdLst/>
                <a:ahLst/>
                <a:cxnLst>
                  <a:cxn ang="0">
                    <a:pos x="112" y="32"/>
                  </a:cxn>
                  <a:cxn ang="0">
                    <a:pos x="112" y="32"/>
                  </a:cxn>
                  <a:cxn ang="0">
                    <a:pos x="122" y="27"/>
                  </a:cxn>
                  <a:cxn ang="0">
                    <a:pos x="126" y="24"/>
                  </a:cxn>
                  <a:cxn ang="0">
                    <a:pos x="128" y="21"/>
                  </a:cxn>
                  <a:cxn ang="0">
                    <a:pos x="130" y="19"/>
                  </a:cxn>
                  <a:cxn ang="0">
                    <a:pos x="128" y="16"/>
                  </a:cxn>
                  <a:cxn ang="0">
                    <a:pos x="125" y="13"/>
                  </a:cxn>
                  <a:cxn ang="0">
                    <a:pos x="120" y="10"/>
                  </a:cxn>
                  <a:cxn ang="0">
                    <a:pos x="112" y="6"/>
                  </a:cxn>
                  <a:cxn ang="0">
                    <a:pos x="102" y="5"/>
                  </a:cxn>
                  <a:cxn ang="0">
                    <a:pos x="91" y="2"/>
                  </a:cxn>
                  <a:cxn ang="0">
                    <a:pos x="66" y="0"/>
                  </a:cxn>
                  <a:cxn ang="0">
                    <a:pos x="38" y="2"/>
                  </a:cxn>
                  <a:cxn ang="0">
                    <a:pos x="27" y="5"/>
                  </a:cxn>
                  <a:cxn ang="0">
                    <a:pos x="18" y="6"/>
                  </a:cxn>
                  <a:cxn ang="0">
                    <a:pos x="9" y="10"/>
                  </a:cxn>
                  <a:cxn ang="0">
                    <a:pos x="5" y="13"/>
                  </a:cxn>
                  <a:cxn ang="0">
                    <a:pos x="1" y="16"/>
                  </a:cxn>
                  <a:cxn ang="0">
                    <a:pos x="0" y="19"/>
                  </a:cxn>
                  <a:cxn ang="0">
                    <a:pos x="1" y="23"/>
                  </a:cxn>
                  <a:cxn ang="0">
                    <a:pos x="5" y="24"/>
                  </a:cxn>
                  <a:cxn ang="0">
                    <a:pos x="9" y="27"/>
                  </a:cxn>
                  <a:cxn ang="0">
                    <a:pos x="18" y="32"/>
                  </a:cxn>
                  <a:cxn ang="0">
                    <a:pos x="27" y="33"/>
                  </a:cxn>
                  <a:cxn ang="0">
                    <a:pos x="38" y="34"/>
                  </a:cxn>
                  <a:cxn ang="0">
                    <a:pos x="66" y="38"/>
                  </a:cxn>
                  <a:cxn ang="0">
                    <a:pos x="78" y="36"/>
                  </a:cxn>
                  <a:cxn ang="0">
                    <a:pos x="91" y="34"/>
                  </a:cxn>
                  <a:cxn ang="0">
                    <a:pos x="112" y="32"/>
                  </a:cxn>
                </a:cxnLst>
                <a:rect l="0" t="0" r="r" b="b"/>
                <a:pathLst>
                  <a:path w="131" h="39">
                    <a:moveTo>
                      <a:pt x="112" y="32"/>
                    </a:moveTo>
                    <a:lnTo>
                      <a:pt x="112" y="32"/>
                    </a:lnTo>
                    <a:lnTo>
                      <a:pt x="122" y="27"/>
                    </a:lnTo>
                    <a:lnTo>
                      <a:pt x="126" y="24"/>
                    </a:lnTo>
                    <a:lnTo>
                      <a:pt x="128" y="21"/>
                    </a:lnTo>
                    <a:lnTo>
                      <a:pt x="130" y="19"/>
                    </a:lnTo>
                    <a:lnTo>
                      <a:pt x="128" y="16"/>
                    </a:lnTo>
                    <a:lnTo>
                      <a:pt x="125" y="13"/>
                    </a:lnTo>
                    <a:lnTo>
                      <a:pt x="120" y="10"/>
                    </a:lnTo>
                    <a:lnTo>
                      <a:pt x="112" y="6"/>
                    </a:lnTo>
                    <a:lnTo>
                      <a:pt x="102" y="5"/>
                    </a:lnTo>
                    <a:lnTo>
                      <a:pt x="91" y="2"/>
                    </a:lnTo>
                    <a:lnTo>
                      <a:pt x="66" y="0"/>
                    </a:lnTo>
                    <a:lnTo>
                      <a:pt x="38" y="2"/>
                    </a:lnTo>
                    <a:lnTo>
                      <a:pt x="27" y="5"/>
                    </a:lnTo>
                    <a:lnTo>
                      <a:pt x="18" y="6"/>
                    </a:lnTo>
                    <a:lnTo>
                      <a:pt x="9" y="10"/>
                    </a:lnTo>
                    <a:lnTo>
                      <a:pt x="5" y="13"/>
                    </a:lnTo>
                    <a:lnTo>
                      <a:pt x="1" y="16"/>
                    </a:lnTo>
                    <a:lnTo>
                      <a:pt x="0" y="19"/>
                    </a:lnTo>
                    <a:lnTo>
                      <a:pt x="1" y="23"/>
                    </a:lnTo>
                    <a:lnTo>
                      <a:pt x="5" y="24"/>
                    </a:lnTo>
                    <a:lnTo>
                      <a:pt x="9" y="27"/>
                    </a:lnTo>
                    <a:lnTo>
                      <a:pt x="18" y="32"/>
                    </a:lnTo>
                    <a:lnTo>
                      <a:pt x="27" y="33"/>
                    </a:lnTo>
                    <a:lnTo>
                      <a:pt x="38" y="34"/>
                    </a:lnTo>
                    <a:lnTo>
                      <a:pt x="66" y="38"/>
                    </a:lnTo>
                    <a:lnTo>
                      <a:pt x="78" y="36"/>
                    </a:lnTo>
                    <a:lnTo>
                      <a:pt x="91" y="34"/>
                    </a:lnTo>
                    <a:lnTo>
                      <a:pt x="112" y="32"/>
                    </a:lnTo>
                  </a:path>
                </a:pathLst>
              </a:custGeom>
              <a:solidFill>
                <a:srgbClr val="666666"/>
              </a:solidFill>
              <a:ln w="9525" cap="rnd">
                <a:noFill/>
                <a:round/>
                <a:headEnd/>
                <a:tailEnd/>
              </a:ln>
              <a:effectLst/>
            </p:spPr>
            <p:txBody>
              <a:bodyPr/>
              <a:lstStyle/>
              <a:p>
                <a:endParaRPr lang="en-US"/>
              </a:p>
            </p:txBody>
          </p:sp>
          <p:sp>
            <p:nvSpPr>
              <p:cNvPr id="342" name="Freeform 189"/>
              <p:cNvSpPr>
                <a:spLocks/>
              </p:cNvSpPr>
              <p:nvPr/>
            </p:nvSpPr>
            <p:spPr bwMode="auto">
              <a:xfrm>
                <a:off x="3603" y="1164"/>
                <a:ext cx="14" cy="14"/>
              </a:xfrm>
              <a:custGeom>
                <a:avLst/>
                <a:gdLst/>
                <a:ahLst/>
                <a:cxnLst>
                  <a:cxn ang="0">
                    <a:pos x="0" y="13"/>
                  </a:cxn>
                  <a:cxn ang="0">
                    <a:pos x="4" y="13"/>
                  </a:cxn>
                  <a:cxn ang="0">
                    <a:pos x="7" y="8"/>
                  </a:cxn>
                  <a:cxn ang="0">
                    <a:pos x="10" y="13"/>
                  </a:cxn>
                  <a:cxn ang="0">
                    <a:pos x="13" y="13"/>
                  </a:cxn>
                  <a:cxn ang="0">
                    <a:pos x="9" y="6"/>
                  </a:cxn>
                  <a:cxn ang="0">
                    <a:pos x="13" y="0"/>
                  </a:cxn>
                  <a:cxn ang="0">
                    <a:pos x="9" y="0"/>
                  </a:cxn>
                  <a:cxn ang="0">
                    <a:pos x="7" y="3"/>
                  </a:cxn>
                  <a:cxn ang="0">
                    <a:pos x="4" y="0"/>
                  </a:cxn>
                  <a:cxn ang="0">
                    <a:pos x="0" y="0"/>
                  </a:cxn>
                  <a:cxn ang="0">
                    <a:pos x="5" y="6"/>
                  </a:cxn>
                  <a:cxn ang="0">
                    <a:pos x="0" y="13"/>
                  </a:cxn>
                </a:cxnLst>
                <a:rect l="0" t="0" r="r" b="b"/>
                <a:pathLst>
                  <a:path w="14" h="14">
                    <a:moveTo>
                      <a:pt x="0" y="13"/>
                    </a:moveTo>
                    <a:lnTo>
                      <a:pt x="4" y="13"/>
                    </a:lnTo>
                    <a:lnTo>
                      <a:pt x="7" y="8"/>
                    </a:lnTo>
                    <a:lnTo>
                      <a:pt x="10" y="13"/>
                    </a:lnTo>
                    <a:lnTo>
                      <a:pt x="13" y="13"/>
                    </a:lnTo>
                    <a:lnTo>
                      <a:pt x="9" y="6"/>
                    </a:lnTo>
                    <a:lnTo>
                      <a:pt x="13" y="0"/>
                    </a:lnTo>
                    <a:lnTo>
                      <a:pt x="9" y="0"/>
                    </a:lnTo>
                    <a:lnTo>
                      <a:pt x="7" y="3"/>
                    </a:lnTo>
                    <a:lnTo>
                      <a:pt x="4" y="0"/>
                    </a:lnTo>
                    <a:lnTo>
                      <a:pt x="0" y="0"/>
                    </a:lnTo>
                    <a:lnTo>
                      <a:pt x="5" y="6"/>
                    </a:lnTo>
                    <a:lnTo>
                      <a:pt x="0" y="13"/>
                    </a:lnTo>
                  </a:path>
                </a:pathLst>
              </a:custGeom>
              <a:solidFill>
                <a:srgbClr val="666666"/>
              </a:solidFill>
              <a:ln w="9525" cap="rnd">
                <a:noFill/>
                <a:round/>
                <a:headEnd/>
                <a:tailEnd/>
              </a:ln>
              <a:effectLst/>
            </p:spPr>
            <p:txBody>
              <a:bodyPr/>
              <a:lstStyle/>
              <a:p>
                <a:endParaRPr lang="en-US"/>
              </a:p>
            </p:txBody>
          </p:sp>
          <p:sp>
            <p:nvSpPr>
              <p:cNvPr id="343" name="Freeform 190"/>
              <p:cNvSpPr>
                <a:spLocks/>
              </p:cNvSpPr>
              <p:nvPr/>
            </p:nvSpPr>
            <p:spPr bwMode="auto">
              <a:xfrm>
                <a:off x="3419" y="1164"/>
                <a:ext cx="14" cy="14"/>
              </a:xfrm>
              <a:custGeom>
                <a:avLst/>
                <a:gdLst/>
                <a:ahLst/>
                <a:cxnLst>
                  <a:cxn ang="0">
                    <a:pos x="0" y="13"/>
                  </a:cxn>
                  <a:cxn ang="0">
                    <a:pos x="3" y="13"/>
                  </a:cxn>
                  <a:cxn ang="0">
                    <a:pos x="6" y="8"/>
                  </a:cxn>
                  <a:cxn ang="0">
                    <a:pos x="9" y="13"/>
                  </a:cxn>
                  <a:cxn ang="0">
                    <a:pos x="13" y="13"/>
                  </a:cxn>
                  <a:cxn ang="0">
                    <a:pos x="8" y="6"/>
                  </a:cxn>
                  <a:cxn ang="0">
                    <a:pos x="13" y="0"/>
                  </a:cxn>
                  <a:cxn ang="0">
                    <a:pos x="9" y="0"/>
                  </a:cxn>
                  <a:cxn ang="0">
                    <a:pos x="6" y="3"/>
                  </a:cxn>
                  <a:cxn ang="0">
                    <a:pos x="5" y="0"/>
                  </a:cxn>
                  <a:cxn ang="0">
                    <a:pos x="0" y="0"/>
                  </a:cxn>
                  <a:cxn ang="0">
                    <a:pos x="5" y="6"/>
                  </a:cxn>
                  <a:cxn ang="0">
                    <a:pos x="0" y="13"/>
                  </a:cxn>
                </a:cxnLst>
                <a:rect l="0" t="0" r="r" b="b"/>
                <a:pathLst>
                  <a:path w="14" h="14">
                    <a:moveTo>
                      <a:pt x="0" y="13"/>
                    </a:moveTo>
                    <a:lnTo>
                      <a:pt x="3" y="13"/>
                    </a:lnTo>
                    <a:lnTo>
                      <a:pt x="6" y="8"/>
                    </a:lnTo>
                    <a:lnTo>
                      <a:pt x="9" y="13"/>
                    </a:lnTo>
                    <a:lnTo>
                      <a:pt x="13" y="13"/>
                    </a:lnTo>
                    <a:lnTo>
                      <a:pt x="8" y="6"/>
                    </a:lnTo>
                    <a:lnTo>
                      <a:pt x="13" y="0"/>
                    </a:lnTo>
                    <a:lnTo>
                      <a:pt x="9" y="0"/>
                    </a:lnTo>
                    <a:lnTo>
                      <a:pt x="6" y="3"/>
                    </a:lnTo>
                    <a:lnTo>
                      <a:pt x="5" y="0"/>
                    </a:lnTo>
                    <a:lnTo>
                      <a:pt x="0" y="0"/>
                    </a:lnTo>
                    <a:lnTo>
                      <a:pt x="5" y="6"/>
                    </a:lnTo>
                    <a:lnTo>
                      <a:pt x="0" y="13"/>
                    </a:lnTo>
                  </a:path>
                </a:pathLst>
              </a:custGeom>
              <a:solidFill>
                <a:srgbClr val="666666"/>
              </a:solidFill>
              <a:ln w="9525" cap="rnd">
                <a:noFill/>
                <a:round/>
                <a:headEnd/>
                <a:tailEnd/>
              </a:ln>
              <a:effectLst/>
            </p:spPr>
            <p:txBody>
              <a:bodyPr/>
              <a:lstStyle/>
              <a:p>
                <a:endParaRPr lang="en-US"/>
              </a:p>
            </p:txBody>
          </p:sp>
          <p:sp>
            <p:nvSpPr>
              <p:cNvPr id="344" name="Freeform 191"/>
              <p:cNvSpPr>
                <a:spLocks/>
              </p:cNvSpPr>
              <p:nvPr/>
            </p:nvSpPr>
            <p:spPr bwMode="auto">
              <a:xfrm>
                <a:off x="2893" y="762"/>
                <a:ext cx="464" cy="397"/>
              </a:xfrm>
              <a:custGeom>
                <a:avLst/>
                <a:gdLst/>
                <a:ahLst/>
                <a:cxnLst>
                  <a:cxn ang="0">
                    <a:pos x="348" y="396"/>
                  </a:cxn>
                  <a:cxn ang="0">
                    <a:pos x="115" y="396"/>
                  </a:cxn>
                  <a:cxn ang="0">
                    <a:pos x="0" y="198"/>
                  </a:cxn>
                  <a:cxn ang="0">
                    <a:pos x="115" y="0"/>
                  </a:cxn>
                  <a:cxn ang="0">
                    <a:pos x="348" y="0"/>
                  </a:cxn>
                  <a:cxn ang="0">
                    <a:pos x="463" y="198"/>
                  </a:cxn>
                  <a:cxn ang="0">
                    <a:pos x="348" y="396"/>
                  </a:cxn>
                </a:cxnLst>
                <a:rect l="0" t="0" r="r" b="b"/>
                <a:pathLst>
                  <a:path w="464" h="397">
                    <a:moveTo>
                      <a:pt x="348" y="396"/>
                    </a:moveTo>
                    <a:lnTo>
                      <a:pt x="115" y="396"/>
                    </a:lnTo>
                    <a:lnTo>
                      <a:pt x="0" y="198"/>
                    </a:lnTo>
                    <a:lnTo>
                      <a:pt x="115" y="0"/>
                    </a:lnTo>
                    <a:lnTo>
                      <a:pt x="348" y="0"/>
                    </a:lnTo>
                    <a:lnTo>
                      <a:pt x="463" y="198"/>
                    </a:lnTo>
                    <a:lnTo>
                      <a:pt x="348" y="396"/>
                    </a:lnTo>
                  </a:path>
                </a:pathLst>
              </a:custGeom>
              <a:solidFill>
                <a:srgbClr val="E6E6E6"/>
              </a:solidFill>
              <a:ln w="12700" cap="rnd" cmpd="sng">
                <a:solidFill>
                  <a:srgbClr val="999999"/>
                </a:solidFill>
                <a:prstDash val="solid"/>
                <a:round/>
                <a:headEnd/>
                <a:tailEnd/>
              </a:ln>
              <a:effectLst/>
            </p:spPr>
            <p:txBody>
              <a:bodyPr/>
              <a:lstStyle/>
              <a:p>
                <a:endParaRPr lang="en-US"/>
              </a:p>
            </p:txBody>
          </p:sp>
          <p:sp>
            <p:nvSpPr>
              <p:cNvPr id="345" name="Freeform 192"/>
              <p:cNvSpPr>
                <a:spLocks/>
              </p:cNvSpPr>
              <p:nvPr/>
            </p:nvSpPr>
            <p:spPr bwMode="auto">
              <a:xfrm>
                <a:off x="3055" y="840"/>
                <a:ext cx="130" cy="90"/>
              </a:xfrm>
              <a:custGeom>
                <a:avLst/>
                <a:gdLst/>
                <a:ahLst/>
                <a:cxnLst>
                  <a:cxn ang="0">
                    <a:pos x="129" y="0"/>
                  </a:cxn>
                  <a:cxn ang="0">
                    <a:pos x="129" y="69"/>
                  </a:cxn>
                  <a:cxn ang="0">
                    <a:pos x="129" y="72"/>
                  </a:cxn>
                  <a:cxn ang="0">
                    <a:pos x="124" y="77"/>
                  </a:cxn>
                  <a:cxn ang="0">
                    <a:pos x="118" y="80"/>
                  </a:cxn>
                  <a:cxn ang="0">
                    <a:pos x="111" y="84"/>
                  </a:cxn>
                  <a:cxn ang="0">
                    <a:pos x="90" y="88"/>
                  </a:cxn>
                  <a:cxn ang="0">
                    <a:pos x="65" y="89"/>
                  </a:cxn>
                  <a:cxn ang="0">
                    <a:pos x="40" y="88"/>
                  </a:cxn>
                  <a:cxn ang="0">
                    <a:pos x="18" y="84"/>
                  </a:cxn>
                  <a:cxn ang="0">
                    <a:pos x="11" y="80"/>
                  </a:cxn>
                  <a:cxn ang="0">
                    <a:pos x="5" y="77"/>
                  </a:cxn>
                  <a:cxn ang="0">
                    <a:pos x="1" y="72"/>
                  </a:cxn>
                  <a:cxn ang="0">
                    <a:pos x="0" y="69"/>
                  </a:cxn>
                  <a:cxn ang="0">
                    <a:pos x="0" y="0"/>
                  </a:cxn>
                  <a:cxn ang="0">
                    <a:pos x="6" y="5"/>
                  </a:cxn>
                  <a:cxn ang="0">
                    <a:pos x="16" y="7"/>
                  </a:cxn>
                  <a:cxn ang="0">
                    <a:pos x="35" y="13"/>
                  </a:cxn>
                  <a:cxn ang="0">
                    <a:pos x="53" y="14"/>
                  </a:cxn>
                  <a:cxn ang="0">
                    <a:pos x="65" y="14"/>
                  </a:cxn>
                  <a:cxn ang="0">
                    <a:pos x="77" y="14"/>
                  </a:cxn>
                  <a:cxn ang="0">
                    <a:pos x="92" y="13"/>
                  </a:cxn>
                  <a:cxn ang="0">
                    <a:pos x="103" y="11"/>
                  </a:cxn>
                  <a:cxn ang="0">
                    <a:pos x="114" y="7"/>
                  </a:cxn>
                  <a:cxn ang="0">
                    <a:pos x="123" y="5"/>
                  </a:cxn>
                  <a:cxn ang="0">
                    <a:pos x="129" y="0"/>
                  </a:cxn>
                </a:cxnLst>
                <a:rect l="0" t="0" r="r" b="b"/>
                <a:pathLst>
                  <a:path w="130" h="90">
                    <a:moveTo>
                      <a:pt x="129" y="0"/>
                    </a:moveTo>
                    <a:lnTo>
                      <a:pt x="129" y="69"/>
                    </a:lnTo>
                    <a:lnTo>
                      <a:pt x="129" y="72"/>
                    </a:lnTo>
                    <a:lnTo>
                      <a:pt x="124" y="77"/>
                    </a:lnTo>
                    <a:lnTo>
                      <a:pt x="118" y="80"/>
                    </a:lnTo>
                    <a:lnTo>
                      <a:pt x="111" y="84"/>
                    </a:lnTo>
                    <a:lnTo>
                      <a:pt x="90" y="88"/>
                    </a:lnTo>
                    <a:lnTo>
                      <a:pt x="65" y="89"/>
                    </a:lnTo>
                    <a:lnTo>
                      <a:pt x="40" y="88"/>
                    </a:lnTo>
                    <a:lnTo>
                      <a:pt x="18" y="84"/>
                    </a:lnTo>
                    <a:lnTo>
                      <a:pt x="11" y="80"/>
                    </a:lnTo>
                    <a:lnTo>
                      <a:pt x="5" y="77"/>
                    </a:lnTo>
                    <a:lnTo>
                      <a:pt x="1" y="72"/>
                    </a:lnTo>
                    <a:lnTo>
                      <a:pt x="0" y="69"/>
                    </a:lnTo>
                    <a:lnTo>
                      <a:pt x="0" y="0"/>
                    </a:lnTo>
                    <a:lnTo>
                      <a:pt x="6" y="5"/>
                    </a:lnTo>
                    <a:lnTo>
                      <a:pt x="16" y="7"/>
                    </a:lnTo>
                    <a:lnTo>
                      <a:pt x="35" y="13"/>
                    </a:lnTo>
                    <a:lnTo>
                      <a:pt x="53" y="14"/>
                    </a:lnTo>
                    <a:lnTo>
                      <a:pt x="65" y="14"/>
                    </a:lnTo>
                    <a:lnTo>
                      <a:pt x="77" y="14"/>
                    </a:lnTo>
                    <a:lnTo>
                      <a:pt x="92" y="13"/>
                    </a:lnTo>
                    <a:lnTo>
                      <a:pt x="103" y="11"/>
                    </a:lnTo>
                    <a:lnTo>
                      <a:pt x="114" y="7"/>
                    </a:lnTo>
                    <a:lnTo>
                      <a:pt x="123" y="5"/>
                    </a:lnTo>
                    <a:lnTo>
                      <a:pt x="129" y="0"/>
                    </a:lnTo>
                  </a:path>
                </a:pathLst>
              </a:custGeom>
              <a:solidFill>
                <a:srgbClr val="666666"/>
              </a:solidFill>
              <a:ln w="9525" cap="rnd">
                <a:noFill/>
                <a:round/>
                <a:headEnd/>
                <a:tailEnd/>
              </a:ln>
              <a:effectLst/>
            </p:spPr>
            <p:txBody>
              <a:bodyPr/>
              <a:lstStyle/>
              <a:p>
                <a:endParaRPr lang="en-US"/>
              </a:p>
            </p:txBody>
          </p:sp>
          <p:sp>
            <p:nvSpPr>
              <p:cNvPr id="346" name="Freeform 193"/>
              <p:cNvSpPr>
                <a:spLocks/>
              </p:cNvSpPr>
              <p:nvPr/>
            </p:nvSpPr>
            <p:spPr bwMode="auto">
              <a:xfrm>
                <a:off x="3056" y="810"/>
                <a:ext cx="129" cy="37"/>
              </a:xfrm>
              <a:custGeom>
                <a:avLst/>
                <a:gdLst/>
                <a:ahLst/>
                <a:cxnLst>
                  <a:cxn ang="0">
                    <a:pos x="111" y="30"/>
                  </a:cxn>
                  <a:cxn ang="0">
                    <a:pos x="111" y="30"/>
                  </a:cxn>
                  <a:cxn ang="0">
                    <a:pos x="120" y="26"/>
                  </a:cxn>
                  <a:cxn ang="0">
                    <a:pos x="124" y="22"/>
                  </a:cxn>
                  <a:cxn ang="0">
                    <a:pos x="128" y="19"/>
                  </a:cxn>
                  <a:cxn ang="0">
                    <a:pos x="126" y="15"/>
                  </a:cxn>
                  <a:cxn ang="0">
                    <a:pos x="123" y="13"/>
                  </a:cxn>
                  <a:cxn ang="0">
                    <a:pos x="119" y="9"/>
                  </a:cxn>
                  <a:cxn ang="0">
                    <a:pos x="111" y="6"/>
                  </a:cxn>
                  <a:cxn ang="0">
                    <a:pos x="100" y="3"/>
                  </a:cxn>
                  <a:cxn ang="0">
                    <a:pos x="89" y="2"/>
                  </a:cxn>
                  <a:cxn ang="0">
                    <a:pos x="64" y="0"/>
                  </a:cxn>
                  <a:cxn ang="0">
                    <a:pos x="37" y="2"/>
                  </a:cxn>
                  <a:cxn ang="0">
                    <a:pos x="26" y="3"/>
                  </a:cxn>
                  <a:cxn ang="0">
                    <a:pos x="17" y="6"/>
                  </a:cxn>
                  <a:cxn ang="0">
                    <a:pos x="8" y="9"/>
                  </a:cxn>
                  <a:cxn ang="0">
                    <a:pos x="4" y="13"/>
                  </a:cxn>
                  <a:cxn ang="0">
                    <a:pos x="0" y="15"/>
                  </a:cxn>
                  <a:cxn ang="0">
                    <a:pos x="0" y="19"/>
                  </a:cxn>
                  <a:cxn ang="0">
                    <a:pos x="0" y="20"/>
                  </a:cxn>
                  <a:cxn ang="0">
                    <a:pos x="4" y="23"/>
                  </a:cxn>
                  <a:cxn ang="0">
                    <a:pos x="8" y="26"/>
                  </a:cxn>
                  <a:cxn ang="0">
                    <a:pos x="17" y="30"/>
                  </a:cxn>
                  <a:cxn ang="0">
                    <a:pos x="26" y="32"/>
                  </a:cxn>
                  <a:cxn ang="0">
                    <a:pos x="37" y="34"/>
                  </a:cxn>
                  <a:cxn ang="0">
                    <a:pos x="64" y="36"/>
                  </a:cxn>
                  <a:cxn ang="0">
                    <a:pos x="76" y="36"/>
                  </a:cxn>
                  <a:cxn ang="0">
                    <a:pos x="89" y="34"/>
                  </a:cxn>
                  <a:cxn ang="0">
                    <a:pos x="111" y="30"/>
                  </a:cxn>
                </a:cxnLst>
                <a:rect l="0" t="0" r="r" b="b"/>
                <a:pathLst>
                  <a:path w="129" h="37">
                    <a:moveTo>
                      <a:pt x="111" y="30"/>
                    </a:moveTo>
                    <a:lnTo>
                      <a:pt x="111" y="30"/>
                    </a:lnTo>
                    <a:lnTo>
                      <a:pt x="120" y="26"/>
                    </a:lnTo>
                    <a:lnTo>
                      <a:pt x="124" y="22"/>
                    </a:lnTo>
                    <a:lnTo>
                      <a:pt x="128" y="19"/>
                    </a:lnTo>
                    <a:lnTo>
                      <a:pt x="126" y="15"/>
                    </a:lnTo>
                    <a:lnTo>
                      <a:pt x="123" y="13"/>
                    </a:lnTo>
                    <a:lnTo>
                      <a:pt x="119" y="9"/>
                    </a:lnTo>
                    <a:lnTo>
                      <a:pt x="111" y="6"/>
                    </a:lnTo>
                    <a:lnTo>
                      <a:pt x="100" y="3"/>
                    </a:lnTo>
                    <a:lnTo>
                      <a:pt x="89" y="2"/>
                    </a:lnTo>
                    <a:lnTo>
                      <a:pt x="64" y="0"/>
                    </a:lnTo>
                    <a:lnTo>
                      <a:pt x="37" y="2"/>
                    </a:lnTo>
                    <a:lnTo>
                      <a:pt x="26" y="3"/>
                    </a:lnTo>
                    <a:lnTo>
                      <a:pt x="17" y="6"/>
                    </a:lnTo>
                    <a:lnTo>
                      <a:pt x="8" y="9"/>
                    </a:lnTo>
                    <a:lnTo>
                      <a:pt x="4" y="13"/>
                    </a:lnTo>
                    <a:lnTo>
                      <a:pt x="0" y="15"/>
                    </a:lnTo>
                    <a:lnTo>
                      <a:pt x="0" y="19"/>
                    </a:lnTo>
                    <a:lnTo>
                      <a:pt x="0" y="20"/>
                    </a:lnTo>
                    <a:lnTo>
                      <a:pt x="4" y="23"/>
                    </a:lnTo>
                    <a:lnTo>
                      <a:pt x="8" y="26"/>
                    </a:lnTo>
                    <a:lnTo>
                      <a:pt x="17" y="30"/>
                    </a:lnTo>
                    <a:lnTo>
                      <a:pt x="26" y="32"/>
                    </a:lnTo>
                    <a:lnTo>
                      <a:pt x="37" y="34"/>
                    </a:lnTo>
                    <a:lnTo>
                      <a:pt x="64" y="36"/>
                    </a:lnTo>
                    <a:lnTo>
                      <a:pt x="76" y="36"/>
                    </a:lnTo>
                    <a:lnTo>
                      <a:pt x="89" y="34"/>
                    </a:lnTo>
                    <a:lnTo>
                      <a:pt x="111" y="30"/>
                    </a:lnTo>
                  </a:path>
                </a:pathLst>
              </a:custGeom>
              <a:solidFill>
                <a:srgbClr val="666666"/>
              </a:solidFill>
              <a:ln w="9525" cap="rnd">
                <a:noFill/>
                <a:round/>
                <a:headEnd/>
                <a:tailEnd/>
              </a:ln>
              <a:effectLst/>
            </p:spPr>
            <p:txBody>
              <a:bodyPr/>
              <a:lstStyle/>
              <a:p>
                <a:endParaRPr lang="en-US"/>
              </a:p>
            </p:txBody>
          </p:sp>
          <p:sp>
            <p:nvSpPr>
              <p:cNvPr id="347" name="Freeform 194"/>
              <p:cNvSpPr>
                <a:spLocks/>
              </p:cNvSpPr>
              <p:nvPr/>
            </p:nvSpPr>
            <p:spPr bwMode="auto">
              <a:xfrm>
                <a:off x="3254" y="965"/>
                <a:ext cx="14" cy="13"/>
              </a:xfrm>
              <a:custGeom>
                <a:avLst/>
                <a:gdLst/>
                <a:ahLst/>
                <a:cxnLst>
                  <a:cxn ang="0">
                    <a:pos x="0" y="12"/>
                  </a:cxn>
                  <a:cxn ang="0">
                    <a:pos x="4" y="12"/>
                  </a:cxn>
                  <a:cxn ang="0">
                    <a:pos x="7" y="9"/>
                  </a:cxn>
                  <a:cxn ang="0">
                    <a:pos x="11" y="12"/>
                  </a:cxn>
                  <a:cxn ang="0">
                    <a:pos x="13" y="12"/>
                  </a:cxn>
                  <a:cxn ang="0">
                    <a:pos x="9" y="6"/>
                  </a:cxn>
                  <a:cxn ang="0">
                    <a:pos x="13" y="0"/>
                  </a:cxn>
                  <a:cxn ang="0">
                    <a:pos x="11" y="0"/>
                  </a:cxn>
                  <a:cxn ang="0">
                    <a:pos x="7" y="5"/>
                  </a:cxn>
                  <a:cxn ang="0">
                    <a:pos x="5" y="0"/>
                  </a:cxn>
                  <a:cxn ang="0">
                    <a:pos x="0" y="0"/>
                  </a:cxn>
                  <a:cxn ang="0">
                    <a:pos x="5" y="6"/>
                  </a:cxn>
                  <a:cxn ang="0">
                    <a:pos x="0" y="12"/>
                  </a:cxn>
                </a:cxnLst>
                <a:rect l="0" t="0" r="r" b="b"/>
                <a:pathLst>
                  <a:path w="14" h="13">
                    <a:moveTo>
                      <a:pt x="0" y="12"/>
                    </a:moveTo>
                    <a:lnTo>
                      <a:pt x="4" y="12"/>
                    </a:lnTo>
                    <a:lnTo>
                      <a:pt x="7" y="9"/>
                    </a:lnTo>
                    <a:lnTo>
                      <a:pt x="11" y="12"/>
                    </a:lnTo>
                    <a:lnTo>
                      <a:pt x="13" y="12"/>
                    </a:lnTo>
                    <a:lnTo>
                      <a:pt x="9" y="6"/>
                    </a:lnTo>
                    <a:lnTo>
                      <a:pt x="13" y="0"/>
                    </a:lnTo>
                    <a:lnTo>
                      <a:pt x="11" y="0"/>
                    </a:lnTo>
                    <a:lnTo>
                      <a:pt x="7" y="5"/>
                    </a:lnTo>
                    <a:lnTo>
                      <a:pt x="5" y="0"/>
                    </a:lnTo>
                    <a:lnTo>
                      <a:pt x="0" y="0"/>
                    </a:lnTo>
                    <a:lnTo>
                      <a:pt x="5" y="6"/>
                    </a:lnTo>
                    <a:lnTo>
                      <a:pt x="0" y="12"/>
                    </a:lnTo>
                  </a:path>
                </a:pathLst>
              </a:custGeom>
              <a:solidFill>
                <a:srgbClr val="666666"/>
              </a:solidFill>
              <a:ln w="9525" cap="rnd">
                <a:noFill/>
                <a:round/>
                <a:headEnd/>
                <a:tailEnd/>
              </a:ln>
              <a:effectLst/>
            </p:spPr>
            <p:txBody>
              <a:bodyPr/>
              <a:lstStyle/>
              <a:p>
                <a:endParaRPr lang="en-US"/>
              </a:p>
            </p:txBody>
          </p:sp>
          <p:sp>
            <p:nvSpPr>
              <p:cNvPr id="348" name="Freeform 195"/>
              <p:cNvSpPr>
                <a:spLocks/>
              </p:cNvSpPr>
              <p:nvPr/>
            </p:nvSpPr>
            <p:spPr bwMode="auto">
              <a:xfrm>
                <a:off x="3071" y="965"/>
                <a:ext cx="15" cy="13"/>
              </a:xfrm>
              <a:custGeom>
                <a:avLst/>
                <a:gdLst/>
                <a:ahLst/>
                <a:cxnLst>
                  <a:cxn ang="0">
                    <a:pos x="0" y="12"/>
                  </a:cxn>
                  <a:cxn ang="0">
                    <a:pos x="4" y="12"/>
                  </a:cxn>
                  <a:cxn ang="0">
                    <a:pos x="6" y="9"/>
                  </a:cxn>
                  <a:cxn ang="0">
                    <a:pos x="9" y="12"/>
                  </a:cxn>
                  <a:cxn ang="0">
                    <a:pos x="14" y="12"/>
                  </a:cxn>
                  <a:cxn ang="0">
                    <a:pos x="9" y="7"/>
                  </a:cxn>
                  <a:cxn ang="0">
                    <a:pos x="13" y="0"/>
                  </a:cxn>
                  <a:cxn ang="0">
                    <a:pos x="9" y="0"/>
                  </a:cxn>
                  <a:cxn ang="0">
                    <a:pos x="6" y="5"/>
                  </a:cxn>
                  <a:cxn ang="0">
                    <a:pos x="4" y="0"/>
                  </a:cxn>
                  <a:cxn ang="0">
                    <a:pos x="0" y="0"/>
                  </a:cxn>
                  <a:cxn ang="0">
                    <a:pos x="4" y="7"/>
                  </a:cxn>
                  <a:cxn ang="0">
                    <a:pos x="0" y="12"/>
                  </a:cxn>
                </a:cxnLst>
                <a:rect l="0" t="0" r="r" b="b"/>
                <a:pathLst>
                  <a:path w="15" h="13">
                    <a:moveTo>
                      <a:pt x="0" y="12"/>
                    </a:moveTo>
                    <a:lnTo>
                      <a:pt x="4" y="12"/>
                    </a:lnTo>
                    <a:lnTo>
                      <a:pt x="6" y="9"/>
                    </a:lnTo>
                    <a:lnTo>
                      <a:pt x="9" y="12"/>
                    </a:lnTo>
                    <a:lnTo>
                      <a:pt x="14" y="12"/>
                    </a:lnTo>
                    <a:lnTo>
                      <a:pt x="9" y="7"/>
                    </a:lnTo>
                    <a:lnTo>
                      <a:pt x="13" y="0"/>
                    </a:lnTo>
                    <a:lnTo>
                      <a:pt x="9" y="0"/>
                    </a:lnTo>
                    <a:lnTo>
                      <a:pt x="6" y="5"/>
                    </a:lnTo>
                    <a:lnTo>
                      <a:pt x="4" y="0"/>
                    </a:lnTo>
                    <a:lnTo>
                      <a:pt x="0" y="0"/>
                    </a:lnTo>
                    <a:lnTo>
                      <a:pt x="4" y="7"/>
                    </a:lnTo>
                    <a:lnTo>
                      <a:pt x="0" y="12"/>
                    </a:lnTo>
                  </a:path>
                </a:pathLst>
              </a:custGeom>
              <a:solidFill>
                <a:srgbClr val="666666"/>
              </a:solidFill>
              <a:ln w="9525" cap="rnd">
                <a:noFill/>
                <a:round/>
                <a:headEnd/>
                <a:tailEnd/>
              </a:ln>
              <a:effectLst/>
            </p:spPr>
            <p:txBody>
              <a:bodyPr/>
              <a:lstStyle/>
              <a:p>
                <a:endParaRPr lang="en-US"/>
              </a:p>
            </p:txBody>
          </p:sp>
          <p:sp>
            <p:nvSpPr>
              <p:cNvPr id="349" name="Freeform 196"/>
              <p:cNvSpPr>
                <a:spLocks/>
              </p:cNvSpPr>
              <p:nvPr/>
            </p:nvSpPr>
            <p:spPr bwMode="auto">
              <a:xfrm>
                <a:off x="3883" y="982"/>
                <a:ext cx="427" cy="421"/>
              </a:xfrm>
              <a:custGeom>
                <a:avLst/>
                <a:gdLst/>
                <a:ahLst/>
                <a:cxnLst>
                  <a:cxn ang="0">
                    <a:pos x="0" y="209"/>
                  </a:cxn>
                  <a:cxn ang="0">
                    <a:pos x="6" y="167"/>
                  </a:cxn>
                  <a:cxn ang="0">
                    <a:pos x="17" y="128"/>
                  </a:cxn>
                  <a:cxn ang="0">
                    <a:pos x="35" y="92"/>
                  </a:cxn>
                  <a:cxn ang="0">
                    <a:pos x="63" y="61"/>
                  </a:cxn>
                  <a:cxn ang="0">
                    <a:pos x="94" y="35"/>
                  </a:cxn>
                  <a:cxn ang="0">
                    <a:pos x="131" y="16"/>
                  </a:cxn>
                  <a:cxn ang="0">
                    <a:pos x="171" y="3"/>
                  </a:cxn>
                  <a:cxn ang="0">
                    <a:pos x="213" y="0"/>
                  </a:cxn>
                  <a:cxn ang="0">
                    <a:pos x="256" y="3"/>
                  </a:cxn>
                  <a:cxn ang="0">
                    <a:pos x="296" y="16"/>
                  </a:cxn>
                  <a:cxn ang="0">
                    <a:pos x="333" y="35"/>
                  </a:cxn>
                  <a:cxn ang="0">
                    <a:pos x="364" y="61"/>
                  </a:cxn>
                  <a:cxn ang="0">
                    <a:pos x="390" y="92"/>
                  </a:cxn>
                  <a:cxn ang="0">
                    <a:pos x="410" y="128"/>
                  </a:cxn>
                  <a:cxn ang="0">
                    <a:pos x="421" y="167"/>
                  </a:cxn>
                  <a:cxn ang="0">
                    <a:pos x="426" y="209"/>
                  </a:cxn>
                  <a:cxn ang="0">
                    <a:pos x="421" y="252"/>
                  </a:cxn>
                  <a:cxn ang="0">
                    <a:pos x="410" y="291"/>
                  </a:cxn>
                  <a:cxn ang="0">
                    <a:pos x="390" y="328"/>
                  </a:cxn>
                  <a:cxn ang="0">
                    <a:pos x="364" y="358"/>
                  </a:cxn>
                  <a:cxn ang="0">
                    <a:pos x="333" y="383"/>
                  </a:cxn>
                  <a:cxn ang="0">
                    <a:pos x="296" y="404"/>
                  </a:cxn>
                  <a:cxn ang="0">
                    <a:pos x="256" y="415"/>
                  </a:cxn>
                  <a:cxn ang="0">
                    <a:pos x="213" y="420"/>
                  </a:cxn>
                  <a:cxn ang="0">
                    <a:pos x="171" y="415"/>
                  </a:cxn>
                  <a:cxn ang="0">
                    <a:pos x="131" y="404"/>
                  </a:cxn>
                  <a:cxn ang="0">
                    <a:pos x="94" y="383"/>
                  </a:cxn>
                  <a:cxn ang="0">
                    <a:pos x="63" y="358"/>
                  </a:cxn>
                  <a:cxn ang="0">
                    <a:pos x="35" y="328"/>
                  </a:cxn>
                  <a:cxn ang="0">
                    <a:pos x="17" y="291"/>
                  </a:cxn>
                  <a:cxn ang="0">
                    <a:pos x="6" y="252"/>
                  </a:cxn>
                  <a:cxn ang="0">
                    <a:pos x="0" y="209"/>
                  </a:cxn>
                </a:cxnLst>
                <a:rect l="0" t="0" r="r" b="b"/>
                <a:pathLst>
                  <a:path w="427" h="421">
                    <a:moveTo>
                      <a:pt x="0" y="209"/>
                    </a:moveTo>
                    <a:lnTo>
                      <a:pt x="0" y="209"/>
                    </a:lnTo>
                    <a:lnTo>
                      <a:pt x="2" y="188"/>
                    </a:lnTo>
                    <a:lnTo>
                      <a:pt x="6" y="167"/>
                    </a:lnTo>
                    <a:lnTo>
                      <a:pt x="10" y="147"/>
                    </a:lnTo>
                    <a:lnTo>
                      <a:pt x="17" y="128"/>
                    </a:lnTo>
                    <a:lnTo>
                      <a:pt x="26" y="109"/>
                    </a:lnTo>
                    <a:lnTo>
                      <a:pt x="35" y="92"/>
                    </a:lnTo>
                    <a:lnTo>
                      <a:pt x="48" y="76"/>
                    </a:lnTo>
                    <a:lnTo>
                      <a:pt x="63" y="61"/>
                    </a:lnTo>
                    <a:lnTo>
                      <a:pt x="77" y="48"/>
                    </a:lnTo>
                    <a:lnTo>
                      <a:pt x="94" y="35"/>
                    </a:lnTo>
                    <a:lnTo>
                      <a:pt x="111" y="25"/>
                    </a:lnTo>
                    <a:lnTo>
                      <a:pt x="131" y="16"/>
                    </a:lnTo>
                    <a:lnTo>
                      <a:pt x="149" y="9"/>
                    </a:lnTo>
                    <a:lnTo>
                      <a:pt x="171" y="3"/>
                    </a:lnTo>
                    <a:lnTo>
                      <a:pt x="191" y="0"/>
                    </a:lnTo>
                    <a:lnTo>
                      <a:pt x="213" y="0"/>
                    </a:lnTo>
                    <a:lnTo>
                      <a:pt x="235" y="0"/>
                    </a:lnTo>
                    <a:lnTo>
                      <a:pt x="256" y="3"/>
                    </a:lnTo>
                    <a:lnTo>
                      <a:pt x="277" y="9"/>
                    </a:lnTo>
                    <a:lnTo>
                      <a:pt x="296" y="16"/>
                    </a:lnTo>
                    <a:lnTo>
                      <a:pt x="316" y="25"/>
                    </a:lnTo>
                    <a:lnTo>
                      <a:pt x="333" y="35"/>
                    </a:lnTo>
                    <a:lnTo>
                      <a:pt x="349" y="48"/>
                    </a:lnTo>
                    <a:lnTo>
                      <a:pt x="364" y="61"/>
                    </a:lnTo>
                    <a:lnTo>
                      <a:pt x="378" y="76"/>
                    </a:lnTo>
                    <a:lnTo>
                      <a:pt x="390" y="92"/>
                    </a:lnTo>
                    <a:lnTo>
                      <a:pt x="401" y="109"/>
                    </a:lnTo>
                    <a:lnTo>
                      <a:pt x="410" y="128"/>
                    </a:lnTo>
                    <a:lnTo>
                      <a:pt x="417" y="147"/>
                    </a:lnTo>
                    <a:lnTo>
                      <a:pt x="421" y="167"/>
                    </a:lnTo>
                    <a:lnTo>
                      <a:pt x="425" y="188"/>
                    </a:lnTo>
                    <a:lnTo>
                      <a:pt x="426" y="209"/>
                    </a:lnTo>
                    <a:lnTo>
                      <a:pt x="425" y="232"/>
                    </a:lnTo>
                    <a:lnTo>
                      <a:pt x="421" y="252"/>
                    </a:lnTo>
                    <a:lnTo>
                      <a:pt x="417" y="273"/>
                    </a:lnTo>
                    <a:lnTo>
                      <a:pt x="410" y="291"/>
                    </a:lnTo>
                    <a:lnTo>
                      <a:pt x="401" y="310"/>
                    </a:lnTo>
                    <a:lnTo>
                      <a:pt x="390" y="328"/>
                    </a:lnTo>
                    <a:lnTo>
                      <a:pt x="378" y="344"/>
                    </a:lnTo>
                    <a:lnTo>
                      <a:pt x="364" y="358"/>
                    </a:lnTo>
                    <a:lnTo>
                      <a:pt x="349" y="372"/>
                    </a:lnTo>
                    <a:lnTo>
                      <a:pt x="333" y="383"/>
                    </a:lnTo>
                    <a:lnTo>
                      <a:pt x="316" y="394"/>
                    </a:lnTo>
                    <a:lnTo>
                      <a:pt x="296" y="404"/>
                    </a:lnTo>
                    <a:lnTo>
                      <a:pt x="277" y="410"/>
                    </a:lnTo>
                    <a:lnTo>
                      <a:pt x="256" y="415"/>
                    </a:lnTo>
                    <a:lnTo>
                      <a:pt x="235" y="418"/>
                    </a:lnTo>
                    <a:lnTo>
                      <a:pt x="213" y="420"/>
                    </a:lnTo>
                    <a:lnTo>
                      <a:pt x="191" y="418"/>
                    </a:lnTo>
                    <a:lnTo>
                      <a:pt x="171" y="415"/>
                    </a:lnTo>
                    <a:lnTo>
                      <a:pt x="149" y="410"/>
                    </a:lnTo>
                    <a:lnTo>
                      <a:pt x="131" y="404"/>
                    </a:lnTo>
                    <a:lnTo>
                      <a:pt x="111" y="394"/>
                    </a:lnTo>
                    <a:lnTo>
                      <a:pt x="94" y="383"/>
                    </a:lnTo>
                    <a:lnTo>
                      <a:pt x="77" y="372"/>
                    </a:lnTo>
                    <a:lnTo>
                      <a:pt x="63" y="358"/>
                    </a:lnTo>
                    <a:lnTo>
                      <a:pt x="48" y="344"/>
                    </a:lnTo>
                    <a:lnTo>
                      <a:pt x="35" y="328"/>
                    </a:lnTo>
                    <a:lnTo>
                      <a:pt x="26" y="310"/>
                    </a:lnTo>
                    <a:lnTo>
                      <a:pt x="17" y="291"/>
                    </a:lnTo>
                    <a:lnTo>
                      <a:pt x="10" y="273"/>
                    </a:lnTo>
                    <a:lnTo>
                      <a:pt x="6" y="252"/>
                    </a:lnTo>
                    <a:lnTo>
                      <a:pt x="2" y="232"/>
                    </a:lnTo>
                    <a:lnTo>
                      <a:pt x="0" y="209"/>
                    </a:lnTo>
                  </a:path>
                </a:pathLst>
              </a:custGeom>
              <a:solidFill>
                <a:srgbClr val="E6E6E6"/>
              </a:solidFill>
              <a:ln w="12700" cap="rnd" cmpd="sng">
                <a:solidFill>
                  <a:srgbClr val="999999"/>
                </a:solidFill>
                <a:prstDash val="solid"/>
                <a:round/>
                <a:headEnd/>
                <a:tailEnd/>
              </a:ln>
              <a:effectLst/>
            </p:spPr>
            <p:txBody>
              <a:bodyPr/>
              <a:lstStyle/>
              <a:p>
                <a:endParaRPr lang="en-US"/>
              </a:p>
            </p:txBody>
          </p:sp>
          <p:sp>
            <p:nvSpPr>
              <p:cNvPr id="350" name="Line 197"/>
              <p:cNvSpPr>
                <a:spLocks noChangeShapeType="1"/>
              </p:cNvSpPr>
              <p:nvPr/>
            </p:nvSpPr>
            <p:spPr bwMode="auto">
              <a:xfrm>
                <a:off x="4096" y="1191"/>
                <a:ext cx="0" cy="1"/>
              </a:xfrm>
              <a:prstGeom prst="line">
                <a:avLst/>
              </a:prstGeom>
              <a:noFill/>
              <a:ln w="9525">
                <a:noFill/>
                <a:round/>
                <a:headEnd type="none" w="sm" len="sm"/>
                <a:tailEnd type="none" w="sm" len="sm"/>
              </a:ln>
              <a:effectLst/>
            </p:spPr>
            <p:txBody>
              <a:bodyPr wrap="none" anchor="ctr"/>
              <a:lstStyle/>
              <a:p>
                <a:endParaRPr lang="en-US"/>
              </a:p>
            </p:txBody>
          </p:sp>
          <p:sp>
            <p:nvSpPr>
              <p:cNvPr id="351" name="Line 198"/>
              <p:cNvSpPr>
                <a:spLocks noChangeShapeType="1"/>
              </p:cNvSpPr>
              <p:nvPr/>
            </p:nvSpPr>
            <p:spPr bwMode="auto">
              <a:xfrm>
                <a:off x="4096" y="1191"/>
                <a:ext cx="0" cy="1"/>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352" name="Freeform 199"/>
              <p:cNvSpPr>
                <a:spLocks/>
              </p:cNvSpPr>
              <p:nvPr/>
            </p:nvSpPr>
            <p:spPr bwMode="auto">
              <a:xfrm>
                <a:off x="4033" y="1080"/>
                <a:ext cx="131" cy="92"/>
              </a:xfrm>
              <a:custGeom>
                <a:avLst/>
                <a:gdLst/>
                <a:ahLst/>
                <a:cxnLst>
                  <a:cxn ang="0">
                    <a:pos x="130" y="0"/>
                  </a:cxn>
                  <a:cxn ang="0">
                    <a:pos x="130" y="69"/>
                  </a:cxn>
                  <a:cxn ang="0">
                    <a:pos x="130" y="74"/>
                  </a:cxn>
                  <a:cxn ang="0">
                    <a:pos x="125" y="78"/>
                  </a:cxn>
                  <a:cxn ang="0">
                    <a:pos x="120" y="81"/>
                  </a:cxn>
                  <a:cxn ang="0">
                    <a:pos x="112" y="85"/>
                  </a:cxn>
                  <a:cxn ang="0">
                    <a:pos x="91" y="89"/>
                  </a:cxn>
                  <a:cxn ang="0">
                    <a:pos x="65" y="91"/>
                  </a:cxn>
                  <a:cxn ang="0">
                    <a:pos x="41" y="89"/>
                  </a:cxn>
                  <a:cxn ang="0">
                    <a:pos x="19" y="85"/>
                  </a:cxn>
                  <a:cxn ang="0">
                    <a:pos x="12" y="81"/>
                  </a:cxn>
                  <a:cxn ang="0">
                    <a:pos x="6" y="78"/>
                  </a:cxn>
                  <a:cxn ang="0">
                    <a:pos x="2" y="74"/>
                  </a:cxn>
                  <a:cxn ang="0">
                    <a:pos x="0" y="69"/>
                  </a:cxn>
                  <a:cxn ang="0">
                    <a:pos x="0" y="0"/>
                  </a:cxn>
                  <a:cxn ang="0">
                    <a:pos x="6" y="5"/>
                  </a:cxn>
                  <a:cxn ang="0">
                    <a:pos x="17" y="8"/>
                  </a:cxn>
                  <a:cxn ang="0">
                    <a:pos x="36" y="11"/>
                  </a:cxn>
                  <a:cxn ang="0">
                    <a:pos x="53" y="15"/>
                  </a:cxn>
                  <a:cxn ang="0">
                    <a:pos x="65" y="15"/>
                  </a:cxn>
                  <a:cxn ang="0">
                    <a:pos x="80" y="15"/>
                  </a:cxn>
                  <a:cxn ang="0">
                    <a:pos x="93" y="13"/>
                  </a:cxn>
                  <a:cxn ang="0">
                    <a:pos x="104" y="11"/>
                  </a:cxn>
                  <a:cxn ang="0">
                    <a:pos x="115" y="8"/>
                  </a:cxn>
                  <a:cxn ang="0">
                    <a:pos x="124" y="5"/>
                  </a:cxn>
                  <a:cxn ang="0">
                    <a:pos x="130" y="0"/>
                  </a:cxn>
                </a:cxnLst>
                <a:rect l="0" t="0" r="r" b="b"/>
                <a:pathLst>
                  <a:path w="131" h="92">
                    <a:moveTo>
                      <a:pt x="130" y="0"/>
                    </a:moveTo>
                    <a:lnTo>
                      <a:pt x="130" y="69"/>
                    </a:lnTo>
                    <a:lnTo>
                      <a:pt x="130" y="74"/>
                    </a:lnTo>
                    <a:lnTo>
                      <a:pt x="125" y="78"/>
                    </a:lnTo>
                    <a:lnTo>
                      <a:pt x="120" y="81"/>
                    </a:lnTo>
                    <a:lnTo>
                      <a:pt x="112" y="85"/>
                    </a:lnTo>
                    <a:lnTo>
                      <a:pt x="91" y="89"/>
                    </a:lnTo>
                    <a:lnTo>
                      <a:pt x="65" y="91"/>
                    </a:lnTo>
                    <a:lnTo>
                      <a:pt x="41" y="89"/>
                    </a:lnTo>
                    <a:lnTo>
                      <a:pt x="19" y="85"/>
                    </a:lnTo>
                    <a:lnTo>
                      <a:pt x="12" y="81"/>
                    </a:lnTo>
                    <a:lnTo>
                      <a:pt x="6" y="78"/>
                    </a:lnTo>
                    <a:lnTo>
                      <a:pt x="2" y="74"/>
                    </a:lnTo>
                    <a:lnTo>
                      <a:pt x="0" y="69"/>
                    </a:lnTo>
                    <a:lnTo>
                      <a:pt x="0" y="0"/>
                    </a:lnTo>
                    <a:lnTo>
                      <a:pt x="6" y="5"/>
                    </a:lnTo>
                    <a:lnTo>
                      <a:pt x="17" y="8"/>
                    </a:lnTo>
                    <a:lnTo>
                      <a:pt x="36" y="11"/>
                    </a:lnTo>
                    <a:lnTo>
                      <a:pt x="53" y="15"/>
                    </a:lnTo>
                    <a:lnTo>
                      <a:pt x="65" y="15"/>
                    </a:lnTo>
                    <a:lnTo>
                      <a:pt x="80" y="15"/>
                    </a:lnTo>
                    <a:lnTo>
                      <a:pt x="93" y="13"/>
                    </a:lnTo>
                    <a:lnTo>
                      <a:pt x="104" y="11"/>
                    </a:lnTo>
                    <a:lnTo>
                      <a:pt x="115" y="8"/>
                    </a:lnTo>
                    <a:lnTo>
                      <a:pt x="124" y="5"/>
                    </a:lnTo>
                    <a:lnTo>
                      <a:pt x="130" y="0"/>
                    </a:lnTo>
                  </a:path>
                </a:pathLst>
              </a:custGeom>
              <a:solidFill>
                <a:srgbClr val="666666"/>
              </a:solidFill>
              <a:ln w="9525" cap="rnd">
                <a:noFill/>
                <a:round/>
                <a:headEnd/>
                <a:tailEnd/>
              </a:ln>
              <a:effectLst/>
            </p:spPr>
            <p:txBody>
              <a:bodyPr/>
              <a:lstStyle/>
              <a:p>
                <a:endParaRPr lang="en-US"/>
              </a:p>
            </p:txBody>
          </p:sp>
          <p:sp>
            <p:nvSpPr>
              <p:cNvPr id="353" name="Freeform 200"/>
              <p:cNvSpPr>
                <a:spLocks/>
              </p:cNvSpPr>
              <p:nvPr/>
            </p:nvSpPr>
            <p:spPr bwMode="auto">
              <a:xfrm>
                <a:off x="4034" y="1050"/>
                <a:ext cx="130" cy="38"/>
              </a:xfrm>
              <a:custGeom>
                <a:avLst/>
                <a:gdLst/>
                <a:ahLst/>
                <a:cxnLst>
                  <a:cxn ang="0">
                    <a:pos x="111" y="31"/>
                  </a:cxn>
                  <a:cxn ang="0">
                    <a:pos x="111" y="31"/>
                  </a:cxn>
                  <a:cxn ang="0">
                    <a:pos x="121" y="26"/>
                  </a:cxn>
                  <a:cxn ang="0">
                    <a:pos x="127" y="22"/>
                  </a:cxn>
                  <a:cxn ang="0">
                    <a:pos x="129" y="19"/>
                  </a:cxn>
                  <a:cxn ang="0">
                    <a:pos x="129" y="18"/>
                  </a:cxn>
                  <a:cxn ang="0">
                    <a:pos x="127" y="16"/>
                  </a:cxn>
                  <a:cxn ang="0">
                    <a:pos x="124" y="13"/>
                  </a:cxn>
                  <a:cxn ang="0">
                    <a:pos x="119" y="10"/>
                  </a:cxn>
                  <a:cxn ang="0">
                    <a:pos x="111" y="6"/>
                  </a:cxn>
                  <a:cxn ang="0">
                    <a:pos x="101" y="4"/>
                  </a:cxn>
                  <a:cxn ang="0">
                    <a:pos x="90" y="2"/>
                  </a:cxn>
                  <a:cxn ang="0">
                    <a:pos x="64" y="0"/>
                  </a:cxn>
                  <a:cxn ang="0">
                    <a:pos x="39" y="2"/>
                  </a:cxn>
                  <a:cxn ang="0">
                    <a:pos x="28" y="4"/>
                  </a:cxn>
                  <a:cxn ang="0">
                    <a:pos x="16" y="6"/>
                  </a:cxn>
                  <a:cxn ang="0">
                    <a:pos x="8" y="10"/>
                  </a:cxn>
                  <a:cxn ang="0">
                    <a:pos x="4" y="13"/>
                  </a:cxn>
                  <a:cxn ang="0">
                    <a:pos x="0" y="16"/>
                  </a:cxn>
                  <a:cxn ang="0">
                    <a:pos x="0" y="18"/>
                  </a:cxn>
                  <a:cxn ang="0">
                    <a:pos x="0" y="21"/>
                  </a:cxn>
                  <a:cxn ang="0">
                    <a:pos x="4" y="24"/>
                  </a:cxn>
                  <a:cxn ang="0">
                    <a:pos x="8" y="28"/>
                  </a:cxn>
                  <a:cxn ang="0">
                    <a:pos x="16" y="31"/>
                  </a:cxn>
                  <a:cxn ang="0">
                    <a:pos x="28" y="32"/>
                  </a:cxn>
                  <a:cxn ang="0">
                    <a:pos x="39" y="35"/>
                  </a:cxn>
                  <a:cxn ang="0">
                    <a:pos x="64" y="37"/>
                  </a:cxn>
                  <a:cxn ang="0">
                    <a:pos x="77" y="37"/>
                  </a:cxn>
                  <a:cxn ang="0">
                    <a:pos x="90" y="35"/>
                  </a:cxn>
                  <a:cxn ang="0">
                    <a:pos x="111" y="31"/>
                  </a:cxn>
                </a:cxnLst>
                <a:rect l="0" t="0" r="r" b="b"/>
                <a:pathLst>
                  <a:path w="130" h="38">
                    <a:moveTo>
                      <a:pt x="111" y="31"/>
                    </a:moveTo>
                    <a:lnTo>
                      <a:pt x="111" y="31"/>
                    </a:lnTo>
                    <a:lnTo>
                      <a:pt x="121" y="26"/>
                    </a:lnTo>
                    <a:lnTo>
                      <a:pt x="127" y="22"/>
                    </a:lnTo>
                    <a:lnTo>
                      <a:pt x="129" y="19"/>
                    </a:lnTo>
                    <a:lnTo>
                      <a:pt x="129" y="18"/>
                    </a:lnTo>
                    <a:lnTo>
                      <a:pt x="127" y="16"/>
                    </a:lnTo>
                    <a:lnTo>
                      <a:pt x="124" y="13"/>
                    </a:lnTo>
                    <a:lnTo>
                      <a:pt x="119" y="10"/>
                    </a:lnTo>
                    <a:lnTo>
                      <a:pt x="111" y="6"/>
                    </a:lnTo>
                    <a:lnTo>
                      <a:pt x="101" y="4"/>
                    </a:lnTo>
                    <a:lnTo>
                      <a:pt x="90" y="2"/>
                    </a:lnTo>
                    <a:lnTo>
                      <a:pt x="64" y="0"/>
                    </a:lnTo>
                    <a:lnTo>
                      <a:pt x="39" y="2"/>
                    </a:lnTo>
                    <a:lnTo>
                      <a:pt x="28" y="4"/>
                    </a:lnTo>
                    <a:lnTo>
                      <a:pt x="16" y="6"/>
                    </a:lnTo>
                    <a:lnTo>
                      <a:pt x="8" y="10"/>
                    </a:lnTo>
                    <a:lnTo>
                      <a:pt x="4" y="13"/>
                    </a:lnTo>
                    <a:lnTo>
                      <a:pt x="0" y="16"/>
                    </a:lnTo>
                    <a:lnTo>
                      <a:pt x="0" y="18"/>
                    </a:lnTo>
                    <a:lnTo>
                      <a:pt x="0" y="21"/>
                    </a:lnTo>
                    <a:lnTo>
                      <a:pt x="4" y="24"/>
                    </a:lnTo>
                    <a:lnTo>
                      <a:pt x="8" y="28"/>
                    </a:lnTo>
                    <a:lnTo>
                      <a:pt x="16" y="31"/>
                    </a:lnTo>
                    <a:lnTo>
                      <a:pt x="28" y="32"/>
                    </a:lnTo>
                    <a:lnTo>
                      <a:pt x="39" y="35"/>
                    </a:lnTo>
                    <a:lnTo>
                      <a:pt x="64" y="37"/>
                    </a:lnTo>
                    <a:lnTo>
                      <a:pt x="77" y="37"/>
                    </a:lnTo>
                    <a:lnTo>
                      <a:pt x="90" y="35"/>
                    </a:lnTo>
                    <a:lnTo>
                      <a:pt x="111" y="31"/>
                    </a:lnTo>
                  </a:path>
                </a:pathLst>
              </a:custGeom>
              <a:solidFill>
                <a:srgbClr val="666666"/>
              </a:solidFill>
              <a:ln w="9525" cap="rnd">
                <a:noFill/>
                <a:round/>
                <a:headEnd/>
                <a:tailEnd/>
              </a:ln>
              <a:effectLst/>
            </p:spPr>
            <p:txBody>
              <a:bodyPr/>
              <a:lstStyle/>
              <a:p>
                <a:endParaRPr lang="en-US"/>
              </a:p>
            </p:txBody>
          </p:sp>
          <p:sp>
            <p:nvSpPr>
              <p:cNvPr id="354" name="Freeform 201"/>
              <p:cNvSpPr>
                <a:spLocks/>
              </p:cNvSpPr>
              <p:nvPr/>
            </p:nvSpPr>
            <p:spPr bwMode="auto">
              <a:xfrm>
                <a:off x="4233" y="1206"/>
                <a:ext cx="14" cy="13"/>
              </a:xfrm>
              <a:custGeom>
                <a:avLst/>
                <a:gdLst/>
                <a:ahLst/>
                <a:cxnLst>
                  <a:cxn ang="0">
                    <a:pos x="0" y="12"/>
                  </a:cxn>
                  <a:cxn ang="0">
                    <a:pos x="5" y="12"/>
                  </a:cxn>
                  <a:cxn ang="0">
                    <a:pos x="7" y="9"/>
                  </a:cxn>
                  <a:cxn ang="0">
                    <a:pos x="10" y="12"/>
                  </a:cxn>
                  <a:cxn ang="0">
                    <a:pos x="13" y="12"/>
                  </a:cxn>
                  <a:cxn ang="0">
                    <a:pos x="9" y="6"/>
                  </a:cxn>
                  <a:cxn ang="0">
                    <a:pos x="13" y="0"/>
                  </a:cxn>
                  <a:cxn ang="0">
                    <a:pos x="10" y="0"/>
                  </a:cxn>
                  <a:cxn ang="0">
                    <a:pos x="7" y="2"/>
                  </a:cxn>
                  <a:cxn ang="0">
                    <a:pos x="5" y="0"/>
                  </a:cxn>
                  <a:cxn ang="0">
                    <a:pos x="0" y="0"/>
                  </a:cxn>
                  <a:cxn ang="0">
                    <a:pos x="5" y="6"/>
                  </a:cxn>
                  <a:cxn ang="0">
                    <a:pos x="0" y="12"/>
                  </a:cxn>
                </a:cxnLst>
                <a:rect l="0" t="0" r="r" b="b"/>
                <a:pathLst>
                  <a:path w="14" h="13">
                    <a:moveTo>
                      <a:pt x="0" y="12"/>
                    </a:moveTo>
                    <a:lnTo>
                      <a:pt x="5" y="12"/>
                    </a:lnTo>
                    <a:lnTo>
                      <a:pt x="7" y="9"/>
                    </a:lnTo>
                    <a:lnTo>
                      <a:pt x="10" y="12"/>
                    </a:lnTo>
                    <a:lnTo>
                      <a:pt x="13" y="12"/>
                    </a:lnTo>
                    <a:lnTo>
                      <a:pt x="9" y="6"/>
                    </a:lnTo>
                    <a:lnTo>
                      <a:pt x="13" y="0"/>
                    </a:lnTo>
                    <a:lnTo>
                      <a:pt x="10" y="0"/>
                    </a:lnTo>
                    <a:lnTo>
                      <a:pt x="7" y="2"/>
                    </a:lnTo>
                    <a:lnTo>
                      <a:pt x="5" y="0"/>
                    </a:lnTo>
                    <a:lnTo>
                      <a:pt x="0" y="0"/>
                    </a:lnTo>
                    <a:lnTo>
                      <a:pt x="5" y="6"/>
                    </a:lnTo>
                    <a:lnTo>
                      <a:pt x="0" y="12"/>
                    </a:lnTo>
                  </a:path>
                </a:pathLst>
              </a:custGeom>
              <a:solidFill>
                <a:srgbClr val="666666"/>
              </a:solidFill>
              <a:ln w="9525" cap="rnd">
                <a:noFill/>
                <a:round/>
                <a:headEnd/>
                <a:tailEnd/>
              </a:ln>
              <a:effectLst/>
            </p:spPr>
            <p:txBody>
              <a:bodyPr/>
              <a:lstStyle/>
              <a:p>
                <a:endParaRPr lang="en-US"/>
              </a:p>
            </p:txBody>
          </p:sp>
          <p:sp>
            <p:nvSpPr>
              <p:cNvPr id="355" name="Freeform 202"/>
              <p:cNvSpPr>
                <a:spLocks/>
              </p:cNvSpPr>
              <p:nvPr/>
            </p:nvSpPr>
            <p:spPr bwMode="auto">
              <a:xfrm>
                <a:off x="4049" y="1206"/>
                <a:ext cx="15" cy="14"/>
              </a:xfrm>
              <a:custGeom>
                <a:avLst/>
                <a:gdLst/>
                <a:ahLst/>
                <a:cxnLst>
                  <a:cxn ang="0">
                    <a:pos x="0" y="13"/>
                  </a:cxn>
                  <a:cxn ang="0">
                    <a:pos x="5" y="13"/>
                  </a:cxn>
                  <a:cxn ang="0">
                    <a:pos x="6" y="9"/>
                  </a:cxn>
                  <a:cxn ang="0">
                    <a:pos x="9" y="13"/>
                  </a:cxn>
                  <a:cxn ang="0">
                    <a:pos x="14" y="13"/>
                  </a:cxn>
                  <a:cxn ang="0">
                    <a:pos x="9" y="6"/>
                  </a:cxn>
                  <a:cxn ang="0">
                    <a:pos x="13" y="0"/>
                  </a:cxn>
                  <a:cxn ang="0">
                    <a:pos x="9" y="0"/>
                  </a:cxn>
                  <a:cxn ang="0">
                    <a:pos x="6" y="3"/>
                  </a:cxn>
                  <a:cxn ang="0">
                    <a:pos x="5" y="0"/>
                  </a:cxn>
                  <a:cxn ang="0">
                    <a:pos x="0" y="0"/>
                  </a:cxn>
                  <a:cxn ang="0">
                    <a:pos x="5" y="6"/>
                  </a:cxn>
                  <a:cxn ang="0">
                    <a:pos x="0" y="13"/>
                  </a:cxn>
                </a:cxnLst>
                <a:rect l="0" t="0" r="r" b="b"/>
                <a:pathLst>
                  <a:path w="15" h="14">
                    <a:moveTo>
                      <a:pt x="0" y="13"/>
                    </a:moveTo>
                    <a:lnTo>
                      <a:pt x="5" y="13"/>
                    </a:lnTo>
                    <a:lnTo>
                      <a:pt x="6" y="9"/>
                    </a:lnTo>
                    <a:lnTo>
                      <a:pt x="9" y="13"/>
                    </a:lnTo>
                    <a:lnTo>
                      <a:pt x="14" y="13"/>
                    </a:lnTo>
                    <a:lnTo>
                      <a:pt x="9" y="6"/>
                    </a:lnTo>
                    <a:lnTo>
                      <a:pt x="13" y="0"/>
                    </a:lnTo>
                    <a:lnTo>
                      <a:pt x="9" y="0"/>
                    </a:lnTo>
                    <a:lnTo>
                      <a:pt x="6" y="3"/>
                    </a:lnTo>
                    <a:lnTo>
                      <a:pt x="5" y="0"/>
                    </a:lnTo>
                    <a:lnTo>
                      <a:pt x="0" y="0"/>
                    </a:lnTo>
                    <a:lnTo>
                      <a:pt x="5" y="6"/>
                    </a:lnTo>
                    <a:lnTo>
                      <a:pt x="0" y="13"/>
                    </a:lnTo>
                  </a:path>
                </a:pathLst>
              </a:custGeom>
              <a:solidFill>
                <a:srgbClr val="666666"/>
              </a:solidFill>
              <a:ln w="9525" cap="rnd">
                <a:noFill/>
                <a:round/>
                <a:headEnd/>
                <a:tailEnd/>
              </a:ln>
              <a:effectLst/>
            </p:spPr>
            <p:txBody>
              <a:bodyPr/>
              <a:lstStyle/>
              <a:p>
                <a:endParaRPr lang="en-US"/>
              </a:p>
            </p:txBody>
          </p:sp>
          <p:sp>
            <p:nvSpPr>
              <p:cNvPr id="356" name="Freeform 203"/>
              <p:cNvSpPr>
                <a:spLocks/>
              </p:cNvSpPr>
              <p:nvPr/>
            </p:nvSpPr>
            <p:spPr bwMode="auto">
              <a:xfrm>
                <a:off x="4255" y="1504"/>
                <a:ext cx="486" cy="457"/>
              </a:xfrm>
              <a:custGeom>
                <a:avLst/>
                <a:gdLst/>
                <a:ahLst/>
                <a:cxnLst>
                  <a:cxn ang="0">
                    <a:pos x="392" y="456"/>
                  </a:cxn>
                  <a:cxn ang="0">
                    <a:pos x="93" y="456"/>
                  </a:cxn>
                  <a:cxn ang="0">
                    <a:pos x="0" y="174"/>
                  </a:cxn>
                  <a:cxn ang="0">
                    <a:pos x="242" y="0"/>
                  </a:cxn>
                  <a:cxn ang="0">
                    <a:pos x="485" y="174"/>
                  </a:cxn>
                  <a:cxn ang="0">
                    <a:pos x="392" y="456"/>
                  </a:cxn>
                </a:cxnLst>
                <a:rect l="0" t="0" r="r" b="b"/>
                <a:pathLst>
                  <a:path w="486" h="457">
                    <a:moveTo>
                      <a:pt x="392" y="456"/>
                    </a:moveTo>
                    <a:lnTo>
                      <a:pt x="93" y="456"/>
                    </a:lnTo>
                    <a:lnTo>
                      <a:pt x="0" y="174"/>
                    </a:lnTo>
                    <a:lnTo>
                      <a:pt x="242" y="0"/>
                    </a:lnTo>
                    <a:lnTo>
                      <a:pt x="485" y="174"/>
                    </a:lnTo>
                    <a:lnTo>
                      <a:pt x="392" y="456"/>
                    </a:lnTo>
                  </a:path>
                </a:pathLst>
              </a:custGeom>
              <a:solidFill>
                <a:srgbClr val="E6E6E6"/>
              </a:solidFill>
              <a:ln w="12700" cap="rnd" cmpd="sng">
                <a:solidFill>
                  <a:srgbClr val="999999"/>
                </a:solidFill>
                <a:prstDash val="solid"/>
                <a:round/>
                <a:headEnd/>
                <a:tailEnd/>
              </a:ln>
              <a:effectLst/>
            </p:spPr>
            <p:txBody>
              <a:bodyPr/>
              <a:lstStyle/>
              <a:p>
                <a:endParaRPr lang="en-US"/>
              </a:p>
            </p:txBody>
          </p:sp>
          <p:sp>
            <p:nvSpPr>
              <p:cNvPr id="357" name="Freeform 204"/>
              <p:cNvSpPr>
                <a:spLocks/>
              </p:cNvSpPr>
              <p:nvPr/>
            </p:nvSpPr>
            <p:spPr bwMode="auto">
              <a:xfrm>
                <a:off x="4431" y="1646"/>
                <a:ext cx="130" cy="91"/>
              </a:xfrm>
              <a:custGeom>
                <a:avLst/>
                <a:gdLst/>
                <a:ahLst/>
                <a:cxnLst>
                  <a:cxn ang="0">
                    <a:pos x="129" y="0"/>
                  </a:cxn>
                  <a:cxn ang="0">
                    <a:pos x="129" y="68"/>
                  </a:cxn>
                  <a:cxn ang="0">
                    <a:pos x="128" y="73"/>
                  </a:cxn>
                  <a:cxn ang="0">
                    <a:pos x="124" y="76"/>
                  </a:cxn>
                  <a:cxn ang="0">
                    <a:pos x="118" y="81"/>
                  </a:cxn>
                  <a:cxn ang="0">
                    <a:pos x="111" y="84"/>
                  </a:cxn>
                  <a:cxn ang="0">
                    <a:pos x="89" y="89"/>
                  </a:cxn>
                  <a:cxn ang="0">
                    <a:pos x="64" y="90"/>
                  </a:cxn>
                  <a:cxn ang="0">
                    <a:pos x="40" y="89"/>
                  </a:cxn>
                  <a:cxn ang="0">
                    <a:pos x="19" y="84"/>
                  </a:cxn>
                  <a:cxn ang="0">
                    <a:pos x="11" y="81"/>
                  </a:cxn>
                  <a:cxn ang="0">
                    <a:pos x="5" y="76"/>
                  </a:cxn>
                  <a:cxn ang="0">
                    <a:pos x="2" y="73"/>
                  </a:cxn>
                  <a:cxn ang="0">
                    <a:pos x="0" y="68"/>
                  </a:cxn>
                  <a:cxn ang="0">
                    <a:pos x="0" y="0"/>
                  </a:cxn>
                  <a:cxn ang="0">
                    <a:pos x="6" y="3"/>
                  </a:cxn>
                  <a:cxn ang="0">
                    <a:pos x="15" y="6"/>
                  </a:cxn>
                  <a:cxn ang="0">
                    <a:pos x="33" y="11"/>
                  </a:cxn>
                  <a:cxn ang="0">
                    <a:pos x="53" y="12"/>
                  </a:cxn>
                  <a:cxn ang="0">
                    <a:pos x="64" y="14"/>
                  </a:cxn>
                  <a:cxn ang="0">
                    <a:pos x="78" y="12"/>
                  </a:cxn>
                  <a:cxn ang="0">
                    <a:pos x="91" y="12"/>
                  </a:cxn>
                  <a:cxn ang="0">
                    <a:pos x="104" y="9"/>
                  </a:cxn>
                  <a:cxn ang="0">
                    <a:pos x="113" y="6"/>
                  </a:cxn>
                  <a:cxn ang="0">
                    <a:pos x="123" y="3"/>
                  </a:cxn>
                  <a:cxn ang="0">
                    <a:pos x="129" y="0"/>
                  </a:cxn>
                </a:cxnLst>
                <a:rect l="0" t="0" r="r" b="b"/>
                <a:pathLst>
                  <a:path w="130" h="91">
                    <a:moveTo>
                      <a:pt x="129" y="0"/>
                    </a:moveTo>
                    <a:lnTo>
                      <a:pt x="129" y="68"/>
                    </a:lnTo>
                    <a:lnTo>
                      <a:pt x="128" y="73"/>
                    </a:lnTo>
                    <a:lnTo>
                      <a:pt x="124" y="76"/>
                    </a:lnTo>
                    <a:lnTo>
                      <a:pt x="118" y="81"/>
                    </a:lnTo>
                    <a:lnTo>
                      <a:pt x="111" y="84"/>
                    </a:lnTo>
                    <a:lnTo>
                      <a:pt x="89" y="89"/>
                    </a:lnTo>
                    <a:lnTo>
                      <a:pt x="64" y="90"/>
                    </a:lnTo>
                    <a:lnTo>
                      <a:pt x="40" y="89"/>
                    </a:lnTo>
                    <a:lnTo>
                      <a:pt x="19" y="84"/>
                    </a:lnTo>
                    <a:lnTo>
                      <a:pt x="11" y="81"/>
                    </a:lnTo>
                    <a:lnTo>
                      <a:pt x="5" y="76"/>
                    </a:lnTo>
                    <a:lnTo>
                      <a:pt x="2" y="73"/>
                    </a:lnTo>
                    <a:lnTo>
                      <a:pt x="0" y="68"/>
                    </a:lnTo>
                    <a:lnTo>
                      <a:pt x="0" y="0"/>
                    </a:lnTo>
                    <a:lnTo>
                      <a:pt x="6" y="3"/>
                    </a:lnTo>
                    <a:lnTo>
                      <a:pt x="15" y="6"/>
                    </a:lnTo>
                    <a:lnTo>
                      <a:pt x="33" y="11"/>
                    </a:lnTo>
                    <a:lnTo>
                      <a:pt x="53" y="12"/>
                    </a:lnTo>
                    <a:lnTo>
                      <a:pt x="64" y="14"/>
                    </a:lnTo>
                    <a:lnTo>
                      <a:pt x="78" y="12"/>
                    </a:lnTo>
                    <a:lnTo>
                      <a:pt x="91" y="12"/>
                    </a:lnTo>
                    <a:lnTo>
                      <a:pt x="104" y="9"/>
                    </a:lnTo>
                    <a:lnTo>
                      <a:pt x="113" y="6"/>
                    </a:lnTo>
                    <a:lnTo>
                      <a:pt x="123" y="3"/>
                    </a:lnTo>
                    <a:lnTo>
                      <a:pt x="129" y="0"/>
                    </a:lnTo>
                  </a:path>
                </a:pathLst>
              </a:custGeom>
              <a:solidFill>
                <a:srgbClr val="666666"/>
              </a:solidFill>
              <a:ln w="9525" cap="rnd">
                <a:noFill/>
                <a:round/>
                <a:headEnd/>
                <a:tailEnd/>
              </a:ln>
              <a:effectLst/>
            </p:spPr>
            <p:txBody>
              <a:bodyPr/>
              <a:lstStyle/>
              <a:p>
                <a:endParaRPr lang="en-US"/>
              </a:p>
            </p:txBody>
          </p:sp>
        </p:grpSp>
        <p:sp>
          <p:nvSpPr>
            <p:cNvPr id="36" name="Freeform 205"/>
            <p:cNvSpPr>
              <a:spLocks/>
            </p:cNvSpPr>
            <p:nvPr/>
          </p:nvSpPr>
          <p:spPr bwMode="auto">
            <a:xfrm>
              <a:off x="5037" y="1687"/>
              <a:ext cx="162" cy="38"/>
            </a:xfrm>
            <a:custGeom>
              <a:avLst/>
              <a:gdLst/>
              <a:ahLst/>
              <a:cxnLst>
                <a:cxn ang="0">
                  <a:pos x="111" y="32"/>
                </a:cxn>
                <a:cxn ang="0">
                  <a:pos x="111" y="32"/>
                </a:cxn>
                <a:cxn ang="0">
                  <a:pos x="122" y="27"/>
                </a:cxn>
                <a:cxn ang="0">
                  <a:pos x="126" y="24"/>
                </a:cxn>
                <a:cxn ang="0">
                  <a:pos x="128" y="20"/>
                </a:cxn>
                <a:cxn ang="0">
                  <a:pos x="128" y="19"/>
                </a:cxn>
                <a:cxn ang="0">
                  <a:pos x="128" y="16"/>
                </a:cxn>
                <a:cxn ang="0">
                  <a:pos x="124" y="13"/>
                </a:cxn>
                <a:cxn ang="0">
                  <a:pos x="120" y="9"/>
                </a:cxn>
                <a:cxn ang="0">
                  <a:pos x="111" y="6"/>
                </a:cxn>
                <a:cxn ang="0">
                  <a:pos x="102" y="5"/>
                </a:cxn>
                <a:cxn ang="0">
                  <a:pos x="91" y="2"/>
                </a:cxn>
                <a:cxn ang="0">
                  <a:pos x="64" y="0"/>
                </a:cxn>
                <a:cxn ang="0">
                  <a:pos x="39" y="2"/>
                </a:cxn>
                <a:cxn ang="0">
                  <a:pos x="28" y="5"/>
                </a:cxn>
                <a:cxn ang="0">
                  <a:pos x="17" y="6"/>
                </a:cxn>
                <a:cxn ang="0">
                  <a:pos x="9" y="9"/>
                </a:cxn>
                <a:cxn ang="0">
                  <a:pos x="5" y="13"/>
                </a:cxn>
                <a:cxn ang="0">
                  <a:pos x="2" y="16"/>
                </a:cxn>
                <a:cxn ang="0">
                  <a:pos x="0" y="19"/>
                </a:cxn>
                <a:cxn ang="0">
                  <a:pos x="2" y="22"/>
                </a:cxn>
                <a:cxn ang="0">
                  <a:pos x="5" y="24"/>
                </a:cxn>
                <a:cxn ang="0">
                  <a:pos x="9" y="27"/>
                </a:cxn>
                <a:cxn ang="0">
                  <a:pos x="17" y="32"/>
                </a:cxn>
                <a:cxn ang="0">
                  <a:pos x="28" y="33"/>
                </a:cxn>
                <a:cxn ang="0">
                  <a:pos x="39" y="35"/>
                </a:cxn>
                <a:cxn ang="0">
                  <a:pos x="64" y="38"/>
                </a:cxn>
                <a:cxn ang="0">
                  <a:pos x="78" y="37"/>
                </a:cxn>
                <a:cxn ang="0">
                  <a:pos x="91" y="35"/>
                </a:cxn>
                <a:cxn ang="0">
                  <a:pos x="111" y="32"/>
                </a:cxn>
              </a:cxnLst>
              <a:rect l="0" t="0" r="r" b="b"/>
              <a:pathLst>
                <a:path w="129" h="39">
                  <a:moveTo>
                    <a:pt x="111" y="32"/>
                  </a:moveTo>
                  <a:lnTo>
                    <a:pt x="111" y="32"/>
                  </a:lnTo>
                  <a:lnTo>
                    <a:pt x="122" y="27"/>
                  </a:lnTo>
                  <a:lnTo>
                    <a:pt x="126" y="24"/>
                  </a:lnTo>
                  <a:lnTo>
                    <a:pt x="128" y="20"/>
                  </a:lnTo>
                  <a:lnTo>
                    <a:pt x="128" y="19"/>
                  </a:lnTo>
                  <a:lnTo>
                    <a:pt x="128" y="16"/>
                  </a:lnTo>
                  <a:lnTo>
                    <a:pt x="124" y="13"/>
                  </a:lnTo>
                  <a:lnTo>
                    <a:pt x="120" y="9"/>
                  </a:lnTo>
                  <a:lnTo>
                    <a:pt x="111" y="6"/>
                  </a:lnTo>
                  <a:lnTo>
                    <a:pt x="102" y="5"/>
                  </a:lnTo>
                  <a:lnTo>
                    <a:pt x="91" y="2"/>
                  </a:lnTo>
                  <a:lnTo>
                    <a:pt x="64" y="0"/>
                  </a:lnTo>
                  <a:lnTo>
                    <a:pt x="39" y="2"/>
                  </a:lnTo>
                  <a:lnTo>
                    <a:pt x="28" y="5"/>
                  </a:lnTo>
                  <a:lnTo>
                    <a:pt x="17" y="6"/>
                  </a:lnTo>
                  <a:lnTo>
                    <a:pt x="9" y="9"/>
                  </a:lnTo>
                  <a:lnTo>
                    <a:pt x="5" y="13"/>
                  </a:lnTo>
                  <a:lnTo>
                    <a:pt x="2" y="16"/>
                  </a:lnTo>
                  <a:lnTo>
                    <a:pt x="0" y="19"/>
                  </a:lnTo>
                  <a:lnTo>
                    <a:pt x="2" y="22"/>
                  </a:lnTo>
                  <a:lnTo>
                    <a:pt x="5" y="24"/>
                  </a:lnTo>
                  <a:lnTo>
                    <a:pt x="9" y="27"/>
                  </a:lnTo>
                  <a:lnTo>
                    <a:pt x="17" y="32"/>
                  </a:lnTo>
                  <a:lnTo>
                    <a:pt x="28" y="33"/>
                  </a:lnTo>
                  <a:lnTo>
                    <a:pt x="39" y="35"/>
                  </a:lnTo>
                  <a:lnTo>
                    <a:pt x="64" y="38"/>
                  </a:lnTo>
                  <a:lnTo>
                    <a:pt x="78" y="37"/>
                  </a:lnTo>
                  <a:lnTo>
                    <a:pt x="91" y="35"/>
                  </a:lnTo>
                  <a:lnTo>
                    <a:pt x="111" y="32"/>
                  </a:lnTo>
                </a:path>
              </a:pathLst>
            </a:custGeom>
            <a:solidFill>
              <a:srgbClr val="666666"/>
            </a:solidFill>
            <a:ln w="9525" cap="rnd">
              <a:noFill/>
              <a:round/>
              <a:headEnd/>
              <a:tailEnd/>
            </a:ln>
            <a:effectLst/>
          </p:spPr>
          <p:txBody>
            <a:bodyPr/>
            <a:lstStyle/>
            <a:p>
              <a:endParaRPr lang="en-US"/>
            </a:p>
          </p:txBody>
        </p:sp>
        <p:sp>
          <p:nvSpPr>
            <p:cNvPr id="37" name="Freeform 206"/>
            <p:cNvSpPr>
              <a:spLocks/>
            </p:cNvSpPr>
            <p:nvPr/>
          </p:nvSpPr>
          <p:spPr bwMode="auto">
            <a:xfrm>
              <a:off x="5287" y="1839"/>
              <a:ext cx="18" cy="12"/>
            </a:xfrm>
            <a:custGeom>
              <a:avLst/>
              <a:gdLst/>
              <a:ahLst/>
              <a:cxnLst>
                <a:cxn ang="0">
                  <a:pos x="0" y="12"/>
                </a:cxn>
                <a:cxn ang="0">
                  <a:pos x="3" y="12"/>
                </a:cxn>
                <a:cxn ang="0">
                  <a:pos x="7" y="8"/>
                </a:cxn>
                <a:cxn ang="0">
                  <a:pos x="8" y="12"/>
                </a:cxn>
                <a:cxn ang="0">
                  <a:pos x="13" y="12"/>
                </a:cxn>
                <a:cxn ang="0">
                  <a:pos x="8" y="6"/>
                </a:cxn>
                <a:cxn ang="0">
                  <a:pos x="13" y="0"/>
                </a:cxn>
                <a:cxn ang="0">
                  <a:pos x="8" y="0"/>
                </a:cxn>
                <a:cxn ang="0">
                  <a:pos x="7" y="3"/>
                </a:cxn>
                <a:cxn ang="0">
                  <a:pos x="3" y="0"/>
                </a:cxn>
                <a:cxn ang="0">
                  <a:pos x="0" y="0"/>
                </a:cxn>
                <a:cxn ang="0">
                  <a:pos x="5" y="6"/>
                </a:cxn>
                <a:cxn ang="0">
                  <a:pos x="0" y="12"/>
                </a:cxn>
              </a:cxnLst>
              <a:rect l="0" t="0" r="r" b="b"/>
              <a:pathLst>
                <a:path w="14" h="13">
                  <a:moveTo>
                    <a:pt x="0" y="12"/>
                  </a:moveTo>
                  <a:lnTo>
                    <a:pt x="3" y="12"/>
                  </a:lnTo>
                  <a:lnTo>
                    <a:pt x="7" y="8"/>
                  </a:lnTo>
                  <a:lnTo>
                    <a:pt x="8" y="12"/>
                  </a:lnTo>
                  <a:lnTo>
                    <a:pt x="13" y="12"/>
                  </a:lnTo>
                  <a:lnTo>
                    <a:pt x="8" y="6"/>
                  </a:lnTo>
                  <a:lnTo>
                    <a:pt x="13" y="0"/>
                  </a:lnTo>
                  <a:lnTo>
                    <a:pt x="8" y="0"/>
                  </a:lnTo>
                  <a:lnTo>
                    <a:pt x="7" y="3"/>
                  </a:lnTo>
                  <a:lnTo>
                    <a:pt x="3" y="0"/>
                  </a:lnTo>
                  <a:lnTo>
                    <a:pt x="0" y="0"/>
                  </a:lnTo>
                  <a:lnTo>
                    <a:pt x="5" y="6"/>
                  </a:lnTo>
                  <a:lnTo>
                    <a:pt x="0" y="12"/>
                  </a:lnTo>
                </a:path>
              </a:pathLst>
            </a:custGeom>
            <a:solidFill>
              <a:srgbClr val="666666"/>
            </a:solidFill>
            <a:ln w="9525" cap="rnd">
              <a:noFill/>
              <a:round/>
              <a:headEnd/>
              <a:tailEnd/>
            </a:ln>
            <a:effectLst/>
          </p:spPr>
          <p:txBody>
            <a:bodyPr/>
            <a:lstStyle/>
            <a:p>
              <a:endParaRPr lang="en-US"/>
            </a:p>
          </p:txBody>
        </p:sp>
        <p:sp>
          <p:nvSpPr>
            <p:cNvPr id="38" name="Freeform 207"/>
            <p:cNvSpPr>
              <a:spLocks/>
            </p:cNvSpPr>
            <p:nvPr/>
          </p:nvSpPr>
          <p:spPr bwMode="auto">
            <a:xfrm>
              <a:off x="5057" y="1839"/>
              <a:ext cx="16" cy="13"/>
            </a:xfrm>
            <a:custGeom>
              <a:avLst/>
              <a:gdLst/>
              <a:ahLst/>
              <a:cxnLst>
                <a:cxn ang="0">
                  <a:pos x="0" y="13"/>
                </a:cxn>
                <a:cxn ang="0">
                  <a:pos x="3" y="13"/>
                </a:cxn>
                <a:cxn ang="0">
                  <a:pos x="6" y="8"/>
                </a:cxn>
                <a:cxn ang="0">
                  <a:pos x="10" y="13"/>
                </a:cxn>
                <a:cxn ang="0">
                  <a:pos x="12" y="13"/>
                </a:cxn>
                <a:cxn ang="0">
                  <a:pos x="8" y="6"/>
                </a:cxn>
                <a:cxn ang="0">
                  <a:pos x="12" y="0"/>
                </a:cxn>
                <a:cxn ang="0">
                  <a:pos x="8" y="0"/>
                </a:cxn>
                <a:cxn ang="0">
                  <a:pos x="6" y="3"/>
                </a:cxn>
                <a:cxn ang="0">
                  <a:pos x="3" y="0"/>
                </a:cxn>
                <a:cxn ang="0">
                  <a:pos x="0" y="0"/>
                </a:cxn>
                <a:cxn ang="0">
                  <a:pos x="5" y="6"/>
                </a:cxn>
                <a:cxn ang="0">
                  <a:pos x="0" y="13"/>
                </a:cxn>
              </a:cxnLst>
              <a:rect l="0" t="0" r="r" b="b"/>
              <a:pathLst>
                <a:path w="13" h="14">
                  <a:moveTo>
                    <a:pt x="0" y="13"/>
                  </a:moveTo>
                  <a:lnTo>
                    <a:pt x="3" y="13"/>
                  </a:lnTo>
                  <a:lnTo>
                    <a:pt x="6" y="8"/>
                  </a:lnTo>
                  <a:lnTo>
                    <a:pt x="10" y="13"/>
                  </a:lnTo>
                  <a:lnTo>
                    <a:pt x="12" y="13"/>
                  </a:lnTo>
                  <a:lnTo>
                    <a:pt x="8" y="6"/>
                  </a:lnTo>
                  <a:lnTo>
                    <a:pt x="12" y="0"/>
                  </a:lnTo>
                  <a:lnTo>
                    <a:pt x="8" y="0"/>
                  </a:lnTo>
                  <a:lnTo>
                    <a:pt x="6" y="3"/>
                  </a:lnTo>
                  <a:lnTo>
                    <a:pt x="3" y="0"/>
                  </a:lnTo>
                  <a:lnTo>
                    <a:pt x="0" y="0"/>
                  </a:lnTo>
                  <a:lnTo>
                    <a:pt x="5" y="6"/>
                  </a:lnTo>
                  <a:lnTo>
                    <a:pt x="0" y="13"/>
                  </a:lnTo>
                </a:path>
              </a:pathLst>
            </a:custGeom>
            <a:solidFill>
              <a:srgbClr val="666666"/>
            </a:solidFill>
            <a:ln w="9525" cap="rnd">
              <a:noFill/>
              <a:round/>
              <a:headEnd/>
              <a:tailEnd/>
            </a:ln>
            <a:effectLst/>
          </p:spPr>
          <p:txBody>
            <a:bodyPr/>
            <a:lstStyle/>
            <a:p>
              <a:endParaRPr lang="en-US"/>
            </a:p>
          </p:txBody>
        </p:sp>
        <p:sp>
          <p:nvSpPr>
            <p:cNvPr id="39" name="Freeform 208"/>
            <p:cNvSpPr>
              <a:spLocks/>
            </p:cNvSpPr>
            <p:nvPr/>
          </p:nvSpPr>
          <p:spPr bwMode="auto">
            <a:xfrm>
              <a:off x="4868" y="2208"/>
              <a:ext cx="572" cy="406"/>
            </a:xfrm>
            <a:custGeom>
              <a:avLst/>
              <a:gdLst/>
              <a:ahLst/>
              <a:cxnLst>
                <a:cxn ang="0">
                  <a:pos x="456" y="54"/>
                </a:cxn>
                <a:cxn ang="0">
                  <a:pos x="456" y="363"/>
                </a:cxn>
                <a:cxn ang="0">
                  <a:pos x="456" y="374"/>
                </a:cxn>
                <a:cxn ang="0">
                  <a:pos x="452" y="385"/>
                </a:cxn>
                <a:cxn ang="0">
                  <a:pos x="448" y="393"/>
                </a:cxn>
                <a:cxn ang="0">
                  <a:pos x="439" y="401"/>
                </a:cxn>
                <a:cxn ang="0">
                  <a:pos x="432" y="409"/>
                </a:cxn>
                <a:cxn ang="0">
                  <a:pos x="422" y="413"/>
                </a:cxn>
                <a:cxn ang="0">
                  <a:pos x="412" y="417"/>
                </a:cxn>
                <a:cxn ang="0">
                  <a:pos x="401" y="418"/>
                </a:cxn>
                <a:cxn ang="0">
                  <a:pos x="54" y="418"/>
                </a:cxn>
                <a:cxn ang="0">
                  <a:pos x="43" y="417"/>
                </a:cxn>
                <a:cxn ang="0">
                  <a:pos x="33" y="413"/>
                </a:cxn>
                <a:cxn ang="0">
                  <a:pos x="24" y="409"/>
                </a:cxn>
                <a:cxn ang="0">
                  <a:pos x="16" y="401"/>
                </a:cxn>
                <a:cxn ang="0">
                  <a:pos x="9" y="393"/>
                </a:cxn>
                <a:cxn ang="0">
                  <a:pos x="5" y="385"/>
                </a:cxn>
                <a:cxn ang="0">
                  <a:pos x="1" y="374"/>
                </a:cxn>
                <a:cxn ang="0">
                  <a:pos x="0" y="363"/>
                </a:cxn>
                <a:cxn ang="0">
                  <a:pos x="0" y="54"/>
                </a:cxn>
                <a:cxn ang="0">
                  <a:pos x="1" y="43"/>
                </a:cxn>
                <a:cxn ang="0">
                  <a:pos x="5" y="33"/>
                </a:cxn>
                <a:cxn ang="0">
                  <a:pos x="9" y="24"/>
                </a:cxn>
                <a:cxn ang="0">
                  <a:pos x="16" y="16"/>
                </a:cxn>
                <a:cxn ang="0">
                  <a:pos x="24" y="9"/>
                </a:cxn>
                <a:cxn ang="0">
                  <a:pos x="33" y="3"/>
                </a:cxn>
                <a:cxn ang="0">
                  <a:pos x="43" y="0"/>
                </a:cxn>
                <a:cxn ang="0">
                  <a:pos x="54" y="0"/>
                </a:cxn>
                <a:cxn ang="0">
                  <a:pos x="401" y="0"/>
                </a:cxn>
                <a:cxn ang="0">
                  <a:pos x="412" y="0"/>
                </a:cxn>
                <a:cxn ang="0">
                  <a:pos x="422" y="3"/>
                </a:cxn>
                <a:cxn ang="0">
                  <a:pos x="432" y="9"/>
                </a:cxn>
                <a:cxn ang="0">
                  <a:pos x="439" y="16"/>
                </a:cxn>
                <a:cxn ang="0">
                  <a:pos x="448" y="24"/>
                </a:cxn>
                <a:cxn ang="0">
                  <a:pos x="452" y="33"/>
                </a:cxn>
                <a:cxn ang="0">
                  <a:pos x="456" y="43"/>
                </a:cxn>
                <a:cxn ang="0">
                  <a:pos x="456" y="54"/>
                </a:cxn>
              </a:cxnLst>
              <a:rect l="0" t="0" r="r" b="b"/>
              <a:pathLst>
                <a:path w="457" h="419">
                  <a:moveTo>
                    <a:pt x="456" y="54"/>
                  </a:moveTo>
                  <a:lnTo>
                    <a:pt x="456" y="363"/>
                  </a:lnTo>
                  <a:lnTo>
                    <a:pt x="456" y="374"/>
                  </a:lnTo>
                  <a:lnTo>
                    <a:pt x="452" y="385"/>
                  </a:lnTo>
                  <a:lnTo>
                    <a:pt x="448" y="393"/>
                  </a:lnTo>
                  <a:lnTo>
                    <a:pt x="439" y="401"/>
                  </a:lnTo>
                  <a:lnTo>
                    <a:pt x="432" y="409"/>
                  </a:lnTo>
                  <a:lnTo>
                    <a:pt x="422" y="413"/>
                  </a:lnTo>
                  <a:lnTo>
                    <a:pt x="412" y="417"/>
                  </a:lnTo>
                  <a:lnTo>
                    <a:pt x="401" y="418"/>
                  </a:lnTo>
                  <a:lnTo>
                    <a:pt x="54" y="418"/>
                  </a:lnTo>
                  <a:lnTo>
                    <a:pt x="43" y="417"/>
                  </a:lnTo>
                  <a:lnTo>
                    <a:pt x="33" y="413"/>
                  </a:lnTo>
                  <a:lnTo>
                    <a:pt x="24" y="409"/>
                  </a:lnTo>
                  <a:lnTo>
                    <a:pt x="16" y="401"/>
                  </a:lnTo>
                  <a:lnTo>
                    <a:pt x="9" y="393"/>
                  </a:lnTo>
                  <a:lnTo>
                    <a:pt x="5" y="385"/>
                  </a:lnTo>
                  <a:lnTo>
                    <a:pt x="1" y="374"/>
                  </a:lnTo>
                  <a:lnTo>
                    <a:pt x="0" y="363"/>
                  </a:lnTo>
                  <a:lnTo>
                    <a:pt x="0" y="54"/>
                  </a:lnTo>
                  <a:lnTo>
                    <a:pt x="1" y="43"/>
                  </a:lnTo>
                  <a:lnTo>
                    <a:pt x="5" y="33"/>
                  </a:lnTo>
                  <a:lnTo>
                    <a:pt x="9" y="24"/>
                  </a:lnTo>
                  <a:lnTo>
                    <a:pt x="16" y="16"/>
                  </a:lnTo>
                  <a:lnTo>
                    <a:pt x="24" y="9"/>
                  </a:lnTo>
                  <a:lnTo>
                    <a:pt x="33" y="3"/>
                  </a:lnTo>
                  <a:lnTo>
                    <a:pt x="43" y="0"/>
                  </a:lnTo>
                  <a:lnTo>
                    <a:pt x="54" y="0"/>
                  </a:lnTo>
                  <a:lnTo>
                    <a:pt x="401" y="0"/>
                  </a:lnTo>
                  <a:lnTo>
                    <a:pt x="412" y="0"/>
                  </a:lnTo>
                  <a:lnTo>
                    <a:pt x="422" y="3"/>
                  </a:lnTo>
                  <a:lnTo>
                    <a:pt x="432" y="9"/>
                  </a:lnTo>
                  <a:lnTo>
                    <a:pt x="439" y="16"/>
                  </a:lnTo>
                  <a:lnTo>
                    <a:pt x="448" y="24"/>
                  </a:lnTo>
                  <a:lnTo>
                    <a:pt x="452" y="33"/>
                  </a:lnTo>
                  <a:lnTo>
                    <a:pt x="456" y="43"/>
                  </a:lnTo>
                  <a:lnTo>
                    <a:pt x="456" y="54"/>
                  </a:lnTo>
                </a:path>
              </a:pathLst>
            </a:custGeom>
            <a:solidFill>
              <a:srgbClr val="E6E6E6"/>
            </a:solidFill>
            <a:ln w="12700" cap="rnd" cmpd="sng">
              <a:solidFill>
                <a:srgbClr val="999999"/>
              </a:solidFill>
              <a:prstDash val="solid"/>
              <a:round/>
              <a:headEnd/>
              <a:tailEnd/>
            </a:ln>
            <a:effectLst/>
          </p:spPr>
          <p:txBody>
            <a:bodyPr/>
            <a:lstStyle/>
            <a:p>
              <a:endParaRPr lang="en-US"/>
            </a:p>
          </p:txBody>
        </p:sp>
        <p:sp>
          <p:nvSpPr>
            <p:cNvPr id="40" name="Freeform 209"/>
            <p:cNvSpPr>
              <a:spLocks/>
            </p:cNvSpPr>
            <p:nvPr/>
          </p:nvSpPr>
          <p:spPr bwMode="auto">
            <a:xfrm>
              <a:off x="5075" y="2331"/>
              <a:ext cx="164" cy="87"/>
            </a:xfrm>
            <a:custGeom>
              <a:avLst/>
              <a:gdLst/>
              <a:ahLst/>
              <a:cxnLst>
                <a:cxn ang="0">
                  <a:pos x="130" y="0"/>
                </a:cxn>
                <a:cxn ang="0">
                  <a:pos x="130" y="69"/>
                </a:cxn>
                <a:cxn ang="0">
                  <a:pos x="129" y="74"/>
                </a:cxn>
                <a:cxn ang="0">
                  <a:pos x="125" y="76"/>
                </a:cxn>
                <a:cxn ang="0">
                  <a:pos x="119" y="80"/>
                </a:cxn>
                <a:cxn ang="0">
                  <a:pos x="111" y="83"/>
                </a:cxn>
                <a:cxn ang="0">
                  <a:pos x="90" y="88"/>
                </a:cxn>
                <a:cxn ang="0">
                  <a:pos x="66" y="89"/>
                </a:cxn>
                <a:cxn ang="0">
                  <a:pos x="40" y="88"/>
                </a:cxn>
                <a:cxn ang="0">
                  <a:pos x="19" y="83"/>
                </a:cxn>
                <a:cxn ang="0">
                  <a:pos x="11" y="80"/>
                </a:cxn>
                <a:cxn ang="0">
                  <a:pos x="5" y="76"/>
                </a:cxn>
                <a:cxn ang="0">
                  <a:pos x="2" y="72"/>
                </a:cxn>
                <a:cxn ang="0">
                  <a:pos x="0" y="69"/>
                </a:cxn>
                <a:cxn ang="0">
                  <a:pos x="0" y="0"/>
                </a:cxn>
                <a:cxn ang="0">
                  <a:pos x="6" y="5"/>
                </a:cxn>
                <a:cxn ang="0">
                  <a:pos x="16" y="7"/>
                </a:cxn>
                <a:cxn ang="0">
                  <a:pos x="35" y="12"/>
                </a:cxn>
                <a:cxn ang="0">
                  <a:pos x="53" y="14"/>
                </a:cxn>
                <a:cxn ang="0">
                  <a:pos x="66" y="14"/>
                </a:cxn>
                <a:cxn ang="0">
                  <a:pos x="79" y="14"/>
                </a:cxn>
                <a:cxn ang="0">
                  <a:pos x="94" y="12"/>
                </a:cxn>
                <a:cxn ang="0">
                  <a:pos x="105" y="11"/>
                </a:cxn>
                <a:cxn ang="0">
                  <a:pos x="116" y="7"/>
                </a:cxn>
                <a:cxn ang="0">
                  <a:pos x="123" y="5"/>
                </a:cxn>
                <a:cxn ang="0">
                  <a:pos x="130" y="0"/>
                </a:cxn>
              </a:cxnLst>
              <a:rect l="0" t="0" r="r" b="b"/>
              <a:pathLst>
                <a:path w="131" h="90">
                  <a:moveTo>
                    <a:pt x="130" y="0"/>
                  </a:moveTo>
                  <a:lnTo>
                    <a:pt x="130" y="69"/>
                  </a:lnTo>
                  <a:lnTo>
                    <a:pt x="129" y="74"/>
                  </a:lnTo>
                  <a:lnTo>
                    <a:pt x="125" y="76"/>
                  </a:lnTo>
                  <a:lnTo>
                    <a:pt x="119" y="80"/>
                  </a:lnTo>
                  <a:lnTo>
                    <a:pt x="111" y="83"/>
                  </a:lnTo>
                  <a:lnTo>
                    <a:pt x="90" y="88"/>
                  </a:lnTo>
                  <a:lnTo>
                    <a:pt x="66" y="89"/>
                  </a:lnTo>
                  <a:lnTo>
                    <a:pt x="40" y="88"/>
                  </a:lnTo>
                  <a:lnTo>
                    <a:pt x="19" y="83"/>
                  </a:lnTo>
                  <a:lnTo>
                    <a:pt x="11" y="80"/>
                  </a:lnTo>
                  <a:lnTo>
                    <a:pt x="5" y="76"/>
                  </a:lnTo>
                  <a:lnTo>
                    <a:pt x="2" y="72"/>
                  </a:lnTo>
                  <a:lnTo>
                    <a:pt x="0" y="69"/>
                  </a:lnTo>
                  <a:lnTo>
                    <a:pt x="0" y="0"/>
                  </a:lnTo>
                  <a:lnTo>
                    <a:pt x="6" y="5"/>
                  </a:lnTo>
                  <a:lnTo>
                    <a:pt x="16" y="7"/>
                  </a:lnTo>
                  <a:lnTo>
                    <a:pt x="35" y="12"/>
                  </a:lnTo>
                  <a:lnTo>
                    <a:pt x="53" y="14"/>
                  </a:lnTo>
                  <a:lnTo>
                    <a:pt x="66" y="14"/>
                  </a:lnTo>
                  <a:lnTo>
                    <a:pt x="79" y="14"/>
                  </a:lnTo>
                  <a:lnTo>
                    <a:pt x="94" y="12"/>
                  </a:lnTo>
                  <a:lnTo>
                    <a:pt x="105" y="11"/>
                  </a:lnTo>
                  <a:lnTo>
                    <a:pt x="116" y="7"/>
                  </a:lnTo>
                  <a:lnTo>
                    <a:pt x="123" y="5"/>
                  </a:lnTo>
                  <a:lnTo>
                    <a:pt x="130" y="0"/>
                  </a:lnTo>
                </a:path>
              </a:pathLst>
            </a:custGeom>
            <a:solidFill>
              <a:srgbClr val="666666"/>
            </a:solidFill>
            <a:ln w="9525" cap="rnd">
              <a:noFill/>
              <a:round/>
              <a:headEnd/>
              <a:tailEnd/>
            </a:ln>
            <a:effectLst/>
          </p:spPr>
          <p:txBody>
            <a:bodyPr/>
            <a:lstStyle/>
            <a:p>
              <a:endParaRPr lang="en-US"/>
            </a:p>
          </p:txBody>
        </p:sp>
        <p:sp>
          <p:nvSpPr>
            <p:cNvPr id="41" name="Freeform 210"/>
            <p:cNvSpPr>
              <a:spLocks/>
            </p:cNvSpPr>
            <p:nvPr/>
          </p:nvSpPr>
          <p:spPr bwMode="auto">
            <a:xfrm>
              <a:off x="5077" y="2302"/>
              <a:ext cx="162" cy="35"/>
            </a:xfrm>
            <a:custGeom>
              <a:avLst/>
              <a:gdLst/>
              <a:ahLst/>
              <a:cxnLst>
                <a:cxn ang="0">
                  <a:pos x="110" y="30"/>
                </a:cxn>
                <a:cxn ang="0">
                  <a:pos x="110" y="30"/>
                </a:cxn>
                <a:cxn ang="0">
                  <a:pos x="121" y="26"/>
                </a:cxn>
                <a:cxn ang="0">
                  <a:pos x="125" y="22"/>
                </a:cxn>
                <a:cxn ang="0">
                  <a:pos x="128" y="18"/>
                </a:cxn>
                <a:cxn ang="0">
                  <a:pos x="127" y="15"/>
                </a:cxn>
                <a:cxn ang="0">
                  <a:pos x="123" y="12"/>
                </a:cxn>
                <a:cxn ang="0">
                  <a:pos x="119" y="9"/>
                </a:cxn>
                <a:cxn ang="0">
                  <a:pos x="110" y="6"/>
                </a:cxn>
                <a:cxn ang="0">
                  <a:pos x="101" y="3"/>
                </a:cxn>
                <a:cxn ang="0">
                  <a:pos x="90" y="1"/>
                </a:cxn>
                <a:cxn ang="0">
                  <a:pos x="64" y="0"/>
                </a:cxn>
                <a:cxn ang="0">
                  <a:pos x="37" y="1"/>
                </a:cxn>
                <a:cxn ang="0">
                  <a:pos x="25" y="3"/>
                </a:cxn>
                <a:cxn ang="0">
                  <a:pos x="16" y="6"/>
                </a:cxn>
                <a:cxn ang="0">
                  <a:pos x="7" y="9"/>
                </a:cxn>
                <a:cxn ang="0">
                  <a:pos x="3" y="12"/>
                </a:cxn>
                <a:cxn ang="0">
                  <a:pos x="0" y="15"/>
                </a:cxn>
                <a:cxn ang="0">
                  <a:pos x="0" y="18"/>
                </a:cxn>
                <a:cxn ang="0">
                  <a:pos x="0" y="20"/>
                </a:cxn>
                <a:cxn ang="0">
                  <a:pos x="3" y="23"/>
                </a:cxn>
                <a:cxn ang="0">
                  <a:pos x="7" y="26"/>
                </a:cxn>
                <a:cxn ang="0">
                  <a:pos x="16" y="30"/>
                </a:cxn>
                <a:cxn ang="0">
                  <a:pos x="25" y="32"/>
                </a:cxn>
                <a:cxn ang="0">
                  <a:pos x="37" y="34"/>
                </a:cxn>
                <a:cxn ang="0">
                  <a:pos x="64" y="35"/>
                </a:cxn>
                <a:cxn ang="0">
                  <a:pos x="77" y="35"/>
                </a:cxn>
                <a:cxn ang="0">
                  <a:pos x="90" y="34"/>
                </a:cxn>
                <a:cxn ang="0">
                  <a:pos x="110" y="30"/>
                </a:cxn>
              </a:cxnLst>
              <a:rect l="0" t="0" r="r" b="b"/>
              <a:pathLst>
                <a:path w="129" h="36">
                  <a:moveTo>
                    <a:pt x="110" y="30"/>
                  </a:moveTo>
                  <a:lnTo>
                    <a:pt x="110" y="30"/>
                  </a:lnTo>
                  <a:lnTo>
                    <a:pt x="121" y="26"/>
                  </a:lnTo>
                  <a:lnTo>
                    <a:pt x="125" y="22"/>
                  </a:lnTo>
                  <a:lnTo>
                    <a:pt x="128" y="18"/>
                  </a:lnTo>
                  <a:lnTo>
                    <a:pt x="127" y="15"/>
                  </a:lnTo>
                  <a:lnTo>
                    <a:pt x="123" y="12"/>
                  </a:lnTo>
                  <a:lnTo>
                    <a:pt x="119" y="9"/>
                  </a:lnTo>
                  <a:lnTo>
                    <a:pt x="110" y="6"/>
                  </a:lnTo>
                  <a:lnTo>
                    <a:pt x="101" y="3"/>
                  </a:lnTo>
                  <a:lnTo>
                    <a:pt x="90" y="1"/>
                  </a:lnTo>
                  <a:lnTo>
                    <a:pt x="64" y="0"/>
                  </a:lnTo>
                  <a:lnTo>
                    <a:pt x="37" y="1"/>
                  </a:lnTo>
                  <a:lnTo>
                    <a:pt x="25" y="3"/>
                  </a:lnTo>
                  <a:lnTo>
                    <a:pt x="16" y="6"/>
                  </a:lnTo>
                  <a:lnTo>
                    <a:pt x="7" y="9"/>
                  </a:lnTo>
                  <a:lnTo>
                    <a:pt x="3" y="12"/>
                  </a:lnTo>
                  <a:lnTo>
                    <a:pt x="0" y="15"/>
                  </a:lnTo>
                  <a:lnTo>
                    <a:pt x="0" y="18"/>
                  </a:lnTo>
                  <a:lnTo>
                    <a:pt x="0" y="20"/>
                  </a:lnTo>
                  <a:lnTo>
                    <a:pt x="3" y="23"/>
                  </a:lnTo>
                  <a:lnTo>
                    <a:pt x="7" y="26"/>
                  </a:lnTo>
                  <a:lnTo>
                    <a:pt x="16" y="30"/>
                  </a:lnTo>
                  <a:lnTo>
                    <a:pt x="25" y="32"/>
                  </a:lnTo>
                  <a:lnTo>
                    <a:pt x="37" y="34"/>
                  </a:lnTo>
                  <a:lnTo>
                    <a:pt x="64" y="35"/>
                  </a:lnTo>
                  <a:lnTo>
                    <a:pt x="77" y="35"/>
                  </a:lnTo>
                  <a:lnTo>
                    <a:pt x="90" y="34"/>
                  </a:lnTo>
                  <a:lnTo>
                    <a:pt x="110" y="30"/>
                  </a:lnTo>
                </a:path>
              </a:pathLst>
            </a:custGeom>
            <a:solidFill>
              <a:srgbClr val="666666"/>
            </a:solidFill>
            <a:ln w="9525" cap="rnd">
              <a:noFill/>
              <a:round/>
              <a:headEnd/>
              <a:tailEnd/>
            </a:ln>
            <a:effectLst/>
          </p:spPr>
          <p:txBody>
            <a:bodyPr/>
            <a:lstStyle/>
            <a:p>
              <a:endParaRPr lang="en-US"/>
            </a:p>
          </p:txBody>
        </p:sp>
        <p:sp>
          <p:nvSpPr>
            <p:cNvPr id="42" name="Freeform 211"/>
            <p:cNvSpPr>
              <a:spLocks/>
            </p:cNvSpPr>
            <p:nvPr/>
          </p:nvSpPr>
          <p:spPr bwMode="auto">
            <a:xfrm>
              <a:off x="5326" y="2451"/>
              <a:ext cx="16" cy="16"/>
            </a:xfrm>
            <a:custGeom>
              <a:avLst/>
              <a:gdLst/>
              <a:ahLst/>
              <a:cxnLst>
                <a:cxn ang="0">
                  <a:pos x="0" y="15"/>
                </a:cxn>
                <a:cxn ang="0">
                  <a:pos x="3" y="15"/>
                </a:cxn>
                <a:cxn ang="0">
                  <a:pos x="7" y="10"/>
                </a:cxn>
                <a:cxn ang="0">
                  <a:pos x="10" y="15"/>
                </a:cxn>
                <a:cxn ang="0">
                  <a:pos x="12" y="15"/>
                </a:cxn>
                <a:cxn ang="0">
                  <a:pos x="8" y="7"/>
                </a:cxn>
                <a:cxn ang="0">
                  <a:pos x="12" y="0"/>
                </a:cxn>
                <a:cxn ang="0">
                  <a:pos x="10" y="0"/>
                </a:cxn>
                <a:cxn ang="0">
                  <a:pos x="7" y="6"/>
                </a:cxn>
                <a:cxn ang="0">
                  <a:pos x="5" y="0"/>
                </a:cxn>
                <a:cxn ang="0">
                  <a:pos x="0" y="0"/>
                </a:cxn>
                <a:cxn ang="0">
                  <a:pos x="5" y="7"/>
                </a:cxn>
                <a:cxn ang="0">
                  <a:pos x="0" y="15"/>
                </a:cxn>
              </a:cxnLst>
              <a:rect l="0" t="0" r="r" b="b"/>
              <a:pathLst>
                <a:path w="13" h="16">
                  <a:moveTo>
                    <a:pt x="0" y="15"/>
                  </a:moveTo>
                  <a:lnTo>
                    <a:pt x="3" y="15"/>
                  </a:lnTo>
                  <a:lnTo>
                    <a:pt x="7" y="10"/>
                  </a:lnTo>
                  <a:lnTo>
                    <a:pt x="10" y="15"/>
                  </a:lnTo>
                  <a:lnTo>
                    <a:pt x="12" y="15"/>
                  </a:lnTo>
                  <a:lnTo>
                    <a:pt x="8" y="7"/>
                  </a:lnTo>
                  <a:lnTo>
                    <a:pt x="12" y="0"/>
                  </a:lnTo>
                  <a:lnTo>
                    <a:pt x="10" y="0"/>
                  </a:lnTo>
                  <a:lnTo>
                    <a:pt x="7" y="6"/>
                  </a:lnTo>
                  <a:lnTo>
                    <a:pt x="5" y="0"/>
                  </a:lnTo>
                  <a:lnTo>
                    <a:pt x="0" y="0"/>
                  </a:lnTo>
                  <a:lnTo>
                    <a:pt x="5" y="7"/>
                  </a:lnTo>
                  <a:lnTo>
                    <a:pt x="0" y="15"/>
                  </a:lnTo>
                </a:path>
              </a:pathLst>
            </a:custGeom>
            <a:solidFill>
              <a:srgbClr val="666666"/>
            </a:solidFill>
            <a:ln w="9525" cap="rnd">
              <a:noFill/>
              <a:round/>
              <a:headEnd/>
              <a:tailEnd/>
            </a:ln>
            <a:effectLst/>
          </p:spPr>
          <p:txBody>
            <a:bodyPr/>
            <a:lstStyle/>
            <a:p>
              <a:endParaRPr lang="en-US"/>
            </a:p>
          </p:txBody>
        </p:sp>
        <p:sp>
          <p:nvSpPr>
            <p:cNvPr id="43" name="Freeform 212"/>
            <p:cNvSpPr>
              <a:spLocks/>
            </p:cNvSpPr>
            <p:nvPr/>
          </p:nvSpPr>
          <p:spPr bwMode="auto">
            <a:xfrm>
              <a:off x="5095" y="2451"/>
              <a:ext cx="17" cy="16"/>
            </a:xfrm>
            <a:custGeom>
              <a:avLst/>
              <a:gdLst/>
              <a:ahLst/>
              <a:cxnLst>
                <a:cxn ang="0">
                  <a:pos x="0" y="15"/>
                </a:cxn>
                <a:cxn ang="0">
                  <a:pos x="4" y="15"/>
                </a:cxn>
                <a:cxn ang="0">
                  <a:pos x="6" y="10"/>
                </a:cxn>
                <a:cxn ang="0">
                  <a:pos x="10" y="15"/>
                </a:cxn>
                <a:cxn ang="0">
                  <a:pos x="13" y="15"/>
                </a:cxn>
                <a:cxn ang="0">
                  <a:pos x="8" y="7"/>
                </a:cxn>
                <a:cxn ang="0">
                  <a:pos x="13" y="0"/>
                </a:cxn>
                <a:cxn ang="0">
                  <a:pos x="10" y="0"/>
                </a:cxn>
                <a:cxn ang="0">
                  <a:pos x="6" y="6"/>
                </a:cxn>
                <a:cxn ang="0">
                  <a:pos x="6" y="0"/>
                </a:cxn>
                <a:cxn ang="0">
                  <a:pos x="0" y="0"/>
                </a:cxn>
                <a:cxn ang="0">
                  <a:pos x="6" y="7"/>
                </a:cxn>
                <a:cxn ang="0">
                  <a:pos x="0" y="15"/>
                </a:cxn>
              </a:cxnLst>
              <a:rect l="0" t="0" r="r" b="b"/>
              <a:pathLst>
                <a:path w="14" h="16">
                  <a:moveTo>
                    <a:pt x="0" y="15"/>
                  </a:moveTo>
                  <a:lnTo>
                    <a:pt x="4" y="15"/>
                  </a:lnTo>
                  <a:lnTo>
                    <a:pt x="6" y="10"/>
                  </a:lnTo>
                  <a:lnTo>
                    <a:pt x="10" y="15"/>
                  </a:lnTo>
                  <a:lnTo>
                    <a:pt x="13" y="15"/>
                  </a:lnTo>
                  <a:lnTo>
                    <a:pt x="8" y="7"/>
                  </a:lnTo>
                  <a:lnTo>
                    <a:pt x="13" y="0"/>
                  </a:lnTo>
                  <a:lnTo>
                    <a:pt x="10" y="0"/>
                  </a:lnTo>
                  <a:lnTo>
                    <a:pt x="6" y="6"/>
                  </a:lnTo>
                  <a:lnTo>
                    <a:pt x="6" y="0"/>
                  </a:lnTo>
                  <a:lnTo>
                    <a:pt x="0" y="0"/>
                  </a:lnTo>
                  <a:lnTo>
                    <a:pt x="6" y="7"/>
                  </a:lnTo>
                  <a:lnTo>
                    <a:pt x="0" y="15"/>
                  </a:lnTo>
                </a:path>
              </a:pathLst>
            </a:custGeom>
            <a:solidFill>
              <a:srgbClr val="666666"/>
            </a:solidFill>
            <a:ln w="9525" cap="rnd">
              <a:noFill/>
              <a:round/>
              <a:headEnd/>
              <a:tailEnd/>
            </a:ln>
            <a:effectLst/>
          </p:spPr>
          <p:txBody>
            <a:bodyPr/>
            <a:lstStyle/>
            <a:p>
              <a:endParaRPr lang="en-US"/>
            </a:p>
          </p:txBody>
        </p:sp>
        <p:sp>
          <p:nvSpPr>
            <p:cNvPr id="44" name="Freeform 213"/>
            <p:cNvSpPr>
              <a:spLocks/>
            </p:cNvSpPr>
            <p:nvPr/>
          </p:nvSpPr>
          <p:spPr bwMode="auto">
            <a:xfrm>
              <a:off x="4223" y="1535"/>
              <a:ext cx="474" cy="239"/>
            </a:xfrm>
            <a:custGeom>
              <a:avLst/>
              <a:gdLst/>
              <a:ahLst/>
              <a:cxnLst>
                <a:cxn ang="0">
                  <a:pos x="335" y="246"/>
                </a:cxn>
                <a:cxn ang="0">
                  <a:pos x="335" y="246"/>
                </a:cxn>
                <a:cxn ang="0">
                  <a:pos x="342" y="246"/>
                </a:cxn>
                <a:cxn ang="0">
                  <a:pos x="350" y="242"/>
                </a:cxn>
                <a:cxn ang="0">
                  <a:pos x="359" y="240"/>
                </a:cxn>
                <a:cxn ang="0">
                  <a:pos x="365" y="233"/>
                </a:cxn>
                <a:cxn ang="0">
                  <a:pos x="370" y="227"/>
                </a:cxn>
                <a:cxn ang="0">
                  <a:pos x="374" y="220"/>
                </a:cxn>
                <a:cxn ang="0">
                  <a:pos x="378" y="211"/>
                </a:cxn>
                <a:cxn ang="0">
                  <a:pos x="378" y="203"/>
                </a:cxn>
                <a:cxn ang="0">
                  <a:pos x="378" y="45"/>
                </a:cxn>
                <a:cxn ang="0">
                  <a:pos x="378" y="36"/>
                </a:cxn>
                <a:cxn ang="0">
                  <a:pos x="374" y="27"/>
                </a:cxn>
                <a:cxn ang="0">
                  <a:pos x="370" y="19"/>
                </a:cxn>
                <a:cxn ang="0">
                  <a:pos x="365" y="13"/>
                </a:cxn>
                <a:cxn ang="0">
                  <a:pos x="359" y="8"/>
                </a:cxn>
                <a:cxn ang="0">
                  <a:pos x="350" y="4"/>
                </a:cxn>
                <a:cxn ang="0">
                  <a:pos x="342" y="2"/>
                </a:cxn>
                <a:cxn ang="0">
                  <a:pos x="335" y="0"/>
                </a:cxn>
                <a:cxn ang="0">
                  <a:pos x="43" y="0"/>
                </a:cxn>
                <a:cxn ang="0">
                  <a:pos x="35" y="2"/>
                </a:cxn>
                <a:cxn ang="0">
                  <a:pos x="27" y="4"/>
                </a:cxn>
                <a:cxn ang="0">
                  <a:pos x="18" y="8"/>
                </a:cxn>
                <a:cxn ang="0">
                  <a:pos x="13" y="13"/>
                </a:cxn>
                <a:cxn ang="0">
                  <a:pos x="7" y="19"/>
                </a:cxn>
                <a:cxn ang="0">
                  <a:pos x="3" y="27"/>
                </a:cxn>
                <a:cxn ang="0">
                  <a:pos x="0" y="36"/>
                </a:cxn>
                <a:cxn ang="0">
                  <a:pos x="0" y="45"/>
                </a:cxn>
                <a:cxn ang="0">
                  <a:pos x="0" y="203"/>
                </a:cxn>
                <a:cxn ang="0">
                  <a:pos x="0" y="211"/>
                </a:cxn>
                <a:cxn ang="0">
                  <a:pos x="3" y="220"/>
                </a:cxn>
                <a:cxn ang="0">
                  <a:pos x="7" y="227"/>
                </a:cxn>
                <a:cxn ang="0">
                  <a:pos x="13" y="233"/>
                </a:cxn>
                <a:cxn ang="0">
                  <a:pos x="18" y="240"/>
                </a:cxn>
                <a:cxn ang="0">
                  <a:pos x="27" y="242"/>
                </a:cxn>
                <a:cxn ang="0">
                  <a:pos x="35" y="246"/>
                </a:cxn>
                <a:cxn ang="0">
                  <a:pos x="43" y="246"/>
                </a:cxn>
                <a:cxn ang="0">
                  <a:pos x="335" y="246"/>
                </a:cxn>
              </a:cxnLst>
              <a:rect l="0" t="0" r="r" b="b"/>
              <a:pathLst>
                <a:path w="379" h="247">
                  <a:moveTo>
                    <a:pt x="335" y="246"/>
                  </a:moveTo>
                  <a:lnTo>
                    <a:pt x="335" y="246"/>
                  </a:lnTo>
                  <a:lnTo>
                    <a:pt x="342" y="246"/>
                  </a:lnTo>
                  <a:lnTo>
                    <a:pt x="350" y="242"/>
                  </a:lnTo>
                  <a:lnTo>
                    <a:pt x="359" y="240"/>
                  </a:lnTo>
                  <a:lnTo>
                    <a:pt x="365" y="233"/>
                  </a:lnTo>
                  <a:lnTo>
                    <a:pt x="370" y="227"/>
                  </a:lnTo>
                  <a:lnTo>
                    <a:pt x="374" y="220"/>
                  </a:lnTo>
                  <a:lnTo>
                    <a:pt x="378" y="211"/>
                  </a:lnTo>
                  <a:lnTo>
                    <a:pt x="378" y="203"/>
                  </a:lnTo>
                  <a:lnTo>
                    <a:pt x="378" y="45"/>
                  </a:lnTo>
                  <a:lnTo>
                    <a:pt x="378" y="36"/>
                  </a:lnTo>
                  <a:lnTo>
                    <a:pt x="374" y="27"/>
                  </a:lnTo>
                  <a:lnTo>
                    <a:pt x="370" y="19"/>
                  </a:lnTo>
                  <a:lnTo>
                    <a:pt x="365" y="13"/>
                  </a:lnTo>
                  <a:lnTo>
                    <a:pt x="359" y="8"/>
                  </a:lnTo>
                  <a:lnTo>
                    <a:pt x="350" y="4"/>
                  </a:lnTo>
                  <a:lnTo>
                    <a:pt x="342" y="2"/>
                  </a:lnTo>
                  <a:lnTo>
                    <a:pt x="335" y="0"/>
                  </a:lnTo>
                  <a:lnTo>
                    <a:pt x="43" y="0"/>
                  </a:lnTo>
                  <a:lnTo>
                    <a:pt x="35" y="2"/>
                  </a:lnTo>
                  <a:lnTo>
                    <a:pt x="27" y="4"/>
                  </a:lnTo>
                  <a:lnTo>
                    <a:pt x="18" y="8"/>
                  </a:lnTo>
                  <a:lnTo>
                    <a:pt x="13" y="13"/>
                  </a:lnTo>
                  <a:lnTo>
                    <a:pt x="7" y="19"/>
                  </a:lnTo>
                  <a:lnTo>
                    <a:pt x="3" y="27"/>
                  </a:lnTo>
                  <a:lnTo>
                    <a:pt x="0" y="36"/>
                  </a:lnTo>
                  <a:lnTo>
                    <a:pt x="0" y="45"/>
                  </a:lnTo>
                  <a:lnTo>
                    <a:pt x="0" y="203"/>
                  </a:lnTo>
                  <a:lnTo>
                    <a:pt x="0" y="211"/>
                  </a:lnTo>
                  <a:lnTo>
                    <a:pt x="3" y="220"/>
                  </a:lnTo>
                  <a:lnTo>
                    <a:pt x="7" y="227"/>
                  </a:lnTo>
                  <a:lnTo>
                    <a:pt x="13" y="233"/>
                  </a:lnTo>
                  <a:lnTo>
                    <a:pt x="18" y="240"/>
                  </a:lnTo>
                  <a:lnTo>
                    <a:pt x="27" y="242"/>
                  </a:lnTo>
                  <a:lnTo>
                    <a:pt x="35" y="246"/>
                  </a:lnTo>
                  <a:lnTo>
                    <a:pt x="43" y="246"/>
                  </a:lnTo>
                  <a:lnTo>
                    <a:pt x="335" y="246"/>
                  </a:lnTo>
                </a:path>
              </a:pathLst>
            </a:custGeom>
            <a:solidFill>
              <a:srgbClr val="FFFFFF"/>
            </a:solidFill>
            <a:ln w="12700" cap="rnd" cmpd="sng">
              <a:solidFill>
                <a:srgbClr val="999999"/>
              </a:solidFill>
              <a:prstDash val="solid"/>
              <a:round/>
              <a:headEnd/>
              <a:tailEnd/>
            </a:ln>
            <a:effectLst/>
          </p:spPr>
          <p:txBody>
            <a:bodyPr/>
            <a:lstStyle/>
            <a:p>
              <a:endParaRPr lang="en-US"/>
            </a:p>
          </p:txBody>
        </p:sp>
        <p:sp>
          <p:nvSpPr>
            <p:cNvPr id="45" name="Freeform 214"/>
            <p:cNvSpPr>
              <a:spLocks/>
            </p:cNvSpPr>
            <p:nvPr/>
          </p:nvSpPr>
          <p:spPr bwMode="auto">
            <a:xfrm>
              <a:off x="2996" y="1777"/>
              <a:ext cx="478" cy="239"/>
            </a:xfrm>
            <a:custGeom>
              <a:avLst/>
              <a:gdLst/>
              <a:ahLst/>
              <a:cxnLst>
                <a:cxn ang="0">
                  <a:pos x="336" y="246"/>
                </a:cxn>
                <a:cxn ang="0">
                  <a:pos x="336" y="246"/>
                </a:cxn>
                <a:cxn ang="0">
                  <a:pos x="346" y="246"/>
                </a:cxn>
                <a:cxn ang="0">
                  <a:pos x="353" y="242"/>
                </a:cxn>
                <a:cxn ang="0">
                  <a:pos x="360" y="240"/>
                </a:cxn>
                <a:cxn ang="0">
                  <a:pos x="368" y="233"/>
                </a:cxn>
                <a:cxn ang="0">
                  <a:pos x="373" y="227"/>
                </a:cxn>
                <a:cxn ang="0">
                  <a:pos x="376" y="220"/>
                </a:cxn>
                <a:cxn ang="0">
                  <a:pos x="379" y="212"/>
                </a:cxn>
                <a:cxn ang="0">
                  <a:pos x="381" y="203"/>
                </a:cxn>
                <a:cxn ang="0">
                  <a:pos x="381" y="45"/>
                </a:cxn>
                <a:cxn ang="0">
                  <a:pos x="379" y="35"/>
                </a:cxn>
                <a:cxn ang="0">
                  <a:pos x="376" y="27"/>
                </a:cxn>
                <a:cxn ang="0">
                  <a:pos x="373" y="19"/>
                </a:cxn>
                <a:cxn ang="0">
                  <a:pos x="368" y="13"/>
                </a:cxn>
                <a:cxn ang="0">
                  <a:pos x="360" y="8"/>
                </a:cxn>
                <a:cxn ang="0">
                  <a:pos x="353" y="4"/>
                </a:cxn>
                <a:cxn ang="0">
                  <a:pos x="346" y="2"/>
                </a:cxn>
                <a:cxn ang="0">
                  <a:pos x="336" y="0"/>
                </a:cxn>
                <a:cxn ang="0">
                  <a:pos x="45" y="0"/>
                </a:cxn>
                <a:cxn ang="0">
                  <a:pos x="35" y="2"/>
                </a:cxn>
                <a:cxn ang="0">
                  <a:pos x="28" y="4"/>
                </a:cxn>
                <a:cxn ang="0">
                  <a:pos x="21" y="8"/>
                </a:cxn>
                <a:cxn ang="0">
                  <a:pos x="13" y="13"/>
                </a:cxn>
                <a:cxn ang="0">
                  <a:pos x="8" y="19"/>
                </a:cxn>
                <a:cxn ang="0">
                  <a:pos x="5" y="27"/>
                </a:cxn>
                <a:cxn ang="0">
                  <a:pos x="2" y="35"/>
                </a:cxn>
                <a:cxn ang="0">
                  <a:pos x="0" y="45"/>
                </a:cxn>
                <a:cxn ang="0">
                  <a:pos x="0" y="203"/>
                </a:cxn>
                <a:cxn ang="0">
                  <a:pos x="2" y="212"/>
                </a:cxn>
                <a:cxn ang="0">
                  <a:pos x="5" y="220"/>
                </a:cxn>
                <a:cxn ang="0">
                  <a:pos x="8" y="227"/>
                </a:cxn>
                <a:cxn ang="0">
                  <a:pos x="13" y="233"/>
                </a:cxn>
                <a:cxn ang="0">
                  <a:pos x="21" y="240"/>
                </a:cxn>
                <a:cxn ang="0">
                  <a:pos x="28" y="242"/>
                </a:cxn>
                <a:cxn ang="0">
                  <a:pos x="35" y="246"/>
                </a:cxn>
                <a:cxn ang="0">
                  <a:pos x="45" y="246"/>
                </a:cxn>
                <a:cxn ang="0">
                  <a:pos x="336" y="246"/>
                </a:cxn>
              </a:cxnLst>
              <a:rect l="0" t="0" r="r" b="b"/>
              <a:pathLst>
                <a:path w="382" h="247">
                  <a:moveTo>
                    <a:pt x="336" y="246"/>
                  </a:moveTo>
                  <a:lnTo>
                    <a:pt x="336" y="246"/>
                  </a:lnTo>
                  <a:lnTo>
                    <a:pt x="346" y="246"/>
                  </a:lnTo>
                  <a:lnTo>
                    <a:pt x="353" y="242"/>
                  </a:lnTo>
                  <a:lnTo>
                    <a:pt x="360" y="240"/>
                  </a:lnTo>
                  <a:lnTo>
                    <a:pt x="368" y="233"/>
                  </a:lnTo>
                  <a:lnTo>
                    <a:pt x="373" y="227"/>
                  </a:lnTo>
                  <a:lnTo>
                    <a:pt x="376" y="220"/>
                  </a:lnTo>
                  <a:lnTo>
                    <a:pt x="379" y="212"/>
                  </a:lnTo>
                  <a:lnTo>
                    <a:pt x="381" y="203"/>
                  </a:lnTo>
                  <a:lnTo>
                    <a:pt x="381" y="45"/>
                  </a:lnTo>
                  <a:lnTo>
                    <a:pt x="379" y="35"/>
                  </a:lnTo>
                  <a:lnTo>
                    <a:pt x="376" y="27"/>
                  </a:lnTo>
                  <a:lnTo>
                    <a:pt x="373" y="19"/>
                  </a:lnTo>
                  <a:lnTo>
                    <a:pt x="368" y="13"/>
                  </a:lnTo>
                  <a:lnTo>
                    <a:pt x="360" y="8"/>
                  </a:lnTo>
                  <a:lnTo>
                    <a:pt x="353" y="4"/>
                  </a:lnTo>
                  <a:lnTo>
                    <a:pt x="346" y="2"/>
                  </a:lnTo>
                  <a:lnTo>
                    <a:pt x="336" y="0"/>
                  </a:lnTo>
                  <a:lnTo>
                    <a:pt x="45" y="0"/>
                  </a:lnTo>
                  <a:lnTo>
                    <a:pt x="35" y="2"/>
                  </a:lnTo>
                  <a:lnTo>
                    <a:pt x="28" y="4"/>
                  </a:lnTo>
                  <a:lnTo>
                    <a:pt x="21" y="8"/>
                  </a:lnTo>
                  <a:lnTo>
                    <a:pt x="13" y="13"/>
                  </a:lnTo>
                  <a:lnTo>
                    <a:pt x="8" y="19"/>
                  </a:lnTo>
                  <a:lnTo>
                    <a:pt x="5" y="27"/>
                  </a:lnTo>
                  <a:lnTo>
                    <a:pt x="2" y="35"/>
                  </a:lnTo>
                  <a:lnTo>
                    <a:pt x="0" y="45"/>
                  </a:lnTo>
                  <a:lnTo>
                    <a:pt x="0" y="203"/>
                  </a:lnTo>
                  <a:lnTo>
                    <a:pt x="2" y="212"/>
                  </a:lnTo>
                  <a:lnTo>
                    <a:pt x="5" y="220"/>
                  </a:lnTo>
                  <a:lnTo>
                    <a:pt x="8" y="227"/>
                  </a:lnTo>
                  <a:lnTo>
                    <a:pt x="13" y="233"/>
                  </a:lnTo>
                  <a:lnTo>
                    <a:pt x="21" y="240"/>
                  </a:lnTo>
                  <a:lnTo>
                    <a:pt x="28" y="242"/>
                  </a:lnTo>
                  <a:lnTo>
                    <a:pt x="35" y="246"/>
                  </a:lnTo>
                  <a:lnTo>
                    <a:pt x="45" y="246"/>
                  </a:lnTo>
                  <a:lnTo>
                    <a:pt x="336" y="246"/>
                  </a:lnTo>
                </a:path>
              </a:pathLst>
            </a:custGeom>
            <a:solidFill>
              <a:srgbClr val="FFFFFF"/>
            </a:solidFill>
            <a:ln w="12700" cap="rnd" cmpd="sng">
              <a:solidFill>
                <a:srgbClr val="999999"/>
              </a:solidFill>
              <a:prstDash val="solid"/>
              <a:round/>
              <a:headEnd/>
              <a:tailEnd/>
            </a:ln>
            <a:effectLst/>
          </p:spPr>
          <p:txBody>
            <a:bodyPr/>
            <a:lstStyle/>
            <a:p>
              <a:endParaRPr lang="en-US"/>
            </a:p>
          </p:txBody>
        </p:sp>
        <p:sp>
          <p:nvSpPr>
            <p:cNvPr id="46" name="Freeform 215"/>
            <p:cNvSpPr>
              <a:spLocks/>
            </p:cNvSpPr>
            <p:nvPr/>
          </p:nvSpPr>
          <p:spPr bwMode="auto">
            <a:xfrm>
              <a:off x="3594" y="1741"/>
              <a:ext cx="570" cy="304"/>
            </a:xfrm>
            <a:custGeom>
              <a:avLst/>
              <a:gdLst/>
              <a:ahLst/>
              <a:cxnLst>
                <a:cxn ang="0">
                  <a:pos x="455" y="0"/>
                </a:cxn>
                <a:cxn ang="0">
                  <a:pos x="455" y="238"/>
                </a:cxn>
                <a:cxn ang="0">
                  <a:pos x="453" y="245"/>
                </a:cxn>
                <a:cxn ang="0">
                  <a:pos x="450" y="253"/>
                </a:cxn>
                <a:cxn ang="0">
                  <a:pos x="444" y="260"/>
                </a:cxn>
                <a:cxn ang="0">
                  <a:pos x="437" y="266"/>
                </a:cxn>
                <a:cxn ang="0">
                  <a:pos x="427" y="273"/>
                </a:cxn>
                <a:cxn ang="0">
                  <a:pos x="414" y="279"/>
                </a:cxn>
                <a:cxn ang="0">
                  <a:pos x="402" y="284"/>
                </a:cxn>
                <a:cxn ang="0">
                  <a:pos x="387" y="290"/>
                </a:cxn>
                <a:cxn ang="0">
                  <a:pos x="354" y="300"/>
                </a:cxn>
                <a:cxn ang="0">
                  <a:pos x="315" y="307"/>
                </a:cxn>
                <a:cxn ang="0">
                  <a:pos x="273" y="311"/>
                </a:cxn>
                <a:cxn ang="0">
                  <a:pos x="227" y="313"/>
                </a:cxn>
                <a:cxn ang="0">
                  <a:pos x="182" y="311"/>
                </a:cxn>
                <a:cxn ang="0">
                  <a:pos x="138" y="307"/>
                </a:cxn>
                <a:cxn ang="0">
                  <a:pos x="100" y="300"/>
                </a:cxn>
                <a:cxn ang="0">
                  <a:pos x="66" y="290"/>
                </a:cxn>
                <a:cxn ang="0">
                  <a:pos x="52" y="284"/>
                </a:cxn>
                <a:cxn ang="0">
                  <a:pos x="39" y="279"/>
                </a:cxn>
                <a:cxn ang="0">
                  <a:pos x="28" y="273"/>
                </a:cxn>
                <a:cxn ang="0">
                  <a:pos x="18" y="266"/>
                </a:cxn>
                <a:cxn ang="0">
                  <a:pos x="10" y="259"/>
                </a:cxn>
                <a:cxn ang="0">
                  <a:pos x="6" y="253"/>
                </a:cxn>
                <a:cxn ang="0">
                  <a:pos x="2" y="245"/>
                </a:cxn>
                <a:cxn ang="0">
                  <a:pos x="0" y="236"/>
                </a:cxn>
                <a:cxn ang="0">
                  <a:pos x="0" y="0"/>
                </a:cxn>
                <a:cxn ang="0">
                  <a:pos x="12" y="7"/>
                </a:cxn>
                <a:cxn ang="0">
                  <a:pos x="24" y="14"/>
                </a:cxn>
                <a:cxn ang="0">
                  <a:pos x="39" y="20"/>
                </a:cxn>
                <a:cxn ang="0">
                  <a:pos x="55" y="25"/>
                </a:cxn>
                <a:cxn ang="0">
                  <a:pos x="87" y="35"/>
                </a:cxn>
                <a:cxn ang="0">
                  <a:pos x="120" y="41"/>
                </a:cxn>
                <a:cxn ang="0">
                  <a:pos x="155" y="44"/>
                </a:cxn>
                <a:cxn ang="0">
                  <a:pos x="183" y="47"/>
                </a:cxn>
                <a:cxn ang="0">
                  <a:pos x="227" y="48"/>
                </a:cxn>
                <a:cxn ang="0">
                  <a:pos x="276" y="47"/>
                </a:cxn>
                <a:cxn ang="0">
                  <a:pos x="322" y="42"/>
                </a:cxn>
                <a:cxn ang="0">
                  <a:pos x="363" y="36"/>
                </a:cxn>
                <a:cxn ang="0">
                  <a:pos x="400" y="25"/>
                </a:cxn>
                <a:cxn ang="0">
                  <a:pos x="414" y="20"/>
                </a:cxn>
                <a:cxn ang="0">
                  <a:pos x="429" y="14"/>
                </a:cxn>
                <a:cxn ang="0">
                  <a:pos x="442" y="7"/>
                </a:cxn>
                <a:cxn ang="0">
                  <a:pos x="455" y="0"/>
                </a:cxn>
              </a:cxnLst>
              <a:rect l="0" t="0" r="r" b="b"/>
              <a:pathLst>
                <a:path w="456" h="314">
                  <a:moveTo>
                    <a:pt x="455" y="0"/>
                  </a:moveTo>
                  <a:lnTo>
                    <a:pt x="455" y="238"/>
                  </a:lnTo>
                  <a:lnTo>
                    <a:pt x="453" y="245"/>
                  </a:lnTo>
                  <a:lnTo>
                    <a:pt x="450" y="253"/>
                  </a:lnTo>
                  <a:lnTo>
                    <a:pt x="444" y="260"/>
                  </a:lnTo>
                  <a:lnTo>
                    <a:pt x="437" y="266"/>
                  </a:lnTo>
                  <a:lnTo>
                    <a:pt x="427" y="273"/>
                  </a:lnTo>
                  <a:lnTo>
                    <a:pt x="414" y="279"/>
                  </a:lnTo>
                  <a:lnTo>
                    <a:pt x="402" y="284"/>
                  </a:lnTo>
                  <a:lnTo>
                    <a:pt x="387" y="290"/>
                  </a:lnTo>
                  <a:lnTo>
                    <a:pt x="354" y="300"/>
                  </a:lnTo>
                  <a:lnTo>
                    <a:pt x="315" y="307"/>
                  </a:lnTo>
                  <a:lnTo>
                    <a:pt x="273" y="311"/>
                  </a:lnTo>
                  <a:lnTo>
                    <a:pt x="227" y="313"/>
                  </a:lnTo>
                  <a:lnTo>
                    <a:pt x="182" y="311"/>
                  </a:lnTo>
                  <a:lnTo>
                    <a:pt x="138" y="307"/>
                  </a:lnTo>
                  <a:lnTo>
                    <a:pt x="100" y="300"/>
                  </a:lnTo>
                  <a:lnTo>
                    <a:pt x="66" y="290"/>
                  </a:lnTo>
                  <a:lnTo>
                    <a:pt x="52" y="284"/>
                  </a:lnTo>
                  <a:lnTo>
                    <a:pt x="39" y="279"/>
                  </a:lnTo>
                  <a:lnTo>
                    <a:pt x="28" y="273"/>
                  </a:lnTo>
                  <a:lnTo>
                    <a:pt x="18" y="266"/>
                  </a:lnTo>
                  <a:lnTo>
                    <a:pt x="10" y="259"/>
                  </a:lnTo>
                  <a:lnTo>
                    <a:pt x="6" y="253"/>
                  </a:lnTo>
                  <a:lnTo>
                    <a:pt x="2" y="245"/>
                  </a:lnTo>
                  <a:lnTo>
                    <a:pt x="0" y="236"/>
                  </a:lnTo>
                  <a:lnTo>
                    <a:pt x="0" y="0"/>
                  </a:lnTo>
                  <a:lnTo>
                    <a:pt x="12" y="7"/>
                  </a:lnTo>
                  <a:lnTo>
                    <a:pt x="24" y="14"/>
                  </a:lnTo>
                  <a:lnTo>
                    <a:pt x="39" y="20"/>
                  </a:lnTo>
                  <a:lnTo>
                    <a:pt x="55" y="25"/>
                  </a:lnTo>
                  <a:lnTo>
                    <a:pt x="87" y="35"/>
                  </a:lnTo>
                  <a:lnTo>
                    <a:pt x="120" y="41"/>
                  </a:lnTo>
                  <a:lnTo>
                    <a:pt x="155" y="44"/>
                  </a:lnTo>
                  <a:lnTo>
                    <a:pt x="183" y="47"/>
                  </a:lnTo>
                  <a:lnTo>
                    <a:pt x="227" y="48"/>
                  </a:lnTo>
                  <a:lnTo>
                    <a:pt x="276" y="47"/>
                  </a:lnTo>
                  <a:lnTo>
                    <a:pt x="322" y="42"/>
                  </a:lnTo>
                  <a:lnTo>
                    <a:pt x="363" y="36"/>
                  </a:lnTo>
                  <a:lnTo>
                    <a:pt x="400" y="25"/>
                  </a:lnTo>
                  <a:lnTo>
                    <a:pt x="414" y="20"/>
                  </a:lnTo>
                  <a:lnTo>
                    <a:pt x="429" y="14"/>
                  </a:lnTo>
                  <a:lnTo>
                    <a:pt x="442" y="7"/>
                  </a:lnTo>
                  <a:lnTo>
                    <a:pt x="455" y="0"/>
                  </a:lnTo>
                </a:path>
              </a:pathLst>
            </a:custGeom>
            <a:solidFill>
              <a:srgbClr val="FFFFFF"/>
            </a:solidFill>
            <a:ln w="9525" cap="rnd">
              <a:noFill/>
              <a:round/>
              <a:headEnd/>
              <a:tailEnd/>
            </a:ln>
            <a:effectLst/>
          </p:spPr>
          <p:txBody>
            <a:bodyPr/>
            <a:lstStyle/>
            <a:p>
              <a:endParaRPr lang="en-US"/>
            </a:p>
          </p:txBody>
        </p:sp>
        <p:sp>
          <p:nvSpPr>
            <p:cNvPr id="47" name="Freeform 216"/>
            <p:cNvSpPr>
              <a:spLocks/>
            </p:cNvSpPr>
            <p:nvPr/>
          </p:nvSpPr>
          <p:spPr bwMode="auto">
            <a:xfrm>
              <a:off x="3599" y="1637"/>
              <a:ext cx="559" cy="124"/>
            </a:xfrm>
            <a:custGeom>
              <a:avLst/>
              <a:gdLst/>
              <a:ahLst/>
              <a:cxnLst>
                <a:cxn ang="0">
                  <a:pos x="386" y="106"/>
                </a:cxn>
                <a:cxn ang="0">
                  <a:pos x="386" y="106"/>
                </a:cxn>
                <a:cxn ang="0">
                  <a:pos x="407" y="100"/>
                </a:cxn>
                <a:cxn ang="0">
                  <a:pos x="422" y="93"/>
                </a:cxn>
                <a:cxn ang="0">
                  <a:pos x="431" y="85"/>
                </a:cxn>
                <a:cxn ang="0">
                  <a:pos x="440" y="79"/>
                </a:cxn>
                <a:cxn ang="0">
                  <a:pos x="444" y="72"/>
                </a:cxn>
                <a:cxn ang="0">
                  <a:pos x="446" y="68"/>
                </a:cxn>
                <a:cxn ang="0">
                  <a:pos x="446" y="65"/>
                </a:cxn>
                <a:cxn ang="0">
                  <a:pos x="446" y="60"/>
                </a:cxn>
                <a:cxn ang="0">
                  <a:pos x="444" y="55"/>
                </a:cxn>
                <a:cxn ang="0">
                  <a:pos x="440" y="50"/>
                </a:cxn>
                <a:cxn ang="0">
                  <a:pos x="433" y="46"/>
                </a:cxn>
                <a:cxn ang="0">
                  <a:pos x="425" y="39"/>
                </a:cxn>
                <a:cxn ang="0">
                  <a:pos x="415" y="35"/>
                </a:cxn>
                <a:cxn ang="0">
                  <a:pos x="403" y="28"/>
                </a:cxn>
                <a:cxn ang="0">
                  <a:pos x="386" y="22"/>
                </a:cxn>
                <a:cxn ang="0">
                  <a:pos x="353" y="14"/>
                </a:cxn>
                <a:cxn ang="0">
                  <a:pos x="314" y="6"/>
                </a:cxn>
                <a:cxn ang="0">
                  <a:pos x="271" y="1"/>
                </a:cxn>
                <a:cxn ang="0">
                  <a:pos x="223" y="0"/>
                </a:cxn>
                <a:cxn ang="0">
                  <a:pos x="176" y="1"/>
                </a:cxn>
                <a:cxn ang="0">
                  <a:pos x="133" y="6"/>
                </a:cxn>
                <a:cxn ang="0">
                  <a:pos x="94" y="14"/>
                </a:cxn>
                <a:cxn ang="0">
                  <a:pos x="59" y="22"/>
                </a:cxn>
                <a:cxn ang="0">
                  <a:pos x="44" y="28"/>
                </a:cxn>
                <a:cxn ang="0">
                  <a:pos x="32" y="35"/>
                </a:cxn>
                <a:cxn ang="0">
                  <a:pos x="22" y="39"/>
                </a:cxn>
                <a:cxn ang="0">
                  <a:pos x="13" y="46"/>
                </a:cxn>
                <a:cxn ang="0">
                  <a:pos x="8" y="50"/>
                </a:cxn>
                <a:cxn ang="0">
                  <a:pos x="3" y="55"/>
                </a:cxn>
                <a:cxn ang="0">
                  <a:pos x="2" y="60"/>
                </a:cxn>
                <a:cxn ang="0">
                  <a:pos x="0" y="65"/>
                </a:cxn>
                <a:cxn ang="0">
                  <a:pos x="2" y="68"/>
                </a:cxn>
                <a:cxn ang="0">
                  <a:pos x="3" y="72"/>
                </a:cxn>
                <a:cxn ang="0">
                  <a:pos x="8" y="79"/>
                </a:cxn>
                <a:cxn ang="0">
                  <a:pos x="13" y="84"/>
                </a:cxn>
                <a:cxn ang="0">
                  <a:pos x="22" y="90"/>
                </a:cxn>
                <a:cxn ang="0">
                  <a:pos x="32" y="95"/>
                </a:cxn>
                <a:cxn ang="0">
                  <a:pos x="44" y="101"/>
                </a:cxn>
                <a:cxn ang="0">
                  <a:pos x="59" y="106"/>
                </a:cxn>
                <a:cxn ang="0">
                  <a:pos x="94" y="115"/>
                </a:cxn>
                <a:cxn ang="0">
                  <a:pos x="133" y="122"/>
                </a:cxn>
                <a:cxn ang="0">
                  <a:pos x="176" y="126"/>
                </a:cxn>
                <a:cxn ang="0">
                  <a:pos x="223" y="128"/>
                </a:cxn>
                <a:cxn ang="0">
                  <a:pos x="271" y="126"/>
                </a:cxn>
                <a:cxn ang="0">
                  <a:pos x="314" y="122"/>
                </a:cxn>
                <a:cxn ang="0">
                  <a:pos x="353" y="115"/>
                </a:cxn>
                <a:cxn ang="0">
                  <a:pos x="386" y="106"/>
                </a:cxn>
              </a:cxnLst>
              <a:rect l="0" t="0" r="r" b="b"/>
              <a:pathLst>
                <a:path w="447" h="129">
                  <a:moveTo>
                    <a:pt x="386" y="106"/>
                  </a:moveTo>
                  <a:lnTo>
                    <a:pt x="386" y="106"/>
                  </a:lnTo>
                  <a:lnTo>
                    <a:pt x="407" y="100"/>
                  </a:lnTo>
                  <a:lnTo>
                    <a:pt x="422" y="93"/>
                  </a:lnTo>
                  <a:lnTo>
                    <a:pt x="431" y="85"/>
                  </a:lnTo>
                  <a:lnTo>
                    <a:pt x="440" y="79"/>
                  </a:lnTo>
                  <a:lnTo>
                    <a:pt x="444" y="72"/>
                  </a:lnTo>
                  <a:lnTo>
                    <a:pt x="446" y="68"/>
                  </a:lnTo>
                  <a:lnTo>
                    <a:pt x="446" y="65"/>
                  </a:lnTo>
                  <a:lnTo>
                    <a:pt x="446" y="60"/>
                  </a:lnTo>
                  <a:lnTo>
                    <a:pt x="444" y="55"/>
                  </a:lnTo>
                  <a:lnTo>
                    <a:pt x="440" y="50"/>
                  </a:lnTo>
                  <a:lnTo>
                    <a:pt x="433" y="46"/>
                  </a:lnTo>
                  <a:lnTo>
                    <a:pt x="425" y="39"/>
                  </a:lnTo>
                  <a:lnTo>
                    <a:pt x="415" y="35"/>
                  </a:lnTo>
                  <a:lnTo>
                    <a:pt x="403" y="28"/>
                  </a:lnTo>
                  <a:lnTo>
                    <a:pt x="386" y="22"/>
                  </a:lnTo>
                  <a:lnTo>
                    <a:pt x="353" y="14"/>
                  </a:lnTo>
                  <a:lnTo>
                    <a:pt x="314" y="6"/>
                  </a:lnTo>
                  <a:lnTo>
                    <a:pt x="271" y="1"/>
                  </a:lnTo>
                  <a:lnTo>
                    <a:pt x="223" y="0"/>
                  </a:lnTo>
                  <a:lnTo>
                    <a:pt x="176" y="1"/>
                  </a:lnTo>
                  <a:lnTo>
                    <a:pt x="133" y="6"/>
                  </a:lnTo>
                  <a:lnTo>
                    <a:pt x="94" y="14"/>
                  </a:lnTo>
                  <a:lnTo>
                    <a:pt x="59" y="22"/>
                  </a:lnTo>
                  <a:lnTo>
                    <a:pt x="44" y="28"/>
                  </a:lnTo>
                  <a:lnTo>
                    <a:pt x="32" y="35"/>
                  </a:lnTo>
                  <a:lnTo>
                    <a:pt x="22" y="39"/>
                  </a:lnTo>
                  <a:lnTo>
                    <a:pt x="13" y="46"/>
                  </a:lnTo>
                  <a:lnTo>
                    <a:pt x="8" y="50"/>
                  </a:lnTo>
                  <a:lnTo>
                    <a:pt x="3" y="55"/>
                  </a:lnTo>
                  <a:lnTo>
                    <a:pt x="2" y="60"/>
                  </a:lnTo>
                  <a:lnTo>
                    <a:pt x="0" y="65"/>
                  </a:lnTo>
                  <a:lnTo>
                    <a:pt x="2" y="68"/>
                  </a:lnTo>
                  <a:lnTo>
                    <a:pt x="3" y="72"/>
                  </a:lnTo>
                  <a:lnTo>
                    <a:pt x="8" y="79"/>
                  </a:lnTo>
                  <a:lnTo>
                    <a:pt x="13" y="84"/>
                  </a:lnTo>
                  <a:lnTo>
                    <a:pt x="22" y="90"/>
                  </a:lnTo>
                  <a:lnTo>
                    <a:pt x="32" y="95"/>
                  </a:lnTo>
                  <a:lnTo>
                    <a:pt x="44" y="101"/>
                  </a:lnTo>
                  <a:lnTo>
                    <a:pt x="59" y="106"/>
                  </a:lnTo>
                  <a:lnTo>
                    <a:pt x="94" y="115"/>
                  </a:lnTo>
                  <a:lnTo>
                    <a:pt x="133" y="122"/>
                  </a:lnTo>
                  <a:lnTo>
                    <a:pt x="176" y="126"/>
                  </a:lnTo>
                  <a:lnTo>
                    <a:pt x="223" y="128"/>
                  </a:lnTo>
                  <a:lnTo>
                    <a:pt x="271" y="126"/>
                  </a:lnTo>
                  <a:lnTo>
                    <a:pt x="314" y="122"/>
                  </a:lnTo>
                  <a:lnTo>
                    <a:pt x="353" y="115"/>
                  </a:lnTo>
                  <a:lnTo>
                    <a:pt x="386" y="106"/>
                  </a:lnTo>
                </a:path>
              </a:pathLst>
            </a:custGeom>
            <a:solidFill>
              <a:srgbClr val="FFFFFF"/>
            </a:solidFill>
            <a:ln w="9525" cap="rnd">
              <a:noFill/>
              <a:round/>
              <a:headEnd/>
              <a:tailEnd/>
            </a:ln>
            <a:effectLst/>
          </p:spPr>
          <p:txBody>
            <a:bodyPr/>
            <a:lstStyle/>
            <a:p>
              <a:endParaRPr lang="en-US"/>
            </a:p>
          </p:txBody>
        </p:sp>
        <p:sp>
          <p:nvSpPr>
            <p:cNvPr id="48" name="Freeform 217"/>
            <p:cNvSpPr>
              <a:spLocks/>
            </p:cNvSpPr>
            <p:nvPr/>
          </p:nvSpPr>
          <p:spPr bwMode="auto">
            <a:xfrm>
              <a:off x="2178" y="1804"/>
              <a:ext cx="566" cy="304"/>
            </a:xfrm>
            <a:custGeom>
              <a:avLst/>
              <a:gdLst/>
              <a:ahLst/>
              <a:cxnLst>
                <a:cxn ang="0">
                  <a:pos x="452" y="0"/>
                </a:cxn>
                <a:cxn ang="0">
                  <a:pos x="452" y="238"/>
                </a:cxn>
                <a:cxn ang="0">
                  <a:pos x="450" y="245"/>
                </a:cxn>
                <a:cxn ang="0">
                  <a:pos x="447" y="253"/>
                </a:cxn>
                <a:cxn ang="0">
                  <a:pos x="442" y="260"/>
                </a:cxn>
                <a:cxn ang="0">
                  <a:pos x="434" y="266"/>
                </a:cxn>
                <a:cxn ang="0">
                  <a:pos x="424" y="273"/>
                </a:cxn>
                <a:cxn ang="0">
                  <a:pos x="413" y="279"/>
                </a:cxn>
                <a:cxn ang="0">
                  <a:pos x="400" y="286"/>
                </a:cxn>
                <a:cxn ang="0">
                  <a:pos x="386" y="290"/>
                </a:cxn>
                <a:cxn ang="0">
                  <a:pos x="352" y="300"/>
                </a:cxn>
                <a:cxn ang="0">
                  <a:pos x="314" y="307"/>
                </a:cxn>
                <a:cxn ang="0">
                  <a:pos x="271" y="311"/>
                </a:cxn>
                <a:cxn ang="0">
                  <a:pos x="226" y="313"/>
                </a:cxn>
                <a:cxn ang="0">
                  <a:pos x="179" y="311"/>
                </a:cxn>
                <a:cxn ang="0">
                  <a:pos x="138" y="307"/>
                </a:cxn>
                <a:cxn ang="0">
                  <a:pos x="100" y="300"/>
                </a:cxn>
                <a:cxn ang="0">
                  <a:pos x="66" y="290"/>
                </a:cxn>
                <a:cxn ang="0">
                  <a:pos x="52" y="286"/>
                </a:cxn>
                <a:cxn ang="0">
                  <a:pos x="39" y="279"/>
                </a:cxn>
                <a:cxn ang="0">
                  <a:pos x="28" y="273"/>
                </a:cxn>
                <a:cxn ang="0">
                  <a:pos x="18" y="266"/>
                </a:cxn>
                <a:cxn ang="0">
                  <a:pos x="10" y="260"/>
                </a:cxn>
                <a:cxn ang="0">
                  <a:pos x="4" y="253"/>
                </a:cxn>
                <a:cxn ang="0">
                  <a:pos x="0" y="245"/>
                </a:cxn>
                <a:cxn ang="0">
                  <a:pos x="0" y="238"/>
                </a:cxn>
                <a:cxn ang="0">
                  <a:pos x="0" y="0"/>
                </a:cxn>
                <a:cxn ang="0">
                  <a:pos x="11" y="7"/>
                </a:cxn>
                <a:cxn ang="0">
                  <a:pos x="24" y="14"/>
                </a:cxn>
                <a:cxn ang="0">
                  <a:pos x="39" y="20"/>
                </a:cxn>
                <a:cxn ang="0">
                  <a:pos x="53" y="25"/>
                </a:cxn>
                <a:cxn ang="0">
                  <a:pos x="85" y="35"/>
                </a:cxn>
                <a:cxn ang="0">
                  <a:pos x="120" y="41"/>
                </a:cxn>
                <a:cxn ang="0">
                  <a:pos x="153" y="44"/>
                </a:cxn>
                <a:cxn ang="0">
                  <a:pos x="183" y="47"/>
                </a:cxn>
                <a:cxn ang="0">
                  <a:pos x="226" y="48"/>
                </a:cxn>
                <a:cxn ang="0">
                  <a:pos x="275" y="47"/>
                </a:cxn>
                <a:cxn ang="0">
                  <a:pos x="321" y="42"/>
                </a:cxn>
                <a:cxn ang="0">
                  <a:pos x="362" y="36"/>
                </a:cxn>
                <a:cxn ang="0">
                  <a:pos x="397" y="25"/>
                </a:cxn>
                <a:cxn ang="0">
                  <a:pos x="413" y="20"/>
                </a:cxn>
                <a:cxn ang="0">
                  <a:pos x="428" y="14"/>
                </a:cxn>
                <a:cxn ang="0">
                  <a:pos x="441" y="7"/>
                </a:cxn>
                <a:cxn ang="0">
                  <a:pos x="452" y="0"/>
                </a:cxn>
              </a:cxnLst>
              <a:rect l="0" t="0" r="r" b="b"/>
              <a:pathLst>
                <a:path w="453" h="314">
                  <a:moveTo>
                    <a:pt x="452" y="0"/>
                  </a:moveTo>
                  <a:lnTo>
                    <a:pt x="452" y="238"/>
                  </a:lnTo>
                  <a:lnTo>
                    <a:pt x="450" y="245"/>
                  </a:lnTo>
                  <a:lnTo>
                    <a:pt x="447" y="253"/>
                  </a:lnTo>
                  <a:lnTo>
                    <a:pt x="442" y="260"/>
                  </a:lnTo>
                  <a:lnTo>
                    <a:pt x="434" y="266"/>
                  </a:lnTo>
                  <a:lnTo>
                    <a:pt x="424" y="273"/>
                  </a:lnTo>
                  <a:lnTo>
                    <a:pt x="413" y="279"/>
                  </a:lnTo>
                  <a:lnTo>
                    <a:pt x="400" y="286"/>
                  </a:lnTo>
                  <a:lnTo>
                    <a:pt x="386" y="290"/>
                  </a:lnTo>
                  <a:lnTo>
                    <a:pt x="352" y="300"/>
                  </a:lnTo>
                  <a:lnTo>
                    <a:pt x="314" y="307"/>
                  </a:lnTo>
                  <a:lnTo>
                    <a:pt x="271" y="311"/>
                  </a:lnTo>
                  <a:lnTo>
                    <a:pt x="226" y="313"/>
                  </a:lnTo>
                  <a:lnTo>
                    <a:pt x="179" y="311"/>
                  </a:lnTo>
                  <a:lnTo>
                    <a:pt x="138" y="307"/>
                  </a:lnTo>
                  <a:lnTo>
                    <a:pt x="100" y="300"/>
                  </a:lnTo>
                  <a:lnTo>
                    <a:pt x="66" y="290"/>
                  </a:lnTo>
                  <a:lnTo>
                    <a:pt x="52" y="286"/>
                  </a:lnTo>
                  <a:lnTo>
                    <a:pt x="39" y="279"/>
                  </a:lnTo>
                  <a:lnTo>
                    <a:pt x="28" y="273"/>
                  </a:lnTo>
                  <a:lnTo>
                    <a:pt x="18" y="266"/>
                  </a:lnTo>
                  <a:lnTo>
                    <a:pt x="10" y="260"/>
                  </a:lnTo>
                  <a:lnTo>
                    <a:pt x="4" y="253"/>
                  </a:lnTo>
                  <a:lnTo>
                    <a:pt x="0" y="245"/>
                  </a:lnTo>
                  <a:lnTo>
                    <a:pt x="0" y="238"/>
                  </a:lnTo>
                  <a:lnTo>
                    <a:pt x="0" y="0"/>
                  </a:lnTo>
                  <a:lnTo>
                    <a:pt x="11" y="7"/>
                  </a:lnTo>
                  <a:lnTo>
                    <a:pt x="24" y="14"/>
                  </a:lnTo>
                  <a:lnTo>
                    <a:pt x="39" y="20"/>
                  </a:lnTo>
                  <a:lnTo>
                    <a:pt x="53" y="25"/>
                  </a:lnTo>
                  <a:lnTo>
                    <a:pt x="85" y="35"/>
                  </a:lnTo>
                  <a:lnTo>
                    <a:pt x="120" y="41"/>
                  </a:lnTo>
                  <a:lnTo>
                    <a:pt x="153" y="44"/>
                  </a:lnTo>
                  <a:lnTo>
                    <a:pt x="183" y="47"/>
                  </a:lnTo>
                  <a:lnTo>
                    <a:pt x="226" y="48"/>
                  </a:lnTo>
                  <a:lnTo>
                    <a:pt x="275" y="47"/>
                  </a:lnTo>
                  <a:lnTo>
                    <a:pt x="321" y="42"/>
                  </a:lnTo>
                  <a:lnTo>
                    <a:pt x="362" y="36"/>
                  </a:lnTo>
                  <a:lnTo>
                    <a:pt x="397" y="25"/>
                  </a:lnTo>
                  <a:lnTo>
                    <a:pt x="413" y="20"/>
                  </a:lnTo>
                  <a:lnTo>
                    <a:pt x="428" y="14"/>
                  </a:lnTo>
                  <a:lnTo>
                    <a:pt x="441" y="7"/>
                  </a:lnTo>
                  <a:lnTo>
                    <a:pt x="452" y="0"/>
                  </a:lnTo>
                </a:path>
              </a:pathLst>
            </a:custGeom>
            <a:solidFill>
              <a:srgbClr val="FFFFFF"/>
            </a:solidFill>
            <a:ln w="9525" cap="rnd">
              <a:noFill/>
              <a:round/>
              <a:headEnd/>
              <a:tailEnd/>
            </a:ln>
            <a:effectLst/>
          </p:spPr>
          <p:txBody>
            <a:bodyPr/>
            <a:lstStyle/>
            <a:p>
              <a:endParaRPr lang="en-US"/>
            </a:p>
          </p:txBody>
        </p:sp>
        <p:sp>
          <p:nvSpPr>
            <p:cNvPr id="49" name="Freeform 218"/>
            <p:cNvSpPr>
              <a:spLocks/>
            </p:cNvSpPr>
            <p:nvPr/>
          </p:nvSpPr>
          <p:spPr bwMode="auto">
            <a:xfrm>
              <a:off x="2181" y="1700"/>
              <a:ext cx="559" cy="124"/>
            </a:xfrm>
            <a:custGeom>
              <a:avLst/>
              <a:gdLst/>
              <a:ahLst/>
              <a:cxnLst>
                <a:cxn ang="0">
                  <a:pos x="387" y="105"/>
                </a:cxn>
                <a:cxn ang="0">
                  <a:pos x="387" y="105"/>
                </a:cxn>
                <a:cxn ang="0">
                  <a:pos x="406" y="99"/>
                </a:cxn>
                <a:cxn ang="0">
                  <a:pos x="421" y="92"/>
                </a:cxn>
                <a:cxn ang="0">
                  <a:pos x="432" y="84"/>
                </a:cxn>
                <a:cxn ang="0">
                  <a:pos x="439" y="78"/>
                </a:cxn>
                <a:cxn ang="0">
                  <a:pos x="443" y="73"/>
                </a:cxn>
                <a:cxn ang="0">
                  <a:pos x="445" y="69"/>
                </a:cxn>
                <a:cxn ang="0">
                  <a:pos x="446" y="64"/>
                </a:cxn>
                <a:cxn ang="0">
                  <a:pos x="445" y="59"/>
                </a:cxn>
                <a:cxn ang="0">
                  <a:pos x="443" y="54"/>
                </a:cxn>
                <a:cxn ang="0">
                  <a:pos x="439" y="49"/>
                </a:cxn>
                <a:cxn ang="0">
                  <a:pos x="433" y="45"/>
                </a:cxn>
                <a:cxn ang="0">
                  <a:pos x="426" y="38"/>
                </a:cxn>
                <a:cxn ang="0">
                  <a:pos x="414" y="34"/>
                </a:cxn>
                <a:cxn ang="0">
                  <a:pos x="401" y="27"/>
                </a:cxn>
                <a:cxn ang="0">
                  <a:pos x="387" y="23"/>
                </a:cxn>
                <a:cxn ang="0">
                  <a:pos x="353" y="13"/>
                </a:cxn>
                <a:cxn ang="0">
                  <a:pos x="313" y="5"/>
                </a:cxn>
                <a:cxn ang="0">
                  <a:pos x="270" y="2"/>
                </a:cxn>
                <a:cxn ang="0">
                  <a:pos x="223" y="0"/>
                </a:cxn>
                <a:cxn ang="0">
                  <a:pos x="176" y="2"/>
                </a:cxn>
                <a:cxn ang="0">
                  <a:pos x="132" y="5"/>
                </a:cxn>
                <a:cxn ang="0">
                  <a:pos x="93" y="13"/>
                </a:cxn>
                <a:cxn ang="0">
                  <a:pos x="59" y="23"/>
                </a:cxn>
                <a:cxn ang="0">
                  <a:pos x="43" y="27"/>
                </a:cxn>
                <a:cxn ang="0">
                  <a:pos x="31" y="34"/>
                </a:cxn>
                <a:cxn ang="0">
                  <a:pos x="20" y="38"/>
                </a:cxn>
                <a:cxn ang="0">
                  <a:pos x="13" y="45"/>
                </a:cxn>
                <a:cxn ang="0">
                  <a:pos x="6" y="49"/>
                </a:cxn>
                <a:cxn ang="0">
                  <a:pos x="3" y="54"/>
                </a:cxn>
                <a:cxn ang="0">
                  <a:pos x="0" y="59"/>
                </a:cxn>
                <a:cxn ang="0">
                  <a:pos x="0" y="64"/>
                </a:cxn>
                <a:cxn ang="0">
                  <a:pos x="0" y="69"/>
                </a:cxn>
                <a:cxn ang="0">
                  <a:pos x="3" y="73"/>
                </a:cxn>
                <a:cxn ang="0">
                  <a:pos x="6" y="78"/>
                </a:cxn>
                <a:cxn ang="0">
                  <a:pos x="13" y="83"/>
                </a:cxn>
                <a:cxn ang="0">
                  <a:pos x="20" y="90"/>
                </a:cxn>
                <a:cxn ang="0">
                  <a:pos x="31" y="94"/>
                </a:cxn>
                <a:cxn ang="0">
                  <a:pos x="43" y="101"/>
                </a:cxn>
                <a:cxn ang="0">
                  <a:pos x="59" y="105"/>
                </a:cxn>
                <a:cxn ang="0">
                  <a:pos x="93" y="114"/>
                </a:cxn>
                <a:cxn ang="0">
                  <a:pos x="132" y="122"/>
                </a:cxn>
                <a:cxn ang="0">
                  <a:pos x="176" y="125"/>
                </a:cxn>
                <a:cxn ang="0">
                  <a:pos x="223" y="127"/>
                </a:cxn>
                <a:cxn ang="0">
                  <a:pos x="270" y="125"/>
                </a:cxn>
                <a:cxn ang="0">
                  <a:pos x="313" y="121"/>
                </a:cxn>
                <a:cxn ang="0">
                  <a:pos x="351" y="114"/>
                </a:cxn>
                <a:cxn ang="0">
                  <a:pos x="387" y="105"/>
                </a:cxn>
              </a:cxnLst>
              <a:rect l="0" t="0" r="r" b="b"/>
              <a:pathLst>
                <a:path w="447" h="128">
                  <a:moveTo>
                    <a:pt x="387" y="105"/>
                  </a:moveTo>
                  <a:lnTo>
                    <a:pt x="387" y="105"/>
                  </a:lnTo>
                  <a:lnTo>
                    <a:pt x="406" y="99"/>
                  </a:lnTo>
                  <a:lnTo>
                    <a:pt x="421" y="92"/>
                  </a:lnTo>
                  <a:lnTo>
                    <a:pt x="432" y="84"/>
                  </a:lnTo>
                  <a:lnTo>
                    <a:pt x="439" y="78"/>
                  </a:lnTo>
                  <a:lnTo>
                    <a:pt x="443" y="73"/>
                  </a:lnTo>
                  <a:lnTo>
                    <a:pt x="445" y="69"/>
                  </a:lnTo>
                  <a:lnTo>
                    <a:pt x="446" y="64"/>
                  </a:lnTo>
                  <a:lnTo>
                    <a:pt x="445" y="59"/>
                  </a:lnTo>
                  <a:lnTo>
                    <a:pt x="443" y="54"/>
                  </a:lnTo>
                  <a:lnTo>
                    <a:pt x="439" y="49"/>
                  </a:lnTo>
                  <a:lnTo>
                    <a:pt x="433" y="45"/>
                  </a:lnTo>
                  <a:lnTo>
                    <a:pt x="426" y="38"/>
                  </a:lnTo>
                  <a:lnTo>
                    <a:pt x="414" y="34"/>
                  </a:lnTo>
                  <a:lnTo>
                    <a:pt x="401" y="27"/>
                  </a:lnTo>
                  <a:lnTo>
                    <a:pt x="387" y="23"/>
                  </a:lnTo>
                  <a:lnTo>
                    <a:pt x="353" y="13"/>
                  </a:lnTo>
                  <a:lnTo>
                    <a:pt x="313" y="5"/>
                  </a:lnTo>
                  <a:lnTo>
                    <a:pt x="270" y="2"/>
                  </a:lnTo>
                  <a:lnTo>
                    <a:pt x="223" y="0"/>
                  </a:lnTo>
                  <a:lnTo>
                    <a:pt x="176" y="2"/>
                  </a:lnTo>
                  <a:lnTo>
                    <a:pt x="132" y="5"/>
                  </a:lnTo>
                  <a:lnTo>
                    <a:pt x="93" y="13"/>
                  </a:lnTo>
                  <a:lnTo>
                    <a:pt x="59" y="23"/>
                  </a:lnTo>
                  <a:lnTo>
                    <a:pt x="43" y="27"/>
                  </a:lnTo>
                  <a:lnTo>
                    <a:pt x="31" y="34"/>
                  </a:lnTo>
                  <a:lnTo>
                    <a:pt x="20" y="38"/>
                  </a:lnTo>
                  <a:lnTo>
                    <a:pt x="13" y="45"/>
                  </a:lnTo>
                  <a:lnTo>
                    <a:pt x="6" y="49"/>
                  </a:lnTo>
                  <a:lnTo>
                    <a:pt x="3" y="54"/>
                  </a:lnTo>
                  <a:lnTo>
                    <a:pt x="0" y="59"/>
                  </a:lnTo>
                  <a:lnTo>
                    <a:pt x="0" y="64"/>
                  </a:lnTo>
                  <a:lnTo>
                    <a:pt x="0" y="69"/>
                  </a:lnTo>
                  <a:lnTo>
                    <a:pt x="3" y="73"/>
                  </a:lnTo>
                  <a:lnTo>
                    <a:pt x="6" y="78"/>
                  </a:lnTo>
                  <a:lnTo>
                    <a:pt x="13" y="83"/>
                  </a:lnTo>
                  <a:lnTo>
                    <a:pt x="20" y="90"/>
                  </a:lnTo>
                  <a:lnTo>
                    <a:pt x="31" y="94"/>
                  </a:lnTo>
                  <a:lnTo>
                    <a:pt x="43" y="101"/>
                  </a:lnTo>
                  <a:lnTo>
                    <a:pt x="59" y="105"/>
                  </a:lnTo>
                  <a:lnTo>
                    <a:pt x="93" y="114"/>
                  </a:lnTo>
                  <a:lnTo>
                    <a:pt x="132" y="122"/>
                  </a:lnTo>
                  <a:lnTo>
                    <a:pt x="176" y="125"/>
                  </a:lnTo>
                  <a:lnTo>
                    <a:pt x="223" y="127"/>
                  </a:lnTo>
                  <a:lnTo>
                    <a:pt x="270" y="125"/>
                  </a:lnTo>
                  <a:lnTo>
                    <a:pt x="313" y="121"/>
                  </a:lnTo>
                  <a:lnTo>
                    <a:pt x="351" y="114"/>
                  </a:lnTo>
                  <a:lnTo>
                    <a:pt x="387" y="105"/>
                  </a:lnTo>
                </a:path>
              </a:pathLst>
            </a:custGeom>
            <a:solidFill>
              <a:srgbClr val="FFFFFF"/>
            </a:solidFill>
            <a:ln w="9525" cap="rnd">
              <a:noFill/>
              <a:round/>
              <a:headEnd/>
              <a:tailEnd/>
            </a:ln>
            <a:effectLst/>
          </p:spPr>
          <p:txBody>
            <a:bodyPr/>
            <a:lstStyle/>
            <a:p>
              <a:endParaRPr lang="en-US"/>
            </a:p>
          </p:txBody>
        </p:sp>
        <p:sp>
          <p:nvSpPr>
            <p:cNvPr id="50" name="Freeform 219"/>
            <p:cNvSpPr>
              <a:spLocks/>
            </p:cNvSpPr>
            <p:nvPr/>
          </p:nvSpPr>
          <p:spPr bwMode="auto">
            <a:xfrm>
              <a:off x="1447" y="2959"/>
              <a:ext cx="569" cy="305"/>
            </a:xfrm>
            <a:custGeom>
              <a:avLst/>
              <a:gdLst/>
              <a:ahLst/>
              <a:cxnLst>
                <a:cxn ang="0">
                  <a:pos x="454" y="0"/>
                </a:cxn>
                <a:cxn ang="0">
                  <a:pos x="454" y="239"/>
                </a:cxn>
                <a:cxn ang="0">
                  <a:pos x="452" y="247"/>
                </a:cxn>
                <a:cxn ang="0">
                  <a:pos x="449" y="255"/>
                </a:cxn>
                <a:cxn ang="0">
                  <a:pos x="443" y="262"/>
                </a:cxn>
                <a:cxn ang="0">
                  <a:pos x="435" y="269"/>
                </a:cxn>
                <a:cxn ang="0">
                  <a:pos x="425" y="276"/>
                </a:cxn>
                <a:cxn ang="0">
                  <a:pos x="414" y="282"/>
                </a:cxn>
                <a:cxn ang="0">
                  <a:pos x="401" y="287"/>
                </a:cxn>
                <a:cxn ang="0">
                  <a:pos x="386" y="293"/>
                </a:cxn>
                <a:cxn ang="0">
                  <a:pos x="353" y="301"/>
                </a:cxn>
                <a:cxn ang="0">
                  <a:pos x="314" y="309"/>
                </a:cxn>
                <a:cxn ang="0">
                  <a:pos x="272" y="312"/>
                </a:cxn>
                <a:cxn ang="0">
                  <a:pos x="226" y="314"/>
                </a:cxn>
                <a:cxn ang="0">
                  <a:pos x="181" y="312"/>
                </a:cxn>
                <a:cxn ang="0">
                  <a:pos x="138" y="309"/>
                </a:cxn>
                <a:cxn ang="0">
                  <a:pos x="99" y="301"/>
                </a:cxn>
                <a:cxn ang="0">
                  <a:pos x="66" y="292"/>
                </a:cxn>
                <a:cxn ang="0">
                  <a:pos x="51" y="287"/>
                </a:cxn>
                <a:cxn ang="0">
                  <a:pos x="38" y="280"/>
                </a:cxn>
                <a:cxn ang="0">
                  <a:pos x="27" y="276"/>
                </a:cxn>
                <a:cxn ang="0">
                  <a:pos x="18" y="268"/>
                </a:cxn>
                <a:cxn ang="0">
                  <a:pos x="9" y="262"/>
                </a:cxn>
                <a:cxn ang="0">
                  <a:pos x="5" y="255"/>
                </a:cxn>
                <a:cxn ang="0">
                  <a:pos x="1" y="247"/>
                </a:cxn>
                <a:cxn ang="0">
                  <a:pos x="0" y="239"/>
                </a:cxn>
                <a:cxn ang="0">
                  <a:pos x="0" y="2"/>
                </a:cxn>
                <a:cxn ang="0">
                  <a:pos x="11" y="9"/>
                </a:cxn>
                <a:cxn ang="0">
                  <a:pos x="24" y="16"/>
                </a:cxn>
                <a:cxn ang="0">
                  <a:pos x="38" y="22"/>
                </a:cxn>
                <a:cxn ang="0">
                  <a:pos x="55" y="27"/>
                </a:cxn>
                <a:cxn ang="0">
                  <a:pos x="86" y="35"/>
                </a:cxn>
                <a:cxn ang="0">
                  <a:pos x="120" y="41"/>
                </a:cxn>
                <a:cxn ang="0">
                  <a:pos x="152" y="46"/>
                </a:cxn>
                <a:cxn ang="0">
                  <a:pos x="183" y="49"/>
                </a:cxn>
                <a:cxn ang="0">
                  <a:pos x="226" y="50"/>
                </a:cxn>
                <a:cxn ang="0">
                  <a:pos x="276" y="49"/>
                </a:cxn>
                <a:cxn ang="0">
                  <a:pos x="321" y="44"/>
                </a:cxn>
                <a:cxn ang="0">
                  <a:pos x="362" y="37"/>
                </a:cxn>
                <a:cxn ang="0">
                  <a:pos x="399" y="27"/>
                </a:cxn>
                <a:cxn ang="0">
                  <a:pos x="414" y="22"/>
                </a:cxn>
                <a:cxn ang="0">
                  <a:pos x="428" y="16"/>
                </a:cxn>
                <a:cxn ang="0">
                  <a:pos x="441" y="7"/>
                </a:cxn>
                <a:cxn ang="0">
                  <a:pos x="454" y="0"/>
                </a:cxn>
              </a:cxnLst>
              <a:rect l="0" t="0" r="r" b="b"/>
              <a:pathLst>
                <a:path w="455" h="315">
                  <a:moveTo>
                    <a:pt x="454" y="0"/>
                  </a:moveTo>
                  <a:lnTo>
                    <a:pt x="454" y="239"/>
                  </a:lnTo>
                  <a:lnTo>
                    <a:pt x="452" y="247"/>
                  </a:lnTo>
                  <a:lnTo>
                    <a:pt x="449" y="255"/>
                  </a:lnTo>
                  <a:lnTo>
                    <a:pt x="443" y="262"/>
                  </a:lnTo>
                  <a:lnTo>
                    <a:pt x="435" y="269"/>
                  </a:lnTo>
                  <a:lnTo>
                    <a:pt x="425" y="276"/>
                  </a:lnTo>
                  <a:lnTo>
                    <a:pt x="414" y="282"/>
                  </a:lnTo>
                  <a:lnTo>
                    <a:pt x="401" y="287"/>
                  </a:lnTo>
                  <a:lnTo>
                    <a:pt x="386" y="293"/>
                  </a:lnTo>
                  <a:lnTo>
                    <a:pt x="353" y="301"/>
                  </a:lnTo>
                  <a:lnTo>
                    <a:pt x="314" y="309"/>
                  </a:lnTo>
                  <a:lnTo>
                    <a:pt x="272" y="312"/>
                  </a:lnTo>
                  <a:lnTo>
                    <a:pt x="226" y="314"/>
                  </a:lnTo>
                  <a:lnTo>
                    <a:pt x="181" y="312"/>
                  </a:lnTo>
                  <a:lnTo>
                    <a:pt x="138" y="309"/>
                  </a:lnTo>
                  <a:lnTo>
                    <a:pt x="99" y="301"/>
                  </a:lnTo>
                  <a:lnTo>
                    <a:pt x="66" y="292"/>
                  </a:lnTo>
                  <a:lnTo>
                    <a:pt x="51" y="287"/>
                  </a:lnTo>
                  <a:lnTo>
                    <a:pt x="38" y="280"/>
                  </a:lnTo>
                  <a:lnTo>
                    <a:pt x="27" y="276"/>
                  </a:lnTo>
                  <a:lnTo>
                    <a:pt x="18" y="268"/>
                  </a:lnTo>
                  <a:lnTo>
                    <a:pt x="9" y="262"/>
                  </a:lnTo>
                  <a:lnTo>
                    <a:pt x="5" y="255"/>
                  </a:lnTo>
                  <a:lnTo>
                    <a:pt x="1" y="247"/>
                  </a:lnTo>
                  <a:lnTo>
                    <a:pt x="0" y="239"/>
                  </a:lnTo>
                  <a:lnTo>
                    <a:pt x="0" y="2"/>
                  </a:lnTo>
                  <a:lnTo>
                    <a:pt x="11" y="9"/>
                  </a:lnTo>
                  <a:lnTo>
                    <a:pt x="24" y="16"/>
                  </a:lnTo>
                  <a:lnTo>
                    <a:pt x="38" y="22"/>
                  </a:lnTo>
                  <a:lnTo>
                    <a:pt x="55" y="27"/>
                  </a:lnTo>
                  <a:lnTo>
                    <a:pt x="86" y="35"/>
                  </a:lnTo>
                  <a:lnTo>
                    <a:pt x="120" y="41"/>
                  </a:lnTo>
                  <a:lnTo>
                    <a:pt x="152" y="46"/>
                  </a:lnTo>
                  <a:lnTo>
                    <a:pt x="183" y="49"/>
                  </a:lnTo>
                  <a:lnTo>
                    <a:pt x="226" y="50"/>
                  </a:lnTo>
                  <a:lnTo>
                    <a:pt x="276" y="49"/>
                  </a:lnTo>
                  <a:lnTo>
                    <a:pt x="321" y="44"/>
                  </a:lnTo>
                  <a:lnTo>
                    <a:pt x="362" y="37"/>
                  </a:lnTo>
                  <a:lnTo>
                    <a:pt x="399" y="27"/>
                  </a:lnTo>
                  <a:lnTo>
                    <a:pt x="414" y="22"/>
                  </a:lnTo>
                  <a:lnTo>
                    <a:pt x="428" y="16"/>
                  </a:lnTo>
                  <a:lnTo>
                    <a:pt x="441" y="7"/>
                  </a:lnTo>
                  <a:lnTo>
                    <a:pt x="454" y="0"/>
                  </a:lnTo>
                </a:path>
              </a:pathLst>
            </a:custGeom>
            <a:solidFill>
              <a:srgbClr val="FFFFFF"/>
            </a:solidFill>
            <a:ln w="9525" cap="rnd">
              <a:noFill/>
              <a:round/>
              <a:headEnd/>
              <a:tailEnd/>
            </a:ln>
            <a:effectLst/>
          </p:spPr>
          <p:txBody>
            <a:bodyPr/>
            <a:lstStyle/>
            <a:p>
              <a:endParaRPr lang="en-US"/>
            </a:p>
          </p:txBody>
        </p:sp>
        <p:sp>
          <p:nvSpPr>
            <p:cNvPr id="51" name="Freeform 220"/>
            <p:cNvSpPr>
              <a:spLocks/>
            </p:cNvSpPr>
            <p:nvPr/>
          </p:nvSpPr>
          <p:spPr bwMode="auto">
            <a:xfrm>
              <a:off x="1451" y="2856"/>
              <a:ext cx="559" cy="125"/>
            </a:xfrm>
            <a:custGeom>
              <a:avLst/>
              <a:gdLst/>
              <a:ahLst/>
              <a:cxnLst>
                <a:cxn ang="0">
                  <a:pos x="387" y="106"/>
                </a:cxn>
                <a:cxn ang="0">
                  <a:pos x="387" y="106"/>
                </a:cxn>
                <a:cxn ang="0">
                  <a:pos x="405" y="100"/>
                </a:cxn>
                <a:cxn ang="0">
                  <a:pos x="422" y="91"/>
                </a:cxn>
                <a:cxn ang="0">
                  <a:pos x="431" y="85"/>
                </a:cxn>
                <a:cxn ang="0">
                  <a:pos x="440" y="79"/>
                </a:cxn>
                <a:cxn ang="0">
                  <a:pos x="442" y="72"/>
                </a:cxn>
                <a:cxn ang="0">
                  <a:pos x="446" y="68"/>
                </a:cxn>
                <a:cxn ang="0">
                  <a:pos x="446" y="65"/>
                </a:cxn>
                <a:cxn ang="0">
                  <a:pos x="446" y="60"/>
                </a:cxn>
                <a:cxn ang="0">
                  <a:pos x="442" y="55"/>
                </a:cxn>
                <a:cxn ang="0">
                  <a:pos x="440" y="50"/>
                </a:cxn>
                <a:cxn ang="0">
                  <a:pos x="433" y="44"/>
                </a:cxn>
                <a:cxn ang="0">
                  <a:pos x="425" y="39"/>
                </a:cxn>
                <a:cxn ang="0">
                  <a:pos x="415" y="33"/>
                </a:cxn>
                <a:cxn ang="0">
                  <a:pos x="403" y="28"/>
                </a:cxn>
                <a:cxn ang="0">
                  <a:pos x="387" y="22"/>
                </a:cxn>
                <a:cxn ang="0">
                  <a:pos x="353" y="13"/>
                </a:cxn>
                <a:cxn ang="0">
                  <a:pos x="315" y="6"/>
                </a:cxn>
                <a:cxn ang="0">
                  <a:pos x="271" y="1"/>
                </a:cxn>
                <a:cxn ang="0">
                  <a:pos x="223" y="0"/>
                </a:cxn>
                <a:cxn ang="0">
                  <a:pos x="177" y="1"/>
                </a:cxn>
                <a:cxn ang="0">
                  <a:pos x="133" y="6"/>
                </a:cxn>
                <a:cxn ang="0">
                  <a:pos x="93" y="13"/>
                </a:cxn>
                <a:cxn ang="0">
                  <a:pos x="59" y="22"/>
                </a:cxn>
                <a:cxn ang="0">
                  <a:pos x="45" y="28"/>
                </a:cxn>
                <a:cxn ang="0">
                  <a:pos x="32" y="33"/>
                </a:cxn>
                <a:cxn ang="0">
                  <a:pos x="21" y="39"/>
                </a:cxn>
                <a:cxn ang="0">
                  <a:pos x="13" y="44"/>
                </a:cxn>
                <a:cxn ang="0">
                  <a:pos x="8" y="50"/>
                </a:cxn>
                <a:cxn ang="0">
                  <a:pos x="4" y="55"/>
                </a:cxn>
                <a:cxn ang="0">
                  <a:pos x="2" y="60"/>
                </a:cxn>
                <a:cxn ang="0">
                  <a:pos x="0" y="65"/>
                </a:cxn>
                <a:cxn ang="0">
                  <a:pos x="2" y="68"/>
                </a:cxn>
                <a:cxn ang="0">
                  <a:pos x="4" y="72"/>
                </a:cxn>
                <a:cxn ang="0">
                  <a:pos x="8" y="78"/>
                </a:cxn>
                <a:cxn ang="0">
                  <a:pos x="13" y="84"/>
                </a:cxn>
                <a:cxn ang="0">
                  <a:pos x="21" y="89"/>
                </a:cxn>
                <a:cxn ang="0">
                  <a:pos x="32" y="95"/>
                </a:cxn>
                <a:cxn ang="0">
                  <a:pos x="45" y="100"/>
                </a:cxn>
                <a:cxn ang="0">
                  <a:pos x="59" y="106"/>
                </a:cxn>
                <a:cxn ang="0">
                  <a:pos x="93" y="115"/>
                </a:cxn>
                <a:cxn ang="0">
                  <a:pos x="133" y="122"/>
                </a:cxn>
                <a:cxn ang="0">
                  <a:pos x="177" y="126"/>
                </a:cxn>
                <a:cxn ang="0">
                  <a:pos x="223" y="128"/>
                </a:cxn>
                <a:cxn ang="0">
                  <a:pos x="269" y="126"/>
                </a:cxn>
                <a:cxn ang="0">
                  <a:pos x="315" y="122"/>
                </a:cxn>
                <a:cxn ang="0">
                  <a:pos x="353" y="113"/>
                </a:cxn>
                <a:cxn ang="0">
                  <a:pos x="387" y="106"/>
                </a:cxn>
              </a:cxnLst>
              <a:rect l="0" t="0" r="r" b="b"/>
              <a:pathLst>
                <a:path w="447" h="129">
                  <a:moveTo>
                    <a:pt x="387" y="106"/>
                  </a:moveTo>
                  <a:lnTo>
                    <a:pt x="387" y="106"/>
                  </a:lnTo>
                  <a:lnTo>
                    <a:pt x="405" y="100"/>
                  </a:lnTo>
                  <a:lnTo>
                    <a:pt x="422" y="91"/>
                  </a:lnTo>
                  <a:lnTo>
                    <a:pt x="431" y="85"/>
                  </a:lnTo>
                  <a:lnTo>
                    <a:pt x="440" y="79"/>
                  </a:lnTo>
                  <a:lnTo>
                    <a:pt x="442" y="72"/>
                  </a:lnTo>
                  <a:lnTo>
                    <a:pt x="446" y="68"/>
                  </a:lnTo>
                  <a:lnTo>
                    <a:pt x="446" y="65"/>
                  </a:lnTo>
                  <a:lnTo>
                    <a:pt x="446" y="60"/>
                  </a:lnTo>
                  <a:lnTo>
                    <a:pt x="442" y="55"/>
                  </a:lnTo>
                  <a:lnTo>
                    <a:pt x="440" y="50"/>
                  </a:lnTo>
                  <a:lnTo>
                    <a:pt x="433" y="44"/>
                  </a:lnTo>
                  <a:lnTo>
                    <a:pt x="425" y="39"/>
                  </a:lnTo>
                  <a:lnTo>
                    <a:pt x="415" y="33"/>
                  </a:lnTo>
                  <a:lnTo>
                    <a:pt x="403" y="28"/>
                  </a:lnTo>
                  <a:lnTo>
                    <a:pt x="387" y="22"/>
                  </a:lnTo>
                  <a:lnTo>
                    <a:pt x="353" y="13"/>
                  </a:lnTo>
                  <a:lnTo>
                    <a:pt x="315" y="6"/>
                  </a:lnTo>
                  <a:lnTo>
                    <a:pt x="271" y="1"/>
                  </a:lnTo>
                  <a:lnTo>
                    <a:pt x="223" y="0"/>
                  </a:lnTo>
                  <a:lnTo>
                    <a:pt x="177" y="1"/>
                  </a:lnTo>
                  <a:lnTo>
                    <a:pt x="133" y="6"/>
                  </a:lnTo>
                  <a:lnTo>
                    <a:pt x="93" y="13"/>
                  </a:lnTo>
                  <a:lnTo>
                    <a:pt x="59" y="22"/>
                  </a:lnTo>
                  <a:lnTo>
                    <a:pt x="45" y="28"/>
                  </a:lnTo>
                  <a:lnTo>
                    <a:pt x="32" y="33"/>
                  </a:lnTo>
                  <a:lnTo>
                    <a:pt x="21" y="39"/>
                  </a:lnTo>
                  <a:lnTo>
                    <a:pt x="13" y="44"/>
                  </a:lnTo>
                  <a:lnTo>
                    <a:pt x="8" y="50"/>
                  </a:lnTo>
                  <a:lnTo>
                    <a:pt x="4" y="55"/>
                  </a:lnTo>
                  <a:lnTo>
                    <a:pt x="2" y="60"/>
                  </a:lnTo>
                  <a:lnTo>
                    <a:pt x="0" y="65"/>
                  </a:lnTo>
                  <a:lnTo>
                    <a:pt x="2" y="68"/>
                  </a:lnTo>
                  <a:lnTo>
                    <a:pt x="4" y="72"/>
                  </a:lnTo>
                  <a:lnTo>
                    <a:pt x="8" y="78"/>
                  </a:lnTo>
                  <a:lnTo>
                    <a:pt x="13" y="84"/>
                  </a:lnTo>
                  <a:lnTo>
                    <a:pt x="21" y="89"/>
                  </a:lnTo>
                  <a:lnTo>
                    <a:pt x="32" y="95"/>
                  </a:lnTo>
                  <a:lnTo>
                    <a:pt x="45" y="100"/>
                  </a:lnTo>
                  <a:lnTo>
                    <a:pt x="59" y="106"/>
                  </a:lnTo>
                  <a:lnTo>
                    <a:pt x="93" y="115"/>
                  </a:lnTo>
                  <a:lnTo>
                    <a:pt x="133" y="122"/>
                  </a:lnTo>
                  <a:lnTo>
                    <a:pt x="177" y="126"/>
                  </a:lnTo>
                  <a:lnTo>
                    <a:pt x="223" y="128"/>
                  </a:lnTo>
                  <a:lnTo>
                    <a:pt x="269" y="126"/>
                  </a:lnTo>
                  <a:lnTo>
                    <a:pt x="315" y="122"/>
                  </a:lnTo>
                  <a:lnTo>
                    <a:pt x="353" y="113"/>
                  </a:lnTo>
                  <a:lnTo>
                    <a:pt x="387" y="106"/>
                  </a:lnTo>
                </a:path>
              </a:pathLst>
            </a:custGeom>
            <a:solidFill>
              <a:srgbClr val="FFFFFF"/>
            </a:solidFill>
            <a:ln w="9525" cap="rnd">
              <a:noFill/>
              <a:round/>
              <a:headEnd/>
              <a:tailEnd/>
            </a:ln>
            <a:effectLst/>
          </p:spPr>
          <p:txBody>
            <a:bodyPr/>
            <a:lstStyle/>
            <a:p>
              <a:endParaRPr lang="en-US"/>
            </a:p>
          </p:txBody>
        </p:sp>
        <p:sp>
          <p:nvSpPr>
            <p:cNvPr id="52" name="Freeform 221"/>
            <p:cNvSpPr>
              <a:spLocks/>
            </p:cNvSpPr>
            <p:nvPr/>
          </p:nvSpPr>
          <p:spPr bwMode="auto">
            <a:xfrm>
              <a:off x="3098" y="2581"/>
              <a:ext cx="569" cy="303"/>
            </a:xfrm>
            <a:custGeom>
              <a:avLst/>
              <a:gdLst/>
              <a:ahLst/>
              <a:cxnLst>
                <a:cxn ang="0">
                  <a:pos x="454" y="0"/>
                </a:cxn>
                <a:cxn ang="0">
                  <a:pos x="454" y="238"/>
                </a:cxn>
                <a:cxn ang="0">
                  <a:pos x="452" y="246"/>
                </a:cxn>
                <a:cxn ang="0">
                  <a:pos x="449" y="255"/>
                </a:cxn>
                <a:cxn ang="0">
                  <a:pos x="443" y="261"/>
                </a:cxn>
                <a:cxn ang="0">
                  <a:pos x="436" y="268"/>
                </a:cxn>
                <a:cxn ang="0">
                  <a:pos x="426" y="275"/>
                </a:cxn>
                <a:cxn ang="0">
                  <a:pos x="415" y="281"/>
                </a:cxn>
                <a:cxn ang="0">
                  <a:pos x="401" y="286"/>
                </a:cxn>
                <a:cxn ang="0">
                  <a:pos x="387" y="292"/>
                </a:cxn>
                <a:cxn ang="0">
                  <a:pos x="353" y="300"/>
                </a:cxn>
                <a:cxn ang="0">
                  <a:pos x="314" y="308"/>
                </a:cxn>
                <a:cxn ang="0">
                  <a:pos x="273" y="311"/>
                </a:cxn>
                <a:cxn ang="0">
                  <a:pos x="227" y="313"/>
                </a:cxn>
                <a:cxn ang="0">
                  <a:pos x="181" y="311"/>
                </a:cxn>
                <a:cxn ang="0">
                  <a:pos x="138" y="308"/>
                </a:cxn>
                <a:cxn ang="0">
                  <a:pos x="100" y="300"/>
                </a:cxn>
                <a:cxn ang="0">
                  <a:pos x="67" y="291"/>
                </a:cxn>
                <a:cxn ang="0">
                  <a:pos x="52" y="286"/>
                </a:cxn>
                <a:cxn ang="0">
                  <a:pos x="39" y="280"/>
                </a:cxn>
                <a:cxn ang="0">
                  <a:pos x="28" y="275"/>
                </a:cxn>
                <a:cxn ang="0">
                  <a:pos x="18" y="267"/>
                </a:cxn>
                <a:cxn ang="0">
                  <a:pos x="12" y="261"/>
                </a:cxn>
                <a:cxn ang="0">
                  <a:pos x="6" y="255"/>
                </a:cxn>
                <a:cxn ang="0">
                  <a:pos x="2" y="246"/>
                </a:cxn>
                <a:cxn ang="0">
                  <a:pos x="0" y="238"/>
                </a:cxn>
                <a:cxn ang="0">
                  <a:pos x="0" y="2"/>
                </a:cxn>
                <a:cxn ang="0">
                  <a:pos x="12" y="9"/>
                </a:cxn>
                <a:cxn ang="0">
                  <a:pos x="24" y="16"/>
                </a:cxn>
                <a:cxn ang="0">
                  <a:pos x="39" y="22"/>
                </a:cxn>
                <a:cxn ang="0">
                  <a:pos x="55" y="26"/>
                </a:cxn>
                <a:cxn ang="0">
                  <a:pos x="87" y="35"/>
                </a:cxn>
                <a:cxn ang="0">
                  <a:pos x="120" y="41"/>
                </a:cxn>
                <a:cxn ang="0">
                  <a:pos x="154" y="46"/>
                </a:cxn>
                <a:cxn ang="0">
                  <a:pos x="183" y="49"/>
                </a:cxn>
                <a:cxn ang="0">
                  <a:pos x="227" y="50"/>
                </a:cxn>
                <a:cxn ang="0">
                  <a:pos x="276" y="49"/>
                </a:cxn>
                <a:cxn ang="0">
                  <a:pos x="321" y="44"/>
                </a:cxn>
                <a:cxn ang="0">
                  <a:pos x="362" y="37"/>
                </a:cxn>
                <a:cxn ang="0">
                  <a:pos x="399" y="26"/>
                </a:cxn>
                <a:cxn ang="0">
                  <a:pos x="413" y="22"/>
                </a:cxn>
                <a:cxn ang="0">
                  <a:pos x="428" y="16"/>
                </a:cxn>
                <a:cxn ang="0">
                  <a:pos x="441" y="8"/>
                </a:cxn>
                <a:cxn ang="0">
                  <a:pos x="454" y="0"/>
                </a:cxn>
              </a:cxnLst>
              <a:rect l="0" t="0" r="r" b="b"/>
              <a:pathLst>
                <a:path w="455" h="314">
                  <a:moveTo>
                    <a:pt x="454" y="0"/>
                  </a:moveTo>
                  <a:lnTo>
                    <a:pt x="454" y="238"/>
                  </a:lnTo>
                  <a:lnTo>
                    <a:pt x="452" y="246"/>
                  </a:lnTo>
                  <a:lnTo>
                    <a:pt x="449" y="255"/>
                  </a:lnTo>
                  <a:lnTo>
                    <a:pt x="443" y="261"/>
                  </a:lnTo>
                  <a:lnTo>
                    <a:pt x="436" y="268"/>
                  </a:lnTo>
                  <a:lnTo>
                    <a:pt x="426" y="275"/>
                  </a:lnTo>
                  <a:lnTo>
                    <a:pt x="415" y="281"/>
                  </a:lnTo>
                  <a:lnTo>
                    <a:pt x="401" y="286"/>
                  </a:lnTo>
                  <a:lnTo>
                    <a:pt x="387" y="292"/>
                  </a:lnTo>
                  <a:lnTo>
                    <a:pt x="353" y="300"/>
                  </a:lnTo>
                  <a:lnTo>
                    <a:pt x="314" y="308"/>
                  </a:lnTo>
                  <a:lnTo>
                    <a:pt x="273" y="311"/>
                  </a:lnTo>
                  <a:lnTo>
                    <a:pt x="227" y="313"/>
                  </a:lnTo>
                  <a:lnTo>
                    <a:pt x="181" y="311"/>
                  </a:lnTo>
                  <a:lnTo>
                    <a:pt x="138" y="308"/>
                  </a:lnTo>
                  <a:lnTo>
                    <a:pt x="100" y="300"/>
                  </a:lnTo>
                  <a:lnTo>
                    <a:pt x="67" y="291"/>
                  </a:lnTo>
                  <a:lnTo>
                    <a:pt x="52" y="286"/>
                  </a:lnTo>
                  <a:lnTo>
                    <a:pt x="39" y="280"/>
                  </a:lnTo>
                  <a:lnTo>
                    <a:pt x="28" y="275"/>
                  </a:lnTo>
                  <a:lnTo>
                    <a:pt x="18" y="267"/>
                  </a:lnTo>
                  <a:lnTo>
                    <a:pt x="12" y="261"/>
                  </a:lnTo>
                  <a:lnTo>
                    <a:pt x="6" y="255"/>
                  </a:lnTo>
                  <a:lnTo>
                    <a:pt x="2" y="246"/>
                  </a:lnTo>
                  <a:lnTo>
                    <a:pt x="0" y="238"/>
                  </a:lnTo>
                  <a:lnTo>
                    <a:pt x="0" y="2"/>
                  </a:lnTo>
                  <a:lnTo>
                    <a:pt x="12" y="9"/>
                  </a:lnTo>
                  <a:lnTo>
                    <a:pt x="24" y="16"/>
                  </a:lnTo>
                  <a:lnTo>
                    <a:pt x="39" y="22"/>
                  </a:lnTo>
                  <a:lnTo>
                    <a:pt x="55" y="26"/>
                  </a:lnTo>
                  <a:lnTo>
                    <a:pt x="87" y="35"/>
                  </a:lnTo>
                  <a:lnTo>
                    <a:pt x="120" y="41"/>
                  </a:lnTo>
                  <a:lnTo>
                    <a:pt x="154" y="46"/>
                  </a:lnTo>
                  <a:lnTo>
                    <a:pt x="183" y="49"/>
                  </a:lnTo>
                  <a:lnTo>
                    <a:pt x="227" y="50"/>
                  </a:lnTo>
                  <a:lnTo>
                    <a:pt x="276" y="49"/>
                  </a:lnTo>
                  <a:lnTo>
                    <a:pt x="321" y="44"/>
                  </a:lnTo>
                  <a:lnTo>
                    <a:pt x="362" y="37"/>
                  </a:lnTo>
                  <a:lnTo>
                    <a:pt x="399" y="26"/>
                  </a:lnTo>
                  <a:lnTo>
                    <a:pt x="413" y="22"/>
                  </a:lnTo>
                  <a:lnTo>
                    <a:pt x="428" y="16"/>
                  </a:lnTo>
                  <a:lnTo>
                    <a:pt x="441" y="8"/>
                  </a:lnTo>
                  <a:lnTo>
                    <a:pt x="454" y="0"/>
                  </a:lnTo>
                </a:path>
              </a:pathLst>
            </a:custGeom>
            <a:solidFill>
              <a:srgbClr val="FFFFFF"/>
            </a:solidFill>
            <a:ln w="9525" cap="rnd">
              <a:noFill/>
              <a:round/>
              <a:headEnd/>
              <a:tailEnd/>
            </a:ln>
            <a:effectLst/>
          </p:spPr>
          <p:txBody>
            <a:bodyPr/>
            <a:lstStyle/>
            <a:p>
              <a:endParaRPr lang="en-US"/>
            </a:p>
          </p:txBody>
        </p:sp>
        <p:sp>
          <p:nvSpPr>
            <p:cNvPr id="53" name="Freeform 222"/>
            <p:cNvSpPr>
              <a:spLocks/>
            </p:cNvSpPr>
            <p:nvPr/>
          </p:nvSpPr>
          <p:spPr bwMode="auto">
            <a:xfrm>
              <a:off x="3102" y="2478"/>
              <a:ext cx="562" cy="125"/>
            </a:xfrm>
            <a:custGeom>
              <a:avLst/>
              <a:gdLst/>
              <a:ahLst/>
              <a:cxnLst>
                <a:cxn ang="0">
                  <a:pos x="387" y="106"/>
                </a:cxn>
                <a:cxn ang="0">
                  <a:pos x="387" y="106"/>
                </a:cxn>
                <a:cxn ang="0">
                  <a:pos x="408" y="100"/>
                </a:cxn>
                <a:cxn ang="0">
                  <a:pos x="423" y="91"/>
                </a:cxn>
                <a:cxn ang="0">
                  <a:pos x="432" y="85"/>
                </a:cxn>
                <a:cxn ang="0">
                  <a:pos x="441" y="79"/>
                </a:cxn>
                <a:cxn ang="0">
                  <a:pos x="445" y="73"/>
                </a:cxn>
                <a:cxn ang="0">
                  <a:pos x="447" y="68"/>
                </a:cxn>
                <a:cxn ang="0">
                  <a:pos x="448" y="65"/>
                </a:cxn>
                <a:cxn ang="0">
                  <a:pos x="447" y="60"/>
                </a:cxn>
                <a:cxn ang="0">
                  <a:pos x="445" y="55"/>
                </a:cxn>
                <a:cxn ang="0">
                  <a:pos x="441" y="50"/>
                </a:cxn>
                <a:cxn ang="0">
                  <a:pos x="434" y="44"/>
                </a:cxn>
                <a:cxn ang="0">
                  <a:pos x="426" y="39"/>
                </a:cxn>
                <a:cxn ang="0">
                  <a:pos x="416" y="33"/>
                </a:cxn>
                <a:cxn ang="0">
                  <a:pos x="403" y="28"/>
                </a:cxn>
                <a:cxn ang="0">
                  <a:pos x="387" y="22"/>
                </a:cxn>
                <a:cxn ang="0">
                  <a:pos x="353" y="13"/>
                </a:cxn>
                <a:cxn ang="0">
                  <a:pos x="315" y="6"/>
                </a:cxn>
                <a:cxn ang="0">
                  <a:pos x="272" y="2"/>
                </a:cxn>
                <a:cxn ang="0">
                  <a:pos x="224" y="0"/>
                </a:cxn>
                <a:cxn ang="0">
                  <a:pos x="177" y="2"/>
                </a:cxn>
                <a:cxn ang="0">
                  <a:pos x="134" y="6"/>
                </a:cxn>
                <a:cxn ang="0">
                  <a:pos x="95" y="13"/>
                </a:cxn>
                <a:cxn ang="0">
                  <a:pos x="61" y="22"/>
                </a:cxn>
                <a:cxn ang="0">
                  <a:pos x="45" y="28"/>
                </a:cxn>
                <a:cxn ang="0">
                  <a:pos x="32" y="33"/>
                </a:cxn>
                <a:cxn ang="0">
                  <a:pos x="22" y="39"/>
                </a:cxn>
                <a:cxn ang="0">
                  <a:pos x="15" y="44"/>
                </a:cxn>
                <a:cxn ang="0">
                  <a:pos x="8" y="50"/>
                </a:cxn>
                <a:cxn ang="0">
                  <a:pos x="3" y="55"/>
                </a:cxn>
                <a:cxn ang="0">
                  <a:pos x="2" y="60"/>
                </a:cxn>
                <a:cxn ang="0">
                  <a:pos x="0" y="65"/>
                </a:cxn>
                <a:cxn ang="0">
                  <a:pos x="2" y="68"/>
                </a:cxn>
                <a:cxn ang="0">
                  <a:pos x="3" y="73"/>
                </a:cxn>
                <a:cxn ang="0">
                  <a:pos x="8" y="78"/>
                </a:cxn>
                <a:cxn ang="0">
                  <a:pos x="15" y="84"/>
                </a:cxn>
                <a:cxn ang="0">
                  <a:pos x="22" y="89"/>
                </a:cxn>
                <a:cxn ang="0">
                  <a:pos x="32" y="95"/>
                </a:cxn>
                <a:cxn ang="0">
                  <a:pos x="45" y="100"/>
                </a:cxn>
                <a:cxn ang="0">
                  <a:pos x="61" y="106"/>
                </a:cxn>
                <a:cxn ang="0">
                  <a:pos x="95" y="115"/>
                </a:cxn>
                <a:cxn ang="0">
                  <a:pos x="134" y="122"/>
                </a:cxn>
                <a:cxn ang="0">
                  <a:pos x="177" y="126"/>
                </a:cxn>
                <a:cxn ang="0">
                  <a:pos x="224" y="128"/>
                </a:cxn>
                <a:cxn ang="0">
                  <a:pos x="272" y="126"/>
                </a:cxn>
                <a:cxn ang="0">
                  <a:pos x="315" y="122"/>
                </a:cxn>
                <a:cxn ang="0">
                  <a:pos x="353" y="114"/>
                </a:cxn>
                <a:cxn ang="0">
                  <a:pos x="387" y="106"/>
                </a:cxn>
              </a:cxnLst>
              <a:rect l="0" t="0" r="r" b="b"/>
              <a:pathLst>
                <a:path w="449" h="129">
                  <a:moveTo>
                    <a:pt x="387" y="106"/>
                  </a:moveTo>
                  <a:lnTo>
                    <a:pt x="387" y="106"/>
                  </a:lnTo>
                  <a:lnTo>
                    <a:pt x="408" y="100"/>
                  </a:lnTo>
                  <a:lnTo>
                    <a:pt x="423" y="91"/>
                  </a:lnTo>
                  <a:lnTo>
                    <a:pt x="432" y="85"/>
                  </a:lnTo>
                  <a:lnTo>
                    <a:pt x="441" y="79"/>
                  </a:lnTo>
                  <a:lnTo>
                    <a:pt x="445" y="73"/>
                  </a:lnTo>
                  <a:lnTo>
                    <a:pt x="447" y="68"/>
                  </a:lnTo>
                  <a:lnTo>
                    <a:pt x="448" y="65"/>
                  </a:lnTo>
                  <a:lnTo>
                    <a:pt x="447" y="60"/>
                  </a:lnTo>
                  <a:lnTo>
                    <a:pt x="445" y="55"/>
                  </a:lnTo>
                  <a:lnTo>
                    <a:pt x="441" y="50"/>
                  </a:lnTo>
                  <a:lnTo>
                    <a:pt x="434" y="44"/>
                  </a:lnTo>
                  <a:lnTo>
                    <a:pt x="426" y="39"/>
                  </a:lnTo>
                  <a:lnTo>
                    <a:pt x="416" y="33"/>
                  </a:lnTo>
                  <a:lnTo>
                    <a:pt x="403" y="28"/>
                  </a:lnTo>
                  <a:lnTo>
                    <a:pt x="387" y="22"/>
                  </a:lnTo>
                  <a:lnTo>
                    <a:pt x="353" y="13"/>
                  </a:lnTo>
                  <a:lnTo>
                    <a:pt x="315" y="6"/>
                  </a:lnTo>
                  <a:lnTo>
                    <a:pt x="272" y="2"/>
                  </a:lnTo>
                  <a:lnTo>
                    <a:pt x="224" y="0"/>
                  </a:lnTo>
                  <a:lnTo>
                    <a:pt x="177" y="2"/>
                  </a:lnTo>
                  <a:lnTo>
                    <a:pt x="134" y="6"/>
                  </a:lnTo>
                  <a:lnTo>
                    <a:pt x="95" y="13"/>
                  </a:lnTo>
                  <a:lnTo>
                    <a:pt x="61" y="22"/>
                  </a:lnTo>
                  <a:lnTo>
                    <a:pt x="45" y="28"/>
                  </a:lnTo>
                  <a:lnTo>
                    <a:pt x="32" y="33"/>
                  </a:lnTo>
                  <a:lnTo>
                    <a:pt x="22" y="39"/>
                  </a:lnTo>
                  <a:lnTo>
                    <a:pt x="15" y="44"/>
                  </a:lnTo>
                  <a:lnTo>
                    <a:pt x="8" y="50"/>
                  </a:lnTo>
                  <a:lnTo>
                    <a:pt x="3" y="55"/>
                  </a:lnTo>
                  <a:lnTo>
                    <a:pt x="2" y="60"/>
                  </a:lnTo>
                  <a:lnTo>
                    <a:pt x="0" y="65"/>
                  </a:lnTo>
                  <a:lnTo>
                    <a:pt x="2" y="68"/>
                  </a:lnTo>
                  <a:lnTo>
                    <a:pt x="3" y="73"/>
                  </a:lnTo>
                  <a:lnTo>
                    <a:pt x="8" y="78"/>
                  </a:lnTo>
                  <a:lnTo>
                    <a:pt x="15" y="84"/>
                  </a:lnTo>
                  <a:lnTo>
                    <a:pt x="22" y="89"/>
                  </a:lnTo>
                  <a:lnTo>
                    <a:pt x="32" y="95"/>
                  </a:lnTo>
                  <a:lnTo>
                    <a:pt x="45" y="100"/>
                  </a:lnTo>
                  <a:lnTo>
                    <a:pt x="61" y="106"/>
                  </a:lnTo>
                  <a:lnTo>
                    <a:pt x="95" y="115"/>
                  </a:lnTo>
                  <a:lnTo>
                    <a:pt x="134" y="122"/>
                  </a:lnTo>
                  <a:lnTo>
                    <a:pt x="177" y="126"/>
                  </a:lnTo>
                  <a:lnTo>
                    <a:pt x="224" y="128"/>
                  </a:lnTo>
                  <a:lnTo>
                    <a:pt x="272" y="126"/>
                  </a:lnTo>
                  <a:lnTo>
                    <a:pt x="315" y="122"/>
                  </a:lnTo>
                  <a:lnTo>
                    <a:pt x="353" y="114"/>
                  </a:lnTo>
                  <a:lnTo>
                    <a:pt x="387" y="106"/>
                  </a:lnTo>
                </a:path>
              </a:pathLst>
            </a:custGeom>
            <a:solidFill>
              <a:srgbClr val="FFFFFF"/>
            </a:solidFill>
            <a:ln w="9525" cap="rnd">
              <a:noFill/>
              <a:round/>
              <a:headEnd/>
              <a:tailEnd/>
            </a:ln>
            <a:effectLst/>
          </p:spPr>
          <p:txBody>
            <a:bodyPr/>
            <a:lstStyle/>
            <a:p>
              <a:endParaRPr lang="en-US"/>
            </a:p>
          </p:txBody>
        </p:sp>
        <p:sp>
          <p:nvSpPr>
            <p:cNvPr id="54" name="Freeform 223"/>
            <p:cNvSpPr>
              <a:spLocks/>
            </p:cNvSpPr>
            <p:nvPr/>
          </p:nvSpPr>
          <p:spPr bwMode="auto">
            <a:xfrm>
              <a:off x="706" y="2513"/>
              <a:ext cx="357" cy="157"/>
            </a:xfrm>
            <a:custGeom>
              <a:avLst/>
              <a:gdLst/>
              <a:ahLst/>
              <a:cxnLst>
                <a:cxn ang="0">
                  <a:pos x="241" y="161"/>
                </a:cxn>
                <a:cxn ang="0">
                  <a:pos x="241" y="161"/>
                </a:cxn>
                <a:cxn ang="0">
                  <a:pos x="249" y="160"/>
                </a:cxn>
                <a:cxn ang="0">
                  <a:pos x="257" y="156"/>
                </a:cxn>
                <a:cxn ang="0">
                  <a:pos x="265" y="154"/>
                </a:cxn>
                <a:cxn ang="0">
                  <a:pos x="271" y="149"/>
                </a:cxn>
                <a:cxn ang="0">
                  <a:pos x="276" y="141"/>
                </a:cxn>
                <a:cxn ang="0">
                  <a:pos x="280" y="134"/>
                </a:cxn>
                <a:cxn ang="0">
                  <a:pos x="282" y="126"/>
                </a:cxn>
                <a:cxn ang="0">
                  <a:pos x="284" y="117"/>
                </a:cxn>
                <a:cxn ang="0">
                  <a:pos x="284" y="44"/>
                </a:cxn>
                <a:cxn ang="0">
                  <a:pos x="282" y="35"/>
                </a:cxn>
                <a:cxn ang="0">
                  <a:pos x="280" y="27"/>
                </a:cxn>
                <a:cxn ang="0">
                  <a:pos x="276" y="20"/>
                </a:cxn>
                <a:cxn ang="0">
                  <a:pos x="271" y="14"/>
                </a:cxn>
                <a:cxn ang="0">
                  <a:pos x="265" y="7"/>
                </a:cxn>
                <a:cxn ang="0">
                  <a:pos x="257" y="5"/>
                </a:cxn>
                <a:cxn ang="0">
                  <a:pos x="249" y="1"/>
                </a:cxn>
                <a:cxn ang="0">
                  <a:pos x="241" y="0"/>
                </a:cxn>
                <a:cxn ang="0">
                  <a:pos x="43" y="0"/>
                </a:cxn>
                <a:cxn ang="0">
                  <a:pos x="34" y="1"/>
                </a:cxn>
                <a:cxn ang="0">
                  <a:pos x="26" y="5"/>
                </a:cxn>
                <a:cxn ang="0">
                  <a:pos x="19" y="7"/>
                </a:cxn>
                <a:cxn ang="0">
                  <a:pos x="13" y="14"/>
                </a:cxn>
                <a:cxn ang="0">
                  <a:pos x="6" y="20"/>
                </a:cxn>
                <a:cxn ang="0">
                  <a:pos x="4" y="27"/>
                </a:cxn>
                <a:cxn ang="0">
                  <a:pos x="0" y="35"/>
                </a:cxn>
                <a:cxn ang="0">
                  <a:pos x="0" y="44"/>
                </a:cxn>
                <a:cxn ang="0">
                  <a:pos x="0" y="117"/>
                </a:cxn>
                <a:cxn ang="0">
                  <a:pos x="0" y="126"/>
                </a:cxn>
                <a:cxn ang="0">
                  <a:pos x="4" y="134"/>
                </a:cxn>
                <a:cxn ang="0">
                  <a:pos x="6" y="141"/>
                </a:cxn>
                <a:cxn ang="0">
                  <a:pos x="13" y="149"/>
                </a:cxn>
                <a:cxn ang="0">
                  <a:pos x="19" y="154"/>
                </a:cxn>
                <a:cxn ang="0">
                  <a:pos x="26" y="156"/>
                </a:cxn>
                <a:cxn ang="0">
                  <a:pos x="34" y="160"/>
                </a:cxn>
                <a:cxn ang="0">
                  <a:pos x="43" y="161"/>
                </a:cxn>
                <a:cxn ang="0">
                  <a:pos x="241" y="161"/>
                </a:cxn>
              </a:cxnLst>
              <a:rect l="0" t="0" r="r" b="b"/>
              <a:pathLst>
                <a:path w="285" h="162">
                  <a:moveTo>
                    <a:pt x="241" y="161"/>
                  </a:moveTo>
                  <a:lnTo>
                    <a:pt x="241" y="161"/>
                  </a:lnTo>
                  <a:lnTo>
                    <a:pt x="249" y="160"/>
                  </a:lnTo>
                  <a:lnTo>
                    <a:pt x="257" y="156"/>
                  </a:lnTo>
                  <a:lnTo>
                    <a:pt x="265" y="154"/>
                  </a:lnTo>
                  <a:lnTo>
                    <a:pt x="271" y="149"/>
                  </a:lnTo>
                  <a:lnTo>
                    <a:pt x="276" y="141"/>
                  </a:lnTo>
                  <a:lnTo>
                    <a:pt x="280" y="134"/>
                  </a:lnTo>
                  <a:lnTo>
                    <a:pt x="282" y="126"/>
                  </a:lnTo>
                  <a:lnTo>
                    <a:pt x="284" y="117"/>
                  </a:lnTo>
                  <a:lnTo>
                    <a:pt x="284" y="44"/>
                  </a:lnTo>
                  <a:lnTo>
                    <a:pt x="282" y="35"/>
                  </a:lnTo>
                  <a:lnTo>
                    <a:pt x="280" y="27"/>
                  </a:lnTo>
                  <a:lnTo>
                    <a:pt x="276" y="20"/>
                  </a:lnTo>
                  <a:lnTo>
                    <a:pt x="271" y="14"/>
                  </a:lnTo>
                  <a:lnTo>
                    <a:pt x="265" y="7"/>
                  </a:lnTo>
                  <a:lnTo>
                    <a:pt x="257" y="5"/>
                  </a:lnTo>
                  <a:lnTo>
                    <a:pt x="249" y="1"/>
                  </a:lnTo>
                  <a:lnTo>
                    <a:pt x="241" y="0"/>
                  </a:lnTo>
                  <a:lnTo>
                    <a:pt x="43" y="0"/>
                  </a:lnTo>
                  <a:lnTo>
                    <a:pt x="34" y="1"/>
                  </a:lnTo>
                  <a:lnTo>
                    <a:pt x="26" y="5"/>
                  </a:lnTo>
                  <a:lnTo>
                    <a:pt x="19" y="7"/>
                  </a:lnTo>
                  <a:lnTo>
                    <a:pt x="13" y="14"/>
                  </a:lnTo>
                  <a:lnTo>
                    <a:pt x="6" y="20"/>
                  </a:lnTo>
                  <a:lnTo>
                    <a:pt x="4" y="27"/>
                  </a:lnTo>
                  <a:lnTo>
                    <a:pt x="0" y="35"/>
                  </a:lnTo>
                  <a:lnTo>
                    <a:pt x="0" y="44"/>
                  </a:lnTo>
                  <a:lnTo>
                    <a:pt x="0" y="117"/>
                  </a:lnTo>
                  <a:lnTo>
                    <a:pt x="0" y="126"/>
                  </a:lnTo>
                  <a:lnTo>
                    <a:pt x="4" y="134"/>
                  </a:lnTo>
                  <a:lnTo>
                    <a:pt x="6" y="141"/>
                  </a:lnTo>
                  <a:lnTo>
                    <a:pt x="13" y="149"/>
                  </a:lnTo>
                  <a:lnTo>
                    <a:pt x="19" y="154"/>
                  </a:lnTo>
                  <a:lnTo>
                    <a:pt x="26" y="156"/>
                  </a:lnTo>
                  <a:lnTo>
                    <a:pt x="34" y="160"/>
                  </a:lnTo>
                  <a:lnTo>
                    <a:pt x="43" y="161"/>
                  </a:lnTo>
                  <a:lnTo>
                    <a:pt x="241" y="161"/>
                  </a:lnTo>
                </a:path>
              </a:pathLst>
            </a:custGeom>
            <a:solidFill>
              <a:srgbClr val="FFFFFF"/>
            </a:solidFill>
            <a:ln w="12700" cap="rnd" cmpd="sng">
              <a:solidFill>
                <a:srgbClr val="999999"/>
              </a:solidFill>
              <a:prstDash val="solid"/>
              <a:round/>
              <a:headEnd/>
              <a:tailEnd/>
            </a:ln>
            <a:effectLst/>
          </p:spPr>
          <p:txBody>
            <a:bodyPr/>
            <a:lstStyle/>
            <a:p>
              <a:endParaRPr lang="en-US"/>
            </a:p>
          </p:txBody>
        </p:sp>
        <p:sp>
          <p:nvSpPr>
            <p:cNvPr id="55" name="Freeform 224"/>
            <p:cNvSpPr>
              <a:spLocks/>
            </p:cNvSpPr>
            <p:nvPr/>
          </p:nvSpPr>
          <p:spPr bwMode="auto">
            <a:xfrm>
              <a:off x="4299" y="2219"/>
              <a:ext cx="355" cy="158"/>
            </a:xfrm>
            <a:custGeom>
              <a:avLst/>
              <a:gdLst/>
              <a:ahLst/>
              <a:cxnLst>
                <a:cxn ang="0">
                  <a:pos x="240" y="162"/>
                </a:cxn>
                <a:cxn ang="0">
                  <a:pos x="240" y="162"/>
                </a:cxn>
                <a:cxn ang="0">
                  <a:pos x="248" y="160"/>
                </a:cxn>
                <a:cxn ang="0">
                  <a:pos x="257" y="157"/>
                </a:cxn>
                <a:cxn ang="0">
                  <a:pos x="264" y="154"/>
                </a:cxn>
                <a:cxn ang="0">
                  <a:pos x="270" y="147"/>
                </a:cxn>
                <a:cxn ang="0">
                  <a:pos x="277" y="141"/>
                </a:cxn>
                <a:cxn ang="0">
                  <a:pos x="280" y="135"/>
                </a:cxn>
                <a:cxn ang="0">
                  <a:pos x="283" y="127"/>
                </a:cxn>
                <a:cxn ang="0">
                  <a:pos x="283" y="117"/>
                </a:cxn>
                <a:cxn ang="0">
                  <a:pos x="283" y="45"/>
                </a:cxn>
                <a:cxn ang="0">
                  <a:pos x="283" y="35"/>
                </a:cxn>
                <a:cxn ang="0">
                  <a:pos x="280" y="27"/>
                </a:cxn>
                <a:cxn ang="0">
                  <a:pos x="277" y="21"/>
                </a:cxn>
                <a:cxn ang="0">
                  <a:pos x="270" y="13"/>
                </a:cxn>
                <a:cxn ang="0">
                  <a:pos x="264" y="8"/>
                </a:cxn>
                <a:cxn ang="0">
                  <a:pos x="257" y="5"/>
                </a:cxn>
                <a:cxn ang="0">
                  <a:pos x="248" y="2"/>
                </a:cxn>
                <a:cxn ang="0">
                  <a:pos x="240" y="0"/>
                </a:cxn>
                <a:cxn ang="0">
                  <a:pos x="43" y="0"/>
                </a:cxn>
                <a:cxn ang="0">
                  <a:pos x="35" y="2"/>
                </a:cxn>
                <a:cxn ang="0">
                  <a:pos x="27" y="5"/>
                </a:cxn>
                <a:cxn ang="0">
                  <a:pos x="18" y="8"/>
                </a:cxn>
                <a:cxn ang="0">
                  <a:pos x="12" y="13"/>
                </a:cxn>
                <a:cxn ang="0">
                  <a:pos x="7" y="21"/>
                </a:cxn>
                <a:cxn ang="0">
                  <a:pos x="3" y="27"/>
                </a:cxn>
                <a:cxn ang="0">
                  <a:pos x="0" y="35"/>
                </a:cxn>
                <a:cxn ang="0">
                  <a:pos x="0" y="45"/>
                </a:cxn>
                <a:cxn ang="0">
                  <a:pos x="0" y="117"/>
                </a:cxn>
                <a:cxn ang="0">
                  <a:pos x="0" y="127"/>
                </a:cxn>
                <a:cxn ang="0">
                  <a:pos x="3" y="135"/>
                </a:cxn>
                <a:cxn ang="0">
                  <a:pos x="7" y="141"/>
                </a:cxn>
                <a:cxn ang="0">
                  <a:pos x="12" y="147"/>
                </a:cxn>
                <a:cxn ang="0">
                  <a:pos x="18" y="154"/>
                </a:cxn>
                <a:cxn ang="0">
                  <a:pos x="27" y="157"/>
                </a:cxn>
                <a:cxn ang="0">
                  <a:pos x="35" y="160"/>
                </a:cxn>
                <a:cxn ang="0">
                  <a:pos x="43" y="162"/>
                </a:cxn>
                <a:cxn ang="0">
                  <a:pos x="240" y="162"/>
                </a:cxn>
              </a:cxnLst>
              <a:rect l="0" t="0" r="r" b="b"/>
              <a:pathLst>
                <a:path w="284" h="163">
                  <a:moveTo>
                    <a:pt x="240" y="162"/>
                  </a:moveTo>
                  <a:lnTo>
                    <a:pt x="240" y="162"/>
                  </a:lnTo>
                  <a:lnTo>
                    <a:pt x="248" y="160"/>
                  </a:lnTo>
                  <a:lnTo>
                    <a:pt x="257" y="157"/>
                  </a:lnTo>
                  <a:lnTo>
                    <a:pt x="264" y="154"/>
                  </a:lnTo>
                  <a:lnTo>
                    <a:pt x="270" y="147"/>
                  </a:lnTo>
                  <a:lnTo>
                    <a:pt x="277" y="141"/>
                  </a:lnTo>
                  <a:lnTo>
                    <a:pt x="280" y="135"/>
                  </a:lnTo>
                  <a:lnTo>
                    <a:pt x="283" y="127"/>
                  </a:lnTo>
                  <a:lnTo>
                    <a:pt x="283" y="117"/>
                  </a:lnTo>
                  <a:lnTo>
                    <a:pt x="283" y="45"/>
                  </a:lnTo>
                  <a:lnTo>
                    <a:pt x="283" y="35"/>
                  </a:lnTo>
                  <a:lnTo>
                    <a:pt x="280" y="27"/>
                  </a:lnTo>
                  <a:lnTo>
                    <a:pt x="277" y="21"/>
                  </a:lnTo>
                  <a:lnTo>
                    <a:pt x="270" y="13"/>
                  </a:lnTo>
                  <a:lnTo>
                    <a:pt x="264" y="8"/>
                  </a:lnTo>
                  <a:lnTo>
                    <a:pt x="257" y="5"/>
                  </a:lnTo>
                  <a:lnTo>
                    <a:pt x="248" y="2"/>
                  </a:lnTo>
                  <a:lnTo>
                    <a:pt x="240" y="0"/>
                  </a:lnTo>
                  <a:lnTo>
                    <a:pt x="43" y="0"/>
                  </a:lnTo>
                  <a:lnTo>
                    <a:pt x="35" y="2"/>
                  </a:lnTo>
                  <a:lnTo>
                    <a:pt x="27" y="5"/>
                  </a:lnTo>
                  <a:lnTo>
                    <a:pt x="18" y="8"/>
                  </a:lnTo>
                  <a:lnTo>
                    <a:pt x="12" y="13"/>
                  </a:lnTo>
                  <a:lnTo>
                    <a:pt x="7" y="21"/>
                  </a:lnTo>
                  <a:lnTo>
                    <a:pt x="3" y="27"/>
                  </a:lnTo>
                  <a:lnTo>
                    <a:pt x="0" y="35"/>
                  </a:lnTo>
                  <a:lnTo>
                    <a:pt x="0" y="45"/>
                  </a:lnTo>
                  <a:lnTo>
                    <a:pt x="0" y="117"/>
                  </a:lnTo>
                  <a:lnTo>
                    <a:pt x="0" y="127"/>
                  </a:lnTo>
                  <a:lnTo>
                    <a:pt x="3" y="135"/>
                  </a:lnTo>
                  <a:lnTo>
                    <a:pt x="7" y="141"/>
                  </a:lnTo>
                  <a:lnTo>
                    <a:pt x="12" y="147"/>
                  </a:lnTo>
                  <a:lnTo>
                    <a:pt x="18" y="154"/>
                  </a:lnTo>
                  <a:lnTo>
                    <a:pt x="27" y="157"/>
                  </a:lnTo>
                  <a:lnTo>
                    <a:pt x="35" y="160"/>
                  </a:lnTo>
                  <a:lnTo>
                    <a:pt x="43" y="162"/>
                  </a:lnTo>
                  <a:lnTo>
                    <a:pt x="240" y="162"/>
                  </a:lnTo>
                </a:path>
              </a:pathLst>
            </a:custGeom>
            <a:solidFill>
              <a:srgbClr val="FFFFFF"/>
            </a:solidFill>
            <a:ln w="12700" cap="rnd" cmpd="sng">
              <a:solidFill>
                <a:srgbClr val="999999"/>
              </a:solidFill>
              <a:prstDash val="solid"/>
              <a:round/>
              <a:headEnd/>
              <a:tailEnd/>
            </a:ln>
            <a:effectLst/>
          </p:spPr>
          <p:txBody>
            <a:bodyPr/>
            <a:lstStyle/>
            <a:p>
              <a:endParaRPr lang="en-US"/>
            </a:p>
          </p:txBody>
        </p:sp>
        <p:sp>
          <p:nvSpPr>
            <p:cNvPr id="56" name="Freeform 225"/>
            <p:cNvSpPr>
              <a:spLocks/>
            </p:cNvSpPr>
            <p:nvPr/>
          </p:nvSpPr>
          <p:spPr bwMode="auto">
            <a:xfrm>
              <a:off x="4821" y="3261"/>
              <a:ext cx="358" cy="155"/>
            </a:xfrm>
            <a:custGeom>
              <a:avLst/>
              <a:gdLst/>
              <a:ahLst/>
              <a:cxnLst>
                <a:cxn ang="0">
                  <a:pos x="242" y="160"/>
                </a:cxn>
                <a:cxn ang="0">
                  <a:pos x="242" y="160"/>
                </a:cxn>
                <a:cxn ang="0">
                  <a:pos x="250" y="158"/>
                </a:cxn>
                <a:cxn ang="0">
                  <a:pos x="258" y="155"/>
                </a:cxn>
                <a:cxn ang="0">
                  <a:pos x="266" y="152"/>
                </a:cxn>
                <a:cxn ang="0">
                  <a:pos x="273" y="147"/>
                </a:cxn>
                <a:cxn ang="0">
                  <a:pos x="278" y="141"/>
                </a:cxn>
                <a:cxn ang="0">
                  <a:pos x="282" y="133"/>
                </a:cxn>
                <a:cxn ang="0">
                  <a:pos x="284" y="125"/>
                </a:cxn>
                <a:cxn ang="0">
                  <a:pos x="285" y="116"/>
                </a:cxn>
                <a:cxn ang="0">
                  <a:pos x="285" y="43"/>
                </a:cxn>
                <a:cxn ang="0">
                  <a:pos x="284" y="33"/>
                </a:cxn>
                <a:cxn ang="0">
                  <a:pos x="282" y="26"/>
                </a:cxn>
                <a:cxn ang="0">
                  <a:pos x="278" y="19"/>
                </a:cxn>
                <a:cxn ang="0">
                  <a:pos x="273" y="13"/>
                </a:cxn>
                <a:cxn ang="0">
                  <a:pos x="266" y="6"/>
                </a:cxn>
                <a:cxn ang="0">
                  <a:pos x="258" y="4"/>
                </a:cxn>
                <a:cxn ang="0">
                  <a:pos x="250" y="0"/>
                </a:cxn>
                <a:cxn ang="0">
                  <a:pos x="242" y="0"/>
                </a:cxn>
                <a:cxn ang="0">
                  <a:pos x="44" y="0"/>
                </a:cxn>
                <a:cxn ang="0">
                  <a:pos x="35" y="0"/>
                </a:cxn>
                <a:cxn ang="0">
                  <a:pos x="27" y="4"/>
                </a:cxn>
                <a:cxn ang="0">
                  <a:pos x="21" y="6"/>
                </a:cxn>
                <a:cxn ang="0">
                  <a:pos x="15" y="13"/>
                </a:cxn>
                <a:cxn ang="0">
                  <a:pos x="8" y="19"/>
                </a:cxn>
                <a:cxn ang="0">
                  <a:pos x="5" y="26"/>
                </a:cxn>
                <a:cxn ang="0">
                  <a:pos x="2" y="33"/>
                </a:cxn>
                <a:cxn ang="0">
                  <a:pos x="0" y="43"/>
                </a:cxn>
                <a:cxn ang="0">
                  <a:pos x="0" y="116"/>
                </a:cxn>
                <a:cxn ang="0">
                  <a:pos x="2" y="125"/>
                </a:cxn>
                <a:cxn ang="0">
                  <a:pos x="5" y="133"/>
                </a:cxn>
                <a:cxn ang="0">
                  <a:pos x="8" y="141"/>
                </a:cxn>
                <a:cxn ang="0">
                  <a:pos x="15" y="147"/>
                </a:cxn>
                <a:cxn ang="0">
                  <a:pos x="21" y="152"/>
                </a:cxn>
                <a:cxn ang="0">
                  <a:pos x="27" y="155"/>
                </a:cxn>
                <a:cxn ang="0">
                  <a:pos x="35" y="158"/>
                </a:cxn>
                <a:cxn ang="0">
                  <a:pos x="44" y="160"/>
                </a:cxn>
                <a:cxn ang="0">
                  <a:pos x="242" y="160"/>
                </a:cxn>
              </a:cxnLst>
              <a:rect l="0" t="0" r="r" b="b"/>
              <a:pathLst>
                <a:path w="286" h="161">
                  <a:moveTo>
                    <a:pt x="242" y="160"/>
                  </a:moveTo>
                  <a:lnTo>
                    <a:pt x="242" y="160"/>
                  </a:lnTo>
                  <a:lnTo>
                    <a:pt x="250" y="158"/>
                  </a:lnTo>
                  <a:lnTo>
                    <a:pt x="258" y="155"/>
                  </a:lnTo>
                  <a:lnTo>
                    <a:pt x="266" y="152"/>
                  </a:lnTo>
                  <a:lnTo>
                    <a:pt x="273" y="147"/>
                  </a:lnTo>
                  <a:lnTo>
                    <a:pt x="278" y="141"/>
                  </a:lnTo>
                  <a:lnTo>
                    <a:pt x="282" y="133"/>
                  </a:lnTo>
                  <a:lnTo>
                    <a:pt x="284" y="125"/>
                  </a:lnTo>
                  <a:lnTo>
                    <a:pt x="285" y="116"/>
                  </a:lnTo>
                  <a:lnTo>
                    <a:pt x="285" y="43"/>
                  </a:lnTo>
                  <a:lnTo>
                    <a:pt x="284" y="33"/>
                  </a:lnTo>
                  <a:lnTo>
                    <a:pt x="282" y="26"/>
                  </a:lnTo>
                  <a:lnTo>
                    <a:pt x="278" y="19"/>
                  </a:lnTo>
                  <a:lnTo>
                    <a:pt x="273" y="13"/>
                  </a:lnTo>
                  <a:lnTo>
                    <a:pt x="266" y="6"/>
                  </a:lnTo>
                  <a:lnTo>
                    <a:pt x="258" y="4"/>
                  </a:lnTo>
                  <a:lnTo>
                    <a:pt x="250" y="0"/>
                  </a:lnTo>
                  <a:lnTo>
                    <a:pt x="242" y="0"/>
                  </a:lnTo>
                  <a:lnTo>
                    <a:pt x="44" y="0"/>
                  </a:lnTo>
                  <a:lnTo>
                    <a:pt x="35" y="0"/>
                  </a:lnTo>
                  <a:lnTo>
                    <a:pt x="27" y="4"/>
                  </a:lnTo>
                  <a:lnTo>
                    <a:pt x="21" y="6"/>
                  </a:lnTo>
                  <a:lnTo>
                    <a:pt x="15" y="13"/>
                  </a:lnTo>
                  <a:lnTo>
                    <a:pt x="8" y="19"/>
                  </a:lnTo>
                  <a:lnTo>
                    <a:pt x="5" y="26"/>
                  </a:lnTo>
                  <a:lnTo>
                    <a:pt x="2" y="33"/>
                  </a:lnTo>
                  <a:lnTo>
                    <a:pt x="0" y="43"/>
                  </a:lnTo>
                  <a:lnTo>
                    <a:pt x="0" y="116"/>
                  </a:lnTo>
                  <a:lnTo>
                    <a:pt x="2" y="125"/>
                  </a:lnTo>
                  <a:lnTo>
                    <a:pt x="5" y="133"/>
                  </a:lnTo>
                  <a:lnTo>
                    <a:pt x="8" y="141"/>
                  </a:lnTo>
                  <a:lnTo>
                    <a:pt x="15" y="147"/>
                  </a:lnTo>
                  <a:lnTo>
                    <a:pt x="21" y="152"/>
                  </a:lnTo>
                  <a:lnTo>
                    <a:pt x="27" y="155"/>
                  </a:lnTo>
                  <a:lnTo>
                    <a:pt x="35" y="158"/>
                  </a:lnTo>
                  <a:lnTo>
                    <a:pt x="44" y="160"/>
                  </a:lnTo>
                  <a:lnTo>
                    <a:pt x="242" y="160"/>
                  </a:lnTo>
                </a:path>
              </a:pathLst>
            </a:custGeom>
            <a:solidFill>
              <a:srgbClr val="FFFFFF"/>
            </a:solidFill>
            <a:ln w="12700" cap="rnd" cmpd="sng">
              <a:solidFill>
                <a:srgbClr val="999999"/>
              </a:solidFill>
              <a:prstDash val="solid"/>
              <a:round/>
              <a:headEnd/>
              <a:tailEnd/>
            </a:ln>
            <a:effectLst/>
          </p:spPr>
          <p:txBody>
            <a:bodyPr/>
            <a:lstStyle/>
            <a:p>
              <a:endParaRPr lang="en-US"/>
            </a:p>
          </p:txBody>
        </p:sp>
        <p:sp>
          <p:nvSpPr>
            <p:cNvPr id="57" name="Freeform 226"/>
            <p:cNvSpPr>
              <a:spLocks/>
            </p:cNvSpPr>
            <p:nvPr/>
          </p:nvSpPr>
          <p:spPr bwMode="auto">
            <a:xfrm>
              <a:off x="1876" y="859"/>
              <a:ext cx="679" cy="517"/>
            </a:xfrm>
            <a:custGeom>
              <a:avLst/>
              <a:gdLst/>
              <a:ahLst/>
              <a:cxnLst>
                <a:cxn ang="0">
                  <a:pos x="305" y="16"/>
                </a:cxn>
                <a:cxn ang="0">
                  <a:pos x="526" y="235"/>
                </a:cxn>
                <a:cxn ang="0">
                  <a:pos x="533" y="242"/>
                </a:cxn>
                <a:cxn ang="0">
                  <a:pos x="537" y="252"/>
                </a:cxn>
                <a:cxn ang="0">
                  <a:pos x="540" y="262"/>
                </a:cxn>
                <a:cxn ang="0">
                  <a:pos x="542" y="272"/>
                </a:cxn>
                <a:cxn ang="0">
                  <a:pos x="540" y="283"/>
                </a:cxn>
                <a:cxn ang="0">
                  <a:pos x="537" y="294"/>
                </a:cxn>
                <a:cxn ang="0">
                  <a:pos x="533" y="303"/>
                </a:cxn>
                <a:cxn ang="0">
                  <a:pos x="526" y="311"/>
                </a:cxn>
                <a:cxn ang="0">
                  <a:pos x="314" y="518"/>
                </a:cxn>
                <a:cxn ang="0">
                  <a:pos x="306" y="525"/>
                </a:cxn>
                <a:cxn ang="0">
                  <a:pos x="297" y="529"/>
                </a:cxn>
                <a:cxn ang="0">
                  <a:pos x="286" y="532"/>
                </a:cxn>
                <a:cxn ang="0">
                  <a:pos x="276" y="534"/>
                </a:cxn>
                <a:cxn ang="0">
                  <a:pos x="265" y="532"/>
                </a:cxn>
                <a:cxn ang="0">
                  <a:pos x="255" y="529"/>
                </a:cxn>
                <a:cxn ang="0">
                  <a:pos x="245" y="525"/>
                </a:cxn>
                <a:cxn ang="0">
                  <a:pos x="238" y="518"/>
                </a:cxn>
                <a:cxn ang="0">
                  <a:pos x="17" y="300"/>
                </a:cxn>
                <a:cxn ang="0">
                  <a:pos x="8" y="290"/>
                </a:cxn>
                <a:cxn ang="0">
                  <a:pos x="4" y="281"/>
                </a:cxn>
                <a:cxn ang="0">
                  <a:pos x="0" y="272"/>
                </a:cxn>
                <a:cxn ang="0">
                  <a:pos x="0" y="261"/>
                </a:cxn>
                <a:cxn ang="0">
                  <a:pos x="0" y="251"/>
                </a:cxn>
                <a:cxn ang="0">
                  <a:pos x="4" y="241"/>
                </a:cxn>
                <a:cxn ang="0">
                  <a:pos x="8" y="231"/>
                </a:cxn>
                <a:cxn ang="0">
                  <a:pos x="17" y="222"/>
                </a:cxn>
                <a:cxn ang="0">
                  <a:pos x="227" y="16"/>
                </a:cxn>
                <a:cxn ang="0">
                  <a:pos x="236" y="8"/>
                </a:cxn>
                <a:cxn ang="0">
                  <a:pos x="245" y="4"/>
                </a:cxn>
                <a:cxn ang="0">
                  <a:pos x="255" y="0"/>
                </a:cxn>
                <a:cxn ang="0">
                  <a:pos x="266" y="0"/>
                </a:cxn>
                <a:cxn ang="0">
                  <a:pos x="276" y="0"/>
                </a:cxn>
                <a:cxn ang="0">
                  <a:pos x="287" y="4"/>
                </a:cxn>
                <a:cxn ang="0">
                  <a:pos x="297" y="8"/>
                </a:cxn>
                <a:cxn ang="0">
                  <a:pos x="305" y="16"/>
                </a:cxn>
              </a:cxnLst>
              <a:rect l="0" t="0" r="r" b="b"/>
              <a:pathLst>
                <a:path w="543" h="535">
                  <a:moveTo>
                    <a:pt x="305" y="16"/>
                  </a:moveTo>
                  <a:lnTo>
                    <a:pt x="526" y="235"/>
                  </a:lnTo>
                  <a:lnTo>
                    <a:pt x="533" y="242"/>
                  </a:lnTo>
                  <a:lnTo>
                    <a:pt x="537" y="252"/>
                  </a:lnTo>
                  <a:lnTo>
                    <a:pt x="540" y="262"/>
                  </a:lnTo>
                  <a:lnTo>
                    <a:pt x="542" y="272"/>
                  </a:lnTo>
                  <a:lnTo>
                    <a:pt x="540" y="283"/>
                  </a:lnTo>
                  <a:lnTo>
                    <a:pt x="537" y="294"/>
                  </a:lnTo>
                  <a:lnTo>
                    <a:pt x="533" y="303"/>
                  </a:lnTo>
                  <a:lnTo>
                    <a:pt x="526" y="311"/>
                  </a:lnTo>
                  <a:lnTo>
                    <a:pt x="314" y="518"/>
                  </a:lnTo>
                  <a:lnTo>
                    <a:pt x="306" y="525"/>
                  </a:lnTo>
                  <a:lnTo>
                    <a:pt x="297" y="529"/>
                  </a:lnTo>
                  <a:lnTo>
                    <a:pt x="286" y="532"/>
                  </a:lnTo>
                  <a:lnTo>
                    <a:pt x="276" y="534"/>
                  </a:lnTo>
                  <a:lnTo>
                    <a:pt x="265" y="532"/>
                  </a:lnTo>
                  <a:lnTo>
                    <a:pt x="255" y="529"/>
                  </a:lnTo>
                  <a:lnTo>
                    <a:pt x="245" y="525"/>
                  </a:lnTo>
                  <a:lnTo>
                    <a:pt x="238" y="518"/>
                  </a:lnTo>
                  <a:lnTo>
                    <a:pt x="17" y="300"/>
                  </a:lnTo>
                  <a:lnTo>
                    <a:pt x="8" y="290"/>
                  </a:lnTo>
                  <a:lnTo>
                    <a:pt x="4" y="281"/>
                  </a:lnTo>
                  <a:lnTo>
                    <a:pt x="0" y="272"/>
                  </a:lnTo>
                  <a:lnTo>
                    <a:pt x="0" y="261"/>
                  </a:lnTo>
                  <a:lnTo>
                    <a:pt x="0" y="251"/>
                  </a:lnTo>
                  <a:lnTo>
                    <a:pt x="4" y="241"/>
                  </a:lnTo>
                  <a:lnTo>
                    <a:pt x="8" y="231"/>
                  </a:lnTo>
                  <a:lnTo>
                    <a:pt x="17" y="222"/>
                  </a:lnTo>
                  <a:lnTo>
                    <a:pt x="227" y="16"/>
                  </a:lnTo>
                  <a:lnTo>
                    <a:pt x="236" y="8"/>
                  </a:lnTo>
                  <a:lnTo>
                    <a:pt x="245" y="4"/>
                  </a:lnTo>
                  <a:lnTo>
                    <a:pt x="255" y="0"/>
                  </a:lnTo>
                  <a:lnTo>
                    <a:pt x="266" y="0"/>
                  </a:lnTo>
                  <a:lnTo>
                    <a:pt x="276" y="0"/>
                  </a:lnTo>
                  <a:lnTo>
                    <a:pt x="287" y="4"/>
                  </a:lnTo>
                  <a:lnTo>
                    <a:pt x="297" y="8"/>
                  </a:lnTo>
                  <a:lnTo>
                    <a:pt x="305" y="16"/>
                  </a:lnTo>
                </a:path>
              </a:pathLst>
            </a:custGeom>
            <a:solidFill>
              <a:srgbClr val="E6E6E6"/>
            </a:solidFill>
            <a:ln w="12700" cap="rnd" cmpd="sng">
              <a:solidFill>
                <a:srgbClr val="999999"/>
              </a:solidFill>
              <a:prstDash val="solid"/>
              <a:round/>
              <a:headEnd/>
              <a:tailEnd/>
            </a:ln>
            <a:effectLst/>
          </p:spPr>
          <p:txBody>
            <a:bodyPr/>
            <a:lstStyle/>
            <a:p>
              <a:endParaRPr lang="en-US"/>
            </a:p>
          </p:txBody>
        </p:sp>
        <p:sp>
          <p:nvSpPr>
            <p:cNvPr id="58" name="Freeform 227"/>
            <p:cNvSpPr>
              <a:spLocks/>
            </p:cNvSpPr>
            <p:nvPr/>
          </p:nvSpPr>
          <p:spPr bwMode="auto">
            <a:xfrm>
              <a:off x="2130" y="1002"/>
              <a:ext cx="163" cy="88"/>
            </a:xfrm>
            <a:custGeom>
              <a:avLst/>
              <a:gdLst/>
              <a:ahLst/>
              <a:cxnLst>
                <a:cxn ang="0">
                  <a:pos x="129" y="0"/>
                </a:cxn>
                <a:cxn ang="0">
                  <a:pos x="129" y="70"/>
                </a:cxn>
                <a:cxn ang="0">
                  <a:pos x="127" y="73"/>
                </a:cxn>
                <a:cxn ang="0">
                  <a:pos x="124" y="77"/>
                </a:cxn>
                <a:cxn ang="0">
                  <a:pos x="118" y="81"/>
                </a:cxn>
                <a:cxn ang="0">
                  <a:pos x="110" y="84"/>
                </a:cxn>
                <a:cxn ang="0">
                  <a:pos x="89" y="89"/>
                </a:cxn>
                <a:cxn ang="0">
                  <a:pos x="64" y="90"/>
                </a:cxn>
                <a:cxn ang="0">
                  <a:pos x="38" y="89"/>
                </a:cxn>
                <a:cxn ang="0">
                  <a:pos x="18" y="84"/>
                </a:cxn>
                <a:cxn ang="0">
                  <a:pos x="11" y="81"/>
                </a:cxn>
                <a:cxn ang="0">
                  <a:pos x="5" y="77"/>
                </a:cxn>
                <a:cxn ang="0">
                  <a:pos x="0" y="73"/>
                </a:cxn>
                <a:cxn ang="0">
                  <a:pos x="0" y="70"/>
                </a:cxn>
                <a:cxn ang="0">
                  <a:pos x="0" y="0"/>
                </a:cxn>
                <a:cxn ang="0">
                  <a:pos x="6" y="5"/>
                </a:cxn>
                <a:cxn ang="0">
                  <a:pos x="14" y="7"/>
                </a:cxn>
                <a:cxn ang="0">
                  <a:pos x="33" y="12"/>
                </a:cxn>
                <a:cxn ang="0">
                  <a:pos x="53" y="14"/>
                </a:cxn>
                <a:cxn ang="0">
                  <a:pos x="64" y="14"/>
                </a:cxn>
                <a:cxn ang="0">
                  <a:pos x="78" y="14"/>
                </a:cxn>
                <a:cxn ang="0">
                  <a:pos x="90" y="12"/>
                </a:cxn>
                <a:cxn ang="0">
                  <a:pos x="103" y="11"/>
                </a:cxn>
                <a:cxn ang="0">
                  <a:pos x="113" y="7"/>
                </a:cxn>
                <a:cxn ang="0">
                  <a:pos x="123" y="5"/>
                </a:cxn>
                <a:cxn ang="0">
                  <a:pos x="129" y="0"/>
                </a:cxn>
              </a:cxnLst>
              <a:rect l="0" t="0" r="r" b="b"/>
              <a:pathLst>
                <a:path w="130" h="91">
                  <a:moveTo>
                    <a:pt x="129" y="0"/>
                  </a:moveTo>
                  <a:lnTo>
                    <a:pt x="129" y="70"/>
                  </a:lnTo>
                  <a:lnTo>
                    <a:pt x="127" y="73"/>
                  </a:lnTo>
                  <a:lnTo>
                    <a:pt x="124" y="77"/>
                  </a:lnTo>
                  <a:lnTo>
                    <a:pt x="118" y="81"/>
                  </a:lnTo>
                  <a:lnTo>
                    <a:pt x="110" y="84"/>
                  </a:lnTo>
                  <a:lnTo>
                    <a:pt x="89" y="89"/>
                  </a:lnTo>
                  <a:lnTo>
                    <a:pt x="64" y="90"/>
                  </a:lnTo>
                  <a:lnTo>
                    <a:pt x="38" y="89"/>
                  </a:lnTo>
                  <a:lnTo>
                    <a:pt x="18" y="84"/>
                  </a:lnTo>
                  <a:lnTo>
                    <a:pt x="11" y="81"/>
                  </a:lnTo>
                  <a:lnTo>
                    <a:pt x="5" y="77"/>
                  </a:lnTo>
                  <a:lnTo>
                    <a:pt x="0" y="73"/>
                  </a:lnTo>
                  <a:lnTo>
                    <a:pt x="0" y="70"/>
                  </a:lnTo>
                  <a:lnTo>
                    <a:pt x="0" y="0"/>
                  </a:lnTo>
                  <a:lnTo>
                    <a:pt x="6" y="5"/>
                  </a:lnTo>
                  <a:lnTo>
                    <a:pt x="14" y="7"/>
                  </a:lnTo>
                  <a:lnTo>
                    <a:pt x="33" y="12"/>
                  </a:lnTo>
                  <a:lnTo>
                    <a:pt x="53" y="14"/>
                  </a:lnTo>
                  <a:lnTo>
                    <a:pt x="64" y="14"/>
                  </a:lnTo>
                  <a:lnTo>
                    <a:pt x="78" y="14"/>
                  </a:lnTo>
                  <a:lnTo>
                    <a:pt x="90" y="12"/>
                  </a:lnTo>
                  <a:lnTo>
                    <a:pt x="103" y="11"/>
                  </a:lnTo>
                  <a:lnTo>
                    <a:pt x="113" y="7"/>
                  </a:lnTo>
                  <a:lnTo>
                    <a:pt x="123" y="5"/>
                  </a:lnTo>
                  <a:lnTo>
                    <a:pt x="129" y="0"/>
                  </a:lnTo>
                </a:path>
              </a:pathLst>
            </a:custGeom>
            <a:solidFill>
              <a:srgbClr val="666666"/>
            </a:solidFill>
            <a:ln w="9525" cap="rnd">
              <a:noFill/>
              <a:round/>
              <a:headEnd/>
              <a:tailEnd/>
            </a:ln>
            <a:effectLst/>
          </p:spPr>
          <p:txBody>
            <a:bodyPr/>
            <a:lstStyle/>
            <a:p>
              <a:endParaRPr lang="en-US"/>
            </a:p>
          </p:txBody>
        </p:sp>
        <p:sp>
          <p:nvSpPr>
            <p:cNvPr id="59" name="Freeform 228"/>
            <p:cNvSpPr>
              <a:spLocks/>
            </p:cNvSpPr>
            <p:nvPr/>
          </p:nvSpPr>
          <p:spPr bwMode="auto">
            <a:xfrm>
              <a:off x="2130" y="973"/>
              <a:ext cx="160" cy="36"/>
            </a:xfrm>
            <a:custGeom>
              <a:avLst/>
              <a:gdLst/>
              <a:ahLst/>
              <a:cxnLst>
                <a:cxn ang="0">
                  <a:pos x="111" y="30"/>
                </a:cxn>
                <a:cxn ang="0">
                  <a:pos x="111" y="30"/>
                </a:cxn>
                <a:cxn ang="0">
                  <a:pos x="121" y="27"/>
                </a:cxn>
                <a:cxn ang="0">
                  <a:pos x="126" y="22"/>
                </a:cxn>
                <a:cxn ang="0">
                  <a:pos x="127" y="18"/>
                </a:cxn>
                <a:cxn ang="0">
                  <a:pos x="127" y="18"/>
                </a:cxn>
                <a:cxn ang="0">
                  <a:pos x="127" y="16"/>
                </a:cxn>
                <a:cxn ang="0">
                  <a:pos x="124" y="12"/>
                </a:cxn>
                <a:cxn ang="0">
                  <a:pos x="120" y="9"/>
                </a:cxn>
                <a:cxn ang="0">
                  <a:pos x="111" y="6"/>
                </a:cxn>
                <a:cxn ang="0">
                  <a:pos x="102" y="3"/>
                </a:cxn>
                <a:cxn ang="0">
                  <a:pos x="90" y="1"/>
                </a:cxn>
                <a:cxn ang="0">
                  <a:pos x="63" y="0"/>
                </a:cxn>
                <a:cxn ang="0">
                  <a:pos x="38" y="1"/>
                </a:cxn>
                <a:cxn ang="0">
                  <a:pos x="27" y="3"/>
                </a:cxn>
                <a:cxn ang="0">
                  <a:pos x="17" y="6"/>
                </a:cxn>
                <a:cxn ang="0">
                  <a:pos x="9" y="9"/>
                </a:cxn>
                <a:cxn ang="0">
                  <a:pos x="5" y="12"/>
                </a:cxn>
                <a:cxn ang="0">
                  <a:pos x="1" y="16"/>
                </a:cxn>
                <a:cxn ang="0">
                  <a:pos x="0" y="18"/>
                </a:cxn>
                <a:cxn ang="0">
                  <a:pos x="1" y="20"/>
                </a:cxn>
                <a:cxn ang="0">
                  <a:pos x="5" y="24"/>
                </a:cxn>
                <a:cxn ang="0">
                  <a:pos x="9" y="27"/>
                </a:cxn>
                <a:cxn ang="0">
                  <a:pos x="17" y="30"/>
                </a:cxn>
                <a:cxn ang="0">
                  <a:pos x="27" y="33"/>
                </a:cxn>
                <a:cxn ang="0">
                  <a:pos x="38" y="35"/>
                </a:cxn>
                <a:cxn ang="0">
                  <a:pos x="63" y="36"/>
                </a:cxn>
                <a:cxn ang="0">
                  <a:pos x="78" y="36"/>
                </a:cxn>
                <a:cxn ang="0">
                  <a:pos x="90" y="35"/>
                </a:cxn>
                <a:cxn ang="0">
                  <a:pos x="111" y="30"/>
                </a:cxn>
              </a:cxnLst>
              <a:rect l="0" t="0" r="r" b="b"/>
              <a:pathLst>
                <a:path w="128" h="37">
                  <a:moveTo>
                    <a:pt x="111" y="30"/>
                  </a:moveTo>
                  <a:lnTo>
                    <a:pt x="111" y="30"/>
                  </a:lnTo>
                  <a:lnTo>
                    <a:pt x="121" y="27"/>
                  </a:lnTo>
                  <a:lnTo>
                    <a:pt x="126" y="22"/>
                  </a:lnTo>
                  <a:lnTo>
                    <a:pt x="127" y="18"/>
                  </a:lnTo>
                  <a:lnTo>
                    <a:pt x="127" y="18"/>
                  </a:lnTo>
                  <a:lnTo>
                    <a:pt x="127" y="16"/>
                  </a:lnTo>
                  <a:lnTo>
                    <a:pt x="124" y="12"/>
                  </a:lnTo>
                  <a:lnTo>
                    <a:pt x="120" y="9"/>
                  </a:lnTo>
                  <a:lnTo>
                    <a:pt x="111" y="6"/>
                  </a:lnTo>
                  <a:lnTo>
                    <a:pt x="102" y="3"/>
                  </a:lnTo>
                  <a:lnTo>
                    <a:pt x="90" y="1"/>
                  </a:lnTo>
                  <a:lnTo>
                    <a:pt x="63" y="0"/>
                  </a:lnTo>
                  <a:lnTo>
                    <a:pt x="38" y="1"/>
                  </a:lnTo>
                  <a:lnTo>
                    <a:pt x="27" y="3"/>
                  </a:lnTo>
                  <a:lnTo>
                    <a:pt x="17" y="6"/>
                  </a:lnTo>
                  <a:lnTo>
                    <a:pt x="9" y="9"/>
                  </a:lnTo>
                  <a:lnTo>
                    <a:pt x="5" y="12"/>
                  </a:lnTo>
                  <a:lnTo>
                    <a:pt x="1" y="16"/>
                  </a:lnTo>
                  <a:lnTo>
                    <a:pt x="0" y="18"/>
                  </a:lnTo>
                  <a:lnTo>
                    <a:pt x="1" y="20"/>
                  </a:lnTo>
                  <a:lnTo>
                    <a:pt x="5" y="24"/>
                  </a:lnTo>
                  <a:lnTo>
                    <a:pt x="9" y="27"/>
                  </a:lnTo>
                  <a:lnTo>
                    <a:pt x="17" y="30"/>
                  </a:lnTo>
                  <a:lnTo>
                    <a:pt x="27" y="33"/>
                  </a:lnTo>
                  <a:lnTo>
                    <a:pt x="38" y="35"/>
                  </a:lnTo>
                  <a:lnTo>
                    <a:pt x="63" y="36"/>
                  </a:lnTo>
                  <a:lnTo>
                    <a:pt x="78" y="36"/>
                  </a:lnTo>
                  <a:lnTo>
                    <a:pt x="90" y="35"/>
                  </a:lnTo>
                  <a:lnTo>
                    <a:pt x="111" y="30"/>
                  </a:lnTo>
                </a:path>
              </a:pathLst>
            </a:custGeom>
            <a:solidFill>
              <a:srgbClr val="666666"/>
            </a:solidFill>
            <a:ln w="9525" cap="rnd">
              <a:noFill/>
              <a:round/>
              <a:headEnd/>
              <a:tailEnd/>
            </a:ln>
            <a:effectLst/>
          </p:spPr>
          <p:txBody>
            <a:bodyPr/>
            <a:lstStyle/>
            <a:p>
              <a:endParaRPr lang="en-US"/>
            </a:p>
          </p:txBody>
        </p:sp>
        <p:sp>
          <p:nvSpPr>
            <p:cNvPr id="60" name="Freeform 229"/>
            <p:cNvSpPr>
              <a:spLocks/>
            </p:cNvSpPr>
            <p:nvPr/>
          </p:nvSpPr>
          <p:spPr bwMode="auto">
            <a:xfrm>
              <a:off x="2379" y="1122"/>
              <a:ext cx="17" cy="14"/>
            </a:xfrm>
            <a:custGeom>
              <a:avLst/>
              <a:gdLst/>
              <a:ahLst/>
              <a:cxnLst>
                <a:cxn ang="0">
                  <a:pos x="0" y="13"/>
                </a:cxn>
                <a:cxn ang="0">
                  <a:pos x="4" y="13"/>
                </a:cxn>
                <a:cxn ang="0">
                  <a:pos x="7" y="10"/>
                </a:cxn>
                <a:cxn ang="0">
                  <a:pos x="9" y="13"/>
                </a:cxn>
                <a:cxn ang="0">
                  <a:pos x="13" y="13"/>
                </a:cxn>
                <a:cxn ang="0">
                  <a:pos x="9" y="7"/>
                </a:cxn>
                <a:cxn ang="0">
                  <a:pos x="13" y="0"/>
                </a:cxn>
                <a:cxn ang="0">
                  <a:pos x="9" y="0"/>
                </a:cxn>
                <a:cxn ang="0">
                  <a:pos x="7" y="6"/>
                </a:cxn>
                <a:cxn ang="0">
                  <a:pos x="4" y="0"/>
                </a:cxn>
                <a:cxn ang="0">
                  <a:pos x="0" y="0"/>
                </a:cxn>
                <a:cxn ang="0">
                  <a:pos x="4" y="7"/>
                </a:cxn>
                <a:cxn ang="0">
                  <a:pos x="0" y="13"/>
                </a:cxn>
              </a:cxnLst>
              <a:rect l="0" t="0" r="r" b="b"/>
              <a:pathLst>
                <a:path w="14" h="14">
                  <a:moveTo>
                    <a:pt x="0" y="13"/>
                  </a:moveTo>
                  <a:lnTo>
                    <a:pt x="4" y="13"/>
                  </a:lnTo>
                  <a:lnTo>
                    <a:pt x="7" y="10"/>
                  </a:lnTo>
                  <a:lnTo>
                    <a:pt x="9" y="13"/>
                  </a:lnTo>
                  <a:lnTo>
                    <a:pt x="13" y="13"/>
                  </a:lnTo>
                  <a:lnTo>
                    <a:pt x="9" y="7"/>
                  </a:lnTo>
                  <a:lnTo>
                    <a:pt x="13" y="0"/>
                  </a:lnTo>
                  <a:lnTo>
                    <a:pt x="9" y="0"/>
                  </a:lnTo>
                  <a:lnTo>
                    <a:pt x="7" y="6"/>
                  </a:lnTo>
                  <a:lnTo>
                    <a:pt x="4" y="0"/>
                  </a:lnTo>
                  <a:lnTo>
                    <a:pt x="0" y="0"/>
                  </a:lnTo>
                  <a:lnTo>
                    <a:pt x="4" y="7"/>
                  </a:lnTo>
                  <a:lnTo>
                    <a:pt x="0" y="13"/>
                  </a:lnTo>
                </a:path>
              </a:pathLst>
            </a:custGeom>
            <a:solidFill>
              <a:srgbClr val="666666"/>
            </a:solidFill>
            <a:ln w="9525" cap="rnd">
              <a:noFill/>
              <a:round/>
              <a:headEnd/>
              <a:tailEnd/>
            </a:ln>
            <a:effectLst/>
          </p:spPr>
          <p:txBody>
            <a:bodyPr/>
            <a:lstStyle/>
            <a:p>
              <a:endParaRPr lang="en-US"/>
            </a:p>
          </p:txBody>
        </p:sp>
        <p:sp>
          <p:nvSpPr>
            <p:cNvPr id="64" name="Freeform 230"/>
            <p:cNvSpPr>
              <a:spLocks/>
            </p:cNvSpPr>
            <p:nvPr/>
          </p:nvSpPr>
          <p:spPr bwMode="auto">
            <a:xfrm>
              <a:off x="2149" y="1122"/>
              <a:ext cx="17" cy="14"/>
            </a:xfrm>
            <a:custGeom>
              <a:avLst/>
              <a:gdLst/>
              <a:ahLst/>
              <a:cxnLst>
                <a:cxn ang="0">
                  <a:pos x="0" y="13"/>
                </a:cxn>
                <a:cxn ang="0">
                  <a:pos x="3" y="13"/>
                </a:cxn>
                <a:cxn ang="0">
                  <a:pos x="6" y="10"/>
                </a:cxn>
                <a:cxn ang="0">
                  <a:pos x="8" y="13"/>
                </a:cxn>
                <a:cxn ang="0">
                  <a:pos x="13" y="13"/>
                </a:cxn>
                <a:cxn ang="0">
                  <a:pos x="8" y="7"/>
                </a:cxn>
                <a:cxn ang="0">
                  <a:pos x="13" y="0"/>
                </a:cxn>
                <a:cxn ang="0">
                  <a:pos x="8" y="0"/>
                </a:cxn>
                <a:cxn ang="0">
                  <a:pos x="6" y="6"/>
                </a:cxn>
                <a:cxn ang="0">
                  <a:pos x="3" y="0"/>
                </a:cxn>
                <a:cxn ang="0">
                  <a:pos x="0" y="0"/>
                </a:cxn>
                <a:cxn ang="0">
                  <a:pos x="5" y="7"/>
                </a:cxn>
                <a:cxn ang="0">
                  <a:pos x="0" y="13"/>
                </a:cxn>
              </a:cxnLst>
              <a:rect l="0" t="0" r="r" b="b"/>
              <a:pathLst>
                <a:path w="14" h="14">
                  <a:moveTo>
                    <a:pt x="0" y="13"/>
                  </a:moveTo>
                  <a:lnTo>
                    <a:pt x="3" y="13"/>
                  </a:lnTo>
                  <a:lnTo>
                    <a:pt x="6" y="10"/>
                  </a:lnTo>
                  <a:lnTo>
                    <a:pt x="8" y="13"/>
                  </a:lnTo>
                  <a:lnTo>
                    <a:pt x="13" y="13"/>
                  </a:lnTo>
                  <a:lnTo>
                    <a:pt x="8" y="7"/>
                  </a:lnTo>
                  <a:lnTo>
                    <a:pt x="13" y="0"/>
                  </a:lnTo>
                  <a:lnTo>
                    <a:pt x="8" y="0"/>
                  </a:lnTo>
                  <a:lnTo>
                    <a:pt x="6" y="6"/>
                  </a:lnTo>
                  <a:lnTo>
                    <a:pt x="3" y="0"/>
                  </a:lnTo>
                  <a:lnTo>
                    <a:pt x="0" y="0"/>
                  </a:lnTo>
                  <a:lnTo>
                    <a:pt x="5" y="7"/>
                  </a:lnTo>
                  <a:lnTo>
                    <a:pt x="0" y="13"/>
                  </a:lnTo>
                </a:path>
              </a:pathLst>
            </a:custGeom>
            <a:solidFill>
              <a:srgbClr val="666666"/>
            </a:solidFill>
            <a:ln w="9525" cap="rnd">
              <a:noFill/>
              <a:round/>
              <a:headEnd/>
              <a:tailEnd/>
            </a:ln>
            <a:effectLst/>
          </p:spPr>
          <p:txBody>
            <a:bodyPr/>
            <a:lstStyle/>
            <a:p>
              <a:endParaRPr lang="en-US"/>
            </a:p>
          </p:txBody>
        </p:sp>
        <p:sp>
          <p:nvSpPr>
            <p:cNvPr id="65" name="Freeform 231"/>
            <p:cNvSpPr>
              <a:spLocks/>
            </p:cNvSpPr>
            <p:nvPr/>
          </p:nvSpPr>
          <p:spPr bwMode="auto">
            <a:xfrm>
              <a:off x="1393" y="1777"/>
              <a:ext cx="549" cy="156"/>
            </a:xfrm>
            <a:custGeom>
              <a:avLst/>
              <a:gdLst/>
              <a:ahLst/>
              <a:cxnLst>
                <a:cxn ang="0">
                  <a:pos x="393" y="160"/>
                </a:cxn>
                <a:cxn ang="0">
                  <a:pos x="393" y="160"/>
                </a:cxn>
                <a:cxn ang="0">
                  <a:pos x="403" y="160"/>
                </a:cxn>
                <a:cxn ang="0">
                  <a:pos x="410" y="157"/>
                </a:cxn>
                <a:cxn ang="0">
                  <a:pos x="419" y="154"/>
                </a:cxn>
                <a:cxn ang="0">
                  <a:pos x="425" y="147"/>
                </a:cxn>
                <a:cxn ang="0">
                  <a:pos x="430" y="141"/>
                </a:cxn>
                <a:cxn ang="0">
                  <a:pos x="434" y="134"/>
                </a:cxn>
                <a:cxn ang="0">
                  <a:pos x="436" y="127"/>
                </a:cxn>
                <a:cxn ang="0">
                  <a:pos x="438" y="117"/>
                </a:cxn>
                <a:cxn ang="0">
                  <a:pos x="438" y="45"/>
                </a:cxn>
                <a:cxn ang="0">
                  <a:pos x="436" y="35"/>
                </a:cxn>
                <a:cxn ang="0">
                  <a:pos x="434" y="27"/>
                </a:cxn>
                <a:cxn ang="0">
                  <a:pos x="430" y="19"/>
                </a:cxn>
                <a:cxn ang="0">
                  <a:pos x="425" y="13"/>
                </a:cxn>
                <a:cxn ang="0">
                  <a:pos x="419" y="8"/>
                </a:cxn>
                <a:cxn ang="0">
                  <a:pos x="410" y="4"/>
                </a:cxn>
                <a:cxn ang="0">
                  <a:pos x="403" y="2"/>
                </a:cxn>
                <a:cxn ang="0">
                  <a:pos x="393" y="0"/>
                </a:cxn>
                <a:cxn ang="0">
                  <a:pos x="44" y="0"/>
                </a:cxn>
                <a:cxn ang="0">
                  <a:pos x="35" y="2"/>
                </a:cxn>
                <a:cxn ang="0">
                  <a:pos x="27" y="4"/>
                </a:cxn>
                <a:cxn ang="0">
                  <a:pos x="20" y="8"/>
                </a:cxn>
                <a:cxn ang="0">
                  <a:pos x="14" y="13"/>
                </a:cxn>
                <a:cxn ang="0">
                  <a:pos x="7" y="19"/>
                </a:cxn>
                <a:cxn ang="0">
                  <a:pos x="5" y="27"/>
                </a:cxn>
                <a:cxn ang="0">
                  <a:pos x="2" y="35"/>
                </a:cxn>
                <a:cxn ang="0">
                  <a:pos x="0" y="45"/>
                </a:cxn>
                <a:cxn ang="0">
                  <a:pos x="0" y="117"/>
                </a:cxn>
                <a:cxn ang="0">
                  <a:pos x="2" y="127"/>
                </a:cxn>
                <a:cxn ang="0">
                  <a:pos x="5" y="134"/>
                </a:cxn>
                <a:cxn ang="0">
                  <a:pos x="7" y="141"/>
                </a:cxn>
                <a:cxn ang="0">
                  <a:pos x="14" y="147"/>
                </a:cxn>
                <a:cxn ang="0">
                  <a:pos x="20" y="154"/>
                </a:cxn>
                <a:cxn ang="0">
                  <a:pos x="27" y="157"/>
                </a:cxn>
                <a:cxn ang="0">
                  <a:pos x="35" y="160"/>
                </a:cxn>
                <a:cxn ang="0">
                  <a:pos x="44" y="160"/>
                </a:cxn>
                <a:cxn ang="0">
                  <a:pos x="393" y="160"/>
                </a:cxn>
              </a:cxnLst>
              <a:rect l="0" t="0" r="r" b="b"/>
              <a:pathLst>
                <a:path w="439" h="161">
                  <a:moveTo>
                    <a:pt x="393" y="160"/>
                  </a:moveTo>
                  <a:lnTo>
                    <a:pt x="393" y="160"/>
                  </a:lnTo>
                  <a:lnTo>
                    <a:pt x="403" y="160"/>
                  </a:lnTo>
                  <a:lnTo>
                    <a:pt x="410" y="157"/>
                  </a:lnTo>
                  <a:lnTo>
                    <a:pt x="419" y="154"/>
                  </a:lnTo>
                  <a:lnTo>
                    <a:pt x="425" y="147"/>
                  </a:lnTo>
                  <a:lnTo>
                    <a:pt x="430" y="141"/>
                  </a:lnTo>
                  <a:lnTo>
                    <a:pt x="434" y="134"/>
                  </a:lnTo>
                  <a:lnTo>
                    <a:pt x="436" y="127"/>
                  </a:lnTo>
                  <a:lnTo>
                    <a:pt x="438" y="117"/>
                  </a:lnTo>
                  <a:lnTo>
                    <a:pt x="438" y="45"/>
                  </a:lnTo>
                  <a:lnTo>
                    <a:pt x="436" y="35"/>
                  </a:lnTo>
                  <a:lnTo>
                    <a:pt x="434" y="27"/>
                  </a:lnTo>
                  <a:lnTo>
                    <a:pt x="430" y="19"/>
                  </a:lnTo>
                  <a:lnTo>
                    <a:pt x="425" y="13"/>
                  </a:lnTo>
                  <a:lnTo>
                    <a:pt x="419" y="8"/>
                  </a:lnTo>
                  <a:lnTo>
                    <a:pt x="410" y="4"/>
                  </a:lnTo>
                  <a:lnTo>
                    <a:pt x="403" y="2"/>
                  </a:lnTo>
                  <a:lnTo>
                    <a:pt x="393" y="0"/>
                  </a:lnTo>
                  <a:lnTo>
                    <a:pt x="44" y="0"/>
                  </a:lnTo>
                  <a:lnTo>
                    <a:pt x="35" y="2"/>
                  </a:lnTo>
                  <a:lnTo>
                    <a:pt x="27" y="4"/>
                  </a:lnTo>
                  <a:lnTo>
                    <a:pt x="20" y="8"/>
                  </a:lnTo>
                  <a:lnTo>
                    <a:pt x="14" y="13"/>
                  </a:lnTo>
                  <a:lnTo>
                    <a:pt x="7" y="19"/>
                  </a:lnTo>
                  <a:lnTo>
                    <a:pt x="5" y="27"/>
                  </a:lnTo>
                  <a:lnTo>
                    <a:pt x="2" y="35"/>
                  </a:lnTo>
                  <a:lnTo>
                    <a:pt x="0" y="45"/>
                  </a:lnTo>
                  <a:lnTo>
                    <a:pt x="0" y="117"/>
                  </a:lnTo>
                  <a:lnTo>
                    <a:pt x="2" y="127"/>
                  </a:lnTo>
                  <a:lnTo>
                    <a:pt x="5" y="134"/>
                  </a:lnTo>
                  <a:lnTo>
                    <a:pt x="7" y="141"/>
                  </a:lnTo>
                  <a:lnTo>
                    <a:pt x="14" y="147"/>
                  </a:lnTo>
                  <a:lnTo>
                    <a:pt x="20" y="154"/>
                  </a:lnTo>
                  <a:lnTo>
                    <a:pt x="27" y="157"/>
                  </a:lnTo>
                  <a:lnTo>
                    <a:pt x="35" y="160"/>
                  </a:lnTo>
                  <a:lnTo>
                    <a:pt x="44" y="160"/>
                  </a:lnTo>
                  <a:lnTo>
                    <a:pt x="393" y="160"/>
                  </a:lnTo>
                </a:path>
              </a:pathLst>
            </a:custGeom>
            <a:solidFill>
              <a:srgbClr val="FFFFFF"/>
            </a:solidFill>
            <a:ln w="12700" cap="rnd" cmpd="sng">
              <a:solidFill>
                <a:srgbClr val="999999"/>
              </a:solidFill>
              <a:prstDash val="solid"/>
              <a:round/>
              <a:headEnd/>
              <a:tailEnd/>
            </a:ln>
            <a:effectLst/>
          </p:spPr>
          <p:txBody>
            <a:bodyPr/>
            <a:lstStyle/>
            <a:p>
              <a:endParaRPr lang="en-US"/>
            </a:p>
          </p:txBody>
        </p:sp>
        <p:sp>
          <p:nvSpPr>
            <p:cNvPr id="66" name="Freeform 232"/>
            <p:cNvSpPr>
              <a:spLocks/>
            </p:cNvSpPr>
            <p:nvPr/>
          </p:nvSpPr>
          <p:spPr bwMode="auto">
            <a:xfrm>
              <a:off x="1573" y="2133"/>
              <a:ext cx="882" cy="156"/>
            </a:xfrm>
            <a:custGeom>
              <a:avLst/>
              <a:gdLst/>
              <a:ahLst/>
              <a:cxnLst>
                <a:cxn ang="0">
                  <a:pos x="660" y="160"/>
                </a:cxn>
                <a:cxn ang="0">
                  <a:pos x="660" y="160"/>
                </a:cxn>
                <a:cxn ang="0">
                  <a:pos x="669" y="158"/>
                </a:cxn>
                <a:cxn ang="0">
                  <a:pos x="677" y="157"/>
                </a:cxn>
                <a:cxn ang="0">
                  <a:pos x="684" y="152"/>
                </a:cxn>
                <a:cxn ang="0">
                  <a:pos x="690" y="147"/>
                </a:cxn>
                <a:cxn ang="0">
                  <a:pos x="697" y="141"/>
                </a:cxn>
                <a:cxn ang="0">
                  <a:pos x="699" y="133"/>
                </a:cxn>
                <a:cxn ang="0">
                  <a:pos x="703" y="125"/>
                </a:cxn>
                <a:cxn ang="0">
                  <a:pos x="704" y="115"/>
                </a:cxn>
                <a:cxn ang="0">
                  <a:pos x="704" y="43"/>
                </a:cxn>
                <a:cxn ang="0">
                  <a:pos x="703" y="35"/>
                </a:cxn>
                <a:cxn ang="0">
                  <a:pos x="699" y="26"/>
                </a:cxn>
                <a:cxn ang="0">
                  <a:pos x="697" y="19"/>
                </a:cxn>
                <a:cxn ang="0">
                  <a:pos x="690" y="13"/>
                </a:cxn>
                <a:cxn ang="0">
                  <a:pos x="684" y="6"/>
                </a:cxn>
                <a:cxn ang="0">
                  <a:pos x="677" y="3"/>
                </a:cxn>
                <a:cxn ang="0">
                  <a:pos x="669" y="0"/>
                </a:cxn>
                <a:cxn ang="0">
                  <a:pos x="660" y="0"/>
                </a:cxn>
                <a:cxn ang="0">
                  <a:pos x="44" y="0"/>
                </a:cxn>
                <a:cxn ang="0">
                  <a:pos x="35" y="0"/>
                </a:cxn>
                <a:cxn ang="0">
                  <a:pos x="25" y="3"/>
                </a:cxn>
                <a:cxn ang="0">
                  <a:pos x="19" y="6"/>
                </a:cxn>
                <a:cxn ang="0">
                  <a:pos x="13" y="13"/>
                </a:cxn>
                <a:cxn ang="0">
                  <a:pos x="6" y="19"/>
                </a:cxn>
                <a:cxn ang="0">
                  <a:pos x="3" y="26"/>
                </a:cxn>
                <a:cxn ang="0">
                  <a:pos x="0" y="35"/>
                </a:cxn>
                <a:cxn ang="0">
                  <a:pos x="0" y="43"/>
                </a:cxn>
                <a:cxn ang="0">
                  <a:pos x="0" y="115"/>
                </a:cxn>
                <a:cxn ang="0">
                  <a:pos x="0" y="125"/>
                </a:cxn>
                <a:cxn ang="0">
                  <a:pos x="3" y="133"/>
                </a:cxn>
                <a:cxn ang="0">
                  <a:pos x="6" y="141"/>
                </a:cxn>
                <a:cxn ang="0">
                  <a:pos x="13" y="147"/>
                </a:cxn>
                <a:cxn ang="0">
                  <a:pos x="19" y="152"/>
                </a:cxn>
                <a:cxn ang="0">
                  <a:pos x="25" y="157"/>
                </a:cxn>
                <a:cxn ang="0">
                  <a:pos x="35" y="158"/>
                </a:cxn>
                <a:cxn ang="0">
                  <a:pos x="44" y="160"/>
                </a:cxn>
                <a:cxn ang="0">
                  <a:pos x="660" y="160"/>
                </a:cxn>
              </a:cxnLst>
              <a:rect l="0" t="0" r="r" b="b"/>
              <a:pathLst>
                <a:path w="705" h="161">
                  <a:moveTo>
                    <a:pt x="660" y="160"/>
                  </a:moveTo>
                  <a:lnTo>
                    <a:pt x="660" y="160"/>
                  </a:lnTo>
                  <a:lnTo>
                    <a:pt x="669" y="158"/>
                  </a:lnTo>
                  <a:lnTo>
                    <a:pt x="677" y="157"/>
                  </a:lnTo>
                  <a:lnTo>
                    <a:pt x="684" y="152"/>
                  </a:lnTo>
                  <a:lnTo>
                    <a:pt x="690" y="147"/>
                  </a:lnTo>
                  <a:lnTo>
                    <a:pt x="697" y="141"/>
                  </a:lnTo>
                  <a:lnTo>
                    <a:pt x="699" y="133"/>
                  </a:lnTo>
                  <a:lnTo>
                    <a:pt x="703" y="125"/>
                  </a:lnTo>
                  <a:lnTo>
                    <a:pt x="704" y="115"/>
                  </a:lnTo>
                  <a:lnTo>
                    <a:pt x="704" y="43"/>
                  </a:lnTo>
                  <a:lnTo>
                    <a:pt x="703" y="35"/>
                  </a:lnTo>
                  <a:lnTo>
                    <a:pt x="699" y="26"/>
                  </a:lnTo>
                  <a:lnTo>
                    <a:pt x="697" y="19"/>
                  </a:lnTo>
                  <a:lnTo>
                    <a:pt x="690" y="13"/>
                  </a:lnTo>
                  <a:lnTo>
                    <a:pt x="684" y="6"/>
                  </a:lnTo>
                  <a:lnTo>
                    <a:pt x="677" y="3"/>
                  </a:lnTo>
                  <a:lnTo>
                    <a:pt x="669" y="0"/>
                  </a:lnTo>
                  <a:lnTo>
                    <a:pt x="660" y="0"/>
                  </a:lnTo>
                  <a:lnTo>
                    <a:pt x="44" y="0"/>
                  </a:lnTo>
                  <a:lnTo>
                    <a:pt x="35" y="0"/>
                  </a:lnTo>
                  <a:lnTo>
                    <a:pt x="25" y="3"/>
                  </a:lnTo>
                  <a:lnTo>
                    <a:pt x="19" y="6"/>
                  </a:lnTo>
                  <a:lnTo>
                    <a:pt x="13" y="13"/>
                  </a:lnTo>
                  <a:lnTo>
                    <a:pt x="6" y="19"/>
                  </a:lnTo>
                  <a:lnTo>
                    <a:pt x="3" y="26"/>
                  </a:lnTo>
                  <a:lnTo>
                    <a:pt x="0" y="35"/>
                  </a:lnTo>
                  <a:lnTo>
                    <a:pt x="0" y="43"/>
                  </a:lnTo>
                  <a:lnTo>
                    <a:pt x="0" y="115"/>
                  </a:lnTo>
                  <a:lnTo>
                    <a:pt x="0" y="125"/>
                  </a:lnTo>
                  <a:lnTo>
                    <a:pt x="3" y="133"/>
                  </a:lnTo>
                  <a:lnTo>
                    <a:pt x="6" y="141"/>
                  </a:lnTo>
                  <a:lnTo>
                    <a:pt x="13" y="147"/>
                  </a:lnTo>
                  <a:lnTo>
                    <a:pt x="19" y="152"/>
                  </a:lnTo>
                  <a:lnTo>
                    <a:pt x="25" y="157"/>
                  </a:lnTo>
                  <a:lnTo>
                    <a:pt x="35" y="158"/>
                  </a:lnTo>
                  <a:lnTo>
                    <a:pt x="44" y="160"/>
                  </a:lnTo>
                  <a:lnTo>
                    <a:pt x="660" y="160"/>
                  </a:lnTo>
                </a:path>
              </a:pathLst>
            </a:custGeom>
            <a:solidFill>
              <a:srgbClr val="FFFFFF"/>
            </a:solidFill>
            <a:ln w="12700" cap="rnd" cmpd="sng">
              <a:solidFill>
                <a:srgbClr val="999999"/>
              </a:solidFill>
              <a:prstDash val="solid"/>
              <a:round/>
              <a:headEnd/>
              <a:tailEnd/>
            </a:ln>
            <a:effectLst/>
          </p:spPr>
          <p:txBody>
            <a:bodyPr/>
            <a:lstStyle/>
            <a:p>
              <a:endParaRPr lang="en-US"/>
            </a:p>
          </p:txBody>
        </p:sp>
        <p:sp>
          <p:nvSpPr>
            <p:cNvPr id="67" name="Freeform 233"/>
            <p:cNvSpPr>
              <a:spLocks/>
            </p:cNvSpPr>
            <p:nvPr/>
          </p:nvSpPr>
          <p:spPr bwMode="auto">
            <a:xfrm>
              <a:off x="1379" y="3379"/>
              <a:ext cx="1032" cy="422"/>
            </a:xfrm>
            <a:custGeom>
              <a:avLst/>
              <a:gdLst/>
              <a:ahLst/>
              <a:cxnLst>
                <a:cxn ang="0">
                  <a:pos x="824" y="56"/>
                </a:cxn>
                <a:cxn ang="0">
                  <a:pos x="824" y="380"/>
                </a:cxn>
                <a:cxn ang="0">
                  <a:pos x="822" y="391"/>
                </a:cxn>
                <a:cxn ang="0">
                  <a:pos x="819" y="402"/>
                </a:cxn>
                <a:cxn ang="0">
                  <a:pos x="815" y="412"/>
                </a:cxn>
                <a:cxn ang="0">
                  <a:pos x="808" y="420"/>
                </a:cxn>
                <a:cxn ang="0">
                  <a:pos x="800" y="426"/>
                </a:cxn>
                <a:cxn ang="0">
                  <a:pos x="791" y="431"/>
                </a:cxn>
                <a:cxn ang="0">
                  <a:pos x="780" y="434"/>
                </a:cxn>
                <a:cxn ang="0">
                  <a:pos x="769" y="436"/>
                </a:cxn>
                <a:cxn ang="0">
                  <a:pos x="55" y="436"/>
                </a:cxn>
                <a:cxn ang="0">
                  <a:pos x="43" y="434"/>
                </a:cxn>
                <a:cxn ang="0">
                  <a:pos x="31" y="431"/>
                </a:cxn>
                <a:cxn ang="0">
                  <a:pos x="24" y="426"/>
                </a:cxn>
                <a:cxn ang="0">
                  <a:pos x="16" y="420"/>
                </a:cxn>
                <a:cxn ang="0">
                  <a:pos x="7" y="412"/>
                </a:cxn>
                <a:cxn ang="0">
                  <a:pos x="3" y="402"/>
                </a:cxn>
                <a:cxn ang="0">
                  <a:pos x="0" y="391"/>
                </a:cxn>
                <a:cxn ang="0">
                  <a:pos x="0" y="380"/>
                </a:cxn>
                <a:cxn ang="0">
                  <a:pos x="0" y="56"/>
                </a:cxn>
                <a:cxn ang="0">
                  <a:pos x="0" y="45"/>
                </a:cxn>
                <a:cxn ang="0">
                  <a:pos x="3" y="34"/>
                </a:cxn>
                <a:cxn ang="0">
                  <a:pos x="7" y="26"/>
                </a:cxn>
                <a:cxn ang="0">
                  <a:pos x="16" y="16"/>
                </a:cxn>
                <a:cxn ang="0">
                  <a:pos x="24" y="10"/>
                </a:cxn>
                <a:cxn ang="0">
                  <a:pos x="31" y="5"/>
                </a:cxn>
                <a:cxn ang="0">
                  <a:pos x="43" y="2"/>
                </a:cxn>
                <a:cxn ang="0">
                  <a:pos x="55" y="0"/>
                </a:cxn>
                <a:cxn ang="0">
                  <a:pos x="769" y="0"/>
                </a:cxn>
                <a:cxn ang="0">
                  <a:pos x="780" y="2"/>
                </a:cxn>
                <a:cxn ang="0">
                  <a:pos x="791" y="5"/>
                </a:cxn>
                <a:cxn ang="0">
                  <a:pos x="800" y="10"/>
                </a:cxn>
                <a:cxn ang="0">
                  <a:pos x="808" y="16"/>
                </a:cxn>
                <a:cxn ang="0">
                  <a:pos x="815" y="26"/>
                </a:cxn>
                <a:cxn ang="0">
                  <a:pos x="819" y="34"/>
                </a:cxn>
                <a:cxn ang="0">
                  <a:pos x="822" y="45"/>
                </a:cxn>
                <a:cxn ang="0">
                  <a:pos x="824" y="56"/>
                </a:cxn>
              </a:cxnLst>
              <a:rect l="0" t="0" r="r" b="b"/>
              <a:pathLst>
                <a:path w="825" h="437">
                  <a:moveTo>
                    <a:pt x="824" y="56"/>
                  </a:moveTo>
                  <a:lnTo>
                    <a:pt x="824" y="380"/>
                  </a:lnTo>
                  <a:lnTo>
                    <a:pt x="822" y="391"/>
                  </a:lnTo>
                  <a:lnTo>
                    <a:pt x="819" y="402"/>
                  </a:lnTo>
                  <a:lnTo>
                    <a:pt x="815" y="412"/>
                  </a:lnTo>
                  <a:lnTo>
                    <a:pt x="808" y="420"/>
                  </a:lnTo>
                  <a:lnTo>
                    <a:pt x="800" y="426"/>
                  </a:lnTo>
                  <a:lnTo>
                    <a:pt x="791" y="431"/>
                  </a:lnTo>
                  <a:lnTo>
                    <a:pt x="780" y="434"/>
                  </a:lnTo>
                  <a:lnTo>
                    <a:pt x="769" y="436"/>
                  </a:lnTo>
                  <a:lnTo>
                    <a:pt x="55" y="436"/>
                  </a:lnTo>
                  <a:lnTo>
                    <a:pt x="43" y="434"/>
                  </a:lnTo>
                  <a:lnTo>
                    <a:pt x="31" y="431"/>
                  </a:lnTo>
                  <a:lnTo>
                    <a:pt x="24" y="426"/>
                  </a:lnTo>
                  <a:lnTo>
                    <a:pt x="16" y="420"/>
                  </a:lnTo>
                  <a:lnTo>
                    <a:pt x="7" y="412"/>
                  </a:lnTo>
                  <a:lnTo>
                    <a:pt x="3" y="402"/>
                  </a:lnTo>
                  <a:lnTo>
                    <a:pt x="0" y="391"/>
                  </a:lnTo>
                  <a:lnTo>
                    <a:pt x="0" y="380"/>
                  </a:lnTo>
                  <a:lnTo>
                    <a:pt x="0" y="56"/>
                  </a:lnTo>
                  <a:lnTo>
                    <a:pt x="0" y="45"/>
                  </a:lnTo>
                  <a:lnTo>
                    <a:pt x="3" y="34"/>
                  </a:lnTo>
                  <a:lnTo>
                    <a:pt x="7" y="26"/>
                  </a:lnTo>
                  <a:lnTo>
                    <a:pt x="16" y="16"/>
                  </a:lnTo>
                  <a:lnTo>
                    <a:pt x="24" y="10"/>
                  </a:lnTo>
                  <a:lnTo>
                    <a:pt x="31" y="5"/>
                  </a:lnTo>
                  <a:lnTo>
                    <a:pt x="43" y="2"/>
                  </a:lnTo>
                  <a:lnTo>
                    <a:pt x="55" y="0"/>
                  </a:lnTo>
                  <a:lnTo>
                    <a:pt x="769" y="0"/>
                  </a:lnTo>
                  <a:lnTo>
                    <a:pt x="780" y="2"/>
                  </a:lnTo>
                  <a:lnTo>
                    <a:pt x="791" y="5"/>
                  </a:lnTo>
                  <a:lnTo>
                    <a:pt x="800" y="10"/>
                  </a:lnTo>
                  <a:lnTo>
                    <a:pt x="808" y="16"/>
                  </a:lnTo>
                  <a:lnTo>
                    <a:pt x="815" y="26"/>
                  </a:lnTo>
                  <a:lnTo>
                    <a:pt x="819" y="34"/>
                  </a:lnTo>
                  <a:lnTo>
                    <a:pt x="822" y="45"/>
                  </a:lnTo>
                  <a:lnTo>
                    <a:pt x="824" y="56"/>
                  </a:lnTo>
                </a:path>
              </a:pathLst>
            </a:custGeom>
            <a:solidFill>
              <a:srgbClr val="E6E6E6"/>
            </a:solidFill>
            <a:ln w="12700" cap="rnd" cmpd="sng">
              <a:solidFill>
                <a:srgbClr val="999999"/>
              </a:solidFill>
              <a:prstDash val="solid"/>
              <a:round/>
              <a:headEnd/>
              <a:tailEnd/>
            </a:ln>
            <a:effectLst/>
          </p:spPr>
          <p:txBody>
            <a:bodyPr/>
            <a:lstStyle/>
            <a:p>
              <a:endParaRPr lang="en-US"/>
            </a:p>
          </p:txBody>
        </p:sp>
        <p:sp>
          <p:nvSpPr>
            <p:cNvPr id="68" name="Freeform 234"/>
            <p:cNvSpPr>
              <a:spLocks/>
            </p:cNvSpPr>
            <p:nvPr/>
          </p:nvSpPr>
          <p:spPr bwMode="auto">
            <a:xfrm>
              <a:off x="1568" y="3541"/>
              <a:ext cx="167" cy="88"/>
            </a:xfrm>
            <a:custGeom>
              <a:avLst/>
              <a:gdLst/>
              <a:ahLst/>
              <a:cxnLst>
                <a:cxn ang="0">
                  <a:pos x="132" y="0"/>
                </a:cxn>
                <a:cxn ang="0">
                  <a:pos x="132" y="69"/>
                </a:cxn>
                <a:cxn ang="0">
                  <a:pos x="131" y="73"/>
                </a:cxn>
                <a:cxn ang="0">
                  <a:pos x="125" y="77"/>
                </a:cxn>
                <a:cxn ang="0">
                  <a:pos x="121" y="80"/>
                </a:cxn>
                <a:cxn ang="0">
                  <a:pos x="113" y="84"/>
                </a:cxn>
                <a:cxn ang="0">
                  <a:pos x="92" y="88"/>
                </a:cxn>
                <a:cxn ang="0">
                  <a:pos x="66" y="90"/>
                </a:cxn>
                <a:cxn ang="0">
                  <a:pos x="41" y="88"/>
                </a:cxn>
                <a:cxn ang="0">
                  <a:pos x="20" y="84"/>
                </a:cxn>
                <a:cxn ang="0">
                  <a:pos x="11" y="80"/>
                </a:cxn>
                <a:cxn ang="0">
                  <a:pos x="5" y="77"/>
                </a:cxn>
                <a:cxn ang="0">
                  <a:pos x="2" y="73"/>
                </a:cxn>
                <a:cxn ang="0">
                  <a:pos x="0" y="68"/>
                </a:cxn>
                <a:cxn ang="0">
                  <a:pos x="0" y="0"/>
                </a:cxn>
                <a:cxn ang="0">
                  <a:pos x="8" y="5"/>
                </a:cxn>
                <a:cxn ang="0">
                  <a:pos x="17" y="8"/>
                </a:cxn>
                <a:cxn ang="0">
                  <a:pos x="35" y="13"/>
                </a:cxn>
                <a:cxn ang="0">
                  <a:pos x="53" y="15"/>
                </a:cxn>
                <a:cxn ang="0">
                  <a:pos x="66" y="15"/>
                </a:cxn>
                <a:cxn ang="0">
                  <a:pos x="81" y="15"/>
                </a:cxn>
                <a:cxn ang="0">
                  <a:pos x="94" y="13"/>
                </a:cxn>
                <a:cxn ang="0">
                  <a:pos x="105" y="11"/>
                </a:cxn>
                <a:cxn ang="0">
                  <a:pos x="116" y="8"/>
                </a:cxn>
                <a:cxn ang="0">
                  <a:pos x="125" y="5"/>
                </a:cxn>
                <a:cxn ang="0">
                  <a:pos x="132" y="0"/>
                </a:cxn>
              </a:cxnLst>
              <a:rect l="0" t="0" r="r" b="b"/>
              <a:pathLst>
                <a:path w="133" h="91">
                  <a:moveTo>
                    <a:pt x="132" y="0"/>
                  </a:moveTo>
                  <a:lnTo>
                    <a:pt x="132" y="69"/>
                  </a:lnTo>
                  <a:lnTo>
                    <a:pt x="131" y="73"/>
                  </a:lnTo>
                  <a:lnTo>
                    <a:pt x="125" y="77"/>
                  </a:lnTo>
                  <a:lnTo>
                    <a:pt x="121" y="80"/>
                  </a:lnTo>
                  <a:lnTo>
                    <a:pt x="113" y="84"/>
                  </a:lnTo>
                  <a:lnTo>
                    <a:pt x="92" y="88"/>
                  </a:lnTo>
                  <a:lnTo>
                    <a:pt x="66" y="90"/>
                  </a:lnTo>
                  <a:lnTo>
                    <a:pt x="41" y="88"/>
                  </a:lnTo>
                  <a:lnTo>
                    <a:pt x="20" y="84"/>
                  </a:lnTo>
                  <a:lnTo>
                    <a:pt x="11" y="80"/>
                  </a:lnTo>
                  <a:lnTo>
                    <a:pt x="5" y="77"/>
                  </a:lnTo>
                  <a:lnTo>
                    <a:pt x="2" y="73"/>
                  </a:lnTo>
                  <a:lnTo>
                    <a:pt x="0" y="68"/>
                  </a:lnTo>
                  <a:lnTo>
                    <a:pt x="0" y="0"/>
                  </a:lnTo>
                  <a:lnTo>
                    <a:pt x="8" y="5"/>
                  </a:lnTo>
                  <a:lnTo>
                    <a:pt x="17" y="8"/>
                  </a:lnTo>
                  <a:lnTo>
                    <a:pt x="35" y="13"/>
                  </a:lnTo>
                  <a:lnTo>
                    <a:pt x="53" y="15"/>
                  </a:lnTo>
                  <a:lnTo>
                    <a:pt x="66" y="15"/>
                  </a:lnTo>
                  <a:lnTo>
                    <a:pt x="81" y="15"/>
                  </a:lnTo>
                  <a:lnTo>
                    <a:pt x="94" y="13"/>
                  </a:lnTo>
                  <a:lnTo>
                    <a:pt x="105" y="11"/>
                  </a:lnTo>
                  <a:lnTo>
                    <a:pt x="116" y="8"/>
                  </a:lnTo>
                  <a:lnTo>
                    <a:pt x="125" y="5"/>
                  </a:lnTo>
                  <a:lnTo>
                    <a:pt x="132" y="0"/>
                  </a:lnTo>
                </a:path>
              </a:pathLst>
            </a:custGeom>
            <a:solidFill>
              <a:srgbClr val="666666"/>
            </a:solidFill>
            <a:ln w="9525" cap="rnd">
              <a:noFill/>
              <a:round/>
              <a:headEnd/>
              <a:tailEnd/>
            </a:ln>
            <a:effectLst/>
          </p:spPr>
          <p:txBody>
            <a:bodyPr/>
            <a:lstStyle/>
            <a:p>
              <a:endParaRPr lang="en-US"/>
            </a:p>
          </p:txBody>
        </p:sp>
        <p:sp>
          <p:nvSpPr>
            <p:cNvPr id="69" name="Freeform 235"/>
            <p:cNvSpPr>
              <a:spLocks/>
            </p:cNvSpPr>
            <p:nvPr/>
          </p:nvSpPr>
          <p:spPr bwMode="auto">
            <a:xfrm>
              <a:off x="1571" y="3512"/>
              <a:ext cx="162" cy="36"/>
            </a:xfrm>
            <a:custGeom>
              <a:avLst/>
              <a:gdLst/>
              <a:ahLst/>
              <a:cxnLst>
                <a:cxn ang="0">
                  <a:pos x="111" y="30"/>
                </a:cxn>
                <a:cxn ang="0">
                  <a:pos x="111" y="30"/>
                </a:cxn>
                <a:cxn ang="0">
                  <a:pos x="123" y="25"/>
                </a:cxn>
                <a:cxn ang="0">
                  <a:pos x="127" y="22"/>
                </a:cxn>
                <a:cxn ang="0">
                  <a:pos x="129" y="19"/>
                </a:cxn>
                <a:cxn ang="0">
                  <a:pos x="129" y="17"/>
                </a:cxn>
                <a:cxn ang="0">
                  <a:pos x="127" y="16"/>
                </a:cxn>
                <a:cxn ang="0">
                  <a:pos x="125" y="13"/>
                </a:cxn>
                <a:cxn ang="0">
                  <a:pos x="119" y="10"/>
                </a:cxn>
                <a:cxn ang="0">
                  <a:pos x="111" y="6"/>
                </a:cxn>
                <a:cxn ang="0">
                  <a:pos x="101" y="4"/>
                </a:cxn>
                <a:cxn ang="0">
                  <a:pos x="90" y="2"/>
                </a:cxn>
                <a:cxn ang="0">
                  <a:pos x="64" y="0"/>
                </a:cxn>
                <a:cxn ang="0">
                  <a:pos x="39" y="2"/>
                </a:cxn>
                <a:cxn ang="0">
                  <a:pos x="27" y="4"/>
                </a:cxn>
                <a:cxn ang="0">
                  <a:pos x="18" y="6"/>
                </a:cxn>
                <a:cxn ang="0">
                  <a:pos x="9" y="10"/>
                </a:cxn>
                <a:cxn ang="0">
                  <a:pos x="3" y="13"/>
                </a:cxn>
                <a:cxn ang="0">
                  <a:pos x="0" y="16"/>
                </a:cxn>
                <a:cxn ang="0">
                  <a:pos x="0" y="17"/>
                </a:cxn>
                <a:cxn ang="0">
                  <a:pos x="0" y="21"/>
                </a:cxn>
                <a:cxn ang="0">
                  <a:pos x="3" y="23"/>
                </a:cxn>
                <a:cxn ang="0">
                  <a:pos x="9" y="27"/>
                </a:cxn>
                <a:cxn ang="0">
                  <a:pos x="18" y="30"/>
                </a:cxn>
                <a:cxn ang="0">
                  <a:pos x="27" y="33"/>
                </a:cxn>
                <a:cxn ang="0">
                  <a:pos x="39" y="34"/>
                </a:cxn>
                <a:cxn ang="0">
                  <a:pos x="64" y="36"/>
                </a:cxn>
                <a:cxn ang="0">
                  <a:pos x="77" y="36"/>
                </a:cxn>
                <a:cxn ang="0">
                  <a:pos x="90" y="34"/>
                </a:cxn>
                <a:cxn ang="0">
                  <a:pos x="111" y="30"/>
                </a:cxn>
              </a:cxnLst>
              <a:rect l="0" t="0" r="r" b="b"/>
              <a:pathLst>
                <a:path w="130" h="37">
                  <a:moveTo>
                    <a:pt x="111" y="30"/>
                  </a:moveTo>
                  <a:lnTo>
                    <a:pt x="111" y="30"/>
                  </a:lnTo>
                  <a:lnTo>
                    <a:pt x="123" y="25"/>
                  </a:lnTo>
                  <a:lnTo>
                    <a:pt x="127" y="22"/>
                  </a:lnTo>
                  <a:lnTo>
                    <a:pt x="129" y="19"/>
                  </a:lnTo>
                  <a:lnTo>
                    <a:pt x="129" y="17"/>
                  </a:lnTo>
                  <a:lnTo>
                    <a:pt x="127" y="16"/>
                  </a:lnTo>
                  <a:lnTo>
                    <a:pt x="125" y="13"/>
                  </a:lnTo>
                  <a:lnTo>
                    <a:pt x="119" y="10"/>
                  </a:lnTo>
                  <a:lnTo>
                    <a:pt x="111" y="6"/>
                  </a:lnTo>
                  <a:lnTo>
                    <a:pt x="101" y="4"/>
                  </a:lnTo>
                  <a:lnTo>
                    <a:pt x="90" y="2"/>
                  </a:lnTo>
                  <a:lnTo>
                    <a:pt x="64" y="0"/>
                  </a:lnTo>
                  <a:lnTo>
                    <a:pt x="39" y="2"/>
                  </a:lnTo>
                  <a:lnTo>
                    <a:pt x="27" y="4"/>
                  </a:lnTo>
                  <a:lnTo>
                    <a:pt x="18" y="6"/>
                  </a:lnTo>
                  <a:lnTo>
                    <a:pt x="9" y="10"/>
                  </a:lnTo>
                  <a:lnTo>
                    <a:pt x="3" y="13"/>
                  </a:lnTo>
                  <a:lnTo>
                    <a:pt x="0" y="16"/>
                  </a:lnTo>
                  <a:lnTo>
                    <a:pt x="0" y="17"/>
                  </a:lnTo>
                  <a:lnTo>
                    <a:pt x="0" y="21"/>
                  </a:lnTo>
                  <a:lnTo>
                    <a:pt x="3" y="23"/>
                  </a:lnTo>
                  <a:lnTo>
                    <a:pt x="9" y="27"/>
                  </a:lnTo>
                  <a:lnTo>
                    <a:pt x="18" y="30"/>
                  </a:lnTo>
                  <a:lnTo>
                    <a:pt x="27" y="33"/>
                  </a:lnTo>
                  <a:lnTo>
                    <a:pt x="39" y="34"/>
                  </a:lnTo>
                  <a:lnTo>
                    <a:pt x="64" y="36"/>
                  </a:lnTo>
                  <a:lnTo>
                    <a:pt x="77" y="36"/>
                  </a:lnTo>
                  <a:lnTo>
                    <a:pt x="90" y="34"/>
                  </a:lnTo>
                  <a:lnTo>
                    <a:pt x="111" y="30"/>
                  </a:lnTo>
                </a:path>
              </a:pathLst>
            </a:custGeom>
            <a:solidFill>
              <a:srgbClr val="666666"/>
            </a:solidFill>
            <a:ln w="9525" cap="rnd">
              <a:noFill/>
              <a:round/>
              <a:headEnd/>
              <a:tailEnd/>
            </a:ln>
            <a:effectLst/>
          </p:spPr>
          <p:txBody>
            <a:bodyPr/>
            <a:lstStyle/>
            <a:p>
              <a:endParaRPr lang="en-US"/>
            </a:p>
          </p:txBody>
        </p:sp>
        <p:sp>
          <p:nvSpPr>
            <p:cNvPr id="70" name="Freeform 236"/>
            <p:cNvSpPr>
              <a:spLocks/>
            </p:cNvSpPr>
            <p:nvPr/>
          </p:nvSpPr>
          <p:spPr bwMode="auto">
            <a:xfrm>
              <a:off x="1820" y="3662"/>
              <a:ext cx="19" cy="14"/>
            </a:xfrm>
            <a:custGeom>
              <a:avLst/>
              <a:gdLst/>
              <a:ahLst/>
              <a:cxnLst>
                <a:cxn ang="0">
                  <a:pos x="0" y="13"/>
                </a:cxn>
                <a:cxn ang="0">
                  <a:pos x="5" y="13"/>
                </a:cxn>
                <a:cxn ang="0">
                  <a:pos x="7" y="9"/>
                </a:cxn>
                <a:cxn ang="0">
                  <a:pos x="10" y="13"/>
                </a:cxn>
                <a:cxn ang="0">
                  <a:pos x="14" y="13"/>
                </a:cxn>
                <a:cxn ang="0">
                  <a:pos x="10" y="6"/>
                </a:cxn>
                <a:cxn ang="0">
                  <a:pos x="13" y="0"/>
                </a:cxn>
                <a:cxn ang="0">
                  <a:pos x="10" y="0"/>
                </a:cxn>
                <a:cxn ang="0">
                  <a:pos x="7" y="3"/>
                </a:cxn>
                <a:cxn ang="0">
                  <a:pos x="5" y="0"/>
                </a:cxn>
                <a:cxn ang="0">
                  <a:pos x="0" y="0"/>
                </a:cxn>
                <a:cxn ang="0">
                  <a:pos x="5" y="6"/>
                </a:cxn>
                <a:cxn ang="0">
                  <a:pos x="0" y="13"/>
                </a:cxn>
              </a:cxnLst>
              <a:rect l="0" t="0" r="r" b="b"/>
              <a:pathLst>
                <a:path w="15" h="14">
                  <a:moveTo>
                    <a:pt x="0" y="13"/>
                  </a:moveTo>
                  <a:lnTo>
                    <a:pt x="5" y="13"/>
                  </a:lnTo>
                  <a:lnTo>
                    <a:pt x="7" y="9"/>
                  </a:lnTo>
                  <a:lnTo>
                    <a:pt x="10" y="13"/>
                  </a:lnTo>
                  <a:lnTo>
                    <a:pt x="14" y="13"/>
                  </a:lnTo>
                  <a:lnTo>
                    <a:pt x="10" y="6"/>
                  </a:lnTo>
                  <a:lnTo>
                    <a:pt x="13" y="0"/>
                  </a:lnTo>
                  <a:lnTo>
                    <a:pt x="10" y="0"/>
                  </a:lnTo>
                  <a:lnTo>
                    <a:pt x="7" y="3"/>
                  </a:lnTo>
                  <a:lnTo>
                    <a:pt x="5" y="0"/>
                  </a:lnTo>
                  <a:lnTo>
                    <a:pt x="0" y="0"/>
                  </a:lnTo>
                  <a:lnTo>
                    <a:pt x="5" y="6"/>
                  </a:lnTo>
                  <a:lnTo>
                    <a:pt x="0" y="13"/>
                  </a:lnTo>
                </a:path>
              </a:pathLst>
            </a:custGeom>
            <a:solidFill>
              <a:srgbClr val="666666"/>
            </a:solidFill>
            <a:ln w="9525" cap="rnd">
              <a:noFill/>
              <a:round/>
              <a:headEnd/>
              <a:tailEnd/>
            </a:ln>
            <a:effectLst/>
          </p:spPr>
          <p:txBody>
            <a:bodyPr/>
            <a:lstStyle/>
            <a:p>
              <a:endParaRPr lang="en-US"/>
            </a:p>
          </p:txBody>
        </p:sp>
        <p:sp>
          <p:nvSpPr>
            <p:cNvPr id="71" name="Freeform 237"/>
            <p:cNvSpPr>
              <a:spLocks/>
            </p:cNvSpPr>
            <p:nvPr/>
          </p:nvSpPr>
          <p:spPr bwMode="auto">
            <a:xfrm>
              <a:off x="1590" y="3615"/>
              <a:ext cx="18" cy="13"/>
            </a:xfrm>
            <a:custGeom>
              <a:avLst/>
              <a:gdLst/>
              <a:ahLst/>
              <a:cxnLst>
                <a:cxn ang="0">
                  <a:pos x="0" y="13"/>
                </a:cxn>
                <a:cxn ang="0">
                  <a:pos x="5" y="13"/>
                </a:cxn>
                <a:cxn ang="0">
                  <a:pos x="6" y="9"/>
                </a:cxn>
                <a:cxn ang="0">
                  <a:pos x="9" y="13"/>
                </a:cxn>
                <a:cxn ang="0">
                  <a:pos x="14" y="13"/>
                </a:cxn>
                <a:cxn ang="0">
                  <a:pos x="9" y="6"/>
                </a:cxn>
                <a:cxn ang="0">
                  <a:pos x="14" y="0"/>
                </a:cxn>
                <a:cxn ang="0">
                  <a:pos x="9" y="0"/>
                </a:cxn>
                <a:cxn ang="0">
                  <a:pos x="6" y="3"/>
                </a:cxn>
                <a:cxn ang="0">
                  <a:pos x="5" y="0"/>
                </a:cxn>
                <a:cxn ang="0">
                  <a:pos x="0" y="0"/>
                </a:cxn>
                <a:cxn ang="0">
                  <a:pos x="5" y="6"/>
                </a:cxn>
                <a:cxn ang="0">
                  <a:pos x="0" y="13"/>
                </a:cxn>
              </a:cxnLst>
              <a:rect l="0" t="0" r="r" b="b"/>
              <a:pathLst>
                <a:path w="15" h="14">
                  <a:moveTo>
                    <a:pt x="0" y="13"/>
                  </a:moveTo>
                  <a:lnTo>
                    <a:pt x="5" y="13"/>
                  </a:lnTo>
                  <a:lnTo>
                    <a:pt x="6" y="9"/>
                  </a:lnTo>
                  <a:lnTo>
                    <a:pt x="9" y="13"/>
                  </a:lnTo>
                  <a:lnTo>
                    <a:pt x="14" y="13"/>
                  </a:lnTo>
                  <a:lnTo>
                    <a:pt x="9" y="6"/>
                  </a:lnTo>
                  <a:lnTo>
                    <a:pt x="14" y="0"/>
                  </a:lnTo>
                  <a:lnTo>
                    <a:pt x="9" y="0"/>
                  </a:lnTo>
                  <a:lnTo>
                    <a:pt x="6" y="3"/>
                  </a:lnTo>
                  <a:lnTo>
                    <a:pt x="5" y="0"/>
                  </a:lnTo>
                  <a:lnTo>
                    <a:pt x="0" y="0"/>
                  </a:lnTo>
                  <a:lnTo>
                    <a:pt x="5" y="6"/>
                  </a:lnTo>
                  <a:lnTo>
                    <a:pt x="0" y="13"/>
                  </a:lnTo>
                </a:path>
              </a:pathLst>
            </a:custGeom>
            <a:solidFill>
              <a:srgbClr val="666666"/>
            </a:solidFill>
            <a:ln w="9525" cap="rnd">
              <a:noFill/>
              <a:round/>
              <a:headEnd/>
              <a:tailEnd/>
            </a:ln>
            <a:effectLst/>
          </p:spPr>
          <p:txBody>
            <a:bodyPr/>
            <a:lstStyle/>
            <a:p>
              <a:endParaRPr lang="en-US"/>
            </a:p>
          </p:txBody>
        </p:sp>
        <p:sp>
          <p:nvSpPr>
            <p:cNvPr id="74" name="Freeform 238"/>
            <p:cNvSpPr>
              <a:spLocks/>
            </p:cNvSpPr>
            <p:nvPr/>
          </p:nvSpPr>
          <p:spPr bwMode="auto">
            <a:xfrm>
              <a:off x="2034" y="3541"/>
              <a:ext cx="162" cy="88"/>
            </a:xfrm>
            <a:custGeom>
              <a:avLst/>
              <a:gdLst/>
              <a:ahLst/>
              <a:cxnLst>
                <a:cxn ang="0">
                  <a:pos x="129" y="0"/>
                </a:cxn>
                <a:cxn ang="0">
                  <a:pos x="129" y="69"/>
                </a:cxn>
                <a:cxn ang="0">
                  <a:pos x="129" y="73"/>
                </a:cxn>
                <a:cxn ang="0">
                  <a:pos x="124" y="77"/>
                </a:cxn>
                <a:cxn ang="0">
                  <a:pos x="118" y="80"/>
                </a:cxn>
                <a:cxn ang="0">
                  <a:pos x="110" y="84"/>
                </a:cxn>
                <a:cxn ang="0">
                  <a:pos x="90" y="88"/>
                </a:cxn>
                <a:cxn ang="0">
                  <a:pos x="65" y="90"/>
                </a:cxn>
                <a:cxn ang="0">
                  <a:pos x="40" y="88"/>
                </a:cxn>
                <a:cxn ang="0">
                  <a:pos x="18" y="84"/>
                </a:cxn>
                <a:cxn ang="0">
                  <a:pos x="11" y="80"/>
                </a:cxn>
                <a:cxn ang="0">
                  <a:pos x="5" y="77"/>
                </a:cxn>
                <a:cxn ang="0">
                  <a:pos x="1" y="73"/>
                </a:cxn>
                <a:cxn ang="0">
                  <a:pos x="0" y="69"/>
                </a:cxn>
                <a:cxn ang="0">
                  <a:pos x="0" y="0"/>
                </a:cxn>
                <a:cxn ang="0">
                  <a:pos x="6" y="5"/>
                </a:cxn>
                <a:cxn ang="0">
                  <a:pos x="16" y="8"/>
                </a:cxn>
                <a:cxn ang="0">
                  <a:pos x="35" y="13"/>
                </a:cxn>
                <a:cxn ang="0">
                  <a:pos x="53" y="15"/>
                </a:cxn>
                <a:cxn ang="0">
                  <a:pos x="65" y="15"/>
                </a:cxn>
                <a:cxn ang="0">
                  <a:pos x="77" y="15"/>
                </a:cxn>
                <a:cxn ang="0">
                  <a:pos x="92" y="13"/>
                </a:cxn>
                <a:cxn ang="0">
                  <a:pos x="103" y="11"/>
                </a:cxn>
                <a:cxn ang="0">
                  <a:pos x="114" y="8"/>
                </a:cxn>
                <a:cxn ang="0">
                  <a:pos x="123" y="5"/>
                </a:cxn>
                <a:cxn ang="0">
                  <a:pos x="129" y="0"/>
                </a:cxn>
              </a:cxnLst>
              <a:rect l="0" t="0" r="r" b="b"/>
              <a:pathLst>
                <a:path w="130" h="91">
                  <a:moveTo>
                    <a:pt x="129" y="0"/>
                  </a:moveTo>
                  <a:lnTo>
                    <a:pt x="129" y="69"/>
                  </a:lnTo>
                  <a:lnTo>
                    <a:pt x="129" y="73"/>
                  </a:lnTo>
                  <a:lnTo>
                    <a:pt x="124" y="77"/>
                  </a:lnTo>
                  <a:lnTo>
                    <a:pt x="118" y="80"/>
                  </a:lnTo>
                  <a:lnTo>
                    <a:pt x="110" y="84"/>
                  </a:lnTo>
                  <a:lnTo>
                    <a:pt x="90" y="88"/>
                  </a:lnTo>
                  <a:lnTo>
                    <a:pt x="65" y="90"/>
                  </a:lnTo>
                  <a:lnTo>
                    <a:pt x="40" y="88"/>
                  </a:lnTo>
                  <a:lnTo>
                    <a:pt x="18" y="84"/>
                  </a:lnTo>
                  <a:lnTo>
                    <a:pt x="11" y="80"/>
                  </a:lnTo>
                  <a:lnTo>
                    <a:pt x="5" y="77"/>
                  </a:lnTo>
                  <a:lnTo>
                    <a:pt x="1" y="73"/>
                  </a:lnTo>
                  <a:lnTo>
                    <a:pt x="0" y="69"/>
                  </a:lnTo>
                  <a:lnTo>
                    <a:pt x="0" y="0"/>
                  </a:lnTo>
                  <a:lnTo>
                    <a:pt x="6" y="5"/>
                  </a:lnTo>
                  <a:lnTo>
                    <a:pt x="16" y="8"/>
                  </a:lnTo>
                  <a:lnTo>
                    <a:pt x="35" y="13"/>
                  </a:lnTo>
                  <a:lnTo>
                    <a:pt x="53" y="15"/>
                  </a:lnTo>
                  <a:lnTo>
                    <a:pt x="65" y="15"/>
                  </a:lnTo>
                  <a:lnTo>
                    <a:pt x="77" y="15"/>
                  </a:lnTo>
                  <a:lnTo>
                    <a:pt x="92" y="13"/>
                  </a:lnTo>
                  <a:lnTo>
                    <a:pt x="103" y="11"/>
                  </a:lnTo>
                  <a:lnTo>
                    <a:pt x="114" y="8"/>
                  </a:lnTo>
                  <a:lnTo>
                    <a:pt x="123" y="5"/>
                  </a:lnTo>
                  <a:lnTo>
                    <a:pt x="129" y="0"/>
                  </a:lnTo>
                </a:path>
              </a:pathLst>
            </a:custGeom>
            <a:solidFill>
              <a:srgbClr val="666666"/>
            </a:solidFill>
            <a:ln w="9525" cap="rnd">
              <a:noFill/>
              <a:round/>
              <a:headEnd/>
              <a:tailEnd/>
            </a:ln>
            <a:effectLst/>
          </p:spPr>
          <p:txBody>
            <a:bodyPr/>
            <a:lstStyle/>
            <a:p>
              <a:endParaRPr lang="en-US"/>
            </a:p>
          </p:txBody>
        </p:sp>
        <p:sp>
          <p:nvSpPr>
            <p:cNvPr id="75" name="Freeform 239"/>
            <p:cNvSpPr>
              <a:spLocks/>
            </p:cNvSpPr>
            <p:nvPr/>
          </p:nvSpPr>
          <p:spPr bwMode="auto">
            <a:xfrm>
              <a:off x="2035" y="3512"/>
              <a:ext cx="161" cy="36"/>
            </a:xfrm>
            <a:custGeom>
              <a:avLst/>
              <a:gdLst/>
              <a:ahLst/>
              <a:cxnLst>
                <a:cxn ang="0">
                  <a:pos x="111" y="30"/>
                </a:cxn>
                <a:cxn ang="0">
                  <a:pos x="111" y="30"/>
                </a:cxn>
                <a:cxn ang="0">
                  <a:pos x="120" y="27"/>
                </a:cxn>
                <a:cxn ang="0">
                  <a:pos x="124" y="22"/>
                </a:cxn>
                <a:cxn ang="0">
                  <a:pos x="128" y="19"/>
                </a:cxn>
                <a:cxn ang="0">
                  <a:pos x="128" y="17"/>
                </a:cxn>
                <a:cxn ang="0">
                  <a:pos x="126" y="16"/>
                </a:cxn>
                <a:cxn ang="0">
                  <a:pos x="123" y="13"/>
                </a:cxn>
                <a:cxn ang="0">
                  <a:pos x="118" y="10"/>
                </a:cxn>
                <a:cxn ang="0">
                  <a:pos x="111" y="6"/>
                </a:cxn>
                <a:cxn ang="0">
                  <a:pos x="100" y="4"/>
                </a:cxn>
                <a:cxn ang="0">
                  <a:pos x="89" y="2"/>
                </a:cxn>
                <a:cxn ang="0">
                  <a:pos x="64" y="0"/>
                </a:cxn>
                <a:cxn ang="0">
                  <a:pos x="37" y="2"/>
                </a:cxn>
                <a:cxn ang="0">
                  <a:pos x="26" y="4"/>
                </a:cxn>
                <a:cxn ang="0">
                  <a:pos x="17" y="6"/>
                </a:cxn>
                <a:cxn ang="0">
                  <a:pos x="8" y="10"/>
                </a:cxn>
                <a:cxn ang="0">
                  <a:pos x="4" y="13"/>
                </a:cxn>
                <a:cxn ang="0">
                  <a:pos x="0" y="16"/>
                </a:cxn>
                <a:cxn ang="0">
                  <a:pos x="0" y="17"/>
                </a:cxn>
                <a:cxn ang="0">
                  <a:pos x="0" y="21"/>
                </a:cxn>
                <a:cxn ang="0">
                  <a:pos x="4" y="23"/>
                </a:cxn>
                <a:cxn ang="0">
                  <a:pos x="8" y="27"/>
                </a:cxn>
                <a:cxn ang="0">
                  <a:pos x="17" y="30"/>
                </a:cxn>
                <a:cxn ang="0">
                  <a:pos x="26" y="33"/>
                </a:cxn>
                <a:cxn ang="0">
                  <a:pos x="37" y="34"/>
                </a:cxn>
                <a:cxn ang="0">
                  <a:pos x="64" y="36"/>
                </a:cxn>
                <a:cxn ang="0">
                  <a:pos x="76" y="36"/>
                </a:cxn>
                <a:cxn ang="0">
                  <a:pos x="89" y="34"/>
                </a:cxn>
                <a:cxn ang="0">
                  <a:pos x="111" y="30"/>
                </a:cxn>
              </a:cxnLst>
              <a:rect l="0" t="0" r="r" b="b"/>
              <a:pathLst>
                <a:path w="129" h="37">
                  <a:moveTo>
                    <a:pt x="111" y="30"/>
                  </a:moveTo>
                  <a:lnTo>
                    <a:pt x="111" y="30"/>
                  </a:lnTo>
                  <a:lnTo>
                    <a:pt x="120" y="27"/>
                  </a:lnTo>
                  <a:lnTo>
                    <a:pt x="124" y="22"/>
                  </a:lnTo>
                  <a:lnTo>
                    <a:pt x="128" y="19"/>
                  </a:lnTo>
                  <a:lnTo>
                    <a:pt x="128" y="17"/>
                  </a:lnTo>
                  <a:lnTo>
                    <a:pt x="126" y="16"/>
                  </a:lnTo>
                  <a:lnTo>
                    <a:pt x="123" y="13"/>
                  </a:lnTo>
                  <a:lnTo>
                    <a:pt x="118" y="10"/>
                  </a:lnTo>
                  <a:lnTo>
                    <a:pt x="111" y="6"/>
                  </a:lnTo>
                  <a:lnTo>
                    <a:pt x="100" y="4"/>
                  </a:lnTo>
                  <a:lnTo>
                    <a:pt x="89" y="2"/>
                  </a:lnTo>
                  <a:lnTo>
                    <a:pt x="64" y="0"/>
                  </a:lnTo>
                  <a:lnTo>
                    <a:pt x="37" y="2"/>
                  </a:lnTo>
                  <a:lnTo>
                    <a:pt x="26" y="4"/>
                  </a:lnTo>
                  <a:lnTo>
                    <a:pt x="17" y="6"/>
                  </a:lnTo>
                  <a:lnTo>
                    <a:pt x="8" y="10"/>
                  </a:lnTo>
                  <a:lnTo>
                    <a:pt x="4" y="13"/>
                  </a:lnTo>
                  <a:lnTo>
                    <a:pt x="0" y="16"/>
                  </a:lnTo>
                  <a:lnTo>
                    <a:pt x="0" y="17"/>
                  </a:lnTo>
                  <a:lnTo>
                    <a:pt x="0" y="21"/>
                  </a:lnTo>
                  <a:lnTo>
                    <a:pt x="4" y="23"/>
                  </a:lnTo>
                  <a:lnTo>
                    <a:pt x="8" y="27"/>
                  </a:lnTo>
                  <a:lnTo>
                    <a:pt x="17" y="30"/>
                  </a:lnTo>
                  <a:lnTo>
                    <a:pt x="26" y="33"/>
                  </a:lnTo>
                  <a:lnTo>
                    <a:pt x="37" y="34"/>
                  </a:lnTo>
                  <a:lnTo>
                    <a:pt x="64" y="36"/>
                  </a:lnTo>
                  <a:lnTo>
                    <a:pt x="76" y="36"/>
                  </a:lnTo>
                  <a:lnTo>
                    <a:pt x="89" y="34"/>
                  </a:lnTo>
                  <a:lnTo>
                    <a:pt x="111" y="30"/>
                  </a:lnTo>
                </a:path>
              </a:pathLst>
            </a:custGeom>
            <a:solidFill>
              <a:srgbClr val="666666"/>
            </a:solidFill>
            <a:ln w="9525" cap="rnd">
              <a:noFill/>
              <a:round/>
              <a:headEnd/>
              <a:tailEnd/>
            </a:ln>
            <a:effectLst/>
          </p:spPr>
          <p:txBody>
            <a:bodyPr/>
            <a:lstStyle/>
            <a:p>
              <a:endParaRPr lang="en-US"/>
            </a:p>
          </p:txBody>
        </p:sp>
        <p:sp>
          <p:nvSpPr>
            <p:cNvPr id="76" name="Freeform 240"/>
            <p:cNvSpPr>
              <a:spLocks/>
            </p:cNvSpPr>
            <p:nvPr/>
          </p:nvSpPr>
          <p:spPr bwMode="auto">
            <a:xfrm>
              <a:off x="2283" y="3662"/>
              <a:ext cx="17" cy="14"/>
            </a:xfrm>
            <a:custGeom>
              <a:avLst/>
              <a:gdLst/>
              <a:ahLst/>
              <a:cxnLst>
                <a:cxn ang="0">
                  <a:pos x="0" y="13"/>
                </a:cxn>
                <a:cxn ang="0">
                  <a:pos x="4" y="13"/>
                </a:cxn>
                <a:cxn ang="0">
                  <a:pos x="7" y="9"/>
                </a:cxn>
                <a:cxn ang="0">
                  <a:pos x="10" y="13"/>
                </a:cxn>
                <a:cxn ang="0">
                  <a:pos x="13" y="13"/>
                </a:cxn>
                <a:cxn ang="0">
                  <a:pos x="9" y="6"/>
                </a:cxn>
                <a:cxn ang="0">
                  <a:pos x="13" y="0"/>
                </a:cxn>
                <a:cxn ang="0">
                  <a:pos x="10" y="0"/>
                </a:cxn>
                <a:cxn ang="0">
                  <a:pos x="7" y="5"/>
                </a:cxn>
                <a:cxn ang="0">
                  <a:pos x="5" y="0"/>
                </a:cxn>
                <a:cxn ang="0">
                  <a:pos x="0" y="0"/>
                </a:cxn>
                <a:cxn ang="0">
                  <a:pos x="5" y="6"/>
                </a:cxn>
                <a:cxn ang="0">
                  <a:pos x="0" y="13"/>
                </a:cxn>
              </a:cxnLst>
              <a:rect l="0" t="0" r="r" b="b"/>
              <a:pathLst>
                <a:path w="14" h="14">
                  <a:moveTo>
                    <a:pt x="0" y="13"/>
                  </a:moveTo>
                  <a:lnTo>
                    <a:pt x="4" y="13"/>
                  </a:lnTo>
                  <a:lnTo>
                    <a:pt x="7" y="9"/>
                  </a:lnTo>
                  <a:lnTo>
                    <a:pt x="10" y="13"/>
                  </a:lnTo>
                  <a:lnTo>
                    <a:pt x="13" y="13"/>
                  </a:lnTo>
                  <a:lnTo>
                    <a:pt x="9" y="6"/>
                  </a:lnTo>
                  <a:lnTo>
                    <a:pt x="13" y="0"/>
                  </a:lnTo>
                  <a:lnTo>
                    <a:pt x="10" y="0"/>
                  </a:lnTo>
                  <a:lnTo>
                    <a:pt x="7" y="5"/>
                  </a:lnTo>
                  <a:lnTo>
                    <a:pt x="5" y="0"/>
                  </a:lnTo>
                  <a:lnTo>
                    <a:pt x="0" y="0"/>
                  </a:lnTo>
                  <a:lnTo>
                    <a:pt x="5" y="6"/>
                  </a:lnTo>
                  <a:lnTo>
                    <a:pt x="0" y="13"/>
                  </a:lnTo>
                </a:path>
              </a:pathLst>
            </a:custGeom>
            <a:solidFill>
              <a:srgbClr val="666666"/>
            </a:solidFill>
            <a:ln w="9525" cap="rnd">
              <a:noFill/>
              <a:round/>
              <a:headEnd/>
              <a:tailEnd/>
            </a:ln>
            <a:effectLst/>
          </p:spPr>
          <p:txBody>
            <a:bodyPr/>
            <a:lstStyle/>
            <a:p>
              <a:endParaRPr lang="en-US"/>
            </a:p>
          </p:txBody>
        </p:sp>
        <p:sp>
          <p:nvSpPr>
            <p:cNvPr id="77" name="Freeform 241"/>
            <p:cNvSpPr>
              <a:spLocks/>
            </p:cNvSpPr>
            <p:nvPr/>
          </p:nvSpPr>
          <p:spPr bwMode="auto">
            <a:xfrm>
              <a:off x="2054" y="3615"/>
              <a:ext cx="17" cy="13"/>
            </a:xfrm>
            <a:custGeom>
              <a:avLst/>
              <a:gdLst/>
              <a:ahLst/>
              <a:cxnLst>
                <a:cxn ang="0">
                  <a:pos x="0" y="13"/>
                </a:cxn>
                <a:cxn ang="0">
                  <a:pos x="4" y="13"/>
                </a:cxn>
                <a:cxn ang="0">
                  <a:pos x="6" y="9"/>
                </a:cxn>
                <a:cxn ang="0">
                  <a:pos x="9" y="13"/>
                </a:cxn>
                <a:cxn ang="0">
                  <a:pos x="13" y="13"/>
                </a:cxn>
                <a:cxn ang="0">
                  <a:pos x="7" y="6"/>
                </a:cxn>
                <a:cxn ang="0">
                  <a:pos x="13" y="0"/>
                </a:cxn>
                <a:cxn ang="0">
                  <a:pos x="9" y="0"/>
                </a:cxn>
                <a:cxn ang="0">
                  <a:pos x="6" y="4"/>
                </a:cxn>
                <a:cxn ang="0">
                  <a:pos x="4" y="0"/>
                </a:cxn>
                <a:cxn ang="0">
                  <a:pos x="0" y="0"/>
                </a:cxn>
                <a:cxn ang="0">
                  <a:pos x="4" y="6"/>
                </a:cxn>
                <a:cxn ang="0">
                  <a:pos x="0" y="13"/>
                </a:cxn>
              </a:cxnLst>
              <a:rect l="0" t="0" r="r" b="b"/>
              <a:pathLst>
                <a:path w="14" h="14">
                  <a:moveTo>
                    <a:pt x="0" y="13"/>
                  </a:moveTo>
                  <a:lnTo>
                    <a:pt x="4" y="13"/>
                  </a:lnTo>
                  <a:lnTo>
                    <a:pt x="6" y="9"/>
                  </a:lnTo>
                  <a:lnTo>
                    <a:pt x="9" y="13"/>
                  </a:lnTo>
                  <a:lnTo>
                    <a:pt x="13" y="13"/>
                  </a:lnTo>
                  <a:lnTo>
                    <a:pt x="7" y="6"/>
                  </a:lnTo>
                  <a:lnTo>
                    <a:pt x="13" y="0"/>
                  </a:lnTo>
                  <a:lnTo>
                    <a:pt x="9" y="0"/>
                  </a:lnTo>
                  <a:lnTo>
                    <a:pt x="6" y="4"/>
                  </a:lnTo>
                  <a:lnTo>
                    <a:pt x="4" y="0"/>
                  </a:lnTo>
                  <a:lnTo>
                    <a:pt x="0" y="0"/>
                  </a:lnTo>
                  <a:lnTo>
                    <a:pt x="4" y="6"/>
                  </a:lnTo>
                  <a:lnTo>
                    <a:pt x="0" y="13"/>
                  </a:lnTo>
                </a:path>
              </a:pathLst>
            </a:custGeom>
            <a:solidFill>
              <a:srgbClr val="666666"/>
            </a:solidFill>
            <a:ln w="9525" cap="rnd">
              <a:noFill/>
              <a:round/>
              <a:headEnd/>
              <a:tailEnd/>
            </a:ln>
            <a:effectLst/>
          </p:spPr>
          <p:txBody>
            <a:bodyPr/>
            <a:lstStyle/>
            <a:p>
              <a:endParaRPr lang="en-US"/>
            </a:p>
          </p:txBody>
        </p:sp>
        <p:sp>
          <p:nvSpPr>
            <p:cNvPr id="78" name="Freeform 242"/>
            <p:cNvSpPr>
              <a:spLocks/>
            </p:cNvSpPr>
            <p:nvPr/>
          </p:nvSpPr>
          <p:spPr bwMode="auto">
            <a:xfrm>
              <a:off x="1379" y="2447"/>
              <a:ext cx="612" cy="157"/>
            </a:xfrm>
            <a:custGeom>
              <a:avLst/>
              <a:gdLst/>
              <a:ahLst/>
              <a:cxnLst>
                <a:cxn ang="0">
                  <a:pos x="444" y="161"/>
                </a:cxn>
                <a:cxn ang="0">
                  <a:pos x="444" y="161"/>
                </a:cxn>
                <a:cxn ang="0">
                  <a:pos x="453" y="159"/>
                </a:cxn>
                <a:cxn ang="0">
                  <a:pos x="461" y="156"/>
                </a:cxn>
                <a:cxn ang="0">
                  <a:pos x="469" y="153"/>
                </a:cxn>
                <a:cxn ang="0">
                  <a:pos x="475" y="148"/>
                </a:cxn>
                <a:cxn ang="0">
                  <a:pos x="480" y="140"/>
                </a:cxn>
                <a:cxn ang="0">
                  <a:pos x="485" y="134"/>
                </a:cxn>
                <a:cxn ang="0">
                  <a:pos x="486" y="126"/>
                </a:cxn>
                <a:cxn ang="0">
                  <a:pos x="488" y="116"/>
                </a:cxn>
                <a:cxn ang="0">
                  <a:pos x="488" y="45"/>
                </a:cxn>
                <a:cxn ang="0">
                  <a:pos x="486" y="35"/>
                </a:cxn>
                <a:cxn ang="0">
                  <a:pos x="485" y="27"/>
                </a:cxn>
                <a:cxn ang="0">
                  <a:pos x="480" y="21"/>
                </a:cxn>
                <a:cxn ang="0">
                  <a:pos x="475" y="13"/>
                </a:cxn>
                <a:cxn ang="0">
                  <a:pos x="469" y="8"/>
                </a:cxn>
                <a:cxn ang="0">
                  <a:pos x="461" y="5"/>
                </a:cxn>
                <a:cxn ang="0">
                  <a:pos x="453" y="2"/>
                </a:cxn>
                <a:cxn ang="0">
                  <a:pos x="444" y="0"/>
                </a:cxn>
                <a:cxn ang="0">
                  <a:pos x="44" y="0"/>
                </a:cxn>
                <a:cxn ang="0">
                  <a:pos x="36" y="2"/>
                </a:cxn>
                <a:cxn ang="0">
                  <a:pos x="26" y="5"/>
                </a:cxn>
                <a:cxn ang="0">
                  <a:pos x="19" y="8"/>
                </a:cxn>
                <a:cxn ang="0">
                  <a:pos x="13" y="13"/>
                </a:cxn>
                <a:cxn ang="0">
                  <a:pos x="6" y="21"/>
                </a:cxn>
                <a:cxn ang="0">
                  <a:pos x="4" y="27"/>
                </a:cxn>
                <a:cxn ang="0">
                  <a:pos x="0" y="35"/>
                </a:cxn>
                <a:cxn ang="0">
                  <a:pos x="0" y="45"/>
                </a:cxn>
                <a:cxn ang="0">
                  <a:pos x="0" y="116"/>
                </a:cxn>
                <a:cxn ang="0">
                  <a:pos x="0" y="126"/>
                </a:cxn>
                <a:cxn ang="0">
                  <a:pos x="4" y="134"/>
                </a:cxn>
                <a:cxn ang="0">
                  <a:pos x="6" y="140"/>
                </a:cxn>
                <a:cxn ang="0">
                  <a:pos x="13" y="148"/>
                </a:cxn>
                <a:cxn ang="0">
                  <a:pos x="19" y="153"/>
                </a:cxn>
                <a:cxn ang="0">
                  <a:pos x="26" y="156"/>
                </a:cxn>
                <a:cxn ang="0">
                  <a:pos x="36" y="159"/>
                </a:cxn>
                <a:cxn ang="0">
                  <a:pos x="44" y="161"/>
                </a:cxn>
                <a:cxn ang="0">
                  <a:pos x="444" y="161"/>
                </a:cxn>
              </a:cxnLst>
              <a:rect l="0" t="0" r="r" b="b"/>
              <a:pathLst>
                <a:path w="489" h="162">
                  <a:moveTo>
                    <a:pt x="444" y="161"/>
                  </a:moveTo>
                  <a:lnTo>
                    <a:pt x="444" y="161"/>
                  </a:lnTo>
                  <a:lnTo>
                    <a:pt x="453" y="159"/>
                  </a:lnTo>
                  <a:lnTo>
                    <a:pt x="461" y="156"/>
                  </a:lnTo>
                  <a:lnTo>
                    <a:pt x="469" y="153"/>
                  </a:lnTo>
                  <a:lnTo>
                    <a:pt x="475" y="148"/>
                  </a:lnTo>
                  <a:lnTo>
                    <a:pt x="480" y="140"/>
                  </a:lnTo>
                  <a:lnTo>
                    <a:pt x="485" y="134"/>
                  </a:lnTo>
                  <a:lnTo>
                    <a:pt x="486" y="126"/>
                  </a:lnTo>
                  <a:lnTo>
                    <a:pt x="488" y="116"/>
                  </a:lnTo>
                  <a:lnTo>
                    <a:pt x="488" y="45"/>
                  </a:lnTo>
                  <a:lnTo>
                    <a:pt x="486" y="35"/>
                  </a:lnTo>
                  <a:lnTo>
                    <a:pt x="485" y="27"/>
                  </a:lnTo>
                  <a:lnTo>
                    <a:pt x="480" y="21"/>
                  </a:lnTo>
                  <a:lnTo>
                    <a:pt x="475" y="13"/>
                  </a:lnTo>
                  <a:lnTo>
                    <a:pt x="469" y="8"/>
                  </a:lnTo>
                  <a:lnTo>
                    <a:pt x="461" y="5"/>
                  </a:lnTo>
                  <a:lnTo>
                    <a:pt x="453" y="2"/>
                  </a:lnTo>
                  <a:lnTo>
                    <a:pt x="444" y="0"/>
                  </a:lnTo>
                  <a:lnTo>
                    <a:pt x="44" y="0"/>
                  </a:lnTo>
                  <a:lnTo>
                    <a:pt x="36" y="2"/>
                  </a:lnTo>
                  <a:lnTo>
                    <a:pt x="26" y="5"/>
                  </a:lnTo>
                  <a:lnTo>
                    <a:pt x="19" y="8"/>
                  </a:lnTo>
                  <a:lnTo>
                    <a:pt x="13" y="13"/>
                  </a:lnTo>
                  <a:lnTo>
                    <a:pt x="6" y="21"/>
                  </a:lnTo>
                  <a:lnTo>
                    <a:pt x="4" y="27"/>
                  </a:lnTo>
                  <a:lnTo>
                    <a:pt x="0" y="35"/>
                  </a:lnTo>
                  <a:lnTo>
                    <a:pt x="0" y="45"/>
                  </a:lnTo>
                  <a:lnTo>
                    <a:pt x="0" y="116"/>
                  </a:lnTo>
                  <a:lnTo>
                    <a:pt x="0" y="126"/>
                  </a:lnTo>
                  <a:lnTo>
                    <a:pt x="4" y="134"/>
                  </a:lnTo>
                  <a:lnTo>
                    <a:pt x="6" y="140"/>
                  </a:lnTo>
                  <a:lnTo>
                    <a:pt x="13" y="148"/>
                  </a:lnTo>
                  <a:lnTo>
                    <a:pt x="19" y="153"/>
                  </a:lnTo>
                  <a:lnTo>
                    <a:pt x="26" y="156"/>
                  </a:lnTo>
                  <a:lnTo>
                    <a:pt x="36" y="159"/>
                  </a:lnTo>
                  <a:lnTo>
                    <a:pt x="44" y="161"/>
                  </a:lnTo>
                  <a:lnTo>
                    <a:pt x="444" y="161"/>
                  </a:lnTo>
                </a:path>
              </a:pathLst>
            </a:custGeom>
            <a:solidFill>
              <a:srgbClr val="FFFFFF"/>
            </a:solidFill>
            <a:ln w="12700" cap="rnd" cmpd="sng">
              <a:solidFill>
                <a:srgbClr val="999999"/>
              </a:solidFill>
              <a:prstDash val="solid"/>
              <a:round/>
              <a:headEnd/>
              <a:tailEnd/>
            </a:ln>
            <a:effectLst/>
          </p:spPr>
          <p:txBody>
            <a:bodyPr/>
            <a:lstStyle/>
            <a:p>
              <a:endParaRPr lang="en-US"/>
            </a:p>
          </p:txBody>
        </p:sp>
        <p:sp>
          <p:nvSpPr>
            <p:cNvPr id="79" name="Freeform 243"/>
            <p:cNvSpPr>
              <a:spLocks/>
            </p:cNvSpPr>
            <p:nvPr/>
          </p:nvSpPr>
          <p:spPr bwMode="auto">
            <a:xfrm>
              <a:off x="3706" y="2167"/>
              <a:ext cx="357" cy="155"/>
            </a:xfrm>
            <a:custGeom>
              <a:avLst/>
              <a:gdLst/>
              <a:ahLst/>
              <a:cxnLst>
                <a:cxn ang="0">
                  <a:pos x="241" y="160"/>
                </a:cxn>
                <a:cxn ang="0">
                  <a:pos x="241" y="160"/>
                </a:cxn>
                <a:cxn ang="0">
                  <a:pos x="249" y="160"/>
                </a:cxn>
                <a:cxn ang="0">
                  <a:pos x="258" y="157"/>
                </a:cxn>
                <a:cxn ang="0">
                  <a:pos x="265" y="154"/>
                </a:cxn>
                <a:cxn ang="0">
                  <a:pos x="271" y="147"/>
                </a:cxn>
                <a:cxn ang="0">
                  <a:pos x="278" y="141"/>
                </a:cxn>
                <a:cxn ang="0">
                  <a:pos x="281" y="133"/>
                </a:cxn>
                <a:cxn ang="0">
                  <a:pos x="284" y="125"/>
                </a:cxn>
                <a:cxn ang="0">
                  <a:pos x="284" y="117"/>
                </a:cxn>
                <a:cxn ang="0">
                  <a:pos x="284" y="45"/>
                </a:cxn>
                <a:cxn ang="0">
                  <a:pos x="284" y="35"/>
                </a:cxn>
                <a:cxn ang="0">
                  <a:pos x="281" y="27"/>
                </a:cxn>
                <a:cxn ang="0">
                  <a:pos x="278" y="19"/>
                </a:cxn>
                <a:cxn ang="0">
                  <a:pos x="271" y="13"/>
                </a:cxn>
                <a:cxn ang="0">
                  <a:pos x="265" y="8"/>
                </a:cxn>
                <a:cxn ang="0">
                  <a:pos x="258" y="4"/>
                </a:cxn>
                <a:cxn ang="0">
                  <a:pos x="249" y="2"/>
                </a:cxn>
                <a:cxn ang="0">
                  <a:pos x="241" y="0"/>
                </a:cxn>
                <a:cxn ang="0">
                  <a:pos x="43" y="0"/>
                </a:cxn>
                <a:cxn ang="0">
                  <a:pos x="36" y="2"/>
                </a:cxn>
                <a:cxn ang="0">
                  <a:pos x="28" y="4"/>
                </a:cxn>
                <a:cxn ang="0">
                  <a:pos x="19" y="8"/>
                </a:cxn>
                <a:cxn ang="0">
                  <a:pos x="13" y="13"/>
                </a:cxn>
                <a:cxn ang="0">
                  <a:pos x="8" y="19"/>
                </a:cxn>
                <a:cxn ang="0">
                  <a:pos x="4" y="27"/>
                </a:cxn>
                <a:cxn ang="0">
                  <a:pos x="0" y="35"/>
                </a:cxn>
                <a:cxn ang="0">
                  <a:pos x="0" y="45"/>
                </a:cxn>
                <a:cxn ang="0">
                  <a:pos x="0" y="117"/>
                </a:cxn>
                <a:cxn ang="0">
                  <a:pos x="0" y="125"/>
                </a:cxn>
                <a:cxn ang="0">
                  <a:pos x="4" y="133"/>
                </a:cxn>
                <a:cxn ang="0">
                  <a:pos x="8" y="141"/>
                </a:cxn>
                <a:cxn ang="0">
                  <a:pos x="13" y="147"/>
                </a:cxn>
                <a:cxn ang="0">
                  <a:pos x="19" y="154"/>
                </a:cxn>
                <a:cxn ang="0">
                  <a:pos x="28" y="157"/>
                </a:cxn>
                <a:cxn ang="0">
                  <a:pos x="36" y="160"/>
                </a:cxn>
                <a:cxn ang="0">
                  <a:pos x="43" y="160"/>
                </a:cxn>
                <a:cxn ang="0">
                  <a:pos x="241" y="160"/>
                </a:cxn>
              </a:cxnLst>
              <a:rect l="0" t="0" r="r" b="b"/>
              <a:pathLst>
                <a:path w="285" h="161">
                  <a:moveTo>
                    <a:pt x="241" y="160"/>
                  </a:moveTo>
                  <a:lnTo>
                    <a:pt x="241" y="160"/>
                  </a:lnTo>
                  <a:lnTo>
                    <a:pt x="249" y="160"/>
                  </a:lnTo>
                  <a:lnTo>
                    <a:pt x="258" y="157"/>
                  </a:lnTo>
                  <a:lnTo>
                    <a:pt x="265" y="154"/>
                  </a:lnTo>
                  <a:lnTo>
                    <a:pt x="271" y="147"/>
                  </a:lnTo>
                  <a:lnTo>
                    <a:pt x="278" y="141"/>
                  </a:lnTo>
                  <a:lnTo>
                    <a:pt x="281" y="133"/>
                  </a:lnTo>
                  <a:lnTo>
                    <a:pt x="284" y="125"/>
                  </a:lnTo>
                  <a:lnTo>
                    <a:pt x="284" y="117"/>
                  </a:lnTo>
                  <a:lnTo>
                    <a:pt x="284" y="45"/>
                  </a:lnTo>
                  <a:lnTo>
                    <a:pt x="284" y="35"/>
                  </a:lnTo>
                  <a:lnTo>
                    <a:pt x="281" y="27"/>
                  </a:lnTo>
                  <a:lnTo>
                    <a:pt x="278" y="19"/>
                  </a:lnTo>
                  <a:lnTo>
                    <a:pt x="271" y="13"/>
                  </a:lnTo>
                  <a:lnTo>
                    <a:pt x="265" y="8"/>
                  </a:lnTo>
                  <a:lnTo>
                    <a:pt x="258" y="4"/>
                  </a:lnTo>
                  <a:lnTo>
                    <a:pt x="249" y="2"/>
                  </a:lnTo>
                  <a:lnTo>
                    <a:pt x="241" y="0"/>
                  </a:lnTo>
                  <a:lnTo>
                    <a:pt x="43" y="0"/>
                  </a:lnTo>
                  <a:lnTo>
                    <a:pt x="36" y="2"/>
                  </a:lnTo>
                  <a:lnTo>
                    <a:pt x="28" y="4"/>
                  </a:lnTo>
                  <a:lnTo>
                    <a:pt x="19" y="8"/>
                  </a:lnTo>
                  <a:lnTo>
                    <a:pt x="13" y="13"/>
                  </a:lnTo>
                  <a:lnTo>
                    <a:pt x="8" y="19"/>
                  </a:lnTo>
                  <a:lnTo>
                    <a:pt x="4" y="27"/>
                  </a:lnTo>
                  <a:lnTo>
                    <a:pt x="0" y="35"/>
                  </a:lnTo>
                  <a:lnTo>
                    <a:pt x="0" y="45"/>
                  </a:lnTo>
                  <a:lnTo>
                    <a:pt x="0" y="117"/>
                  </a:lnTo>
                  <a:lnTo>
                    <a:pt x="0" y="125"/>
                  </a:lnTo>
                  <a:lnTo>
                    <a:pt x="4" y="133"/>
                  </a:lnTo>
                  <a:lnTo>
                    <a:pt x="8" y="141"/>
                  </a:lnTo>
                  <a:lnTo>
                    <a:pt x="13" y="147"/>
                  </a:lnTo>
                  <a:lnTo>
                    <a:pt x="19" y="154"/>
                  </a:lnTo>
                  <a:lnTo>
                    <a:pt x="28" y="157"/>
                  </a:lnTo>
                  <a:lnTo>
                    <a:pt x="36" y="160"/>
                  </a:lnTo>
                  <a:lnTo>
                    <a:pt x="43" y="160"/>
                  </a:lnTo>
                  <a:lnTo>
                    <a:pt x="241" y="160"/>
                  </a:lnTo>
                </a:path>
              </a:pathLst>
            </a:custGeom>
            <a:solidFill>
              <a:srgbClr val="FFFFFF"/>
            </a:solidFill>
            <a:ln w="12700" cap="rnd" cmpd="sng">
              <a:solidFill>
                <a:srgbClr val="999999"/>
              </a:solidFill>
              <a:prstDash val="solid"/>
              <a:round/>
              <a:headEnd/>
              <a:tailEnd/>
            </a:ln>
            <a:effectLst/>
          </p:spPr>
          <p:txBody>
            <a:bodyPr/>
            <a:lstStyle/>
            <a:p>
              <a:endParaRPr lang="en-US"/>
            </a:p>
          </p:txBody>
        </p:sp>
        <p:sp>
          <p:nvSpPr>
            <p:cNvPr id="80" name="Freeform 244"/>
            <p:cNvSpPr>
              <a:spLocks/>
            </p:cNvSpPr>
            <p:nvPr/>
          </p:nvSpPr>
          <p:spPr bwMode="auto">
            <a:xfrm>
              <a:off x="2743" y="2072"/>
              <a:ext cx="547" cy="156"/>
            </a:xfrm>
            <a:custGeom>
              <a:avLst/>
              <a:gdLst/>
              <a:ahLst/>
              <a:cxnLst>
                <a:cxn ang="0">
                  <a:pos x="392" y="160"/>
                </a:cxn>
                <a:cxn ang="0">
                  <a:pos x="392" y="160"/>
                </a:cxn>
                <a:cxn ang="0">
                  <a:pos x="401" y="160"/>
                </a:cxn>
                <a:cxn ang="0">
                  <a:pos x="409" y="156"/>
                </a:cxn>
                <a:cxn ang="0">
                  <a:pos x="417" y="154"/>
                </a:cxn>
                <a:cxn ang="0">
                  <a:pos x="423" y="147"/>
                </a:cxn>
                <a:cxn ang="0">
                  <a:pos x="428" y="141"/>
                </a:cxn>
                <a:cxn ang="0">
                  <a:pos x="433" y="134"/>
                </a:cxn>
                <a:cxn ang="0">
                  <a:pos x="434" y="126"/>
                </a:cxn>
                <a:cxn ang="0">
                  <a:pos x="436" y="117"/>
                </a:cxn>
                <a:cxn ang="0">
                  <a:pos x="436" y="44"/>
                </a:cxn>
                <a:cxn ang="0">
                  <a:pos x="434" y="35"/>
                </a:cxn>
                <a:cxn ang="0">
                  <a:pos x="433" y="27"/>
                </a:cxn>
                <a:cxn ang="0">
                  <a:pos x="428" y="19"/>
                </a:cxn>
                <a:cxn ang="0">
                  <a:pos x="423" y="13"/>
                </a:cxn>
                <a:cxn ang="0">
                  <a:pos x="417" y="7"/>
                </a:cxn>
                <a:cxn ang="0">
                  <a:pos x="409" y="5"/>
                </a:cxn>
                <a:cxn ang="0">
                  <a:pos x="401" y="1"/>
                </a:cxn>
                <a:cxn ang="0">
                  <a:pos x="392" y="0"/>
                </a:cxn>
                <a:cxn ang="0">
                  <a:pos x="44" y="0"/>
                </a:cxn>
                <a:cxn ang="0">
                  <a:pos x="35" y="1"/>
                </a:cxn>
                <a:cxn ang="0">
                  <a:pos x="26" y="5"/>
                </a:cxn>
                <a:cxn ang="0">
                  <a:pos x="19" y="7"/>
                </a:cxn>
                <a:cxn ang="0">
                  <a:pos x="13" y="13"/>
                </a:cxn>
                <a:cxn ang="0">
                  <a:pos x="6" y="19"/>
                </a:cxn>
                <a:cxn ang="0">
                  <a:pos x="3" y="27"/>
                </a:cxn>
                <a:cxn ang="0">
                  <a:pos x="0" y="35"/>
                </a:cxn>
                <a:cxn ang="0">
                  <a:pos x="0" y="44"/>
                </a:cxn>
                <a:cxn ang="0">
                  <a:pos x="0" y="117"/>
                </a:cxn>
                <a:cxn ang="0">
                  <a:pos x="0" y="126"/>
                </a:cxn>
                <a:cxn ang="0">
                  <a:pos x="3" y="134"/>
                </a:cxn>
                <a:cxn ang="0">
                  <a:pos x="6" y="141"/>
                </a:cxn>
                <a:cxn ang="0">
                  <a:pos x="13" y="147"/>
                </a:cxn>
                <a:cxn ang="0">
                  <a:pos x="19" y="154"/>
                </a:cxn>
                <a:cxn ang="0">
                  <a:pos x="26" y="156"/>
                </a:cxn>
                <a:cxn ang="0">
                  <a:pos x="35" y="160"/>
                </a:cxn>
                <a:cxn ang="0">
                  <a:pos x="44" y="160"/>
                </a:cxn>
                <a:cxn ang="0">
                  <a:pos x="392" y="160"/>
                </a:cxn>
              </a:cxnLst>
              <a:rect l="0" t="0" r="r" b="b"/>
              <a:pathLst>
                <a:path w="437" h="161">
                  <a:moveTo>
                    <a:pt x="392" y="160"/>
                  </a:moveTo>
                  <a:lnTo>
                    <a:pt x="392" y="160"/>
                  </a:lnTo>
                  <a:lnTo>
                    <a:pt x="401" y="160"/>
                  </a:lnTo>
                  <a:lnTo>
                    <a:pt x="409" y="156"/>
                  </a:lnTo>
                  <a:lnTo>
                    <a:pt x="417" y="154"/>
                  </a:lnTo>
                  <a:lnTo>
                    <a:pt x="423" y="147"/>
                  </a:lnTo>
                  <a:lnTo>
                    <a:pt x="428" y="141"/>
                  </a:lnTo>
                  <a:lnTo>
                    <a:pt x="433" y="134"/>
                  </a:lnTo>
                  <a:lnTo>
                    <a:pt x="434" y="126"/>
                  </a:lnTo>
                  <a:lnTo>
                    <a:pt x="436" y="117"/>
                  </a:lnTo>
                  <a:lnTo>
                    <a:pt x="436" y="44"/>
                  </a:lnTo>
                  <a:lnTo>
                    <a:pt x="434" y="35"/>
                  </a:lnTo>
                  <a:lnTo>
                    <a:pt x="433" y="27"/>
                  </a:lnTo>
                  <a:lnTo>
                    <a:pt x="428" y="19"/>
                  </a:lnTo>
                  <a:lnTo>
                    <a:pt x="423" y="13"/>
                  </a:lnTo>
                  <a:lnTo>
                    <a:pt x="417" y="7"/>
                  </a:lnTo>
                  <a:lnTo>
                    <a:pt x="409" y="5"/>
                  </a:lnTo>
                  <a:lnTo>
                    <a:pt x="401" y="1"/>
                  </a:lnTo>
                  <a:lnTo>
                    <a:pt x="392" y="0"/>
                  </a:lnTo>
                  <a:lnTo>
                    <a:pt x="44" y="0"/>
                  </a:lnTo>
                  <a:lnTo>
                    <a:pt x="35" y="1"/>
                  </a:lnTo>
                  <a:lnTo>
                    <a:pt x="26" y="5"/>
                  </a:lnTo>
                  <a:lnTo>
                    <a:pt x="19" y="7"/>
                  </a:lnTo>
                  <a:lnTo>
                    <a:pt x="13" y="13"/>
                  </a:lnTo>
                  <a:lnTo>
                    <a:pt x="6" y="19"/>
                  </a:lnTo>
                  <a:lnTo>
                    <a:pt x="3" y="27"/>
                  </a:lnTo>
                  <a:lnTo>
                    <a:pt x="0" y="35"/>
                  </a:lnTo>
                  <a:lnTo>
                    <a:pt x="0" y="44"/>
                  </a:lnTo>
                  <a:lnTo>
                    <a:pt x="0" y="117"/>
                  </a:lnTo>
                  <a:lnTo>
                    <a:pt x="0" y="126"/>
                  </a:lnTo>
                  <a:lnTo>
                    <a:pt x="3" y="134"/>
                  </a:lnTo>
                  <a:lnTo>
                    <a:pt x="6" y="141"/>
                  </a:lnTo>
                  <a:lnTo>
                    <a:pt x="13" y="147"/>
                  </a:lnTo>
                  <a:lnTo>
                    <a:pt x="19" y="154"/>
                  </a:lnTo>
                  <a:lnTo>
                    <a:pt x="26" y="156"/>
                  </a:lnTo>
                  <a:lnTo>
                    <a:pt x="35" y="160"/>
                  </a:lnTo>
                  <a:lnTo>
                    <a:pt x="44" y="160"/>
                  </a:lnTo>
                  <a:lnTo>
                    <a:pt x="392" y="160"/>
                  </a:lnTo>
                </a:path>
              </a:pathLst>
            </a:custGeom>
            <a:solidFill>
              <a:srgbClr val="FFFFFF"/>
            </a:solidFill>
            <a:ln w="12700" cap="rnd" cmpd="sng">
              <a:solidFill>
                <a:srgbClr val="999999"/>
              </a:solidFill>
              <a:prstDash val="solid"/>
              <a:round/>
              <a:headEnd/>
              <a:tailEnd/>
            </a:ln>
            <a:effectLst/>
          </p:spPr>
          <p:txBody>
            <a:bodyPr/>
            <a:lstStyle/>
            <a:p>
              <a:endParaRPr lang="en-US"/>
            </a:p>
          </p:txBody>
        </p:sp>
        <p:sp>
          <p:nvSpPr>
            <p:cNvPr id="81" name="Freeform 245"/>
            <p:cNvSpPr>
              <a:spLocks/>
            </p:cNvSpPr>
            <p:nvPr/>
          </p:nvSpPr>
          <p:spPr bwMode="auto">
            <a:xfrm>
              <a:off x="3143" y="2269"/>
              <a:ext cx="446" cy="156"/>
            </a:xfrm>
            <a:custGeom>
              <a:avLst/>
              <a:gdLst/>
              <a:ahLst/>
              <a:cxnLst>
                <a:cxn ang="0">
                  <a:pos x="311" y="160"/>
                </a:cxn>
                <a:cxn ang="0">
                  <a:pos x="311" y="160"/>
                </a:cxn>
                <a:cxn ang="0">
                  <a:pos x="320" y="158"/>
                </a:cxn>
                <a:cxn ang="0">
                  <a:pos x="328" y="157"/>
                </a:cxn>
                <a:cxn ang="0">
                  <a:pos x="335" y="153"/>
                </a:cxn>
                <a:cxn ang="0">
                  <a:pos x="342" y="147"/>
                </a:cxn>
                <a:cxn ang="0">
                  <a:pos x="348" y="141"/>
                </a:cxn>
                <a:cxn ang="0">
                  <a:pos x="350" y="133"/>
                </a:cxn>
                <a:cxn ang="0">
                  <a:pos x="353" y="125"/>
                </a:cxn>
                <a:cxn ang="0">
                  <a:pos x="355" y="116"/>
                </a:cxn>
                <a:cxn ang="0">
                  <a:pos x="355" y="43"/>
                </a:cxn>
                <a:cxn ang="0">
                  <a:pos x="353" y="35"/>
                </a:cxn>
                <a:cxn ang="0">
                  <a:pos x="350" y="27"/>
                </a:cxn>
                <a:cxn ang="0">
                  <a:pos x="348" y="19"/>
                </a:cxn>
                <a:cxn ang="0">
                  <a:pos x="342" y="13"/>
                </a:cxn>
                <a:cxn ang="0">
                  <a:pos x="335" y="8"/>
                </a:cxn>
                <a:cxn ang="0">
                  <a:pos x="328" y="4"/>
                </a:cxn>
                <a:cxn ang="0">
                  <a:pos x="320" y="0"/>
                </a:cxn>
                <a:cxn ang="0">
                  <a:pos x="311" y="0"/>
                </a:cxn>
                <a:cxn ang="0">
                  <a:pos x="43" y="0"/>
                </a:cxn>
                <a:cxn ang="0">
                  <a:pos x="35" y="0"/>
                </a:cxn>
                <a:cxn ang="0">
                  <a:pos x="25" y="4"/>
                </a:cxn>
                <a:cxn ang="0">
                  <a:pos x="18" y="8"/>
                </a:cxn>
                <a:cxn ang="0">
                  <a:pos x="12" y="13"/>
                </a:cxn>
                <a:cxn ang="0">
                  <a:pos x="6" y="19"/>
                </a:cxn>
                <a:cxn ang="0">
                  <a:pos x="3" y="27"/>
                </a:cxn>
                <a:cxn ang="0">
                  <a:pos x="0" y="35"/>
                </a:cxn>
                <a:cxn ang="0">
                  <a:pos x="0" y="43"/>
                </a:cxn>
                <a:cxn ang="0">
                  <a:pos x="0" y="116"/>
                </a:cxn>
                <a:cxn ang="0">
                  <a:pos x="0" y="125"/>
                </a:cxn>
                <a:cxn ang="0">
                  <a:pos x="3" y="133"/>
                </a:cxn>
                <a:cxn ang="0">
                  <a:pos x="6" y="141"/>
                </a:cxn>
                <a:cxn ang="0">
                  <a:pos x="12" y="147"/>
                </a:cxn>
                <a:cxn ang="0">
                  <a:pos x="18" y="153"/>
                </a:cxn>
                <a:cxn ang="0">
                  <a:pos x="25" y="157"/>
                </a:cxn>
                <a:cxn ang="0">
                  <a:pos x="35" y="158"/>
                </a:cxn>
                <a:cxn ang="0">
                  <a:pos x="43" y="160"/>
                </a:cxn>
                <a:cxn ang="0">
                  <a:pos x="311" y="160"/>
                </a:cxn>
              </a:cxnLst>
              <a:rect l="0" t="0" r="r" b="b"/>
              <a:pathLst>
                <a:path w="356" h="161">
                  <a:moveTo>
                    <a:pt x="311" y="160"/>
                  </a:moveTo>
                  <a:lnTo>
                    <a:pt x="311" y="160"/>
                  </a:lnTo>
                  <a:lnTo>
                    <a:pt x="320" y="158"/>
                  </a:lnTo>
                  <a:lnTo>
                    <a:pt x="328" y="157"/>
                  </a:lnTo>
                  <a:lnTo>
                    <a:pt x="335" y="153"/>
                  </a:lnTo>
                  <a:lnTo>
                    <a:pt x="342" y="147"/>
                  </a:lnTo>
                  <a:lnTo>
                    <a:pt x="348" y="141"/>
                  </a:lnTo>
                  <a:lnTo>
                    <a:pt x="350" y="133"/>
                  </a:lnTo>
                  <a:lnTo>
                    <a:pt x="353" y="125"/>
                  </a:lnTo>
                  <a:lnTo>
                    <a:pt x="355" y="116"/>
                  </a:lnTo>
                  <a:lnTo>
                    <a:pt x="355" y="43"/>
                  </a:lnTo>
                  <a:lnTo>
                    <a:pt x="353" y="35"/>
                  </a:lnTo>
                  <a:lnTo>
                    <a:pt x="350" y="27"/>
                  </a:lnTo>
                  <a:lnTo>
                    <a:pt x="348" y="19"/>
                  </a:lnTo>
                  <a:lnTo>
                    <a:pt x="342" y="13"/>
                  </a:lnTo>
                  <a:lnTo>
                    <a:pt x="335" y="8"/>
                  </a:lnTo>
                  <a:lnTo>
                    <a:pt x="328" y="4"/>
                  </a:lnTo>
                  <a:lnTo>
                    <a:pt x="320" y="0"/>
                  </a:lnTo>
                  <a:lnTo>
                    <a:pt x="311" y="0"/>
                  </a:lnTo>
                  <a:lnTo>
                    <a:pt x="43" y="0"/>
                  </a:lnTo>
                  <a:lnTo>
                    <a:pt x="35" y="0"/>
                  </a:lnTo>
                  <a:lnTo>
                    <a:pt x="25" y="4"/>
                  </a:lnTo>
                  <a:lnTo>
                    <a:pt x="18" y="8"/>
                  </a:lnTo>
                  <a:lnTo>
                    <a:pt x="12" y="13"/>
                  </a:lnTo>
                  <a:lnTo>
                    <a:pt x="6" y="19"/>
                  </a:lnTo>
                  <a:lnTo>
                    <a:pt x="3" y="27"/>
                  </a:lnTo>
                  <a:lnTo>
                    <a:pt x="0" y="35"/>
                  </a:lnTo>
                  <a:lnTo>
                    <a:pt x="0" y="43"/>
                  </a:lnTo>
                  <a:lnTo>
                    <a:pt x="0" y="116"/>
                  </a:lnTo>
                  <a:lnTo>
                    <a:pt x="0" y="125"/>
                  </a:lnTo>
                  <a:lnTo>
                    <a:pt x="3" y="133"/>
                  </a:lnTo>
                  <a:lnTo>
                    <a:pt x="6" y="141"/>
                  </a:lnTo>
                  <a:lnTo>
                    <a:pt x="12" y="147"/>
                  </a:lnTo>
                  <a:lnTo>
                    <a:pt x="18" y="153"/>
                  </a:lnTo>
                  <a:lnTo>
                    <a:pt x="25" y="157"/>
                  </a:lnTo>
                  <a:lnTo>
                    <a:pt x="35" y="158"/>
                  </a:lnTo>
                  <a:lnTo>
                    <a:pt x="43" y="160"/>
                  </a:lnTo>
                  <a:lnTo>
                    <a:pt x="311" y="160"/>
                  </a:lnTo>
                </a:path>
              </a:pathLst>
            </a:custGeom>
            <a:solidFill>
              <a:srgbClr val="FFFFFF"/>
            </a:solidFill>
            <a:ln w="12700" cap="rnd" cmpd="sng">
              <a:solidFill>
                <a:srgbClr val="999999"/>
              </a:solidFill>
              <a:prstDash val="solid"/>
              <a:round/>
              <a:headEnd/>
              <a:tailEnd/>
            </a:ln>
            <a:effectLst/>
          </p:spPr>
          <p:txBody>
            <a:bodyPr/>
            <a:lstStyle/>
            <a:p>
              <a:endParaRPr lang="en-US"/>
            </a:p>
          </p:txBody>
        </p:sp>
        <p:sp>
          <p:nvSpPr>
            <p:cNvPr id="82" name="Freeform 246"/>
            <p:cNvSpPr>
              <a:spLocks/>
            </p:cNvSpPr>
            <p:nvPr/>
          </p:nvSpPr>
          <p:spPr bwMode="auto">
            <a:xfrm>
              <a:off x="2160" y="2589"/>
              <a:ext cx="464" cy="248"/>
            </a:xfrm>
            <a:custGeom>
              <a:avLst/>
              <a:gdLst/>
              <a:ahLst/>
              <a:cxnLst>
                <a:cxn ang="0">
                  <a:pos x="370" y="0"/>
                </a:cxn>
                <a:cxn ang="0">
                  <a:pos x="370" y="195"/>
                </a:cxn>
                <a:cxn ang="0">
                  <a:pos x="368" y="201"/>
                </a:cxn>
                <a:cxn ang="0">
                  <a:pos x="366" y="207"/>
                </a:cxn>
                <a:cxn ang="0">
                  <a:pos x="362" y="212"/>
                </a:cxn>
                <a:cxn ang="0">
                  <a:pos x="355" y="218"/>
                </a:cxn>
                <a:cxn ang="0">
                  <a:pos x="348" y="224"/>
                </a:cxn>
                <a:cxn ang="0">
                  <a:pos x="338" y="228"/>
                </a:cxn>
                <a:cxn ang="0">
                  <a:pos x="315" y="238"/>
                </a:cxn>
                <a:cxn ang="0">
                  <a:pos x="289" y="246"/>
                </a:cxn>
                <a:cxn ang="0">
                  <a:pos x="256" y="250"/>
                </a:cxn>
                <a:cxn ang="0">
                  <a:pos x="222" y="253"/>
                </a:cxn>
                <a:cxn ang="0">
                  <a:pos x="186" y="255"/>
                </a:cxn>
                <a:cxn ang="0">
                  <a:pos x="147" y="253"/>
                </a:cxn>
                <a:cxn ang="0">
                  <a:pos x="114" y="250"/>
                </a:cxn>
                <a:cxn ang="0">
                  <a:pos x="81" y="246"/>
                </a:cxn>
                <a:cxn ang="0">
                  <a:pos x="55" y="238"/>
                </a:cxn>
                <a:cxn ang="0">
                  <a:pos x="31" y="228"/>
                </a:cxn>
                <a:cxn ang="0">
                  <a:pos x="22" y="224"/>
                </a:cxn>
                <a:cxn ang="0">
                  <a:pos x="14" y="218"/>
                </a:cxn>
                <a:cxn ang="0">
                  <a:pos x="7" y="212"/>
                </a:cxn>
                <a:cxn ang="0">
                  <a:pos x="3" y="207"/>
                </a:cxn>
                <a:cxn ang="0">
                  <a:pos x="1" y="201"/>
                </a:cxn>
                <a:cxn ang="0">
                  <a:pos x="0" y="195"/>
                </a:cxn>
                <a:cxn ang="0">
                  <a:pos x="0" y="0"/>
                </a:cxn>
                <a:cxn ang="0">
                  <a:pos x="9" y="6"/>
                </a:cxn>
                <a:cxn ang="0">
                  <a:pos x="18" y="11"/>
                </a:cxn>
                <a:cxn ang="0">
                  <a:pos x="43" y="21"/>
                </a:cxn>
                <a:cxn ang="0">
                  <a:pos x="70" y="27"/>
                </a:cxn>
                <a:cxn ang="0">
                  <a:pos x="97" y="34"/>
                </a:cxn>
                <a:cxn ang="0">
                  <a:pos x="125" y="37"/>
                </a:cxn>
                <a:cxn ang="0">
                  <a:pos x="149" y="38"/>
                </a:cxn>
                <a:cxn ang="0">
                  <a:pos x="186" y="40"/>
                </a:cxn>
                <a:cxn ang="0">
                  <a:pos x="224" y="38"/>
                </a:cxn>
                <a:cxn ang="0">
                  <a:pos x="263" y="35"/>
                </a:cxn>
                <a:cxn ang="0">
                  <a:pos x="296" y="28"/>
                </a:cxn>
                <a:cxn ang="0">
                  <a:pos x="325" y="21"/>
                </a:cxn>
                <a:cxn ang="0">
                  <a:pos x="349" y="11"/>
                </a:cxn>
                <a:cxn ang="0">
                  <a:pos x="360" y="6"/>
                </a:cxn>
                <a:cxn ang="0">
                  <a:pos x="370" y="0"/>
                </a:cxn>
              </a:cxnLst>
              <a:rect l="0" t="0" r="r" b="b"/>
              <a:pathLst>
                <a:path w="371" h="256">
                  <a:moveTo>
                    <a:pt x="370" y="0"/>
                  </a:moveTo>
                  <a:lnTo>
                    <a:pt x="370" y="195"/>
                  </a:lnTo>
                  <a:lnTo>
                    <a:pt x="368" y="201"/>
                  </a:lnTo>
                  <a:lnTo>
                    <a:pt x="366" y="207"/>
                  </a:lnTo>
                  <a:lnTo>
                    <a:pt x="362" y="212"/>
                  </a:lnTo>
                  <a:lnTo>
                    <a:pt x="355" y="218"/>
                  </a:lnTo>
                  <a:lnTo>
                    <a:pt x="348" y="224"/>
                  </a:lnTo>
                  <a:lnTo>
                    <a:pt x="338" y="228"/>
                  </a:lnTo>
                  <a:lnTo>
                    <a:pt x="315" y="238"/>
                  </a:lnTo>
                  <a:lnTo>
                    <a:pt x="289" y="246"/>
                  </a:lnTo>
                  <a:lnTo>
                    <a:pt x="256" y="250"/>
                  </a:lnTo>
                  <a:lnTo>
                    <a:pt x="222" y="253"/>
                  </a:lnTo>
                  <a:lnTo>
                    <a:pt x="186" y="255"/>
                  </a:lnTo>
                  <a:lnTo>
                    <a:pt x="147" y="253"/>
                  </a:lnTo>
                  <a:lnTo>
                    <a:pt x="114" y="250"/>
                  </a:lnTo>
                  <a:lnTo>
                    <a:pt x="81" y="246"/>
                  </a:lnTo>
                  <a:lnTo>
                    <a:pt x="55" y="238"/>
                  </a:lnTo>
                  <a:lnTo>
                    <a:pt x="31" y="228"/>
                  </a:lnTo>
                  <a:lnTo>
                    <a:pt x="22" y="224"/>
                  </a:lnTo>
                  <a:lnTo>
                    <a:pt x="14" y="218"/>
                  </a:lnTo>
                  <a:lnTo>
                    <a:pt x="7" y="212"/>
                  </a:lnTo>
                  <a:lnTo>
                    <a:pt x="3" y="207"/>
                  </a:lnTo>
                  <a:lnTo>
                    <a:pt x="1" y="201"/>
                  </a:lnTo>
                  <a:lnTo>
                    <a:pt x="0" y="195"/>
                  </a:lnTo>
                  <a:lnTo>
                    <a:pt x="0" y="0"/>
                  </a:lnTo>
                  <a:lnTo>
                    <a:pt x="9" y="6"/>
                  </a:lnTo>
                  <a:lnTo>
                    <a:pt x="18" y="11"/>
                  </a:lnTo>
                  <a:lnTo>
                    <a:pt x="43" y="21"/>
                  </a:lnTo>
                  <a:lnTo>
                    <a:pt x="70" y="27"/>
                  </a:lnTo>
                  <a:lnTo>
                    <a:pt x="97" y="34"/>
                  </a:lnTo>
                  <a:lnTo>
                    <a:pt x="125" y="37"/>
                  </a:lnTo>
                  <a:lnTo>
                    <a:pt x="149" y="38"/>
                  </a:lnTo>
                  <a:lnTo>
                    <a:pt x="186" y="40"/>
                  </a:lnTo>
                  <a:lnTo>
                    <a:pt x="224" y="38"/>
                  </a:lnTo>
                  <a:lnTo>
                    <a:pt x="263" y="35"/>
                  </a:lnTo>
                  <a:lnTo>
                    <a:pt x="296" y="28"/>
                  </a:lnTo>
                  <a:lnTo>
                    <a:pt x="325" y="21"/>
                  </a:lnTo>
                  <a:lnTo>
                    <a:pt x="349" y="11"/>
                  </a:lnTo>
                  <a:lnTo>
                    <a:pt x="360" y="6"/>
                  </a:lnTo>
                  <a:lnTo>
                    <a:pt x="370" y="0"/>
                  </a:lnTo>
                </a:path>
              </a:pathLst>
            </a:custGeom>
            <a:solidFill>
              <a:srgbClr val="FFFFFF"/>
            </a:solidFill>
            <a:ln w="9525" cap="rnd">
              <a:noFill/>
              <a:round/>
              <a:headEnd/>
              <a:tailEnd/>
            </a:ln>
            <a:effectLst/>
          </p:spPr>
          <p:txBody>
            <a:bodyPr/>
            <a:lstStyle/>
            <a:p>
              <a:endParaRPr lang="en-US"/>
            </a:p>
          </p:txBody>
        </p:sp>
        <p:sp>
          <p:nvSpPr>
            <p:cNvPr id="83" name="Freeform 247"/>
            <p:cNvSpPr>
              <a:spLocks/>
            </p:cNvSpPr>
            <p:nvPr/>
          </p:nvSpPr>
          <p:spPr bwMode="auto">
            <a:xfrm>
              <a:off x="2163" y="2505"/>
              <a:ext cx="456" cy="102"/>
            </a:xfrm>
            <a:custGeom>
              <a:avLst/>
              <a:gdLst/>
              <a:ahLst/>
              <a:cxnLst>
                <a:cxn ang="0">
                  <a:pos x="316" y="86"/>
                </a:cxn>
                <a:cxn ang="0">
                  <a:pos x="316" y="86"/>
                </a:cxn>
                <a:cxn ang="0">
                  <a:pos x="333" y="80"/>
                </a:cxn>
                <a:cxn ang="0">
                  <a:pos x="344" y="74"/>
                </a:cxn>
                <a:cxn ang="0">
                  <a:pos x="353" y="68"/>
                </a:cxn>
                <a:cxn ang="0">
                  <a:pos x="358" y="63"/>
                </a:cxn>
                <a:cxn ang="0">
                  <a:pos x="363" y="58"/>
                </a:cxn>
                <a:cxn ang="0">
                  <a:pos x="364" y="56"/>
                </a:cxn>
                <a:cxn ang="0">
                  <a:pos x="364" y="52"/>
                </a:cxn>
                <a:cxn ang="0">
                  <a:pos x="364" y="47"/>
                </a:cxn>
                <a:cxn ang="0">
                  <a:pos x="363" y="45"/>
                </a:cxn>
                <a:cxn ang="0">
                  <a:pos x="359" y="39"/>
                </a:cxn>
                <a:cxn ang="0">
                  <a:pos x="353" y="36"/>
                </a:cxn>
                <a:cxn ang="0">
                  <a:pos x="339" y="26"/>
                </a:cxn>
                <a:cxn ang="0">
                  <a:pos x="316" y="17"/>
                </a:cxn>
                <a:cxn ang="0">
                  <a:pos x="289" y="9"/>
                </a:cxn>
                <a:cxn ang="0">
                  <a:pos x="257" y="5"/>
                </a:cxn>
                <a:cxn ang="0">
                  <a:pos x="220" y="0"/>
                </a:cxn>
                <a:cxn ang="0">
                  <a:pos x="183" y="0"/>
                </a:cxn>
                <a:cxn ang="0">
                  <a:pos x="144" y="0"/>
                </a:cxn>
                <a:cxn ang="0">
                  <a:pos x="107" y="5"/>
                </a:cxn>
                <a:cxn ang="0">
                  <a:pos x="77" y="9"/>
                </a:cxn>
                <a:cxn ang="0">
                  <a:pos x="48" y="17"/>
                </a:cxn>
                <a:cxn ang="0">
                  <a:pos x="26" y="26"/>
                </a:cxn>
                <a:cxn ang="0">
                  <a:pos x="11" y="36"/>
                </a:cxn>
                <a:cxn ang="0">
                  <a:pos x="6" y="39"/>
                </a:cxn>
                <a:cxn ang="0">
                  <a:pos x="2" y="45"/>
                </a:cxn>
                <a:cxn ang="0">
                  <a:pos x="0" y="47"/>
                </a:cxn>
                <a:cxn ang="0">
                  <a:pos x="0" y="52"/>
                </a:cxn>
                <a:cxn ang="0">
                  <a:pos x="0" y="56"/>
                </a:cxn>
                <a:cxn ang="0">
                  <a:pos x="2" y="58"/>
                </a:cxn>
                <a:cxn ang="0">
                  <a:pos x="6" y="63"/>
                </a:cxn>
                <a:cxn ang="0">
                  <a:pos x="11" y="68"/>
                </a:cxn>
                <a:cxn ang="0">
                  <a:pos x="26" y="76"/>
                </a:cxn>
                <a:cxn ang="0">
                  <a:pos x="48" y="86"/>
                </a:cxn>
                <a:cxn ang="0">
                  <a:pos x="77" y="93"/>
                </a:cxn>
                <a:cxn ang="0">
                  <a:pos x="107" y="98"/>
                </a:cxn>
                <a:cxn ang="0">
                  <a:pos x="144" y="103"/>
                </a:cxn>
                <a:cxn ang="0">
                  <a:pos x="183" y="104"/>
                </a:cxn>
                <a:cxn ang="0">
                  <a:pos x="220" y="103"/>
                </a:cxn>
                <a:cxn ang="0">
                  <a:pos x="256" y="98"/>
                </a:cxn>
                <a:cxn ang="0">
                  <a:pos x="287" y="93"/>
                </a:cxn>
                <a:cxn ang="0">
                  <a:pos x="316" y="86"/>
                </a:cxn>
              </a:cxnLst>
              <a:rect l="0" t="0" r="r" b="b"/>
              <a:pathLst>
                <a:path w="365" h="105">
                  <a:moveTo>
                    <a:pt x="316" y="86"/>
                  </a:moveTo>
                  <a:lnTo>
                    <a:pt x="316" y="86"/>
                  </a:lnTo>
                  <a:lnTo>
                    <a:pt x="333" y="80"/>
                  </a:lnTo>
                  <a:lnTo>
                    <a:pt x="344" y="74"/>
                  </a:lnTo>
                  <a:lnTo>
                    <a:pt x="353" y="68"/>
                  </a:lnTo>
                  <a:lnTo>
                    <a:pt x="358" y="63"/>
                  </a:lnTo>
                  <a:lnTo>
                    <a:pt x="363" y="58"/>
                  </a:lnTo>
                  <a:lnTo>
                    <a:pt x="364" y="56"/>
                  </a:lnTo>
                  <a:lnTo>
                    <a:pt x="364" y="52"/>
                  </a:lnTo>
                  <a:lnTo>
                    <a:pt x="364" y="47"/>
                  </a:lnTo>
                  <a:lnTo>
                    <a:pt x="363" y="45"/>
                  </a:lnTo>
                  <a:lnTo>
                    <a:pt x="359" y="39"/>
                  </a:lnTo>
                  <a:lnTo>
                    <a:pt x="353" y="36"/>
                  </a:lnTo>
                  <a:lnTo>
                    <a:pt x="339" y="26"/>
                  </a:lnTo>
                  <a:lnTo>
                    <a:pt x="316" y="17"/>
                  </a:lnTo>
                  <a:lnTo>
                    <a:pt x="289" y="9"/>
                  </a:lnTo>
                  <a:lnTo>
                    <a:pt x="257" y="5"/>
                  </a:lnTo>
                  <a:lnTo>
                    <a:pt x="220" y="0"/>
                  </a:lnTo>
                  <a:lnTo>
                    <a:pt x="183" y="0"/>
                  </a:lnTo>
                  <a:lnTo>
                    <a:pt x="144" y="0"/>
                  </a:lnTo>
                  <a:lnTo>
                    <a:pt x="107" y="5"/>
                  </a:lnTo>
                  <a:lnTo>
                    <a:pt x="77" y="9"/>
                  </a:lnTo>
                  <a:lnTo>
                    <a:pt x="48" y="17"/>
                  </a:lnTo>
                  <a:lnTo>
                    <a:pt x="26" y="26"/>
                  </a:lnTo>
                  <a:lnTo>
                    <a:pt x="11" y="36"/>
                  </a:lnTo>
                  <a:lnTo>
                    <a:pt x="6" y="39"/>
                  </a:lnTo>
                  <a:lnTo>
                    <a:pt x="2" y="45"/>
                  </a:lnTo>
                  <a:lnTo>
                    <a:pt x="0" y="47"/>
                  </a:lnTo>
                  <a:lnTo>
                    <a:pt x="0" y="52"/>
                  </a:lnTo>
                  <a:lnTo>
                    <a:pt x="0" y="56"/>
                  </a:lnTo>
                  <a:lnTo>
                    <a:pt x="2" y="58"/>
                  </a:lnTo>
                  <a:lnTo>
                    <a:pt x="6" y="63"/>
                  </a:lnTo>
                  <a:lnTo>
                    <a:pt x="11" y="68"/>
                  </a:lnTo>
                  <a:lnTo>
                    <a:pt x="26" y="76"/>
                  </a:lnTo>
                  <a:lnTo>
                    <a:pt x="48" y="86"/>
                  </a:lnTo>
                  <a:lnTo>
                    <a:pt x="77" y="93"/>
                  </a:lnTo>
                  <a:lnTo>
                    <a:pt x="107" y="98"/>
                  </a:lnTo>
                  <a:lnTo>
                    <a:pt x="144" y="103"/>
                  </a:lnTo>
                  <a:lnTo>
                    <a:pt x="183" y="104"/>
                  </a:lnTo>
                  <a:lnTo>
                    <a:pt x="220" y="103"/>
                  </a:lnTo>
                  <a:lnTo>
                    <a:pt x="256" y="98"/>
                  </a:lnTo>
                  <a:lnTo>
                    <a:pt x="287" y="93"/>
                  </a:lnTo>
                  <a:lnTo>
                    <a:pt x="316" y="86"/>
                  </a:lnTo>
                </a:path>
              </a:pathLst>
            </a:custGeom>
            <a:solidFill>
              <a:srgbClr val="FFFFFF"/>
            </a:solidFill>
            <a:ln w="9525" cap="rnd">
              <a:noFill/>
              <a:round/>
              <a:headEnd/>
              <a:tailEnd/>
            </a:ln>
            <a:effectLst/>
          </p:spPr>
          <p:txBody>
            <a:bodyPr/>
            <a:lstStyle/>
            <a:p>
              <a:endParaRPr lang="en-US"/>
            </a:p>
          </p:txBody>
        </p:sp>
        <p:sp>
          <p:nvSpPr>
            <p:cNvPr id="84" name="Freeform 248"/>
            <p:cNvSpPr>
              <a:spLocks/>
            </p:cNvSpPr>
            <p:nvPr/>
          </p:nvSpPr>
          <p:spPr bwMode="auto">
            <a:xfrm>
              <a:off x="4320" y="2778"/>
              <a:ext cx="466" cy="250"/>
            </a:xfrm>
            <a:custGeom>
              <a:avLst/>
              <a:gdLst/>
              <a:ahLst/>
              <a:cxnLst>
                <a:cxn ang="0">
                  <a:pos x="371" y="0"/>
                </a:cxn>
                <a:cxn ang="0">
                  <a:pos x="371" y="195"/>
                </a:cxn>
                <a:cxn ang="0">
                  <a:pos x="369" y="201"/>
                </a:cxn>
                <a:cxn ang="0">
                  <a:pos x="367" y="208"/>
                </a:cxn>
                <a:cxn ang="0">
                  <a:pos x="363" y="214"/>
                </a:cxn>
                <a:cxn ang="0">
                  <a:pos x="356" y="219"/>
                </a:cxn>
                <a:cxn ang="0">
                  <a:pos x="349" y="225"/>
                </a:cxn>
                <a:cxn ang="0">
                  <a:pos x="339" y="230"/>
                </a:cxn>
                <a:cxn ang="0">
                  <a:pos x="316" y="238"/>
                </a:cxn>
                <a:cxn ang="0">
                  <a:pos x="288" y="246"/>
                </a:cxn>
                <a:cxn ang="0">
                  <a:pos x="257" y="252"/>
                </a:cxn>
                <a:cxn ang="0">
                  <a:pos x="223" y="255"/>
                </a:cxn>
                <a:cxn ang="0">
                  <a:pos x="185" y="257"/>
                </a:cxn>
                <a:cxn ang="0">
                  <a:pos x="147" y="255"/>
                </a:cxn>
                <a:cxn ang="0">
                  <a:pos x="114" y="252"/>
                </a:cxn>
                <a:cxn ang="0">
                  <a:pos x="82" y="246"/>
                </a:cxn>
                <a:cxn ang="0">
                  <a:pos x="54" y="238"/>
                </a:cxn>
                <a:cxn ang="0">
                  <a:pos x="32" y="230"/>
                </a:cxn>
                <a:cxn ang="0">
                  <a:pos x="22" y="224"/>
                </a:cxn>
                <a:cxn ang="0">
                  <a:pos x="14" y="219"/>
                </a:cxn>
                <a:cxn ang="0">
                  <a:pos x="7" y="214"/>
                </a:cxn>
                <a:cxn ang="0">
                  <a:pos x="3" y="208"/>
                </a:cxn>
                <a:cxn ang="0">
                  <a:pos x="1" y="201"/>
                </a:cxn>
                <a:cxn ang="0">
                  <a:pos x="0" y="195"/>
                </a:cxn>
                <a:cxn ang="0">
                  <a:pos x="0" y="0"/>
                </a:cxn>
                <a:cxn ang="0">
                  <a:pos x="9" y="6"/>
                </a:cxn>
                <a:cxn ang="0">
                  <a:pos x="19" y="13"/>
                </a:cxn>
                <a:cxn ang="0">
                  <a:pos x="43" y="21"/>
                </a:cxn>
                <a:cxn ang="0">
                  <a:pos x="70" y="29"/>
                </a:cxn>
                <a:cxn ang="0">
                  <a:pos x="97" y="34"/>
                </a:cxn>
                <a:cxn ang="0">
                  <a:pos x="125" y="37"/>
                </a:cxn>
                <a:cxn ang="0">
                  <a:pos x="149" y="40"/>
                </a:cxn>
                <a:cxn ang="0">
                  <a:pos x="185" y="41"/>
                </a:cxn>
                <a:cxn ang="0">
                  <a:pos x="224" y="40"/>
                </a:cxn>
                <a:cxn ang="0">
                  <a:pos x="263" y="35"/>
                </a:cxn>
                <a:cxn ang="0">
                  <a:pos x="297" y="30"/>
                </a:cxn>
                <a:cxn ang="0">
                  <a:pos x="326" y="23"/>
                </a:cxn>
                <a:cxn ang="0">
                  <a:pos x="350" y="13"/>
                </a:cxn>
                <a:cxn ang="0">
                  <a:pos x="361" y="6"/>
                </a:cxn>
                <a:cxn ang="0">
                  <a:pos x="371" y="0"/>
                </a:cxn>
              </a:cxnLst>
              <a:rect l="0" t="0" r="r" b="b"/>
              <a:pathLst>
                <a:path w="372" h="258">
                  <a:moveTo>
                    <a:pt x="371" y="0"/>
                  </a:moveTo>
                  <a:lnTo>
                    <a:pt x="371" y="195"/>
                  </a:lnTo>
                  <a:lnTo>
                    <a:pt x="369" y="201"/>
                  </a:lnTo>
                  <a:lnTo>
                    <a:pt x="367" y="208"/>
                  </a:lnTo>
                  <a:lnTo>
                    <a:pt x="363" y="214"/>
                  </a:lnTo>
                  <a:lnTo>
                    <a:pt x="356" y="219"/>
                  </a:lnTo>
                  <a:lnTo>
                    <a:pt x="349" y="225"/>
                  </a:lnTo>
                  <a:lnTo>
                    <a:pt x="339" y="230"/>
                  </a:lnTo>
                  <a:lnTo>
                    <a:pt x="316" y="238"/>
                  </a:lnTo>
                  <a:lnTo>
                    <a:pt x="288" y="246"/>
                  </a:lnTo>
                  <a:lnTo>
                    <a:pt x="257" y="252"/>
                  </a:lnTo>
                  <a:lnTo>
                    <a:pt x="223" y="255"/>
                  </a:lnTo>
                  <a:lnTo>
                    <a:pt x="185" y="257"/>
                  </a:lnTo>
                  <a:lnTo>
                    <a:pt x="147" y="255"/>
                  </a:lnTo>
                  <a:lnTo>
                    <a:pt x="114" y="252"/>
                  </a:lnTo>
                  <a:lnTo>
                    <a:pt x="82" y="246"/>
                  </a:lnTo>
                  <a:lnTo>
                    <a:pt x="54" y="238"/>
                  </a:lnTo>
                  <a:lnTo>
                    <a:pt x="32" y="230"/>
                  </a:lnTo>
                  <a:lnTo>
                    <a:pt x="22" y="224"/>
                  </a:lnTo>
                  <a:lnTo>
                    <a:pt x="14" y="219"/>
                  </a:lnTo>
                  <a:lnTo>
                    <a:pt x="7" y="214"/>
                  </a:lnTo>
                  <a:lnTo>
                    <a:pt x="3" y="208"/>
                  </a:lnTo>
                  <a:lnTo>
                    <a:pt x="1" y="201"/>
                  </a:lnTo>
                  <a:lnTo>
                    <a:pt x="0" y="195"/>
                  </a:lnTo>
                  <a:lnTo>
                    <a:pt x="0" y="0"/>
                  </a:lnTo>
                  <a:lnTo>
                    <a:pt x="9" y="6"/>
                  </a:lnTo>
                  <a:lnTo>
                    <a:pt x="19" y="13"/>
                  </a:lnTo>
                  <a:lnTo>
                    <a:pt x="43" y="21"/>
                  </a:lnTo>
                  <a:lnTo>
                    <a:pt x="70" y="29"/>
                  </a:lnTo>
                  <a:lnTo>
                    <a:pt x="97" y="34"/>
                  </a:lnTo>
                  <a:lnTo>
                    <a:pt x="125" y="37"/>
                  </a:lnTo>
                  <a:lnTo>
                    <a:pt x="149" y="40"/>
                  </a:lnTo>
                  <a:lnTo>
                    <a:pt x="185" y="41"/>
                  </a:lnTo>
                  <a:lnTo>
                    <a:pt x="224" y="40"/>
                  </a:lnTo>
                  <a:lnTo>
                    <a:pt x="263" y="35"/>
                  </a:lnTo>
                  <a:lnTo>
                    <a:pt x="297" y="30"/>
                  </a:lnTo>
                  <a:lnTo>
                    <a:pt x="326" y="23"/>
                  </a:lnTo>
                  <a:lnTo>
                    <a:pt x="350" y="13"/>
                  </a:lnTo>
                  <a:lnTo>
                    <a:pt x="361" y="6"/>
                  </a:lnTo>
                  <a:lnTo>
                    <a:pt x="371" y="0"/>
                  </a:lnTo>
                </a:path>
              </a:pathLst>
            </a:custGeom>
            <a:solidFill>
              <a:srgbClr val="FFFFFF"/>
            </a:solidFill>
            <a:ln w="9525" cap="rnd">
              <a:noFill/>
              <a:round/>
              <a:headEnd/>
              <a:tailEnd/>
            </a:ln>
            <a:effectLst/>
          </p:spPr>
          <p:txBody>
            <a:bodyPr/>
            <a:lstStyle/>
            <a:p>
              <a:endParaRPr lang="en-US"/>
            </a:p>
          </p:txBody>
        </p:sp>
        <p:sp>
          <p:nvSpPr>
            <p:cNvPr id="85" name="Freeform 249"/>
            <p:cNvSpPr>
              <a:spLocks/>
            </p:cNvSpPr>
            <p:nvPr/>
          </p:nvSpPr>
          <p:spPr bwMode="auto">
            <a:xfrm>
              <a:off x="4324" y="2694"/>
              <a:ext cx="457" cy="101"/>
            </a:xfrm>
            <a:custGeom>
              <a:avLst/>
              <a:gdLst/>
              <a:ahLst/>
              <a:cxnLst>
                <a:cxn ang="0">
                  <a:pos x="316" y="87"/>
                </a:cxn>
                <a:cxn ang="0">
                  <a:pos x="316" y="87"/>
                </a:cxn>
                <a:cxn ang="0">
                  <a:pos x="333" y="80"/>
                </a:cxn>
                <a:cxn ang="0">
                  <a:pos x="344" y="76"/>
                </a:cxn>
                <a:cxn ang="0">
                  <a:pos x="353" y="69"/>
                </a:cxn>
                <a:cxn ang="0">
                  <a:pos x="358" y="65"/>
                </a:cxn>
                <a:cxn ang="0">
                  <a:pos x="363" y="60"/>
                </a:cxn>
                <a:cxn ang="0">
                  <a:pos x="364" y="56"/>
                </a:cxn>
                <a:cxn ang="0">
                  <a:pos x="364" y="52"/>
                </a:cxn>
                <a:cxn ang="0">
                  <a:pos x="364" y="49"/>
                </a:cxn>
                <a:cxn ang="0">
                  <a:pos x="363" y="46"/>
                </a:cxn>
                <a:cxn ang="0">
                  <a:pos x="358" y="41"/>
                </a:cxn>
                <a:cxn ang="0">
                  <a:pos x="353" y="36"/>
                </a:cxn>
                <a:cxn ang="0">
                  <a:pos x="339" y="27"/>
                </a:cxn>
                <a:cxn ang="0">
                  <a:pos x="316" y="19"/>
                </a:cxn>
                <a:cxn ang="0">
                  <a:pos x="287" y="11"/>
                </a:cxn>
                <a:cxn ang="0">
                  <a:pos x="257" y="5"/>
                </a:cxn>
                <a:cxn ang="0">
                  <a:pos x="220" y="2"/>
                </a:cxn>
                <a:cxn ang="0">
                  <a:pos x="182" y="0"/>
                </a:cxn>
                <a:cxn ang="0">
                  <a:pos x="144" y="2"/>
                </a:cxn>
                <a:cxn ang="0">
                  <a:pos x="107" y="5"/>
                </a:cxn>
                <a:cxn ang="0">
                  <a:pos x="75" y="11"/>
                </a:cxn>
                <a:cxn ang="0">
                  <a:pos x="48" y="19"/>
                </a:cxn>
                <a:cxn ang="0">
                  <a:pos x="26" y="27"/>
                </a:cxn>
                <a:cxn ang="0">
                  <a:pos x="11" y="36"/>
                </a:cxn>
                <a:cxn ang="0">
                  <a:pos x="5" y="41"/>
                </a:cxn>
                <a:cxn ang="0">
                  <a:pos x="2" y="46"/>
                </a:cxn>
                <a:cxn ang="0">
                  <a:pos x="0" y="49"/>
                </a:cxn>
                <a:cxn ang="0">
                  <a:pos x="0" y="52"/>
                </a:cxn>
                <a:cxn ang="0">
                  <a:pos x="0" y="56"/>
                </a:cxn>
                <a:cxn ang="0">
                  <a:pos x="2" y="60"/>
                </a:cxn>
                <a:cxn ang="0">
                  <a:pos x="5" y="63"/>
                </a:cxn>
                <a:cxn ang="0">
                  <a:pos x="11" y="68"/>
                </a:cxn>
                <a:cxn ang="0">
                  <a:pos x="26" y="78"/>
                </a:cxn>
                <a:cxn ang="0">
                  <a:pos x="48" y="87"/>
                </a:cxn>
                <a:cxn ang="0">
                  <a:pos x="75" y="93"/>
                </a:cxn>
                <a:cxn ang="0">
                  <a:pos x="107" y="99"/>
                </a:cxn>
                <a:cxn ang="0">
                  <a:pos x="144" y="103"/>
                </a:cxn>
                <a:cxn ang="0">
                  <a:pos x="182" y="104"/>
                </a:cxn>
                <a:cxn ang="0">
                  <a:pos x="220" y="103"/>
                </a:cxn>
                <a:cxn ang="0">
                  <a:pos x="256" y="99"/>
                </a:cxn>
                <a:cxn ang="0">
                  <a:pos x="287" y="93"/>
                </a:cxn>
                <a:cxn ang="0">
                  <a:pos x="316" y="87"/>
                </a:cxn>
              </a:cxnLst>
              <a:rect l="0" t="0" r="r" b="b"/>
              <a:pathLst>
                <a:path w="365" h="105">
                  <a:moveTo>
                    <a:pt x="316" y="87"/>
                  </a:moveTo>
                  <a:lnTo>
                    <a:pt x="316" y="87"/>
                  </a:lnTo>
                  <a:lnTo>
                    <a:pt x="333" y="80"/>
                  </a:lnTo>
                  <a:lnTo>
                    <a:pt x="344" y="76"/>
                  </a:lnTo>
                  <a:lnTo>
                    <a:pt x="353" y="69"/>
                  </a:lnTo>
                  <a:lnTo>
                    <a:pt x="358" y="65"/>
                  </a:lnTo>
                  <a:lnTo>
                    <a:pt x="363" y="60"/>
                  </a:lnTo>
                  <a:lnTo>
                    <a:pt x="364" y="56"/>
                  </a:lnTo>
                  <a:lnTo>
                    <a:pt x="364" y="52"/>
                  </a:lnTo>
                  <a:lnTo>
                    <a:pt x="364" y="49"/>
                  </a:lnTo>
                  <a:lnTo>
                    <a:pt x="363" y="46"/>
                  </a:lnTo>
                  <a:lnTo>
                    <a:pt x="358" y="41"/>
                  </a:lnTo>
                  <a:lnTo>
                    <a:pt x="353" y="36"/>
                  </a:lnTo>
                  <a:lnTo>
                    <a:pt x="339" y="27"/>
                  </a:lnTo>
                  <a:lnTo>
                    <a:pt x="316" y="19"/>
                  </a:lnTo>
                  <a:lnTo>
                    <a:pt x="287" y="11"/>
                  </a:lnTo>
                  <a:lnTo>
                    <a:pt x="257" y="5"/>
                  </a:lnTo>
                  <a:lnTo>
                    <a:pt x="220" y="2"/>
                  </a:lnTo>
                  <a:lnTo>
                    <a:pt x="182" y="0"/>
                  </a:lnTo>
                  <a:lnTo>
                    <a:pt x="144" y="2"/>
                  </a:lnTo>
                  <a:lnTo>
                    <a:pt x="107" y="5"/>
                  </a:lnTo>
                  <a:lnTo>
                    <a:pt x="75" y="11"/>
                  </a:lnTo>
                  <a:lnTo>
                    <a:pt x="48" y="19"/>
                  </a:lnTo>
                  <a:lnTo>
                    <a:pt x="26" y="27"/>
                  </a:lnTo>
                  <a:lnTo>
                    <a:pt x="11" y="36"/>
                  </a:lnTo>
                  <a:lnTo>
                    <a:pt x="5" y="41"/>
                  </a:lnTo>
                  <a:lnTo>
                    <a:pt x="2" y="46"/>
                  </a:lnTo>
                  <a:lnTo>
                    <a:pt x="0" y="49"/>
                  </a:lnTo>
                  <a:lnTo>
                    <a:pt x="0" y="52"/>
                  </a:lnTo>
                  <a:lnTo>
                    <a:pt x="0" y="56"/>
                  </a:lnTo>
                  <a:lnTo>
                    <a:pt x="2" y="60"/>
                  </a:lnTo>
                  <a:lnTo>
                    <a:pt x="5" y="63"/>
                  </a:lnTo>
                  <a:lnTo>
                    <a:pt x="11" y="68"/>
                  </a:lnTo>
                  <a:lnTo>
                    <a:pt x="26" y="78"/>
                  </a:lnTo>
                  <a:lnTo>
                    <a:pt x="48" y="87"/>
                  </a:lnTo>
                  <a:lnTo>
                    <a:pt x="75" y="93"/>
                  </a:lnTo>
                  <a:lnTo>
                    <a:pt x="107" y="99"/>
                  </a:lnTo>
                  <a:lnTo>
                    <a:pt x="144" y="103"/>
                  </a:lnTo>
                  <a:lnTo>
                    <a:pt x="182" y="104"/>
                  </a:lnTo>
                  <a:lnTo>
                    <a:pt x="220" y="103"/>
                  </a:lnTo>
                  <a:lnTo>
                    <a:pt x="256" y="99"/>
                  </a:lnTo>
                  <a:lnTo>
                    <a:pt x="287" y="93"/>
                  </a:lnTo>
                  <a:lnTo>
                    <a:pt x="316" y="87"/>
                  </a:lnTo>
                </a:path>
              </a:pathLst>
            </a:custGeom>
            <a:solidFill>
              <a:srgbClr val="FFFFFF"/>
            </a:solidFill>
            <a:ln w="9525" cap="rnd">
              <a:noFill/>
              <a:round/>
              <a:headEnd/>
              <a:tailEnd/>
            </a:ln>
            <a:effectLst/>
          </p:spPr>
          <p:txBody>
            <a:bodyPr/>
            <a:lstStyle/>
            <a:p>
              <a:endParaRPr lang="en-US"/>
            </a:p>
          </p:txBody>
        </p:sp>
        <p:sp>
          <p:nvSpPr>
            <p:cNvPr id="86" name="Freeform 250"/>
            <p:cNvSpPr>
              <a:spLocks/>
            </p:cNvSpPr>
            <p:nvPr/>
          </p:nvSpPr>
          <p:spPr bwMode="auto">
            <a:xfrm>
              <a:off x="4862" y="2800"/>
              <a:ext cx="533" cy="406"/>
            </a:xfrm>
            <a:custGeom>
              <a:avLst/>
              <a:gdLst/>
              <a:ahLst/>
              <a:cxnLst>
                <a:cxn ang="0">
                  <a:pos x="0" y="208"/>
                </a:cxn>
                <a:cxn ang="0">
                  <a:pos x="4" y="167"/>
                </a:cxn>
                <a:cxn ang="0">
                  <a:pos x="17" y="128"/>
                </a:cxn>
                <a:cxn ang="0">
                  <a:pos x="35" y="91"/>
                </a:cxn>
                <a:cxn ang="0">
                  <a:pos x="61" y="59"/>
                </a:cxn>
                <a:cxn ang="0">
                  <a:pos x="94" y="35"/>
                </a:cxn>
                <a:cxn ang="0">
                  <a:pos x="131" y="16"/>
                </a:cxn>
                <a:cxn ang="0">
                  <a:pos x="170" y="3"/>
                </a:cxn>
                <a:cxn ang="0">
                  <a:pos x="212" y="0"/>
                </a:cxn>
                <a:cxn ang="0">
                  <a:pos x="256" y="3"/>
                </a:cxn>
                <a:cxn ang="0">
                  <a:pos x="295" y="16"/>
                </a:cxn>
                <a:cxn ang="0">
                  <a:pos x="331" y="35"/>
                </a:cxn>
                <a:cxn ang="0">
                  <a:pos x="363" y="59"/>
                </a:cxn>
                <a:cxn ang="0">
                  <a:pos x="389" y="91"/>
                </a:cxn>
                <a:cxn ang="0">
                  <a:pos x="409" y="128"/>
                </a:cxn>
                <a:cxn ang="0">
                  <a:pos x="420" y="167"/>
                </a:cxn>
                <a:cxn ang="0">
                  <a:pos x="425" y="208"/>
                </a:cxn>
                <a:cxn ang="0">
                  <a:pos x="420" y="251"/>
                </a:cxn>
                <a:cxn ang="0">
                  <a:pos x="409" y="290"/>
                </a:cxn>
                <a:cxn ang="0">
                  <a:pos x="389" y="326"/>
                </a:cxn>
                <a:cxn ang="0">
                  <a:pos x="363" y="357"/>
                </a:cxn>
                <a:cxn ang="0">
                  <a:pos x="331" y="382"/>
                </a:cxn>
                <a:cxn ang="0">
                  <a:pos x="295" y="403"/>
                </a:cxn>
                <a:cxn ang="0">
                  <a:pos x="256" y="414"/>
                </a:cxn>
                <a:cxn ang="0">
                  <a:pos x="212" y="419"/>
                </a:cxn>
                <a:cxn ang="0">
                  <a:pos x="170" y="414"/>
                </a:cxn>
                <a:cxn ang="0">
                  <a:pos x="131" y="403"/>
                </a:cxn>
                <a:cxn ang="0">
                  <a:pos x="94" y="382"/>
                </a:cxn>
                <a:cxn ang="0">
                  <a:pos x="61" y="357"/>
                </a:cxn>
                <a:cxn ang="0">
                  <a:pos x="35" y="326"/>
                </a:cxn>
                <a:cxn ang="0">
                  <a:pos x="17" y="290"/>
                </a:cxn>
                <a:cxn ang="0">
                  <a:pos x="4" y="251"/>
                </a:cxn>
                <a:cxn ang="0">
                  <a:pos x="0" y="208"/>
                </a:cxn>
              </a:cxnLst>
              <a:rect l="0" t="0" r="r" b="b"/>
              <a:pathLst>
                <a:path w="426" h="420">
                  <a:moveTo>
                    <a:pt x="0" y="208"/>
                  </a:moveTo>
                  <a:lnTo>
                    <a:pt x="0" y="208"/>
                  </a:lnTo>
                  <a:lnTo>
                    <a:pt x="0" y="188"/>
                  </a:lnTo>
                  <a:lnTo>
                    <a:pt x="4" y="167"/>
                  </a:lnTo>
                  <a:lnTo>
                    <a:pt x="10" y="147"/>
                  </a:lnTo>
                  <a:lnTo>
                    <a:pt x="17" y="128"/>
                  </a:lnTo>
                  <a:lnTo>
                    <a:pt x="26" y="109"/>
                  </a:lnTo>
                  <a:lnTo>
                    <a:pt x="35" y="91"/>
                  </a:lnTo>
                  <a:lnTo>
                    <a:pt x="48" y="76"/>
                  </a:lnTo>
                  <a:lnTo>
                    <a:pt x="61" y="59"/>
                  </a:lnTo>
                  <a:lnTo>
                    <a:pt x="78" y="47"/>
                  </a:lnTo>
                  <a:lnTo>
                    <a:pt x="94" y="35"/>
                  </a:lnTo>
                  <a:lnTo>
                    <a:pt x="111" y="25"/>
                  </a:lnTo>
                  <a:lnTo>
                    <a:pt x="131" y="16"/>
                  </a:lnTo>
                  <a:lnTo>
                    <a:pt x="149" y="9"/>
                  </a:lnTo>
                  <a:lnTo>
                    <a:pt x="170" y="3"/>
                  </a:lnTo>
                  <a:lnTo>
                    <a:pt x="192" y="0"/>
                  </a:lnTo>
                  <a:lnTo>
                    <a:pt x="212" y="0"/>
                  </a:lnTo>
                  <a:lnTo>
                    <a:pt x="234" y="0"/>
                  </a:lnTo>
                  <a:lnTo>
                    <a:pt x="256" y="3"/>
                  </a:lnTo>
                  <a:lnTo>
                    <a:pt x="276" y="9"/>
                  </a:lnTo>
                  <a:lnTo>
                    <a:pt x="295" y="16"/>
                  </a:lnTo>
                  <a:lnTo>
                    <a:pt x="315" y="25"/>
                  </a:lnTo>
                  <a:lnTo>
                    <a:pt x="331" y="35"/>
                  </a:lnTo>
                  <a:lnTo>
                    <a:pt x="348" y="47"/>
                  </a:lnTo>
                  <a:lnTo>
                    <a:pt x="363" y="59"/>
                  </a:lnTo>
                  <a:lnTo>
                    <a:pt x="378" y="76"/>
                  </a:lnTo>
                  <a:lnTo>
                    <a:pt x="389" y="91"/>
                  </a:lnTo>
                  <a:lnTo>
                    <a:pt x="400" y="109"/>
                  </a:lnTo>
                  <a:lnTo>
                    <a:pt x="409" y="128"/>
                  </a:lnTo>
                  <a:lnTo>
                    <a:pt x="416" y="147"/>
                  </a:lnTo>
                  <a:lnTo>
                    <a:pt x="420" y="167"/>
                  </a:lnTo>
                  <a:lnTo>
                    <a:pt x="424" y="188"/>
                  </a:lnTo>
                  <a:lnTo>
                    <a:pt x="425" y="208"/>
                  </a:lnTo>
                  <a:lnTo>
                    <a:pt x="424" y="231"/>
                  </a:lnTo>
                  <a:lnTo>
                    <a:pt x="420" y="251"/>
                  </a:lnTo>
                  <a:lnTo>
                    <a:pt x="416" y="272"/>
                  </a:lnTo>
                  <a:lnTo>
                    <a:pt x="409" y="290"/>
                  </a:lnTo>
                  <a:lnTo>
                    <a:pt x="400" y="309"/>
                  </a:lnTo>
                  <a:lnTo>
                    <a:pt x="389" y="326"/>
                  </a:lnTo>
                  <a:lnTo>
                    <a:pt x="378" y="343"/>
                  </a:lnTo>
                  <a:lnTo>
                    <a:pt x="363" y="357"/>
                  </a:lnTo>
                  <a:lnTo>
                    <a:pt x="348" y="372"/>
                  </a:lnTo>
                  <a:lnTo>
                    <a:pt x="331" y="382"/>
                  </a:lnTo>
                  <a:lnTo>
                    <a:pt x="315" y="393"/>
                  </a:lnTo>
                  <a:lnTo>
                    <a:pt x="295" y="403"/>
                  </a:lnTo>
                  <a:lnTo>
                    <a:pt x="276" y="409"/>
                  </a:lnTo>
                  <a:lnTo>
                    <a:pt x="256" y="414"/>
                  </a:lnTo>
                  <a:lnTo>
                    <a:pt x="234" y="417"/>
                  </a:lnTo>
                  <a:lnTo>
                    <a:pt x="212" y="419"/>
                  </a:lnTo>
                  <a:lnTo>
                    <a:pt x="192" y="417"/>
                  </a:lnTo>
                  <a:lnTo>
                    <a:pt x="170" y="414"/>
                  </a:lnTo>
                  <a:lnTo>
                    <a:pt x="149" y="409"/>
                  </a:lnTo>
                  <a:lnTo>
                    <a:pt x="131" y="403"/>
                  </a:lnTo>
                  <a:lnTo>
                    <a:pt x="111" y="393"/>
                  </a:lnTo>
                  <a:lnTo>
                    <a:pt x="94" y="382"/>
                  </a:lnTo>
                  <a:lnTo>
                    <a:pt x="78" y="372"/>
                  </a:lnTo>
                  <a:lnTo>
                    <a:pt x="61" y="357"/>
                  </a:lnTo>
                  <a:lnTo>
                    <a:pt x="48" y="343"/>
                  </a:lnTo>
                  <a:lnTo>
                    <a:pt x="35" y="326"/>
                  </a:lnTo>
                  <a:lnTo>
                    <a:pt x="26" y="309"/>
                  </a:lnTo>
                  <a:lnTo>
                    <a:pt x="17" y="290"/>
                  </a:lnTo>
                  <a:lnTo>
                    <a:pt x="10" y="272"/>
                  </a:lnTo>
                  <a:lnTo>
                    <a:pt x="4" y="251"/>
                  </a:lnTo>
                  <a:lnTo>
                    <a:pt x="0" y="231"/>
                  </a:lnTo>
                  <a:lnTo>
                    <a:pt x="0" y="208"/>
                  </a:lnTo>
                </a:path>
              </a:pathLst>
            </a:custGeom>
            <a:solidFill>
              <a:srgbClr val="E6E6E6"/>
            </a:solidFill>
            <a:ln w="12700" cap="rnd" cmpd="sng">
              <a:solidFill>
                <a:srgbClr val="999999"/>
              </a:solidFill>
              <a:prstDash val="solid"/>
              <a:round/>
              <a:headEnd/>
              <a:tailEnd/>
            </a:ln>
            <a:effectLst/>
          </p:spPr>
          <p:txBody>
            <a:bodyPr/>
            <a:lstStyle/>
            <a:p>
              <a:endParaRPr lang="en-US"/>
            </a:p>
          </p:txBody>
        </p:sp>
        <p:sp>
          <p:nvSpPr>
            <p:cNvPr id="87" name="Line 251"/>
            <p:cNvSpPr>
              <a:spLocks noChangeShapeType="1"/>
            </p:cNvSpPr>
            <p:nvPr/>
          </p:nvSpPr>
          <p:spPr bwMode="auto">
            <a:xfrm>
              <a:off x="5127" y="3001"/>
              <a:ext cx="2" cy="1"/>
            </a:xfrm>
            <a:prstGeom prst="line">
              <a:avLst/>
            </a:prstGeom>
            <a:noFill/>
            <a:ln w="12700">
              <a:solidFill>
                <a:srgbClr val="999999"/>
              </a:solidFill>
              <a:round/>
              <a:headEnd type="none" w="sm" len="sm"/>
              <a:tailEnd type="none" w="sm" len="sm"/>
            </a:ln>
            <a:effectLst/>
          </p:spPr>
          <p:txBody>
            <a:bodyPr wrap="none" anchor="ctr"/>
            <a:lstStyle/>
            <a:p>
              <a:endParaRPr lang="en-US"/>
            </a:p>
          </p:txBody>
        </p:sp>
        <p:sp>
          <p:nvSpPr>
            <p:cNvPr id="88" name="Freeform 252"/>
            <p:cNvSpPr>
              <a:spLocks/>
            </p:cNvSpPr>
            <p:nvPr/>
          </p:nvSpPr>
          <p:spPr bwMode="auto">
            <a:xfrm>
              <a:off x="5047" y="2904"/>
              <a:ext cx="164" cy="88"/>
            </a:xfrm>
            <a:custGeom>
              <a:avLst/>
              <a:gdLst/>
              <a:ahLst/>
              <a:cxnLst>
                <a:cxn ang="0">
                  <a:pos x="130" y="0"/>
                </a:cxn>
                <a:cxn ang="0">
                  <a:pos x="130" y="68"/>
                </a:cxn>
                <a:cxn ang="0">
                  <a:pos x="128" y="73"/>
                </a:cxn>
                <a:cxn ang="0">
                  <a:pos x="125" y="76"/>
                </a:cxn>
                <a:cxn ang="0">
                  <a:pos x="119" y="81"/>
                </a:cxn>
                <a:cxn ang="0">
                  <a:pos x="110" y="84"/>
                </a:cxn>
                <a:cxn ang="0">
                  <a:pos x="90" y="88"/>
                </a:cxn>
                <a:cxn ang="0">
                  <a:pos x="66" y="90"/>
                </a:cxn>
                <a:cxn ang="0">
                  <a:pos x="40" y="88"/>
                </a:cxn>
                <a:cxn ang="0">
                  <a:pos x="19" y="84"/>
                </a:cxn>
                <a:cxn ang="0">
                  <a:pos x="11" y="81"/>
                </a:cxn>
                <a:cxn ang="0">
                  <a:pos x="5" y="76"/>
                </a:cxn>
                <a:cxn ang="0">
                  <a:pos x="1" y="73"/>
                </a:cxn>
                <a:cxn ang="0">
                  <a:pos x="0" y="68"/>
                </a:cxn>
                <a:cxn ang="0">
                  <a:pos x="0" y="0"/>
                </a:cxn>
                <a:cxn ang="0">
                  <a:pos x="6" y="4"/>
                </a:cxn>
                <a:cxn ang="0">
                  <a:pos x="14" y="6"/>
                </a:cxn>
                <a:cxn ang="0">
                  <a:pos x="33" y="12"/>
                </a:cxn>
                <a:cxn ang="0">
                  <a:pos x="53" y="13"/>
                </a:cxn>
                <a:cxn ang="0">
                  <a:pos x="66" y="15"/>
                </a:cxn>
                <a:cxn ang="0">
                  <a:pos x="79" y="13"/>
                </a:cxn>
                <a:cxn ang="0">
                  <a:pos x="92" y="13"/>
                </a:cxn>
                <a:cxn ang="0">
                  <a:pos x="104" y="10"/>
                </a:cxn>
                <a:cxn ang="0">
                  <a:pos x="116" y="6"/>
                </a:cxn>
                <a:cxn ang="0">
                  <a:pos x="123" y="4"/>
                </a:cxn>
                <a:cxn ang="0">
                  <a:pos x="130" y="0"/>
                </a:cxn>
              </a:cxnLst>
              <a:rect l="0" t="0" r="r" b="b"/>
              <a:pathLst>
                <a:path w="131" h="91">
                  <a:moveTo>
                    <a:pt x="130" y="0"/>
                  </a:moveTo>
                  <a:lnTo>
                    <a:pt x="130" y="68"/>
                  </a:lnTo>
                  <a:lnTo>
                    <a:pt x="128" y="73"/>
                  </a:lnTo>
                  <a:lnTo>
                    <a:pt x="125" y="76"/>
                  </a:lnTo>
                  <a:lnTo>
                    <a:pt x="119" y="81"/>
                  </a:lnTo>
                  <a:lnTo>
                    <a:pt x="110" y="84"/>
                  </a:lnTo>
                  <a:lnTo>
                    <a:pt x="90" y="88"/>
                  </a:lnTo>
                  <a:lnTo>
                    <a:pt x="66" y="90"/>
                  </a:lnTo>
                  <a:lnTo>
                    <a:pt x="40" y="88"/>
                  </a:lnTo>
                  <a:lnTo>
                    <a:pt x="19" y="84"/>
                  </a:lnTo>
                  <a:lnTo>
                    <a:pt x="11" y="81"/>
                  </a:lnTo>
                  <a:lnTo>
                    <a:pt x="5" y="76"/>
                  </a:lnTo>
                  <a:lnTo>
                    <a:pt x="1" y="73"/>
                  </a:lnTo>
                  <a:lnTo>
                    <a:pt x="0" y="68"/>
                  </a:lnTo>
                  <a:lnTo>
                    <a:pt x="0" y="0"/>
                  </a:lnTo>
                  <a:lnTo>
                    <a:pt x="6" y="4"/>
                  </a:lnTo>
                  <a:lnTo>
                    <a:pt x="14" y="6"/>
                  </a:lnTo>
                  <a:lnTo>
                    <a:pt x="33" y="12"/>
                  </a:lnTo>
                  <a:lnTo>
                    <a:pt x="53" y="13"/>
                  </a:lnTo>
                  <a:lnTo>
                    <a:pt x="66" y="15"/>
                  </a:lnTo>
                  <a:lnTo>
                    <a:pt x="79" y="13"/>
                  </a:lnTo>
                  <a:lnTo>
                    <a:pt x="92" y="13"/>
                  </a:lnTo>
                  <a:lnTo>
                    <a:pt x="104" y="10"/>
                  </a:lnTo>
                  <a:lnTo>
                    <a:pt x="116" y="6"/>
                  </a:lnTo>
                  <a:lnTo>
                    <a:pt x="123" y="4"/>
                  </a:lnTo>
                  <a:lnTo>
                    <a:pt x="130" y="0"/>
                  </a:lnTo>
                </a:path>
              </a:pathLst>
            </a:custGeom>
            <a:solidFill>
              <a:srgbClr val="666666"/>
            </a:solidFill>
            <a:ln w="9525" cap="rnd">
              <a:noFill/>
              <a:round/>
              <a:headEnd/>
              <a:tailEnd/>
            </a:ln>
            <a:effectLst/>
          </p:spPr>
          <p:txBody>
            <a:bodyPr/>
            <a:lstStyle/>
            <a:p>
              <a:endParaRPr lang="en-US"/>
            </a:p>
          </p:txBody>
        </p:sp>
        <p:sp>
          <p:nvSpPr>
            <p:cNvPr id="89" name="Freeform 253"/>
            <p:cNvSpPr>
              <a:spLocks/>
            </p:cNvSpPr>
            <p:nvPr/>
          </p:nvSpPr>
          <p:spPr bwMode="auto">
            <a:xfrm>
              <a:off x="5047" y="2873"/>
              <a:ext cx="164" cy="38"/>
            </a:xfrm>
            <a:custGeom>
              <a:avLst/>
              <a:gdLst/>
              <a:ahLst/>
              <a:cxnLst>
                <a:cxn ang="0">
                  <a:pos x="112" y="32"/>
                </a:cxn>
                <a:cxn ang="0">
                  <a:pos x="112" y="32"/>
                </a:cxn>
                <a:cxn ang="0">
                  <a:pos x="122" y="27"/>
                </a:cxn>
                <a:cxn ang="0">
                  <a:pos x="127" y="24"/>
                </a:cxn>
                <a:cxn ang="0">
                  <a:pos x="128" y="20"/>
                </a:cxn>
                <a:cxn ang="0">
                  <a:pos x="130" y="19"/>
                </a:cxn>
                <a:cxn ang="0">
                  <a:pos x="128" y="16"/>
                </a:cxn>
                <a:cxn ang="0">
                  <a:pos x="125" y="13"/>
                </a:cxn>
                <a:cxn ang="0">
                  <a:pos x="121" y="9"/>
                </a:cxn>
                <a:cxn ang="0">
                  <a:pos x="112" y="6"/>
                </a:cxn>
                <a:cxn ang="0">
                  <a:pos x="103" y="5"/>
                </a:cxn>
                <a:cxn ang="0">
                  <a:pos x="92" y="2"/>
                </a:cxn>
                <a:cxn ang="0">
                  <a:pos x="66" y="0"/>
                </a:cxn>
                <a:cxn ang="0">
                  <a:pos x="38" y="2"/>
                </a:cxn>
                <a:cxn ang="0">
                  <a:pos x="27" y="5"/>
                </a:cxn>
                <a:cxn ang="0">
                  <a:pos x="18" y="6"/>
                </a:cxn>
                <a:cxn ang="0">
                  <a:pos x="9" y="9"/>
                </a:cxn>
                <a:cxn ang="0">
                  <a:pos x="5" y="13"/>
                </a:cxn>
                <a:cxn ang="0">
                  <a:pos x="1" y="16"/>
                </a:cxn>
                <a:cxn ang="0">
                  <a:pos x="0" y="19"/>
                </a:cxn>
                <a:cxn ang="0">
                  <a:pos x="1" y="22"/>
                </a:cxn>
                <a:cxn ang="0">
                  <a:pos x="5" y="24"/>
                </a:cxn>
                <a:cxn ang="0">
                  <a:pos x="9" y="29"/>
                </a:cxn>
                <a:cxn ang="0">
                  <a:pos x="18" y="32"/>
                </a:cxn>
                <a:cxn ang="0">
                  <a:pos x="27" y="33"/>
                </a:cxn>
                <a:cxn ang="0">
                  <a:pos x="38" y="37"/>
                </a:cxn>
                <a:cxn ang="0">
                  <a:pos x="66" y="38"/>
                </a:cxn>
                <a:cxn ang="0">
                  <a:pos x="79" y="37"/>
                </a:cxn>
                <a:cxn ang="0">
                  <a:pos x="92" y="35"/>
                </a:cxn>
                <a:cxn ang="0">
                  <a:pos x="112" y="32"/>
                </a:cxn>
              </a:cxnLst>
              <a:rect l="0" t="0" r="r" b="b"/>
              <a:pathLst>
                <a:path w="131" h="39">
                  <a:moveTo>
                    <a:pt x="112" y="32"/>
                  </a:moveTo>
                  <a:lnTo>
                    <a:pt x="112" y="32"/>
                  </a:lnTo>
                  <a:lnTo>
                    <a:pt x="122" y="27"/>
                  </a:lnTo>
                  <a:lnTo>
                    <a:pt x="127" y="24"/>
                  </a:lnTo>
                  <a:lnTo>
                    <a:pt x="128" y="20"/>
                  </a:lnTo>
                  <a:lnTo>
                    <a:pt x="130" y="19"/>
                  </a:lnTo>
                  <a:lnTo>
                    <a:pt x="128" y="16"/>
                  </a:lnTo>
                  <a:lnTo>
                    <a:pt x="125" y="13"/>
                  </a:lnTo>
                  <a:lnTo>
                    <a:pt x="121" y="9"/>
                  </a:lnTo>
                  <a:lnTo>
                    <a:pt x="112" y="6"/>
                  </a:lnTo>
                  <a:lnTo>
                    <a:pt x="103" y="5"/>
                  </a:lnTo>
                  <a:lnTo>
                    <a:pt x="92" y="2"/>
                  </a:lnTo>
                  <a:lnTo>
                    <a:pt x="66" y="0"/>
                  </a:lnTo>
                  <a:lnTo>
                    <a:pt x="38" y="2"/>
                  </a:lnTo>
                  <a:lnTo>
                    <a:pt x="27" y="5"/>
                  </a:lnTo>
                  <a:lnTo>
                    <a:pt x="18" y="6"/>
                  </a:lnTo>
                  <a:lnTo>
                    <a:pt x="9" y="9"/>
                  </a:lnTo>
                  <a:lnTo>
                    <a:pt x="5" y="13"/>
                  </a:lnTo>
                  <a:lnTo>
                    <a:pt x="1" y="16"/>
                  </a:lnTo>
                  <a:lnTo>
                    <a:pt x="0" y="19"/>
                  </a:lnTo>
                  <a:lnTo>
                    <a:pt x="1" y="22"/>
                  </a:lnTo>
                  <a:lnTo>
                    <a:pt x="5" y="24"/>
                  </a:lnTo>
                  <a:lnTo>
                    <a:pt x="9" y="29"/>
                  </a:lnTo>
                  <a:lnTo>
                    <a:pt x="18" y="32"/>
                  </a:lnTo>
                  <a:lnTo>
                    <a:pt x="27" y="33"/>
                  </a:lnTo>
                  <a:lnTo>
                    <a:pt x="38" y="37"/>
                  </a:lnTo>
                  <a:lnTo>
                    <a:pt x="66" y="38"/>
                  </a:lnTo>
                  <a:lnTo>
                    <a:pt x="79" y="37"/>
                  </a:lnTo>
                  <a:lnTo>
                    <a:pt x="92" y="35"/>
                  </a:lnTo>
                  <a:lnTo>
                    <a:pt x="112" y="32"/>
                  </a:lnTo>
                </a:path>
              </a:pathLst>
            </a:custGeom>
            <a:solidFill>
              <a:srgbClr val="666666"/>
            </a:solidFill>
            <a:ln w="9525" cap="rnd">
              <a:noFill/>
              <a:round/>
              <a:headEnd/>
              <a:tailEnd/>
            </a:ln>
            <a:effectLst/>
          </p:spPr>
          <p:txBody>
            <a:bodyPr/>
            <a:lstStyle/>
            <a:p>
              <a:endParaRPr lang="en-US"/>
            </a:p>
          </p:txBody>
        </p:sp>
        <p:sp>
          <p:nvSpPr>
            <p:cNvPr id="90" name="Freeform 254"/>
            <p:cNvSpPr>
              <a:spLocks/>
            </p:cNvSpPr>
            <p:nvPr/>
          </p:nvSpPr>
          <p:spPr bwMode="auto">
            <a:xfrm>
              <a:off x="5297" y="3025"/>
              <a:ext cx="18" cy="13"/>
            </a:xfrm>
            <a:custGeom>
              <a:avLst/>
              <a:gdLst/>
              <a:ahLst/>
              <a:cxnLst>
                <a:cxn ang="0">
                  <a:pos x="0" y="13"/>
                </a:cxn>
                <a:cxn ang="0">
                  <a:pos x="4" y="13"/>
                </a:cxn>
                <a:cxn ang="0">
                  <a:pos x="7" y="8"/>
                </a:cxn>
                <a:cxn ang="0">
                  <a:pos x="11" y="13"/>
                </a:cxn>
                <a:cxn ang="0">
                  <a:pos x="13" y="13"/>
                </a:cxn>
                <a:cxn ang="0">
                  <a:pos x="9" y="6"/>
                </a:cxn>
                <a:cxn ang="0">
                  <a:pos x="13" y="0"/>
                </a:cxn>
                <a:cxn ang="0">
                  <a:pos x="9" y="0"/>
                </a:cxn>
                <a:cxn ang="0">
                  <a:pos x="7" y="4"/>
                </a:cxn>
                <a:cxn ang="0">
                  <a:pos x="4" y="0"/>
                </a:cxn>
                <a:cxn ang="0">
                  <a:pos x="0" y="0"/>
                </a:cxn>
                <a:cxn ang="0">
                  <a:pos x="6" y="6"/>
                </a:cxn>
                <a:cxn ang="0">
                  <a:pos x="0" y="13"/>
                </a:cxn>
              </a:cxnLst>
              <a:rect l="0" t="0" r="r" b="b"/>
              <a:pathLst>
                <a:path w="14" h="14">
                  <a:moveTo>
                    <a:pt x="0" y="13"/>
                  </a:moveTo>
                  <a:lnTo>
                    <a:pt x="4" y="13"/>
                  </a:lnTo>
                  <a:lnTo>
                    <a:pt x="7" y="8"/>
                  </a:lnTo>
                  <a:lnTo>
                    <a:pt x="11" y="13"/>
                  </a:lnTo>
                  <a:lnTo>
                    <a:pt x="13" y="13"/>
                  </a:lnTo>
                  <a:lnTo>
                    <a:pt x="9" y="6"/>
                  </a:lnTo>
                  <a:lnTo>
                    <a:pt x="13" y="0"/>
                  </a:lnTo>
                  <a:lnTo>
                    <a:pt x="9" y="0"/>
                  </a:lnTo>
                  <a:lnTo>
                    <a:pt x="7" y="4"/>
                  </a:lnTo>
                  <a:lnTo>
                    <a:pt x="4" y="0"/>
                  </a:lnTo>
                  <a:lnTo>
                    <a:pt x="0" y="0"/>
                  </a:lnTo>
                  <a:lnTo>
                    <a:pt x="6" y="6"/>
                  </a:lnTo>
                  <a:lnTo>
                    <a:pt x="0" y="13"/>
                  </a:lnTo>
                </a:path>
              </a:pathLst>
            </a:custGeom>
            <a:solidFill>
              <a:srgbClr val="666666"/>
            </a:solidFill>
            <a:ln w="9525" cap="rnd">
              <a:noFill/>
              <a:round/>
              <a:headEnd/>
              <a:tailEnd/>
            </a:ln>
            <a:effectLst/>
          </p:spPr>
          <p:txBody>
            <a:bodyPr/>
            <a:lstStyle/>
            <a:p>
              <a:endParaRPr lang="en-US"/>
            </a:p>
          </p:txBody>
        </p:sp>
        <p:sp>
          <p:nvSpPr>
            <p:cNvPr id="91" name="Freeform 255"/>
            <p:cNvSpPr>
              <a:spLocks/>
            </p:cNvSpPr>
            <p:nvPr/>
          </p:nvSpPr>
          <p:spPr bwMode="auto">
            <a:xfrm>
              <a:off x="5067" y="3025"/>
              <a:ext cx="18" cy="13"/>
            </a:xfrm>
            <a:custGeom>
              <a:avLst/>
              <a:gdLst/>
              <a:ahLst/>
              <a:cxnLst>
                <a:cxn ang="0">
                  <a:pos x="0" y="13"/>
                </a:cxn>
                <a:cxn ang="0">
                  <a:pos x="4" y="13"/>
                </a:cxn>
                <a:cxn ang="0">
                  <a:pos x="6" y="8"/>
                </a:cxn>
                <a:cxn ang="0">
                  <a:pos x="9" y="13"/>
                </a:cxn>
                <a:cxn ang="0">
                  <a:pos x="13" y="13"/>
                </a:cxn>
                <a:cxn ang="0">
                  <a:pos x="8" y="6"/>
                </a:cxn>
                <a:cxn ang="0">
                  <a:pos x="13" y="0"/>
                </a:cxn>
                <a:cxn ang="0">
                  <a:pos x="9" y="0"/>
                </a:cxn>
                <a:cxn ang="0">
                  <a:pos x="6" y="3"/>
                </a:cxn>
                <a:cxn ang="0">
                  <a:pos x="5" y="0"/>
                </a:cxn>
                <a:cxn ang="0">
                  <a:pos x="0" y="0"/>
                </a:cxn>
                <a:cxn ang="0">
                  <a:pos x="5" y="6"/>
                </a:cxn>
                <a:cxn ang="0">
                  <a:pos x="0" y="13"/>
                </a:cxn>
              </a:cxnLst>
              <a:rect l="0" t="0" r="r" b="b"/>
              <a:pathLst>
                <a:path w="14" h="14">
                  <a:moveTo>
                    <a:pt x="0" y="13"/>
                  </a:moveTo>
                  <a:lnTo>
                    <a:pt x="4" y="13"/>
                  </a:lnTo>
                  <a:lnTo>
                    <a:pt x="6" y="8"/>
                  </a:lnTo>
                  <a:lnTo>
                    <a:pt x="9" y="13"/>
                  </a:lnTo>
                  <a:lnTo>
                    <a:pt x="13" y="13"/>
                  </a:lnTo>
                  <a:lnTo>
                    <a:pt x="8" y="6"/>
                  </a:lnTo>
                  <a:lnTo>
                    <a:pt x="13" y="0"/>
                  </a:lnTo>
                  <a:lnTo>
                    <a:pt x="9" y="0"/>
                  </a:lnTo>
                  <a:lnTo>
                    <a:pt x="6" y="3"/>
                  </a:lnTo>
                  <a:lnTo>
                    <a:pt x="5" y="0"/>
                  </a:lnTo>
                  <a:lnTo>
                    <a:pt x="0" y="0"/>
                  </a:lnTo>
                  <a:lnTo>
                    <a:pt x="5" y="6"/>
                  </a:lnTo>
                  <a:lnTo>
                    <a:pt x="0" y="13"/>
                  </a:lnTo>
                </a:path>
              </a:pathLst>
            </a:custGeom>
            <a:solidFill>
              <a:srgbClr val="666666"/>
            </a:solidFill>
            <a:ln w="9525" cap="rnd">
              <a:noFill/>
              <a:round/>
              <a:headEnd/>
              <a:tailEnd/>
            </a:ln>
            <a:effectLst/>
          </p:spPr>
          <p:txBody>
            <a:bodyPr/>
            <a:lstStyle/>
            <a:p>
              <a:endParaRPr lang="en-US"/>
            </a:p>
          </p:txBody>
        </p:sp>
        <p:sp>
          <p:nvSpPr>
            <p:cNvPr id="92" name="Freeform 256"/>
            <p:cNvSpPr>
              <a:spLocks/>
            </p:cNvSpPr>
            <p:nvPr/>
          </p:nvSpPr>
          <p:spPr bwMode="auto">
            <a:xfrm>
              <a:off x="2122" y="2986"/>
              <a:ext cx="476" cy="239"/>
            </a:xfrm>
            <a:custGeom>
              <a:avLst/>
              <a:gdLst/>
              <a:ahLst/>
              <a:cxnLst>
                <a:cxn ang="0">
                  <a:pos x="336" y="246"/>
                </a:cxn>
                <a:cxn ang="0">
                  <a:pos x="336" y="246"/>
                </a:cxn>
                <a:cxn ang="0">
                  <a:pos x="344" y="246"/>
                </a:cxn>
                <a:cxn ang="0">
                  <a:pos x="352" y="242"/>
                </a:cxn>
                <a:cxn ang="0">
                  <a:pos x="360" y="240"/>
                </a:cxn>
                <a:cxn ang="0">
                  <a:pos x="366" y="233"/>
                </a:cxn>
                <a:cxn ang="0">
                  <a:pos x="372" y="227"/>
                </a:cxn>
                <a:cxn ang="0">
                  <a:pos x="376" y="220"/>
                </a:cxn>
                <a:cxn ang="0">
                  <a:pos x="379" y="210"/>
                </a:cxn>
                <a:cxn ang="0">
                  <a:pos x="379" y="203"/>
                </a:cxn>
                <a:cxn ang="0">
                  <a:pos x="379" y="44"/>
                </a:cxn>
                <a:cxn ang="0">
                  <a:pos x="379" y="35"/>
                </a:cxn>
                <a:cxn ang="0">
                  <a:pos x="376" y="27"/>
                </a:cxn>
                <a:cxn ang="0">
                  <a:pos x="372" y="19"/>
                </a:cxn>
                <a:cxn ang="0">
                  <a:pos x="366" y="13"/>
                </a:cxn>
                <a:cxn ang="0">
                  <a:pos x="360" y="8"/>
                </a:cxn>
                <a:cxn ang="0">
                  <a:pos x="352" y="3"/>
                </a:cxn>
                <a:cxn ang="0">
                  <a:pos x="344" y="2"/>
                </a:cxn>
                <a:cxn ang="0">
                  <a:pos x="336" y="0"/>
                </a:cxn>
                <a:cxn ang="0">
                  <a:pos x="44" y="0"/>
                </a:cxn>
                <a:cxn ang="0">
                  <a:pos x="36" y="2"/>
                </a:cxn>
                <a:cxn ang="0">
                  <a:pos x="28" y="3"/>
                </a:cxn>
                <a:cxn ang="0">
                  <a:pos x="19" y="8"/>
                </a:cxn>
                <a:cxn ang="0">
                  <a:pos x="13" y="13"/>
                </a:cxn>
                <a:cxn ang="0">
                  <a:pos x="8" y="19"/>
                </a:cxn>
                <a:cxn ang="0">
                  <a:pos x="4" y="27"/>
                </a:cxn>
                <a:cxn ang="0">
                  <a:pos x="2" y="35"/>
                </a:cxn>
                <a:cxn ang="0">
                  <a:pos x="0" y="44"/>
                </a:cxn>
                <a:cxn ang="0">
                  <a:pos x="0" y="203"/>
                </a:cxn>
                <a:cxn ang="0">
                  <a:pos x="2" y="210"/>
                </a:cxn>
                <a:cxn ang="0">
                  <a:pos x="4" y="220"/>
                </a:cxn>
                <a:cxn ang="0">
                  <a:pos x="8" y="227"/>
                </a:cxn>
                <a:cxn ang="0">
                  <a:pos x="13" y="233"/>
                </a:cxn>
                <a:cxn ang="0">
                  <a:pos x="19" y="240"/>
                </a:cxn>
                <a:cxn ang="0">
                  <a:pos x="28" y="242"/>
                </a:cxn>
                <a:cxn ang="0">
                  <a:pos x="36" y="246"/>
                </a:cxn>
                <a:cxn ang="0">
                  <a:pos x="44" y="246"/>
                </a:cxn>
                <a:cxn ang="0">
                  <a:pos x="336" y="246"/>
                </a:cxn>
              </a:cxnLst>
              <a:rect l="0" t="0" r="r" b="b"/>
              <a:pathLst>
                <a:path w="380" h="247">
                  <a:moveTo>
                    <a:pt x="336" y="246"/>
                  </a:moveTo>
                  <a:lnTo>
                    <a:pt x="336" y="246"/>
                  </a:lnTo>
                  <a:lnTo>
                    <a:pt x="344" y="246"/>
                  </a:lnTo>
                  <a:lnTo>
                    <a:pt x="352" y="242"/>
                  </a:lnTo>
                  <a:lnTo>
                    <a:pt x="360" y="240"/>
                  </a:lnTo>
                  <a:lnTo>
                    <a:pt x="366" y="233"/>
                  </a:lnTo>
                  <a:lnTo>
                    <a:pt x="372" y="227"/>
                  </a:lnTo>
                  <a:lnTo>
                    <a:pt x="376" y="220"/>
                  </a:lnTo>
                  <a:lnTo>
                    <a:pt x="379" y="210"/>
                  </a:lnTo>
                  <a:lnTo>
                    <a:pt x="379" y="203"/>
                  </a:lnTo>
                  <a:lnTo>
                    <a:pt x="379" y="44"/>
                  </a:lnTo>
                  <a:lnTo>
                    <a:pt x="379" y="35"/>
                  </a:lnTo>
                  <a:lnTo>
                    <a:pt x="376" y="27"/>
                  </a:lnTo>
                  <a:lnTo>
                    <a:pt x="372" y="19"/>
                  </a:lnTo>
                  <a:lnTo>
                    <a:pt x="366" y="13"/>
                  </a:lnTo>
                  <a:lnTo>
                    <a:pt x="360" y="8"/>
                  </a:lnTo>
                  <a:lnTo>
                    <a:pt x="352" y="3"/>
                  </a:lnTo>
                  <a:lnTo>
                    <a:pt x="344" y="2"/>
                  </a:lnTo>
                  <a:lnTo>
                    <a:pt x="336" y="0"/>
                  </a:lnTo>
                  <a:lnTo>
                    <a:pt x="44" y="0"/>
                  </a:lnTo>
                  <a:lnTo>
                    <a:pt x="36" y="2"/>
                  </a:lnTo>
                  <a:lnTo>
                    <a:pt x="28" y="3"/>
                  </a:lnTo>
                  <a:lnTo>
                    <a:pt x="19" y="8"/>
                  </a:lnTo>
                  <a:lnTo>
                    <a:pt x="13" y="13"/>
                  </a:lnTo>
                  <a:lnTo>
                    <a:pt x="8" y="19"/>
                  </a:lnTo>
                  <a:lnTo>
                    <a:pt x="4" y="27"/>
                  </a:lnTo>
                  <a:lnTo>
                    <a:pt x="2" y="35"/>
                  </a:lnTo>
                  <a:lnTo>
                    <a:pt x="0" y="44"/>
                  </a:lnTo>
                  <a:lnTo>
                    <a:pt x="0" y="203"/>
                  </a:lnTo>
                  <a:lnTo>
                    <a:pt x="2" y="210"/>
                  </a:lnTo>
                  <a:lnTo>
                    <a:pt x="4" y="220"/>
                  </a:lnTo>
                  <a:lnTo>
                    <a:pt x="8" y="227"/>
                  </a:lnTo>
                  <a:lnTo>
                    <a:pt x="13" y="233"/>
                  </a:lnTo>
                  <a:lnTo>
                    <a:pt x="19" y="240"/>
                  </a:lnTo>
                  <a:lnTo>
                    <a:pt x="28" y="242"/>
                  </a:lnTo>
                  <a:lnTo>
                    <a:pt x="36" y="246"/>
                  </a:lnTo>
                  <a:lnTo>
                    <a:pt x="44" y="246"/>
                  </a:lnTo>
                  <a:lnTo>
                    <a:pt x="336" y="246"/>
                  </a:lnTo>
                </a:path>
              </a:pathLst>
            </a:custGeom>
            <a:solidFill>
              <a:srgbClr val="FFFFFF"/>
            </a:solidFill>
            <a:ln w="12700" cap="rnd" cmpd="sng">
              <a:solidFill>
                <a:srgbClr val="999999"/>
              </a:solidFill>
              <a:prstDash val="solid"/>
              <a:round/>
              <a:headEnd/>
              <a:tailEnd/>
            </a:ln>
            <a:effectLst/>
          </p:spPr>
          <p:txBody>
            <a:bodyPr/>
            <a:lstStyle/>
            <a:p>
              <a:endParaRPr lang="en-US"/>
            </a:p>
          </p:txBody>
        </p:sp>
        <p:sp>
          <p:nvSpPr>
            <p:cNvPr id="93" name="Freeform 257"/>
            <p:cNvSpPr>
              <a:spLocks/>
            </p:cNvSpPr>
            <p:nvPr/>
          </p:nvSpPr>
          <p:spPr bwMode="auto">
            <a:xfrm>
              <a:off x="2494" y="3266"/>
              <a:ext cx="613" cy="158"/>
            </a:xfrm>
            <a:custGeom>
              <a:avLst/>
              <a:gdLst/>
              <a:ahLst/>
              <a:cxnLst>
                <a:cxn ang="0">
                  <a:pos x="445" y="162"/>
                </a:cxn>
                <a:cxn ang="0">
                  <a:pos x="445" y="162"/>
                </a:cxn>
                <a:cxn ang="0">
                  <a:pos x="454" y="160"/>
                </a:cxn>
                <a:cxn ang="0">
                  <a:pos x="462" y="157"/>
                </a:cxn>
                <a:cxn ang="0">
                  <a:pos x="469" y="154"/>
                </a:cxn>
                <a:cxn ang="0">
                  <a:pos x="475" y="149"/>
                </a:cxn>
                <a:cxn ang="0">
                  <a:pos x="482" y="141"/>
                </a:cxn>
                <a:cxn ang="0">
                  <a:pos x="484" y="135"/>
                </a:cxn>
                <a:cxn ang="0">
                  <a:pos x="488" y="127"/>
                </a:cxn>
                <a:cxn ang="0">
                  <a:pos x="489" y="117"/>
                </a:cxn>
                <a:cxn ang="0">
                  <a:pos x="489" y="45"/>
                </a:cxn>
                <a:cxn ang="0">
                  <a:pos x="488" y="35"/>
                </a:cxn>
                <a:cxn ang="0">
                  <a:pos x="484" y="27"/>
                </a:cxn>
                <a:cxn ang="0">
                  <a:pos x="482" y="21"/>
                </a:cxn>
                <a:cxn ang="0">
                  <a:pos x="475" y="15"/>
                </a:cxn>
                <a:cxn ang="0">
                  <a:pos x="469" y="8"/>
                </a:cxn>
                <a:cxn ang="0">
                  <a:pos x="462" y="5"/>
                </a:cxn>
                <a:cxn ang="0">
                  <a:pos x="454" y="2"/>
                </a:cxn>
                <a:cxn ang="0">
                  <a:pos x="445" y="0"/>
                </a:cxn>
                <a:cxn ang="0">
                  <a:pos x="44" y="0"/>
                </a:cxn>
                <a:cxn ang="0">
                  <a:pos x="35" y="2"/>
                </a:cxn>
                <a:cxn ang="0">
                  <a:pos x="27" y="5"/>
                </a:cxn>
                <a:cxn ang="0">
                  <a:pos x="19" y="8"/>
                </a:cxn>
                <a:cxn ang="0">
                  <a:pos x="13" y="15"/>
                </a:cxn>
                <a:cxn ang="0">
                  <a:pos x="8" y="21"/>
                </a:cxn>
                <a:cxn ang="0">
                  <a:pos x="3" y="27"/>
                </a:cxn>
                <a:cxn ang="0">
                  <a:pos x="2" y="35"/>
                </a:cxn>
                <a:cxn ang="0">
                  <a:pos x="0" y="45"/>
                </a:cxn>
                <a:cxn ang="0">
                  <a:pos x="0" y="117"/>
                </a:cxn>
                <a:cxn ang="0">
                  <a:pos x="2" y="127"/>
                </a:cxn>
                <a:cxn ang="0">
                  <a:pos x="3" y="135"/>
                </a:cxn>
                <a:cxn ang="0">
                  <a:pos x="8" y="141"/>
                </a:cxn>
                <a:cxn ang="0">
                  <a:pos x="13" y="149"/>
                </a:cxn>
                <a:cxn ang="0">
                  <a:pos x="19" y="154"/>
                </a:cxn>
                <a:cxn ang="0">
                  <a:pos x="27" y="157"/>
                </a:cxn>
                <a:cxn ang="0">
                  <a:pos x="35" y="160"/>
                </a:cxn>
                <a:cxn ang="0">
                  <a:pos x="44" y="162"/>
                </a:cxn>
                <a:cxn ang="0">
                  <a:pos x="445" y="162"/>
                </a:cxn>
              </a:cxnLst>
              <a:rect l="0" t="0" r="r" b="b"/>
              <a:pathLst>
                <a:path w="490" h="163">
                  <a:moveTo>
                    <a:pt x="445" y="162"/>
                  </a:moveTo>
                  <a:lnTo>
                    <a:pt x="445" y="162"/>
                  </a:lnTo>
                  <a:lnTo>
                    <a:pt x="454" y="160"/>
                  </a:lnTo>
                  <a:lnTo>
                    <a:pt x="462" y="157"/>
                  </a:lnTo>
                  <a:lnTo>
                    <a:pt x="469" y="154"/>
                  </a:lnTo>
                  <a:lnTo>
                    <a:pt x="475" y="149"/>
                  </a:lnTo>
                  <a:lnTo>
                    <a:pt x="482" y="141"/>
                  </a:lnTo>
                  <a:lnTo>
                    <a:pt x="484" y="135"/>
                  </a:lnTo>
                  <a:lnTo>
                    <a:pt x="488" y="127"/>
                  </a:lnTo>
                  <a:lnTo>
                    <a:pt x="489" y="117"/>
                  </a:lnTo>
                  <a:lnTo>
                    <a:pt x="489" y="45"/>
                  </a:lnTo>
                  <a:lnTo>
                    <a:pt x="488" y="35"/>
                  </a:lnTo>
                  <a:lnTo>
                    <a:pt x="484" y="27"/>
                  </a:lnTo>
                  <a:lnTo>
                    <a:pt x="482" y="21"/>
                  </a:lnTo>
                  <a:lnTo>
                    <a:pt x="475" y="15"/>
                  </a:lnTo>
                  <a:lnTo>
                    <a:pt x="469" y="8"/>
                  </a:lnTo>
                  <a:lnTo>
                    <a:pt x="462" y="5"/>
                  </a:lnTo>
                  <a:lnTo>
                    <a:pt x="454" y="2"/>
                  </a:lnTo>
                  <a:lnTo>
                    <a:pt x="445" y="0"/>
                  </a:lnTo>
                  <a:lnTo>
                    <a:pt x="44" y="0"/>
                  </a:lnTo>
                  <a:lnTo>
                    <a:pt x="35" y="2"/>
                  </a:lnTo>
                  <a:lnTo>
                    <a:pt x="27" y="5"/>
                  </a:lnTo>
                  <a:lnTo>
                    <a:pt x="19" y="8"/>
                  </a:lnTo>
                  <a:lnTo>
                    <a:pt x="13" y="15"/>
                  </a:lnTo>
                  <a:lnTo>
                    <a:pt x="8" y="21"/>
                  </a:lnTo>
                  <a:lnTo>
                    <a:pt x="3" y="27"/>
                  </a:lnTo>
                  <a:lnTo>
                    <a:pt x="2" y="35"/>
                  </a:lnTo>
                  <a:lnTo>
                    <a:pt x="0" y="45"/>
                  </a:lnTo>
                  <a:lnTo>
                    <a:pt x="0" y="117"/>
                  </a:lnTo>
                  <a:lnTo>
                    <a:pt x="2" y="127"/>
                  </a:lnTo>
                  <a:lnTo>
                    <a:pt x="3" y="135"/>
                  </a:lnTo>
                  <a:lnTo>
                    <a:pt x="8" y="141"/>
                  </a:lnTo>
                  <a:lnTo>
                    <a:pt x="13" y="149"/>
                  </a:lnTo>
                  <a:lnTo>
                    <a:pt x="19" y="154"/>
                  </a:lnTo>
                  <a:lnTo>
                    <a:pt x="27" y="157"/>
                  </a:lnTo>
                  <a:lnTo>
                    <a:pt x="35" y="160"/>
                  </a:lnTo>
                  <a:lnTo>
                    <a:pt x="44" y="162"/>
                  </a:lnTo>
                  <a:lnTo>
                    <a:pt x="445" y="162"/>
                  </a:lnTo>
                </a:path>
              </a:pathLst>
            </a:custGeom>
            <a:solidFill>
              <a:srgbClr val="FFFFFF"/>
            </a:solidFill>
            <a:ln w="12700" cap="rnd" cmpd="sng">
              <a:solidFill>
                <a:srgbClr val="999999"/>
              </a:solidFill>
              <a:prstDash val="solid"/>
              <a:round/>
              <a:headEnd/>
              <a:tailEnd/>
            </a:ln>
            <a:effectLst/>
          </p:spPr>
          <p:txBody>
            <a:bodyPr/>
            <a:lstStyle/>
            <a:p>
              <a:endParaRPr lang="en-US"/>
            </a:p>
          </p:txBody>
        </p:sp>
        <p:sp>
          <p:nvSpPr>
            <p:cNvPr id="94" name="Freeform 258"/>
            <p:cNvSpPr>
              <a:spLocks/>
            </p:cNvSpPr>
            <p:nvPr/>
          </p:nvSpPr>
          <p:spPr bwMode="auto">
            <a:xfrm>
              <a:off x="4023" y="3183"/>
              <a:ext cx="448" cy="156"/>
            </a:xfrm>
            <a:custGeom>
              <a:avLst/>
              <a:gdLst/>
              <a:ahLst/>
              <a:cxnLst>
                <a:cxn ang="0">
                  <a:pos x="312" y="160"/>
                </a:cxn>
                <a:cxn ang="0">
                  <a:pos x="312" y="160"/>
                </a:cxn>
                <a:cxn ang="0">
                  <a:pos x="322" y="159"/>
                </a:cxn>
                <a:cxn ang="0">
                  <a:pos x="329" y="157"/>
                </a:cxn>
                <a:cxn ang="0">
                  <a:pos x="336" y="153"/>
                </a:cxn>
                <a:cxn ang="0">
                  <a:pos x="344" y="148"/>
                </a:cxn>
                <a:cxn ang="0">
                  <a:pos x="349" y="142"/>
                </a:cxn>
                <a:cxn ang="0">
                  <a:pos x="352" y="133"/>
                </a:cxn>
                <a:cxn ang="0">
                  <a:pos x="355" y="125"/>
                </a:cxn>
                <a:cxn ang="0">
                  <a:pos x="357" y="116"/>
                </a:cxn>
                <a:cxn ang="0">
                  <a:pos x="357" y="43"/>
                </a:cxn>
                <a:cxn ang="0">
                  <a:pos x="355" y="36"/>
                </a:cxn>
                <a:cxn ang="0">
                  <a:pos x="352" y="26"/>
                </a:cxn>
                <a:cxn ang="0">
                  <a:pos x="349" y="19"/>
                </a:cxn>
                <a:cxn ang="0">
                  <a:pos x="344" y="13"/>
                </a:cxn>
                <a:cxn ang="0">
                  <a:pos x="336" y="6"/>
                </a:cxn>
                <a:cxn ang="0">
                  <a:pos x="329" y="4"/>
                </a:cxn>
                <a:cxn ang="0">
                  <a:pos x="322" y="0"/>
                </a:cxn>
                <a:cxn ang="0">
                  <a:pos x="312" y="0"/>
                </a:cxn>
                <a:cxn ang="0">
                  <a:pos x="44" y="0"/>
                </a:cxn>
                <a:cxn ang="0">
                  <a:pos x="35" y="0"/>
                </a:cxn>
                <a:cxn ang="0">
                  <a:pos x="26" y="4"/>
                </a:cxn>
                <a:cxn ang="0">
                  <a:pos x="19" y="6"/>
                </a:cxn>
                <a:cxn ang="0">
                  <a:pos x="13" y="13"/>
                </a:cxn>
                <a:cxn ang="0">
                  <a:pos x="6" y="19"/>
                </a:cxn>
                <a:cxn ang="0">
                  <a:pos x="4" y="26"/>
                </a:cxn>
                <a:cxn ang="0">
                  <a:pos x="0" y="36"/>
                </a:cxn>
                <a:cxn ang="0">
                  <a:pos x="0" y="43"/>
                </a:cxn>
                <a:cxn ang="0">
                  <a:pos x="0" y="116"/>
                </a:cxn>
                <a:cxn ang="0">
                  <a:pos x="0" y="125"/>
                </a:cxn>
                <a:cxn ang="0">
                  <a:pos x="4" y="133"/>
                </a:cxn>
                <a:cxn ang="0">
                  <a:pos x="6" y="142"/>
                </a:cxn>
                <a:cxn ang="0">
                  <a:pos x="13" y="148"/>
                </a:cxn>
                <a:cxn ang="0">
                  <a:pos x="19" y="153"/>
                </a:cxn>
                <a:cxn ang="0">
                  <a:pos x="26" y="157"/>
                </a:cxn>
                <a:cxn ang="0">
                  <a:pos x="35" y="159"/>
                </a:cxn>
                <a:cxn ang="0">
                  <a:pos x="44" y="160"/>
                </a:cxn>
                <a:cxn ang="0">
                  <a:pos x="312" y="160"/>
                </a:cxn>
              </a:cxnLst>
              <a:rect l="0" t="0" r="r" b="b"/>
              <a:pathLst>
                <a:path w="358" h="161">
                  <a:moveTo>
                    <a:pt x="312" y="160"/>
                  </a:moveTo>
                  <a:lnTo>
                    <a:pt x="312" y="160"/>
                  </a:lnTo>
                  <a:lnTo>
                    <a:pt x="322" y="159"/>
                  </a:lnTo>
                  <a:lnTo>
                    <a:pt x="329" y="157"/>
                  </a:lnTo>
                  <a:lnTo>
                    <a:pt x="336" y="153"/>
                  </a:lnTo>
                  <a:lnTo>
                    <a:pt x="344" y="148"/>
                  </a:lnTo>
                  <a:lnTo>
                    <a:pt x="349" y="142"/>
                  </a:lnTo>
                  <a:lnTo>
                    <a:pt x="352" y="133"/>
                  </a:lnTo>
                  <a:lnTo>
                    <a:pt x="355" y="125"/>
                  </a:lnTo>
                  <a:lnTo>
                    <a:pt x="357" y="116"/>
                  </a:lnTo>
                  <a:lnTo>
                    <a:pt x="357" y="43"/>
                  </a:lnTo>
                  <a:lnTo>
                    <a:pt x="355" y="36"/>
                  </a:lnTo>
                  <a:lnTo>
                    <a:pt x="352" y="26"/>
                  </a:lnTo>
                  <a:lnTo>
                    <a:pt x="349" y="19"/>
                  </a:lnTo>
                  <a:lnTo>
                    <a:pt x="344" y="13"/>
                  </a:lnTo>
                  <a:lnTo>
                    <a:pt x="336" y="6"/>
                  </a:lnTo>
                  <a:lnTo>
                    <a:pt x="329" y="4"/>
                  </a:lnTo>
                  <a:lnTo>
                    <a:pt x="322" y="0"/>
                  </a:lnTo>
                  <a:lnTo>
                    <a:pt x="312" y="0"/>
                  </a:lnTo>
                  <a:lnTo>
                    <a:pt x="44" y="0"/>
                  </a:lnTo>
                  <a:lnTo>
                    <a:pt x="35" y="0"/>
                  </a:lnTo>
                  <a:lnTo>
                    <a:pt x="26" y="4"/>
                  </a:lnTo>
                  <a:lnTo>
                    <a:pt x="19" y="6"/>
                  </a:lnTo>
                  <a:lnTo>
                    <a:pt x="13" y="13"/>
                  </a:lnTo>
                  <a:lnTo>
                    <a:pt x="6" y="19"/>
                  </a:lnTo>
                  <a:lnTo>
                    <a:pt x="4" y="26"/>
                  </a:lnTo>
                  <a:lnTo>
                    <a:pt x="0" y="36"/>
                  </a:lnTo>
                  <a:lnTo>
                    <a:pt x="0" y="43"/>
                  </a:lnTo>
                  <a:lnTo>
                    <a:pt x="0" y="116"/>
                  </a:lnTo>
                  <a:lnTo>
                    <a:pt x="0" y="125"/>
                  </a:lnTo>
                  <a:lnTo>
                    <a:pt x="4" y="133"/>
                  </a:lnTo>
                  <a:lnTo>
                    <a:pt x="6" y="142"/>
                  </a:lnTo>
                  <a:lnTo>
                    <a:pt x="13" y="148"/>
                  </a:lnTo>
                  <a:lnTo>
                    <a:pt x="19" y="153"/>
                  </a:lnTo>
                  <a:lnTo>
                    <a:pt x="26" y="157"/>
                  </a:lnTo>
                  <a:lnTo>
                    <a:pt x="35" y="159"/>
                  </a:lnTo>
                  <a:lnTo>
                    <a:pt x="44" y="160"/>
                  </a:lnTo>
                  <a:lnTo>
                    <a:pt x="312" y="160"/>
                  </a:lnTo>
                </a:path>
              </a:pathLst>
            </a:custGeom>
            <a:solidFill>
              <a:srgbClr val="FFFFFF"/>
            </a:solidFill>
            <a:ln w="12700" cap="rnd" cmpd="sng">
              <a:solidFill>
                <a:srgbClr val="999999"/>
              </a:solidFill>
              <a:prstDash val="solid"/>
              <a:round/>
              <a:headEnd/>
              <a:tailEnd/>
            </a:ln>
            <a:effectLst/>
          </p:spPr>
          <p:txBody>
            <a:bodyPr/>
            <a:lstStyle/>
            <a:p>
              <a:endParaRPr lang="en-US"/>
            </a:p>
          </p:txBody>
        </p:sp>
        <p:sp>
          <p:nvSpPr>
            <p:cNvPr id="95" name="Freeform 259"/>
            <p:cNvSpPr>
              <a:spLocks/>
            </p:cNvSpPr>
            <p:nvPr/>
          </p:nvSpPr>
          <p:spPr bwMode="auto">
            <a:xfrm>
              <a:off x="1720" y="1464"/>
              <a:ext cx="463" cy="249"/>
            </a:xfrm>
            <a:custGeom>
              <a:avLst/>
              <a:gdLst/>
              <a:ahLst/>
              <a:cxnLst>
                <a:cxn ang="0">
                  <a:pos x="369" y="0"/>
                </a:cxn>
                <a:cxn ang="0">
                  <a:pos x="369" y="195"/>
                </a:cxn>
                <a:cxn ang="0">
                  <a:pos x="369" y="202"/>
                </a:cxn>
                <a:cxn ang="0">
                  <a:pos x="365" y="208"/>
                </a:cxn>
                <a:cxn ang="0">
                  <a:pos x="361" y="213"/>
                </a:cxn>
                <a:cxn ang="0">
                  <a:pos x="354" y="219"/>
                </a:cxn>
                <a:cxn ang="0">
                  <a:pos x="348" y="224"/>
                </a:cxn>
                <a:cxn ang="0">
                  <a:pos x="338" y="228"/>
                </a:cxn>
                <a:cxn ang="0">
                  <a:pos x="316" y="239"/>
                </a:cxn>
                <a:cxn ang="0">
                  <a:pos x="289" y="246"/>
                </a:cxn>
                <a:cxn ang="0">
                  <a:pos x="256" y="250"/>
                </a:cxn>
                <a:cxn ang="0">
                  <a:pos x="221" y="256"/>
                </a:cxn>
                <a:cxn ang="0">
                  <a:pos x="184" y="256"/>
                </a:cxn>
                <a:cxn ang="0">
                  <a:pos x="148" y="256"/>
                </a:cxn>
                <a:cxn ang="0">
                  <a:pos x="113" y="250"/>
                </a:cxn>
                <a:cxn ang="0">
                  <a:pos x="82" y="246"/>
                </a:cxn>
                <a:cxn ang="0">
                  <a:pos x="53" y="239"/>
                </a:cxn>
                <a:cxn ang="0">
                  <a:pos x="31" y="228"/>
                </a:cxn>
                <a:cxn ang="0">
                  <a:pos x="22" y="224"/>
                </a:cxn>
                <a:cxn ang="0">
                  <a:pos x="15" y="219"/>
                </a:cxn>
                <a:cxn ang="0">
                  <a:pos x="8" y="213"/>
                </a:cxn>
                <a:cxn ang="0">
                  <a:pos x="4" y="206"/>
                </a:cxn>
                <a:cxn ang="0">
                  <a:pos x="0" y="202"/>
                </a:cxn>
                <a:cxn ang="0">
                  <a:pos x="0" y="195"/>
                </a:cxn>
                <a:cxn ang="0">
                  <a:pos x="0" y="0"/>
                </a:cxn>
                <a:cxn ang="0">
                  <a:pos x="8" y="6"/>
                </a:cxn>
                <a:cxn ang="0">
                  <a:pos x="19" y="11"/>
                </a:cxn>
                <a:cxn ang="0">
                  <a:pos x="43" y="20"/>
                </a:cxn>
                <a:cxn ang="0">
                  <a:pos x="70" y="27"/>
                </a:cxn>
                <a:cxn ang="0">
                  <a:pos x="98" y="33"/>
                </a:cxn>
                <a:cxn ang="0">
                  <a:pos x="125" y="37"/>
                </a:cxn>
                <a:cxn ang="0">
                  <a:pos x="149" y="38"/>
                </a:cxn>
                <a:cxn ang="0">
                  <a:pos x="184" y="39"/>
                </a:cxn>
                <a:cxn ang="0">
                  <a:pos x="225" y="38"/>
                </a:cxn>
                <a:cxn ang="0">
                  <a:pos x="262" y="35"/>
                </a:cxn>
                <a:cxn ang="0">
                  <a:pos x="295" y="28"/>
                </a:cxn>
                <a:cxn ang="0">
                  <a:pos x="326" y="20"/>
                </a:cxn>
                <a:cxn ang="0">
                  <a:pos x="350" y="11"/>
                </a:cxn>
                <a:cxn ang="0">
                  <a:pos x="359" y="6"/>
                </a:cxn>
                <a:cxn ang="0">
                  <a:pos x="369" y="0"/>
                </a:cxn>
              </a:cxnLst>
              <a:rect l="0" t="0" r="r" b="b"/>
              <a:pathLst>
                <a:path w="370" h="257">
                  <a:moveTo>
                    <a:pt x="369" y="0"/>
                  </a:moveTo>
                  <a:lnTo>
                    <a:pt x="369" y="195"/>
                  </a:lnTo>
                  <a:lnTo>
                    <a:pt x="369" y="202"/>
                  </a:lnTo>
                  <a:lnTo>
                    <a:pt x="365" y="208"/>
                  </a:lnTo>
                  <a:lnTo>
                    <a:pt x="361" y="213"/>
                  </a:lnTo>
                  <a:lnTo>
                    <a:pt x="354" y="219"/>
                  </a:lnTo>
                  <a:lnTo>
                    <a:pt x="348" y="224"/>
                  </a:lnTo>
                  <a:lnTo>
                    <a:pt x="338" y="228"/>
                  </a:lnTo>
                  <a:lnTo>
                    <a:pt x="316" y="239"/>
                  </a:lnTo>
                  <a:lnTo>
                    <a:pt x="289" y="246"/>
                  </a:lnTo>
                  <a:lnTo>
                    <a:pt x="256" y="250"/>
                  </a:lnTo>
                  <a:lnTo>
                    <a:pt x="221" y="256"/>
                  </a:lnTo>
                  <a:lnTo>
                    <a:pt x="184" y="256"/>
                  </a:lnTo>
                  <a:lnTo>
                    <a:pt x="148" y="256"/>
                  </a:lnTo>
                  <a:lnTo>
                    <a:pt x="113" y="250"/>
                  </a:lnTo>
                  <a:lnTo>
                    <a:pt x="82" y="246"/>
                  </a:lnTo>
                  <a:lnTo>
                    <a:pt x="53" y="239"/>
                  </a:lnTo>
                  <a:lnTo>
                    <a:pt x="31" y="228"/>
                  </a:lnTo>
                  <a:lnTo>
                    <a:pt x="22" y="224"/>
                  </a:lnTo>
                  <a:lnTo>
                    <a:pt x="15" y="219"/>
                  </a:lnTo>
                  <a:lnTo>
                    <a:pt x="8" y="213"/>
                  </a:lnTo>
                  <a:lnTo>
                    <a:pt x="4" y="206"/>
                  </a:lnTo>
                  <a:lnTo>
                    <a:pt x="0" y="202"/>
                  </a:lnTo>
                  <a:lnTo>
                    <a:pt x="0" y="195"/>
                  </a:lnTo>
                  <a:lnTo>
                    <a:pt x="0" y="0"/>
                  </a:lnTo>
                  <a:lnTo>
                    <a:pt x="8" y="6"/>
                  </a:lnTo>
                  <a:lnTo>
                    <a:pt x="19" y="11"/>
                  </a:lnTo>
                  <a:lnTo>
                    <a:pt x="43" y="20"/>
                  </a:lnTo>
                  <a:lnTo>
                    <a:pt x="70" y="27"/>
                  </a:lnTo>
                  <a:lnTo>
                    <a:pt x="98" y="33"/>
                  </a:lnTo>
                  <a:lnTo>
                    <a:pt x="125" y="37"/>
                  </a:lnTo>
                  <a:lnTo>
                    <a:pt x="149" y="38"/>
                  </a:lnTo>
                  <a:lnTo>
                    <a:pt x="184" y="39"/>
                  </a:lnTo>
                  <a:lnTo>
                    <a:pt x="225" y="38"/>
                  </a:lnTo>
                  <a:lnTo>
                    <a:pt x="262" y="35"/>
                  </a:lnTo>
                  <a:lnTo>
                    <a:pt x="295" y="28"/>
                  </a:lnTo>
                  <a:lnTo>
                    <a:pt x="326" y="20"/>
                  </a:lnTo>
                  <a:lnTo>
                    <a:pt x="350" y="11"/>
                  </a:lnTo>
                  <a:lnTo>
                    <a:pt x="359" y="6"/>
                  </a:lnTo>
                  <a:lnTo>
                    <a:pt x="369" y="0"/>
                  </a:lnTo>
                </a:path>
              </a:pathLst>
            </a:custGeom>
            <a:solidFill>
              <a:srgbClr val="FFFFFF"/>
            </a:solidFill>
            <a:ln w="9525" cap="rnd">
              <a:noFill/>
              <a:round/>
              <a:headEnd/>
              <a:tailEnd/>
            </a:ln>
            <a:effectLst/>
          </p:spPr>
          <p:txBody>
            <a:bodyPr/>
            <a:lstStyle/>
            <a:p>
              <a:endParaRPr lang="en-US"/>
            </a:p>
          </p:txBody>
        </p:sp>
        <p:sp>
          <p:nvSpPr>
            <p:cNvPr id="96" name="Freeform 260"/>
            <p:cNvSpPr>
              <a:spLocks/>
            </p:cNvSpPr>
            <p:nvPr/>
          </p:nvSpPr>
          <p:spPr bwMode="auto">
            <a:xfrm>
              <a:off x="1722" y="1380"/>
              <a:ext cx="458" cy="103"/>
            </a:xfrm>
            <a:custGeom>
              <a:avLst/>
              <a:gdLst/>
              <a:ahLst/>
              <a:cxnLst>
                <a:cxn ang="0">
                  <a:pos x="315" y="86"/>
                </a:cxn>
                <a:cxn ang="0">
                  <a:pos x="315" y="86"/>
                </a:cxn>
                <a:cxn ang="0">
                  <a:pos x="332" y="81"/>
                </a:cxn>
                <a:cxn ang="0">
                  <a:pos x="344" y="75"/>
                </a:cxn>
                <a:cxn ang="0">
                  <a:pos x="352" y="70"/>
                </a:cxn>
                <a:cxn ang="0">
                  <a:pos x="359" y="64"/>
                </a:cxn>
                <a:cxn ang="0">
                  <a:pos x="362" y="59"/>
                </a:cxn>
                <a:cxn ang="0">
                  <a:pos x="363" y="56"/>
                </a:cxn>
                <a:cxn ang="0">
                  <a:pos x="365" y="53"/>
                </a:cxn>
                <a:cxn ang="0">
                  <a:pos x="363" y="49"/>
                </a:cxn>
                <a:cxn ang="0">
                  <a:pos x="362" y="45"/>
                </a:cxn>
                <a:cxn ang="0">
                  <a:pos x="359" y="40"/>
                </a:cxn>
                <a:cxn ang="0">
                  <a:pos x="354" y="37"/>
                </a:cxn>
                <a:cxn ang="0">
                  <a:pos x="339" y="27"/>
                </a:cxn>
                <a:cxn ang="0">
                  <a:pos x="315" y="17"/>
                </a:cxn>
                <a:cxn ang="0">
                  <a:pos x="288" y="10"/>
                </a:cxn>
                <a:cxn ang="0">
                  <a:pos x="256" y="5"/>
                </a:cxn>
                <a:cxn ang="0">
                  <a:pos x="221" y="0"/>
                </a:cxn>
                <a:cxn ang="0">
                  <a:pos x="182" y="0"/>
                </a:cxn>
                <a:cxn ang="0">
                  <a:pos x="144" y="0"/>
                </a:cxn>
                <a:cxn ang="0">
                  <a:pos x="109" y="5"/>
                </a:cxn>
                <a:cxn ang="0">
                  <a:pos x="77" y="10"/>
                </a:cxn>
                <a:cxn ang="0">
                  <a:pos x="50" y="17"/>
                </a:cxn>
                <a:cxn ang="0">
                  <a:pos x="26" y="27"/>
                </a:cxn>
                <a:cxn ang="0">
                  <a:pos x="11" y="37"/>
                </a:cxn>
                <a:cxn ang="0">
                  <a:pos x="6" y="40"/>
                </a:cxn>
                <a:cxn ang="0">
                  <a:pos x="3" y="45"/>
                </a:cxn>
                <a:cxn ang="0">
                  <a:pos x="2" y="49"/>
                </a:cxn>
                <a:cxn ang="0">
                  <a:pos x="0" y="53"/>
                </a:cxn>
                <a:cxn ang="0">
                  <a:pos x="2" y="56"/>
                </a:cxn>
                <a:cxn ang="0">
                  <a:pos x="3" y="59"/>
                </a:cxn>
                <a:cxn ang="0">
                  <a:pos x="6" y="64"/>
                </a:cxn>
                <a:cxn ang="0">
                  <a:pos x="11" y="68"/>
                </a:cxn>
                <a:cxn ang="0">
                  <a:pos x="26" y="77"/>
                </a:cxn>
                <a:cxn ang="0">
                  <a:pos x="50" y="86"/>
                </a:cxn>
                <a:cxn ang="0">
                  <a:pos x="77" y="94"/>
                </a:cxn>
                <a:cxn ang="0">
                  <a:pos x="109" y="100"/>
                </a:cxn>
                <a:cxn ang="0">
                  <a:pos x="144" y="103"/>
                </a:cxn>
                <a:cxn ang="0">
                  <a:pos x="182" y="105"/>
                </a:cxn>
                <a:cxn ang="0">
                  <a:pos x="221" y="103"/>
                </a:cxn>
                <a:cxn ang="0">
                  <a:pos x="256" y="99"/>
                </a:cxn>
                <a:cxn ang="0">
                  <a:pos x="288" y="94"/>
                </a:cxn>
                <a:cxn ang="0">
                  <a:pos x="315" y="86"/>
                </a:cxn>
              </a:cxnLst>
              <a:rect l="0" t="0" r="r" b="b"/>
              <a:pathLst>
                <a:path w="366" h="106">
                  <a:moveTo>
                    <a:pt x="315" y="86"/>
                  </a:moveTo>
                  <a:lnTo>
                    <a:pt x="315" y="86"/>
                  </a:lnTo>
                  <a:lnTo>
                    <a:pt x="332" y="81"/>
                  </a:lnTo>
                  <a:lnTo>
                    <a:pt x="344" y="75"/>
                  </a:lnTo>
                  <a:lnTo>
                    <a:pt x="352" y="70"/>
                  </a:lnTo>
                  <a:lnTo>
                    <a:pt x="359" y="64"/>
                  </a:lnTo>
                  <a:lnTo>
                    <a:pt x="362" y="59"/>
                  </a:lnTo>
                  <a:lnTo>
                    <a:pt x="363" y="56"/>
                  </a:lnTo>
                  <a:lnTo>
                    <a:pt x="365" y="53"/>
                  </a:lnTo>
                  <a:lnTo>
                    <a:pt x="363" y="49"/>
                  </a:lnTo>
                  <a:lnTo>
                    <a:pt x="362" y="45"/>
                  </a:lnTo>
                  <a:lnTo>
                    <a:pt x="359" y="40"/>
                  </a:lnTo>
                  <a:lnTo>
                    <a:pt x="354" y="37"/>
                  </a:lnTo>
                  <a:lnTo>
                    <a:pt x="339" y="27"/>
                  </a:lnTo>
                  <a:lnTo>
                    <a:pt x="315" y="17"/>
                  </a:lnTo>
                  <a:lnTo>
                    <a:pt x="288" y="10"/>
                  </a:lnTo>
                  <a:lnTo>
                    <a:pt x="256" y="5"/>
                  </a:lnTo>
                  <a:lnTo>
                    <a:pt x="221" y="0"/>
                  </a:lnTo>
                  <a:lnTo>
                    <a:pt x="182" y="0"/>
                  </a:lnTo>
                  <a:lnTo>
                    <a:pt x="144" y="0"/>
                  </a:lnTo>
                  <a:lnTo>
                    <a:pt x="109" y="5"/>
                  </a:lnTo>
                  <a:lnTo>
                    <a:pt x="77" y="10"/>
                  </a:lnTo>
                  <a:lnTo>
                    <a:pt x="50" y="17"/>
                  </a:lnTo>
                  <a:lnTo>
                    <a:pt x="26" y="27"/>
                  </a:lnTo>
                  <a:lnTo>
                    <a:pt x="11" y="37"/>
                  </a:lnTo>
                  <a:lnTo>
                    <a:pt x="6" y="40"/>
                  </a:lnTo>
                  <a:lnTo>
                    <a:pt x="3" y="45"/>
                  </a:lnTo>
                  <a:lnTo>
                    <a:pt x="2" y="49"/>
                  </a:lnTo>
                  <a:lnTo>
                    <a:pt x="0" y="53"/>
                  </a:lnTo>
                  <a:lnTo>
                    <a:pt x="2" y="56"/>
                  </a:lnTo>
                  <a:lnTo>
                    <a:pt x="3" y="59"/>
                  </a:lnTo>
                  <a:lnTo>
                    <a:pt x="6" y="64"/>
                  </a:lnTo>
                  <a:lnTo>
                    <a:pt x="11" y="68"/>
                  </a:lnTo>
                  <a:lnTo>
                    <a:pt x="26" y="77"/>
                  </a:lnTo>
                  <a:lnTo>
                    <a:pt x="50" y="86"/>
                  </a:lnTo>
                  <a:lnTo>
                    <a:pt x="77" y="94"/>
                  </a:lnTo>
                  <a:lnTo>
                    <a:pt x="109" y="100"/>
                  </a:lnTo>
                  <a:lnTo>
                    <a:pt x="144" y="103"/>
                  </a:lnTo>
                  <a:lnTo>
                    <a:pt x="182" y="105"/>
                  </a:lnTo>
                  <a:lnTo>
                    <a:pt x="221" y="103"/>
                  </a:lnTo>
                  <a:lnTo>
                    <a:pt x="256" y="99"/>
                  </a:lnTo>
                  <a:lnTo>
                    <a:pt x="288" y="94"/>
                  </a:lnTo>
                  <a:lnTo>
                    <a:pt x="315" y="86"/>
                  </a:lnTo>
                </a:path>
              </a:pathLst>
            </a:custGeom>
            <a:solidFill>
              <a:srgbClr val="FFFFFF"/>
            </a:solidFill>
            <a:ln w="9525" cap="rnd">
              <a:noFill/>
              <a:round/>
              <a:headEnd/>
              <a:tailEnd/>
            </a:ln>
            <a:effectLst/>
          </p:spPr>
          <p:txBody>
            <a:bodyPr/>
            <a:lstStyle/>
            <a:p>
              <a:endParaRPr lang="en-US"/>
            </a:p>
          </p:txBody>
        </p:sp>
        <p:sp>
          <p:nvSpPr>
            <p:cNvPr id="97" name="Freeform 261"/>
            <p:cNvSpPr>
              <a:spLocks/>
            </p:cNvSpPr>
            <p:nvPr/>
          </p:nvSpPr>
          <p:spPr bwMode="auto">
            <a:xfrm>
              <a:off x="2826" y="2942"/>
              <a:ext cx="881" cy="156"/>
            </a:xfrm>
            <a:custGeom>
              <a:avLst/>
              <a:gdLst/>
              <a:ahLst/>
              <a:cxnLst>
                <a:cxn ang="0">
                  <a:pos x="660" y="160"/>
                </a:cxn>
                <a:cxn ang="0">
                  <a:pos x="660" y="160"/>
                </a:cxn>
                <a:cxn ang="0">
                  <a:pos x="669" y="158"/>
                </a:cxn>
                <a:cxn ang="0">
                  <a:pos x="677" y="156"/>
                </a:cxn>
                <a:cxn ang="0">
                  <a:pos x="685" y="152"/>
                </a:cxn>
                <a:cxn ang="0">
                  <a:pos x="692" y="147"/>
                </a:cxn>
                <a:cxn ang="0">
                  <a:pos x="697" y="141"/>
                </a:cxn>
                <a:cxn ang="0">
                  <a:pos x="701" y="133"/>
                </a:cxn>
                <a:cxn ang="0">
                  <a:pos x="703" y="125"/>
                </a:cxn>
                <a:cxn ang="0">
                  <a:pos x="704" y="115"/>
                </a:cxn>
                <a:cxn ang="0">
                  <a:pos x="704" y="43"/>
                </a:cxn>
                <a:cxn ang="0">
                  <a:pos x="703" y="35"/>
                </a:cxn>
                <a:cxn ang="0">
                  <a:pos x="701" y="27"/>
                </a:cxn>
                <a:cxn ang="0">
                  <a:pos x="697" y="19"/>
                </a:cxn>
                <a:cxn ang="0">
                  <a:pos x="692" y="13"/>
                </a:cxn>
                <a:cxn ang="0">
                  <a:pos x="685" y="7"/>
                </a:cxn>
                <a:cxn ang="0">
                  <a:pos x="677" y="3"/>
                </a:cxn>
                <a:cxn ang="0">
                  <a:pos x="669" y="0"/>
                </a:cxn>
                <a:cxn ang="0">
                  <a:pos x="660" y="0"/>
                </a:cxn>
                <a:cxn ang="0">
                  <a:pos x="44" y="0"/>
                </a:cxn>
                <a:cxn ang="0">
                  <a:pos x="35" y="0"/>
                </a:cxn>
                <a:cxn ang="0">
                  <a:pos x="27" y="3"/>
                </a:cxn>
                <a:cxn ang="0">
                  <a:pos x="19" y="7"/>
                </a:cxn>
                <a:cxn ang="0">
                  <a:pos x="13" y="13"/>
                </a:cxn>
                <a:cxn ang="0">
                  <a:pos x="8" y="19"/>
                </a:cxn>
                <a:cxn ang="0">
                  <a:pos x="3" y="27"/>
                </a:cxn>
                <a:cxn ang="0">
                  <a:pos x="0" y="35"/>
                </a:cxn>
                <a:cxn ang="0">
                  <a:pos x="0" y="43"/>
                </a:cxn>
                <a:cxn ang="0">
                  <a:pos x="0" y="115"/>
                </a:cxn>
                <a:cxn ang="0">
                  <a:pos x="0" y="125"/>
                </a:cxn>
                <a:cxn ang="0">
                  <a:pos x="3" y="133"/>
                </a:cxn>
                <a:cxn ang="0">
                  <a:pos x="8" y="141"/>
                </a:cxn>
                <a:cxn ang="0">
                  <a:pos x="13" y="147"/>
                </a:cxn>
                <a:cxn ang="0">
                  <a:pos x="19" y="152"/>
                </a:cxn>
                <a:cxn ang="0">
                  <a:pos x="27" y="156"/>
                </a:cxn>
                <a:cxn ang="0">
                  <a:pos x="35" y="158"/>
                </a:cxn>
                <a:cxn ang="0">
                  <a:pos x="44" y="160"/>
                </a:cxn>
                <a:cxn ang="0">
                  <a:pos x="660" y="160"/>
                </a:cxn>
              </a:cxnLst>
              <a:rect l="0" t="0" r="r" b="b"/>
              <a:pathLst>
                <a:path w="705" h="161">
                  <a:moveTo>
                    <a:pt x="660" y="160"/>
                  </a:moveTo>
                  <a:lnTo>
                    <a:pt x="660" y="160"/>
                  </a:lnTo>
                  <a:lnTo>
                    <a:pt x="669" y="158"/>
                  </a:lnTo>
                  <a:lnTo>
                    <a:pt x="677" y="156"/>
                  </a:lnTo>
                  <a:lnTo>
                    <a:pt x="685" y="152"/>
                  </a:lnTo>
                  <a:lnTo>
                    <a:pt x="692" y="147"/>
                  </a:lnTo>
                  <a:lnTo>
                    <a:pt x="697" y="141"/>
                  </a:lnTo>
                  <a:lnTo>
                    <a:pt x="701" y="133"/>
                  </a:lnTo>
                  <a:lnTo>
                    <a:pt x="703" y="125"/>
                  </a:lnTo>
                  <a:lnTo>
                    <a:pt x="704" y="115"/>
                  </a:lnTo>
                  <a:lnTo>
                    <a:pt x="704" y="43"/>
                  </a:lnTo>
                  <a:lnTo>
                    <a:pt x="703" y="35"/>
                  </a:lnTo>
                  <a:lnTo>
                    <a:pt x="701" y="27"/>
                  </a:lnTo>
                  <a:lnTo>
                    <a:pt x="697" y="19"/>
                  </a:lnTo>
                  <a:lnTo>
                    <a:pt x="692" y="13"/>
                  </a:lnTo>
                  <a:lnTo>
                    <a:pt x="685" y="7"/>
                  </a:lnTo>
                  <a:lnTo>
                    <a:pt x="677" y="3"/>
                  </a:lnTo>
                  <a:lnTo>
                    <a:pt x="669" y="0"/>
                  </a:lnTo>
                  <a:lnTo>
                    <a:pt x="660" y="0"/>
                  </a:lnTo>
                  <a:lnTo>
                    <a:pt x="44" y="0"/>
                  </a:lnTo>
                  <a:lnTo>
                    <a:pt x="35" y="0"/>
                  </a:lnTo>
                  <a:lnTo>
                    <a:pt x="27" y="3"/>
                  </a:lnTo>
                  <a:lnTo>
                    <a:pt x="19" y="7"/>
                  </a:lnTo>
                  <a:lnTo>
                    <a:pt x="13" y="13"/>
                  </a:lnTo>
                  <a:lnTo>
                    <a:pt x="8" y="19"/>
                  </a:lnTo>
                  <a:lnTo>
                    <a:pt x="3" y="27"/>
                  </a:lnTo>
                  <a:lnTo>
                    <a:pt x="0" y="35"/>
                  </a:lnTo>
                  <a:lnTo>
                    <a:pt x="0" y="43"/>
                  </a:lnTo>
                  <a:lnTo>
                    <a:pt x="0" y="115"/>
                  </a:lnTo>
                  <a:lnTo>
                    <a:pt x="0" y="125"/>
                  </a:lnTo>
                  <a:lnTo>
                    <a:pt x="3" y="133"/>
                  </a:lnTo>
                  <a:lnTo>
                    <a:pt x="8" y="141"/>
                  </a:lnTo>
                  <a:lnTo>
                    <a:pt x="13" y="147"/>
                  </a:lnTo>
                  <a:lnTo>
                    <a:pt x="19" y="152"/>
                  </a:lnTo>
                  <a:lnTo>
                    <a:pt x="27" y="156"/>
                  </a:lnTo>
                  <a:lnTo>
                    <a:pt x="35" y="158"/>
                  </a:lnTo>
                  <a:lnTo>
                    <a:pt x="44" y="160"/>
                  </a:lnTo>
                  <a:lnTo>
                    <a:pt x="660" y="160"/>
                  </a:lnTo>
                </a:path>
              </a:pathLst>
            </a:custGeom>
            <a:solidFill>
              <a:srgbClr val="FFFFFF"/>
            </a:solidFill>
            <a:ln w="12700" cap="rnd" cmpd="sng">
              <a:solidFill>
                <a:srgbClr val="999999"/>
              </a:solidFill>
              <a:prstDash val="solid"/>
              <a:round/>
              <a:headEnd/>
              <a:tailEnd/>
            </a:ln>
            <a:effectLst/>
          </p:spPr>
          <p:txBody>
            <a:bodyPr/>
            <a:lstStyle/>
            <a:p>
              <a:endParaRPr lang="en-US"/>
            </a:p>
          </p:txBody>
        </p:sp>
        <p:sp>
          <p:nvSpPr>
            <p:cNvPr id="98" name="Rectangle 262"/>
            <p:cNvSpPr>
              <a:spLocks noChangeArrowheads="1"/>
            </p:cNvSpPr>
            <p:nvPr/>
          </p:nvSpPr>
          <p:spPr bwMode="auto">
            <a:xfrm>
              <a:off x="1314" y="1170"/>
              <a:ext cx="307" cy="101"/>
            </a:xfrm>
            <a:prstGeom prst="rect">
              <a:avLst/>
            </a:prstGeom>
            <a:noFill/>
            <a:ln w="9525">
              <a:noFill/>
              <a:miter lim="800000"/>
              <a:headEnd/>
              <a:tailEnd/>
            </a:ln>
            <a:effectLst/>
          </p:spPr>
          <p:txBody>
            <a:bodyPr wrap="none" lIns="0" tIns="0" rIns="0" bIns="0">
              <a:spAutoFit/>
            </a:bodyPr>
            <a:lstStyle/>
            <a:p>
              <a:pPr eaLnBrk="0" hangingPunct="0"/>
              <a:r>
                <a:rPr lang="en-US" sz="900" b="1">
                  <a:solidFill>
                    <a:srgbClr val="666666"/>
                  </a:solidFill>
                  <a:latin typeface="Verdana" pitchFamily="34" charset="0"/>
                  <a:cs typeface="Times New Roman" pitchFamily="18" charset="0"/>
                </a:rPr>
                <a:t>Screen</a:t>
              </a:r>
            </a:p>
          </p:txBody>
        </p:sp>
        <p:sp>
          <p:nvSpPr>
            <p:cNvPr id="99" name="Rectangle 263"/>
            <p:cNvSpPr>
              <a:spLocks noChangeArrowheads="1"/>
            </p:cNvSpPr>
            <p:nvPr/>
          </p:nvSpPr>
          <p:spPr bwMode="auto">
            <a:xfrm>
              <a:off x="1314" y="1250"/>
              <a:ext cx="307" cy="101"/>
            </a:xfrm>
            <a:prstGeom prst="rect">
              <a:avLst/>
            </a:prstGeom>
            <a:noFill/>
            <a:ln w="9525">
              <a:noFill/>
              <a:miter lim="800000"/>
              <a:headEnd/>
              <a:tailEnd/>
            </a:ln>
            <a:effectLst/>
          </p:spPr>
          <p:txBody>
            <a:bodyPr wrap="none" lIns="0" tIns="0" rIns="0" bIns="0">
              <a:spAutoFit/>
            </a:bodyPr>
            <a:lstStyle/>
            <a:p>
              <a:pPr eaLnBrk="0" hangingPunct="0"/>
              <a:r>
                <a:rPr lang="en-US" sz="900" b="1">
                  <a:solidFill>
                    <a:srgbClr val="666666"/>
                  </a:solidFill>
                  <a:latin typeface="Verdana" pitchFamily="34" charset="0"/>
                  <a:cs typeface="Times New Roman" pitchFamily="18" charset="0"/>
                </a:rPr>
                <a:t>Scrape</a:t>
              </a:r>
            </a:p>
          </p:txBody>
        </p:sp>
        <p:sp>
          <p:nvSpPr>
            <p:cNvPr id="100" name="Rectangle 264"/>
            <p:cNvSpPr>
              <a:spLocks noChangeArrowheads="1"/>
            </p:cNvSpPr>
            <p:nvPr/>
          </p:nvSpPr>
          <p:spPr bwMode="auto">
            <a:xfrm>
              <a:off x="3048" y="1820"/>
              <a:ext cx="307" cy="101"/>
            </a:xfrm>
            <a:prstGeom prst="rect">
              <a:avLst/>
            </a:prstGeom>
            <a:noFill/>
            <a:ln w="9525">
              <a:noFill/>
              <a:miter lim="800000"/>
              <a:headEnd/>
              <a:tailEnd/>
            </a:ln>
            <a:effectLst/>
          </p:spPr>
          <p:txBody>
            <a:bodyPr wrap="none" lIns="0" tIns="0" rIns="0" bIns="0">
              <a:spAutoFit/>
            </a:bodyPr>
            <a:lstStyle/>
            <a:p>
              <a:pPr eaLnBrk="0" hangingPunct="0"/>
              <a:r>
                <a:rPr lang="en-US" sz="900" b="1">
                  <a:solidFill>
                    <a:srgbClr val="666666"/>
                  </a:solidFill>
                  <a:latin typeface="Verdana" pitchFamily="34" charset="0"/>
                  <a:cs typeface="Times New Roman" pitchFamily="18" charset="0"/>
                </a:rPr>
                <a:t>Screen</a:t>
              </a:r>
            </a:p>
          </p:txBody>
        </p:sp>
        <p:sp>
          <p:nvSpPr>
            <p:cNvPr id="101" name="Rectangle 265"/>
            <p:cNvSpPr>
              <a:spLocks noChangeArrowheads="1"/>
            </p:cNvSpPr>
            <p:nvPr/>
          </p:nvSpPr>
          <p:spPr bwMode="auto">
            <a:xfrm>
              <a:off x="3048" y="1900"/>
              <a:ext cx="307" cy="101"/>
            </a:xfrm>
            <a:prstGeom prst="rect">
              <a:avLst/>
            </a:prstGeom>
            <a:noFill/>
            <a:ln w="9525">
              <a:noFill/>
              <a:miter lim="800000"/>
              <a:headEnd/>
              <a:tailEnd/>
            </a:ln>
            <a:effectLst/>
          </p:spPr>
          <p:txBody>
            <a:bodyPr wrap="none" lIns="0" tIns="0" rIns="0" bIns="0">
              <a:spAutoFit/>
            </a:bodyPr>
            <a:lstStyle/>
            <a:p>
              <a:pPr eaLnBrk="0" hangingPunct="0"/>
              <a:r>
                <a:rPr lang="en-US" sz="900" b="1">
                  <a:solidFill>
                    <a:srgbClr val="666666"/>
                  </a:solidFill>
                  <a:latin typeface="Verdana" pitchFamily="34" charset="0"/>
                  <a:cs typeface="Times New Roman" pitchFamily="18" charset="0"/>
                </a:rPr>
                <a:t>Scrape</a:t>
              </a:r>
            </a:p>
          </p:txBody>
        </p:sp>
        <p:sp>
          <p:nvSpPr>
            <p:cNvPr id="102" name="Rectangle 266"/>
            <p:cNvSpPr>
              <a:spLocks noChangeArrowheads="1"/>
            </p:cNvSpPr>
            <p:nvPr/>
          </p:nvSpPr>
          <p:spPr bwMode="auto">
            <a:xfrm>
              <a:off x="2182" y="3022"/>
              <a:ext cx="307" cy="101"/>
            </a:xfrm>
            <a:prstGeom prst="rect">
              <a:avLst/>
            </a:prstGeom>
            <a:noFill/>
            <a:ln w="9525">
              <a:noFill/>
              <a:miter lim="800000"/>
              <a:headEnd/>
              <a:tailEnd/>
            </a:ln>
            <a:effectLst/>
          </p:spPr>
          <p:txBody>
            <a:bodyPr wrap="none" lIns="0" tIns="0" rIns="0" bIns="0">
              <a:spAutoFit/>
            </a:bodyPr>
            <a:lstStyle/>
            <a:p>
              <a:pPr eaLnBrk="0" hangingPunct="0"/>
              <a:r>
                <a:rPr lang="en-US" sz="900" b="1">
                  <a:solidFill>
                    <a:srgbClr val="666666"/>
                  </a:solidFill>
                  <a:latin typeface="Verdana" pitchFamily="34" charset="0"/>
                  <a:cs typeface="Times New Roman" pitchFamily="18" charset="0"/>
                </a:rPr>
                <a:t>Screen</a:t>
              </a:r>
            </a:p>
          </p:txBody>
        </p:sp>
        <p:sp>
          <p:nvSpPr>
            <p:cNvPr id="103" name="Rectangle 267"/>
            <p:cNvSpPr>
              <a:spLocks noChangeArrowheads="1"/>
            </p:cNvSpPr>
            <p:nvPr/>
          </p:nvSpPr>
          <p:spPr bwMode="auto">
            <a:xfrm>
              <a:off x="2182" y="3101"/>
              <a:ext cx="307" cy="101"/>
            </a:xfrm>
            <a:prstGeom prst="rect">
              <a:avLst/>
            </a:prstGeom>
            <a:noFill/>
            <a:ln w="9525">
              <a:noFill/>
              <a:miter lim="800000"/>
              <a:headEnd/>
              <a:tailEnd/>
            </a:ln>
            <a:effectLst/>
          </p:spPr>
          <p:txBody>
            <a:bodyPr wrap="none" lIns="0" tIns="0" rIns="0" bIns="0">
              <a:spAutoFit/>
            </a:bodyPr>
            <a:lstStyle/>
            <a:p>
              <a:pPr eaLnBrk="0" hangingPunct="0"/>
              <a:r>
                <a:rPr lang="en-US" sz="900" b="1">
                  <a:solidFill>
                    <a:srgbClr val="666666"/>
                  </a:solidFill>
                  <a:latin typeface="Verdana" pitchFamily="34" charset="0"/>
                  <a:cs typeface="Times New Roman" pitchFamily="18" charset="0"/>
                </a:rPr>
                <a:t>Scrape</a:t>
              </a:r>
            </a:p>
          </p:txBody>
        </p:sp>
        <p:sp>
          <p:nvSpPr>
            <p:cNvPr id="104" name="Rectangle 268"/>
            <p:cNvSpPr>
              <a:spLocks noChangeArrowheads="1"/>
            </p:cNvSpPr>
            <p:nvPr/>
          </p:nvSpPr>
          <p:spPr bwMode="auto">
            <a:xfrm>
              <a:off x="4275" y="1576"/>
              <a:ext cx="308" cy="101"/>
            </a:xfrm>
            <a:prstGeom prst="rect">
              <a:avLst/>
            </a:prstGeom>
            <a:noFill/>
            <a:ln w="9525">
              <a:noFill/>
              <a:miter lim="800000"/>
              <a:headEnd/>
              <a:tailEnd/>
            </a:ln>
            <a:effectLst/>
          </p:spPr>
          <p:txBody>
            <a:bodyPr wrap="none" lIns="0" tIns="0" rIns="0" bIns="0">
              <a:spAutoFit/>
            </a:bodyPr>
            <a:lstStyle/>
            <a:p>
              <a:pPr eaLnBrk="0" hangingPunct="0"/>
              <a:r>
                <a:rPr lang="en-US" sz="900" b="1">
                  <a:solidFill>
                    <a:srgbClr val="666666"/>
                  </a:solidFill>
                  <a:latin typeface="Verdana" pitchFamily="34" charset="0"/>
                  <a:cs typeface="Times New Roman" pitchFamily="18" charset="0"/>
                </a:rPr>
                <a:t>Screen</a:t>
              </a:r>
            </a:p>
          </p:txBody>
        </p:sp>
        <p:sp>
          <p:nvSpPr>
            <p:cNvPr id="105" name="Rectangle 269"/>
            <p:cNvSpPr>
              <a:spLocks noChangeArrowheads="1"/>
            </p:cNvSpPr>
            <p:nvPr/>
          </p:nvSpPr>
          <p:spPr bwMode="auto">
            <a:xfrm>
              <a:off x="4275" y="1655"/>
              <a:ext cx="308" cy="101"/>
            </a:xfrm>
            <a:prstGeom prst="rect">
              <a:avLst/>
            </a:prstGeom>
            <a:noFill/>
            <a:ln w="9525">
              <a:noFill/>
              <a:miter lim="800000"/>
              <a:headEnd/>
              <a:tailEnd/>
            </a:ln>
            <a:effectLst/>
          </p:spPr>
          <p:txBody>
            <a:bodyPr wrap="none" lIns="0" tIns="0" rIns="0" bIns="0">
              <a:spAutoFit/>
            </a:bodyPr>
            <a:lstStyle/>
            <a:p>
              <a:pPr eaLnBrk="0" hangingPunct="0"/>
              <a:r>
                <a:rPr lang="en-US" sz="900" b="1">
                  <a:solidFill>
                    <a:srgbClr val="666666"/>
                  </a:solidFill>
                  <a:latin typeface="Verdana" pitchFamily="34" charset="0"/>
                  <a:cs typeface="Times New Roman" pitchFamily="18" charset="0"/>
                </a:rPr>
                <a:t>Scrape</a:t>
              </a:r>
            </a:p>
          </p:txBody>
        </p:sp>
        <p:sp>
          <p:nvSpPr>
            <p:cNvPr id="106" name="Rectangle 270"/>
            <p:cNvSpPr>
              <a:spLocks noChangeArrowheads="1"/>
            </p:cNvSpPr>
            <p:nvPr/>
          </p:nvSpPr>
          <p:spPr bwMode="auto">
            <a:xfrm>
              <a:off x="1727" y="1514"/>
              <a:ext cx="392" cy="101"/>
            </a:xfrm>
            <a:prstGeom prst="rect">
              <a:avLst/>
            </a:prstGeom>
            <a:noFill/>
            <a:ln w="9525">
              <a:noFill/>
              <a:miter lim="800000"/>
              <a:headEnd/>
              <a:tailEnd/>
            </a:ln>
            <a:effectLst/>
          </p:spPr>
          <p:txBody>
            <a:bodyPr wrap="none" lIns="0" tIns="0" rIns="0" bIns="0">
              <a:spAutoFit/>
            </a:bodyPr>
            <a:lstStyle/>
            <a:p>
              <a:pPr eaLnBrk="0" hangingPunct="0"/>
              <a:r>
                <a:rPr lang="en-US" sz="900" b="1">
                  <a:solidFill>
                    <a:srgbClr val="666666"/>
                  </a:solidFill>
                  <a:latin typeface="Verdana" pitchFamily="34" charset="0"/>
                  <a:cs typeface="Times New Roman" pitchFamily="18" charset="0"/>
                </a:rPr>
                <a:t>Message</a:t>
              </a:r>
            </a:p>
          </p:txBody>
        </p:sp>
        <p:sp>
          <p:nvSpPr>
            <p:cNvPr id="107" name="Rectangle 271"/>
            <p:cNvSpPr>
              <a:spLocks noChangeArrowheads="1"/>
            </p:cNvSpPr>
            <p:nvPr/>
          </p:nvSpPr>
          <p:spPr bwMode="auto">
            <a:xfrm>
              <a:off x="1782" y="1593"/>
              <a:ext cx="298" cy="101"/>
            </a:xfrm>
            <a:prstGeom prst="rect">
              <a:avLst/>
            </a:prstGeom>
            <a:noFill/>
            <a:ln w="9525">
              <a:noFill/>
              <a:miter lim="800000"/>
              <a:headEnd/>
              <a:tailEnd/>
            </a:ln>
            <a:effectLst/>
          </p:spPr>
          <p:txBody>
            <a:bodyPr wrap="none" lIns="0" tIns="0" rIns="0" bIns="0">
              <a:spAutoFit/>
            </a:bodyPr>
            <a:lstStyle/>
            <a:p>
              <a:pPr eaLnBrk="0" hangingPunct="0"/>
              <a:r>
                <a:rPr lang="en-US" sz="900" b="1">
                  <a:solidFill>
                    <a:srgbClr val="666666"/>
                  </a:solidFill>
                  <a:latin typeface="Verdana" pitchFamily="34" charset="0"/>
                  <a:cs typeface="Times New Roman" pitchFamily="18" charset="0"/>
                </a:rPr>
                <a:t>Queue</a:t>
              </a:r>
            </a:p>
          </p:txBody>
        </p:sp>
        <p:sp>
          <p:nvSpPr>
            <p:cNvPr id="108" name="Rectangle 272"/>
            <p:cNvSpPr>
              <a:spLocks noChangeArrowheads="1"/>
            </p:cNvSpPr>
            <p:nvPr/>
          </p:nvSpPr>
          <p:spPr bwMode="auto">
            <a:xfrm>
              <a:off x="2178" y="2635"/>
              <a:ext cx="391" cy="102"/>
            </a:xfrm>
            <a:prstGeom prst="rect">
              <a:avLst/>
            </a:prstGeom>
            <a:noFill/>
            <a:ln w="9525">
              <a:noFill/>
              <a:miter lim="800000"/>
              <a:headEnd/>
              <a:tailEnd/>
            </a:ln>
            <a:effectLst/>
          </p:spPr>
          <p:txBody>
            <a:bodyPr wrap="none" lIns="0" tIns="0" rIns="0" bIns="0">
              <a:spAutoFit/>
            </a:bodyPr>
            <a:lstStyle/>
            <a:p>
              <a:pPr eaLnBrk="0" hangingPunct="0"/>
              <a:r>
                <a:rPr lang="en-US" sz="900" b="1">
                  <a:solidFill>
                    <a:srgbClr val="666666"/>
                  </a:solidFill>
                  <a:latin typeface="Verdana" pitchFamily="34" charset="0"/>
                  <a:cs typeface="Times New Roman" pitchFamily="18" charset="0"/>
                </a:rPr>
                <a:t>Message</a:t>
              </a:r>
            </a:p>
          </p:txBody>
        </p:sp>
        <p:sp>
          <p:nvSpPr>
            <p:cNvPr id="109" name="Rectangle 273"/>
            <p:cNvSpPr>
              <a:spLocks noChangeArrowheads="1"/>
            </p:cNvSpPr>
            <p:nvPr/>
          </p:nvSpPr>
          <p:spPr bwMode="auto">
            <a:xfrm>
              <a:off x="2230" y="2716"/>
              <a:ext cx="299" cy="101"/>
            </a:xfrm>
            <a:prstGeom prst="rect">
              <a:avLst/>
            </a:prstGeom>
            <a:noFill/>
            <a:ln w="9525">
              <a:noFill/>
              <a:miter lim="800000"/>
              <a:headEnd/>
              <a:tailEnd/>
            </a:ln>
            <a:effectLst/>
          </p:spPr>
          <p:txBody>
            <a:bodyPr wrap="none" lIns="0" tIns="0" rIns="0" bIns="0">
              <a:spAutoFit/>
            </a:bodyPr>
            <a:lstStyle/>
            <a:p>
              <a:pPr eaLnBrk="0" hangingPunct="0"/>
              <a:r>
                <a:rPr lang="en-US" sz="900" b="1">
                  <a:solidFill>
                    <a:srgbClr val="666666"/>
                  </a:solidFill>
                  <a:latin typeface="Verdana" pitchFamily="34" charset="0"/>
                  <a:cs typeface="Times New Roman" pitchFamily="18" charset="0"/>
                </a:rPr>
                <a:t>Queue</a:t>
              </a:r>
            </a:p>
          </p:txBody>
        </p:sp>
        <p:sp>
          <p:nvSpPr>
            <p:cNvPr id="110" name="Rectangle 274"/>
            <p:cNvSpPr>
              <a:spLocks noChangeArrowheads="1"/>
            </p:cNvSpPr>
            <p:nvPr/>
          </p:nvSpPr>
          <p:spPr bwMode="auto">
            <a:xfrm>
              <a:off x="4344" y="2821"/>
              <a:ext cx="391" cy="101"/>
            </a:xfrm>
            <a:prstGeom prst="rect">
              <a:avLst/>
            </a:prstGeom>
            <a:noFill/>
            <a:ln w="9525">
              <a:noFill/>
              <a:miter lim="800000"/>
              <a:headEnd/>
              <a:tailEnd/>
            </a:ln>
            <a:effectLst/>
          </p:spPr>
          <p:txBody>
            <a:bodyPr wrap="none" lIns="0" tIns="0" rIns="0" bIns="0">
              <a:spAutoFit/>
            </a:bodyPr>
            <a:lstStyle/>
            <a:p>
              <a:pPr eaLnBrk="0" hangingPunct="0"/>
              <a:r>
                <a:rPr lang="en-US" sz="900" b="1">
                  <a:solidFill>
                    <a:srgbClr val="666666"/>
                  </a:solidFill>
                  <a:latin typeface="Verdana" pitchFamily="34" charset="0"/>
                  <a:cs typeface="Times New Roman" pitchFamily="18" charset="0"/>
                </a:rPr>
                <a:t>Message</a:t>
              </a:r>
            </a:p>
          </p:txBody>
        </p:sp>
        <p:sp>
          <p:nvSpPr>
            <p:cNvPr id="111" name="Rectangle 275"/>
            <p:cNvSpPr>
              <a:spLocks noChangeArrowheads="1"/>
            </p:cNvSpPr>
            <p:nvPr/>
          </p:nvSpPr>
          <p:spPr bwMode="auto">
            <a:xfrm>
              <a:off x="4399" y="2898"/>
              <a:ext cx="298" cy="101"/>
            </a:xfrm>
            <a:prstGeom prst="rect">
              <a:avLst/>
            </a:prstGeom>
            <a:noFill/>
            <a:ln w="9525">
              <a:noFill/>
              <a:miter lim="800000"/>
              <a:headEnd/>
              <a:tailEnd/>
            </a:ln>
            <a:effectLst/>
          </p:spPr>
          <p:txBody>
            <a:bodyPr wrap="none" lIns="0" tIns="0" rIns="0" bIns="0">
              <a:spAutoFit/>
            </a:bodyPr>
            <a:lstStyle/>
            <a:p>
              <a:pPr eaLnBrk="0" hangingPunct="0"/>
              <a:r>
                <a:rPr lang="en-US" sz="900" b="1">
                  <a:solidFill>
                    <a:srgbClr val="666666"/>
                  </a:solidFill>
                  <a:latin typeface="Verdana" pitchFamily="34" charset="0"/>
                  <a:cs typeface="Times New Roman" pitchFamily="18" charset="0"/>
                </a:rPr>
                <a:t>Queue</a:t>
              </a:r>
            </a:p>
          </p:txBody>
        </p:sp>
        <p:sp>
          <p:nvSpPr>
            <p:cNvPr id="112" name="Rectangle 276"/>
            <p:cNvSpPr>
              <a:spLocks noChangeArrowheads="1"/>
            </p:cNvSpPr>
            <p:nvPr/>
          </p:nvSpPr>
          <p:spPr bwMode="auto">
            <a:xfrm>
              <a:off x="1034" y="2189"/>
              <a:ext cx="457" cy="101"/>
            </a:xfrm>
            <a:prstGeom prst="rect">
              <a:avLst/>
            </a:prstGeom>
            <a:noFill/>
            <a:ln w="9525">
              <a:noFill/>
              <a:miter lim="800000"/>
              <a:headEnd/>
              <a:tailEnd/>
            </a:ln>
            <a:effectLst/>
          </p:spPr>
          <p:txBody>
            <a:bodyPr wrap="none" lIns="0" tIns="0" rIns="0" bIns="0">
              <a:spAutoFit/>
            </a:bodyPr>
            <a:lstStyle/>
            <a:p>
              <a:pPr eaLnBrk="0" hangingPunct="0"/>
              <a:r>
                <a:rPr lang="en-US" sz="900" b="1">
                  <a:solidFill>
                    <a:srgbClr val="666666"/>
                  </a:solidFill>
                  <a:latin typeface="Verdana" pitchFamily="34" charset="0"/>
                  <a:cs typeface="Times New Roman" pitchFamily="18" charset="0"/>
                </a:rPr>
                <a:t>Download</a:t>
              </a:r>
            </a:p>
          </p:txBody>
        </p:sp>
        <p:sp>
          <p:nvSpPr>
            <p:cNvPr id="113" name="Rectangle 277"/>
            <p:cNvSpPr>
              <a:spLocks noChangeArrowheads="1"/>
            </p:cNvSpPr>
            <p:nvPr/>
          </p:nvSpPr>
          <p:spPr bwMode="auto">
            <a:xfrm>
              <a:off x="1192" y="2268"/>
              <a:ext cx="167" cy="102"/>
            </a:xfrm>
            <a:prstGeom prst="rect">
              <a:avLst/>
            </a:prstGeom>
            <a:noFill/>
            <a:ln w="9525">
              <a:noFill/>
              <a:miter lim="800000"/>
              <a:headEnd/>
              <a:tailEnd/>
            </a:ln>
            <a:effectLst/>
          </p:spPr>
          <p:txBody>
            <a:bodyPr wrap="none" lIns="0" tIns="0" rIns="0" bIns="0">
              <a:spAutoFit/>
            </a:bodyPr>
            <a:lstStyle/>
            <a:p>
              <a:pPr eaLnBrk="0" hangingPunct="0"/>
              <a:r>
                <a:rPr lang="en-US" sz="900" b="1">
                  <a:solidFill>
                    <a:srgbClr val="666666"/>
                  </a:solidFill>
                  <a:latin typeface="Verdana" pitchFamily="34" charset="0"/>
                  <a:cs typeface="Times New Roman" pitchFamily="18" charset="0"/>
                </a:rPr>
                <a:t>File</a:t>
              </a:r>
            </a:p>
          </p:txBody>
        </p:sp>
        <p:sp>
          <p:nvSpPr>
            <p:cNvPr id="114" name="Rectangle 278"/>
            <p:cNvSpPr>
              <a:spLocks noChangeArrowheads="1"/>
            </p:cNvSpPr>
            <p:nvPr/>
          </p:nvSpPr>
          <p:spPr bwMode="auto">
            <a:xfrm>
              <a:off x="2454" y="1460"/>
              <a:ext cx="457" cy="101"/>
            </a:xfrm>
            <a:prstGeom prst="rect">
              <a:avLst/>
            </a:prstGeom>
            <a:noFill/>
            <a:ln w="9525">
              <a:noFill/>
              <a:miter lim="800000"/>
              <a:headEnd/>
              <a:tailEnd/>
            </a:ln>
            <a:effectLst/>
          </p:spPr>
          <p:txBody>
            <a:bodyPr wrap="none" lIns="0" tIns="0" rIns="0" bIns="0">
              <a:spAutoFit/>
            </a:bodyPr>
            <a:lstStyle/>
            <a:p>
              <a:pPr eaLnBrk="0" hangingPunct="0"/>
              <a:r>
                <a:rPr lang="en-US" sz="900" b="1">
                  <a:solidFill>
                    <a:srgbClr val="666666"/>
                  </a:solidFill>
                  <a:latin typeface="Verdana" pitchFamily="34" charset="0"/>
                  <a:cs typeface="Times New Roman" pitchFamily="18" charset="0"/>
                </a:rPr>
                <a:t>Download</a:t>
              </a:r>
            </a:p>
          </p:txBody>
        </p:sp>
        <p:sp>
          <p:nvSpPr>
            <p:cNvPr id="115" name="Rectangle 279"/>
            <p:cNvSpPr>
              <a:spLocks noChangeArrowheads="1"/>
            </p:cNvSpPr>
            <p:nvPr/>
          </p:nvSpPr>
          <p:spPr bwMode="auto">
            <a:xfrm>
              <a:off x="2612" y="1538"/>
              <a:ext cx="168" cy="101"/>
            </a:xfrm>
            <a:prstGeom prst="rect">
              <a:avLst/>
            </a:prstGeom>
            <a:noFill/>
            <a:ln w="9525">
              <a:noFill/>
              <a:miter lim="800000"/>
              <a:headEnd/>
              <a:tailEnd/>
            </a:ln>
            <a:effectLst/>
          </p:spPr>
          <p:txBody>
            <a:bodyPr wrap="none" lIns="0" tIns="0" rIns="0" bIns="0">
              <a:spAutoFit/>
            </a:bodyPr>
            <a:lstStyle/>
            <a:p>
              <a:pPr eaLnBrk="0" hangingPunct="0"/>
              <a:r>
                <a:rPr lang="en-US" sz="900" b="1">
                  <a:solidFill>
                    <a:srgbClr val="666666"/>
                  </a:solidFill>
                  <a:latin typeface="Verdana" pitchFamily="34" charset="0"/>
                  <a:cs typeface="Times New Roman" pitchFamily="18" charset="0"/>
                </a:rPr>
                <a:t>File</a:t>
              </a:r>
            </a:p>
          </p:txBody>
        </p:sp>
        <p:sp>
          <p:nvSpPr>
            <p:cNvPr id="116" name="Rectangle 280"/>
            <p:cNvSpPr>
              <a:spLocks noChangeArrowheads="1"/>
            </p:cNvSpPr>
            <p:nvPr/>
          </p:nvSpPr>
          <p:spPr bwMode="auto">
            <a:xfrm>
              <a:off x="3442" y="3280"/>
              <a:ext cx="456" cy="101"/>
            </a:xfrm>
            <a:prstGeom prst="rect">
              <a:avLst/>
            </a:prstGeom>
            <a:noFill/>
            <a:ln w="9525">
              <a:noFill/>
              <a:miter lim="800000"/>
              <a:headEnd/>
              <a:tailEnd/>
            </a:ln>
            <a:effectLst/>
          </p:spPr>
          <p:txBody>
            <a:bodyPr wrap="none" lIns="0" tIns="0" rIns="0" bIns="0">
              <a:spAutoFit/>
            </a:bodyPr>
            <a:lstStyle/>
            <a:p>
              <a:pPr eaLnBrk="0" hangingPunct="0"/>
              <a:r>
                <a:rPr lang="en-US" sz="900" b="1">
                  <a:solidFill>
                    <a:srgbClr val="666666"/>
                  </a:solidFill>
                  <a:latin typeface="Verdana" pitchFamily="34" charset="0"/>
                  <a:cs typeface="Times New Roman" pitchFamily="18" charset="0"/>
                </a:rPr>
                <a:t>Download</a:t>
              </a:r>
            </a:p>
          </p:txBody>
        </p:sp>
        <p:sp>
          <p:nvSpPr>
            <p:cNvPr id="117" name="Rectangle 281"/>
            <p:cNvSpPr>
              <a:spLocks noChangeArrowheads="1"/>
            </p:cNvSpPr>
            <p:nvPr/>
          </p:nvSpPr>
          <p:spPr bwMode="auto">
            <a:xfrm>
              <a:off x="3601" y="3358"/>
              <a:ext cx="168" cy="101"/>
            </a:xfrm>
            <a:prstGeom prst="rect">
              <a:avLst/>
            </a:prstGeom>
            <a:noFill/>
            <a:ln w="9525">
              <a:noFill/>
              <a:miter lim="800000"/>
              <a:headEnd/>
              <a:tailEnd/>
            </a:ln>
            <a:effectLst/>
          </p:spPr>
          <p:txBody>
            <a:bodyPr wrap="none" lIns="0" tIns="0" rIns="0" bIns="0">
              <a:spAutoFit/>
            </a:bodyPr>
            <a:lstStyle/>
            <a:p>
              <a:pPr eaLnBrk="0" hangingPunct="0"/>
              <a:r>
                <a:rPr lang="en-US" sz="900" b="1">
                  <a:solidFill>
                    <a:srgbClr val="666666"/>
                  </a:solidFill>
                  <a:latin typeface="Verdana" pitchFamily="34" charset="0"/>
                  <a:cs typeface="Times New Roman" pitchFamily="18" charset="0"/>
                </a:rPr>
                <a:t>File</a:t>
              </a:r>
            </a:p>
          </p:txBody>
        </p:sp>
        <p:sp>
          <p:nvSpPr>
            <p:cNvPr id="118" name="Rectangle 282"/>
            <p:cNvSpPr>
              <a:spLocks noChangeArrowheads="1"/>
            </p:cNvSpPr>
            <p:nvPr/>
          </p:nvSpPr>
          <p:spPr bwMode="auto">
            <a:xfrm>
              <a:off x="1493" y="3035"/>
              <a:ext cx="541" cy="101"/>
            </a:xfrm>
            <a:prstGeom prst="rect">
              <a:avLst/>
            </a:prstGeom>
            <a:noFill/>
            <a:ln w="9525">
              <a:noFill/>
              <a:miter lim="800000"/>
              <a:headEnd/>
              <a:tailEnd/>
            </a:ln>
            <a:effectLst/>
          </p:spPr>
          <p:txBody>
            <a:bodyPr wrap="none" lIns="0" tIns="0" rIns="0" bIns="0">
              <a:spAutoFit/>
            </a:bodyPr>
            <a:lstStyle/>
            <a:p>
              <a:pPr eaLnBrk="0" hangingPunct="0"/>
              <a:r>
                <a:rPr lang="en-US" sz="900" b="1">
                  <a:solidFill>
                    <a:srgbClr val="666666"/>
                  </a:solidFill>
                  <a:latin typeface="Verdana" pitchFamily="34" charset="0"/>
                  <a:cs typeface="Times New Roman" pitchFamily="18" charset="0"/>
                </a:rPr>
                <a:t>Transaction</a:t>
              </a:r>
            </a:p>
          </p:txBody>
        </p:sp>
        <p:sp>
          <p:nvSpPr>
            <p:cNvPr id="119" name="Rectangle 283"/>
            <p:cNvSpPr>
              <a:spLocks noChangeArrowheads="1"/>
            </p:cNvSpPr>
            <p:nvPr/>
          </p:nvSpPr>
          <p:spPr bwMode="auto">
            <a:xfrm>
              <a:off x="1642" y="3114"/>
              <a:ext cx="168" cy="101"/>
            </a:xfrm>
            <a:prstGeom prst="rect">
              <a:avLst/>
            </a:prstGeom>
            <a:noFill/>
            <a:ln w="9525">
              <a:noFill/>
              <a:miter lim="800000"/>
              <a:headEnd/>
              <a:tailEnd/>
            </a:ln>
            <a:effectLst/>
          </p:spPr>
          <p:txBody>
            <a:bodyPr wrap="none" lIns="0" tIns="0" rIns="0" bIns="0">
              <a:spAutoFit/>
            </a:bodyPr>
            <a:lstStyle/>
            <a:p>
              <a:pPr eaLnBrk="0" hangingPunct="0"/>
              <a:r>
                <a:rPr lang="en-US" sz="900" b="1">
                  <a:solidFill>
                    <a:srgbClr val="666666"/>
                  </a:solidFill>
                  <a:latin typeface="Verdana" pitchFamily="34" charset="0"/>
                  <a:cs typeface="Times New Roman" pitchFamily="18" charset="0"/>
                </a:rPr>
                <a:t>File</a:t>
              </a:r>
            </a:p>
          </p:txBody>
        </p:sp>
        <p:sp>
          <p:nvSpPr>
            <p:cNvPr id="120" name="Rectangle 284"/>
            <p:cNvSpPr>
              <a:spLocks noChangeArrowheads="1"/>
            </p:cNvSpPr>
            <p:nvPr/>
          </p:nvSpPr>
          <p:spPr bwMode="auto">
            <a:xfrm>
              <a:off x="3095" y="2659"/>
              <a:ext cx="540" cy="102"/>
            </a:xfrm>
            <a:prstGeom prst="rect">
              <a:avLst/>
            </a:prstGeom>
            <a:noFill/>
            <a:ln w="9525">
              <a:noFill/>
              <a:miter lim="800000"/>
              <a:headEnd/>
              <a:tailEnd/>
            </a:ln>
            <a:effectLst/>
          </p:spPr>
          <p:txBody>
            <a:bodyPr wrap="none" lIns="0" tIns="0" rIns="0" bIns="0">
              <a:spAutoFit/>
            </a:bodyPr>
            <a:lstStyle/>
            <a:p>
              <a:pPr eaLnBrk="0" hangingPunct="0"/>
              <a:r>
                <a:rPr lang="en-US" sz="900" b="1">
                  <a:solidFill>
                    <a:srgbClr val="666666"/>
                  </a:solidFill>
                  <a:latin typeface="Verdana" pitchFamily="34" charset="0"/>
                  <a:cs typeface="Times New Roman" pitchFamily="18" charset="0"/>
                </a:rPr>
                <a:t>Transaction</a:t>
              </a:r>
            </a:p>
          </p:txBody>
        </p:sp>
        <p:sp>
          <p:nvSpPr>
            <p:cNvPr id="121" name="Rectangle 285"/>
            <p:cNvSpPr>
              <a:spLocks noChangeArrowheads="1"/>
            </p:cNvSpPr>
            <p:nvPr/>
          </p:nvSpPr>
          <p:spPr bwMode="auto">
            <a:xfrm>
              <a:off x="3295" y="2739"/>
              <a:ext cx="168" cy="101"/>
            </a:xfrm>
            <a:prstGeom prst="rect">
              <a:avLst/>
            </a:prstGeom>
            <a:noFill/>
            <a:ln w="9525">
              <a:noFill/>
              <a:miter lim="800000"/>
              <a:headEnd/>
              <a:tailEnd/>
            </a:ln>
            <a:effectLst/>
          </p:spPr>
          <p:txBody>
            <a:bodyPr wrap="none" lIns="0" tIns="0" rIns="0" bIns="0">
              <a:spAutoFit/>
            </a:bodyPr>
            <a:lstStyle/>
            <a:p>
              <a:pPr eaLnBrk="0" hangingPunct="0"/>
              <a:r>
                <a:rPr lang="en-US" sz="900" b="1">
                  <a:solidFill>
                    <a:srgbClr val="666666"/>
                  </a:solidFill>
                  <a:latin typeface="Verdana" pitchFamily="34" charset="0"/>
                  <a:cs typeface="Times New Roman" pitchFamily="18" charset="0"/>
                </a:rPr>
                <a:t>File</a:t>
              </a:r>
            </a:p>
          </p:txBody>
        </p:sp>
        <p:sp>
          <p:nvSpPr>
            <p:cNvPr id="122" name="Rectangle 286"/>
            <p:cNvSpPr>
              <a:spLocks noChangeArrowheads="1"/>
            </p:cNvSpPr>
            <p:nvPr/>
          </p:nvSpPr>
          <p:spPr bwMode="auto">
            <a:xfrm>
              <a:off x="3606" y="1814"/>
              <a:ext cx="540" cy="101"/>
            </a:xfrm>
            <a:prstGeom prst="rect">
              <a:avLst/>
            </a:prstGeom>
            <a:noFill/>
            <a:ln w="9525">
              <a:noFill/>
              <a:miter lim="800000"/>
              <a:headEnd/>
              <a:tailEnd/>
            </a:ln>
            <a:effectLst/>
          </p:spPr>
          <p:txBody>
            <a:bodyPr wrap="none" lIns="0" tIns="0" rIns="0" bIns="0">
              <a:spAutoFit/>
            </a:bodyPr>
            <a:lstStyle/>
            <a:p>
              <a:pPr eaLnBrk="0" hangingPunct="0"/>
              <a:r>
                <a:rPr lang="en-US" sz="900" b="1">
                  <a:solidFill>
                    <a:srgbClr val="666666"/>
                  </a:solidFill>
                  <a:latin typeface="Verdana" pitchFamily="34" charset="0"/>
                  <a:cs typeface="Times New Roman" pitchFamily="18" charset="0"/>
                </a:rPr>
                <a:t>Transaction</a:t>
              </a:r>
            </a:p>
          </p:txBody>
        </p:sp>
        <p:sp>
          <p:nvSpPr>
            <p:cNvPr id="123" name="Rectangle 287"/>
            <p:cNvSpPr>
              <a:spLocks noChangeArrowheads="1"/>
            </p:cNvSpPr>
            <p:nvPr/>
          </p:nvSpPr>
          <p:spPr bwMode="auto">
            <a:xfrm>
              <a:off x="3793" y="1894"/>
              <a:ext cx="168" cy="102"/>
            </a:xfrm>
            <a:prstGeom prst="rect">
              <a:avLst/>
            </a:prstGeom>
            <a:noFill/>
            <a:ln w="9525">
              <a:noFill/>
              <a:miter lim="800000"/>
              <a:headEnd/>
              <a:tailEnd/>
            </a:ln>
            <a:effectLst/>
          </p:spPr>
          <p:txBody>
            <a:bodyPr wrap="none" lIns="0" tIns="0" rIns="0" bIns="0">
              <a:spAutoFit/>
            </a:bodyPr>
            <a:lstStyle/>
            <a:p>
              <a:pPr eaLnBrk="0" hangingPunct="0"/>
              <a:r>
                <a:rPr lang="en-US" sz="900" b="1">
                  <a:solidFill>
                    <a:srgbClr val="666666"/>
                  </a:solidFill>
                  <a:latin typeface="Verdana" pitchFamily="34" charset="0"/>
                  <a:cs typeface="Times New Roman" pitchFamily="18" charset="0"/>
                </a:rPr>
                <a:t>File</a:t>
              </a:r>
            </a:p>
          </p:txBody>
        </p:sp>
        <p:sp>
          <p:nvSpPr>
            <p:cNvPr id="124" name="Rectangle 288"/>
            <p:cNvSpPr>
              <a:spLocks noChangeArrowheads="1"/>
            </p:cNvSpPr>
            <p:nvPr/>
          </p:nvSpPr>
          <p:spPr bwMode="auto">
            <a:xfrm>
              <a:off x="4383" y="2259"/>
              <a:ext cx="205" cy="101"/>
            </a:xfrm>
            <a:prstGeom prst="rect">
              <a:avLst/>
            </a:prstGeom>
            <a:noFill/>
            <a:ln w="9525">
              <a:noFill/>
              <a:miter lim="800000"/>
              <a:headEnd/>
              <a:tailEnd/>
            </a:ln>
            <a:effectLst/>
          </p:spPr>
          <p:txBody>
            <a:bodyPr wrap="none" lIns="0" tIns="0" rIns="0" bIns="0">
              <a:spAutoFit/>
            </a:bodyPr>
            <a:lstStyle/>
            <a:p>
              <a:pPr eaLnBrk="0" hangingPunct="0"/>
              <a:r>
                <a:rPr lang="en-US" sz="900" b="1">
                  <a:solidFill>
                    <a:srgbClr val="666666"/>
                  </a:solidFill>
                  <a:latin typeface="Verdana" pitchFamily="34" charset="0"/>
                  <a:cs typeface="Times New Roman" pitchFamily="18" charset="0"/>
                </a:rPr>
                <a:t>ORB</a:t>
              </a:r>
            </a:p>
          </p:txBody>
        </p:sp>
        <p:sp>
          <p:nvSpPr>
            <p:cNvPr id="125" name="Rectangle 289"/>
            <p:cNvSpPr>
              <a:spLocks noChangeArrowheads="1"/>
            </p:cNvSpPr>
            <p:nvPr/>
          </p:nvSpPr>
          <p:spPr bwMode="auto">
            <a:xfrm>
              <a:off x="769" y="2552"/>
              <a:ext cx="205" cy="102"/>
            </a:xfrm>
            <a:prstGeom prst="rect">
              <a:avLst/>
            </a:prstGeom>
            <a:noFill/>
            <a:ln w="9525">
              <a:noFill/>
              <a:miter lim="800000"/>
              <a:headEnd/>
              <a:tailEnd/>
            </a:ln>
            <a:effectLst/>
          </p:spPr>
          <p:txBody>
            <a:bodyPr wrap="none" lIns="0" tIns="0" rIns="0" bIns="0">
              <a:spAutoFit/>
            </a:bodyPr>
            <a:lstStyle/>
            <a:p>
              <a:pPr eaLnBrk="0" hangingPunct="0"/>
              <a:r>
                <a:rPr lang="en-US" sz="900" b="1">
                  <a:solidFill>
                    <a:srgbClr val="666666"/>
                  </a:solidFill>
                  <a:latin typeface="Verdana" pitchFamily="34" charset="0"/>
                  <a:cs typeface="Times New Roman" pitchFamily="18" charset="0"/>
                </a:rPr>
                <a:t>ORB</a:t>
              </a:r>
            </a:p>
          </p:txBody>
        </p:sp>
        <p:sp>
          <p:nvSpPr>
            <p:cNvPr id="126" name="Rectangle 290"/>
            <p:cNvSpPr>
              <a:spLocks noChangeArrowheads="1"/>
            </p:cNvSpPr>
            <p:nvPr/>
          </p:nvSpPr>
          <p:spPr bwMode="auto">
            <a:xfrm>
              <a:off x="1671" y="2171"/>
              <a:ext cx="662" cy="101"/>
            </a:xfrm>
            <a:prstGeom prst="rect">
              <a:avLst/>
            </a:prstGeom>
            <a:noFill/>
            <a:ln w="9525">
              <a:noFill/>
              <a:miter lim="800000"/>
              <a:headEnd/>
              <a:tailEnd/>
            </a:ln>
            <a:effectLst/>
          </p:spPr>
          <p:txBody>
            <a:bodyPr wrap="none" lIns="0" tIns="0" rIns="0" bIns="0">
              <a:spAutoFit/>
            </a:bodyPr>
            <a:lstStyle/>
            <a:p>
              <a:pPr eaLnBrk="0" hangingPunct="0"/>
              <a:r>
                <a:rPr lang="en-US" sz="900" b="1">
                  <a:solidFill>
                    <a:srgbClr val="666666"/>
                  </a:solidFill>
                  <a:latin typeface="Verdana" pitchFamily="34" charset="0"/>
                  <a:cs typeface="Times New Roman" pitchFamily="18" charset="0"/>
                </a:rPr>
                <a:t>CICS Gateway</a:t>
              </a:r>
            </a:p>
          </p:txBody>
        </p:sp>
        <p:sp>
          <p:nvSpPr>
            <p:cNvPr id="127" name="Rectangle 291"/>
            <p:cNvSpPr>
              <a:spLocks noChangeArrowheads="1"/>
            </p:cNvSpPr>
            <p:nvPr/>
          </p:nvSpPr>
          <p:spPr bwMode="auto">
            <a:xfrm>
              <a:off x="2925" y="2978"/>
              <a:ext cx="661" cy="101"/>
            </a:xfrm>
            <a:prstGeom prst="rect">
              <a:avLst/>
            </a:prstGeom>
            <a:noFill/>
            <a:ln w="9525">
              <a:noFill/>
              <a:miter lim="800000"/>
              <a:headEnd/>
              <a:tailEnd/>
            </a:ln>
            <a:effectLst/>
          </p:spPr>
          <p:txBody>
            <a:bodyPr wrap="none" lIns="0" tIns="0" rIns="0" bIns="0">
              <a:spAutoFit/>
            </a:bodyPr>
            <a:lstStyle/>
            <a:p>
              <a:pPr eaLnBrk="0" hangingPunct="0"/>
              <a:r>
                <a:rPr lang="en-US" sz="900" b="1">
                  <a:solidFill>
                    <a:srgbClr val="666666"/>
                  </a:solidFill>
                  <a:latin typeface="Verdana" pitchFamily="34" charset="0"/>
                  <a:cs typeface="Times New Roman" pitchFamily="18" charset="0"/>
                </a:rPr>
                <a:t>CICS Gateway</a:t>
              </a:r>
            </a:p>
          </p:txBody>
        </p:sp>
        <p:sp>
          <p:nvSpPr>
            <p:cNvPr id="128" name="Rectangle 292"/>
            <p:cNvSpPr>
              <a:spLocks noChangeArrowheads="1"/>
            </p:cNvSpPr>
            <p:nvPr/>
          </p:nvSpPr>
          <p:spPr bwMode="auto">
            <a:xfrm>
              <a:off x="3237" y="2311"/>
              <a:ext cx="261" cy="101"/>
            </a:xfrm>
            <a:prstGeom prst="rect">
              <a:avLst/>
            </a:prstGeom>
            <a:noFill/>
            <a:ln w="9525">
              <a:noFill/>
              <a:miter lim="800000"/>
              <a:headEnd/>
              <a:tailEnd/>
            </a:ln>
            <a:effectLst/>
          </p:spPr>
          <p:txBody>
            <a:bodyPr wrap="none" lIns="0" tIns="0" rIns="0" bIns="0">
              <a:spAutoFit/>
            </a:bodyPr>
            <a:lstStyle/>
            <a:p>
              <a:pPr eaLnBrk="0" hangingPunct="0"/>
              <a:r>
                <a:rPr lang="en-US" sz="900" b="1">
                  <a:solidFill>
                    <a:srgbClr val="666666"/>
                  </a:solidFill>
                  <a:latin typeface="Verdana" pitchFamily="34" charset="0"/>
                  <a:cs typeface="Times New Roman" pitchFamily="18" charset="0"/>
                </a:rPr>
                <a:t>APPC</a:t>
              </a:r>
            </a:p>
          </p:txBody>
        </p:sp>
        <p:sp>
          <p:nvSpPr>
            <p:cNvPr id="129" name="Rectangle 293"/>
            <p:cNvSpPr>
              <a:spLocks noChangeArrowheads="1"/>
            </p:cNvSpPr>
            <p:nvPr/>
          </p:nvSpPr>
          <p:spPr bwMode="auto">
            <a:xfrm>
              <a:off x="4133" y="3214"/>
              <a:ext cx="261" cy="101"/>
            </a:xfrm>
            <a:prstGeom prst="rect">
              <a:avLst/>
            </a:prstGeom>
            <a:noFill/>
            <a:ln w="9525">
              <a:noFill/>
              <a:miter lim="800000"/>
              <a:headEnd/>
              <a:tailEnd/>
            </a:ln>
            <a:effectLst/>
          </p:spPr>
          <p:txBody>
            <a:bodyPr wrap="none" lIns="0" tIns="0" rIns="0" bIns="0">
              <a:spAutoFit/>
            </a:bodyPr>
            <a:lstStyle/>
            <a:p>
              <a:pPr eaLnBrk="0" hangingPunct="0"/>
              <a:r>
                <a:rPr lang="en-US" sz="900" b="1">
                  <a:solidFill>
                    <a:srgbClr val="666666"/>
                  </a:solidFill>
                  <a:latin typeface="Verdana" pitchFamily="34" charset="0"/>
                  <a:cs typeface="Times New Roman" pitchFamily="18" charset="0"/>
                </a:rPr>
                <a:t>APPC</a:t>
              </a:r>
            </a:p>
          </p:txBody>
        </p:sp>
        <p:sp>
          <p:nvSpPr>
            <p:cNvPr id="130" name="Rectangle 294"/>
            <p:cNvSpPr>
              <a:spLocks noChangeArrowheads="1"/>
            </p:cNvSpPr>
            <p:nvPr/>
          </p:nvSpPr>
          <p:spPr bwMode="auto">
            <a:xfrm>
              <a:off x="4902" y="3299"/>
              <a:ext cx="186" cy="101"/>
            </a:xfrm>
            <a:prstGeom prst="rect">
              <a:avLst/>
            </a:prstGeom>
            <a:noFill/>
            <a:ln w="9525">
              <a:noFill/>
              <a:miter lim="800000"/>
              <a:headEnd/>
              <a:tailEnd/>
            </a:ln>
            <a:effectLst/>
          </p:spPr>
          <p:txBody>
            <a:bodyPr wrap="none" lIns="0" tIns="0" rIns="0" bIns="0">
              <a:spAutoFit/>
            </a:bodyPr>
            <a:lstStyle/>
            <a:p>
              <a:pPr eaLnBrk="0" hangingPunct="0"/>
              <a:r>
                <a:rPr lang="en-US" sz="900" b="1">
                  <a:solidFill>
                    <a:srgbClr val="666666"/>
                  </a:solidFill>
                  <a:latin typeface="Verdana" pitchFamily="34" charset="0"/>
                  <a:cs typeface="Times New Roman" pitchFamily="18" charset="0"/>
                </a:rPr>
                <a:t>RPC</a:t>
              </a:r>
            </a:p>
          </p:txBody>
        </p:sp>
        <p:sp>
          <p:nvSpPr>
            <p:cNvPr id="131" name="Rectangle 295"/>
            <p:cNvSpPr>
              <a:spLocks noChangeArrowheads="1"/>
            </p:cNvSpPr>
            <p:nvPr/>
          </p:nvSpPr>
          <p:spPr bwMode="auto">
            <a:xfrm>
              <a:off x="3794" y="2202"/>
              <a:ext cx="187" cy="101"/>
            </a:xfrm>
            <a:prstGeom prst="rect">
              <a:avLst/>
            </a:prstGeom>
            <a:noFill/>
            <a:ln w="9525">
              <a:noFill/>
              <a:miter lim="800000"/>
              <a:headEnd/>
              <a:tailEnd/>
            </a:ln>
            <a:effectLst/>
          </p:spPr>
          <p:txBody>
            <a:bodyPr wrap="none" lIns="0" tIns="0" rIns="0" bIns="0">
              <a:spAutoFit/>
            </a:bodyPr>
            <a:lstStyle/>
            <a:p>
              <a:pPr eaLnBrk="0" hangingPunct="0"/>
              <a:r>
                <a:rPr lang="en-US" sz="900" b="1">
                  <a:solidFill>
                    <a:srgbClr val="666666"/>
                  </a:solidFill>
                  <a:latin typeface="Verdana" pitchFamily="34" charset="0"/>
                  <a:cs typeface="Times New Roman" pitchFamily="18" charset="0"/>
                </a:rPr>
                <a:t>RPC</a:t>
              </a:r>
            </a:p>
          </p:txBody>
        </p:sp>
        <p:sp>
          <p:nvSpPr>
            <p:cNvPr id="132" name="Rectangle 296"/>
            <p:cNvSpPr>
              <a:spLocks noChangeArrowheads="1"/>
            </p:cNvSpPr>
            <p:nvPr/>
          </p:nvSpPr>
          <p:spPr bwMode="auto">
            <a:xfrm>
              <a:off x="2244" y="1881"/>
              <a:ext cx="541" cy="101"/>
            </a:xfrm>
            <a:prstGeom prst="rect">
              <a:avLst/>
            </a:prstGeom>
            <a:noFill/>
            <a:ln w="9525">
              <a:noFill/>
              <a:miter lim="800000"/>
              <a:headEnd/>
              <a:tailEnd/>
            </a:ln>
            <a:effectLst/>
          </p:spPr>
          <p:txBody>
            <a:bodyPr wrap="none" lIns="0" tIns="0" rIns="0" bIns="0">
              <a:spAutoFit/>
            </a:bodyPr>
            <a:lstStyle/>
            <a:p>
              <a:pPr eaLnBrk="0" hangingPunct="0"/>
              <a:r>
                <a:rPr lang="en-US" sz="900" b="1">
                  <a:solidFill>
                    <a:srgbClr val="666666"/>
                  </a:solidFill>
                  <a:latin typeface="Verdana" pitchFamily="34" charset="0"/>
                  <a:cs typeface="Times New Roman" pitchFamily="18" charset="0"/>
                </a:rPr>
                <a:t>Transaction</a:t>
              </a:r>
            </a:p>
          </p:txBody>
        </p:sp>
        <p:sp>
          <p:nvSpPr>
            <p:cNvPr id="133" name="Rectangle 297"/>
            <p:cNvSpPr>
              <a:spLocks noChangeArrowheads="1"/>
            </p:cNvSpPr>
            <p:nvPr/>
          </p:nvSpPr>
          <p:spPr bwMode="auto">
            <a:xfrm>
              <a:off x="2371" y="1962"/>
              <a:ext cx="168" cy="102"/>
            </a:xfrm>
            <a:prstGeom prst="rect">
              <a:avLst/>
            </a:prstGeom>
            <a:noFill/>
            <a:ln w="9525">
              <a:noFill/>
              <a:miter lim="800000"/>
              <a:headEnd/>
              <a:tailEnd/>
            </a:ln>
            <a:effectLst/>
          </p:spPr>
          <p:txBody>
            <a:bodyPr wrap="none" lIns="0" tIns="0" rIns="0" bIns="0">
              <a:spAutoFit/>
            </a:bodyPr>
            <a:lstStyle/>
            <a:p>
              <a:pPr eaLnBrk="0" hangingPunct="0"/>
              <a:r>
                <a:rPr lang="en-US" sz="900" b="1">
                  <a:solidFill>
                    <a:srgbClr val="666666"/>
                  </a:solidFill>
                  <a:latin typeface="Verdana" pitchFamily="34" charset="0"/>
                  <a:cs typeface="Times New Roman" pitchFamily="18" charset="0"/>
                </a:rPr>
                <a:t>File</a:t>
              </a:r>
            </a:p>
          </p:txBody>
        </p:sp>
        <p:sp>
          <p:nvSpPr>
            <p:cNvPr id="134" name="Rectangle 298"/>
            <p:cNvSpPr>
              <a:spLocks noChangeArrowheads="1"/>
            </p:cNvSpPr>
            <p:nvPr/>
          </p:nvSpPr>
          <p:spPr bwMode="auto">
            <a:xfrm>
              <a:off x="1465" y="1814"/>
              <a:ext cx="364" cy="101"/>
            </a:xfrm>
            <a:prstGeom prst="rect">
              <a:avLst/>
            </a:prstGeom>
            <a:noFill/>
            <a:ln w="9525">
              <a:noFill/>
              <a:miter lim="800000"/>
              <a:headEnd/>
              <a:tailEnd/>
            </a:ln>
            <a:effectLst/>
          </p:spPr>
          <p:txBody>
            <a:bodyPr wrap="none" lIns="0" tIns="0" rIns="0" bIns="0">
              <a:spAutoFit/>
            </a:bodyPr>
            <a:lstStyle/>
            <a:p>
              <a:pPr eaLnBrk="0" hangingPunct="0"/>
              <a:r>
                <a:rPr lang="en-US" sz="900" b="1">
                  <a:solidFill>
                    <a:srgbClr val="666666"/>
                  </a:solidFill>
                  <a:latin typeface="Verdana" pitchFamily="34" charset="0"/>
                  <a:cs typeface="Times New Roman" pitchFamily="18" charset="0"/>
                </a:rPr>
                <a:t>Sockets</a:t>
              </a:r>
            </a:p>
          </p:txBody>
        </p:sp>
        <p:sp>
          <p:nvSpPr>
            <p:cNvPr id="135" name="Rectangle 299"/>
            <p:cNvSpPr>
              <a:spLocks noChangeArrowheads="1"/>
            </p:cNvSpPr>
            <p:nvPr/>
          </p:nvSpPr>
          <p:spPr bwMode="auto">
            <a:xfrm>
              <a:off x="2829" y="2110"/>
              <a:ext cx="363" cy="101"/>
            </a:xfrm>
            <a:prstGeom prst="rect">
              <a:avLst/>
            </a:prstGeom>
            <a:noFill/>
            <a:ln w="9525">
              <a:noFill/>
              <a:miter lim="800000"/>
              <a:headEnd/>
              <a:tailEnd/>
            </a:ln>
            <a:effectLst/>
          </p:spPr>
          <p:txBody>
            <a:bodyPr wrap="none" lIns="0" tIns="0" rIns="0" bIns="0">
              <a:spAutoFit/>
            </a:bodyPr>
            <a:lstStyle/>
            <a:p>
              <a:pPr eaLnBrk="0" hangingPunct="0"/>
              <a:r>
                <a:rPr lang="en-US" sz="900" b="1">
                  <a:solidFill>
                    <a:srgbClr val="666666"/>
                  </a:solidFill>
                  <a:latin typeface="Verdana" pitchFamily="34" charset="0"/>
                  <a:cs typeface="Times New Roman" pitchFamily="18" charset="0"/>
                </a:rPr>
                <a:t>Sockets</a:t>
              </a:r>
            </a:p>
          </p:txBody>
        </p:sp>
        <p:sp>
          <p:nvSpPr>
            <p:cNvPr id="136" name="Rectangle 300"/>
            <p:cNvSpPr>
              <a:spLocks noChangeArrowheads="1"/>
            </p:cNvSpPr>
            <p:nvPr/>
          </p:nvSpPr>
          <p:spPr bwMode="auto">
            <a:xfrm>
              <a:off x="1448" y="2486"/>
              <a:ext cx="391" cy="101"/>
            </a:xfrm>
            <a:prstGeom prst="rect">
              <a:avLst/>
            </a:prstGeom>
            <a:noFill/>
            <a:ln w="9525">
              <a:noFill/>
              <a:miter lim="800000"/>
              <a:headEnd/>
              <a:tailEnd/>
            </a:ln>
            <a:effectLst/>
          </p:spPr>
          <p:txBody>
            <a:bodyPr wrap="none" lIns="0" tIns="0" rIns="0" bIns="0">
              <a:spAutoFit/>
            </a:bodyPr>
            <a:lstStyle/>
            <a:p>
              <a:pPr eaLnBrk="0" hangingPunct="0"/>
              <a:r>
                <a:rPr lang="en-US" sz="900" b="1">
                  <a:solidFill>
                    <a:srgbClr val="666666"/>
                  </a:solidFill>
                  <a:latin typeface="Verdana" pitchFamily="34" charset="0"/>
                  <a:cs typeface="Times New Roman" pitchFamily="18" charset="0"/>
                </a:rPr>
                <a:t>Message</a:t>
              </a:r>
            </a:p>
          </p:txBody>
        </p:sp>
        <p:sp>
          <p:nvSpPr>
            <p:cNvPr id="137" name="Rectangle 301"/>
            <p:cNvSpPr>
              <a:spLocks noChangeArrowheads="1"/>
            </p:cNvSpPr>
            <p:nvPr/>
          </p:nvSpPr>
          <p:spPr bwMode="auto">
            <a:xfrm>
              <a:off x="2572" y="3295"/>
              <a:ext cx="391" cy="101"/>
            </a:xfrm>
            <a:prstGeom prst="rect">
              <a:avLst/>
            </a:prstGeom>
            <a:noFill/>
            <a:ln w="9525">
              <a:noFill/>
              <a:miter lim="800000"/>
              <a:headEnd/>
              <a:tailEnd/>
            </a:ln>
            <a:effectLst/>
          </p:spPr>
          <p:txBody>
            <a:bodyPr wrap="none" lIns="0" tIns="0" rIns="0" bIns="0">
              <a:spAutoFit/>
            </a:bodyPr>
            <a:lstStyle/>
            <a:p>
              <a:pPr eaLnBrk="0" hangingPunct="0"/>
              <a:r>
                <a:rPr lang="en-US" sz="900" b="1">
                  <a:solidFill>
                    <a:srgbClr val="666666"/>
                  </a:solidFill>
                  <a:latin typeface="Verdana" pitchFamily="34" charset="0"/>
                  <a:cs typeface="Times New Roman" pitchFamily="18" charset="0"/>
                </a:rPr>
                <a:t>Message</a:t>
              </a:r>
            </a:p>
          </p:txBody>
        </p:sp>
        <p:sp>
          <p:nvSpPr>
            <p:cNvPr id="138" name="Freeform 302"/>
            <p:cNvSpPr>
              <a:spLocks/>
            </p:cNvSpPr>
            <p:nvPr/>
          </p:nvSpPr>
          <p:spPr bwMode="auto">
            <a:xfrm>
              <a:off x="1078" y="2531"/>
              <a:ext cx="555" cy="282"/>
            </a:xfrm>
            <a:custGeom>
              <a:avLst/>
              <a:gdLst/>
              <a:ahLst/>
              <a:cxnLst>
                <a:cxn ang="0">
                  <a:pos x="403" y="290"/>
                </a:cxn>
                <a:cxn ang="0">
                  <a:pos x="403" y="290"/>
                </a:cxn>
                <a:cxn ang="0">
                  <a:pos x="411" y="287"/>
                </a:cxn>
                <a:cxn ang="0">
                  <a:pos x="419" y="282"/>
                </a:cxn>
                <a:cxn ang="0">
                  <a:pos x="425" y="275"/>
                </a:cxn>
                <a:cxn ang="0">
                  <a:pos x="431" y="267"/>
                </a:cxn>
                <a:cxn ang="0">
                  <a:pos x="435" y="252"/>
                </a:cxn>
                <a:cxn ang="0">
                  <a:pos x="440" y="241"/>
                </a:cxn>
                <a:cxn ang="0">
                  <a:pos x="441" y="228"/>
                </a:cxn>
                <a:cxn ang="0">
                  <a:pos x="443" y="210"/>
                </a:cxn>
                <a:cxn ang="0">
                  <a:pos x="443" y="80"/>
                </a:cxn>
                <a:cxn ang="0">
                  <a:pos x="441" y="62"/>
                </a:cxn>
                <a:cxn ang="0">
                  <a:pos x="440" y="49"/>
                </a:cxn>
                <a:cxn ang="0">
                  <a:pos x="435" y="38"/>
                </a:cxn>
                <a:cxn ang="0">
                  <a:pos x="431" y="23"/>
                </a:cxn>
                <a:cxn ang="0">
                  <a:pos x="425" y="15"/>
                </a:cxn>
                <a:cxn ang="0">
                  <a:pos x="419" y="8"/>
                </a:cxn>
                <a:cxn ang="0">
                  <a:pos x="411" y="3"/>
                </a:cxn>
                <a:cxn ang="0">
                  <a:pos x="403" y="0"/>
                </a:cxn>
                <a:cxn ang="0">
                  <a:pos x="40" y="0"/>
                </a:cxn>
                <a:cxn ang="0">
                  <a:pos x="33" y="3"/>
                </a:cxn>
                <a:cxn ang="0">
                  <a:pos x="24" y="8"/>
                </a:cxn>
                <a:cxn ang="0">
                  <a:pos x="18" y="15"/>
                </a:cxn>
                <a:cxn ang="0">
                  <a:pos x="12" y="23"/>
                </a:cxn>
                <a:cxn ang="0">
                  <a:pos x="6" y="38"/>
                </a:cxn>
                <a:cxn ang="0">
                  <a:pos x="3" y="49"/>
                </a:cxn>
                <a:cxn ang="0">
                  <a:pos x="0" y="62"/>
                </a:cxn>
                <a:cxn ang="0">
                  <a:pos x="0" y="80"/>
                </a:cxn>
                <a:cxn ang="0">
                  <a:pos x="0" y="210"/>
                </a:cxn>
                <a:cxn ang="0">
                  <a:pos x="0" y="228"/>
                </a:cxn>
                <a:cxn ang="0">
                  <a:pos x="3" y="241"/>
                </a:cxn>
                <a:cxn ang="0">
                  <a:pos x="6" y="252"/>
                </a:cxn>
                <a:cxn ang="0">
                  <a:pos x="12" y="267"/>
                </a:cxn>
                <a:cxn ang="0">
                  <a:pos x="18" y="275"/>
                </a:cxn>
                <a:cxn ang="0">
                  <a:pos x="24" y="282"/>
                </a:cxn>
                <a:cxn ang="0">
                  <a:pos x="33" y="287"/>
                </a:cxn>
                <a:cxn ang="0">
                  <a:pos x="40" y="290"/>
                </a:cxn>
                <a:cxn ang="0">
                  <a:pos x="403" y="290"/>
                </a:cxn>
              </a:cxnLst>
              <a:rect l="0" t="0" r="r" b="b"/>
              <a:pathLst>
                <a:path w="444" h="291">
                  <a:moveTo>
                    <a:pt x="403" y="290"/>
                  </a:moveTo>
                  <a:lnTo>
                    <a:pt x="403" y="290"/>
                  </a:lnTo>
                  <a:lnTo>
                    <a:pt x="411" y="287"/>
                  </a:lnTo>
                  <a:lnTo>
                    <a:pt x="419" y="282"/>
                  </a:lnTo>
                  <a:lnTo>
                    <a:pt x="425" y="275"/>
                  </a:lnTo>
                  <a:lnTo>
                    <a:pt x="431" y="267"/>
                  </a:lnTo>
                  <a:lnTo>
                    <a:pt x="435" y="252"/>
                  </a:lnTo>
                  <a:lnTo>
                    <a:pt x="440" y="241"/>
                  </a:lnTo>
                  <a:lnTo>
                    <a:pt x="441" y="228"/>
                  </a:lnTo>
                  <a:lnTo>
                    <a:pt x="443" y="210"/>
                  </a:lnTo>
                  <a:lnTo>
                    <a:pt x="443" y="80"/>
                  </a:lnTo>
                  <a:lnTo>
                    <a:pt x="441" y="62"/>
                  </a:lnTo>
                  <a:lnTo>
                    <a:pt x="440" y="49"/>
                  </a:lnTo>
                  <a:lnTo>
                    <a:pt x="435" y="38"/>
                  </a:lnTo>
                  <a:lnTo>
                    <a:pt x="431" y="23"/>
                  </a:lnTo>
                  <a:lnTo>
                    <a:pt x="425" y="15"/>
                  </a:lnTo>
                  <a:lnTo>
                    <a:pt x="419" y="8"/>
                  </a:lnTo>
                  <a:lnTo>
                    <a:pt x="411" y="3"/>
                  </a:lnTo>
                  <a:lnTo>
                    <a:pt x="403" y="0"/>
                  </a:lnTo>
                  <a:lnTo>
                    <a:pt x="40" y="0"/>
                  </a:lnTo>
                  <a:lnTo>
                    <a:pt x="33" y="3"/>
                  </a:lnTo>
                  <a:lnTo>
                    <a:pt x="24" y="8"/>
                  </a:lnTo>
                  <a:lnTo>
                    <a:pt x="18" y="15"/>
                  </a:lnTo>
                  <a:lnTo>
                    <a:pt x="12" y="23"/>
                  </a:lnTo>
                  <a:lnTo>
                    <a:pt x="6" y="38"/>
                  </a:lnTo>
                  <a:lnTo>
                    <a:pt x="3" y="49"/>
                  </a:lnTo>
                  <a:lnTo>
                    <a:pt x="0" y="62"/>
                  </a:lnTo>
                  <a:lnTo>
                    <a:pt x="0" y="80"/>
                  </a:lnTo>
                  <a:lnTo>
                    <a:pt x="0" y="210"/>
                  </a:lnTo>
                  <a:lnTo>
                    <a:pt x="0" y="228"/>
                  </a:lnTo>
                  <a:lnTo>
                    <a:pt x="3" y="241"/>
                  </a:lnTo>
                  <a:lnTo>
                    <a:pt x="6" y="252"/>
                  </a:lnTo>
                  <a:lnTo>
                    <a:pt x="12" y="267"/>
                  </a:lnTo>
                  <a:lnTo>
                    <a:pt x="18" y="275"/>
                  </a:lnTo>
                  <a:lnTo>
                    <a:pt x="24" y="282"/>
                  </a:lnTo>
                  <a:lnTo>
                    <a:pt x="33" y="287"/>
                  </a:lnTo>
                  <a:lnTo>
                    <a:pt x="40" y="290"/>
                  </a:lnTo>
                  <a:lnTo>
                    <a:pt x="403" y="290"/>
                  </a:lnTo>
                </a:path>
              </a:pathLst>
            </a:custGeom>
            <a:solidFill>
              <a:srgbClr val="FFFFFF"/>
            </a:solidFill>
            <a:ln w="12700" cap="rnd" cmpd="sng">
              <a:solidFill>
                <a:srgbClr val="999999"/>
              </a:solidFill>
              <a:prstDash val="solid"/>
              <a:round/>
              <a:headEnd/>
              <a:tailEnd/>
            </a:ln>
            <a:effectLst/>
          </p:spPr>
          <p:txBody>
            <a:bodyPr/>
            <a:lstStyle/>
            <a:p>
              <a:endParaRPr lang="en-US"/>
            </a:p>
          </p:txBody>
        </p:sp>
        <p:sp>
          <p:nvSpPr>
            <p:cNvPr id="139" name="Rectangle 303"/>
            <p:cNvSpPr>
              <a:spLocks noChangeArrowheads="1"/>
            </p:cNvSpPr>
            <p:nvPr/>
          </p:nvSpPr>
          <p:spPr bwMode="auto">
            <a:xfrm>
              <a:off x="1100" y="2643"/>
              <a:ext cx="531" cy="102"/>
            </a:xfrm>
            <a:prstGeom prst="rect">
              <a:avLst/>
            </a:prstGeom>
            <a:noFill/>
            <a:ln w="9525">
              <a:noFill/>
              <a:miter lim="800000"/>
              <a:headEnd/>
              <a:tailEnd/>
            </a:ln>
            <a:effectLst/>
          </p:spPr>
          <p:txBody>
            <a:bodyPr wrap="none" lIns="0" tIns="0" rIns="0" bIns="0">
              <a:spAutoFit/>
            </a:bodyPr>
            <a:lstStyle/>
            <a:p>
              <a:pPr eaLnBrk="0" hangingPunct="0"/>
              <a:r>
                <a:rPr lang="en-US" sz="900" b="1">
                  <a:solidFill>
                    <a:srgbClr val="666666"/>
                  </a:solidFill>
                  <a:latin typeface="Verdana" pitchFamily="34" charset="0"/>
                  <a:cs typeface="Times New Roman" pitchFamily="18" charset="0"/>
                </a:rPr>
                <a:t>Application</a:t>
              </a:r>
            </a:p>
          </p:txBody>
        </p:sp>
        <p:sp>
          <p:nvSpPr>
            <p:cNvPr id="140" name="Freeform 304"/>
            <p:cNvSpPr>
              <a:spLocks/>
            </p:cNvSpPr>
            <p:nvPr/>
          </p:nvSpPr>
          <p:spPr bwMode="auto">
            <a:xfrm>
              <a:off x="2523" y="2261"/>
              <a:ext cx="556" cy="281"/>
            </a:xfrm>
            <a:custGeom>
              <a:avLst/>
              <a:gdLst/>
              <a:ahLst/>
              <a:cxnLst>
                <a:cxn ang="0">
                  <a:pos x="404" y="290"/>
                </a:cxn>
                <a:cxn ang="0">
                  <a:pos x="404" y="290"/>
                </a:cxn>
                <a:cxn ang="0">
                  <a:pos x="412" y="287"/>
                </a:cxn>
                <a:cxn ang="0">
                  <a:pos x="420" y="282"/>
                </a:cxn>
                <a:cxn ang="0">
                  <a:pos x="426" y="275"/>
                </a:cxn>
                <a:cxn ang="0">
                  <a:pos x="432" y="267"/>
                </a:cxn>
                <a:cxn ang="0">
                  <a:pos x="436" y="252"/>
                </a:cxn>
                <a:cxn ang="0">
                  <a:pos x="441" y="241"/>
                </a:cxn>
                <a:cxn ang="0">
                  <a:pos x="442" y="228"/>
                </a:cxn>
                <a:cxn ang="0">
                  <a:pos x="444" y="210"/>
                </a:cxn>
                <a:cxn ang="0">
                  <a:pos x="444" y="80"/>
                </a:cxn>
                <a:cxn ang="0">
                  <a:pos x="442" y="62"/>
                </a:cxn>
                <a:cxn ang="0">
                  <a:pos x="441" y="49"/>
                </a:cxn>
                <a:cxn ang="0">
                  <a:pos x="436" y="38"/>
                </a:cxn>
                <a:cxn ang="0">
                  <a:pos x="432" y="23"/>
                </a:cxn>
                <a:cxn ang="0">
                  <a:pos x="426" y="15"/>
                </a:cxn>
                <a:cxn ang="0">
                  <a:pos x="420" y="8"/>
                </a:cxn>
                <a:cxn ang="0">
                  <a:pos x="412" y="3"/>
                </a:cxn>
                <a:cxn ang="0">
                  <a:pos x="404" y="0"/>
                </a:cxn>
                <a:cxn ang="0">
                  <a:pos x="40" y="0"/>
                </a:cxn>
                <a:cxn ang="0">
                  <a:pos x="33" y="3"/>
                </a:cxn>
                <a:cxn ang="0">
                  <a:pos x="24" y="8"/>
                </a:cxn>
                <a:cxn ang="0">
                  <a:pos x="18" y="15"/>
                </a:cxn>
                <a:cxn ang="0">
                  <a:pos x="12" y="23"/>
                </a:cxn>
                <a:cxn ang="0">
                  <a:pos x="6" y="38"/>
                </a:cxn>
                <a:cxn ang="0">
                  <a:pos x="3" y="49"/>
                </a:cxn>
                <a:cxn ang="0">
                  <a:pos x="0" y="62"/>
                </a:cxn>
                <a:cxn ang="0">
                  <a:pos x="0" y="80"/>
                </a:cxn>
                <a:cxn ang="0">
                  <a:pos x="0" y="210"/>
                </a:cxn>
                <a:cxn ang="0">
                  <a:pos x="0" y="228"/>
                </a:cxn>
                <a:cxn ang="0">
                  <a:pos x="3" y="241"/>
                </a:cxn>
                <a:cxn ang="0">
                  <a:pos x="6" y="252"/>
                </a:cxn>
                <a:cxn ang="0">
                  <a:pos x="12" y="267"/>
                </a:cxn>
                <a:cxn ang="0">
                  <a:pos x="18" y="275"/>
                </a:cxn>
                <a:cxn ang="0">
                  <a:pos x="24" y="282"/>
                </a:cxn>
                <a:cxn ang="0">
                  <a:pos x="33" y="287"/>
                </a:cxn>
                <a:cxn ang="0">
                  <a:pos x="40" y="290"/>
                </a:cxn>
                <a:cxn ang="0">
                  <a:pos x="404" y="290"/>
                </a:cxn>
              </a:cxnLst>
              <a:rect l="0" t="0" r="r" b="b"/>
              <a:pathLst>
                <a:path w="445" h="291">
                  <a:moveTo>
                    <a:pt x="404" y="290"/>
                  </a:moveTo>
                  <a:lnTo>
                    <a:pt x="404" y="290"/>
                  </a:lnTo>
                  <a:lnTo>
                    <a:pt x="412" y="287"/>
                  </a:lnTo>
                  <a:lnTo>
                    <a:pt x="420" y="282"/>
                  </a:lnTo>
                  <a:lnTo>
                    <a:pt x="426" y="275"/>
                  </a:lnTo>
                  <a:lnTo>
                    <a:pt x="432" y="267"/>
                  </a:lnTo>
                  <a:lnTo>
                    <a:pt x="436" y="252"/>
                  </a:lnTo>
                  <a:lnTo>
                    <a:pt x="441" y="241"/>
                  </a:lnTo>
                  <a:lnTo>
                    <a:pt x="442" y="228"/>
                  </a:lnTo>
                  <a:lnTo>
                    <a:pt x="444" y="210"/>
                  </a:lnTo>
                  <a:lnTo>
                    <a:pt x="444" y="80"/>
                  </a:lnTo>
                  <a:lnTo>
                    <a:pt x="442" y="62"/>
                  </a:lnTo>
                  <a:lnTo>
                    <a:pt x="441" y="49"/>
                  </a:lnTo>
                  <a:lnTo>
                    <a:pt x="436" y="38"/>
                  </a:lnTo>
                  <a:lnTo>
                    <a:pt x="432" y="23"/>
                  </a:lnTo>
                  <a:lnTo>
                    <a:pt x="426" y="15"/>
                  </a:lnTo>
                  <a:lnTo>
                    <a:pt x="420" y="8"/>
                  </a:lnTo>
                  <a:lnTo>
                    <a:pt x="412" y="3"/>
                  </a:lnTo>
                  <a:lnTo>
                    <a:pt x="404" y="0"/>
                  </a:lnTo>
                  <a:lnTo>
                    <a:pt x="40" y="0"/>
                  </a:lnTo>
                  <a:lnTo>
                    <a:pt x="33" y="3"/>
                  </a:lnTo>
                  <a:lnTo>
                    <a:pt x="24" y="8"/>
                  </a:lnTo>
                  <a:lnTo>
                    <a:pt x="18" y="15"/>
                  </a:lnTo>
                  <a:lnTo>
                    <a:pt x="12" y="23"/>
                  </a:lnTo>
                  <a:lnTo>
                    <a:pt x="6" y="38"/>
                  </a:lnTo>
                  <a:lnTo>
                    <a:pt x="3" y="49"/>
                  </a:lnTo>
                  <a:lnTo>
                    <a:pt x="0" y="62"/>
                  </a:lnTo>
                  <a:lnTo>
                    <a:pt x="0" y="80"/>
                  </a:lnTo>
                  <a:lnTo>
                    <a:pt x="0" y="210"/>
                  </a:lnTo>
                  <a:lnTo>
                    <a:pt x="0" y="228"/>
                  </a:lnTo>
                  <a:lnTo>
                    <a:pt x="3" y="241"/>
                  </a:lnTo>
                  <a:lnTo>
                    <a:pt x="6" y="252"/>
                  </a:lnTo>
                  <a:lnTo>
                    <a:pt x="12" y="267"/>
                  </a:lnTo>
                  <a:lnTo>
                    <a:pt x="18" y="275"/>
                  </a:lnTo>
                  <a:lnTo>
                    <a:pt x="24" y="282"/>
                  </a:lnTo>
                  <a:lnTo>
                    <a:pt x="33" y="287"/>
                  </a:lnTo>
                  <a:lnTo>
                    <a:pt x="40" y="290"/>
                  </a:lnTo>
                  <a:lnTo>
                    <a:pt x="404" y="290"/>
                  </a:lnTo>
                </a:path>
              </a:pathLst>
            </a:custGeom>
            <a:solidFill>
              <a:srgbClr val="FFFFFF"/>
            </a:solidFill>
            <a:ln w="12700" cap="rnd" cmpd="sng">
              <a:solidFill>
                <a:srgbClr val="999999"/>
              </a:solidFill>
              <a:prstDash val="solid"/>
              <a:round/>
              <a:headEnd/>
              <a:tailEnd/>
            </a:ln>
            <a:effectLst/>
          </p:spPr>
          <p:txBody>
            <a:bodyPr/>
            <a:lstStyle/>
            <a:p>
              <a:endParaRPr lang="en-US"/>
            </a:p>
          </p:txBody>
        </p:sp>
        <p:sp>
          <p:nvSpPr>
            <p:cNvPr id="141" name="Rectangle 305"/>
            <p:cNvSpPr>
              <a:spLocks noChangeArrowheads="1"/>
            </p:cNvSpPr>
            <p:nvPr/>
          </p:nvSpPr>
          <p:spPr bwMode="auto">
            <a:xfrm>
              <a:off x="2547" y="2371"/>
              <a:ext cx="531" cy="101"/>
            </a:xfrm>
            <a:prstGeom prst="rect">
              <a:avLst/>
            </a:prstGeom>
            <a:noFill/>
            <a:ln w="9525">
              <a:noFill/>
              <a:miter lim="800000"/>
              <a:headEnd/>
              <a:tailEnd/>
            </a:ln>
            <a:effectLst/>
          </p:spPr>
          <p:txBody>
            <a:bodyPr wrap="none" lIns="0" tIns="0" rIns="0" bIns="0">
              <a:spAutoFit/>
            </a:bodyPr>
            <a:lstStyle/>
            <a:p>
              <a:pPr eaLnBrk="0" hangingPunct="0"/>
              <a:r>
                <a:rPr lang="en-US" sz="900" b="1">
                  <a:solidFill>
                    <a:srgbClr val="666666"/>
                  </a:solidFill>
                  <a:latin typeface="Verdana" pitchFamily="34" charset="0"/>
                  <a:cs typeface="Times New Roman" pitchFamily="18" charset="0"/>
                </a:rPr>
                <a:t>Application</a:t>
              </a:r>
            </a:p>
          </p:txBody>
        </p:sp>
        <p:sp>
          <p:nvSpPr>
            <p:cNvPr id="142" name="Freeform 306"/>
            <p:cNvSpPr>
              <a:spLocks/>
            </p:cNvSpPr>
            <p:nvPr/>
          </p:nvSpPr>
          <p:spPr bwMode="auto">
            <a:xfrm>
              <a:off x="2745" y="1513"/>
              <a:ext cx="557" cy="281"/>
            </a:xfrm>
            <a:custGeom>
              <a:avLst/>
              <a:gdLst/>
              <a:ahLst/>
              <a:cxnLst>
                <a:cxn ang="0">
                  <a:pos x="404" y="290"/>
                </a:cxn>
                <a:cxn ang="0">
                  <a:pos x="404" y="290"/>
                </a:cxn>
                <a:cxn ang="0">
                  <a:pos x="412" y="287"/>
                </a:cxn>
                <a:cxn ang="0">
                  <a:pos x="420" y="282"/>
                </a:cxn>
                <a:cxn ang="0">
                  <a:pos x="426" y="275"/>
                </a:cxn>
                <a:cxn ang="0">
                  <a:pos x="432" y="267"/>
                </a:cxn>
                <a:cxn ang="0">
                  <a:pos x="436" y="252"/>
                </a:cxn>
                <a:cxn ang="0">
                  <a:pos x="441" y="241"/>
                </a:cxn>
                <a:cxn ang="0">
                  <a:pos x="442" y="228"/>
                </a:cxn>
                <a:cxn ang="0">
                  <a:pos x="444" y="210"/>
                </a:cxn>
                <a:cxn ang="0">
                  <a:pos x="444" y="80"/>
                </a:cxn>
                <a:cxn ang="0">
                  <a:pos x="442" y="62"/>
                </a:cxn>
                <a:cxn ang="0">
                  <a:pos x="441" y="49"/>
                </a:cxn>
                <a:cxn ang="0">
                  <a:pos x="436" y="38"/>
                </a:cxn>
                <a:cxn ang="0">
                  <a:pos x="432" y="23"/>
                </a:cxn>
                <a:cxn ang="0">
                  <a:pos x="426" y="15"/>
                </a:cxn>
                <a:cxn ang="0">
                  <a:pos x="420" y="8"/>
                </a:cxn>
                <a:cxn ang="0">
                  <a:pos x="412" y="3"/>
                </a:cxn>
                <a:cxn ang="0">
                  <a:pos x="404" y="0"/>
                </a:cxn>
                <a:cxn ang="0">
                  <a:pos x="40" y="0"/>
                </a:cxn>
                <a:cxn ang="0">
                  <a:pos x="33" y="3"/>
                </a:cxn>
                <a:cxn ang="0">
                  <a:pos x="24" y="8"/>
                </a:cxn>
                <a:cxn ang="0">
                  <a:pos x="18" y="15"/>
                </a:cxn>
                <a:cxn ang="0">
                  <a:pos x="12" y="23"/>
                </a:cxn>
                <a:cxn ang="0">
                  <a:pos x="6" y="38"/>
                </a:cxn>
                <a:cxn ang="0">
                  <a:pos x="3" y="49"/>
                </a:cxn>
                <a:cxn ang="0">
                  <a:pos x="0" y="62"/>
                </a:cxn>
                <a:cxn ang="0">
                  <a:pos x="0" y="80"/>
                </a:cxn>
                <a:cxn ang="0">
                  <a:pos x="0" y="210"/>
                </a:cxn>
                <a:cxn ang="0">
                  <a:pos x="0" y="228"/>
                </a:cxn>
                <a:cxn ang="0">
                  <a:pos x="3" y="241"/>
                </a:cxn>
                <a:cxn ang="0">
                  <a:pos x="6" y="252"/>
                </a:cxn>
                <a:cxn ang="0">
                  <a:pos x="12" y="267"/>
                </a:cxn>
                <a:cxn ang="0">
                  <a:pos x="18" y="275"/>
                </a:cxn>
                <a:cxn ang="0">
                  <a:pos x="24" y="282"/>
                </a:cxn>
                <a:cxn ang="0">
                  <a:pos x="33" y="287"/>
                </a:cxn>
                <a:cxn ang="0">
                  <a:pos x="40" y="290"/>
                </a:cxn>
                <a:cxn ang="0">
                  <a:pos x="404" y="290"/>
                </a:cxn>
              </a:cxnLst>
              <a:rect l="0" t="0" r="r" b="b"/>
              <a:pathLst>
                <a:path w="445" h="291">
                  <a:moveTo>
                    <a:pt x="404" y="290"/>
                  </a:moveTo>
                  <a:lnTo>
                    <a:pt x="404" y="290"/>
                  </a:lnTo>
                  <a:lnTo>
                    <a:pt x="412" y="287"/>
                  </a:lnTo>
                  <a:lnTo>
                    <a:pt x="420" y="282"/>
                  </a:lnTo>
                  <a:lnTo>
                    <a:pt x="426" y="275"/>
                  </a:lnTo>
                  <a:lnTo>
                    <a:pt x="432" y="267"/>
                  </a:lnTo>
                  <a:lnTo>
                    <a:pt x="436" y="252"/>
                  </a:lnTo>
                  <a:lnTo>
                    <a:pt x="441" y="241"/>
                  </a:lnTo>
                  <a:lnTo>
                    <a:pt x="442" y="228"/>
                  </a:lnTo>
                  <a:lnTo>
                    <a:pt x="444" y="210"/>
                  </a:lnTo>
                  <a:lnTo>
                    <a:pt x="444" y="80"/>
                  </a:lnTo>
                  <a:lnTo>
                    <a:pt x="442" y="62"/>
                  </a:lnTo>
                  <a:lnTo>
                    <a:pt x="441" y="49"/>
                  </a:lnTo>
                  <a:lnTo>
                    <a:pt x="436" y="38"/>
                  </a:lnTo>
                  <a:lnTo>
                    <a:pt x="432" y="23"/>
                  </a:lnTo>
                  <a:lnTo>
                    <a:pt x="426" y="15"/>
                  </a:lnTo>
                  <a:lnTo>
                    <a:pt x="420" y="8"/>
                  </a:lnTo>
                  <a:lnTo>
                    <a:pt x="412" y="3"/>
                  </a:lnTo>
                  <a:lnTo>
                    <a:pt x="404" y="0"/>
                  </a:lnTo>
                  <a:lnTo>
                    <a:pt x="40" y="0"/>
                  </a:lnTo>
                  <a:lnTo>
                    <a:pt x="33" y="3"/>
                  </a:lnTo>
                  <a:lnTo>
                    <a:pt x="24" y="8"/>
                  </a:lnTo>
                  <a:lnTo>
                    <a:pt x="18" y="15"/>
                  </a:lnTo>
                  <a:lnTo>
                    <a:pt x="12" y="23"/>
                  </a:lnTo>
                  <a:lnTo>
                    <a:pt x="6" y="38"/>
                  </a:lnTo>
                  <a:lnTo>
                    <a:pt x="3" y="49"/>
                  </a:lnTo>
                  <a:lnTo>
                    <a:pt x="0" y="62"/>
                  </a:lnTo>
                  <a:lnTo>
                    <a:pt x="0" y="80"/>
                  </a:lnTo>
                  <a:lnTo>
                    <a:pt x="0" y="210"/>
                  </a:lnTo>
                  <a:lnTo>
                    <a:pt x="0" y="228"/>
                  </a:lnTo>
                  <a:lnTo>
                    <a:pt x="3" y="241"/>
                  </a:lnTo>
                  <a:lnTo>
                    <a:pt x="6" y="252"/>
                  </a:lnTo>
                  <a:lnTo>
                    <a:pt x="12" y="267"/>
                  </a:lnTo>
                  <a:lnTo>
                    <a:pt x="18" y="275"/>
                  </a:lnTo>
                  <a:lnTo>
                    <a:pt x="24" y="282"/>
                  </a:lnTo>
                  <a:lnTo>
                    <a:pt x="33" y="287"/>
                  </a:lnTo>
                  <a:lnTo>
                    <a:pt x="40" y="290"/>
                  </a:lnTo>
                  <a:lnTo>
                    <a:pt x="404" y="290"/>
                  </a:lnTo>
                </a:path>
              </a:pathLst>
            </a:custGeom>
            <a:solidFill>
              <a:srgbClr val="FFFFFF"/>
            </a:solidFill>
            <a:ln w="12700" cap="rnd" cmpd="sng">
              <a:solidFill>
                <a:srgbClr val="999999"/>
              </a:solidFill>
              <a:prstDash val="solid"/>
              <a:round/>
              <a:headEnd/>
              <a:tailEnd/>
            </a:ln>
            <a:effectLst/>
          </p:spPr>
          <p:txBody>
            <a:bodyPr/>
            <a:lstStyle/>
            <a:p>
              <a:endParaRPr lang="en-US"/>
            </a:p>
          </p:txBody>
        </p:sp>
        <p:sp>
          <p:nvSpPr>
            <p:cNvPr id="143" name="Rectangle 307"/>
            <p:cNvSpPr>
              <a:spLocks noChangeArrowheads="1"/>
            </p:cNvSpPr>
            <p:nvPr/>
          </p:nvSpPr>
          <p:spPr bwMode="auto">
            <a:xfrm>
              <a:off x="2779" y="1623"/>
              <a:ext cx="531" cy="101"/>
            </a:xfrm>
            <a:prstGeom prst="rect">
              <a:avLst/>
            </a:prstGeom>
            <a:noFill/>
            <a:ln w="9525">
              <a:noFill/>
              <a:miter lim="800000"/>
              <a:headEnd/>
              <a:tailEnd/>
            </a:ln>
            <a:effectLst/>
          </p:spPr>
          <p:txBody>
            <a:bodyPr wrap="none" lIns="0" tIns="0" rIns="0" bIns="0">
              <a:spAutoFit/>
            </a:bodyPr>
            <a:lstStyle/>
            <a:p>
              <a:pPr eaLnBrk="0" hangingPunct="0"/>
              <a:r>
                <a:rPr lang="en-US" sz="900" b="1">
                  <a:solidFill>
                    <a:srgbClr val="666666"/>
                  </a:solidFill>
                  <a:latin typeface="Verdana" pitchFamily="34" charset="0"/>
                  <a:cs typeface="Times New Roman" pitchFamily="18" charset="0"/>
                </a:rPr>
                <a:t>Application</a:t>
              </a:r>
            </a:p>
          </p:txBody>
        </p:sp>
        <p:sp>
          <p:nvSpPr>
            <p:cNvPr id="144" name="Freeform 308"/>
            <p:cNvSpPr>
              <a:spLocks/>
            </p:cNvSpPr>
            <p:nvPr/>
          </p:nvSpPr>
          <p:spPr bwMode="auto">
            <a:xfrm>
              <a:off x="2522" y="918"/>
              <a:ext cx="557" cy="281"/>
            </a:xfrm>
            <a:custGeom>
              <a:avLst/>
              <a:gdLst/>
              <a:ahLst/>
              <a:cxnLst>
                <a:cxn ang="0">
                  <a:pos x="404" y="290"/>
                </a:cxn>
                <a:cxn ang="0">
                  <a:pos x="404" y="290"/>
                </a:cxn>
                <a:cxn ang="0">
                  <a:pos x="413" y="287"/>
                </a:cxn>
                <a:cxn ang="0">
                  <a:pos x="421" y="282"/>
                </a:cxn>
                <a:cxn ang="0">
                  <a:pos x="427" y="275"/>
                </a:cxn>
                <a:cxn ang="0">
                  <a:pos x="433" y="267"/>
                </a:cxn>
                <a:cxn ang="0">
                  <a:pos x="437" y="252"/>
                </a:cxn>
                <a:cxn ang="0">
                  <a:pos x="442" y="241"/>
                </a:cxn>
                <a:cxn ang="0">
                  <a:pos x="443" y="228"/>
                </a:cxn>
                <a:cxn ang="0">
                  <a:pos x="445" y="210"/>
                </a:cxn>
                <a:cxn ang="0">
                  <a:pos x="445" y="80"/>
                </a:cxn>
                <a:cxn ang="0">
                  <a:pos x="443" y="62"/>
                </a:cxn>
                <a:cxn ang="0">
                  <a:pos x="442" y="49"/>
                </a:cxn>
                <a:cxn ang="0">
                  <a:pos x="437" y="38"/>
                </a:cxn>
                <a:cxn ang="0">
                  <a:pos x="433" y="23"/>
                </a:cxn>
                <a:cxn ang="0">
                  <a:pos x="427" y="15"/>
                </a:cxn>
                <a:cxn ang="0">
                  <a:pos x="421" y="8"/>
                </a:cxn>
                <a:cxn ang="0">
                  <a:pos x="413" y="3"/>
                </a:cxn>
                <a:cxn ang="0">
                  <a:pos x="404" y="0"/>
                </a:cxn>
                <a:cxn ang="0">
                  <a:pos x="40" y="0"/>
                </a:cxn>
                <a:cxn ang="0">
                  <a:pos x="33" y="3"/>
                </a:cxn>
                <a:cxn ang="0">
                  <a:pos x="24" y="8"/>
                </a:cxn>
                <a:cxn ang="0">
                  <a:pos x="18" y="15"/>
                </a:cxn>
                <a:cxn ang="0">
                  <a:pos x="12" y="23"/>
                </a:cxn>
                <a:cxn ang="0">
                  <a:pos x="6" y="38"/>
                </a:cxn>
                <a:cxn ang="0">
                  <a:pos x="3" y="49"/>
                </a:cxn>
                <a:cxn ang="0">
                  <a:pos x="0" y="62"/>
                </a:cxn>
                <a:cxn ang="0">
                  <a:pos x="0" y="80"/>
                </a:cxn>
                <a:cxn ang="0">
                  <a:pos x="0" y="210"/>
                </a:cxn>
                <a:cxn ang="0">
                  <a:pos x="0" y="228"/>
                </a:cxn>
                <a:cxn ang="0">
                  <a:pos x="3" y="241"/>
                </a:cxn>
                <a:cxn ang="0">
                  <a:pos x="6" y="252"/>
                </a:cxn>
                <a:cxn ang="0">
                  <a:pos x="12" y="267"/>
                </a:cxn>
                <a:cxn ang="0">
                  <a:pos x="18" y="275"/>
                </a:cxn>
                <a:cxn ang="0">
                  <a:pos x="24" y="282"/>
                </a:cxn>
                <a:cxn ang="0">
                  <a:pos x="33" y="287"/>
                </a:cxn>
                <a:cxn ang="0">
                  <a:pos x="40" y="290"/>
                </a:cxn>
                <a:cxn ang="0">
                  <a:pos x="404" y="290"/>
                </a:cxn>
              </a:cxnLst>
              <a:rect l="0" t="0" r="r" b="b"/>
              <a:pathLst>
                <a:path w="446" h="291">
                  <a:moveTo>
                    <a:pt x="404" y="290"/>
                  </a:moveTo>
                  <a:lnTo>
                    <a:pt x="404" y="290"/>
                  </a:lnTo>
                  <a:lnTo>
                    <a:pt x="413" y="287"/>
                  </a:lnTo>
                  <a:lnTo>
                    <a:pt x="421" y="282"/>
                  </a:lnTo>
                  <a:lnTo>
                    <a:pt x="427" y="275"/>
                  </a:lnTo>
                  <a:lnTo>
                    <a:pt x="433" y="267"/>
                  </a:lnTo>
                  <a:lnTo>
                    <a:pt x="437" y="252"/>
                  </a:lnTo>
                  <a:lnTo>
                    <a:pt x="442" y="241"/>
                  </a:lnTo>
                  <a:lnTo>
                    <a:pt x="443" y="228"/>
                  </a:lnTo>
                  <a:lnTo>
                    <a:pt x="445" y="210"/>
                  </a:lnTo>
                  <a:lnTo>
                    <a:pt x="445" y="80"/>
                  </a:lnTo>
                  <a:lnTo>
                    <a:pt x="443" y="62"/>
                  </a:lnTo>
                  <a:lnTo>
                    <a:pt x="442" y="49"/>
                  </a:lnTo>
                  <a:lnTo>
                    <a:pt x="437" y="38"/>
                  </a:lnTo>
                  <a:lnTo>
                    <a:pt x="433" y="23"/>
                  </a:lnTo>
                  <a:lnTo>
                    <a:pt x="427" y="15"/>
                  </a:lnTo>
                  <a:lnTo>
                    <a:pt x="421" y="8"/>
                  </a:lnTo>
                  <a:lnTo>
                    <a:pt x="413" y="3"/>
                  </a:lnTo>
                  <a:lnTo>
                    <a:pt x="404" y="0"/>
                  </a:lnTo>
                  <a:lnTo>
                    <a:pt x="40" y="0"/>
                  </a:lnTo>
                  <a:lnTo>
                    <a:pt x="33" y="3"/>
                  </a:lnTo>
                  <a:lnTo>
                    <a:pt x="24" y="8"/>
                  </a:lnTo>
                  <a:lnTo>
                    <a:pt x="18" y="15"/>
                  </a:lnTo>
                  <a:lnTo>
                    <a:pt x="12" y="23"/>
                  </a:lnTo>
                  <a:lnTo>
                    <a:pt x="6" y="38"/>
                  </a:lnTo>
                  <a:lnTo>
                    <a:pt x="3" y="49"/>
                  </a:lnTo>
                  <a:lnTo>
                    <a:pt x="0" y="62"/>
                  </a:lnTo>
                  <a:lnTo>
                    <a:pt x="0" y="80"/>
                  </a:lnTo>
                  <a:lnTo>
                    <a:pt x="0" y="210"/>
                  </a:lnTo>
                  <a:lnTo>
                    <a:pt x="0" y="228"/>
                  </a:lnTo>
                  <a:lnTo>
                    <a:pt x="3" y="241"/>
                  </a:lnTo>
                  <a:lnTo>
                    <a:pt x="6" y="252"/>
                  </a:lnTo>
                  <a:lnTo>
                    <a:pt x="12" y="267"/>
                  </a:lnTo>
                  <a:lnTo>
                    <a:pt x="18" y="275"/>
                  </a:lnTo>
                  <a:lnTo>
                    <a:pt x="24" y="282"/>
                  </a:lnTo>
                  <a:lnTo>
                    <a:pt x="33" y="287"/>
                  </a:lnTo>
                  <a:lnTo>
                    <a:pt x="40" y="290"/>
                  </a:lnTo>
                  <a:lnTo>
                    <a:pt x="404" y="290"/>
                  </a:lnTo>
                </a:path>
              </a:pathLst>
            </a:custGeom>
            <a:solidFill>
              <a:srgbClr val="FFFFFF"/>
            </a:solidFill>
            <a:ln w="12700" cap="rnd" cmpd="sng">
              <a:solidFill>
                <a:srgbClr val="999999"/>
              </a:solidFill>
              <a:prstDash val="solid"/>
              <a:round/>
              <a:headEnd/>
              <a:tailEnd/>
            </a:ln>
            <a:effectLst/>
          </p:spPr>
          <p:txBody>
            <a:bodyPr/>
            <a:lstStyle/>
            <a:p>
              <a:endParaRPr lang="en-US"/>
            </a:p>
          </p:txBody>
        </p:sp>
        <p:sp>
          <p:nvSpPr>
            <p:cNvPr id="145" name="Rectangle 309"/>
            <p:cNvSpPr>
              <a:spLocks noChangeArrowheads="1"/>
            </p:cNvSpPr>
            <p:nvPr/>
          </p:nvSpPr>
          <p:spPr bwMode="auto">
            <a:xfrm>
              <a:off x="2557" y="1029"/>
              <a:ext cx="531" cy="102"/>
            </a:xfrm>
            <a:prstGeom prst="rect">
              <a:avLst/>
            </a:prstGeom>
            <a:noFill/>
            <a:ln w="9525">
              <a:noFill/>
              <a:miter lim="800000"/>
              <a:headEnd/>
              <a:tailEnd/>
            </a:ln>
            <a:effectLst/>
          </p:spPr>
          <p:txBody>
            <a:bodyPr wrap="none" lIns="0" tIns="0" rIns="0" bIns="0">
              <a:spAutoFit/>
            </a:bodyPr>
            <a:lstStyle/>
            <a:p>
              <a:pPr eaLnBrk="0" hangingPunct="0"/>
              <a:r>
                <a:rPr lang="en-US" sz="900" b="1">
                  <a:solidFill>
                    <a:srgbClr val="666666"/>
                  </a:solidFill>
                  <a:latin typeface="Verdana" pitchFamily="34" charset="0"/>
                  <a:cs typeface="Times New Roman" pitchFamily="18" charset="0"/>
                </a:rPr>
                <a:t>Application</a:t>
              </a:r>
            </a:p>
          </p:txBody>
        </p:sp>
        <p:sp>
          <p:nvSpPr>
            <p:cNvPr id="146" name="Freeform 310"/>
            <p:cNvSpPr>
              <a:spLocks/>
            </p:cNvSpPr>
            <p:nvPr/>
          </p:nvSpPr>
          <p:spPr bwMode="auto">
            <a:xfrm>
              <a:off x="1133" y="3194"/>
              <a:ext cx="557" cy="281"/>
            </a:xfrm>
            <a:custGeom>
              <a:avLst/>
              <a:gdLst/>
              <a:ahLst/>
              <a:cxnLst>
                <a:cxn ang="0">
                  <a:pos x="404" y="290"/>
                </a:cxn>
                <a:cxn ang="0">
                  <a:pos x="404" y="290"/>
                </a:cxn>
                <a:cxn ang="0">
                  <a:pos x="412" y="287"/>
                </a:cxn>
                <a:cxn ang="0">
                  <a:pos x="420" y="282"/>
                </a:cxn>
                <a:cxn ang="0">
                  <a:pos x="426" y="275"/>
                </a:cxn>
                <a:cxn ang="0">
                  <a:pos x="432" y="267"/>
                </a:cxn>
                <a:cxn ang="0">
                  <a:pos x="436" y="252"/>
                </a:cxn>
                <a:cxn ang="0">
                  <a:pos x="441" y="241"/>
                </a:cxn>
                <a:cxn ang="0">
                  <a:pos x="442" y="228"/>
                </a:cxn>
                <a:cxn ang="0">
                  <a:pos x="444" y="210"/>
                </a:cxn>
                <a:cxn ang="0">
                  <a:pos x="444" y="80"/>
                </a:cxn>
                <a:cxn ang="0">
                  <a:pos x="442" y="62"/>
                </a:cxn>
                <a:cxn ang="0">
                  <a:pos x="441" y="49"/>
                </a:cxn>
                <a:cxn ang="0">
                  <a:pos x="436" y="38"/>
                </a:cxn>
                <a:cxn ang="0">
                  <a:pos x="432" y="23"/>
                </a:cxn>
                <a:cxn ang="0">
                  <a:pos x="426" y="15"/>
                </a:cxn>
                <a:cxn ang="0">
                  <a:pos x="420" y="8"/>
                </a:cxn>
                <a:cxn ang="0">
                  <a:pos x="412" y="3"/>
                </a:cxn>
                <a:cxn ang="0">
                  <a:pos x="404" y="0"/>
                </a:cxn>
                <a:cxn ang="0">
                  <a:pos x="40" y="0"/>
                </a:cxn>
                <a:cxn ang="0">
                  <a:pos x="33" y="3"/>
                </a:cxn>
                <a:cxn ang="0">
                  <a:pos x="24" y="8"/>
                </a:cxn>
                <a:cxn ang="0">
                  <a:pos x="18" y="15"/>
                </a:cxn>
                <a:cxn ang="0">
                  <a:pos x="12" y="23"/>
                </a:cxn>
                <a:cxn ang="0">
                  <a:pos x="6" y="38"/>
                </a:cxn>
                <a:cxn ang="0">
                  <a:pos x="3" y="49"/>
                </a:cxn>
                <a:cxn ang="0">
                  <a:pos x="0" y="62"/>
                </a:cxn>
                <a:cxn ang="0">
                  <a:pos x="0" y="80"/>
                </a:cxn>
                <a:cxn ang="0">
                  <a:pos x="0" y="210"/>
                </a:cxn>
                <a:cxn ang="0">
                  <a:pos x="0" y="228"/>
                </a:cxn>
                <a:cxn ang="0">
                  <a:pos x="3" y="241"/>
                </a:cxn>
                <a:cxn ang="0">
                  <a:pos x="6" y="252"/>
                </a:cxn>
                <a:cxn ang="0">
                  <a:pos x="12" y="267"/>
                </a:cxn>
                <a:cxn ang="0">
                  <a:pos x="18" y="275"/>
                </a:cxn>
                <a:cxn ang="0">
                  <a:pos x="24" y="282"/>
                </a:cxn>
                <a:cxn ang="0">
                  <a:pos x="33" y="287"/>
                </a:cxn>
                <a:cxn ang="0">
                  <a:pos x="40" y="290"/>
                </a:cxn>
                <a:cxn ang="0">
                  <a:pos x="404" y="290"/>
                </a:cxn>
              </a:cxnLst>
              <a:rect l="0" t="0" r="r" b="b"/>
              <a:pathLst>
                <a:path w="445" h="291">
                  <a:moveTo>
                    <a:pt x="404" y="290"/>
                  </a:moveTo>
                  <a:lnTo>
                    <a:pt x="404" y="290"/>
                  </a:lnTo>
                  <a:lnTo>
                    <a:pt x="412" y="287"/>
                  </a:lnTo>
                  <a:lnTo>
                    <a:pt x="420" y="282"/>
                  </a:lnTo>
                  <a:lnTo>
                    <a:pt x="426" y="275"/>
                  </a:lnTo>
                  <a:lnTo>
                    <a:pt x="432" y="267"/>
                  </a:lnTo>
                  <a:lnTo>
                    <a:pt x="436" y="252"/>
                  </a:lnTo>
                  <a:lnTo>
                    <a:pt x="441" y="241"/>
                  </a:lnTo>
                  <a:lnTo>
                    <a:pt x="442" y="228"/>
                  </a:lnTo>
                  <a:lnTo>
                    <a:pt x="444" y="210"/>
                  </a:lnTo>
                  <a:lnTo>
                    <a:pt x="444" y="80"/>
                  </a:lnTo>
                  <a:lnTo>
                    <a:pt x="442" y="62"/>
                  </a:lnTo>
                  <a:lnTo>
                    <a:pt x="441" y="49"/>
                  </a:lnTo>
                  <a:lnTo>
                    <a:pt x="436" y="38"/>
                  </a:lnTo>
                  <a:lnTo>
                    <a:pt x="432" y="23"/>
                  </a:lnTo>
                  <a:lnTo>
                    <a:pt x="426" y="15"/>
                  </a:lnTo>
                  <a:lnTo>
                    <a:pt x="420" y="8"/>
                  </a:lnTo>
                  <a:lnTo>
                    <a:pt x="412" y="3"/>
                  </a:lnTo>
                  <a:lnTo>
                    <a:pt x="404" y="0"/>
                  </a:lnTo>
                  <a:lnTo>
                    <a:pt x="40" y="0"/>
                  </a:lnTo>
                  <a:lnTo>
                    <a:pt x="33" y="3"/>
                  </a:lnTo>
                  <a:lnTo>
                    <a:pt x="24" y="8"/>
                  </a:lnTo>
                  <a:lnTo>
                    <a:pt x="18" y="15"/>
                  </a:lnTo>
                  <a:lnTo>
                    <a:pt x="12" y="23"/>
                  </a:lnTo>
                  <a:lnTo>
                    <a:pt x="6" y="38"/>
                  </a:lnTo>
                  <a:lnTo>
                    <a:pt x="3" y="49"/>
                  </a:lnTo>
                  <a:lnTo>
                    <a:pt x="0" y="62"/>
                  </a:lnTo>
                  <a:lnTo>
                    <a:pt x="0" y="80"/>
                  </a:lnTo>
                  <a:lnTo>
                    <a:pt x="0" y="210"/>
                  </a:lnTo>
                  <a:lnTo>
                    <a:pt x="0" y="228"/>
                  </a:lnTo>
                  <a:lnTo>
                    <a:pt x="3" y="241"/>
                  </a:lnTo>
                  <a:lnTo>
                    <a:pt x="6" y="252"/>
                  </a:lnTo>
                  <a:lnTo>
                    <a:pt x="12" y="267"/>
                  </a:lnTo>
                  <a:lnTo>
                    <a:pt x="18" y="275"/>
                  </a:lnTo>
                  <a:lnTo>
                    <a:pt x="24" y="282"/>
                  </a:lnTo>
                  <a:lnTo>
                    <a:pt x="33" y="287"/>
                  </a:lnTo>
                  <a:lnTo>
                    <a:pt x="40" y="290"/>
                  </a:lnTo>
                  <a:lnTo>
                    <a:pt x="404" y="290"/>
                  </a:lnTo>
                </a:path>
              </a:pathLst>
            </a:custGeom>
            <a:solidFill>
              <a:srgbClr val="FFFFFF"/>
            </a:solidFill>
            <a:ln w="12700" cap="rnd" cmpd="sng">
              <a:solidFill>
                <a:srgbClr val="999999"/>
              </a:solidFill>
              <a:prstDash val="solid"/>
              <a:round/>
              <a:headEnd/>
              <a:tailEnd/>
            </a:ln>
            <a:effectLst/>
          </p:spPr>
          <p:txBody>
            <a:bodyPr/>
            <a:lstStyle/>
            <a:p>
              <a:endParaRPr lang="en-US"/>
            </a:p>
          </p:txBody>
        </p:sp>
        <p:sp>
          <p:nvSpPr>
            <p:cNvPr id="147" name="Rectangle 311"/>
            <p:cNvSpPr>
              <a:spLocks noChangeArrowheads="1"/>
            </p:cNvSpPr>
            <p:nvPr/>
          </p:nvSpPr>
          <p:spPr bwMode="auto">
            <a:xfrm>
              <a:off x="1167" y="3306"/>
              <a:ext cx="531" cy="101"/>
            </a:xfrm>
            <a:prstGeom prst="rect">
              <a:avLst/>
            </a:prstGeom>
            <a:noFill/>
            <a:ln w="9525">
              <a:noFill/>
              <a:miter lim="800000"/>
              <a:headEnd/>
              <a:tailEnd/>
            </a:ln>
            <a:effectLst/>
          </p:spPr>
          <p:txBody>
            <a:bodyPr wrap="none" lIns="0" tIns="0" rIns="0" bIns="0">
              <a:spAutoFit/>
            </a:bodyPr>
            <a:lstStyle/>
            <a:p>
              <a:pPr eaLnBrk="0" hangingPunct="0"/>
              <a:r>
                <a:rPr lang="en-US" sz="900" b="1">
                  <a:solidFill>
                    <a:srgbClr val="666666"/>
                  </a:solidFill>
                  <a:latin typeface="Verdana" pitchFamily="34" charset="0"/>
                  <a:cs typeface="Times New Roman" pitchFamily="18" charset="0"/>
                </a:rPr>
                <a:t>Application</a:t>
              </a:r>
            </a:p>
          </p:txBody>
        </p:sp>
        <p:sp>
          <p:nvSpPr>
            <p:cNvPr id="148" name="Freeform 312"/>
            <p:cNvSpPr>
              <a:spLocks/>
            </p:cNvSpPr>
            <p:nvPr/>
          </p:nvSpPr>
          <p:spPr bwMode="auto">
            <a:xfrm>
              <a:off x="1077" y="1454"/>
              <a:ext cx="556" cy="280"/>
            </a:xfrm>
            <a:custGeom>
              <a:avLst/>
              <a:gdLst/>
              <a:ahLst/>
              <a:cxnLst>
                <a:cxn ang="0">
                  <a:pos x="404" y="289"/>
                </a:cxn>
                <a:cxn ang="0">
                  <a:pos x="404" y="289"/>
                </a:cxn>
                <a:cxn ang="0">
                  <a:pos x="412" y="286"/>
                </a:cxn>
                <a:cxn ang="0">
                  <a:pos x="420" y="281"/>
                </a:cxn>
                <a:cxn ang="0">
                  <a:pos x="426" y="274"/>
                </a:cxn>
                <a:cxn ang="0">
                  <a:pos x="432" y="266"/>
                </a:cxn>
                <a:cxn ang="0">
                  <a:pos x="436" y="251"/>
                </a:cxn>
                <a:cxn ang="0">
                  <a:pos x="441" y="240"/>
                </a:cxn>
                <a:cxn ang="0">
                  <a:pos x="442" y="227"/>
                </a:cxn>
                <a:cxn ang="0">
                  <a:pos x="444" y="209"/>
                </a:cxn>
                <a:cxn ang="0">
                  <a:pos x="444" y="80"/>
                </a:cxn>
                <a:cxn ang="0">
                  <a:pos x="442" y="62"/>
                </a:cxn>
                <a:cxn ang="0">
                  <a:pos x="441" y="49"/>
                </a:cxn>
                <a:cxn ang="0">
                  <a:pos x="436" y="38"/>
                </a:cxn>
                <a:cxn ang="0">
                  <a:pos x="432" y="23"/>
                </a:cxn>
                <a:cxn ang="0">
                  <a:pos x="426" y="15"/>
                </a:cxn>
                <a:cxn ang="0">
                  <a:pos x="420" y="8"/>
                </a:cxn>
                <a:cxn ang="0">
                  <a:pos x="412" y="3"/>
                </a:cxn>
                <a:cxn ang="0">
                  <a:pos x="404" y="0"/>
                </a:cxn>
                <a:cxn ang="0">
                  <a:pos x="40" y="0"/>
                </a:cxn>
                <a:cxn ang="0">
                  <a:pos x="33" y="3"/>
                </a:cxn>
                <a:cxn ang="0">
                  <a:pos x="24" y="8"/>
                </a:cxn>
                <a:cxn ang="0">
                  <a:pos x="18" y="15"/>
                </a:cxn>
                <a:cxn ang="0">
                  <a:pos x="12" y="23"/>
                </a:cxn>
                <a:cxn ang="0">
                  <a:pos x="6" y="38"/>
                </a:cxn>
                <a:cxn ang="0">
                  <a:pos x="3" y="49"/>
                </a:cxn>
                <a:cxn ang="0">
                  <a:pos x="0" y="62"/>
                </a:cxn>
                <a:cxn ang="0">
                  <a:pos x="0" y="80"/>
                </a:cxn>
                <a:cxn ang="0">
                  <a:pos x="0" y="209"/>
                </a:cxn>
                <a:cxn ang="0">
                  <a:pos x="0" y="227"/>
                </a:cxn>
                <a:cxn ang="0">
                  <a:pos x="3" y="240"/>
                </a:cxn>
                <a:cxn ang="0">
                  <a:pos x="6" y="251"/>
                </a:cxn>
                <a:cxn ang="0">
                  <a:pos x="12" y="266"/>
                </a:cxn>
                <a:cxn ang="0">
                  <a:pos x="18" y="274"/>
                </a:cxn>
                <a:cxn ang="0">
                  <a:pos x="24" y="281"/>
                </a:cxn>
                <a:cxn ang="0">
                  <a:pos x="33" y="286"/>
                </a:cxn>
                <a:cxn ang="0">
                  <a:pos x="40" y="289"/>
                </a:cxn>
                <a:cxn ang="0">
                  <a:pos x="404" y="289"/>
                </a:cxn>
              </a:cxnLst>
              <a:rect l="0" t="0" r="r" b="b"/>
              <a:pathLst>
                <a:path w="445" h="290">
                  <a:moveTo>
                    <a:pt x="404" y="289"/>
                  </a:moveTo>
                  <a:lnTo>
                    <a:pt x="404" y="289"/>
                  </a:lnTo>
                  <a:lnTo>
                    <a:pt x="412" y="286"/>
                  </a:lnTo>
                  <a:lnTo>
                    <a:pt x="420" y="281"/>
                  </a:lnTo>
                  <a:lnTo>
                    <a:pt x="426" y="274"/>
                  </a:lnTo>
                  <a:lnTo>
                    <a:pt x="432" y="266"/>
                  </a:lnTo>
                  <a:lnTo>
                    <a:pt x="436" y="251"/>
                  </a:lnTo>
                  <a:lnTo>
                    <a:pt x="441" y="240"/>
                  </a:lnTo>
                  <a:lnTo>
                    <a:pt x="442" y="227"/>
                  </a:lnTo>
                  <a:lnTo>
                    <a:pt x="444" y="209"/>
                  </a:lnTo>
                  <a:lnTo>
                    <a:pt x="444" y="80"/>
                  </a:lnTo>
                  <a:lnTo>
                    <a:pt x="442" y="62"/>
                  </a:lnTo>
                  <a:lnTo>
                    <a:pt x="441" y="49"/>
                  </a:lnTo>
                  <a:lnTo>
                    <a:pt x="436" y="38"/>
                  </a:lnTo>
                  <a:lnTo>
                    <a:pt x="432" y="23"/>
                  </a:lnTo>
                  <a:lnTo>
                    <a:pt x="426" y="15"/>
                  </a:lnTo>
                  <a:lnTo>
                    <a:pt x="420" y="8"/>
                  </a:lnTo>
                  <a:lnTo>
                    <a:pt x="412" y="3"/>
                  </a:lnTo>
                  <a:lnTo>
                    <a:pt x="404" y="0"/>
                  </a:lnTo>
                  <a:lnTo>
                    <a:pt x="40" y="0"/>
                  </a:lnTo>
                  <a:lnTo>
                    <a:pt x="33" y="3"/>
                  </a:lnTo>
                  <a:lnTo>
                    <a:pt x="24" y="8"/>
                  </a:lnTo>
                  <a:lnTo>
                    <a:pt x="18" y="15"/>
                  </a:lnTo>
                  <a:lnTo>
                    <a:pt x="12" y="23"/>
                  </a:lnTo>
                  <a:lnTo>
                    <a:pt x="6" y="38"/>
                  </a:lnTo>
                  <a:lnTo>
                    <a:pt x="3" y="49"/>
                  </a:lnTo>
                  <a:lnTo>
                    <a:pt x="0" y="62"/>
                  </a:lnTo>
                  <a:lnTo>
                    <a:pt x="0" y="80"/>
                  </a:lnTo>
                  <a:lnTo>
                    <a:pt x="0" y="209"/>
                  </a:lnTo>
                  <a:lnTo>
                    <a:pt x="0" y="227"/>
                  </a:lnTo>
                  <a:lnTo>
                    <a:pt x="3" y="240"/>
                  </a:lnTo>
                  <a:lnTo>
                    <a:pt x="6" y="251"/>
                  </a:lnTo>
                  <a:lnTo>
                    <a:pt x="12" y="266"/>
                  </a:lnTo>
                  <a:lnTo>
                    <a:pt x="18" y="274"/>
                  </a:lnTo>
                  <a:lnTo>
                    <a:pt x="24" y="281"/>
                  </a:lnTo>
                  <a:lnTo>
                    <a:pt x="33" y="286"/>
                  </a:lnTo>
                  <a:lnTo>
                    <a:pt x="40" y="289"/>
                  </a:lnTo>
                  <a:lnTo>
                    <a:pt x="404" y="289"/>
                  </a:lnTo>
                </a:path>
              </a:pathLst>
            </a:custGeom>
            <a:solidFill>
              <a:srgbClr val="FFFFFF"/>
            </a:solidFill>
            <a:ln w="12700" cap="rnd" cmpd="sng">
              <a:solidFill>
                <a:srgbClr val="999999"/>
              </a:solidFill>
              <a:prstDash val="solid"/>
              <a:round/>
              <a:headEnd/>
              <a:tailEnd/>
            </a:ln>
            <a:effectLst/>
          </p:spPr>
          <p:txBody>
            <a:bodyPr/>
            <a:lstStyle/>
            <a:p>
              <a:endParaRPr lang="en-US"/>
            </a:p>
          </p:txBody>
        </p:sp>
        <p:sp>
          <p:nvSpPr>
            <p:cNvPr id="149" name="Rectangle 313"/>
            <p:cNvSpPr>
              <a:spLocks noChangeArrowheads="1"/>
            </p:cNvSpPr>
            <p:nvPr/>
          </p:nvSpPr>
          <p:spPr bwMode="auto">
            <a:xfrm>
              <a:off x="1100" y="1564"/>
              <a:ext cx="531" cy="101"/>
            </a:xfrm>
            <a:prstGeom prst="rect">
              <a:avLst/>
            </a:prstGeom>
            <a:noFill/>
            <a:ln w="9525">
              <a:noFill/>
              <a:miter lim="800000"/>
              <a:headEnd/>
              <a:tailEnd/>
            </a:ln>
            <a:effectLst/>
          </p:spPr>
          <p:txBody>
            <a:bodyPr wrap="none" lIns="0" tIns="0" rIns="0" bIns="0">
              <a:spAutoFit/>
            </a:bodyPr>
            <a:lstStyle/>
            <a:p>
              <a:pPr eaLnBrk="0" hangingPunct="0"/>
              <a:r>
                <a:rPr lang="en-US" sz="900" b="1">
                  <a:solidFill>
                    <a:srgbClr val="666666"/>
                  </a:solidFill>
                  <a:latin typeface="Verdana" pitchFamily="34" charset="0"/>
                  <a:cs typeface="Times New Roman" pitchFamily="18" charset="0"/>
                </a:rPr>
                <a:t>Application</a:t>
              </a:r>
            </a:p>
          </p:txBody>
        </p:sp>
        <p:sp>
          <p:nvSpPr>
            <p:cNvPr id="150" name="Freeform 314"/>
            <p:cNvSpPr>
              <a:spLocks/>
            </p:cNvSpPr>
            <p:nvPr/>
          </p:nvSpPr>
          <p:spPr bwMode="auto">
            <a:xfrm>
              <a:off x="2468" y="2659"/>
              <a:ext cx="555" cy="281"/>
            </a:xfrm>
            <a:custGeom>
              <a:avLst/>
              <a:gdLst/>
              <a:ahLst/>
              <a:cxnLst>
                <a:cxn ang="0">
                  <a:pos x="403" y="290"/>
                </a:cxn>
                <a:cxn ang="0">
                  <a:pos x="403" y="290"/>
                </a:cxn>
                <a:cxn ang="0">
                  <a:pos x="411" y="287"/>
                </a:cxn>
                <a:cxn ang="0">
                  <a:pos x="419" y="282"/>
                </a:cxn>
                <a:cxn ang="0">
                  <a:pos x="425" y="275"/>
                </a:cxn>
                <a:cxn ang="0">
                  <a:pos x="431" y="267"/>
                </a:cxn>
                <a:cxn ang="0">
                  <a:pos x="435" y="252"/>
                </a:cxn>
                <a:cxn ang="0">
                  <a:pos x="440" y="241"/>
                </a:cxn>
                <a:cxn ang="0">
                  <a:pos x="441" y="228"/>
                </a:cxn>
                <a:cxn ang="0">
                  <a:pos x="443" y="210"/>
                </a:cxn>
                <a:cxn ang="0">
                  <a:pos x="443" y="80"/>
                </a:cxn>
                <a:cxn ang="0">
                  <a:pos x="441" y="62"/>
                </a:cxn>
                <a:cxn ang="0">
                  <a:pos x="440" y="49"/>
                </a:cxn>
                <a:cxn ang="0">
                  <a:pos x="435" y="38"/>
                </a:cxn>
                <a:cxn ang="0">
                  <a:pos x="431" y="23"/>
                </a:cxn>
                <a:cxn ang="0">
                  <a:pos x="425" y="15"/>
                </a:cxn>
                <a:cxn ang="0">
                  <a:pos x="419" y="8"/>
                </a:cxn>
                <a:cxn ang="0">
                  <a:pos x="411" y="3"/>
                </a:cxn>
                <a:cxn ang="0">
                  <a:pos x="403" y="0"/>
                </a:cxn>
                <a:cxn ang="0">
                  <a:pos x="40" y="0"/>
                </a:cxn>
                <a:cxn ang="0">
                  <a:pos x="33" y="3"/>
                </a:cxn>
                <a:cxn ang="0">
                  <a:pos x="24" y="8"/>
                </a:cxn>
                <a:cxn ang="0">
                  <a:pos x="18" y="15"/>
                </a:cxn>
                <a:cxn ang="0">
                  <a:pos x="12" y="23"/>
                </a:cxn>
                <a:cxn ang="0">
                  <a:pos x="6" y="38"/>
                </a:cxn>
                <a:cxn ang="0">
                  <a:pos x="3" y="49"/>
                </a:cxn>
                <a:cxn ang="0">
                  <a:pos x="0" y="62"/>
                </a:cxn>
                <a:cxn ang="0">
                  <a:pos x="0" y="80"/>
                </a:cxn>
                <a:cxn ang="0">
                  <a:pos x="0" y="210"/>
                </a:cxn>
                <a:cxn ang="0">
                  <a:pos x="0" y="228"/>
                </a:cxn>
                <a:cxn ang="0">
                  <a:pos x="3" y="241"/>
                </a:cxn>
                <a:cxn ang="0">
                  <a:pos x="6" y="252"/>
                </a:cxn>
                <a:cxn ang="0">
                  <a:pos x="12" y="267"/>
                </a:cxn>
                <a:cxn ang="0">
                  <a:pos x="18" y="275"/>
                </a:cxn>
                <a:cxn ang="0">
                  <a:pos x="24" y="282"/>
                </a:cxn>
                <a:cxn ang="0">
                  <a:pos x="33" y="287"/>
                </a:cxn>
                <a:cxn ang="0">
                  <a:pos x="40" y="290"/>
                </a:cxn>
                <a:cxn ang="0">
                  <a:pos x="403" y="290"/>
                </a:cxn>
              </a:cxnLst>
              <a:rect l="0" t="0" r="r" b="b"/>
              <a:pathLst>
                <a:path w="444" h="291">
                  <a:moveTo>
                    <a:pt x="403" y="290"/>
                  </a:moveTo>
                  <a:lnTo>
                    <a:pt x="403" y="290"/>
                  </a:lnTo>
                  <a:lnTo>
                    <a:pt x="411" y="287"/>
                  </a:lnTo>
                  <a:lnTo>
                    <a:pt x="419" y="282"/>
                  </a:lnTo>
                  <a:lnTo>
                    <a:pt x="425" y="275"/>
                  </a:lnTo>
                  <a:lnTo>
                    <a:pt x="431" y="267"/>
                  </a:lnTo>
                  <a:lnTo>
                    <a:pt x="435" y="252"/>
                  </a:lnTo>
                  <a:lnTo>
                    <a:pt x="440" y="241"/>
                  </a:lnTo>
                  <a:lnTo>
                    <a:pt x="441" y="228"/>
                  </a:lnTo>
                  <a:lnTo>
                    <a:pt x="443" y="210"/>
                  </a:lnTo>
                  <a:lnTo>
                    <a:pt x="443" y="80"/>
                  </a:lnTo>
                  <a:lnTo>
                    <a:pt x="441" y="62"/>
                  </a:lnTo>
                  <a:lnTo>
                    <a:pt x="440" y="49"/>
                  </a:lnTo>
                  <a:lnTo>
                    <a:pt x="435" y="38"/>
                  </a:lnTo>
                  <a:lnTo>
                    <a:pt x="431" y="23"/>
                  </a:lnTo>
                  <a:lnTo>
                    <a:pt x="425" y="15"/>
                  </a:lnTo>
                  <a:lnTo>
                    <a:pt x="419" y="8"/>
                  </a:lnTo>
                  <a:lnTo>
                    <a:pt x="411" y="3"/>
                  </a:lnTo>
                  <a:lnTo>
                    <a:pt x="403" y="0"/>
                  </a:lnTo>
                  <a:lnTo>
                    <a:pt x="40" y="0"/>
                  </a:lnTo>
                  <a:lnTo>
                    <a:pt x="33" y="3"/>
                  </a:lnTo>
                  <a:lnTo>
                    <a:pt x="24" y="8"/>
                  </a:lnTo>
                  <a:lnTo>
                    <a:pt x="18" y="15"/>
                  </a:lnTo>
                  <a:lnTo>
                    <a:pt x="12" y="23"/>
                  </a:lnTo>
                  <a:lnTo>
                    <a:pt x="6" y="38"/>
                  </a:lnTo>
                  <a:lnTo>
                    <a:pt x="3" y="49"/>
                  </a:lnTo>
                  <a:lnTo>
                    <a:pt x="0" y="62"/>
                  </a:lnTo>
                  <a:lnTo>
                    <a:pt x="0" y="80"/>
                  </a:lnTo>
                  <a:lnTo>
                    <a:pt x="0" y="210"/>
                  </a:lnTo>
                  <a:lnTo>
                    <a:pt x="0" y="228"/>
                  </a:lnTo>
                  <a:lnTo>
                    <a:pt x="3" y="241"/>
                  </a:lnTo>
                  <a:lnTo>
                    <a:pt x="6" y="252"/>
                  </a:lnTo>
                  <a:lnTo>
                    <a:pt x="12" y="267"/>
                  </a:lnTo>
                  <a:lnTo>
                    <a:pt x="18" y="275"/>
                  </a:lnTo>
                  <a:lnTo>
                    <a:pt x="24" y="282"/>
                  </a:lnTo>
                  <a:lnTo>
                    <a:pt x="33" y="287"/>
                  </a:lnTo>
                  <a:lnTo>
                    <a:pt x="40" y="290"/>
                  </a:lnTo>
                  <a:lnTo>
                    <a:pt x="403" y="290"/>
                  </a:lnTo>
                </a:path>
              </a:pathLst>
            </a:custGeom>
            <a:solidFill>
              <a:srgbClr val="FFFFFF"/>
            </a:solidFill>
            <a:ln w="12700" cap="rnd" cmpd="sng">
              <a:solidFill>
                <a:srgbClr val="999999"/>
              </a:solidFill>
              <a:prstDash val="solid"/>
              <a:round/>
              <a:headEnd/>
              <a:tailEnd/>
            </a:ln>
            <a:effectLst/>
          </p:spPr>
          <p:txBody>
            <a:bodyPr/>
            <a:lstStyle/>
            <a:p>
              <a:endParaRPr lang="en-US"/>
            </a:p>
          </p:txBody>
        </p:sp>
        <p:sp>
          <p:nvSpPr>
            <p:cNvPr id="151" name="Rectangle 315"/>
            <p:cNvSpPr>
              <a:spLocks noChangeArrowheads="1"/>
            </p:cNvSpPr>
            <p:nvPr/>
          </p:nvSpPr>
          <p:spPr bwMode="auto">
            <a:xfrm>
              <a:off x="2502" y="2769"/>
              <a:ext cx="531" cy="101"/>
            </a:xfrm>
            <a:prstGeom prst="rect">
              <a:avLst/>
            </a:prstGeom>
            <a:noFill/>
            <a:ln w="9525">
              <a:noFill/>
              <a:miter lim="800000"/>
              <a:headEnd/>
              <a:tailEnd/>
            </a:ln>
            <a:effectLst/>
          </p:spPr>
          <p:txBody>
            <a:bodyPr wrap="none" lIns="0" tIns="0" rIns="0" bIns="0">
              <a:spAutoFit/>
            </a:bodyPr>
            <a:lstStyle/>
            <a:p>
              <a:pPr eaLnBrk="0" hangingPunct="0"/>
              <a:r>
                <a:rPr lang="en-US" sz="900" b="1">
                  <a:solidFill>
                    <a:srgbClr val="666666"/>
                  </a:solidFill>
                  <a:latin typeface="Verdana" pitchFamily="34" charset="0"/>
                  <a:cs typeface="Times New Roman" pitchFamily="18" charset="0"/>
                </a:rPr>
                <a:t>Application</a:t>
              </a:r>
            </a:p>
          </p:txBody>
        </p:sp>
        <p:sp>
          <p:nvSpPr>
            <p:cNvPr id="152" name="Freeform 316"/>
            <p:cNvSpPr>
              <a:spLocks/>
            </p:cNvSpPr>
            <p:nvPr/>
          </p:nvSpPr>
          <p:spPr bwMode="auto">
            <a:xfrm>
              <a:off x="3745" y="2430"/>
              <a:ext cx="558" cy="281"/>
            </a:xfrm>
            <a:custGeom>
              <a:avLst/>
              <a:gdLst/>
              <a:ahLst/>
              <a:cxnLst>
                <a:cxn ang="0">
                  <a:pos x="404" y="290"/>
                </a:cxn>
                <a:cxn ang="0">
                  <a:pos x="404" y="290"/>
                </a:cxn>
                <a:cxn ang="0">
                  <a:pos x="413" y="287"/>
                </a:cxn>
                <a:cxn ang="0">
                  <a:pos x="421" y="282"/>
                </a:cxn>
                <a:cxn ang="0">
                  <a:pos x="427" y="275"/>
                </a:cxn>
                <a:cxn ang="0">
                  <a:pos x="433" y="267"/>
                </a:cxn>
                <a:cxn ang="0">
                  <a:pos x="437" y="252"/>
                </a:cxn>
                <a:cxn ang="0">
                  <a:pos x="442" y="241"/>
                </a:cxn>
                <a:cxn ang="0">
                  <a:pos x="443" y="228"/>
                </a:cxn>
                <a:cxn ang="0">
                  <a:pos x="445" y="210"/>
                </a:cxn>
                <a:cxn ang="0">
                  <a:pos x="445" y="80"/>
                </a:cxn>
                <a:cxn ang="0">
                  <a:pos x="443" y="62"/>
                </a:cxn>
                <a:cxn ang="0">
                  <a:pos x="442" y="49"/>
                </a:cxn>
                <a:cxn ang="0">
                  <a:pos x="437" y="38"/>
                </a:cxn>
                <a:cxn ang="0">
                  <a:pos x="433" y="23"/>
                </a:cxn>
                <a:cxn ang="0">
                  <a:pos x="427" y="15"/>
                </a:cxn>
                <a:cxn ang="0">
                  <a:pos x="421" y="8"/>
                </a:cxn>
                <a:cxn ang="0">
                  <a:pos x="413" y="3"/>
                </a:cxn>
                <a:cxn ang="0">
                  <a:pos x="404" y="0"/>
                </a:cxn>
                <a:cxn ang="0">
                  <a:pos x="40" y="0"/>
                </a:cxn>
                <a:cxn ang="0">
                  <a:pos x="33" y="3"/>
                </a:cxn>
                <a:cxn ang="0">
                  <a:pos x="24" y="8"/>
                </a:cxn>
                <a:cxn ang="0">
                  <a:pos x="18" y="15"/>
                </a:cxn>
                <a:cxn ang="0">
                  <a:pos x="12" y="23"/>
                </a:cxn>
                <a:cxn ang="0">
                  <a:pos x="6" y="38"/>
                </a:cxn>
                <a:cxn ang="0">
                  <a:pos x="3" y="49"/>
                </a:cxn>
                <a:cxn ang="0">
                  <a:pos x="0" y="62"/>
                </a:cxn>
                <a:cxn ang="0">
                  <a:pos x="0" y="80"/>
                </a:cxn>
                <a:cxn ang="0">
                  <a:pos x="0" y="210"/>
                </a:cxn>
                <a:cxn ang="0">
                  <a:pos x="0" y="228"/>
                </a:cxn>
                <a:cxn ang="0">
                  <a:pos x="3" y="241"/>
                </a:cxn>
                <a:cxn ang="0">
                  <a:pos x="6" y="252"/>
                </a:cxn>
                <a:cxn ang="0">
                  <a:pos x="12" y="267"/>
                </a:cxn>
                <a:cxn ang="0">
                  <a:pos x="18" y="275"/>
                </a:cxn>
                <a:cxn ang="0">
                  <a:pos x="24" y="282"/>
                </a:cxn>
                <a:cxn ang="0">
                  <a:pos x="33" y="287"/>
                </a:cxn>
                <a:cxn ang="0">
                  <a:pos x="40" y="290"/>
                </a:cxn>
                <a:cxn ang="0">
                  <a:pos x="404" y="290"/>
                </a:cxn>
              </a:cxnLst>
              <a:rect l="0" t="0" r="r" b="b"/>
              <a:pathLst>
                <a:path w="446" h="291">
                  <a:moveTo>
                    <a:pt x="404" y="290"/>
                  </a:moveTo>
                  <a:lnTo>
                    <a:pt x="404" y="290"/>
                  </a:lnTo>
                  <a:lnTo>
                    <a:pt x="413" y="287"/>
                  </a:lnTo>
                  <a:lnTo>
                    <a:pt x="421" y="282"/>
                  </a:lnTo>
                  <a:lnTo>
                    <a:pt x="427" y="275"/>
                  </a:lnTo>
                  <a:lnTo>
                    <a:pt x="433" y="267"/>
                  </a:lnTo>
                  <a:lnTo>
                    <a:pt x="437" y="252"/>
                  </a:lnTo>
                  <a:lnTo>
                    <a:pt x="442" y="241"/>
                  </a:lnTo>
                  <a:lnTo>
                    <a:pt x="443" y="228"/>
                  </a:lnTo>
                  <a:lnTo>
                    <a:pt x="445" y="210"/>
                  </a:lnTo>
                  <a:lnTo>
                    <a:pt x="445" y="80"/>
                  </a:lnTo>
                  <a:lnTo>
                    <a:pt x="443" y="62"/>
                  </a:lnTo>
                  <a:lnTo>
                    <a:pt x="442" y="49"/>
                  </a:lnTo>
                  <a:lnTo>
                    <a:pt x="437" y="38"/>
                  </a:lnTo>
                  <a:lnTo>
                    <a:pt x="433" y="23"/>
                  </a:lnTo>
                  <a:lnTo>
                    <a:pt x="427" y="15"/>
                  </a:lnTo>
                  <a:lnTo>
                    <a:pt x="421" y="8"/>
                  </a:lnTo>
                  <a:lnTo>
                    <a:pt x="413" y="3"/>
                  </a:lnTo>
                  <a:lnTo>
                    <a:pt x="404" y="0"/>
                  </a:lnTo>
                  <a:lnTo>
                    <a:pt x="40" y="0"/>
                  </a:lnTo>
                  <a:lnTo>
                    <a:pt x="33" y="3"/>
                  </a:lnTo>
                  <a:lnTo>
                    <a:pt x="24" y="8"/>
                  </a:lnTo>
                  <a:lnTo>
                    <a:pt x="18" y="15"/>
                  </a:lnTo>
                  <a:lnTo>
                    <a:pt x="12" y="23"/>
                  </a:lnTo>
                  <a:lnTo>
                    <a:pt x="6" y="38"/>
                  </a:lnTo>
                  <a:lnTo>
                    <a:pt x="3" y="49"/>
                  </a:lnTo>
                  <a:lnTo>
                    <a:pt x="0" y="62"/>
                  </a:lnTo>
                  <a:lnTo>
                    <a:pt x="0" y="80"/>
                  </a:lnTo>
                  <a:lnTo>
                    <a:pt x="0" y="210"/>
                  </a:lnTo>
                  <a:lnTo>
                    <a:pt x="0" y="228"/>
                  </a:lnTo>
                  <a:lnTo>
                    <a:pt x="3" y="241"/>
                  </a:lnTo>
                  <a:lnTo>
                    <a:pt x="6" y="252"/>
                  </a:lnTo>
                  <a:lnTo>
                    <a:pt x="12" y="267"/>
                  </a:lnTo>
                  <a:lnTo>
                    <a:pt x="18" y="275"/>
                  </a:lnTo>
                  <a:lnTo>
                    <a:pt x="24" y="282"/>
                  </a:lnTo>
                  <a:lnTo>
                    <a:pt x="33" y="287"/>
                  </a:lnTo>
                  <a:lnTo>
                    <a:pt x="40" y="290"/>
                  </a:lnTo>
                  <a:lnTo>
                    <a:pt x="404" y="290"/>
                  </a:lnTo>
                </a:path>
              </a:pathLst>
            </a:custGeom>
            <a:solidFill>
              <a:srgbClr val="FFFFFF"/>
            </a:solidFill>
            <a:ln w="12700" cap="rnd" cmpd="sng">
              <a:solidFill>
                <a:srgbClr val="999999"/>
              </a:solidFill>
              <a:prstDash val="solid"/>
              <a:round/>
              <a:headEnd/>
              <a:tailEnd/>
            </a:ln>
            <a:effectLst/>
          </p:spPr>
          <p:txBody>
            <a:bodyPr/>
            <a:lstStyle/>
            <a:p>
              <a:endParaRPr lang="en-US"/>
            </a:p>
          </p:txBody>
        </p:sp>
        <p:sp>
          <p:nvSpPr>
            <p:cNvPr id="153" name="Rectangle 317"/>
            <p:cNvSpPr>
              <a:spLocks noChangeArrowheads="1"/>
            </p:cNvSpPr>
            <p:nvPr/>
          </p:nvSpPr>
          <p:spPr bwMode="auto">
            <a:xfrm>
              <a:off x="3781" y="2541"/>
              <a:ext cx="531" cy="101"/>
            </a:xfrm>
            <a:prstGeom prst="rect">
              <a:avLst/>
            </a:prstGeom>
            <a:noFill/>
            <a:ln w="9525">
              <a:noFill/>
              <a:miter lim="800000"/>
              <a:headEnd/>
              <a:tailEnd/>
            </a:ln>
            <a:effectLst/>
          </p:spPr>
          <p:txBody>
            <a:bodyPr wrap="none" lIns="0" tIns="0" rIns="0" bIns="0">
              <a:spAutoFit/>
            </a:bodyPr>
            <a:lstStyle/>
            <a:p>
              <a:pPr eaLnBrk="0" hangingPunct="0"/>
              <a:r>
                <a:rPr lang="en-US" sz="900" b="1">
                  <a:solidFill>
                    <a:srgbClr val="666666"/>
                  </a:solidFill>
                  <a:latin typeface="Verdana" pitchFamily="34" charset="0"/>
                  <a:cs typeface="Times New Roman" pitchFamily="18" charset="0"/>
                </a:rPr>
                <a:t>Application</a:t>
              </a:r>
            </a:p>
          </p:txBody>
        </p:sp>
        <p:sp>
          <p:nvSpPr>
            <p:cNvPr id="154" name="Freeform 318"/>
            <p:cNvSpPr>
              <a:spLocks/>
            </p:cNvSpPr>
            <p:nvPr/>
          </p:nvSpPr>
          <p:spPr bwMode="auto">
            <a:xfrm>
              <a:off x="4245" y="1895"/>
              <a:ext cx="558" cy="281"/>
            </a:xfrm>
            <a:custGeom>
              <a:avLst/>
              <a:gdLst/>
              <a:ahLst/>
              <a:cxnLst>
                <a:cxn ang="0">
                  <a:pos x="404" y="290"/>
                </a:cxn>
                <a:cxn ang="0">
                  <a:pos x="404" y="290"/>
                </a:cxn>
                <a:cxn ang="0">
                  <a:pos x="413" y="287"/>
                </a:cxn>
                <a:cxn ang="0">
                  <a:pos x="421" y="282"/>
                </a:cxn>
                <a:cxn ang="0">
                  <a:pos x="427" y="275"/>
                </a:cxn>
                <a:cxn ang="0">
                  <a:pos x="433" y="267"/>
                </a:cxn>
                <a:cxn ang="0">
                  <a:pos x="437" y="252"/>
                </a:cxn>
                <a:cxn ang="0">
                  <a:pos x="442" y="241"/>
                </a:cxn>
                <a:cxn ang="0">
                  <a:pos x="443" y="228"/>
                </a:cxn>
                <a:cxn ang="0">
                  <a:pos x="445" y="210"/>
                </a:cxn>
                <a:cxn ang="0">
                  <a:pos x="445" y="80"/>
                </a:cxn>
                <a:cxn ang="0">
                  <a:pos x="443" y="62"/>
                </a:cxn>
                <a:cxn ang="0">
                  <a:pos x="442" y="49"/>
                </a:cxn>
                <a:cxn ang="0">
                  <a:pos x="437" y="38"/>
                </a:cxn>
                <a:cxn ang="0">
                  <a:pos x="433" y="23"/>
                </a:cxn>
                <a:cxn ang="0">
                  <a:pos x="427" y="15"/>
                </a:cxn>
                <a:cxn ang="0">
                  <a:pos x="421" y="8"/>
                </a:cxn>
                <a:cxn ang="0">
                  <a:pos x="413" y="3"/>
                </a:cxn>
                <a:cxn ang="0">
                  <a:pos x="404" y="0"/>
                </a:cxn>
                <a:cxn ang="0">
                  <a:pos x="40" y="0"/>
                </a:cxn>
                <a:cxn ang="0">
                  <a:pos x="33" y="3"/>
                </a:cxn>
                <a:cxn ang="0">
                  <a:pos x="24" y="8"/>
                </a:cxn>
                <a:cxn ang="0">
                  <a:pos x="18" y="15"/>
                </a:cxn>
                <a:cxn ang="0">
                  <a:pos x="12" y="23"/>
                </a:cxn>
                <a:cxn ang="0">
                  <a:pos x="6" y="38"/>
                </a:cxn>
                <a:cxn ang="0">
                  <a:pos x="3" y="49"/>
                </a:cxn>
                <a:cxn ang="0">
                  <a:pos x="0" y="62"/>
                </a:cxn>
                <a:cxn ang="0">
                  <a:pos x="0" y="80"/>
                </a:cxn>
                <a:cxn ang="0">
                  <a:pos x="0" y="210"/>
                </a:cxn>
                <a:cxn ang="0">
                  <a:pos x="0" y="228"/>
                </a:cxn>
                <a:cxn ang="0">
                  <a:pos x="3" y="241"/>
                </a:cxn>
                <a:cxn ang="0">
                  <a:pos x="6" y="252"/>
                </a:cxn>
                <a:cxn ang="0">
                  <a:pos x="12" y="267"/>
                </a:cxn>
                <a:cxn ang="0">
                  <a:pos x="18" y="275"/>
                </a:cxn>
                <a:cxn ang="0">
                  <a:pos x="24" y="282"/>
                </a:cxn>
                <a:cxn ang="0">
                  <a:pos x="33" y="287"/>
                </a:cxn>
                <a:cxn ang="0">
                  <a:pos x="40" y="290"/>
                </a:cxn>
                <a:cxn ang="0">
                  <a:pos x="404" y="290"/>
                </a:cxn>
              </a:cxnLst>
              <a:rect l="0" t="0" r="r" b="b"/>
              <a:pathLst>
                <a:path w="446" h="291">
                  <a:moveTo>
                    <a:pt x="404" y="290"/>
                  </a:moveTo>
                  <a:lnTo>
                    <a:pt x="404" y="290"/>
                  </a:lnTo>
                  <a:lnTo>
                    <a:pt x="413" y="287"/>
                  </a:lnTo>
                  <a:lnTo>
                    <a:pt x="421" y="282"/>
                  </a:lnTo>
                  <a:lnTo>
                    <a:pt x="427" y="275"/>
                  </a:lnTo>
                  <a:lnTo>
                    <a:pt x="433" y="267"/>
                  </a:lnTo>
                  <a:lnTo>
                    <a:pt x="437" y="252"/>
                  </a:lnTo>
                  <a:lnTo>
                    <a:pt x="442" y="241"/>
                  </a:lnTo>
                  <a:lnTo>
                    <a:pt x="443" y="228"/>
                  </a:lnTo>
                  <a:lnTo>
                    <a:pt x="445" y="210"/>
                  </a:lnTo>
                  <a:lnTo>
                    <a:pt x="445" y="80"/>
                  </a:lnTo>
                  <a:lnTo>
                    <a:pt x="443" y="62"/>
                  </a:lnTo>
                  <a:lnTo>
                    <a:pt x="442" y="49"/>
                  </a:lnTo>
                  <a:lnTo>
                    <a:pt x="437" y="38"/>
                  </a:lnTo>
                  <a:lnTo>
                    <a:pt x="433" y="23"/>
                  </a:lnTo>
                  <a:lnTo>
                    <a:pt x="427" y="15"/>
                  </a:lnTo>
                  <a:lnTo>
                    <a:pt x="421" y="8"/>
                  </a:lnTo>
                  <a:lnTo>
                    <a:pt x="413" y="3"/>
                  </a:lnTo>
                  <a:lnTo>
                    <a:pt x="404" y="0"/>
                  </a:lnTo>
                  <a:lnTo>
                    <a:pt x="40" y="0"/>
                  </a:lnTo>
                  <a:lnTo>
                    <a:pt x="33" y="3"/>
                  </a:lnTo>
                  <a:lnTo>
                    <a:pt x="24" y="8"/>
                  </a:lnTo>
                  <a:lnTo>
                    <a:pt x="18" y="15"/>
                  </a:lnTo>
                  <a:lnTo>
                    <a:pt x="12" y="23"/>
                  </a:lnTo>
                  <a:lnTo>
                    <a:pt x="6" y="38"/>
                  </a:lnTo>
                  <a:lnTo>
                    <a:pt x="3" y="49"/>
                  </a:lnTo>
                  <a:lnTo>
                    <a:pt x="0" y="62"/>
                  </a:lnTo>
                  <a:lnTo>
                    <a:pt x="0" y="80"/>
                  </a:lnTo>
                  <a:lnTo>
                    <a:pt x="0" y="210"/>
                  </a:lnTo>
                  <a:lnTo>
                    <a:pt x="0" y="228"/>
                  </a:lnTo>
                  <a:lnTo>
                    <a:pt x="3" y="241"/>
                  </a:lnTo>
                  <a:lnTo>
                    <a:pt x="6" y="252"/>
                  </a:lnTo>
                  <a:lnTo>
                    <a:pt x="12" y="267"/>
                  </a:lnTo>
                  <a:lnTo>
                    <a:pt x="18" y="275"/>
                  </a:lnTo>
                  <a:lnTo>
                    <a:pt x="24" y="282"/>
                  </a:lnTo>
                  <a:lnTo>
                    <a:pt x="33" y="287"/>
                  </a:lnTo>
                  <a:lnTo>
                    <a:pt x="40" y="290"/>
                  </a:lnTo>
                  <a:lnTo>
                    <a:pt x="404" y="290"/>
                  </a:lnTo>
                </a:path>
              </a:pathLst>
            </a:custGeom>
            <a:solidFill>
              <a:srgbClr val="FFFFFF"/>
            </a:solidFill>
            <a:ln w="12700" cap="rnd" cmpd="sng">
              <a:solidFill>
                <a:srgbClr val="999999"/>
              </a:solidFill>
              <a:prstDash val="solid"/>
              <a:round/>
              <a:headEnd/>
              <a:tailEnd/>
            </a:ln>
            <a:effectLst/>
          </p:spPr>
          <p:txBody>
            <a:bodyPr/>
            <a:lstStyle/>
            <a:p>
              <a:endParaRPr lang="en-US"/>
            </a:p>
          </p:txBody>
        </p:sp>
        <p:sp>
          <p:nvSpPr>
            <p:cNvPr id="155" name="Rectangle 319"/>
            <p:cNvSpPr>
              <a:spLocks noChangeArrowheads="1"/>
            </p:cNvSpPr>
            <p:nvPr/>
          </p:nvSpPr>
          <p:spPr bwMode="auto">
            <a:xfrm>
              <a:off x="4270" y="2005"/>
              <a:ext cx="531" cy="101"/>
            </a:xfrm>
            <a:prstGeom prst="rect">
              <a:avLst/>
            </a:prstGeom>
            <a:noFill/>
            <a:ln w="9525">
              <a:noFill/>
              <a:miter lim="800000"/>
              <a:headEnd/>
              <a:tailEnd/>
            </a:ln>
            <a:effectLst/>
          </p:spPr>
          <p:txBody>
            <a:bodyPr wrap="none" lIns="0" tIns="0" rIns="0" bIns="0">
              <a:spAutoFit/>
            </a:bodyPr>
            <a:lstStyle/>
            <a:p>
              <a:pPr eaLnBrk="0" hangingPunct="0"/>
              <a:r>
                <a:rPr lang="en-US" sz="900" b="1">
                  <a:solidFill>
                    <a:srgbClr val="666666"/>
                  </a:solidFill>
                  <a:latin typeface="Verdana" pitchFamily="34" charset="0"/>
                  <a:cs typeface="Times New Roman" pitchFamily="18" charset="0"/>
                </a:rPr>
                <a:t>Application</a:t>
              </a:r>
            </a:p>
          </p:txBody>
        </p:sp>
        <p:sp>
          <p:nvSpPr>
            <p:cNvPr id="156" name="Freeform 320"/>
            <p:cNvSpPr>
              <a:spLocks/>
            </p:cNvSpPr>
            <p:nvPr/>
          </p:nvSpPr>
          <p:spPr bwMode="auto">
            <a:xfrm>
              <a:off x="3745" y="1385"/>
              <a:ext cx="558" cy="282"/>
            </a:xfrm>
            <a:custGeom>
              <a:avLst/>
              <a:gdLst/>
              <a:ahLst/>
              <a:cxnLst>
                <a:cxn ang="0">
                  <a:pos x="404" y="290"/>
                </a:cxn>
                <a:cxn ang="0">
                  <a:pos x="404" y="290"/>
                </a:cxn>
                <a:cxn ang="0">
                  <a:pos x="413" y="287"/>
                </a:cxn>
                <a:cxn ang="0">
                  <a:pos x="421" y="282"/>
                </a:cxn>
                <a:cxn ang="0">
                  <a:pos x="427" y="275"/>
                </a:cxn>
                <a:cxn ang="0">
                  <a:pos x="433" y="267"/>
                </a:cxn>
                <a:cxn ang="0">
                  <a:pos x="437" y="252"/>
                </a:cxn>
                <a:cxn ang="0">
                  <a:pos x="442" y="241"/>
                </a:cxn>
                <a:cxn ang="0">
                  <a:pos x="443" y="228"/>
                </a:cxn>
                <a:cxn ang="0">
                  <a:pos x="445" y="210"/>
                </a:cxn>
                <a:cxn ang="0">
                  <a:pos x="445" y="80"/>
                </a:cxn>
                <a:cxn ang="0">
                  <a:pos x="443" y="62"/>
                </a:cxn>
                <a:cxn ang="0">
                  <a:pos x="442" y="49"/>
                </a:cxn>
                <a:cxn ang="0">
                  <a:pos x="437" y="38"/>
                </a:cxn>
                <a:cxn ang="0">
                  <a:pos x="433" y="23"/>
                </a:cxn>
                <a:cxn ang="0">
                  <a:pos x="427" y="15"/>
                </a:cxn>
                <a:cxn ang="0">
                  <a:pos x="421" y="8"/>
                </a:cxn>
                <a:cxn ang="0">
                  <a:pos x="413" y="3"/>
                </a:cxn>
                <a:cxn ang="0">
                  <a:pos x="404" y="0"/>
                </a:cxn>
                <a:cxn ang="0">
                  <a:pos x="40" y="0"/>
                </a:cxn>
                <a:cxn ang="0">
                  <a:pos x="33" y="3"/>
                </a:cxn>
                <a:cxn ang="0">
                  <a:pos x="24" y="8"/>
                </a:cxn>
                <a:cxn ang="0">
                  <a:pos x="18" y="15"/>
                </a:cxn>
                <a:cxn ang="0">
                  <a:pos x="12" y="23"/>
                </a:cxn>
                <a:cxn ang="0">
                  <a:pos x="6" y="38"/>
                </a:cxn>
                <a:cxn ang="0">
                  <a:pos x="3" y="49"/>
                </a:cxn>
                <a:cxn ang="0">
                  <a:pos x="0" y="62"/>
                </a:cxn>
                <a:cxn ang="0">
                  <a:pos x="0" y="80"/>
                </a:cxn>
                <a:cxn ang="0">
                  <a:pos x="0" y="210"/>
                </a:cxn>
                <a:cxn ang="0">
                  <a:pos x="0" y="228"/>
                </a:cxn>
                <a:cxn ang="0">
                  <a:pos x="3" y="241"/>
                </a:cxn>
                <a:cxn ang="0">
                  <a:pos x="6" y="252"/>
                </a:cxn>
                <a:cxn ang="0">
                  <a:pos x="12" y="267"/>
                </a:cxn>
                <a:cxn ang="0">
                  <a:pos x="18" y="275"/>
                </a:cxn>
                <a:cxn ang="0">
                  <a:pos x="24" y="282"/>
                </a:cxn>
                <a:cxn ang="0">
                  <a:pos x="33" y="287"/>
                </a:cxn>
                <a:cxn ang="0">
                  <a:pos x="40" y="290"/>
                </a:cxn>
                <a:cxn ang="0">
                  <a:pos x="404" y="290"/>
                </a:cxn>
              </a:cxnLst>
              <a:rect l="0" t="0" r="r" b="b"/>
              <a:pathLst>
                <a:path w="446" h="291">
                  <a:moveTo>
                    <a:pt x="404" y="290"/>
                  </a:moveTo>
                  <a:lnTo>
                    <a:pt x="404" y="290"/>
                  </a:lnTo>
                  <a:lnTo>
                    <a:pt x="413" y="287"/>
                  </a:lnTo>
                  <a:lnTo>
                    <a:pt x="421" y="282"/>
                  </a:lnTo>
                  <a:lnTo>
                    <a:pt x="427" y="275"/>
                  </a:lnTo>
                  <a:lnTo>
                    <a:pt x="433" y="267"/>
                  </a:lnTo>
                  <a:lnTo>
                    <a:pt x="437" y="252"/>
                  </a:lnTo>
                  <a:lnTo>
                    <a:pt x="442" y="241"/>
                  </a:lnTo>
                  <a:lnTo>
                    <a:pt x="443" y="228"/>
                  </a:lnTo>
                  <a:lnTo>
                    <a:pt x="445" y="210"/>
                  </a:lnTo>
                  <a:lnTo>
                    <a:pt x="445" y="80"/>
                  </a:lnTo>
                  <a:lnTo>
                    <a:pt x="443" y="62"/>
                  </a:lnTo>
                  <a:lnTo>
                    <a:pt x="442" y="49"/>
                  </a:lnTo>
                  <a:lnTo>
                    <a:pt x="437" y="38"/>
                  </a:lnTo>
                  <a:lnTo>
                    <a:pt x="433" y="23"/>
                  </a:lnTo>
                  <a:lnTo>
                    <a:pt x="427" y="15"/>
                  </a:lnTo>
                  <a:lnTo>
                    <a:pt x="421" y="8"/>
                  </a:lnTo>
                  <a:lnTo>
                    <a:pt x="413" y="3"/>
                  </a:lnTo>
                  <a:lnTo>
                    <a:pt x="404" y="0"/>
                  </a:lnTo>
                  <a:lnTo>
                    <a:pt x="40" y="0"/>
                  </a:lnTo>
                  <a:lnTo>
                    <a:pt x="33" y="3"/>
                  </a:lnTo>
                  <a:lnTo>
                    <a:pt x="24" y="8"/>
                  </a:lnTo>
                  <a:lnTo>
                    <a:pt x="18" y="15"/>
                  </a:lnTo>
                  <a:lnTo>
                    <a:pt x="12" y="23"/>
                  </a:lnTo>
                  <a:lnTo>
                    <a:pt x="6" y="38"/>
                  </a:lnTo>
                  <a:lnTo>
                    <a:pt x="3" y="49"/>
                  </a:lnTo>
                  <a:lnTo>
                    <a:pt x="0" y="62"/>
                  </a:lnTo>
                  <a:lnTo>
                    <a:pt x="0" y="80"/>
                  </a:lnTo>
                  <a:lnTo>
                    <a:pt x="0" y="210"/>
                  </a:lnTo>
                  <a:lnTo>
                    <a:pt x="0" y="228"/>
                  </a:lnTo>
                  <a:lnTo>
                    <a:pt x="3" y="241"/>
                  </a:lnTo>
                  <a:lnTo>
                    <a:pt x="6" y="252"/>
                  </a:lnTo>
                  <a:lnTo>
                    <a:pt x="12" y="267"/>
                  </a:lnTo>
                  <a:lnTo>
                    <a:pt x="18" y="275"/>
                  </a:lnTo>
                  <a:lnTo>
                    <a:pt x="24" y="282"/>
                  </a:lnTo>
                  <a:lnTo>
                    <a:pt x="33" y="287"/>
                  </a:lnTo>
                  <a:lnTo>
                    <a:pt x="40" y="290"/>
                  </a:lnTo>
                  <a:lnTo>
                    <a:pt x="404" y="290"/>
                  </a:lnTo>
                </a:path>
              </a:pathLst>
            </a:custGeom>
            <a:solidFill>
              <a:srgbClr val="FFFFFF"/>
            </a:solidFill>
            <a:ln w="12700" cap="rnd" cmpd="sng">
              <a:solidFill>
                <a:srgbClr val="999999"/>
              </a:solidFill>
              <a:prstDash val="solid"/>
              <a:round/>
              <a:headEnd/>
              <a:tailEnd/>
            </a:ln>
            <a:effectLst/>
          </p:spPr>
          <p:txBody>
            <a:bodyPr/>
            <a:lstStyle/>
            <a:p>
              <a:endParaRPr lang="en-US"/>
            </a:p>
          </p:txBody>
        </p:sp>
        <p:sp>
          <p:nvSpPr>
            <p:cNvPr id="157" name="Rectangle 321"/>
            <p:cNvSpPr>
              <a:spLocks noChangeArrowheads="1"/>
            </p:cNvSpPr>
            <p:nvPr/>
          </p:nvSpPr>
          <p:spPr bwMode="auto">
            <a:xfrm>
              <a:off x="3781" y="1495"/>
              <a:ext cx="531" cy="101"/>
            </a:xfrm>
            <a:prstGeom prst="rect">
              <a:avLst/>
            </a:prstGeom>
            <a:noFill/>
            <a:ln w="9525">
              <a:noFill/>
              <a:miter lim="800000"/>
              <a:headEnd/>
              <a:tailEnd/>
            </a:ln>
            <a:effectLst/>
          </p:spPr>
          <p:txBody>
            <a:bodyPr wrap="none" lIns="0" tIns="0" rIns="0" bIns="0">
              <a:spAutoFit/>
            </a:bodyPr>
            <a:lstStyle/>
            <a:p>
              <a:pPr eaLnBrk="0" hangingPunct="0"/>
              <a:r>
                <a:rPr lang="en-US" sz="900" b="1">
                  <a:solidFill>
                    <a:srgbClr val="666666"/>
                  </a:solidFill>
                  <a:latin typeface="Verdana" pitchFamily="34" charset="0"/>
                  <a:cs typeface="Times New Roman" pitchFamily="18" charset="0"/>
                </a:rPr>
                <a:t>Application</a:t>
              </a:r>
            </a:p>
          </p:txBody>
        </p:sp>
      </p:grpSp>
      <p:sp>
        <p:nvSpPr>
          <p:cNvPr id="358" name="Text Box 322"/>
          <p:cNvSpPr txBox="1">
            <a:spLocks noChangeArrowheads="1"/>
          </p:cNvSpPr>
          <p:nvPr/>
        </p:nvSpPr>
        <p:spPr bwMode="auto">
          <a:xfrm>
            <a:off x="3886200" y="5895201"/>
            <a:ext cx="1277915" cy="276999"/>
          </a:xfrm>
          <a:prstGeom prst="rect">
            <a:avLst/>
          </a:prstGeom>
          <a:noFill/>
          <a:ln w="9525">
            <a:noFill/>
            <a:miter lim="800000"/>
            <a:headEnd type="none" w="sm" len="sm"/>
            <a:tailEnd type="none" w="sm" len="sm"/>
          </a:ln>
          <a:effectLst/>
        </p:spPr>
        <p:txBody>
          <a:bodyPr wrap="none">
            <a:spAutoFit/>
          </a:bodyPr>
          <a:lstStyle/>
          <a:p>
            <a:pPr algn="ctr" eaLnBrk="0" hangingPunct="0"/>
            <a:r>
              <a:rPr lang="en-US" sz="1200" i="1" dirty="0">
                <a:latin typeface="Arial Unicode MS" pitchFamily="34" charset="-128"/>
                <a:cs typeface="Times New Roman" pitchFamily="18" charset="0"/>
              </a:rPr>
              <a:t>Source: Gartner</a:t>
            </a:r>
          </a:p>
        </p:txBody>
      </p:sp>
    </p:spTree>
  </p:cSld>
  <p:clrMapOvr>
    <a:masterClrMapping/>
  </p:clrMapOvr>
  <p:transition spd="med" advTm="139465"/>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Elements of SOA</a:t>
            </a:r>
          </a:p>
        </p:txBody>
      </p:sp>
      <p:pic>
        <p:nvPicPr>
          <p:cNvPr id="100355" name="Picture 3"/>
          <p:cNvPicPr>
            <a:picLocks noChangeAspect="1" noChangeArrowheads="1"/>
          </p:cNvPicPr>
          <p:nvPr/>
        </p:nvPicPr>
        <p:blipFill>
          <a:blip r:embed="rId3" cstate="print"/>
          <a:srcRect/>
          <a:stretch>
            <a:fillRect/>
          </a:stretch>
        </p:blipFill>
        <p:spPr bwMode="auto">
          <a:xfrm>
            <a:off x="762000" y="685800"/>
            <a:ext cx="7620000" cy="5010150"/>
          </a:xfrm>
          <a:prstGeom prst="rect">
            <a:avLst/>
          </a:prstGeom>
          <a:noFill/>
          <a:ln w="9525">
            <a:noFill/>
            <a:miter lim="800000"/>
            <a:headEnd/>
            <a:tailEnd/>
          </a:ln>
          <a:effectLst/>
        </p:spPr>
      </p:pic>
      <p:sp>
        <p:nvSpPr>
          <p:cNvPr id="4" name="TextBox 3"/>
          <p:cNvSpPr txBox="1"/>
          <p:nvPr/>
        </p:nvSpPr>
        <p:spPr>
          <a:xfrm>
            <a:off x="1676400" y="5943600"/>
            <a:ext cx="5867400" cy="307777"/>
          </a:xfrm>
          <a:prstGeom prst="rect">
            <a:avLst/>
          </a:prstGeom>
          <a:noFill/>
        </p:spPr>
        <p:txBody>
          <a:bodyPr wrap="square" rtlCol="0">
            <a:spAutoFit/>
          </a:bodyPr>
          <a:lstStyle/>
          <a:p>
            <a:pPr algn="ctr"/>
            <a:r>
              <a:rPr lang="en-US" sz="1400" dirty="0"/>
              <a:t>Source: Elements of SOA, by Dirk </a:t>
            </a:r>
            <a:r>
              <a:rPr lang="en-US" sz="1400" dirty="0" err="1"/>
              <a:t>Krafzig</a:t>
            </a:r>
            <a:r>
              <a:rPr lang="en-US" sz="1400" dirty="0"/>
              <a:t>, Karl </a:t>
            </a:r>
            <a:r>
              <a:rPr lang="en-US" sz="1400" dirty="0" err="1"/>
              <a:t>Banke</a:t>
            </a:r>
            <a:r>
              <a:rPr lang="en-US" sz="1400" dirty="0"/>
              <a:t>, and Dirk </a:t>
            </a:r>
            <a:r>
              <a:rPr lang="en-US" sz="1400" dirty="0" err="1"/>
              <a:t>Slama</a:t>
            </a:r>
            <a:endParaRPr lang="en-US" sz="1400" dirty="0"/>
          </a:p>
        </p:txBody>
      </p:sp>
    </p:spTree>
  </p:cSld>
  <p:clrMapOvr>
    <a:masterClrMapping/>
  </p:clrMapOvr>
  <p:transition spd="med" advTm="35022"/>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Services</a:t>
            </a:r>
          </a:p>
        </p:txBody>
      </p:sp>
      <p:sp>
        <p:nvSpPr>
          <p:cNvPr id="5" name="TextBox 4"/>
          <p:cNvSpPr txBox="1"/>
          <p:nvPr/>
        </p:nvSpPr>
        <p:spPr>
          <a:xfrm>
            <a:off x="304800" y="932477"/>
            <a:ext cx="4038600" cy="1200329"/>
          </a:xfrm>
          <a:prstGeom prst="rect">
            <a:avLst/>
          </a:prstGeom>
          <a:noFill/>
        </p:spPr>
        <p:txBody>
          <a:bodyPr wrap="square" rtlCol="0">
            <a:spAutoFit/>
          </a:bodyPr>
          <a:lstStyle/>
          <a:p>
            <a:pPr>
              <a:buClr>
                <a:schemeClr val="accent3">
                  <a:lumMod val="50000"/>
                </a:schemeClr>
              </a:buClr>
            </a:pPr>
            <a:r>
              <a:rPr lang="en-US" b="1" dirty="0">
                <a:latin typeface="Malgun Gothic" pitchFamily="34" charset="-127"/>
                <a:ea typeface="Malgun Gothic" pitchFamily="34" charset="-127"/>
              </a:rPr>
              <a:t>Web Service is a software system designed to support interoperable machine-to-machine interaction over a network (web)</a:t>
            </a:r>
          </a:p>
        </p:txBody>
      </p:sp>
      <p:pic>
        <p:nvPicPr>
          <p:cNvPr id="6" name="Picture 4"/>
          <p:cNvPicPr>
            <a:picLocks noChangeAspect="1" noChangeArrowheads="1"/>
          </p:cNvPicPr>
          <p:nvPr/>
        </p:nvPicPr>
        <p:blipFill>
          <a:blip r:embed="rId3" cstate="print"/>
          <a:srcRect/>
          <a:stretch>
            <a:fillRect/>
          </a:stretch>
        </p:blipFill>
        <p:spPr bwMode="auto">
          <a:xfrm>
            <a:off x="781050" y="2513806"/>
            <a:ext cx="3333750" cy="2963333"/>
          </a:xfrm>
          <a:prstGeom prst="rect">
            <a:avLst/>
          </a:prstGeom>
          <a:noFill/>
          <a:ln w="9525">
            <a:noFill/>
            <a:miter lim="800000"/>
            <a:headEnd/>
            <a:tailEnd/>
          </a:ln>
          <a:effectLst/>
        </p:spPr>
      </p:pic>
      <p:sp>
        <p:nvSpPr>
          <p:cNvPr id="7" name="TextBox 6"/>
          <p:cNvSpPr txBox="1"/>
          <p:nvPr/>
        </p:nvSpPr>
        <p:spPr>
          <a:xfrm>
            <a:off x="5181600" y="1294606"/>
            <a:ext cx="3810000" cy="523220"/>
          </a:xfrm>
          <a:prstGeom prst="rect">
            <a:avLst/>
          </a:prstGeom>
          <a:noFill/>
        </p:spPr>
        <p:txBody>
          <a:bodyPr wrap="square" rtlCol="0">
            <a:spAutoFit/>
          </a:bodyPr>
          <a:lstStyle/>
          <a:p>
            <a:r>
              <a:rPr lang="en-US" sz="1400" dirty="0"/>
              <a:t>Described using WSDL – Web Service Description Language</a:t>
            </a:r>
          </a:p>
        </p:txBody>
      </p:sp>
      <p:cxnSp>
        <p:nvCxnSpPr>
          <p:cNvPr id="8" name="Straight Connector 7"/>
          <p:cNvCxnSpPr/>
          <p:nvPr/>
        </p:nvCxnSpPr>
        <p:spPr>
          <a:xfrm rot="5400000">
            <a:off x="2247106" y="3466306"/>
            <a:ext cx="5258594" cy="794"/>
          </a:xfrm>
          <a:prstGeom prst="line">
            <a:avLst/>
          </a:prstGeom>
          <a:ln w="762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5181600" y="913606"/>
            <a:ext cx="3429000" cy="3810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600" b="1" dirty="0"/>
              <a:t>Standardized Contract</a:t>
            </a:r>
          </a:p>
        </p:txBody>
      </p:sp>
      <p:sp>
        <p:nvSpPr>
          <p:cNvPr id="10" name="TextBox 9"/>
          <p:cNvSpPr txBox="1"/>
          <p:nvPr/>
        </p:nvSpPr>
        <p:spPr>
          <a:xfrm>
            <a:off x="5181600" y="2285206"/>
            <a:ext cx="3810000" cy="523220"/>
          </a:xfrm>
          <a:prstGeom prst="rect">
            <a:avLst/>
          </a:prstGeom>
          <a:noFill/>
        </p:spPr>
        <p:txBody>
          <a:bodyPr wrap="square" rtlCol="0">
            <a:spAutoFit/>
          </a:bodyPr>
          <a:lstStyle/>
          <a:p>
            <a:r>
              <a:rPr lang="en-US" sz="1400" dirty="0"/>
              <a:t>Universal Description Discovery and Integration (UDDI)</a:t>
            </a:r>
          </a:p>
        </p:txBody>
      </p:sp>
      <p:sp>
        <p:nvSpPr>
          <p:cNvPr id="11" name="Rounded Rectangle 10"/>
          <p:cNvSpPr/>
          <p:nvPr/>
        </p:nvSpPr>
        <p:spPr>
          <a:xfrm>
            <a:off x="5181600" y="1904206"/>
            <a:ext cx="3429000" cy="3810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600" b="1" dirty="0"/>
              <a:t>Standardized Look up</a:t>
            </a:r>
          </a:p>
        </p:txBody>
      </p:sp>
      <p:sp>
        <p:nvSpPr>
          <p:cNvPr id="12" name="TextBox 11"/>
          <p:cNvSpPr txBox="1"/>
          <p:nvPr/>
        </p:nvSpPr>
        <p:spPr>
          <a:xfrm>
            <a:off x="5181600" y="3275806"/>
            <a:ext cx="3810000" cy="523220"/>
          </a:xfrm>
          <a:prstGeom prst="rect">
            <a:avLst/>
          </a:prstGeom>
          <a:noFill/>
        </p:spPr>
        <p:txBody>
          <a:bodyPr wrap="square" rtlCol="0">
            <a:spAutoFit/>
          </a:bodyPr>
          <a:lstStyle/>
          <a:p>
            <a:r>
              <a:rPr lang="en-US" sz="1400" dirty="0"/>
              <a:t>XML &amp; SOAP – Simple Object Access Protocol</a:t>
            </a:r>
          </a:p>
        </p:txBody>
      </p:sp>
      <p:sp>
        <p:nvSpPr>
          <p:cNvPr id="13" name="Rounded Rectangle 12"/>
          <p:cNvSpPr/>
          <p:nvPr/>
        </p:nvSpPr>
        <p:spPr>
          <a:xfrm>
            <a:off x="5181600" y="2894806"/>
            <a:ext cx="3429000" cy="3810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600" b="1" dirty="0"/>
              <a:t>Interoperability Standards</a:t>
            </a:r>
          </a:p>
        </p:txBody>
      </p:sp>
      <p:sp>
        <p:nvSpPr>
          <p:cNvPr id="14" name="TextBox 13"/>
          <p:cNvSpPr txBox="1"/>
          <p:nvPr/>
        </p:nvSpPr>
        <p:spPr>
          <a:xfrm>
            <a:off x="5181600" y="4266406"/>
            <a:ext cx="3810000" cy="523220"/>
          </a:xfrm>
          <a:prstGeom prst="rect">
            <a:avLst/>
          </a:prstGeom>
          <a:noFill/>
        </p:spPr>
        <p:txBody>
          <a:bodyPr wrap="square" rtlCol="0">
            <a:spAutoFit/>
          </a:bodyPr>
          <a:lstStyle/>
          <a:p>
            <a:r>
              <a:rPr lang="en-US" sz="1400" dirty="0"/>
              <a:t>Can be bound to any protocol like HTTP, JMS, EJB, Java, etc</a:t>
            </a:r>
          </a:p>
        </p:txBody>
      </p:sp>
      <p:sp>
        <p:nvSpPr>
          <p:cNvPr id="15" name="Rounded Rectangle 14"/>
          <p:cNvSpPr/>
          <p:nvPr/>
        </p:nvSpPr>
        <p:spPr>
          <a:xfrm>
            <a:off x="5181600" y="3885406"/>
            <a:ext cx="3429000" cy="3810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600" b="1" dirty="0"/>
              <a:t>Technology Independent</a:t>
            </a:r>
          </a:p>
        </p:txBody>
      </p:sp>
      <p:sp>
        <p:nvSpPr>
          <p:cNvPr id="16" name="TextBox 15"/>
          <p:cNvSpPr txBox="1"/>
          <p:nvPr/>
        </p:nvSpPr>
        <p:spPr>
          <a:xfrm>
            <a:off x="5181600" y="5190986"/>
            <a:ext cx="3810000" cy="738664"/>
          </a:xfrm>
          <a:prstGeom prst="rect">
            <a:avLst/>
          </a:prstGeom>
          <a:noFill/>
        </p:spPr>
        <p:txBody>
          <a:bodyPr wrap="square" rtlCol="0">
            <a:spAutoFit/>
          </a:bodyPr>
          <a:lstStyle/>
          <a:p>
            <a:r>
              <a:rPr lang="en-US" sz="1400" dirty="0"/>
              <a:t>Set of </a:t>
            </a:r>
            <a:r>
              <a:rPr lang="en-US" sz="1400" dirty="0" err="1"/>
              <a:t>ws</a:t>
            </a:r>
            <a:r>
              <a:rPr lang="en-US" sz="1400" dirty="0"/>
              <a:t>-* standards for handling all requirements of interactions like security, transaction, addressing etc</a:t>
            </a:r>
          </a:p>
        </p:txBody>
      </p:sp>
      <p:sp>
        <p:nvSpPr>
          <p:cNvPr id="17" name="Rounded Rectangle 16"/>
          <p:cNvSpPr/>
          <p:nvPr/>
        </p:nvSpPr>
        <p:spPr>
          <a:xfrm>
            <a:off x="5181600" y="4809986"/>
            <a:ext cx="3429000" cy="3810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600" b="1" dirty="0"/>
              <a:t>Standardized Policies</a:t>
            </a:r>
          </a:p>
        </p:txBody>
      </p:sp>
      <p:sp>
        <p:nvSpPr>
          <p:cNvPr id="18" name="TextBox 17"/>
          <p:cNvSpPr txBox="1"/>
          <p:nvPr/>
        </p:nvSpPr>
        <p:spPr>
          <a:xfrm>
            <a:off x="685800" y="5714206"/>
            <a:ext cx="3810000" cy="307777"/>
          </a:xfrm>
          <a:prstGeom prst="rect">
            <a:avLst/>
          </a:prstGeom>
          <a:noFill/>
        </p:spPr>
        <p:txBody>
          <a:bodyPr wrap="square" rtlCol="0">
            <a:spAutoFit/>
          </a:bodyPr>
          <a:lstStyle/>
          <a:p>
            <a:pPr algn="ctr"/>
            <a:r>
              <a:rPr lang="en-US" sz="1400" b="1" dirty="0"/>
              <a:t>Web Service Framework Components</a:t>
            </a:r>
          </a:p>
        </p:txBody>
      </p:sp>
    </p:spTree>
  </p:cSld>
  <p:clrMapOvr>
    <a:masterClrMapping/>
  </p:clrMapOvr>
  <p:transition spd="med" advTm="72322"/>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itle 4"/>
          <p:cNvSpPr>
            <a:spLocks noGrp="1"/>
          </p:cNvSpPr>
          <p:nvPr>
            <p:ph type="title"/>
          </p:nvPr>
        </p:nvSpPr>
        <p:spPr>
          <a:xfrm>
            <a:off x="457200" y="53975"/>
            <a:ext cx="8229600" cy="563563"/>
          </a:xfrm>
        </p:spPr>
        <p:txBody>
          <a:bodyPr/>
          <a:lstStyle/>
          <a:p>
            <a:r>
              <a:rPr lang="en-US" dirty="0"/>
              <a:t>SOA in Real Life</a:t>
            </a:r>
          </a:p>
        </p:txBody>
      </p:sp>
      <p:sp>
        <p:nvSpPr>
          <p:cNvPr id="4" name="TextBox 3"/>
          <p:cNvSpPr txBox="1"/>
          <p:nvPr/>
        </p:nvSpPr>
        <p:spPr>
          <a:xfrm>
            <a:off x="533400" y="609600"/>
            <a:ext cx="8001000" cy="5078313"/>
          </a:xfrm>
          <a:prstGeom prst="rect">
            <a:avLst/>
          </a:prstGeom>
          <a:noFill/>
        </p:spPr>
        <p:txBody>
          <a:bodyPr wrap="square" rtlCol="0">
            <a:spAutoFit/>
          </a:bodyPr>
          <a:lstStyle/>
          <a:p>
            <a:pPr>
              <a:lnSpc>
                <a:spcPct val="150000"/>
              </a:lnSpc>
              <a:buClr>
                <a:schemeClr val="accent6">
                  <a:lumMod val="50000"/>
                </a:schemeClr>
              </a:buClr>
              <a:buFont typeface="Wingdings 2" pitchFamily="18" charset="2"/>
              <a:buChar char=""/>
            </a:pPr>
            <a:r>
              <a:rPr lang="en-US" dirty="0">
                <a:latin typeface="Malgun Gothic" pitchFamily="34" charset="-127"/>
                <a:ea typeface="Malgun Gothic" pitchFamily="34" charset="-127"/>
              </a:rPr>
              <a:t> Services commonly implemented as</a:t>
            </a:r>
          </a:p>
          <a:p>
            <a:pPr lvl="1">
              <a:lnSpc>
                <a:spcPct val="150000"/>
              </a:lnSpc>
              <a:buClr>
                <a:schemeClr val="accent6">
                  <a:lumMod val="50000"/>
                </a:schemeClr>
              </a:buClr>
              <a:buFont typeface="Wingdings 2" pitchFamily="18" charset="2"/>
              <a:buChar char=""/>
            </a:pPr>
            <a:r>
              <a:rPr lang="en-US" dirty="0">
                <a:latin typeface="Malgun Gothic" pitchFamily="34" charset="-127"/>
                <a:ea typeface="Malgun Gothic" pitchFamily="34" charset="-127"/>
              </a:rPr>
              <a:t> Web Services</a:t>
            </a:r>
          </a:p>
          <a:p>
            <a:pPr lvl="1">
              <a:lnSpc>
                <a:spcPct val="150000"/>
              </a:lnSpc>
              <a:buClr>
                <a:schemeClr val="accent6">
                  <a:lumMod val="50000"/>
                </a:schemeClr>
              </a:buClr>
              <a:buFont typeface="Wingdings 2" pitchFamily="18" charset="2"/>
              <a:buChar char=""/>
            </a:pPr>
            <a:r>
              <a:rPr lang="en-US" dirty="0">
                <a:latin typeface="Malgun Gothic" pitchFamily="34" charset="-127"/>
                <a:ea typeface="Malgun Gothic" pitchFamily="34" charset="-127"/>
              </a:rPr>
              <a:t> REST Services</a:t>
            </a:r>
          </a:p>
          <a:p>
            <a:pPr lvl="1">
              <a:lnSpc>
                <a:spcPct val="150000"/>
              </a:lnSpc>
              <a:buClr>
                <a:schemeClr val="accent6">
                  <a:lumMod val="50000"/>
                </a:schemeClr>
              </a:buClr>
              <a:buFont typeface="Wingdings 2" pitchFamily="18" charset="2"/>
              <a:buChar char=""/>
            </a:pPr>
            <a:r>
              <a:rPr lang="en-US" dirty="0">
                <a:latin typeface="Malgun Gothic" pitchFamily="34" charset="-127"/>
                <a:ea typeface="Malgun Gothic" pitchFamily="34" charset="-127"/>
              </a:rPr>
              <a:t> Service Component Architecture (SCA) Composites</a:t>
            </a:r>
          </a:p>
          <a:p>
            <a:pPr marL="285750" indent="-285750">
              <a:lnSpc>
                <a:spcPct val="150000"/>
              </a:lnSpc>
              <a:buClr>
                <a:schemeClr val="accent6">
                  <a:lumMod val="50000"/>
                </a:schemeClr>
              </a:buClr>
              <a:buFont typeface="Wingdings 2" pitchFamily="18" charset="2"/>
              <a:buChar char=""/>
            </a:pPr>
            <a:r>
              <a:rPr lang="en-US" dirty="0">
                <a:latin typeface="Malgun Gothic" pitchFamily="34" charset="-127"/>
                <a:ea typeface="Malgun Gothic" pitchFamily="34" charset="-127"/>
              </a:rPr>
              <a:t>Service Registry commonly use Universal Description Discovery and Integration (UDDI) as the standard for discovery of web services</a:t>
            </a:r>
          </a:p>
          <a:p>
            <a:pPr marL="285750" indent="-285750">
              <a:lnSpc>
                <a:spcPct val="150000"/>
              </a:lnSpc>
              <a:buClr>
                <a:schemeClr val="accent6">
                  <a:lumMod val="50000"/>
                </a:schemeClr>
              </a:buClr>
              <a:buFont typeface="Wingdings 2" pitchFamily="18" charset="2"/>
              <a:buChar char=""/>
            </a:pPr>
            <a:r>
              <a:rPr lang="en-US" dirty="0">
                <a:latin typeface="Malgun Gothic" pitchFamily="34" charset="-127"/>
                <a:ea typeface="Malgun Gothic" pitchFamily="34" charset="-127"/>
              </a:rPr>
              <a:t>Major standards/patterns for service use in enterprise</a:t>
            </a:r>
          </a:p>
          <a:p>
            <a:pPr marL="742950" lvl="1" indent="-285750">
              <a:lnSpc>
                <a:spcPct val="150000"/>
              </a:lnSpc>
              <a:buClr>
                <a:schemeClr val="accent6">
                  <a:lumMod val="50000"/>
                </a:schemeClr>
              </a:buClr>
              <a:buFont typeface="Wingdings 2" pitchFamily="18" charset="2"/>
              <a:buChar char=""/>
            </a:pPr>
            <a:r>
              <a:rPr lang="en-US" dirty="0">
                <a:latin typeface="Malgun Gothic" pitchFamily="34" charset="-127"/>
                <a:ea typeface="Malgun Gothic" pitchFamily="34" charset="-127"/>
              </a:rPr>
              <a:t>Enterprise Service Bus</a:t>
            </a:r>
          </a:p>
          <a:p>
            <a:pPr marL="742950" lvl="1" indent="-285750">
              <a:lnSpc>
                <a:spcPct val="150000"/>
              </a:lnSpc>
              <a:buClr>
                <a:schemeClr val="accent6">
                  <a:lumMod val="50000"/>
                </a:schemeClr>
              </a:buClr>
              <a:buFont typeface="Wingdings 2" pitchFamily="18" charset="2"/>
              <a:buChar char=""/>
            </a:pPr>
            <a:r>
              <a:rPr lang="en-US" dirty="0">
                <a:latin typeface="Malgun Gothic" pitchFamily="34" charset="-127"/>
                <a:ea typeface="Malgun Gothic" pitchFamily="34" charset="-127"/>
              </a:rPr>
              <a:t>Business Process Execution Language – BPEL</a:t>
            </a:r>
          </a:p>
          <a:p>
            <a:pPr marL="285750" indent="-285750">
              <a:lnSpc>
                <a:spcPct val="150000"/>
              </a:lnSpc>
              <a:buClr>
                <a:schemeClr val="accent6">
                  <a:lumMod val="50000"/>
                </a:schemeClr>
              </a:buClr>
              <a:buFont typeface="Wingdings 2" pitchFamily="18" charset="2"/>
              <a:buChar char=""/>
            </a:pPr>
            <a:r>
              <a:rPr lang="en-US" dirty="0">
                <a:latin typeface="Malgun Gothic" pitchFamily="34" charset="-127"/>
                <a:ea typeface="Malgun Gothic" pitchFamily="34" charset="-127"/>
              </a:rPr>
              <a:t>SOA is commonly used along with Event Driven Architecture</a:t>
            </a:r>
          </a:p>
          <a:p>
            <a:pPr marL="285750" indent="-285750">
              <a:lnSpc>
                <a:spcPct val="150000"/>
              </a:lnSpc>
              <a:buClr>
                <a:schemeClr val="accent6">
                  <a:lumMod val="50000"/>
                </a:schemeClr>
              </a:buClr>
            </a:pPr>
            <a:endParaRPr lang="en-US" dirty="0">
              <a:latin typeface="Malgun Gothic" pitchFamily="34" charset="-127"/>
              <a:ea typeface="Malgun Gothic" pitchFamily="34" charset="-127"/>
            </a:endParaRPr>
          </a:p>
          <a:p>
            <a:pPr marL="285750" indent="-285750">
              <a:lnSpc>
                <a:spcPct val="150000"/>
              </a:lnSpc>
              <a:buClr>
                <a:schemeClr val="accent6">
                  <a:lumMod val="50000"/>
                </a:schemeClr>
              </a:buClr>
              <a:buFont typeface="Wingdings 2" pitchFamily="18" charset="2"/>
              <a:buChar char=""/>
            </a:pPr>
            <a:endParaRPr lang="en-US" dirty="0">
              <a:latin typeface="Malgun Gothic" pitchFamily="34" charset="-127"/>
              <a:ea typeface="Malgun Gothic" pitchFamily="34" charset="-127"/>
            </a:endParaRPr>
          </a:p>
        </p:txBody>
      </p:sp>
    </p:spTree>
  </p:cSld>
  <p:clrMapOvr>
    <a:masterClrMapping/>
  </p:clrMapOvr>
  <p:transition spd="med" advTm="104443"/>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ChangeArrowheads="1"/>
          </p:cNvSpPr>
          <p:nvPr>
            <p:ph type="title"/>
          </p:nvPr>
        </p:nvSpPr>
        <p:spPr>
          <a:xfrm>
            <a:off x="381000" y="76200"/>
            <a:ext cx="8153400" cy="457200"/>
          </a:xfrm>
        </p:spPr>
        <p:txBody>
          <a:bodyPr/>
          <a:lstStyle/>
          <a:p>
            <a:pPr eaLnBrk="1" hangingPunct="1"/>
            <a:r>
              <a:rPr lang="en-US" dirty="0"/>
              <a:t>Quiz</a:t>
            </a:r>
          </a:p>
        </p:txBody>
      </p:sp>
      <p:sp>
        <p:nvSpPr>
          <p:cNvPr id="7" name="Rectangle 2"/>
          <p:cNvSpPr txBox="1">
            <a:spLocks noChangeArrowheads="1"/>
          </p:cNvSpPr>
          <p:nvPr/>
        </p:nvSpPr>
        <p:spPr bwMode="auto">
          <a:xfrm>
            <a:off x="381000" y="914400"/>
            <a:ext cx="81534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i="0" u="none" strike="noStrike" kern="1200" cap="none" spc="0" normalizeH="0" baseline="0" noProof="0" dirty="0">
                <a:ln>
                  <a:noFill/>
                </a:ln>
                <a:solidFill>
                  <a:schemeClr val="tx1"/>
                </a:solidFill>
                <a:effectLst/>
                <a:uLnTx/>
                <a:uFillTx/>
                <a:latin typeface="+mj-lt"/>
                <a:ea typeface="+mj-ea"/>
                <a:cs typeface="+mj-cs"/>
              </a:rPr>
              <a:t>Which of the following is True?</a:t>
            </a:r>
          </a:p>
        </p:txBody>
      </p:sp>
      <p:sp>
        <p:nvSpPr>
          <p:cNvPr id="8" name="TextBox 7"/>
          <p:cNvSpPr txBox="1"/>
          <p:nvPr/>
        </p:nvSpPr>
        <p:spPr>
          <a:xfrm>
            <a:off x="533400" y="1447800"/>
            <a:ext cx="8001000" cy="2400657"/>
          </a:xfrm>
          <a:prstGeom prst="rect">
            <a:avLst/>
          </a:prstGeom>
          <a:noFill/>
        </p:spPr>
        <p:txBody>
          <a:bodyPr wrap="square" rtlCol="0">
            <a:spAutoFit/>
          </a:bodyPr>
          <a:lstStyle/>
          <a:p>
            <a:pPr marL="342900" indent="-342900" algn="just">
              <a:lnSpc>
                <a:spcPct val="150000"/>
              </a:lnSpc>
              <a:buClr>
                <a:srgbClr val="FF0000"/>
              </a:buClr>
              <a:buFont typeface="+mj-lt"/>
              <a:buAutoNum type="arabicPeriod"/>
            </a:pPr>
            <a:r>
              <a:rPr lang="en-US" sz="2000" dirty="0">
                <a:latin typeface="Malgun Gothic" pitchFamily="34" charset="-127"/>
                <a:ea typeface="Malgun Gothic" pitchFamily="34" charset="-127"/>
              </a:rPr>
              <a:t>SOA is just Web Services</a:t>
            </a:r>
          </a:p>
          <a:p>
            <a:pPr marL="342900" indent="-342900" algn="just">
              <a:lnSpc>
                <a:spcPct val="150000"/>
              </a:lnSpc>
              <a:buClr>
                <a:srgbClr val="FF0000"/>
              </a:buClr>
              <a:buFont typeface="+mj-lt"/>
              <a:buAutoNum type="arabicPeriod"/>
            </a:pPr>
            <a:r>
              <a:rPr lang="en-US" sz="2000" dirty="0">
                <a:latin typeface="Malgun Gothic" pitchFamily="34" charset="-127"/>
                <a:ea typeface="Malgun Gothic" pitchFamily="34" charset="-127"/>
              </a:rPr>
              <a:t>SOA is just a marketing term</a:t>
            </a:r>
          </a:p>
          <a:p>
            <a:pPr marL="342900" indent="-342900" algn="just">
              <a:lnSpc>
                <a:spcPct val="150000"/>
              </a:lnSpc>
              <a:buClr>
                <a:srgbClr val="FF0000"/>
              </a:buClr>
              <a:buFont typeface="+mj-lt"/>
              <a:buAutoNum type="arabicPeriod"/>
            </a:pPr>
            <a:r>
              <a:rPr lang="en-US" sz="2000" dirty="0">
                <a:latin typeface="Malgun Gothic" pitchFamily="34" charset="-127"/>
                <a:ea typeface="Malgun Gothic" pitchFamily="34" charset="-127"/>
              </a:rPr>
              <a:t>SOA supports vendor diversity</a:t>
            </a:r>
          </a:p>
          <a:p>
            <a:pPr marL="342900" indent="-342900" algn="just">
              <a:lnSpc>
                <a:spcPct val="150000"/>
              </a:lnSpc>
              <a:buClr>
                <a:srgbClr val="FF0000"/>
              </a:buClr>
              <a:buFont typeface="+mj-lt"/>
              <a:buAutoNum type="arabicPeriod"/>
            </a:pPr>
            <a:r>
              <a:rPr lang="en-US" sz="2000" dirty="0">
                <a:latin typeface="Malgun Gothic" pitchFamily="34" charset="-127"/>
                <a:ea typeface="Malgun Gothic" pitchFamily="34" charset="-127"/>
              </a:rPr>
              <a:t>SOA is a set of principles and methodologies for designing and developing software in the form of interoperable services</a:t>
            </a:r>
          </a:p>
        </p:txBody>
      </p:sp>
    </p:spTree>
  </p:cSld>
  <p:clrMapOvr>
    <a:masterClrMapping/>
  </p:clrMapOvr>
  <p:transition spd="med" advTm="44054"/>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ChangeArrowheads="1"/>
          </p:cNvSpPr>
          <p:nvPr>
            <p:ph type="title"/>
          </p:nvPr>
        </p:nvSpPr>
        <p:spPr>
          <a:xfrm>
            <a:off x="381000" y="76200"/>
            <a:ext cx="8153400" cy="457200"/>
          </a:xfrm>
        </p:spPr>
        <p:txBody>
          <a:bodyPr/>
          <a:lstStyle/>
          <a:p>
            <a:pPr eaLnBrk="1" hangingPunct="1"/>
            <a:r>
              <a:rPr lang="en-US" dirty="0"/>
              <a:t>Quiz</a:t>
            </a:r>
          </a:p>
        </p:txBody>
      </p:sp>
      <p:sp>
        <p:nvSpPr>
          <p:cNvPr id="7" name="Rectangle 2"/>
          <p:cNvSpPr txBox="1">
            <a:spLocks noChangeArrowheads="1"/>
          </p:cNvSpPr>
          <p:nvPr/>
        </p:nvSpPr>
        <p:spPr bwMode="auto">
          <a:xfrm>
            <a:off x="381000" y="914400"/>
            <a:ext cx="81534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i="0" u="none" strike="noStrike" kern="1200" cap="none" spc="0" normalizeH="0" baseline="0" noProof="0" dirty="0">
                <a:ln>
                  <a:noFill/>
                </a:ln>
                <a:solidFill>
                  <a:schemeClr val="tx1"/>
                </a:solidFill>
                <a:effectLst/>
                <a:uLnTx/>
                <a:uFillTx/>
                <a:latin typeface="+mj-lt"/>
                <a:ea typeface="+mj-ea"/>
                <a:cs typeface="+mj-cs"/>
              </a:rPr>
              <a:t>Services should have the following characteristics</a:t>
            </a:r>
          </a:p>
        </p:txBody>
      </p:sp>
      <p:sp>
        <p:nvSpPr>
          <p:cNvPr id="8" name="TextBox 7"/>
          <p:cNvSpPr txBox="1"/>
          <p:nvPr/>
        </p:nvSpPr>
        <p:spPr>
          <a:xfrm>
            <a:off x="533400" y="1447800"/>
            <a:ext cx="8001000" cy="2400657"/>
          </a:xfrm>
          <a:prstGeom prst="rect">
            <a:avLst/>
          </a:prstGeom>
          <a:noFill/>
        </p:spPr>
        <p:txBody>
          <a:bodyPr wrap="square" rtlCol="0">
            <a:spAutoFit/>
          </a:bodyPr>
          <a:lstStyle/>
          <a:p>
            <a:pPr marL="342900" indent="-342900" algn="just">
              <a:lnSpc>
                <a:spcPct val="150000"/>
              </a:lnSpc>
              <a:buClr>
                <a:srgbClr val="FF0000"/>
              </a:buClr>
              <a:buFont typeface="+mj-lt"/>
              <a:buAutoNum type="arabicPeriod"/>
            </a:pPr>
            <a:r>
              <a:rPr lang="en-US" sz="2000" dirty="0">
                <a:latin typeface="Malgun Gothic" pitchFamily="34" charset="-127"/>
                <a:ea typeface="Malgun Gothic" pitchFamily="34" charset="-127"/>
              </a:rPr>
              <a:t>Standardized Service Contract</a:t>
            </a:r>
          </a:p>
          <a:p>
            <a:pPr marL="342900" indent="-342900" algn="just">
              <a:lnSpc>
                <a:spcPct val="150000"/>
              </a:lnSpc>
              <a:buClr>
                <a:srgbClr val="FF0000"/>
              </a:buClr>
              <a:buFont typeface="+mj-lt"/>
              <a:buAutoNum type="arabicPeriod"/>
            </a:pPr>
            <a:r>
              <a:rPr lang="en-US" sz="2000" dirty="0">
                <a:latin typeface="Malgun Gothic" pitchFamily="34" charset="-127"/>
                <a:ea typeface="Malgun Gothic" pitchFamily="34" charset="-127"/>
              </a:rPr>
              <a:t>Reusability</a:t>
            </a:r>
          </a:p>
          <a:p>
            <a:pPr marL="342900" indent="-342900" algn="just">
              <a:lnSpc>
                <a:spcPct val="150000"/>
              </a:lnSpc>
              <a:buClr>
                <a:srgbClr val="FF0000"/>
              </a:buClr>
              <a:buFont typeface="+mj-lt"/>
              <a:buAutoNum type="arabicPeriod"/>
            </a:pPr>
            <a:r>
              <a:rPr lang="en-US" sz="2000" dirty="0" err="1">
                <a:latin typeface="Malgun Gothic" pitchFamily="34" charset="-127"/>
                <a:ea typeface="Malgun Gothic" pitchFamily="34" charset="-127"/>
              </a:rPr>
              <a:t>Composability</a:t>
            </a:r>
            <a:endParaRPr lang="en-US" sz="2000" dirty="0">
              <a:latin typeface="Malgun Gothic" pitchFamily="34" charset="-127"/>
              <a:ea typeface="Malgun Gothic" pitchFamily="34" charset="-127"/>
            </a:endParaRPr>
          </a:p>
          <a:p>
            <a:pPr marL="342900" indent="-342900" algn="just">
              <a:lnSpc>
                <a:spcPct val="150000"/>
              </a:lnSpc>
              <a:buClr>
                <a:srgbClr val="FF0000"/>
              </a:buClr>
              <a:buFont typeface="+mj-lt"/>
              <a:buAutoNum type="arabicPeriod"/>
            </a:pPr>
            <a:r>
              <a:rPr lang="en-US" sz="2000" dirty="0">
                <a:latin typeface="Malgun Gothic" pitchFamily="34" charset="-127"/>
                <a:ea typeface="Malgun Gothic" pitchFamily="34" charset="-127"/>
              </a:rPr>
              <a:t>Loosely Coupled</a:t>
            </a:r>
          </a:p>
          <a:p>
            <a:pPr marL="342900" indent="-342900" algn="just">
              <a:lnSpc>
                <a:spcPct val="150000"/>
              </a:lnSpc>
              <a:buClr>
                <a:srgbClr val="FF0000"/>
              </a:buClr>
              <a:buFont typeface="+mj-lt"/>
              <a:buAutoNum type="arabicPeriod"/>
            </a:pPr>
            <a:r>
              <a:rPr lang="en-US" sz="2000" dirty="0">
                <a:latin typeface="Malgun Gothic" pitchFamily="34" charset="-127"/>
                <a:ea typeface="Malgun Gothic" pitchFamily="34" charset="-127"/>
              </a:rPr>
              <a:t>Autonomous</a:t>
            </a:r>
          </a:p>
        </p:txBody>
      </p:sp>
    </p:spTree>
  </p:cSld>
  <p:clrMapOvr>
    <a:masterClrMapping/>
  </p:clrMapOvr>
  <p:transition spd="med" advTm="29297"/>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ChangeArrowheads="1"/>
          </p:cNvSpPr>
          <p:nvPr>
            <p:ph type="title"/>
          </p:nvPr>
        </p:nvSpPr>
        <p:spPr>
          <a:xfrm>
            <a:off x="381000" y="76200"/>
            <a:ext cx="8153400" cy="457200"/>
          </a:xfrm>
        </p:spPr>
        <p:txBody>
          <a:bodyPr/>
          <a:lstStyle/>
          <a:p>
            <a:pPr eaLnBrk="1" hangingPunct="1"/>
            <a:r>
              <a:rPr lang="en-GB" dirty="0"/>
              <a:t>Let’s Organize a Party!!!!!!!!</a:t>
            </a:r>
            <a:endParaRPr lang="en-US" dirty="0"/>
          </a:p>
        </p:txBody>
      </p:sp>
      <p:sp>
        <p:nvSpPr>
          <p:cNvPr id="359" name="Rectangle 2"/>
          <p:cNvSpPr>
            <a:spLocks noGrp="1" noChangeArrowheads="1"/>
          </p:cNvSpPr>
          <p:nvPr>
            <p:ph idx="1"/>
          </p:nvPr>
        </p:nvSpPr>
        <p:spPr>
          <a:xfrm>
            <a:off x="457200" y="762000"/>
            <a:ext cx="8229600" cy="5486400"/>
          </a:xfrm>
          <a:ln/>
        </p:spPr>
        <p:txBody>
          <a:bodyPr/>
          <a:lstStyle/>
          <a:p>
            <a:pPr>
              <a:lnSpc>
                <a:spcPct val="100000"/>
              </a:lnSpc>
              <a:buFont typeface="Times New Roman"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400" b="1" dirty="0">
                <a:latin typeface="Malgun Gothic" pitchFamily="34" charset="-127"/>
                <a:ea typeface="Malgun Gothic" pitchFamily="34" charset="-127"/>
              </a:rPr>
              <a:t>Things to Do!!!!!!</a:t>
            </a:r>
          </a:p>
          <a:p>
            <a:pPr>
              <a:lnSpc>
                <a:spcPct val="100000"/>
              </a:lnSpc>
              <a:spcBef>
                <a:spcPts val="550"/>
              </a:spcBef>
              <a:buFont typeface="Wingdings" pitchFamily="2" charset="2"/>
              <a:buChar char="ü"/>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0" dirty="0">
                <a:latin typeface="Malgun Gothic" pitchFamily="34" charset="-127"/>
                <a:ea typeface="Malgun Gothic" pitchFamily="34" charset="-127"/>
              </a:rPr>
              <a:t>Book Party Hall</a:t>
            </a:r>
          </a:p>
          <a:p>
            <a:pPr>
              <a:lnSpc>
                <a:spcPct val="100000"/>
              </a:lnSpc>
              <a:spcBef>
                <a:spcPts val="550"/>
              </a:spcBef>
              <a:buFont typeface="Wingdings" pitchFamily="2" charset="2"/>
              <a:buChar char="ü"/>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0" dirty="0">
                <a:latin typeface="Malgun Gothic" pitchFamily="34" charset="-127"/>
                <a:ea typeface="Malgun Gothic" pitchFamily="34" charset="-127"/>
              </a:rPr>
              <a:t>Print party invitations</a:t>
            </a:r>
          </a:p>
          <a:p>
            <a:pPr>
              <a:lnSpc>
                <a:spcPct val="100000"/>
              </a:lnSpc>
              <a:spcBef>
                <a:spcPts val="550"/>
              </a:spcBef>
              <a:buFont typeface="Wingdings" pitchFamily="2" charset="2"/>
              <a:buChar char="ü"/>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0" dirty="0">
                <a:latin typeface="Malgun Gothic" pitchFamily="34" charset="-127"/>
                <a:ea typeface="Malgun Gothic" pitchFamily="34" charset="-127"/>
              </a:rPr>
              <a:t>Send out invites</a:t>
            </a:r>
          </a:p>
          <a:p>
            <a:pPr>
              <a:lnSpc>
                <a:spcPct val="100000"/>
              </a:lnSpc>
              <a:spcBef>
                <a:spcPts val="550"/>
              </a:spcBef>
              <a:buFont typeface="Wingdings" pitchFamily="2" charset="2"/>
              <a:buChar char="ü"/>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0" dirty="0">
                <a:latin typeface="Malgun Gothic" pitchFamily="34" charset="-127"/>
                <a:ea typeface="Malgun Gothic" pitchFamily="34" charset="-127"/>
              </a:rPr>
              <a:t>Arrange Food &amp; Drinks</a:t>
            </a:r>
          </a:p>
          <a:p>
            <a:pPr>
              <a:lnSpc>
                <a:spcPct val="100000"/>
              </a:lnSpc>
              <a:spcBef>
                <a:spcPts val="550"/>
              </a:spcBef>
              <a:buFont typeface="Wingdings" pitchFamily="2" charset="2"/>
              <a:buChar char="ü"/>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0" dirty="0">
                <a:latin typeface="Malgun Gothic" pitchFamily="34" charset="-127"/>
                <a:ea typeface="Malgun Gothic" pitchFamily="34" charset="-127"/>
              </a:rPr>
              <a:t>Organize Entertainment</a:t>
            </a:r>
          </a:p>
          <a:p>
            <a:pPr>
              <a:lnSpc>
                <a:spcPct val="100000"/>
              </a:lnSpc>
              <a:spcBef>
                <a:spcPts val="550"/>
              </a:spcBef>
              <a:buFont typeface="Wingdings" pitchFamily="2" charset="2"/>
              <a:buChar char="ü"/>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0" dirty="0">
                <a:latin typeface="Malgun Gothic" pitchFamily="34" charset="-127"/>
                <a:ea typeface="Malgun Gothic" pitchFamily="34" charset="-127"/>
              </a:rPr>
              <a:t>Record the event</a:t>
            </a:r>
          </a:p>
          <a:p>
            <a:pPr>
              <a:lnSpc>
                <a:spcPct val="100000"/>
              </a:lnSpc>
              <a:spcBef>
                <a:spcPts val="550"/>
              </a:spcBef>
              <a:buFont typeface="Wingdings" pitchFamily="2" charset="2"/>
              <a:buChar char="ü"/>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0" dirty="0">
                <a:latin typeface="Malgun Gothic" pitchFamily="34" charset="-127"/>
                <a:ea typeface="Malgun Gothic" pitchFamily="34" charset="-127"/>
              </a:rPr>
              <a:t>Arrange Transportation</a:t>
            </a:r>
          </a:p>
          <a:p>
            <a:pPr>
              <a:lnSpc>
                <a:spcPct val="100000"/>
              </a:lnSpc>
              <a:spcBef>
                <a:spcPts val="550"/>
              </a:spcBef>
              <a:buFont typeface="Wingdings" pitchFamily="2" charset="2"/>
              <a:buChar char="ü"/>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0" dirty="0">
                <a:latin typeface="Malgun Gothic" pitchFamily="34" charset="-127"/>
                <a:ea typeface="Malgun Gothic" pitchFamily="34" charset="-127"/>
              </a:rPr>
              <a:t>Arrange Take Away Presents</a:t>
            </a:r>
          </a:p>
          <a:p>
            <a:pPr>
              <a:lnSpc>
                <a:spcPct val="100000"/>
              </a:lnSpc>
              <a:spcBef>
                <a:spcPts val="550"/>
              </a:spcBef>
              <a:buFont typeface="Wingdings" pitchFamily="2" charset="2"/>
              <a:buChar char="ü"/>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z="1800" b="0" dirty="0">
              <a:latin typeface="Malgun Gothic" pitchFamily="34" charset="-127"/>
              <a:ea typeface="Malgun Gothic" pitchFamily="34" charset="-127"/>
            </a:endParaRPr>
          </a:p>
          <a:p>
            <a:pPr>
              <a:lnSpc>
                <a:spcPct val="100000"/>
              </a:lnSpc>
              <a:spcBef>
                <a:spcPts val="550"/>
              </a:spcBef>
              <a:buFont typeface="Wingdings" pitchFamily="2" charset="2"/>
              <a:buChar char="ü"/>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z="1800" b="1" dirty="0">
              <a:latin typeface="Malgun Gothic" pitchFamily="34" charset="-127"/>
              <a:ea typeface="Malgun Gothic" pitchFamily="34" charset="-127"/>
            </a:endParaRPr>
          </a:p>
        </p:txBody>
      </p:sp>
      <p:grpSp>
        <p:nvGrpSpPr>
          <p:cNvPr id="360" name="Group 92"/>
          <p:cNvGrpSpPr/>
          <p:nvPr/>
        </p:nvGrpSpPr>
        <p:grpSpPr>
          <a:xfrm>
            <a:off x="4342606" y="609600"/>
            <a:ext cx="4420394" cy="5562600"/>
            <a:chOff x="4418806" y="609600"/>
            <a:chExt cx="4420394" cy="5562600"/>
          </a:xfrm>
        </p:grpSpPr>
        <p:cxnSp>
          <p:nvCxnSpPr>
            <p:cNvPr id="361" name="Straight Connector 360"/>
            <p:cNvCxnSpPr/>
            <p:nvPr/>
          </p:nvCxnSpPr>
          <p:spPr>
            <a:xfrm rot="5400000">
              <a:off x="1791097" y="3390503"/>
              <a:ext cx="5257006" cy="1588"/>
            </a:xfrm>
            <a:prstGeom prst="line">
              <a:avLst/>
            </a:prstGeom>
            <a:ln w="762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62" name="Rounded Rectangle 361"/>
            <p:cNvSpPr/>
            <p:nvPr/>
          </p:nvSpPr>
          <p:spPr>
            <a:xfrm>
              <a:off x="4876800" y="1143000"/>
              <a:ext cx="3886200" cy="3810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600" b="1" dirty="0"/>
                <a:t>Book Party Hall</a:t>
              </a:r>
            </a:p>
          </p:txBody>
        </p:sp>
        <p:sp>
          <p:nvSpPr>
            <p:cNvPr id="363" name="Rounded Rectangle 362"/>
            <p:cNvSpPr/>
            <p:nvPr/>
          </p:nvSpPr>
          <p:spPr>
            <a:xfrm>
              <a:off x="5181600" y="1828800"/>
              <a:ext cx="1676400" cy="7620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600" b="1" dirty="0"/>
                <a:t>Contact Publisher</a:t>
              </a:r>
            </a:p>
          </p:txBody>
        </p:sp>
        <p:sp>
          <p:nvSpPr>
            <p:cNvPr id="364" name="Rounded Rectangle 363"/>
            <p:cNvSpPr/>
            <p:nvPr/>
          </p:nvSpPr>
          <p:spPr>
            <a:xfrm>
              <a:off x="7315200" y="1981200"/>
              <a:ext cx="1524000" cy="8382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600" b="1" dirty="0"/>
                <a:t>Contact Courier Service</a:t>
              </a:r>
            </a:p>
          </p:txBody>
        </p:sp>
        <p:sp>
          <p:nvSpPr>
            <p:cNvPr id="365" name="Rounded Rectangle 364"/>
            <p:cNvSpPr/>
            <p:nvPr/>
          </p:nvSpPr>
          <p:spPr>
            <a:xfrm>
              <a:off x="5257800" y="2971800"/>
              <a:ext cx="1676400" cy="7620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600" b="1" dirty="0"/>
                <a:t>Contact Catering Service</a:t>
              </a:r>
            </a:p>
          </p:txBody>
        </p:sp>
        <p:sp>
          <p:nvSpPr>
            <p:cNvPr id="366" name="Rounded Rectangle 365"/>
            <p:cNvSpPr/>
            <p:nvPr/>
          </p:nvSpPr>
          <p:spPr>
            <a:xfrm>
              <a:off x="5257800" y="4343400"/>
              <a:ext cx="1676400" cy="8382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600" b="1" dirty="0"/>
                <a:t>Contact  Event Organizers</a:t>
              </a:r>
            </a:p>
          </p:txBody>
        </p:sp>
        <p:sp>
          <p:nvSpPr>
            <p:cNvPr id="367" name="Rounded Rectangle 366"/>
            <p:cNvSpPr/>
            <p:nvPr/>
          </p:nvSpPr>
          <p:spPr>
            <a:xfrm>
              <a:off x="7162800" y="3657600"/>
              <a:ext cx="1676400" cy="8382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600" b="1" dirty="0"/>
                <a:t>Contact  Tours and Travels</a:t>
              </a:r>
            </a:p>
          </p:txBody>
        </p:sp>
        <p:sp>
          <p:nvSpPr>
            <p:cNvPr id="368" name="Rounded Rectangle 367"/>
            <p:cNvSpPr/>
            <p:nvPr/>
          </p:nvSpPr>
          <p:spPr>
            <a:xfrm>
              <a:off x="7162800" y="5029200"/>
              <a:ext cx="1676400" cy="8382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600" b="1" dirty="0"/>
                <a:t>Shop for gifts</a:t>
              </a:r>
            </a:p>
          </p:txBody>
        </p:sp>
        <p:sp>
          <p:nvSpPr>
            <p:cNvPr id="369" name="Oval 368"/>
            <p:cNvSpPr/>
            <p:nvPr/>
          </p:nvSpPr>
          <p:spPr>
            <a:xfrm>
              <a:off x="6477000" y="609600"/>
              <a:ext cx="685800" cy="3048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70" name="Oval 369"/>
            <p:cNvSpPr/>
            <p:nvPr/>
          </p:nvSpPr>
          <p:spPr>
            <a:xfrm>
              <a:off x="6553200" y="5867400"/>
              <a:ext cx="685800" cy="3048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cxnSp>
          <p:nvCxnSpPr>
            <p:cNvPr id="371" name="Elbow Connector 370"/>
            <p:cNvCxnSpPr>
              <a:stCxn id="369" idx="4"/>
              <a:endCxn id="362" idx="0"/>
            </p:cNvCxnSpPr>
            <p:nvPr/>
          </p:nvCxnSpPr>
          <p:spPr>
            <a:xfrm rot="5400000">
              <a:off x="6705600" y="1028700"/>
              <a:ext cx="228600" cy="1588"/>
            </a:xfrm>
            <a:prstGeom prst="bentConnector3">
              <a:avLst>
                <a:gd name="adj1" fmla="val 50000"/>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72" name="Elbow Connector 371"/>
            <p:cNvCxnSpPr>
              <a:endCxn id="363" idx="0"/>
            </p:cNvCxnSpPr>
            <p:nvPr/>
          </p:nvCxnSpPr>
          <p:spPr>
            <a:xfrm rot="5400000">
              <a:off x="5867400" y="1676400"/>
              <a:ext cx="304800" cy="1588"/>
            </a:xfrm>
            <a:prstGeom prst="bentConnector3">
              <a:avLst>
                <a:gd name="adj1" fmla="val 50000"/>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73" name="Elbow Connector 372"/>
            <p:cNvCxnSpPr>
              <a:stCxn id="363" idx="3"/>
              <a:endCxn id="364" idx="1"/>
            </p:cNvCxnSpPr>
            <p:nvPr/>
          </p:nvCxnSpPr>
          <p:spPr>
            <a:xfrm>
              <a:off x="6858000" y="2209800"/>
              <a:ext cx="457200" cy="190500"/>
            </a:xfrm>
            <a:prstGeom prst="bentConnector3">
              <a:avLst>
                <a:gd name="adj1" fmla="val 50000"/>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74" name="Elbow Connector 373"/>
            <p:cNvCxnSpPr>
              <a:stCxn id="362" idx="1"/>
              <a:endCxn id="365" idx="1"/>
            </p:cNvCxnSpPr>
            <p:nvPr/>
          </p:nvCxnSpPr>
          <p:spPr>
            <a:xfrm rot="10800000" flipH="1" flipV="1">
              <a:off x="4876800" y="1333500"/>
              <a:ext cx="381000" cy="2019300"/>
            </a:xfrm>
            <a:prstGeom prst="bentConnector3">
              <a:avLst>
                <a:gd name="adj1" fmla="val -60000"/>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75" name="Elbow Connector 374"/>
            <p:cNvCxnSpPr>
              <a:stCxn id="362" idx="1"/>
              <a:endCxn id="366" idx="1"/>
            </p:cNvCxnSpPr>
            <p:nvPr/>
          </p:nvCxnSpPr>
          <p:spPr>
            <a:xfrm rot="10800000" flipH="1" flipV="1">
              <a:off x="4876800" y="1333500"/>
              <a:ext cx="381000" cy="3429000"/>
            </a:xfrm>
            <a:prstGeom prst="bentConnector3">
              <a:avLst>
                <a:gd name="adj1" fmla="val -60000"/>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76" name="Elbow Connector 375"/>
            <p:cNvCxnSpPr>
              <a:stCxn id="362" idx="1"/>
              <a:endCxn id="368" idx="1"/>
            </p:cNvCxnSpPr>
            <p:nvPr/>
          </p:nvCxnSpPr>
          <p:spPr>
            <a:xfrm rot="10800000" flipH="1" flipV="1">
              <a:off x="4876800" y="1333500"/>
              <a:ext cx="2286000" cy="4114800"/>
            </a:xfrm>
            <a:prstGeom prst="bentConnector3">
              <a:avLst>
                <a:gd name="adj1" fmla="val -10000"/>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77" name="Elbow Connector 376"/>
            <p:cNvCxnSpPr>
              <a:stCxn id="362" idx="1"/>
              <a:endCxn id="367" idx="1"/>
            </p:cNvCxnSpPr>
            <p:nvPr/>
          </p:nvCxnSpPr>
          <p:spPr>
            <a:xfrm rot="10800000" flipH="1" flipV="1">
              <a:off x="4876800" y="1333500"/>
              <a:ext cx="2286000" cy="2743200"/>
            </a:xfrm>
            <a:prstGeom prst="bentConnector3">
              <a:avLst>
                <a:gd name="adj1" fmla="val -10000"/>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78" name="Elbow Connector 377"/>
            <p:cNvCxnSpPr>
              <a:stCxn id="364" idx="3"/>
              <a:endCxn id="370" idx="6"/>
            </p:cNvCxnSpPr>
            <p:nvPr/>
          </p:nvCxnSpPr>
          <p:spPr>
            <a:xfrm flipH="1">
              <a:off x="7239000" y="2400300"/>
              <a:ext cx="1600200" cy="3619500"/>
            </a:xfrm>
            <a:prstGeom prst="bentConnector3">
              <a:avLst>
                <a:gd name="adj1" fmla="val -8929"/>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79" name="Elbow Connector 378"/>
            <p:cNvCxnSpPr>
              <a:stCxn id="367" idx="3"/>
              <a:endCxn id="370" idx="6"/>
            </p:cNvCxnSpPr>
            <p:nvPr/>
          </p:nvCxnSpPr>
          <p:spPr>
            <a:xfrm flipH="1">
              <a:off x="7239000" y="4076700"/>
              <a:ext cx="1600200" cy="1943100"/>
            </a:xfrm>
            <a:prstGeom prst="bentConnector3">
              <a:avLst>
                <a:gd name="adj1" fmla="val -9822"/>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80" name="Elbow Connector 379"/>
            <p:cNvCxnSpPr>
              <a:stCxn id="365" idx="3"/>
              <a:endCxn id="370" idx="6"/>
            </p:cNvCxnSpPr>
            <p:nvPr/>
          </p:nvCxnSpPr>
          <p:spPr>
            <a:xfrm>
              <a:off x="6934200" y="3352800"/>
              <a:ext cx="304800" cy="2667000"/>
            </a:xfrm>
            <a:prstGeom prst="bentConnector3">
              <a:avLst>
                <a:gd name="adj1" fmla="val 671875"/>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81" name="Elbow Connector 380"/>
            <p:cNvCxnSpPr>
              <a:stCxn id="366" idx="3"/>
              <a:endCxn id="370" idx="6"/>
            </p:cNvCxnSpPr>
            <p:nvPr/>
          </p:nvCxnSpPr>
          <p:spPr>
            <a:xfrm>
              <a:off x="6934200" y="4762500"/>
              <a:ext cx="304800" cy="1257300"/>
            </a:xfrm>
            <a:prstGeom prst="bentConnector3">
              <a:avLst>
                <a:gd name="adj1" fmla="val 671875"/>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82" name="Elbow Connector 381"/>
            <p:cNvCxnSpPr>
              <a:stCxn id="368" idx="3"/>
              <a:endCxn id="370" idx="6"/>
            </p:cNvCxnSpPr>
            <p:nvPr/>
          </p:nvCxnSpPr>
          <p:spPr>
            <a:xfrm flipH="1">
              <a:off x="7239000" y="5448300"/>
              <a:ext cx="1600200" cy="571500"/>
            </a:xfrm>
            <a:prstGeom prst="bentConnector3">
              <a:avLst>
                <a:gd name="adj1" fmla="val -8036"/>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Tree>
    <p:custDataLst>
      <p:tags r:id="rId1"/>
    </p:custDataLst>
  </p:cSld>
  <p:clrMapOvr>
    <a:masterClrMapping/>
  </p:clrMapOvr>
  <p:transition spd="med" advTm="10377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60"/>
                                        </p:tgtEl>
                                        <p:attrNameLst>
                                          <p:attrName>style.visibility</p:attrName>
                                        </p:attrNameLst>
                                      </p:cBhvr>
                                      <p:to>
                                        <p:strVal val="visible"/>
                                      </p:to>
                                    </p:set>
                                    <p:animEffect transition="in" filter="box(in)">
                                      <p:cBhvr>
                                        <p:cTn id="7" dur="500"/>
                                        <p:tgtEl>
                                          <p:spTgt spid="3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ChangeArrowheads="1"/>
          </p:cNvSpPr>
          <p:nvPr>
            <p:ph type="title"/>
          </p:nvPr>
        </p:nvSpPr>
        <p:spPr>
          <a:xfrm>
            <a:off x="381000" y="76200"/>
            <a:ext cx="8153400" cy="457200"/>
          </a:xfrm>
        </p:spPr>
        <p:txBody>
          <a:bodyPr/>
          <a:lstStyle/>
          <a:p>
            <a:pPr eaLnBrk="1" hangingPunct="1"/>
            <a:r>
              <a:rPr lang="en-US" dirty="0"/>
              <a:t>What is Service Oriented Architecture?</a:t>
            </a:r>
          </a:p>
        </p:txBody>
      </p:sp>
      <p:sp>
        <p:nvSpPr>
          <p:cNvPr id="6" name="TextBox 5"/>
          <p:cNvSpPr txBox="1"/>
          <p:nvPr/>
        </p:nvSpPr>
        <p:spPr>
          <a:xfrm>
            <a:off x="381000" y="914400"/>
            <a:ext cx="8229600" cy="1477328"/>
          </a:xfrm>
          <a:prstGeom prst="rect">
            <a:avLst/>
          </a:prstGeom>
          <a:solidFill>
            <a:schemeClr val="accent6">
              <a:lumMod val="20000"/>
              <a:lumOff val="80000"/>
            </a:schemeClr>
          </a:solidFill>
          <a:effectLst>
            <a:outerShdw blurRad="50800" dist="38100" dir="5400000" algn="t" rotWithShape="0">
              <a:prstClr val="black">
                <a:alpha val="40000"/>
              </a:prstClr>
            </a:outerShdw>
          </a:effectLst>
        </p:spPr>
        <p:txBody>
          <a:bodyPr wrap="square" rtlCol="0">
            <a:spAutoFit/>
          </a:bodyPr>
          <a:lstStyle/>
          <a:p>
            <a:pPr algn="just"/>
            <a:r>
              <a:rPr lang="en-US" dirty="0">
                <a:latin typeface="Century Gothic" pitchFamily="34" charset="0"/>
                <a:ea typeface="Malgun Gothic" pitchFamily="34" charset="-127"/>
              </a:rPr>
              <a:t>SOA represents an open, agile, extensible, federated, </a:t>
            </a:r>
            <a:r>
              <a:rPr lang="en-US" dirty="0" err="1">
                <a:latin typeface="Century Gothic" pitchFamily="34" charset="0"/>
                <a:ea typeface="Malgun Gothic" pitchFamily="34" charset="-127"/>
              </a:rPr>
              <a:t>composable</a:t>
            </a:r>
            <a:r>
              <a:rPr lang="en-US" dirty="0">
                <a:latin typeface="Century Gothic" pitchFamily="34" charset="0"/>
                <a:ea typeface="Malgun Gothic" pitchFamily="34" charset="-127"/>
              </a:rPr>
              <a:t> architecture comprised of autonomous, </a:t>
            </a:r>
            <a:r>
              <a:rPr lang="en-US" dirty="0" err="1">
                <a:latin typeface="Century Gothic" pitchFamily="34" charset="0"/>
                <a:ea typeface="Malgun Gothic" pitchFamily="34" charset="-127"/>
              </a:rPr>
              <a:t>QoS</a:t>
            </a:r>
            <a:r>
              <a:rPr lang="en-US" dirty="0">
                <a:latin typeface="Century Gothic" pitchFamily="34" charset="0"/>
                <a:ea typeface="Malgun Gothic" pitchFamily="34" charset="-127"/>
              </a:rPr>
              <a:t>-capable, vendor diverse, interoperable, discoverable, and potentially reusable services, implemented as Web services. </a:t>
            </a:r>
          </a:p>
          <a:p>
            <a:pPr algn="just"/>
            <a:r>
              <a:rPr lang="en-US" dirty="0">
                <a:latin typeface="Century Gothic" pitchFamily="34" charset="0"/>
                <a:ea typeface="Malgun Gothic" pitchFamily="34" charset="-127"/>
              </a:rPr>
              <a:t>							</a:t>
            </a:r>
            <a:r>
              <a:rPr lang="en-US" sz="1600" b="1" i="1" dirty="0">
                <a:latin typeface="Malgun Gothic" pitchFamily="34" charset="-127"/>
                <a:ea typeface="Malgun Gothic" pitchFamily="34" charset="-127"/>
              </a:rPr>
              <a:t>- Thomas </a:t>
            </a:r>
            <a:r>
              <a:rPr lang="en-US" sz="1600" b="1" i="1" dirty="0" err="1">
                <a:latin typeface="Malgun Gothic" pitchFamily="34" charset="-127"/>
                <a:ea typeface="Malgun Gothic" pitchFamily="34" charset="-127"/>
              </a:rPr>
              <a:t>Erl</a:t>
            </a:r>
            <a:endParaRPr lang="en-US" b="1" i="1" dirty="0">
              <a:latin typeface="Malgun Gothic" pitchFamily="34" charset="-127"/>
              <a:ea typeface="Malgun Gothic" pitchFamily="34" charset="-127"/>
            </a:endParaRPr>
          </a:p>
        </p:txBody>
      </p:sp>
      <p:sp>
        <p:nvSpPr>
          <p:cNvPr id="7" name="Rectangle 2"/>
          <p:cNvSpPr txBox="1">
            <a:spLocks noChangeArrowheads="1"/>
          </p:cNvSpPr>
          <p:nvPr/>
        </p:nvSpPr>
        <p:spPr bwMode="auto">
          <a:xfrm>
            <a:off x="381000" y="2667000"/>
            <a:ext cx="81534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1200" cap="none" spc="0" normalizeH="0" baseline="0" noProof="0" dirty="0">
                <a:ln>
                  <a:noFill/>
                </a:ln>
                <a:solidFill>
                  <a:schemeClr val="tx1"/>
                </a:solidFill>
                <a:effectLst/>
                <a:uLnTx/>
                <a:uFillTx/>
                <a:latin typeface="+mj-lt"/>
                <a:ea typeface="+mj-ea"/>
                <a:cs typeface="+mj-cs"/>
              </a:rPr>
              <a:t>What does it mean?</a:t>
            </a:r>
          </a:p>
        </p:txBody>
      </p:sp>
      <p:cxnSp>
        <p:nvCxnSpPr>
          <p:cNvPr id="9" name="Straight Connector 8"/>
          <p:cNvCxnSpPr/>
          <p:nvPr/>
        </p:nvCxnSpPr>
        <p:spPr>
          <a:xfrm>
            <a:off x="457200" y="3200400"/>
            <a:ext cx="8229600" cy="1588"/>
          </a:xfrm>
          <a:prstGeom prst="line">
            <a:avLst/>
          </a:prstGeom>
          <a:ln w="19050">
            <a:solidFill>
              <a:schemeClr val="accent6">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33400" y="3200400"/>
            <a:ext cx="8001000" cy="3416320"/>
          </a:xfrm>
          <a:prstGeom prst="rect">
            <a:avLst/>
          </a:prstGeom>
          <a:noFill/>
        </p:spPr>
        <p:txBody>
          <a:bodyPr wrap="square" rtlCol="0">
            <a:spAutoFit/>
          </a:bodyPr>
          <a:lstStyle/>
          <a:p>
            <a:pPr marL="285750" indent="-285750" algn="just">
              <a:lnSpc>
                <a:spcPct val="150000"/>
              </a:lnSpc>
              <a:buClr>
                <a:schemeClr val="accent6">
                  <a:lumMod val="50000"/>
                </a:schemeClr>
              </a:buClr>
              <a:buFont typeface="Wingdings 2" pitchFamily="18" charset="2"/>
              <a:buChar char=""/>
            </a:pPr>
            <a:r>
              <a:rPr lang="en-US" dirty="0">
                <a:latin typeface="Malgun Gothic" pitchFamily="34" charset="-127"/>
                <a:ea typeface="Malgun Gothic" pitchFamily="34" charset="-127"/>
              </a:rPr>
              <a:t>All application functions are modularized and presented as services</a:t>
            </a:r>
          </a:p>
          <a:p>
            <a:pPr marL="285750" indent="-285750" algn="just">
              <a:lnSpc>
                <a:spcPct val="150000"/>
              </a:lnSpc>
              <a:buClr>
                <a:schemeClr val="accent6">
                  <a:lumMod val="50000"/>
                </a:schemeClr>
              </a:buClr>
              <a:buFont typeface="Wingdings 2" pitchFamily="18" charset="2"/>
              <a:buChar char=""/>
            </a:pPr>
            <a:r>
              <a:rPr lang="en-US" dirty="0">
                <a:latin typeface="Malgun Gothic" pitchFamily="34" charset="-127"/>
                <a:ea typeface="Malgun Gothic" pitchFamily="34" charset="-127"/>
              </a:rPr>
              <a:t>Build business oriented services instead of technology/project driven services</a:t>
            </a:r>
          </a:p>
          <a:p>
            <a:pPr marL="285750" indent="-285750" algn="just">
              <a:lnSpc>
                <a:spcPct val="150000"/>
              </a:lnSpc>
              <a:buClr>
                <a:schemeClr val="accent6">
                  <a:lumMod val="50000"/>
                </a:schemeClr>
              </a:buClr>
              <a:buFont typeface="Wingdings 2" pitchFamily="18" charset="2"/>
              <a:buChar char=""/>
            </a:pPr>
            <a:r>
              <a:rPr lang="en-US" dirty="0">
                <a:latin typeface="Malgun Gothic" pitchFamily="34" charset="-127"/>
                <a:ea typeface="Malgun Gothic" pitchFamily="34" charset="-127"/>
              </a:rPr>
              <a:t>Service interface is independent of the implementation</a:t>
            </a:r>
          </a:p>
          <a:p>
            <a:pPr marL="285750" indent="-285750" algn="just">
              <a:lnSpc>
                <a:spcPct val="150000"/>
              </a:lnSpc>
              <a:buClr>
                <a:schemeClr val="accent6">
                  <a:lumMod val="50000"/>
                </a:schemeClr>
              </a:buClr>
              <a:buFont typeface="Wingdings 2" pitchFamily="18" charset="2"/>
              <a:buChar char=""/>
            </a:pPr>
            <a:r>
              <a:rPr lang="en-US" dirty="0">
                <a:latin typeface="Malgun Gothic" pitchFamily="34" charset="-127"/>
                <a:ea typeface="Malgun Gothic" pitchFamily="34" charset="-127"/>
              </a:rPr>
              <a:t>Focus on reusable services rather than custom implementation of functionality</a:t>
            </a:r>
          </a:p>
          <a:p>
            <a:pPr marL="285750" indent="-285750" algn="just">
              <a:lnSpc>
                <a:spcPct val="150000"/>
              </a:lnSpc>
              <a:buClr>
                <a:schemeClr val="accent6">
                  <a:lumMod val="50000"/>
                </a:schemeClr>
              </a:buClr>
              <a:buFont typeface="Wingdings 2" pitchFamily="18" charset="2"/>
              <a:buChar char=""/>
            </a:pPr>
            <a:r>
              <a:rPr lang="en-US" dirty="0">
                <a:latin typeface="Malgun Gothic" pitchFamily="34" charset="-127"/>
                <a:ea typeface="Malgun Gothic" pitchFamily="34" charset="-127"/>
              </a:rPr>
              <a:t>Service interfaces are based on public standards for interoperability. </a:t>
            </a:r>
          </a:p>
          <a:p>
            <a:pPr marL="285750" indent="-285750" algn="just">
              <a:lnSpc>
                <a:spcPct val="150000"/>
              </a:lnSpc>
              <a:buClr>
                <a:schemeClr val="accent6">
                  <a:lumMod val="50000"/>
                </a:schemeClr>
              </a:buClr>
            </a:pPr>
            <a:endParaRPr lang="en-US" dirty="0">
              <a:latin typeface="Malgun Gothic" pitchFamily="34" charset="-127"/>
              <a:ea typeface="Malgun Gothic" pitchFamily="34" charset="-127"/>
            </a:endParaRPr>
          </a:p>
        </p:txBody>
      </p:sp>
    </p:spTree>
  </p:cSld>
  <p:clrMapOvr>
    <a:masterClrMapping/>
  </p:clrMapOvr>
  <p:transition spd="med" advTm="111291"/>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ChangeArrowheads="1"/>
          </p:cNvSpPr>
          <p:nvPr>
            <p:ph type="title"/>
          </p:nvPr>
        </p:nvSpPr>
        <p:spPr>
          <a:xfrm>
            <a:off x="381000" y="76200"/>
            <a:ext cx="8153400" cy="457200"/>
          </a:xfrm>
        </p:spPr>
        <p:txBody>
          <a:bodyPr/>
          <a:lstStyle/>
          <a:p>
            <a:pPr eaLnBrk="1" hangingPunct="1"/>
            <a:r>
              <a:rPr lang="en-US" dirty="0"/>
              <a:t>What is Service?</a:t>
            </a:r>
          </a:p>
        </p:txBody>
      </p:sp>
      <p:sp>
        <p:nvSpPr>
          <p:cNvPr id="5" name="TextBox 4"/>
          <p:cNvSpPr txBox="1"/>
          <p:nvPr/>
        </p:nvSpPr>
        <p:spPr>
          <a:xfrm>
            <a:off x="457200" y="760274"/>
            <a:ext cx="8229600" cy="1754326"/>
          </a:xfrm>
          <a:prstGeom prst="rect">
            <a:avLst/>
          </a:prstGeom>
          <a:solidFill>
            <a:schemeClr val="accent6">
              <a:lumMod val="20000"/>
              <a:lumOff val="80000"/>
            </a:schemeClr>
          </a:solidFill>
          <a:effectLst>
            <a:outerShdw blurRad="50800" dist="38100" dir="5400000" algn="t" rotWithShape="0">
              <a:prstClr val="black">
                <a:alpha val="40000"/>
              </a:prstClr>
            </a:outerShdw>
          </a:effectLst>
        </p:spPr>
        <p:txBody>
          <a:bodyPr wrap="square" rtlCol="0">
            <a:spAutoFit/>
          </a:bodyPr>
          <a:lstStyle/>
          <a:p>
            <a:pPr algn="just"/>
            <a:r>
              <a:rPr lang="en-US" dirty="0">
                <a:latin typeface="Century Gothic" pitchFamily="34" charset="0"/>
                <a:ea typeface="Malgun Gothic" pitchFamily="34" charset="-127"/>
              </a:rPr>
              <a:t>Services are unassociated, loosely coupled units of functionality that have no calls to each other embedded in them. Each service implements one action, such as filling out an online application for an account, or viewing an online bank statement, or placing an online booking or airline ticket order.</a:t>
            </a:r>
          </a:p>
          <a:p>
            <a:pPr algn="just"/>
            <a:r>
              <a:rPr lang="en-US" dirty="0">
                <a:latin typeface="Century Gothic" pitchFamily="34" charset="0"/>
                <a:ea typeface="Malgun Gothic" pitchFamily="34" charset="-127"/>
              </a:rPr>
              <a:t>							</a:t>
            </a:r>
            <a:r>
              <a:rPr lang="en-US" sz="1600" b="1" i="1" dirty="0">
                <a:latin typeface="Malgun Gothic" pitchFamily="34" charset="-127"/>
                <a:ea typeface="Malgun Gothic" pitchFamily="34" charset="-127"/>
              </a:rPr>
              <a:t>- Wikipedia</a:t>
            </a:r>
            <a:endParaRPr lang="en-US" b="1" i="1" dirty="0">
              <a:latin typeface="Malgun Gothic" pitchFamily="34" charset="-127"/>
              <a:ea typeface="Malgun Gothic" pitchFamily="34" charset="-127"/>
            </a:endParaRPr>
          </a:p>
        </p:txBody>
      </p:sp>
      <p:sp>
        <p:nvSpPr>
          <p:cNvPr id="8" name="Rectangle 2"/>
          <p:cNvSpPr txBox="1">
            <a:spLocks noChangeArrowheads="1"/>
          </p:cNvSpPr>
          <p:nvPr/>
        </p:nvSpPr>
        <p:spPr bwMode="auto">
          <a:xfrm>
            <a:off x="381000" y="2667000"/>
            <a:ext cx="81534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1200" cap="none" spc="0" normalizeH="0" baseline="0" noProof="0" dirty="0">
                <a:ln>
                  <a:noFill/>
                </a:ln>
                <a:solidFill>
                  <a:schemeClr val="tx1"/>
                </a:solidFill>
                <a:effectLst/>
                <a:uLnTx/>
                <a:uFillTx/>
                <a:latin typeface="+mj-lt"/>
                <a:ea typeface="+mj-ea"/>
                <a:cs typeface="+mj-cs"/>
              </a:rPr>
              <a:t>What does it mean?</a:t>
            </a:r>
          </a:p>
        </p:txBody>
      </p:sp>
      <p:cxnSp>
        <p:nvCxnSpPr>
          <p:cNvPr id="10" name="Straight Connector 9"/>
          <p:cNvCxnSpPr/>
          <p:nvPr/>
        </p:nvCxnSpPr>
        <p:spPr>
          <a:xfrm>
            <a:off x="457200" y="3200400"/>
            <a:ext cx="8229600" cy="1588"/>
          </a:xfrm>
          <a:prstGeom prst="line">
            <a:avLst/>
          </a:prstGeom>
          <a:ln w="19050">
            <a:solidFill>
              <a:schemeClr val="accent6">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33400" y="3200400"/>
            <a:ext cx="8001000" cy="3000821"/>
          </a:xfrm>
          <a:prstGeom prst="rect">
            <a:avLst/>
          </a:prstGeom>
          <a:noFill/>
        </p:spPr>
        <p:txBody>
          <a:bodyPr wrap="square" rtlCol="0">
            <a:spAutoFit/>
          </a:bodyPr>
          <a:lstStyle/>
          <a:p>
            <a:pPr marL="285750" indent="-285750" algn="just">
              <a:lnSpc>
                <a:spcPct val="150000"/>
              </a:lnSpc>
              <a:buClr>
                <a:schemeClr val="accent6">
                  <a:lumMod val="50000"/>
                </a:schemeClr>
              </a:buClr>
              <a:buFont typeface="Wingdings 2" pitchFamily="18" charset="2"/>
              <a:buChar char=""/>
            </a:pPr>
            <a:r>
              <a:rPr lang="en-US" dirty="0">
                <a:latin typeface="Malgun Gothic" pitchFamily="34" charset="-127"/>
                <a:ea typeface="Malgun Gothic" pitchFamily="34" charset="-127"/>
              </a:rPr>
              <a:t>In a traditional programming sense service is similar to a function.</a:t>
            </a:r>
          </a:p>
          <a:p>
            <a:pPr marL="285750" indent="-285750" algn="just">
              <a:lnSpc>
                <a:spcPct val="150000"/>
              </a:lnSpc>
              <a:buClr>
                <a:schemeClr val="accent6">
                  <a:lumMod val="50000"/>
                </a:schemeClr>
              </a:buClr>
              <a:buFont typeface="Wingdings 2" pitchFamily="18" charset="2"/>
              <a:buChar char=""/>
            </a:pPr>
            <a:r>
              <a:rPr lang="en-US" dirty="0">
                <a:latin typeface="Malgun Gothic" pitchFamily="34" charset="-127"/>
                <a:ea typeface="Malgun Gothic" pitchFamily="34" charset="-127"/>
              </a:rPr>
              <a:t>A Service is a reusable component.</a:t>
            </a:r>
          </a:p>
          <a:p>
            <a:pPr marL="285750" indent="-285750" algn="just">
              <a:lnSpc>
                <a:spcPct val="150000"/>
              </a:lnSpc>
              <a:buClr>
                <a:schemeClr val="accent6">
                  <a:lumMod val="50000"/>
                </a:schemeClr>
              </a:buClr>
              <a:buFont typeface="Wingdings 2" pitchFamily="18" charset="2"/>
              <a:buChar char=""/>
            </a:pPr>
            <a:r>
              <a:rPr lang="en-US" dirty="0">
                <a:latin typeface="Malgun Gothic" pitchFamily="34" charset="-127"/>
                <a:ea typeface="Malgun Gothic" pitchFamily="34" charset="-127"/>
              </a:rPr>
              <a:t>A Service changes business data from one state to another or implements some action.</a:t>
            </a:r>
          </a:p>
          <a:p>
            <a:pPr marL="285750" indent="-285750" algn="just">
              <a:lnSpc>
                <a:spcPct val="150000"/>
              </a:lnSpc>
              <a:buClr>
                <a:schemeClr val="accent6">
                  <a:lumMod val="50000"/>
                </a:schemeClr>
              </a:buClr>
              <a:buFont typeface="Wingdings 2" pitchFamily="18" charset="2"/>
              <a:buChar char=""/>
            </a:pPr>
            <a:r>
              <a:rPr lang="en-US" dirty="0">
                <a:latin typeface="Malgun Gothic" pitchFamily="34" charset="-127"/>
                <a:ea typeface="Malgun Gothic" pitchFamily="34" charset="-127"/>
              </a:rPr>
              <a:t>A Service is the only way how data is accessed.</a:t>
            </a:r>
          </a:p>
          <a:p>
            <a:pPr marL="285750" indent="-285750" algn="just">
              <a:lnSpc>
                <a:spcPct val="150000"/>
              </a:lnSpc>
              <a:buClr>
                <a:schemeClr val="accent6">
                  <a:lumMod val="50000"/>
                </a:schemeClr>
              </a:buClr>
              <a:buFont typeface="Wingdings 2" pitchFamily="18" charset="2"/>
              <a:buChar char=""/>
            </a:pPr>
            <a:r>
              <a:rPr lang="en-US" dirty="0">
                <a:latin typeface="Malgun Gothic" pitchFamily="34" charset="-127"/>
                <a:ea typeface="Malgun Gothic" pitchFamily="34" charset="-127"/>
              </a:rPr>
              <a:t>Service will be described in technology independent manner and will be easily discoverable.</a:t>
            </a:r>
          </a:p>
        </p:txBody>
      </p:sp>
    </p:spTree>
  </p:cSld>
  <p:clrMapOvr>
    <a:masterClrMapping/>
  </p:clrMapOvr>
  <p:transition spd="med" advTm="41293"/>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ChangeArrowheads="1"/>
          </p:cNvSpPr>
          <p:nvPr>
            <p:ph type="title"/>
          </p:nvPr>
        </p:nvSpPr>
        <p:spPr>
          <a:xfrm>
            <a:off x="381000" y="76200"/>
            <a:ext cx="8153400" cy="457200"/>
          </a:xfrm>
        </p:spPr>
        <p:txBody>
          <a:bodyPr/>
          <a:lstStyle/>
          <a:p>
            <a:pPr eaLnBrk="1" hangingPunct="1"/>
            <a:r>
              <a:rPr lang="en-US" dirty="0">
                <a:solidFill>
                  <a:schemeClr val="tx2">
                    <a:lumMod val="75000"/>
                  </a:schemeClr>
                </a:solidFill>
              </a:rPr>
              <a:t>Traditional Applications – IT Silos</a:t>
            </a:r>
            <a:endParaRPr lang="en-US" dirty="0"/>
          </a:p>
        </p:txBody>
      </p:sp>
      <p:graphicFrame>
        <p:nvGraphicFramePr>
          <p:cNvPr id="4" name="Diagram 3"/>
          <p:cNvGraphicFramePr/>
          <p:nvPr/>
        </p:nvGraphicFramePr>
        <p:xfrm>
          <a:off x="1828800" y="1955800"/>
          <a:ext cx="7010400" cy="337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p:cNvSpPr/>
          <p:nvPr/>
        </p:nvSpPr>
        <p:spPr>
          <a:xfrm>
            <a:off x="1752600" y="5562600"/>
            <a:ext cx="7086600" cy="6858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an 5"/>
          <p:cNvSpPr/>
          <p:nvPr/>
        </p:nvSpPr>
        <p:spPr>
          <a:xfrm>
            <a:off x="1981200" y="5715000"/>
            <a:ext cx="304800" cy="3810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ube 6"/>
          <p:cNvSpPr/>
          <p:nvPr/>
        </p:nvSpPr>
        <p:spPr>
          <a:xfrm>
            <a:off x="3276600" y="5715000"/>
            <a:ext cx="457200" cy="3810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Multidocument 7"/>
          <p:cNvSpPr/>
          <p:nvPr/>
        </p:nvSpPr>
        <p:spPr>
          <a:xfrm>
            <a:off x="4876800" y="5791200"/>
            <a:ext cx="457200" cy="304800"/>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Process 8"/>
          <p:cNvSpPr/>
          <p:nvPr/>
        </p:nvSpPr>
        <p:spPr>
          <a:xfrm>
            <a:off x="6248400" y="5791200"/>
            <a:ext cx="457200" cy="3048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loud 9"/>
          <p:cNvSpPr/>
          <p:nvPr/>
        </p:nvSpPr>
        <p:spPr>
          <a:xfrm>
            <a:off x="7467600" y="5791200"/>
            <a:ext cx="457200" cy="2286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286000" y="5758190"/>
            <a:ext cx="1066800" cy="261610"/>
          </a:xfrm>
          <a:prstGeom prst="rect">
            <a:avLst/>
          </a:prstGeom>
          <a:noFill/>
        </p:spPr>
        <p:txBody>
          <a:bodyPr wrap="square" rtlCol="0">
            <a:spAutoFit/>
          </a:bodyPr>
          <a:lstStyle/>
          <a:p>
            <a:r>
              <a:rPr lang="en-US" sz="1100" dirty="0"/>
              <a:t>Databases</a:t>
            </a:r>
          </a:p>
        </p:txBody>
      </p:sp>
      <p:sp>
        <p:nvSpPr>
          <p:cNvPr id="12" name="TextBox 11"/>
          <p:cNvSpPr txBox="1"/>
          <p:nvPr/>
        </p:nvSpPr>
        <p:spPr>
          <a:xfrm>
            <a:off x="3733800" y="5758190"/>
            <a:ext cx="1066800" cy="261610"/>
          </a:xfrm>
          <a:prstGeom prst="rect">
            <a:avLst/>
          </a:prstGeom>
          <a:noFill/>
        </p:spPr>
        <p:txBody>
          <a:bodyPr wrap="square" rtlCol="0">
            <a:spAutoFit/>
          </a:bodyPr>
          <a:lstStyle/>
          <a:p>
            <a:r>
              <a:rPr lang="en-US" sz="1100" dirty="0"/>
              <a:t>Data Stores</a:t>
            </a:r>
          </a:p>
        </p:txBody>
      </p:sp>
      <p:sp>
        <p:nvSpPr>
          <p:cNvPr id="13" name="TextBox 12"/>
          <p:cNvSpPr txBox="1"/>
          <p:nvPr/>
        </p:nvSpPr>
        <p:spPr>
          <a:xfrm>
            <a:off x="5334000" y="5758190"/>
            <a:ext cx="1066800" cy="261610"/>
          </a:xfrm>
          <a:prstGeom prst="rect">
            <a:avLst/>
          </a:prstGeom>
          <a:noFill/>
        </p:spPr>
        <p:txBody>
          <a:bodyPr wrap="square" rtlCol="0">
            <a:spAutoFit/>
          </a:bodyPr>
          <a:lstStyle/>
          <a:p>
            <a:r>
              <a:rPr lang="en-US" sz="1100" dirty="0"/>
              <a:t>File Stores</a:t>
            </a:r>
          </a:p>
        </p:txBody>
      </p:sp>
      <p:sp>
        <p:nvSpPr>
          <p:cNvPr id="14" name="TextBox 13"/>
          <p:cNvSpPr txBox="1"/>
          <p:nvPr/>
        </p:nvSpPr>
        <p:spPr>
          <a:xfrm>
            <a:off x="6705600" y="5715000"/>
            <a:ext cx="1066800" cy="430887"/>
          </a:xfrm>
          <a:prstGeom prst="rect">
            <a:avLst/>
          </a:prstGeom>
          <a:noFill/>
        </p:spPr>
        <p:txBody>
          <a:bodyPr wrap="square" rtlCol="0">
            <a:spAutoFit/>
          </a:bodyPr>
          <a:lstStyle/>
          <a:p>
            <a:r>
              <a:rPr lang="en-US" sz="1100" dirty="0"/>
              <a:t>Custom </a:t>
            </a:r>
          </a:p>
          <a:p>
            <a:r>
              <a:rPr lang="en-US" sz="1100" dirty="0"/>
              <a:t>Apps</a:t>
            </a:r>
          </a:p>
        </p:txBody>
      </p:sp>
      <p:sp>
        <p:nvSpPr>
          <p:cNvPr id="15" name="TextBox 14"/>
          <p:cNvSpPr txBox="1"/>
          <p:nvPr/>
        </p:nvSpPr>
        <p:spPr>
          <a:xfrm>
            <a:off x="8001000" y="5715000"/>
            <a:ext cx="1066800" cy="430887"/>
          </a:xfrm>
          <a:prstGeom prst="rect">
            <a:avLst/>
          </a:prstGeom>
          <a:noFill/>
        </p:spPr>
        <p:txBody>
          <a:bodyPr wrap="square" rtlCol="0">
            <a:spAutoFit/>
          </a:bodyPr>
          <a:lstStyle/>
          <a:p>
            <a:r>
              <a:rPr lang="en-US" sz="1100" dirty="0"/>
              <a:t>Cloud Storage</a:t>
            </a:r>
          </a:p>
        </p:txBody>
      </p:sp>
      <p:pic>
        <p:nvPicPr>
          <p:cNvPr id="19" name="Picture 18" descr="overview.jpg"/>
          <p:cNvPicPr>
            <a:picLocks noChangeAspect="1"/>
          </p:cNvPicPr>
          <p:nvPr/>
        </p:nvPicPr>
        <p:blipFill>
          <a:blip r:embed="rId8" cstate="print"/>
          <a:stretch>
            <a:fillRect/>
          </a:stretch>
        </p:blipFill>
        <p:spPr>
          <a:xfrm>
            <a:off x="2209800" y="685800"/>
            <a:ext cx="1371600" cy="1028700"/>
          </a:xfrm>
          <a:prstGeom prst="rect">
            <a:avLst/>
          </a:prstGeom>
        </p:spPr>
      </p:pic>
      <p:pic>
        <p:nvPicPr>
          <p:cNvPr id="22" name="Picture 21" descr="gm-ui.jpg"/>
          <p:cNvPicPr>
            <a:picLocks noChangeAspect="1"/>
          </p:cNvPicPr>
          <p:nvPr/>
        </p:nvPicPr>
        <p:blipFill>
          <a:blip r:embed="rId9" cstate="print"/>
          <a:stretch>
            <a:fillRect/>
          </a:stretch>
        </p:blipFill>
        <p:spPr>
          <a:xfrm>
            <a:off x="4648200" y="685800"/>
            <a:ext cx="1399347" cy="1038225"/>
          </a:xfrm>
          <a:prstGeom prst="rect">
            <a:avLst/>
          </a:prstGeom>
        </p:spPr>
      </p:pic>
      <p:pic>
        <p:nvPicPr>
          <p:cNvPr id="28" name="Picture 27" descr="CRM5_RibbonUI.png"/>
          <p:cNvPicPr>
            <a:picLocks noChangeAspect="1"/>
          </p:cNvPicPr>
          <p:nvPr/>
        </p:nvPicPr>
        <p:blipFill>
          <a:blip r:embed="rId10" cstate="print"/>
          <a:stretch>
            <a:fillRect/>
          </a:stretch>
        </p:blipFill>
        <p:spPr>
          <a:xfrm>
            <a:off x="7110997" y="685800"/>
            <a:ext cx="1271003" cy="871829"/>
          </a:xfrm>
          <a:prstGeom prst="rect">
            <a:avLst/>
          </a:prstGeom>
        </p:spPr>
      </p:pic>
      <p:sp>
        <p:nvSpPr>
          <p:cNvPr id="29" name="TextBox 28"/>
          <p:cNvSpPr txBox="1"/>
          <p:nvPr/>
        </p:nvSpPr>
        <p:spPr>
          <a:xfrm>
            <a:off x="228600" y="5562600"/>
            <a:ext cx="1371600" cy="584775"/>
          </a:xfrm>
          <a:prstGeom prst="rect">
            <a:avLst/>
          </a:prstGeom>
          <a:noFill/>
        </p:spPr>
        <p:txBody>
          <a:bodyPr wrap="square" rtlCol="0">
            <a:spAutoFit/>
          </a:bodyPr>
          <a:lstStyle/>
          <a:p>
            <a:r>
              <a:rPr lang="en-US" sz="1600" dirty="0"/>
              <a:t>Data Repositories</a:t>
            </a:r>
          </a:p>
        </p:txBody>
      </p:sp>
      <p:sp>
        <p:nvSpPr>
          <p:cNvPr id="30" name="TextBox 29"/>
          <p:cNvSpPr txBox="1"/>
          <p:nvPr/>
        </p:nvSpPr>
        <p:spPr>
          <a:xfrm>
            <a:off x="228600" y="3283803"/>
            <a:ext cx="1371600" cy="830997"/>
          </a:xfrm>
          <a:prstGeom prst="rect">
            <a:avLst/>
          </a:prstGeom>
          <a:noFill/>
        </p:spPr>
        <p:txBody>
          <a:bodyPr wrap="square" rtlCol="0">
            <a:spAutoFit/>
          </a:bodyPr>
          <a:lstStyle/>
          <a:p>
            <a:r>
              <a:rPr lang="en-US" sz="1600" dirty="0"/>
              <a:t>Stand alone Traditional Applications</a:t>
            </a:r>
          </a:p>
        </p:txBody>
      </p:sp>
      <p:sp>
        <p:nvSpPr>
          <p:cNvPr id="31" name="TextBox 30"/>
          <p:cNvSpPr txBox="1"/>
          <p:nvPr/>
        </p:nvSpPr>
        <p:spPr>
          <a:xfrm>
            <a:off x="304800" y="838200"/>
            <a:ext cx="1371600" cy="830997"/>
          </a:xfrm>
          <a:prstGeom prst="rect">
            <a:avLst/>
          </a:prstGeom>
          <a:noFill/>
        </p:spPr>
        <p:txBody>
          <a:bodyPr wrap="square" rtlCol="0">
            <a:spAutoFit/>
          </a:bodyPr>
          <a:lstStyle/>
          <a:p>
            <a:r>
              <a:rPr lang="en-US" sz="1600" dirty="0"/>
              <a:t>Multiple Customer Views</a:t>
            </a:r>
          </a:p>
        </p:txBody>
      </p:sp>
      <p:cxnSp>
        <p:nvCxnSpPr>
          <p:cNvPr id="33" name="Straight Arrow Connector 32"/>
          <p:cNvCxnSpPr>
            <a:stCxn id="19" idx="2"/>
          </p:cNvCxnSpPr>
          <p:nvPr/>
        </p:nvCxnSpPr>
        <p:spPr>
          <a:xfrm rot="5400000">
            <a:off x="2762250" y="1847850"/>
            <a:ext cx="2667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2" idx="2"/>
          </p:cNvCxnSpPr>
          <p:nvPr/>
        </p:nvCxnSpPr>
        <p:spPr>
          <a:xfrm rot="5400000">
            <a:off x="5212350" y="1845675"/>
            <a:ext cx="257175" cy="138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28" idx="2"/>
          </p:cNvCxnSpPr>
          <p:nvPr/>
        </p:nvCxnSpPr>
        <p:spPr>
          <a:xfrm rot="16200000" flipH="1">
            <a:off x="7547664" y="1756463"/>
            <a:ext cx="423573" cy="259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rot="5400000">
            <a:off x="2324100" y="3467100"/>
            <a:ext cx="2286000" cy="2057400"/>
          </a:xfrm>
          <a:prstGeom prst="straightConnector1">
            <a:avLst/>
          </a:prstGeom>
          <a:ln w="38100">
            <a:solidFill>
              <a:schemeClr val="accent2">
                <a:lumMod val="75000"/>
              </a:schemeClr>
            </a:solidFill>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rot="5400000">
            <a:off x="7733505" y="5447506"/>
            <a:ext cx="228600" cy="1588"/>
          </a:xfrm>
          <a:prstGeom prst="straightConnector1">
            <a:avLst/>
          </a:prstGeom>
          <a:ln w="28575">
            <a:prstDash val="sysDot"/>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rot="5400000">
            <a:off x="1828800" y="3886200"/>
            <a:ext cx="2209800" cy="1143000"/>
          </a:xfrm>
          <a:prstGeom prst="straightConnector1">
            <a:avLst/>
          </a:prstGeom>
          <a:ln w="38100">
            <a:solidFill>
              <a:schemeClr val="accent2">
                <a:lumMod val="75000"/>
              </a:schemeClr>
            </a:solidFill>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rot="10800000" flipV="1">
            <a:off x="2514600" y="3200400"/>
            <a:ext cx="4572000" cy="2514600"/>
          </a:xfrm>
          <a:prstGeom prst="straightConnector1">
            <a:avLst/>
          </a:prstGeom>
          <a:ln w="38100">
            <a:solidFill>
              <a:schemeClr val="accent2">
                <a:lumMod val="75000"/>
              </a:schemeClr>
            </a:solidFill>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3657600" y="3962400"/>
            <a:ext cx="2667000" cy="1752600"/>
          </a:xfrm>
          <a:prstGeom prst="straightConnector1">
            <a:avLst/>
          </a:prstGeom>
          <a:ln w="38100">
            <a:solidFill>
              <a:srgbClr val="FF0000"/>
            </a:solidFill>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rot="16200000" flipH="1">
            <a:off x="5410200" y="4800600"/>
            <a:ext cx="1524000" cy="457200"/>
          </a:xfrm>
          <a:prstGeom prst="straightConnector1">
            <a:avLst/>
          </a:prstGeom>
          <a:ln w="38100">
            <a:solidFill>
              <a:srgbClr val="FF0000"/>
            </a:solidFill>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rot="5400000">
            <a:off x="5791200" y="4495800"/>
            <a:ext cx="1905000" cy="533400"/>
          </a:xfrm>
          <a:prstGeom prst="straightConnector1">
            <a:avLst/>
          </a:prstGeom>
          <a:ln w="38100">
            <a:solidFill>
              <a:srgbClr val="FF0000"/>
            </a:solidFill>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advTm="95504"/>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752600" y="5562600"/>
            <a:ext cx="7086600" cy="6858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24"/>
          <p:cNvGrpSpPr/>
          <p:nvPr/>
        </p:nvGrpSpPr>
        <p:grpSpPr>
          <a:xfrm>
            <a:off x="228600" y="4191000"/>
            <a:ext cx="8686800" cy="1524000"/>
            <a:chOff x="228600" y="4191000"/>
            <a:chExt cx="8686800" cy="1524000"/>
          </a:xfrm>
        </p:grpSpPr>
        <p:sp>
          <p:nvSpPr>
            <p:cNvPr id="53" name="Rounded Rectangle 52"/>
            <p:cNvSpPr/>
            <p:nvPr/>
          </p:nvSpPr>
          <p:spPr>
            <a:xfrm>
              <a:off x="228600" y="4191000"/>
              <a:ext cx="8686800" cy="990600"/>
            </a:xfrm>
            <a:prstGeom prst="roundRect">
              <a:avLst/>
            </a:prstGeom>
            <a:solidFill>
              <a:srgbClr val="FFC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4" name="Rounded Rectangle 53"/>
            <p:cNvSpPr/>
            <p:nvPr/>
          </p:nvSpPr>
          <p:spPr>
            <a:xfrm>
              <a:off x="685800" y="4343400"/>
              <a:ext cx="1219200" cy="762000"/>
            </a:xfrm>
            <a:prstGeom prst="roundRect">
              <a:avLst/>
            </a:prstGeom>
            <a:solidFill>
              <a:schemeClr val="bg1">
                <a:lumMod val="50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600" b="1" dirty="0"/>
                <a:t>Check Customer Status</a:t>
              </a:r>
            </a:p>
          </p:txBody>
        </p:sp>
        <p:sp>
          <p:nvSpPr>
            <p:cNvPr id="56" name="Rounded Rectangle 55"/>
            <p:cNvSpPr/>
            <p:nvPr/>
          </p:nvSpPr>
          <p:spPr>
            <a:xfrm>
              <a:off x="2057400" y="4343400"/>
              <a:ext cx="1295400" cy="762000"/>
            </a:xfrm>
            <a:prstGeom prst="roundRect">
              <a:avLst/>
            </a:prstGeom>
            <a:solidFill>
              <a:schemeClr val="tx2">
                <a:lumMod val="50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600" b="1" dirty="0"/>
                <a:t>Get Inventory Details</a:t>
              </a:r>
            </a:p>
          </p:txBody>
        </p:sp>
        <p:sp>
          <p:nvSpPr>
            <p:cNvPr id="58" name="Rounded Rectangle 57"/>
            <p:cNvSpPr/>
            <p:nvPr/>
          </p:nvSpPr>
          <p:spPr>
            <a:xfrm>
              <a:off x="3505200" y="4343400"/>
              <a:ext cx="1219200" cy="762000"/>
            </a:xfrm>
            <a:prstGeom prst="roundRect">
              <a:avLst/>
            </a:prstGeom>
            <a:solidFill>
              <a:schemeClr val="accent2">
                <a:lumMod val="50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600" b="1" dirty="0"/>
                <a:t>Check Order Status</a:t>
              </a:r>
            </a:p>
          </p:txBody>
        </p:sp>
        <p:sp>
          <p:nvSpPr>
            <p:cNvPr id="60" name="TextBox 59"/>
            <p:cNvSpPr txBox="1"/>
            <p:nvPr/>
          </p:nvSpPr>
          <p:spPr>
            <a:xfrm>
              <a:off x="7696200" y="4258270"/>
              <a:ext cx="1219200" cy="923330"/>
            </a:xfrm>
            <a:prstGeom prst="rect">
              <a:avLst/>
            </a:prstGeom>
            <a:noFill/>
          </p:spPr>
          <p:txBody>
            <a:bodyPr wrap="square" rtlCol="0">
              <a:spAutoFit/>
            </a:bodyPr>
            <a:lstStyle/>
            <a:p>
              <a:r>
                <a:rPr lang="en-US" b="1" dirty="0">
                  <a:latin typeface="Arial Narrow" pitchFamily="34" charset="0"/>
                </a:rPr>
                <a:t>Elemental Business Services</a:t>
              </a:r>
            </a:p>
          </p:txBody>
        </p:sp>
        <p:sp>
          <p:nvSpPr>
            <p:cNvPr id="61" name="Rounded Rectangle 60"/>
            <p:cNvSpPr/>
            <p:nvPr/>
          </p:nvSpPr>
          <p:spPr>
            <a:xfrm>
              <a:off x="6400800" y="4343400"/>
              <a:ext cx="1066800" cy="762000"/>
            </a:xfrm>
            <a:prstGeom prst="roundRect">
              <a:avLst/>
            </a:prstGeom>
            <a:solidFill>
              <a:schemeClr val="accent6">
                <a:lumMod val="50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600" b="1" dirty="0"/>
                <a:t>Check Credit</a:t>
              </a:r>
            </a:p>
          </p:txBody>
        </p:sp>
        <p:sp>
          <p:nvSpPr>
            <p:cNvPr id="65" name="Rounded Rectangle 64"/>
            <p:cNvSpPr/>
            <p:nvPr/>
          </p:nvSpPr>
          <p:spPr>
            <a:xfrm>
              <a:off x="4953000" y="4343400"/>
              <a:ext cx="1219200" cy="762000"/>
            </a:xfrm>
            <a:prstGeom prst="round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600" b="1" dirty="0"/>
                <a:t>Create Invoice</a:t>
              </a:r>
            </a:p>
          </p:txBody>
        </p:sp>
        <p:cxnSp>
          <p:nvCxnSpPr>
            <p:cNvPr id="110" name="Straight Arrow Connector 109"/>
            <p:cNvCxnSpPr>
              <a:stCxn id="54" idx="2"/>
            </p:cNvCxnSpPr>
            <p:nvPr/>
          </p:nvCxnSpPr>
          <p:spPr>
            <a:xfrm rot="16200000" flipH="1">
              <a:off x="1485900" y="4914900"/>
              <a:ext cx="533402" cy="914402"/>
            </a:xfrm>
            <a:prstGeom prst="straightConnector1">
              <a:avLst/>
            </a:prstGeom>
            <a:ln w="28575">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p:nvPr/>
          </p:nvCxnSpPr>
          <p:spPr>
            <a:xfrm rot="16200000" flipH="1">
              <a:off x="2819401" y="5181599"/>
              <a:ext cx="533399" cy="381000"/>
            </a:xfrm>
            <a:prstGeom prst="straightConnector1">
              <a:avLst/>
            </a:prstGeom>
            <a:ln w="28575">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p:nvPr/>
          </p:nvCxnSpPr>
          <p:spPr>
            <a:xfrm>
              <a:off x="4191000" y="5105400"/>
              <a:ext cx="838200" cy="609600"/>
            </a:xfrm>
            <a:prstGeom prst="straightConnector1">
              <a:avLst/>
            </a:prstGeom>
            <a:ln w="28575">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p:nvPr/>
          </p:nvCxnSpPr>
          <p:spPr>
            <a:xfrm>
              <a:off x="5562600" y="5181600"/>
              <a:ext cx="914400" cy="533400"/>
            </a:xfrm>
            <a:prstGeom prst="straightConnector1">
              <a:avLst/>
            </a:prstGeom>
            <a:ln w="28575">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grpSp>
      <p:sp>
        <p:nvSpPr>
          <p:cNvPr id="35844" name="Rectangle 2"/>
          <p:cNvSpPr>
            <a:spLocks noGrp="1" noChangeArrowheads="1"/>
          </p:cNvSpPr>
          <p:nvPr>
            <p:ph type="title"/>
          </p:nvPr>
        </p:nvSpPr>
        <p:spPr>
          <a:xfrm>
            <a:off x="381000" y="76200"/>
            <a:ext cx="8153400" cy="457200"/>
          </a:xfrm>
        </p:spPr>
        <p:txBody>
          <a:bodyPr/>
          <a:lstStyle/>
          <a:p>
            <a:pPr eaLnBrk="1" hangingPunct="1"/>
            <a:r>
              <a:rPr lang="en-US" dirty="0">
                <a:solidFill>
                  <a:schemeClr val="tx2">
                    <a:lumMod val="75000"/>
                  </a:schemeClr>
                </a:solidFill>
              </a:rPr>
              <a:t>SOA – Layered Approach</a:t>
            </a:r>
            <a:endParaRPr lang="en-US" dirty="0"/>
          </a:p>
        </p:txBody>
      </p:sp>
      <p:sp>
        <p:nvSpPr>
          <p:cNvPr id="6" name="Can 5"/>
          <p:cNvSpPr/>
          <p:nvPr/>
        </p:nvSpPr>
        <p:spPr>
          <a:xfrm>
            <a:off x="1981200" y="5715000"/>
            <a:ext cx="304800" cy="3810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ube 6"/>
          <p:cNvSpPr/>
          <p:nvPr/>
        </p:nvSpPr>
        <p:spPr>
          <a:xfrm>
            <a:off x="3276600" y="5715000"/>
            <a:ext cx="457200" cy="3810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Multidocument 7"/>
          <p:cNvSpPr/>
          <p:nvPr/>
        </p:nvSpPr>
        <p:spPr>
          <a:xfrm>
            <a:off x="4876800" y="5791200"/>
            <a:ext cx="457200" cy="304800"/>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Process 8"/>
          <p:cNvSpPr/>
          <p:nvPr/>
        </p:nvSpPr>
        <p:spPr>
          <a:xfrm>
            <a:off x="6248400" y="5791200"/>
            <a:ext cx="457200" cy="3048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loud 9"/>
          <p:cNvSpPr/>
          <p:nvPr/>
        </p:nvSpPr>
        <p:spPr>
          <a:xfrm>
            <a:off x="7467600" y="5791200"/>
            <a:ext cx="457200" cy="2286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286000" y="5758190"/>
            <a:ext cx="1066800" cy="261610"/>
          </a:xfrm>
          <a:prstGeom prst="rect">
            <a:avLst/>
          </a:prstGeom>
          <a:noFill/>
        </p:spPr>
        <p:txBody>
          <a:bodyPr wrap="square" rtlCol="0">
            <a:spAutoFit/>
          </a:bodyPr>
          <a:lstStyle/>
          <a:p>
            <a:r>
              <a:rPr lang="en-US" sz="1100" dirty="0"/>
              <a:t>Databases</a:t>
            </a:r>
          </a:p>
        </p:txBody>
      </p:sp>
      <p:sp>
        <p:nvSpPr>
          <p:cNvPr id="12" name="TextBox 11"/>
          <p:cNvSpPr txBox="1"/>
          <p:nvPr/>
        </p:nvSpPr>
        <p:spPr>
          <a:xfrm>
            <a:off x="3733800" y="5758190"/>
            <a:ext cx="1066800" cy="261610"/>
          </a:xfrm>
          <a:prstGeom prst="rect">
            <a:avLst/>
          </a:prstGeom>
          <a:noFill/>
        </p:spPr>
        <p:txBody>
          <a:bodyPr wrap="square" rtlCol="0">
            <a:spAutoFit/>
          </a:bodyPr>
          <a:lstStyle/>
          <a:p>
            <a:r>
              <a:rPr lang="en-US" sz="1100" dirty="0"/>
              <a:t>Data Stores</a:t>
            </a:r>
          </a:p>
        </p:txBody>
      </p:sp>
      <p:sp>
        <p:nvSpPr>
          <p:cNvPr id="13" name="TextBox 12"/>
          <p:cNvSpPr txBox="1"/>
          <p:nvPr/>
        </p:nvSpPr>
        <p:spPr>
          <a:xfrm>
            <a:off x="5334000" y="5758190"/>
            <a:ext cx="1066800" cy="261610"/>
          </a:xfrm>
          <a:prstGeom prst="rect">
            <a:avLst/>
          </a:prstGeom>
          <a:noFill/>
        </p:spPr>
        <p:txBody>
          <a:bodyPr wrap="square" rtlCol="0">
            <a:spAutoFit/>
          </a:bodyPr>
          <a:lstStyle/>
          <a:p>
            <a:r>
              <a:rPr lang="en-US" sz="1100" dirty="0"/>
              <a:t>File Stores</a:t>
            </a:r>
          </a:p>
        </p:txBody>
      </p:sp>
      <p:sp>
        <p:nvSpPr>
          <p:cNvPr id="14" name="TextBox 13"/>
          <p:cNvSpPr txBox="1"/>
          <p:nvPr/>
        </p:nvSpPr>
        <p:spPr>
          <a:xfrm>
            <a:off x="6705600" y="5715000"/>
            <a:ext cx="1066800" cy="430887"/>
          </a:xfrm>
          <a:prstGeom prst="rect">
            <a:avLst/>
          </a:prstGeom>
          <a:noFill/>
        </p:spPr>
        <p:txBody>
          <a:bodyPr wrap="square" rtlCol="0">
            <a:spAutoFit/>
          </a:bodyPr>
          <a:lstStyle/>
          <a:p>
            <a:r>
              <a:rPr lang="en-US" sz="1100" dirty="0"/>
              <a:t>Custom </a:t>
            </a:r>
          </a:p>
          <a:p>
            <a:r>
              <a:rPr lang="en-US" sz="1100" dirty="0"/>
              <a:t>Apps</a:t>
            </a:r>
          </a:p>
        </p:txBody>
      </p:sp>
      <p:sp>
        <p:nvSpPr>
          <p:cNvPr id="15" name="TextBox 14"/>
          <p:cNvSpPr txBox="1"/>
          <p:nvPr/>
        </p:nvSpPr>
        <p:spPr>
          <a:xfrm>
            <a:off x="8001000" y="5715000"/>
            <a:ext cx="1066800" cy="430887"/>
          </a:xfrm>
          <a:prstGeom prst="rect">
            <a:avLst/>
          </a:prstGeom>
          <a:noFill/>
        </p:spPr>
        <p:txBody>
          <a:bodyPr wrap="square" rtlCol="0">
            <a:spAutoFit/>
          </a:bodyPr>
          <a:lstStyle/>
          <a:p>
            <a:r>
              <a:rPr lang="en-US" sz="1100" dirty="0"/>
              <a:t>Cloud Storage</a:t>
            </a:r>
          </a:p>
        </p:txBody>
      </p:sp>
      <p:sp>
        <p:nvSpPr>
          <p:cNvPr id="29" name="TextBox 28"/>
          <p:cNvSpPr txBox="1"/>
          <p:nvPr/>
        </p:nvSpPr>
        <p:spPr>
          <a:xfrm>
            <a:off x="228600" y="5562600"/>
            <a:ext cx="1371600" cy="584775"/>
          </a:xfrm>
          <a:prstGeom prst="rect">
            <a:avLst/>
          </a:prstGeom>
          <a:noFill/>
        </p:spPr>
        <p:txBody>
          <a:bodyPr wrap="square" rtlCol="0">
            <a:spAutoFit/>
          </a:bodyPr>
          <a:lstStyle/>
          <a:p>
            <a:r>
              <a:rPr lang="en-US" sz="1600" dirty="0"/>
              <a:t>Data Repositories</a:t>
            </a:r>
          </a:p>
        </p:txBody>
      </p:sp>
      <p:grpSp>
        <p:nvGrpSpPr>
          <p:cNvPr id="3" name="Group 125"/>
          <p:cNvGrpSpPr/>
          <p:nvPr/>
        </p:nvGrpSpPr>
        <p:grpSpPr>
          <a:xfrm>
            <a:off x="228600" y="3048000"/>
            <a:ext cx="8686800" cy="1447800"/>
            <a:chOff x="228600" y="3048000"/>
            <a:chExt cx="8686800" cy="1447800"/>
          </a:xfrm>
        </p:grpSpPr>
        <p:sp>
          <p:nvSpPr>
            <p:cNvPr id="38" name="Rounded Rectangle 37"/>
            <p:cNvSpPr/>
            <p:nvPr/>
          </p:nvSpPr>
          <p:spPr>
            <a:xfrm>
              <a:off x="228600" y="3048000"/>
              <a:ext cx="8686800" cy="990600"/>
            </a:xfrm>
            <a:prstGeom prst="roundRect">
              <a:avLst/>
            </a:prstGeom>
            <a:solidFill>
              <a:srgbClr val="FFC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0" name="Rounded Rectangle 39"/>
            <p:cNvSpPr/>
            <p:nvPr/>
          </p:nvSpPr>
          <p:spPr>
            <a:xfrm>
              <a:off x="457200" y="3200400"/>
              <a:ext cx="1676400" cy="7620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600" b="1" dirty="0"/>
                <a:t>Customer Service </a:t>
              </a:r>
            </a:p>
            <a:p>
              <a:pPr algn="ctr"/>
              <a:endParaRPr lang="en-US" sz="1600" b="1" dirty="0"/>
            </a:p>
          </p:txBody>
        </p:sp>
        <p:pic>
          <p:nvPicPr>
            <p:cNvPr id="41" name="Picture 6"/>
            <p:cNvPicPr>
              <a:picLocks noChangeAspect="1" noChangeArrowheads="1"/>
            </p:cNvPicPr>
            <p:nvPr/>
          </p:nvPicPr>
          <p:blipFill>
            <a:blip r:embed="rId4" cstate="print"/>
            <a:srcRect/>
            <a:stretch>
              <a:fillRect/>
            </a:stretch>
          </p:blipFill>
          <p:spPr bwMode="auto">
            <a:xfrm>
              <a:off x="838200" y="3733800"/>
              <a:ext cx="771525" cy="209550"/>
            </a:xfrm>
            <a:prstGeom prst="rect">
              <a:avLst/>
            </a:prstGeom>
            <a:noFill/>
            <a:ln w="9525">
              <a:noFill/>
              <a:miter lim="800000"/>
              <a:headEnd/>
              <a:tailEnd/>
            </a:ln>
            <a:effectLst/>
          </p:spPr>
        </p:pic>
        <p:sp>
          <p:nvSpPr>
            <p:cNvPr id="43" name="Rounded Rectangle 42"/>
            <p:cNvSpPr/>
            <p:nvPr/>
          </p:nvSpPr>
          <p:spPr>
            <a:xfrm>
              <a:off x="2362200" y="3200400"/>
              <a:ext cx="1676400" cy="762000"/>
            </a:xfrm>
            <a:prstGeom prst="roundRect">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600" b="1" dirty="0"/>
                <a:t>Order Processing</a:t>
              </a:r>
            </a:p>
            <a:p>
              <a:pPr algn="ctr"/>
              <a:endParaRPr lang="en-US" sz="1600" b="1" dirty="0"/>
            </a:p>
          </p:txBody>
        </p:sp>
        <p:pic>
          <p:nvPicPr>
            <p:cNvPr id="45" name="Picture 7"/>
            <p:cNvPicPr>
              <a:picLocks noChangeAspect="1" noChangeArrowheads="1"/>
            </p:cNvPicPr>
            <p:nvPr/>
          </p:nvPicPr>
          <p:blipFill>
            <a:blip r:embed="rId5" cstate="print"/>
            <a:srcRect/>
            <a:stretch>
              <a:fillRect/>
            </a:stretch>
          </p:blipFill>
          <p:spPr bwMode="auto">
            <a:xfrm>
              <a:off x="2743200" y="3676650"/>
              <a:ext cx="962025" cy="285750"/>
            </a:xfrm>
            <a:prstGeom prst="rect">
              <a:avLst/>
            </a:prstGeom>
            <a:noFill/>
            <a:ln w="9525">
              <a:noFill/>
              <a:miter lim="800000"/>
              <a:headEnd/>
              <a:tailEnd/>
            </a:ln>
            <a:effectLst/>
          </p:spPr>
        </p:pic>
        <p:sp>
          <p:nvSpPr>
            <p:cNvPr id="46" name="Rounded Rectangle 45"/>
            <p:cNvSpPr/>
            <p:nvPr/>
          </p:nvSpPr>
          <p:spPr>
            <a:xfrm>
              <a:off x="4191000" y="3200400"/>
              <a:ext cx="1676400" cy="762000"/>
            </a:xfrm>
            <a:prstGeom prst="roundRect">
              <a:avLst/>
            </a:prstGeom>
            <a:solidFill>
              <a:schemeClr val="accent6">
                <a:lumMod val="7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600" b="1" dirty="0"/>
                <a:t>Customer Account Mgmt</a:t>
              </a:r>
            </a:p>
            <a:p>
              <a:pPr algn="ctr"/>
              <a:endParaRPr lang="en-US" sz="1600" b="1" dirty="0"/>
            </a:p>
          </p:txBody>
        </p:sp>
        <p:pic>
          <p:nvPicPr>
            <p:cNvPr id="48" name="Picture 8"/>
            <p:cNvPicPr>
              <a:picLocks noChangeAspect="1" noChangeArrowheads="1"/>
            </p:cNvPicPr>
            <p:nvPr/>
          </p:nvPicPr>
          <p:blipFill>
            <a:blip r:embed="rId6" cstate="print"/>
            <a:srcRect/>
            <a:stretch>
              <a:fillRect/>
            </a:stretch>
          </p:blipFill>
          <p:spPr bwMode="auto">
            <a:xfrm>
              <a:off x="4638675" y="3733800"/>
              <a:ext cx="771525" cy="152400"/>
            </a:xfrm>
            <a:prstGeom prst="rect">
              <a:avLst/>
            </a:prstGeom>
            <a:noFill/>
            <a:ln w="9525">
              <a:noFill/>
              <a:miter lim="800000"/>
              <a:headEnd/>
              <a:tailEnd/>
            </a:ln>
            <a:effectLst/>
          </p:spPr>
        </p:pic>
        <p:sp>
          <p:nvSpPr>
            <p:cNvPr id="49" name="TextBox 48"/>
            <p:cNvSpPr txBox="1"/>
            <p:nvPr/>
          </p:nvSpPr>
          <p:spPr>
            <a:xfrm>
              <a:off x="7696200" y="3115270"/>
              <a:ext cx="1219200" cy="923330"/>
            </a:xfrm>
            <a:prstGeom prst="rect">
              <a:avLst/>
            </a:prstGeom>
            <a:noFill/>
          </p:spPr>
          <p:txBody>
            <a:bodyPr wrap="square" rtlCol="0">
              <a:spAutoFit/>
            </a:bodyPr>
            <a:lstStyle/>
            <a:p>
              <a:r>
                <a:rPr lang="en-US" b="1" dirty="0">
                  <a:latin typeface="Arial Narrow" pitchFamily="34" charset="0"/>
                </a:rPr>
                <a:t>Composed Business Services</a:t>
              </a:r>
            </a:p>
          </p:txBody>
        </p:sp>
        <p:sp>
          <p:nvSpPr>
            <p:cNvPr id="51" name="Rounded Rectangle 50"/>
            <p:cNvSpPr/>
            <p:nvPr/>
          </p:nvSpPr>
          <p:spPr>
            <a:xfrm>
              <a:off x="6019800" y="3200400"/>
              <a:ext cx="1676400" cy="762000"/>
            </a:xfrm>
            <a:prstGeom prst="roundRect">
              <a:avLst/>
            </a:prstGeom>
            <a:solidFill>
              <a:schemeClr val="bg1">
                <a:lumMod val="6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400" b="1" dirty="0"/>
                <a:t>Other Composite Services</a:t>
              </a:r>
            </a:p>
            <a:p>
              <a:pPr algn="ctr"/>
              <a:endParaRPr lang="en-US" sz="1400" b="1" dirty="0"/>
            </a:p>
          </p:txBody>
        </p:sp>
        <p:pic>
          <p:nvPicPr>
            <p:cNvPr id="52" name="Picture 9"/>
            <p:cNvPicPr>
              <a:picLocks noChangeAspect="1" noChangeArrowheads="1"/>
            </p:cNvPicPr>
            <p:nvPr/>
          </p:nvPicPr>
          <p:blipFill>
            <a:blip r:embed="rId7" cstate="print"/>
            <a:srcRect/>
            <a:stretch>
              <a:fillRect/>
            </a:stretch>
          </p:blipFill>
          <p:spPr bwMode="auto">
            <a:xfrm>
              <a:off x="6629400" y="3676650"/>
              <a:ext cx="409575" cy="209550"/>
            </a:xfrm>
            <a:prstGeom prst="rect">
              <a:avLst/>
            </a:prstGeom>
            <a:noFill/>
            <a:ln w="9525">
              <a:noFill/>
              <a:miter lim="800000"/>
              <a:headEnd/>
              <a:tailEnd/>
            </a:ln>
            <a:effectLst/>
          </p:spPr>
        </p:pic>
        <p:cxnSp>
          <p:nvCxnSpPr>
            <p:cNvPr id="73" name="Straight Arrow Connector 72"/>
            <p:cNvCxnSpPr/>
            <p:nvPr/>
          </p:nvCxnSpPr>
          <p:spPr>
            <a:xfrm rot="5400000">
              <a:off x="1097757" y="4140991"/>
              <a:ext cx="476250" cy="233363"/>
            </a:xfrm>
            <a:prstGeom prst="straightConnector1">
              <a:avLst/>
            </a:prstGeom>
            <a:ln w="28575">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a:off x="1447800" y="3962398"/>
              <a:ext cx="2286000" cy="533402"/>
            </a:xfrm>
            <a:prstGeom prst="straightConnector1">
              <a:avLst/>
            </a:prstGeom>
            <a:ln w="28575">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rot="10800000" flipV="1">
              <a:off x="1524000" y="3962397"/>
              <a:ext cx="1752604" cy="533399"/>
            </a:xfrm>
            <a:prstGeom prst="straightConnector1">
              <a:avLst/>
            </a:prstGeom>
            <a:ln w="28575">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rot="5400000">
              <a:off x="2895601" y="4038600"/>
              <a:ext cx="533403" cy="380997"/>
            </a:xfrm>
            <a:prstGeom prst="straightConnector1">
              <a:avLst/>
            </a:prstGeom>
            <a:ln w="28575">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3505204" y="3962398"/>
              <a:ext cx="2133596" cy="533399"/>
            </a:xfrm>
            <a:prstGeom prst="straightConnector1">
              <a:avLst/>
            </a:prstGeom>
            <a:ln w="28575">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rot="10800000" flipV="1">
              <a:off x="1828800" y="3962396"/>
              <a:ext cx="3124200" cy="533399"/>
            </a:xfrm>
            <a:prstGeom prst="straightConnector1">
              <a:avLst/>
            </a:prstGeom>
            <a:ln w="28575">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rot="16200000" flipH="1">
              <a:off x="5788819" y="3426616"/>
              <a:ext cx="533400" cy="1604962"/>
            </a:xfrm>
            <a:prstGeom prst="straightConnector1">
              <a:avLst/>
            </a:prstGeom>
            <a:ln w="28575">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rot="10800000" flipV="1">
              <a:off x="5410201" y="3962398"/>
              <a:ext cx="1371600" cy="457199"/>
            </a:xfrm>
            <a:prstGeom prst="straightConnector1">
              <a:avLst/>
            </a:prstGeom>
            <a:ln w="28575">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rot="5400000">
              <a:off x="6705603" y="4114805"/>
              <a:ext cx="457200" cy="152395"/>
            </a:xfrm>
            <a:prstGeom prst="straightConnector1">
              <a:avLst/>
            </a:prstGeom>
            <a:ln w="28575">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grpSp>
      <p:grpSp>
        <p:nvGrpSpPr>
          <p:cNvPr id="4" name="Group 126"/>
          <p:cNvGrpSpPr/>
          <p:nvPr/>
        </p:nvGrpSpPr>
        <p:grpSpPr>
          <a:xfrm>
            <a:off x="228600" y="1905000"/>
            <a:ext cx="8686800" cy="1371600"/>
            <a:chOff x="228600" y="1905000"/>
            <a:chExt cx="8686800" cy="1371600"/>
          </a:xfrm>
        </p:grpSpPr>
        <p:sp>
          <p:nvSpPr>
            <p:cNvPr id="66" name="Rounded Rectangle 65"/>
            <p:cNvSpPr/>
            <p:nvPr/>
          </p:nvSpPr>
          <p:spPr>
            <a:xfrm>
              <a:off x="228600" y="1905000"/>
              <a:ext cx="8686800" cy="990600"/>
            </a:xfrm>
            <a:prstGeom prst="roundRect">
              <a:avLst/>
            </a:prstGeom>
            <a:solidFill>
              <a:srgbClr val="FFC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19" name="Picture 18" descr="overview.jpg"/>
            <p:cNvPicPr>
              <a:picLocks noChangeAspect="1"/>
            </p:cNvPicPr>
            <p:nvPr/>
          </p:nvPicPr>
          <p:blipFill>
            <a:blip r:embed="rId8" cstate="print"/>
            <a:stretch>
              <a:fillRect/>
            </a:stretch>
          </p:blipFill>
          <p:spPr>
            <a:xfrm>
              <a:off x="1219200" y="1981200"/>
              <a:ext cx="1092200" cy="819150"/>
            </a:xfrm>
            <a:prstGeom prst="rect">
              <a:avLst/>
            </a:prstGeom>
          </p:spPr>
        </p:pic>
        <p:pic>
          <p:nvPicPr>
            <p:cNvPr id="22" name="Picture 21" descr="gm-ui.jpg"/>
            <p:cNvPicPr>
              <a:picLocks noChangeAspect="1"/>
            </p:cNvPicPr>
            <p:nvPr/>
          </p:nvPicPr>
          <p:blipFill>
            <a:blip r:embed="rId9" cstate="print"/>
            <a:stretch>
              <a:fillRect/>
            </a:stretch>
          </p:blipFill>
          <p:spPr>
            <a:xfrm>
              <a:off x="3886200" y="2057400"/>
              <a:ext cx="1018347" cy="755548"/>
            </a:xfrm>
            <a:prstGeom prst="rect">
              <a:avLst/>
            </a:prstGeom>
          </p:spPr>
        </p:pic>
        <p:pic>
          <p:nvPicPr>
            <p:cNvPr id="28" name="Picture 27" descr="CRM5_RibbonUI.png"/>
            <p:cNvPicPr>
              <a:picLocks noChangeAspect="1"/>
            </p:cNvPicPr>
            <p:nvPr/>
          </p:nvPicPr>
          <p:blipFill>
            <a:blip r:embed="rId10" cstate="print"/>
            <a:stretch>
              <a:fillRect/>
            </a:stretch>
          </p:blipFill>
          <p:spPr>
            <a:xfrm>
              <a:off x="6019800" y="2057400"/>
              <a:ext cx="1048825" cy="719429"/>
            </a:xfrm>
            <a:prstGeom prst="rect">
              <a:avLst/>
            </a:prstGeom>
          </p:spPr>
        </p:pic>
        <p:sp>
          <p:nvSpPr>
            <p:cNvPr id="67" name="TextBox 66"/>
            <p:cNvSpPr txBox="1"/>
            <p:nvPr/>
          </p:nvSpPr>
          <p:spPr>
            <a:xfrm>
              <a:off x="7696200" y="1972270"/>
              <a:ext cx="1219200" cy="646331"/>
            </a:xfrm>
            <a:prstGeom prst="rect">
              <a:avLst/>
            </a:prstGeom>
            <a:noFill/>
          </p:spPr>
          <p:txBody>
            <a:bodyPr wrap="square" rtlCol="0">
              <a:spAutoFit/>
            </a:bodyPr>
            <a:lstStyle/>
            <a:p>
              <a:r>
                <a:rPr lang="en-US" b="1" dirty="0">
                  <a:latin typeface="Arial Narrow" pitchFamily="34" charset="0"/>
                </a:rPr>
                <a:t>Composite Apps</a:t>
              </a:r>
            </a:p>
          </p:txBody>
        </p:sp>
        <p:cxnSp>
          <p:nvCxnSpPr>
            <p:cNvPr id="86" name="Straight Arrow Connector 85"/>
            <p:cNvCxnSpPr>
              <a:stCxn id="19" idx="2"/>
            </p:cNvCxnSpPr>
            <p:nvPr/>
          </p:nvCxnSpPr>
          <p:spPr>
            <a:xfrm rot="5400000">
              <a:off x="1292225" y="2803525"/>
              <a:ext cx="476251" cy="469900"/>
            </a:xfrm>
            <a:prstGeom prst="straightConnector1">
              <a:avLst/>
            </a:prstGeom>
            <a:ln w="28575">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rot="10800000" flipV="1">
              <a:off x="3200400" y="2819400"/>
              <a:ext cx="914400" cy="457200"/>
            </a:xfrm>
            <a:prstGeom prst="straightConnector1">
              <a:avLst/>
            </a:prstGeom>
            <a:ln w="28575">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22" idx="2"/>
              <a:endCxn id="46" idx="0"/>
            </p:cNvCxnSpPr>
            <p:nvPr/>
          </p:nvCxnSpPr>
          <p:spPr>
            <a:xfrm rot="16200000" flipH="1">
              <a:off x="4518561" y="2689761"/>
              <a:ext cx="387452" cy="633826"/>
            </a:xfrm>
            <a:prstGeom prst="straightConnector1">
              <a:avLst/>
            </a:prstGeom>
            <a:ln w="28575">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stCxn id="28" idx="2"/>
            </p:cNvCxnSpPr>
            <p:nvPr/>
          </p:nvCxnSpPr>
          <p:spPr>
            <a:xfrm rot="5400000">
              <a:off x="5651122" y="2307308"/>
              <a:ext cx="423571" cy="1362613"/>
            </a:xfrm>
            <a:prstGeom prst="straightConnector1">
              <a:avLst/>
            </a:prstGeom>
            <a:ln w="28575">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grpSp>
      <p:grpSp>
        <p:nvGrpSpPr>
          <p:cNvPr id="16" name="Group 127"/>
          <p:cNvGrpSpPr/>
          <p:nvPr/>
        </p:nvGrpSpPr>
        <p:grpSpPr>
          <a:xfrm>
            <a:off x="228600" y="685800"/>
            <a:ext cx="8686800" cy="2514600"/>
            <a:chOff x="228600" y="685800"/>
            <a:chExt cx="8686800" cy="2514600"/>
          </a:xfrm>
        </p:grpSpPr>
        <p:sp>
          <p:nvSpPr>
            <p:cNvPr id="69" name="Rounded Rectangle 68"/>
            <p:cNvSpPr/>
            <p:nvPr/>
          </p:nvSpPr>
          <p:spPr>
            <a:xfrm>
              <a:off x="228600" y="685800"/>
              <a:ext cx="8686800" cy="990600"/>
            </a:xfrm>
            <a:prstGeom prst="roundRect">
              <a:avLst/>
            </a:prstGeom>
            <a:solidFill>
              <a:srgbClr val="FFC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71" name="Picture 70" descr="dashboard-portlets.png"/>
            <p:cNvPicPr>
              <a:picLocks noChangeAspect="1"/>
            </p:cNvPicPr>
            <p:nvPr/>
          </p:nvPicPr>
          <p:blipFill>
            <a:blip r:embed="rId11" cstate="print"/>
            <a:stretch>
              <a:fillRect/>
            </a:stretch>
          </p:blipFill>
          <p:spPr>
            <a:xfrm>
              <a:off x="2895600" y="762000"/>
              <a:ext cx="2514600" cy="743297"/>
            </a:xfrm>
            <a:prstGeom prst="rect">
              <a:avLst/>
            </a:prstGeom>
          </p:spPr>
        </p:pic>
        <p:sp>
          <p:nvSpPr>
            <p:cNvPr id="72" name="TextBox 71"/>
            <p:cNvSpPr txBox="1"/>
            <p:nvPr/>
          </p:nvSpPr>
          <p:spPr>
            <a:xfrm>
              <a:off x="7696200" y="838200"/>
              <a:ext cx="1219200" cy="646331"/>
            </a:xfrm>
            <a:prstGeom prst="rect">
              <a:avLst/>
            </a:prstGeom>
            <a:noFill/>
          </p:spPr>
          <p:txBody>
            <a:bodyPr wrap="square" rtlCol="0">
              <a:spAutoFit/>
            </a:bodyPr>
            <a:lstStyle/>
            <a:p>
              <a:r>
                <a:rPr lang="en-US" b="1" dirty="0">
                  <a:latin typeface="Arial Narrow" pitchFamily="34" charset="0"/>
                </a:rPr>
                <a:t>Unified UI View</a:t>
              </a:r>
            </a:p>
          </p:txBody>
        </p:sp>
        <p:cxnSp>
          <p:nvCxnSpPr>
            <p:cNvPr id="100" name="Straight Arrow Connector 99"/>
            <p:cNvCxnSpPr/>
            <p:nvPr/>
          </p:nvCxnSpPr>
          <p:spPr>
            <a:xfrm rot="10800000" flipV="1">
              <a:off x="1905001" y="1428748"/>
              <a:ext cx="1460501" cy="628654"/>
            </a:xfrm>
            <a:prstGeom prst="straightConnector1">
              <a:avLst/>
            </a:prstGeom>
            <a:ln w="28575">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a:endCxn id="22" idx="0"/>
            </p:cNvCxnSpPr>
            <p:nvPr/>
          </p:nvCxnSpPr>
          <p:spPr>
            <a:xfrm rot="16200000" flipH="1">
              <a:off x="4026487" y="1688513"/>
              <a:ext cx="609600" cy="128174"/>
            </a:xfrm>
            <a:prstGeom prst="straightConnector1">
              <a:avLst/>
            </a:prstGeom>
            <a:ln w="28575">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p:nvPr/>
          </p:nvCxnSpPr>
          <p:spPr>
            <a:xfrm>
              <a:off x="5181600" y="1447800"/>
              <a:ext cx="1219200" cy="609600"/>
            </a:xfrm>
            <a:prstGeom prst="straightConnector1">
              <a:avLst/>
            </a:prstGeom>
            <a:ln w="28575">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a:endCxn id="51" idx="0"/>
            </p:cNvCxnSpPr>
            <p:nvPr/>
          </p:nvCxnSpPr>
          <p:spPr>
            <a:xfrm>
              <a:off x="4724400" y="1447800"/>
              <a:ext cx="2133600" cy="1752600"/>
            </a:xfrm>
            <a:prstGeom prst="straightConnector1">
              <a:avLst/>
            </a:prstGeom>
            <a:ln w="28575">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grpSp>
    </p:spTree>
    <p:custDataLst>
      <p:tags r:id="rId1"/>
    </p:custDataLst>
  </p:cSld>
  <p:clrMapOvr>
    <a:masterClrMapping/>
  </p:clrMapOvr>
  <p:transition spd="med" advTm="73539"/>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ou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ox(ou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ox(out)">
                                      <p:cBhvr>
                                        <p:cTn id="2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7"/>
          <p:cNvGrpSpPr/>
          <p:nvPr/>
        </p:nvGrpSpPr>
        <p:grpSpPr>
          <a:xfrm>
            <a:off x="1447800" y="762000"/>
            <a:ext cx="5715000" cy="4648200"/>
            <a:chOff x="1447800" y="762000"/>
            <a:chExt cx="5715000" cy="4648200"/>
          </a:xfrm>
        </p:grpSpPr>
        <p:sp>
          <p:nvSpPr>
            <p:cNvPr id="19" name="Oval 18"/>
            <p:cNvSpPr/>
            <p:nvPr/>
          </p:nvSpPr>
          <p:spPr>
            <a:xfrm>
              <a:off x="1447800" y="2286000"/>
              <a:ext cx="5715000" cy="3124200"/>
            </a:xfrm>
            <a:prstGeom prst="ellipse">
              <a:avLst/>
            </a:prstGeom>
            <a:solidFill>
              <a:schemeClr val="accent6">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 name="TextBox 19"/>
            <p:cNvSpPr txBox="1"/>
            <p:nvPr/>
          </p:nvSpPr>
          <p:spPr>
            <a:xfrm>
              <a:off x="3200400" y="3440668"/>
              <a:ext cx="2133600" cy="369332"/>
            </a:xfrm>
            <a:prstGeom prst="rect">
              <a:avLst/>
            </a:prstGeom>
            <a:noFill/>
          </p:spPr>
          <p:txBody>
            <a:bodyPr wrap="square" rtlCol="0">
              <a:spAutoFit/>
            </a:bodyPr>
            <a:lstStyle/>
            <a:p>
              <a:pPr algn="ctr"/>
              <a:r>
                <a:rPr lang="en-US" b="1" dirty="0"/>
                <a:t>Network</a:t>
              </a:r>
            </a:p>
          </p:txBody>
        </p:sp>
        <p:grpSp>
          <p:nvGrpSpPr>
            <p:cNvPr id="7" name="Group 26"/>
            <p:cNvGrpSpPr/>
            <p:nvPr/>
          </p:nvGrpSpPr>
          <p:grpSpPr>
            <a:xfrm>
              <a:off x="3581400" y="762000"/>
              <a:ext cx="3009900" cy="3352800"/>
              <a:chOff x="3581400" y="762000"/>
              <a:chExt cx="3009900" cy="3352800"/>
            </a:xfrm>
          </p:grpSpPr>
          <p:sp>
            <p:nvSpPr>
              <p:cNvPr id="4" name="Can 3"/>
              <p:cNvSpPr/>
              <p:nvPr/>
            </p:nvSpPr>
            <p:spPr>
              <a:xfrm>
                <a:off x="3581400" y="1295400"/>
                <a:ext cx="1676400" cy="1447800"/>
              </a:xfrm>
              <a:prstGeom prst="ca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dirty="0"/>
                  <a:t>Service Registry </a:t>
                </a:r>
                <a:r>
                  <a:rPr lang="en-US" sz="1400" dirty="0"/>
                  <a:t>(Discovery Agencies)</a:t>
                </a:r>
                <a:endParaRPr lang="en-US" sz="2000" dirty="0"/>
              </a:p>
            </p:txBody>
          </p:sp>
          <p:cxnSp>
            <p:nvCxnSpPr>
              <p:cNvPr id="8" name="Straight Arrow Connector 7"/>
              <p:cNvCxnSpPr>
                <a:stCxn id="6" idx="0"/>
                <a:endCxn id="4" idx="4"/>
              </p:cNvCxnSpPr>
              <p:nvPr/>
            </p:nvCxnSpPr>
            <p:spPr>
              <a:xfrm rot="16200000" flipV="1">
                <a:off x="4876800" y="2400300"/>
                <a:ext cx="2095500" cy="133350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rot="3501146">
                <a:off x="5787684" y="3094817"/>
                <a:ext cx="1197764" cy="369332"/>
              </a:xfrm>
              <a:prstGeom prst="rect">
                <a:avLst/>
              </a:prstGeom>
              <a:noFill/>
            </p:spPr>
            <p:txBody>
              <a:bodyPr wrap="none" rtlCol="0">
                <a:spAutoFit/>
              </a:bodyPr>
              <a:lstStyle/>
              <a:p>
                <a:r>
                  <a:rPr lang="en-US" dirty="0"/>
                  <a:t>1. Publish</a:t>
                </a:r>
              </a:p>
            </p:txBody>
          </p:sp>
          <p:sp>
            <p:nvSpPr>
              <p:cNvPr id="23" name="Rounded Rectangle 22"/>
              <p:cNvSpPr/>
              <p:nvPr/>
            </p:nvSpPr>
            <p:spPr>
              <a:xfrm>
                <a:off x="3733800" y="762000"/>
                <a:ext cx="1447800" cy="6858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Service Description</a:t>
                </a:r>
              </a:p>
            </p:txBody>
          </p:sp>
        </p:grpSp>
      </p:grpSp>
      <p:sp>
        <p:nvSpPr>
          <p:cNvPr id="2" name="Title 1"/>
          <p:cNvSpPr>
            <a:spLocks noGrp="1"/>
          </p:cNvSpPr>
          <p:nvPr>
            <p:ph type="title"/>
          </p:nvPr>
        </p:nvSpPr>
        <p:spPr/>
        <p:txBody>
          <a:bodyPr/>
          <a:lstStyle/>
          <a:p>
            <a:r>
              <a:rPr lang="en-US" dirty="0"/>
              <a:t>SOA Interaction Components</a:t>
            </a:r>
          </a:p>
        </p:txBody>
      </p:sp>
      <p:sp>
        <p:nvSpPr>
          <p:cNvPr id="6" name="Oval 5"/>
          <p:cNvSpPr/>
          <p:nvPr/>
        </p:nvSpPr>
        <p:spPr>
          <a:xfrm>
            <a:off x="5334000" y="4114800"/>
            <a:ext cx="2514600" cy="14478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a:t>Service Provider</a:t>
            </a:r>
          </a:p>
        </p:txBody>
      </p:sp>
      <p:grpSp>
        <p:nvGrpSpPr>
          <p:cNvPr id="10" name="Group 29"/>
          <p:cNvGrpSpPr/>
          <p:nvPr/>
        </p:nvGrpSpPr>
        <p:grpSpPr>
          <a:xfrm>
            <a:off x="3352800" y="4419600"/>
            <a:ext cx="1981200" cy="871954"/>
            <a:chOff x="3352800" y="4419600"/>
            <a:chExt cx="1981200" cy="871954"/>
          </a:xfrm>
        </p:grpSpPr>
        <p:cxnSp>
          <p:nvCxnSpPr>
            <p:cNvPr id="9" name="Straight Arrow Connector 8"/>
            <p:cNvCxnSpPr>
              <a:stCxn id="5" idx="6"/>
              <a:endCxn id="6" idx="2"/>
            </p:cNvCxnSpPr>
            <p:nvPr/>
          </p:nvCxnSpPr>
          <p:spPr>
            <a:xfrm>
              <a:off x="3352800" y="4838700"/>
              <a:ext cx="1981200" cy="1588"/>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657600" y="4419600"/>
              <a:ext cx="1120820" cy="369332"/>
            </a:xfrm>
            <a:prstGeom prst="rect">
              <a:avLst/>
            </a:prstGeom>
            <a:noFill/>
          </p:spPr>
          <p:txBody>
            <a:bodyPr wrap="none" rtlCol="0">
              <a:spAutoFit/>
            </a:bodyPr>
            <a:lstStyle/>
            <a:p>
              <a:r>
                <a:rPr lang="en-US" dirty="0"/>
                <a:t>3. Invoke</a:t>
              </a:r>
            </a:p>
          </p:txBody>
        </p:sp>
        <p:sp>
          <p:nvSpPr>
            <p:cNvPr id="18" name="TextBox 17"/>
            <p:cNvSpPr txBox="1"/>
            <p:nvPr/>
          </p:nvSpPr>
          <p:spPr>
            <a:xfrm>
              <a:off x="3352800" y="4953000"/>
              <a:ext cx="1927131" cy="338554"/>
            </a:xfrm>
            <a:prstGeom prst="rect">
              <a:avLst/>
            </a:prstGeom>
            <a:noFill/>
          </p:spPr>
          <p:txBody>
            <a:bodyPr wrap="none" rtlCol="0">
              <a:spAutoFit/>
            </a:bodyPr>
            <a:lstStyle/>
            <a:p>
              <a:r>
                <a:rPr lang="en-US" sz="1600" dirty="0"/>
                <a:t>Request Response</a:t>
              </a:r>
            </a:p>
          </p:txBody>
        </p:sp>
      </p:grpSp>
      <p:sp>
        <p:nvSpPr>
          <p:cNvPr id="21" name="Rounded Rectangle 20"/>
          <p:cNvSpPr/>
          <p:nvPr/>
        </p:nvSpPr>
        <p:spPr>
          <a:xfrm>
            <a:off x="7315200" y="4343400"/>
            <a:ext cx="1447800" cy="6858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Service Description</a:t>
            </a:r>
          </a:p>
        </p:txBody>
      </p:sp>
      <p:sp>
        <p:nvSpPr>
          <p:cNvPr id="22" name="Rounded Rectangle 21"/>
          <p:cNvSpPr/>
          <p:nvPr/>
        </p:nvSpPr>
        <p:spPr>
          <a:xfrm>
            <a:off x="5943600" y="5334000"/>
            <a:ext cx="1447800" cy="6858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Service</a:t>
            </a:r>
          </a:p>
        </p:txBody>
      </p:sp>
      <p:grpSp>
        <p:nvGrpSpPr>
          <p:cNvPr id="11" name="Group 28"/>
          <p:cNvGrpSpPr/>
          <p:nvPr/>
        </p:nvGrpSpPr>
        <p:grpSpPr>
          <a:xfrm>
            <a:off x="838200" y="2019300"/>
            <a:ext cx="2743200" cy="4000500"/>
            <a:chOff x="838200" y="2019300"/>
            <a:chExt cx="2743200" cy="4000500"/>
          </a:xfrm>
        </p:grpSpPr>
        <p:sp>
          <p:nvSpPr>
            <p:cNvPr id="5" name="Oval 4"/>
            <p:cNvSpPr/>
            <p:nvPr/>
          </p:nvSpPr>
          <p:spPr>
            <a:xfrm>
              <a:off x="838200" y="4114800"/>
              <a:ext cx="2514600" cy="1447800"/>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000" dirty="0"/>
                <a:t>Service Consumer</a:t>
              </a:r>
            </a:p>
          </p:txBody>
        </p:sp>
        <p:cxnSp>
          <p:nvCxnSpPr>
            <p:cNvPr id="12" name="Straight Arrow Connector 11"/>
            <p:cNvCxnSpPr>
              <a:stCxn id="5" idx="0"/>
              <a:endCxn id="4" idx="2"/>
            </p:cNvCxnSpPr>
            <p:nvPr/>
          </p:nvCxnSpPr>
          <p:spPr>
            <a:xfrm rot="5400000" flipH="1" flipV="1">
              <a:off x="1790700" y="2324100"/>
              <a:ext cx="2095500" cy="148590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rot="18444201">
              <a:off x="1596674" y="3133795"/>
              <a:ext cx="1338828" cy="369332"/>
            </a:xfrm>
            <a:prstGeom prst="rect">
              <a:avLst/>
            </a:prstGeom>
            <a:noFill/>
          </p:spPr>
          <p:txBody>
            <a:bodyPr wrap="none" rtlCol="0">
              <a:spAutoFit/>
            </a:bodyPr>
            <a:lstStyle/>
            <a:p>
              <a:r>
                <a:rPr lang="en-US" dirty="0"/>
                <a:t>2. Discover</a:t>
              </a:r>
            </a:p>
          </p:txBody>
        </p:sp>
        <p:sp>
          <p:nvSpPr>
            <p:cNvPr id="24" name="Rounded Rectangle 23"/>
            <p:cNvSpPr/>
            <p:nvPr/>
          </p:nvSpPr>
          <p:spPr>
            <a:xfrm>
              <a:off x="1371600" y="5334000"/>
              <a:ext cx="1447800" cy="6858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Client</a:t>
              </a:r>
            </a:p>
          </p:txBody>
        </p:sp>
      </p:grpSp>
    </p:spTree>
    <p:custDataLst>
      <p:tags r:id="rId1"/>
    </p:custDataLst>
  </p:cSld>
  <p:clrMapOvr>
    <a:masterClrMapping/>
  </p:clrMapOvr>
  <p:transition spd="med" advTm="55458"/>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ox(in)">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ox(in)">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SOA Components – Service Level Interaction</a:t>
            </a:r>
            <a:endParaRPr lang="en-US" dirty="0"/>
          </a:p>
        </p:txBody>
      </p:sp>
      <p:pic>
        <p:nvPicPr>
          <p:cNvPr id="19458" name="Picture 2"/>
          <p:cNvPicPr>
            <a:picLocks noChangeAspect="1" noChangeArrowheads="1"/>
          </p:cNvPicPr>
          <p:nvPr/>
        </p:nvPicPr>
        <p:blipFill>
          <a:blip r:embed="rId4" cstate="print"/>
          <a:srcRect/>
          <a:stretch>
            <a:fillRect/>
          </a:stretch>
        </p:blipFill>
        <p:spPr bwMode="auto">
          <a:xfrm>
            <a:off x="142875" y="1219200"/>
            <a:ext cx="8848725" cy="4228594"/>
          </a:xfrm>
          <a:prstGeom prst="rect">
            <a:avLst/>
          </a:prstGeom>
          <a:noFill/>
          <a:ln w="9525">
            <a:noFill/>
            <a:miter lim="800000"/>
            <a:headEnd/>
            <a:tailEnd/>
          </a:ln>
          <a:effectLst/>
        </p:spPr>
      </p:pic>
      <p:grpSp>
        <p:nvGrpSpPr>
          <p:cNvPr id="3" name="Group 7"/>
          <p:cNvGrpSpPr/>
          <p:nvPr/>
        </p:nvGrpSpPr>
        <p:grpSpPr>
          <a:xfrm>
            <a:off x="7315200" y="2209800"/>
            <a:ext cx="1524000" cy="1143000"/>
            <a:chOff x="3581400" y="1905000"/>
            <a:chExt cx="1524000" cy="1143000"/>
          </a:xfrm>
        </p:grpSpPr>
        <p:sp>
          <p:nvSpPr>
            <p:cNvPr id="9" name="Rectangle 8"/>
            <p:cNvSpPr/>
            <p:nvPr/>
          </p:nvSpPr>
          <p:spPr>
            <a:xfrm>
              <a:off x="3733800" y="1905000"/>
              <a:ext cx="1371600" cy="381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err="1"/>
                <a:t>Fedex</a:t>
              </a:r>
              <a:endParaRPr lang="en-US" dirty="0"/>
            </a:p>
          </p:txBody>
        </p:sp>
        <p:cxnSp>
          <p:nvCxnSpPr>
            <p:cNvPr id="10" name="Straight Arrow Connector 9"/>
            <p:cNvCxnSpPr/>
            <p:nvPr/>
          </p:nvCxnSpPr>
          <p:spPr>
            <a:xfrm rot="5400000">
              <a:off x="3314700" y="2552700"/>
              <a:ext cx="762000" cy="2286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grpSp>
        <p:nvGrpSpPr>
          <p:cNvPr id="4" name="Group 12"/>
          <p:cNvGrpSpPr/>
          <p:nvPr/>
        </p:nvGrpSpPr>
        <p:grpSpPr>
          <a:xfrm>
            <a:off x="457200" y="1066800"/>
            <a:ext cx="1371600" cy="2286000"/>
            <a:chOff x="3505200" y="838200"/>
            <a:chExt cx="1371600" cy="2286000"/>
          </a:xfrm>
        </p:grpSpPr>
        <p:sp>
          <p:nvSpPr>
            <p:cNvPr id="14" name="Rectangle 13"/>
            <p:cNvSpPr/>
            <p:nvPr/>
          </p:nvSpPr>
          <p:spPr>
            <a:xfrm>
              <a:off x="3505200" y="838200"/>
              <a:ext cx="1371600" cy="381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Client</a:t>
              </a:r>
            </a:p>
          </p:txBody>
        </p:sp>
        <p:cxnSp>
          <p:nvCxnSpPr>
            <p:cNvPr id="15" name="Straight Arrow Connector 14"/>
            <p:cNvCxnSpPr/>
            <p:nvPr/>
          </p:nvCxnSpPr>
          <p:spPr>
            <a:xfrm rot="5400000">
              <a:off x="2971800" y="2057400"/>
              <a:ext cx="1905000" cy="2286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grpSp>
        <p:nvGrpSpPr>
          <p:cNvPr id="5" name="Group 17"/>
          <p:cNvGrpSpPr/>
          <p:nvPr/>
        </p:nvGrpSpPr>
        <p:grpSpPr>
          <a:xfrm>
            <a:off x="1752600" y="5334000"/>
            <a:ext cx="1524000" cy="609600"/>
            <a:chOff x="1981200" y="457200"/>
            <a:chExt cx="1524000" cy="609600"/>
          </a:xfrm>
        </p:grpSpPr>
        <p:sp>
          <p:nvSpPr>
            <p:cNvPr id="19" name="Rectangle 18"/>
            <p:cNvSpPr/>
            <p:nvPr/>
          </p:nvSpPr>
          <p:spPr>
            <a:xfrm>
              <a:off x="1981200" y="685800"/>
              <a:ext cx="1371600" cy="381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Invites</a:t>
              </a:r>
            </a:p>
          </p:txBody>
        </p:sp>
        <p:cxnSp>
          <p:nvCxnSpPr>
            <p:cNvPr id="20" name="Straight Arrow Connector 19"/>
            <p:cNvCxnSpPr>
              <a:stCxn id="19" idx="0"/>
            </p:cNvCxnSpPr>
            <p:nvPr/>
          </p:nvCxnSpPr>
          <p:spPr>
            <a:xfrm rot="5400000" flipH="1" flipV="1">
              <a:off x="2971800" y="152400"/>
              <a:ext cx="228600" cy="8382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grpSp>
        <p:nvGrpSpPr>
          <p:cNvPr id="6" name="Group 23"/>
          <p:cNvGrpSpPr/>
          <p:nvPr/>
        </p:nvGrpSpPr>
        <p:grpSpPr>
          <a:xfrm>
            <a:off x="4572000" y="3810000"/>
            <a:ext cx="1981200" cy="1066800"/>
            <a:chOff x="1676400" y="76200"/>
            <a:chExt cx="1981200" cy="1066800"/>
          </a:xfrm>
        </p:grpSpPr>
        <p:sp>
          <p:nvSpPr>
            <p:cNvPr id="25" name="Rectangle 24"/>
            <p:cNvSpPr/>
            <p:nvPr/>
          </p:nvSpPr>
          <p:spPr>
            <a:xfrm>
              <a:off x="1981200" y="609600"/>
              <a:ext cx="1676400" cy="533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Courier Application</a:t>
              </a:r>
            </a:p>
          </p:txBody>
        </p:sp>
        <p:cxnSp>
          <p:nvCxnSpPr>
            <p:cNvPr id="26" name="Straight Arrow Connector 25"/>
            <p:cNvCxnSpPr>
              <a:stCxn id="25" idx="0"/>
            </p:cNvCxnSpPr>
            <p:nvPr/>
          </p:nvCxnSpPr>
          <p:spPr>
            <a:xfrm rot="16200000" flipV="1">
              <a:off x="1981200" y="-228600"/>
              <a:ext cx="533400" cy="11430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grpSp>
        <p:nvGrpSpPr>
          <p:cNvPr id="7" name="Group 28"/>
          <p:cNvGrpSpPr/>
          <p:nvPr/>
        </p:nvGrpSpPr>
        <p:grpSpPr>
          <a:xfrm>
            <a:off x="4572000" y="914400"/>
            <a:ext cx="3200400" cy="1295400"/>
            <a:chOff x="457200" y="609600"/>
            <a:chExt cx="3200400" cy="1295400"/>
          </a:xfrm>
        </p:grpSpPr>
        <p:sp>
          <p:nvSpPr>
            <p:cNvPr id="30" name="Rectangle 29"/>
            <p:cNvSpPr/>
            <p:nvPr/>
          </p:nvSpPr>
          <p:spPr>
            <a:xfrm>
              <a:off x="1981200" y="609600"/>
              <a:ext cx="1676400" cy="304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Courier Office</a:t>
              </a:r>
            </a:p>
          </p:txBody>
        </p:sp>
        <p:cxnSp>
          <p:nvCxnSpPr>
            <p:cNvPr id="31" name="Straight Arrow Connector 30"/>
            <p:cNvCxnSpPr/>
            <p:nvPr/>
          </p:nvCxnSpPr>
          <p:spPr>
            <a:xfrm rot="10800000" flipV="1">
              <a:off x="457200" y="990600"/>
              <a:ext cx="1905000" cy="914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grpSp>
        <p:nvGrpSpPr>
          <p:cNvPr id="8" name="Group 33"/>
          <p:cNvGrpSpPr/>
          <p:nvPr/>
        </p:nvGrpSpPr>
        <p:grpSpPr>
          <a:xfrm>
            <a:off x="2057400" y="762000"/>
            <a:ext cx="1676400" cy="685800"/>
            <a:chOff x="1981200" y="609600"/>
            <a:chExt cx="1676400" cy="685800"/>
          </a:xfrm>
        </p:grpSpPr>
        <p:sp>
          <p:nvSpPr>
            <p:cNvPr id="35" name="Rectangle 34"/>
            <p:cNvSpPr/>
            <p:nvPr/>
          </p:nvSpPr>
          <p:spPr>
            <a:xfrm>
              <a:off x="1981200" y="609600"/>
              <a:ext cx="1676400" cy="304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Courier SLA</a:t>
              </a:r>
            </a:p>
          </p:txBody>
        </p:sp>
        <p:cxnSp>
          <p:nvCxnSpPr>
            <p:cNvPr id="36" name="Straight Arrow Connector 35"/>
            <p:cNvCxnSpPr>
              <a:stCxn id="35" idx="2"/>
            </p:cNvCxnSpPr>
            <p:nvPr/>
          </p:nvCxnSpPr>
          <p:spPr>
            <a:xfrm rot="16200000" flipH="1">
              <a:off x="2819400" y="914400"/>
              <a:ext cx="381000" cy="3810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sp>
        <p:nvSpPr>
          <p:cNvPr id="40" name="TextBox 39"/>
          <p:cNvSpPr txBox="1"/>
          <p:nvPr/>
        </p:nvSpPr>
        <p:spPr>
          <a:xfrm>
            <a:off x="2819400" y="5943601"/>
            <a:ext cx="3352800" cy="307777"/>
          </a:xfrm>
          <a:prstGeom prst="rect">
            <a:avLst/>
          </a:prstGeom>
          <a:noFill/>
        </p:spPr>
        <p:txBody>
          <a:bodyPr wrap="square" rtlCol="0">
            <a:spAutoFit/>
          </a:bodyPr>
          <a:lstStyle/>
          <a:p>
            <a:pPr algn="ctr"/>
            <a:r>
              <a:rPr lang="en-US" sz="1400" dirty="0"/>
              <a:t>SOA Components (</a:t>
            </a:r>
            <a:r>
              <a:rPr lang="en-US" sz="1400" dirty="0" err="1"/>
              <a:t>Arnon</a:t>
            </a:r>
            <a:r>
              <a:rPr lang="en-US" sz="1400" dirty="0"/>
              <a:t>, 2006)</a:t>
            </a:r>
          </a:p>
        </p:txBody>
      </p:sp>
    </p:spTree>
    <p:custDataLst>
      <p:tags r:id="rId1"/>
    </p:custDataLst>
  </p:cSld>
  <p:clrMapOvr>
    <a:masterClrMapping/>
  </p:clrMapOvr>
  <p:transition spd="med" advTm="135128"/>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linds(horizontal)">
                                      <p:cBhvr>
                                        <p:cTn id="27"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linds(horizontal)">
                                      <p:cBhvr>
                                        <p:cTn id="32"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28.6"/>
</p:tagLst>
</file>

<file path=ppt/tags/tag2.xml><?xml version="1.0" encoding="utf-8"?>
<p:tagLst xmlns:a="http://schemas.openxmlformats.org/drawingml/2006/main" xmlns:r="http://schemas.openxmlformats.org/officeDocument/2006/relationships" xmlns:p="http://schemas.openxmlformats.org/presentationml/2006/main">
  <p:tag name="TIMING" val="|14.7|8.7|7.7|4.7"/>
</p:tagLst>
</file>

<file path=ppt/tags/tag3.xml><?xml version="1.0" encoding="utf-8"?>
<p:tagLst xmlns:a="http://schemas.openxmlformats.org/drawingml/2006/main" xmlns:r="http://schemas.openxmlformats.org/officeDocument/2006/relationships" xmlns:p="http://schemas.openxmlformats.org/presentationml/2006/main">
  <p:tag name="TIMING" val="|34.4|5.4|9.4"/>
</p:tagLst>
</file>

<file path=ppt/tags/tag4.xml><?xml version="1.0" encoding="utf-8"?>
<p:tagLst xmlns:a="http://schemas.openxmlformats.org/drawingml/2006/main" xmlns:r="http://schemas.openxmlformats.org/officeDocument/2006/relationships" xmlns:p="http://schemas.openxmlformats.org/presentationml/2006/main">
  <p:tag name="TIMING" val="|52.8|2.9|3.4|5.3|10.8|6.9|39.2"/>
</p:tagLst>
</file>

<file path=ppt/theme/theme1.xml><?xml version="1.0" encoding="utf-8"?>
<a:theme xmlns:a="http://schemas.openxmlformats.org/drawingml/2006/main" name="ETI Official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1-Introduction on SOA and Webservice Testing</Template>
  <TotalTime>15150</TotalTime>
  <Words>2974</Words>
  <Application>Microsoft Office PowerPoint</Application>
  <PresentationFormat>On-screen Show (4:3)</PresentationFormat>
  <Paragraphs>526</Paragraphs>
  <Slides>24</Slides>
  <Notes>24</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ETI Official Theme</vt:lpstr>
      <vt:lpstr>Session Objectives</vt:lpstr>
      <vt:lpstr>Current IT World</vt:lpstr>
      <vt:lpstr>Let’s Organize a Party!!!!!!!!</vt:lpstr>
      <vt:lpstr>What is Service Oriented Architecture?</vt:lpstr>
      <vt:lpstr>What is Service?</vt:lpstr>
      <vt:lpstr>Traditional Applications – IT Silos</vt:lpstr>
      <vt:lpstr>SOA – Layered Approach</vt:lpstr>
      <vt:lpstr>SOA Interaction Components</vt:lpstr>
      <vt:lpstr>SOA Components – Service Level Interaction</vt:lpstr>
      <vt:lpstr>SOA Design Principles</vt:lpstr>
      <vt:lpstr>Standardized Service Contracts</vt:lpstr>
      <vt:lpstr>Loose Coupling</vt:lpstr>
      <vt:lpstr>Abstraction</vt:lpstr>
      <vt:lpstr>Reusability</vt:lpstr>
      <vt:lpstr>Autonomy</vt:lpstr>
      <vt:lpstr>Statelessness</vt:lpstr>
      <vt:lpstr>Discoverability</vt:lpstr>
      <vt:lpstr>Composability</vt:lpstr>
      <vt:lpstr>SOA Meta Model</vt:lpstr>
      <vt:lpstr>Elements of SOA</vt:lpstr>
      <vt:lpstr>Web Services</vt:lpstr>
      <vt:lpstr>SOA in Real Life</vt:lpstr>
      <vt:lpstr>Quiz</vt:lpstr>
      <vt:lpstr>Quiz</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Pradeep Chennavajhula</dc:creator>
  <cp:lastModifiedBy>SYS</cp:lastModifiedBy>
  <cp:revision>1600</cp:revision>
  <dcterms:created xsi:type="dcterms:W3CDTF">2008-01-10T19:22:17Z</dcterms:created>
  <dcterms:modified xsi:type="dcterms:W3CDTF">2022-02-28T17:59:07Z</dcterms:modified>
</cp:coreProperties>
</file>