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8" r:id="rId2"/>
    <p:sldId id="259" r:id="rId3"/>
    <p:sldId id="264" r:id="rId4"/>
    <p:sldId id="265" r:id="rId5"/>
    <p:sldId id="266" r:id="rId6"/>
    <p:sldId id="267" r:id="rId7"/>
    <p:sldId id="268" r:id="rId8"/>
    <p:sldId id="269" r:id="rId9"/>
    <p:sldId id="270" r:id="rId10"/>
    <p:sldId id="271" r:id="rId11"/>
    <p:sldId id="272" r:id="rId12"/>
    <p:sldId id="273" r:id="rId13"/>
    <p:sldId id="275" r:id="rId14"/>
    <p:sldId id="278" r:id="rId15"/>
    <p:sldId id="276" r:id="rId16"/>
    <p:sldId id="279" r:id="rId17"/>
    <p:sldId id="280" r:id="rId18"/>
    <p:sldId id="281" r:id="rId19"/>
    <p:sldId id="282" r:id="rId20"/>
    <p:sldId id="277" r:id="rId21"/>
    <p:sldId id="284" r:id="rId22"/>
    <p:sldId id="285" r:id="rId23"/>
    <p:sldId id="286" r:id="rId24"/>
    <p:sldId id="287" r:id="rId25"/>
    <p:sldId id="288" r:id="rId26"/>
    <p:sldId id="289" r:id="rId27"/>
    <p:sldId id="290" r:id="rId28"/>
    <p:sldId id="291" r:id="rId29"/>
    <p:sldId id="292" r:id="rId30"/>
    <p:sldId id="294" r:id="rId31"/>
    <p:sldId id="293" r:id="rId32"/>
    <p:sldId id="295" r:id="rId33"/>
    <p:sldId id="296" r:id="rId34"/>
    <p:sldId id="298" r:id="rId35"/>
    <p:sldId id="308" r:id="rId36"/>
    <p:sldId id="309" r:id="rId37"/>
    <p:sldId id="310" r:id="rId38"/>
    <p:sldId id="297" r:id="rId39"/>
    <p:sldId id="299" r:id="rId40"/>
    <p:sldId id="300" r:id="rId41"/>
    <p:sldId id="301" r:id="rId42"/>
    <p:sldId id="302" r:id="rId43"/>
    <p:sldId id="303" r:id="rId44"/>
    <p:sldId id="304" r:id="rId45"/>
    <p:sldId id="305" r:id="rId46"/>
    <p:sldId id="311" r:id="rId47"/>
    <p:sldId id="307" r:id="rId48"/>
    <p:sldId id="31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485" autoAdjust="0"/>
  </p:normalViewPr>
  <p:slideViewPr>
    <p:cSldViewPr snapToGrid="0">
      <p:cViewPr varScale="1">
        <p:scale>
          <a:sx n="58" d="100"/>
          <a:sy n="58" d="100"/>
        </p:scale>
        <p:origin x="-960" y="-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B9F3-0DDC-4258-B793-095B88BE4A7E}" type="datetimeFigureOut">
              <a:rPr lang="en-IN" smtClean="0"/>
              <a:pPr/>
              <a:t>28-02-2022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A91E4-AD4B-419B-9A1E-190BF93A499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Notes:</a:t>
            </a:r>
          </a:p>
          <a:p>
            <a:endParaRPr lang="en-IN" dirty="0" smtClean="0"/>
          </a:p>
          <a:p>
            <a:r>
              <a:rPr lang="en-US" sz="1200" kern="1200" dirty="0" smtClean="0">
                <a:solidFill>
                  <a:schemeClr val="tx1"/>
                </a:solidFill>
                <a:effectLst/>
                <a:latin typeface="+mn-lt"/>
                <a:ea typeface="+mn-ea"/>
                <a:cs typeface="+mn-cs"/>
              </a:rPr>
              <a:t>Test Design is the process of identifying and specifying the details of the test approach for a software feature and identifying the associated Tests. In short, Test Design</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the detail of the Tests that are to be performed and the expected outcome. </a:t>
            </a:r>
            <a:endParaRPr lang="en-IN" dirty="0"/>
          </a:p>
        </p:txBody>
      </p:sp>
      <p:sp>
        <p:nvSpPr>
          <p:cNvPr id="4" name="Slide Number Placeholder 3"/>
          <p:cNvSpPr>
            <a:spLocks noGrp="1"/>
          </p:cNvSpPr>
          <p:nvPr>
            <p:ph type="sldNum" sz="quarter" idx="10"/>
          </p:nvPr>
        </p:nvSpPr>
        <p:spPr/>
        <p:txBody>
          <a:bodyPr/>
          <a:lstStyle/>
          <a:p>
            <a:fld id="{9E9A91E4-AD4B-419B-9A1E-190BF93A499D}"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Notes:</a:t>
            </a:r>
          </a:p>
          <a:p>
            <a:r>
              <a:rPr lang="en-US" sz="1200" b="1" kern="1200" dirty="0" smtClean="0">
                <a:solidFill>
                  <a:schemeClr val="tx1"/>
                </a:solidFill>
                <a:effectLst/>
                <a:latin typeface="+mn-lt"/>
                <a:ea typeface="+mn-ea"/>
                <a:cs typeface="+mn-cs"/>
              </a:rPr>
              <a:t>Benefits of ACE Methodology:</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Reduced Knowledge Acquisition time</a:t>
            </a:r>
            <a:endParaRPr lang="en-IN"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ACE Methodology helps us to understand the business processes better and the workflows created for ACE can be used by newly joined team members for understanding the application which would help to reduce the Knowledge Acquisition time</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Knowledge Transition to address only the delta that is Application/Geography specific</a:t>
            </a:r>
            <a:endParaRPr lang="en-IN"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Business processes from a particular Line of Business will be the same, so only the Application /Geography specific KT is needed if we are implementing the ACE for a different project</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Advanced test analysis like the critical functionalities can be tracked before hand</a:t>
            </a:r>
            <a:endParaRPr lang="en-IN"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ACE way of doing analysis helps to identify the critical functionalities during the Test Scenario phase itself</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Improved domain coverage paving way to addressing the testability at a granular level</a:t>
            </a:r>
            <a:endParaRPr lang="en-IN"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ACE helps to improve the Domain Coverage as well the Test Coverage. Test Scenarios at a very granular level for the Business Processes can be obtained from ACE Methodology</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Enhanced test design with Test scenarios and Test conditions clearly defined</a:t>
            </a:r>
            <a:endParaRPr lang="en-IN"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Identifying Activity, Component, and Element using ACE will help to improve the Test Design as  Test Scenarios and Test Conditions can be clearly defined using ACE Methodology</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Easier traceability to the Business Requirement/Functional Specification document</a:t>
            </a:r>
            <a:endParaRPr lang="en-IN"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ACE Methodology, the Test Scenarios are identified from the Business Processes, so requirement traceability can be achieved easily</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Translates to sanity check on critical functionalities</a:t>
            </a:r>
            <a:endParaRPr lang="en-IN"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Test Scenarios created from ACE Methodology can be used for Testing the critical functionalities during the Sanity Testing phase</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Such scenario libraries leads to very high re-usability</a:t>
            </a:r>
            <a:endParaRPr lang="en-IN"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Test Scenarios created from ACE Methodology are re-usable for any future projects of the same nature</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 robust regression pack from a functional perspective</a:t>
            </a:r>
            <a:endParaRPr lang="en-IN"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Test Scenarios created from ACE Methodology helps us to build robust regression Test Suite</a:t>
            </a:r>
            <a:endParaRPr lang="en-IN" sz="16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9E9A91E4-AD4B-419B-9A1E-190BF93A499D}" type="slidenum">
              <a:rPr lang="en-IN" smtClean="0"/>
              <a:pPr/>
              <a:t>29</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Notes:</a:t>
            </a:r>
          </a:p>
          <a:p>
            <a:endParaRPr lang="en-IN" dirty="0" smtClean="0"/>
          </a:p>
          <a:p>
            <a:pPr lvl="0"/>
            <a:r>
              <a:rPr lang="en-US" sz="1200" b="1" kern="1200" dirty="0" smtClean="0">
                <a:solidFill>
                  <a:schemeClr val="tx1"/>
                </a:solidFill>
                <a:effectLst/>
                <a:latin typeface="+mn-lt"/>
                <a:ea typeface="+mn-ea"/>
                <a:cs typeface="+mn-cs"/>
              </a:rPr>
              <a:t>Test Case ID: </a:t>
            </a:r>
            <a:r>
              <a:rPr lang="en-US" sz="1200" kern="1200" dirty="0" smtClean="0">
                <a:solidFill>
                  <a:schemeClr val="tx1"/>
                </a:solidFill>
                <a:effectLst/>
                <a:latin typeface="+mn-lt"/>
                <a:ea typeface="+mn-ea"/>
                <a:cs typeface="+mn-cs"/>
              </a:rPr>
              <a:t>It is a unique ID to identify a test case. This can be as per the agreed naming standards from the client.</a:t>
            </a:r>
            <a:endParaRPr lang="en-IN"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Test Case: </a:t>
            </a:r>
            <a:r>
              <a:rPr lang="en-US" sz="1200" kern="1200" dirty="0" smtClean="0">
                <a:solidFill>
                  <a:schemeClr val="tx1"/>
                </a:solidFill>
                <a:effectLst/>
                <a:latin typeface="+mn-lt"/>
                <a:ea typeface="+mn-ea"/>
                <a:cs typeface="+mn-cs"/>
              </a:rPr>
              <a:t>This section describes the test case objective/ description of the what the test case is intended to test </a:t>
            </a:r>
            <a:endParaRPr lang="en-IN"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Pre-Requisites: </a:t>
            </a:r>
            <a:r>
              <a:rPr lang="en-US" sz="1200" kern="1200" dirty="0" smtClean="0">
                <a:solidFill>
                  <a:schemeClr val="tx1"/>
                </a:solidFill>
                <a:effectLst/>
                <a:latin typeface="+mn-lt"/>
                <a:ea typeface="+mn-ea"/>
                <a:cs typeface="+mn-cs"/>
              </a:rPr>
              <a:t>This section details the actions that are required beforehand that is, a necessary action that is to be completed before start of the Test case</a:t>
            </a:r>
            <a:endParaRPr lang="en-IN"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Steps to Execute the Test case: </a:t>
            </a:r>
            <a:r>
              <a:rPr lang="en-US" sz="1200" kern="1200" dirty="0" smtClean="0">
                <a:solidFill>
                  <a:schemeClr val="tx1"/>
                </a:solidFill>
                <a:effectLst/>
                <a:latin typeface="+mn-lt"/>
                <a:ea typeface="+mn-ea"/>
                <a:cs typeface="+mn-cs"/>
              </a:rPr>
              <a:t> This section describes the steps to execute the test. It includes the user actions to be performed, navigation flows to other screens, providing appropriate inputs, verification point, and so on.</a:t>
            </a:r>
            <a:endParaRPr lang="en-IN"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Test Data: </a:t>
            </a:r>
            <a:r>
              <a:rPr lang="en-US" sz="1200" kern="1200" dirty="0" smtClean="0">
                <a:solidFill>
                  <a:schemeClr val="tx1"/>
                </a:solidFill>
                <a:effectLst/>
                <a:latin typeface="+mn-lt"/>
                <a:ea typeface="+mn-ea"/>
                <a:cs typeface="+mn-cs"/>
              </a:rPr>
              <a:t>Test Data is an optional column. It can be given as a part of steps to execute or at times given as a separate column in a test case.</a:t>
            </a:r>
            <a:endParaRPr lang="en-IN"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Expected Results: </a:t>
            </a:r>
            <a:r>
              <a:rPr lang="en-US" sz="1200" kern="1200" dirty="0" smtClean="0">
                <a:solidFill>
                  <a:schemeClr val="tx1"/>
                </a:solidFill>
                <a:effectLst/>
                <a:latin typeface="+mn-lt"/>
                <a:ea typeface="+mn-ea"/>
                <a:cs typeface="+mn-cs"/>
              </a:rPr>
              <a:t>The outcome that is expected to happen when the “Steps to Execute” are performed is detailed in this section. </a:t>
            </a:r>
            <a:endParaRPr lang="en-IN"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Actual Results: </a:t>
            </a:r>
            <a:r>
              <a:rPr lang="en-US" sz="1200" kern="1200" dirty="0" smtClean="0">
                <a:solidFill>
                  <a:schemeClr val="tx1"/>
                </a:solidFill>
                <a:effectLst/>
                <a:latin typeface="+mn-lt"/>
                <a:ea typeface="+mn-ea"/>
                <a:cs typeface="+mn-cs"/>
              </a:rPr>
              <a:t>The outcome that happened as a result of executing the test steps will be entered in this section during the test execution phase.</a:t>
            </a:r>
            <a:endParaRPr lang="en-IN"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PASS/FAIL: </a:t>
            </a:r>
            <a:r>
              <a:rPr lang="en-US" sz="1200" kern="1200" dirty="0" smtClean="0">
                <a:solidFill>
                  <a:schemeClr val="tx1"/>
                </a:solidFill>
                <a:effectLst/>
                <a:latin typeface="+mn-lt"/>
                <a:ea typeface="+mn-ea"/>
                <a:cs typeface="+mn-cs"/>
              </a:rPr>
              <a:t>The status of the test step is decided based on the expected result and actual result. When both results are the same the step is ‘PASS’ and when there is a deviation of the actual from the expected then the step is Failed</a:t>
            </a:r>
            <a:endParaRPr lang="en-IN"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Defect ID: </a:t>
            </a:r>
            <a:r>
              <a:rPr lang="en-US" sz="1200" kern="1200" dirty="0" smtClean="0">
                <a:solidFill>
                  <a:schemeClr val="tx1"/>
                </a:solidFill>
                <a:effectLst/>
                <a:latin typeface="+mn-lt"/>
                <a:ea typeface="+mn-ea"/>
                <a:cs typeface="+mn-cs"/>
              </a:rPr>
              <a:t>This section includes the Defect ID (unique number) that is raised against the failed test step for this test case. Same test case can be mapped to more defects and same defect ID can be mapped to more test cases.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Remarks or comments about the test case or test execution or any general remarks will be listed against the test case if any.</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9E9A91E4-AD4B-419B-9A1E-190BF93A499D}" type="slidenum">
              <a:rPr lang="en-IN" smtClean="0"/>
              <a:pPr/>
              <a:t>39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Notes:</a:t>
            </a:r>
          </a:p>
          <a:p>
            <a:endParaRPr lang="en-IN" dirty="0" smtClean="0"/>
          </a:p>
          <a:p>
            <a:r>
              <a:rPr lang="en-US" sz="1200" b="1" kern="1200" dirty="0" smtClean="0">
                <a:solidFill>
                  <a:schemeClr val="tx1"/>
                </a:solidFill>
                <a:effectLst/>
                <a:latin typeface="+mn-lt"/>
                <a:ea typeface="+mn-ea"/>
                <a:cs typeface="+mn-cs"/>
              </a:rPr>
              <a:t>Test Basis: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Test Basis is the information needed in order to start the test analysis and create Test Scenarios and Test Cases. There may be a well written and detailed specification document to start with. Ideally, one  may get a document describing all use cases including their preconditions, basic flow, and exceptions.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But these documents are not always available. There might as well be lots of different documents, all contradicting each other. In some cases there's even no specification document at all. Only an old version of the application may be available that  has to be explored to learn the functionality.</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Following are the possible Test Basis documents: </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Requirements </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Functional design </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Technical design </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User manual </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Use cases</a:t>
            </a:r>
            <a:endParaRPr lang="en-IN"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Functional decomposition of the requirements: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After obtaining the Test Basis, the very first activity is to perform the functional decomposition for all the testable requirements identified from the Test Basis documents. In the functional decomposition the requirements are decomposed into one or more statements indicating the conditions that have to be set up and tested. The conditions to account are set up for the interaction between requirements.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Performing the functional decomposition of the requirements into simple statements will be helpful for deriving Test Scenarios.</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9E9A91E4-AD4B-419B-9A1E-190BF93A499D}"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Notes:</a:t>
            </a:r>
          </a:p>
          <a:p>
            <a:r>
              <a:rPr lang="en-US" sz="1200" kern="1200" dirty="0" smtClean="0">
                <a:solidFill>
                  <a:schemeClr val="tx1"/>
                </a:solidFill>
                <a:effectLst/>
                <a:latin typeface="+mn-lt"/>
                <a:ea typeface="+mn-ea"/>
                <a:cs typeface="+mn-cs"/>
              </a:rPr>
              <a:t>Test Scenarios</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represent a powerful tool for test design and are a single event or a sequence of events that happen during the actual usage of the application.</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Test Scenario is based on a hypothetical story used to help a person think through a complex problem or system. They can be as simple as a diagram for a testing environment or they could be a description written in prose. They are usually different from test cases in that test cases are single steps and scenarios cover a number of steps. Test suites and scenarios can be used in concert for complete system tests.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an ideal scenario test, the hypothetical story has the following characteristics: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Motivating - A stakeholder would push to fix a program that failed this test</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Credible - It not only could happen in the real world; stakeholders would believe that something like it probably will happen</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Involves a complex use of the program or environment or set of data</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test results are easy to evaluate</a:t>
            </a:r>
            <a:endParaRPr lang="en-IN" sz="1200" kern="1200" dirty="0" smtClean="0">
              <a:solidFill>
                <a:schemeClr val="tx1"/>
              </a:solidFill>
              <a:effectLst/>
              <a:latin typeface="+mn-lt"/>
              <a:ea typeface="+mn-ea"/>
              <a:cs typeface="+mn-cs"/>
            </a:endParaRPr>
          </a:p>
          <a:p>
            <a:endParaRPr lang="en-IN" dirty="0" smtClean="0"/>
          </a:p>
        </p:txBody>
      </p:sp>
      <p:sp>
        <p:nvSpPr>
          <p:cNvPr id="4" name="Slide Number Placeholder 3"/>
          <p:cNvSpPr>
            <a:spLocks noGrp="1"/>
          </p:cNvSpPr>
          <p:nvPr>
            <p:ph type="sldNum" sz="quarter" idx="10"/>
          </p:nvPr>
        </p:nvSpPr>
        <p:spPr/>
        <p:txBody>
          <a:bodyPr/>
          <a:lstStyle/>
          <a:p>
            <a:fld id="{9E9A91E4-AD4B-419B-9A1E-190BF93A499D}" type="slidenum">
              <a:rPr lang="en-IN" smtClean="0"/>
              <a:pPr/>
              <a:t>5</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Notes:</a:t>
            </a:r>
          </a:p>
          <a:p>
            <a:endParaRPr lang="en-IN"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Benefits of Test Scenario</a:t>
            </a:r>
            <a:endParaRPr lang="en-IN"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During the Test Requirement Analysis, the Testable Requirements are identified and the same are translated to Test Scenarios during the Test Development Phase. Test Scenarios are an intermediate phase, where the Test Requirements are analyzed and high level Test Scenarios are identified. Some of the benefits of Test Scenarios are as follows:</a:t>
            </a:r>
            <a:endParaRPr lang="en-IN" sz="16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Bridges Requirement Analysis and Test Development</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Early in testing, identification of scenarios aids to learn the product/ application under test</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During the Requirement Analysis the test scenarios are identified at a very high level and can serve as tool to ensure that the Requirements are understood completely and clearly</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Test Scenarios help in ensuring that all testable requirements are covered. The test scenarios are then translated to test cases, thus ensuring complete coverage</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Test Scenarios are powerful because they tend to use the applications in the same sequence as it would be used in the real world. Also they can identify defects which might go undetected during execution of separate test cases</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Test Scenarios help the SMEs to perform the Test Case review easily</a:t>
            </a:r>
            <a:endParaRPr lang="en-IN" sz="16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9E9A91E4-AD4B-419B-9A1E-190BF93A499D}" type="slidenum">
              <a:rPr lang="en-IN" smtClean="0"/>
              <a:pPr/>
              <a:t>7</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Test Scenario Types: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Identify the scenarios, which are situations that occur in the real business world. A scenario is a typical real life circumstance that is handled by the system being tested. Test Scenarios can be categorized into the following types: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Basic flow - Scenarios aimed to ensure that the application attains it’s prime objective or function. This also covers the Scenarios aimed at showing how the application does not do what it is not supposed to do.</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Alternate - Scenarios generated to achieve the goal by following an alternate workflow</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Exception - Scenarios generated to test the application behavior under exception conditions</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9E9A91E4-AD4B-419B-9A1E-190BF93A499D}" type="slidenum">
              <a:rPr lang="en-IN" smtClean="0"/>
              <a:pPr/>
              <a:t>8</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Notes</a:t>
            </a:r>
            <a:r>
              <a:rPr lang="en-IN" baseline="0" dirty="0" smtClean="0"/>
              <a:t> for Trainer:</a:t>
            </a:r>
          </a:p>
          <a:p>
            <a:endParaRPr lang="en-IN" baseline="0" dirty="0" smtClean="0"/>
          </a:p>
          <a:p>
            <a:r>
              <a:rPr lang="en-IN" baseline="0" dirty="0" smtClean="0"/>
              <a:t>Please display &amp; explain Car Trawlers SRS document which is shared with You.</a:t>
            </a:r>
            <a:endParaRPr lang="en-IN" dirty="0" smtClean="0"/>
          </a:p>
        </p:txBody>
      </p:sp>
      <p:sp>
        <p:nvSpPr>
          <p:cNvPr id="4" name="Slide Number Placeholder 3"/>
          <p:cNvSpPr>
            <a:spLocks noGrp="1"/>
          </p:cNvSpPr>
          <p:nvPr>
            <p:ph type="sldNum" sz="quarter" idx="10"/>
          </p:nvPr>
        </p:nvSpPr>
        <p:spPr/>
        <p:txBody>
          <a:bodyPr/>
          <a:lstStyle/>
          <a:p>
            <a:fld id="{9E9A91E4-AD4B-419B-9A1E-190BF93A499D}" type="slidenum">
              <a:rPr lang="en-IN" smtClean="0"/>
              <a:pPr/>
              <a:t>9</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Notes:</a:t>
            </a:r>
          </a:p>
          <a:p>
            <a:endParaRPr lang="en-IN" dirty="0" smtClean="0"/>
          </a:p>
          <a:p>
            <a:r>
              <a:rPr lang="en-US" sz="1200" kern="1200" dirty="0" smtClean="0">
                <a:solidFill>
                  <a:schemeClr val="tx1"/>
                </a:solidFill>
                <a:effectLst/>
                <a:latin typeface="+mn-lt"/>
                <a:ea typeface="+mn-ea"/>
                <a:cs typeface="+mn-cs"/>
              </a:rPr>
              <a:t>A </a:t>
            </a:r>
            <a:r>
              <a:rPr lang="en-US" sz="1200" i="1" kern="1200" dirty="0" smtClean="0">
                <a:solidFill>
                  <a:schemeClr val="tx1"/>
                </a:solidFill>
                <a:effectLst/>
                <a:latin typeface="+mn-lt"/>
                <a:ea typeface="+mn-ea"/>
                <a:cs typeface="+mn-cs"/>
              </a:rPr>
              <a:t>use case </a:t>
            </a:r>
            <a:r>
              <a:rPr lang="en-US" sz="1200" kern="1200" dirty="0" smtClean="0">
                <a:solidFill>
                  <a:schemeClr val="tx1"/>
                </a:solidFill>
                <a:effectLst/>
                <a:latin typeface="+mn-lt"/>
                <a:ea typeface="+mn-ea"/>
                <a:cs typeface="+mn-cs"/>
              </a:rPr>
              <a:t>defines a goal-oriented set of interactions between external actors and the system under consideration.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 cases address all functional requirements and it is written from a user perspective. It is the story of interactions between actors and the system. A use case is initiated by a user with a particular goal in mind, and completes successfully when that goal is satisfied. It describes the sequence of interactions between actors and the system necessary to deliver the service that satisfies the goal. It also includes possible variants of this sequence. For example, alternative sequences that may also satisfy the goal as well as sequences that may lead to failure to complete the service because of exceptional behavior, error handling, and so on. The system is treated as a "black box", and the interactions with system, including system responses, are  perceived from outside the system.</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Thus, use cases capture </a:t>
            </a:r>
            <a:r>
              <a:rPr lang="en-US" sz="1200" i="1" kern="1200" dirty="0" smtClean="0">
                <a:solidFill>
                  <a:schemeClr val="tx1"/>
                </a:solidFill>
                <a:effectLst/>
                <a:latin typeface="+mn-lt"/>
                <a:ea typeface="+mn-ea"/>
                <a:cs typeface="+mn-cs"/>
              </a:rPr>
              <a:t>who </a:t>
            </a:r>
            <a:r>
              <a:rPr lang="en-US" sz="1200" kern="1200" dirty="0" smtClean="0">
                <a:solidFill>
                  <a:schemeClr val="tx1"/>
                </a:solidFill>
                <a:effectLst/>
                <a:latin typeface="+mn-lt"/>
                <a:ea typeface="+mn-ea"/>
                <a:cs typeface="+mn-cs"/>
              </a:rPr>
              <a:t>(actor) does </a:t>
            </a:r>
            <a:r>
              <a:rPr lang="en-US" sz="1200" i="1" kern="1200" dirty="0" smtClean="0">
                <a:solidFill>
                  <a:schemeClr val="tx1"/>
                </a:solidFill>
                <a:effectLst/>
                <a:latin typeface="+mn-lt"/>
                <a:ea typeface="+mn-ea"/>
                <a:cs typeface="+mn-cs"/>
              </a:rPr>
              <a:t>what </a:t>
            </a:r>
            <a:r>
              <a:rPr lang="en-US" sz="1200" kern="1200" dirty="0" smtClean="0">
                <a:solidFill>
                  <a:schemeClr val="tx1"/>
                </a:solidFill>
                <a:effectLst/>
                <a:latin typeface="+mn-lt"/>
                <a:ea typeface="+mn-ea"/>
                <a:cs typeface="+mn-cs"/>
              </a:rPr>
              <a:t>(interaction) with the system, for what </a:t>
            </a:r>
            <a:r>
              <a:rPr lang="en-US" sz="1200" i="1" kern="1200" dirty="0" smtClean="0">
                <a:solidFill>
                  <a:schemeClr val="tx1"/>
                </a:solidFill>
                <a:effectLst/>
                <a:latin typeface="+mn-lt"/>
                <a:ea typeface="+mn-ea"/>
                <a:cs typeface="+mn-cs"/>
              </a:rPr>
              <a:t>purpose </a:t>
            </a:r>
            <a:r>
              <a:rPr lang="en-US" sz="1200" kern="1200" dirty="0" smtClean="0">
                <a:solidFill>
                  <a:schemeClr val="tx1"/>
                </a:solidFill>
                <a:effectLst/>
                <a:latin typeface="+mn-lt"/>
                <a:ea typeface="+mn-ea"/>
                <a:cs typeface="+mn-cs"/>
              </a:rPr>
              <a:t>(goal), without dealing with the system internals. A complete set of use cases specifies all the different ways to use the system, therefore, defining all behavior required of the system and bounding the scope of the system.</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 cases are a text-based method of describing and documenting complex processes. A </a:t>
            </a:r>
            <a:r>
              <a:rPr lang="en-US" sz="1200" b="1" i="1" kern="1200" dirty="0" smtClean="0">
                <a:solidFill>
                  <a:schemeClr val="tx1"/>
                </a:solidFill>
                <a:effectLst/>
                <a:latin typeface="+mn-lt"/>
                <a:ea typeface="+mn-ea"/>
                <a:cs typeface="+mn-cs"/>
              </a:rPr>
              <a:t>use case</a:t>
            </a:r>
            <a:r>
              <a:rPr lang="en-US" sz="1200" kern="1200" dirty="0" smtClean="0">
                <a:solidFill>
                  <a:schemeClr val="tx1"/>
                </a:solidFill>
                <a:effectLst/>
                <a:latin typeface="+mn-lt"/>
                <a:ea typeface="+mn-ea"/>
                <a:cs typeface="+mn-cs"/>
              </a:rPr>
              <a:t> is a set of activities that produce some output result. It describes how the system reacts to an </a:t>
            </a:r>
            <a:r>
              <a:rPr lang="en-US" sz="1200" b="1" kern="1200" dirty="0" smtClean="0">
                <a:solidFill>
                  <a:schemeClr val="tx1"/>
                </a:solidFill>
                <a:effectLst/>
                <a:latin typeface="+mn-lt"/>
                <a:ea typeface="+mn-ea"/>
                <a:cs typeface="+mn-cs"/>
              </a:rPr>
              <a:t>event</a:t>
            </a:r>
            <a:r>
              <a:rPr lang="en-US" sz="1200" kern="1200" dirty="0" smtClean="0">
                <a:solidFill>
                  <a:schemeClr val="tx1"/>
                </a:solidFill>
                <a:effectLst/>
                <a:latin typeface="+mn-lt"/>
                <a:ea typeface="+mn-ea"/>
                <a:cs typeface="+mn-cs"/>
              </a:rPr>
              <a:t> that </a:t>
            </a:r>
            <a:r>
              <a:rPr lang="en-US" sz="1200" b="1" kern="1200" dirty="0" smtClean="0">
                <a:solidFill>
                  <a:schemeClr val="tx1"/>
                </a:solidFill>
                <a:effectLst/>
                <a:latin typeface="+mn-lt"/>
                <a:ea typeface="+mn-ea"/>
                <a:cs typeface="+mn-cs"/>
              </a:rPr>
              <a:t>triggers</a:t>
            </a:r>
            <a:r>
              <a:rPr lang="en-US" sz="1200" kern="1200" dirty="0" smtClean="0">
                <a:solidFill>
                  <a:schemeClr val="tx1"/>
                </a:solidFill>
                <a:effectLst/>
                <a:latin typeface="+mn-lt"/>
                <a:ea typeface="+mn-ea"/>
                <a:cs typeface="+mn-cs"/>
              </a:rPr>
              <a:t> the system. Use cases add detail to the requirements outlined in the requirement definition.</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9E9A91E4-AD4B-419B-9A1E-190BF93A499D}" type="slidenum">
              <a:rPr lang="en-IN" smtClean="0"/>
              <a:pPr/>
              <a:t>14</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 Case includes the following variants of sequence:</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Basic Flow sequence to satisfy the goal</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Alternative sequences that may also satisfy the goal</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Sequences that may lead to failure in completing the service because of exceptional behavior, error handling, and so on</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components of Use Cases can be categorized as follows: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Primary Flow</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Alternate flows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Exception Flows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Triggers (an event or action that initiates the use case)</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Pre Conditions (These are conditions that need to be set for performing the activity to achieve the goal)</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Post Conditions (These are the conditions that need to be verified by the tester after the activity is performed)</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9E9A91E4-AD4B-419B-9A1E-190BF93A499D}" type="slidenum">
              <a:rPr lang="en-IN" smtClean="0"/>
              <a:pPr/>
              <a:t>17</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Notes:</a:t>
            </a:r>
          </a:p>
          <a:p>
            <a:r>
              <a:rPr lang="en-US" sz="1200" kern="1200" dirty="0" smtClean="0">
                <a:solidFill>
                  <a:schemeClr val="tx1"/>
                </a:solidFill>
                <a:effectLst/>
                <a:latin typeface="+mn-lt"/>
                <a:ea typeface="+mn-ea"/>
                <a:cs typeface="+mn-cs"/>
              </a:rPr>
              <a:t>ACE Methodology helps to build re-usable Test Scenarios using the Functional Decomposition Model. ACE (Activity-Component-Element) methodology is a functional decomposition technique which breaks business processes into activities, components, and elements to bring out the underlying functional complexity. This is done by translating business scenarios to reusable set of test scenarios, ensuring coverage and traceability. ACE can also be used as a training tool to enhance the Domain specific knowledge of the testing team.</a:t>
            </a:r>
            <a:endParaRPr lang="en-IN" sz="16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6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ACE helps in the following:</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Understand the Business Area</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Capture the functional use</a:t>
            </a:r>
            <a:endParaRPr lang="en-IN"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Business process at multiple levels</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Componentization </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Drill down to the Business Elements</a:t>
            </a:r>
            <a:endParaRPr lang="en-IN"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Understand its implication </a:t>
            </a:r>
            <a:endParaRPr lang="en-IN"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Traceability</a:t>
            </a:r>
            <a:endParaRPr lang="en-IN"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Hand-shake</a:t>
            </a:r>
            <a:endParaRPr lang="en-IN" sz="16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9E9A91E4-AD4B-419B-9A1E-190BF93A499D}" type="slidenum">
              <a:rPr lang="en-IN" smtClean="0"/>
              <a:pPr/>
              <a:t>24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1" name="Text Placeholder 2"/>
          <p:cNvSpPr>
            <a:spLocks noGrp="1"/>
          </p:cNvSpPr>
          <p:nvPr>
            <p:ph type="body" idx="1" hasCustomPrompt="1"/>
          </p:nvPr>
        </p:nvSpPr>
        <p:spPr>
          <a:xfrm>
            <a:off x="2361644" y="4749506"/>
            <a:ext cx="3865099" cy="750094"/>
          </a:xfrm>
          <a:prstGeom prst="rect">
            <a:avLst/>
          </a:prstGeom>
        </p:spPr>
        <p:txBody>
          <a:bodyPr/>
          <a:lstStyle>
            <a:lvl1pPr marL="0" indent="0">
              <a:buNone/>
              <a:defRPr sz="3600" i="0"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1048637" y="3964773"/>
            <a:ext cx="9055100" cy="746633"/>
          </a:xfrm>
          <a:prstGeom prst="rect">
            <a:avLst/>
          </a:prstGeom>
        </p:spPr>
        <p:txBody>
          <a:bodyPr anchor="b"/>
          <a:lstStyle>
            <a:lvl1pPr>
              <a:defRPr sz="44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794691" y="4762673"/>
            <a:ext cx="529409" cy="750094"/>
          </a:xfrm>
          <a:prstGeom prst="rect">
            <a:avLst/>
          </a:prstGeom>
        </p:spPr>
        <p:txBody>
          <a:bodyPr/>
          <a:lstStyle>
            <a:lvl1pPr marL="0" indent="0">
              <a:buNone/>
              <a:defRPr sz="2800" b="1" i="0" baseline="0">
                <a:solidFill>
                  <a:srgbClr val="8EE2DE"/>
                </a:solidFill>
                <a:latin typeface="Helvetica LT Std Cond" panose="020B05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by</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528353" y="2719878"/>
            <a:ext cx="1113355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p:cNvSpPr>
            <a:spLocks noGrp="1"/>
          </p:cNvSpPr>
          <p:nvPr>
            <p:ph sz="half" idx="1"/>
          </p:nvPr>
        </p:nvSpPr>
        <p:spPr>
          <a:xfrm>
            <a:off x="528354" y="1742499"/>
            <a:ext cx="10622576" cy="788666"/>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634369" y="2812642"/>
            <a:ext cx="10934777" cy="349539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5632174" y="1742498"/>
            <a:ext cx="6029738"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p:cNvSpPr>
            <a:spLocks noGrp="1"/>
          </p:cNvSpPr>
          <p:nvPr>
            <p:ph sz="half" idx="1"/>
          </p:nvPr>
        </p:nvSpPr>
        <p:spPr>
          <a:xfrm>
            <a:off x="528354" y="1742498"/>
            <a:ext cx="4984550" cy="4661967"/>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5738191" y="1842052"/>
            <a:ext cx="5830955" cy="446598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622853" y="1480168"/>
            <a:ext cx="10946294" cy="4827868"/>
          </a:xfrm>
          <a:prstGeom prst="rect">
            <a:avLst/>
          </a:prstGeom>
        </p:spPr>
        <p:txBody>
          <a:bodyPr/>
          <a:lstStyle>
            <a:lvl1pPr marL="0" indent="0">
              <a:spcBef>
                <a:spcPts val="500"/>
              </a:spcBef>
              <a:buFont typeface="Wingdings" panose="05000000000000000000" pitchFamily="2" charset="2"/>
              <a:buNone/>
              <a:defRPr sz="1800">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763" y="1716789"/>
            <a:ext cx="5373687"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0763" y="2422472"/>
            <a:ext cx="5157787"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6170612" y="1716789"/>
            <a:ext cx="5183188"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2422472"/>
            <a:ext cx="5183188"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50098" y="2112122"/>
            <a:ext cx="5366929" cy="3910606"/>
          </a:xfrm>
          <a:prstGeom prst="rect">
            <a:avLst/>
          </a:prstGeom>
        </p:spPr>
      </p:pic>
      <p:sp>
        <p:nvSpPr>
          <p:cNvPr id="3" name="Content Placeholder 2"/>
          <p:cNvSpPr>
            <a:spLocks noGrp="1"/>
          </p:cNvSpPr>
          <p:nvPr>
            <p:ph sz="half" idx="1" hasCustomPrompt="1"/>
          </p:nvPr>
        </p:nvSpPr>
        <p:spPr>
          <a:xfrm>
            <a:off x="1099941" y="2407603"/>
            <a:ext cx="5193253" cy="3831796"/>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528888" y="1721063"/>
            <a:ext cx="9317020" cy="665024"/>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50098" y="2112122"/>
            <a:ext cx="5366929" cy="3910605"/>
          </a:xfrm>
          <a:prstGeom prst="rect">
            <a:avLst/>
          </a:prstGeom>
        </p:spPr>
      </p:pic>
      <p:sp>
        <p:nvSpPr>
          <p:cNvPr id="3" name="Content Placeholder 2"/>
          <p:cNvSpPr>
            <a:spLocks noGrp="1"/>
          </p:cNvSpPr>
          <p:nvPr>
            <p:ph sz="half" idx="1" hasCustomPrompt="1"/>
          </p:nvPr>
        </p:nvSpPr>
        <p:spPr>
          <a:xfrm>
            <a:off x="1108038" y="3550023"/>
            <a:ext cx="10144460" cy="2689375"/>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528887" y="1721062"/>
            <a:ext cx="10723611" cy="1742899"/>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50098" y="2112122"/>
            <a:ext cx="5366929" cy="3910605"/>
          </a:xfrm>
          <a:prstGeom prst="rect">
            <a:avLst/>
          </a:prstGeom>
        </p:spPr>
      </p:pic>
      <p:sp>
        <p:nvSpPr>
          <p:cNvPr id="14" name="Content Placeholder 2"/>
          <p:cNvSpPr>
            <a:spLocks noGrp="1"/>
          </p:cNvSpPr>
          <p:nvPr>
            <p:ph sz="half" idx="13" hasCustomPrompt="1"/>
          </p:nvPr>
        </p:nvSpPr>
        <p:spPr>
          <a:xfrm>
            <a:off x="528887" y="1721062"/>
            <a:ext cx="10723611" cy="4518336"/>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50061" y="2686453"/>
            <a:ext cx="898036" cy="898036"/>
          </a:xfrm>
          <a:prstGeom prst="rect">
            <a:avLst/>
          </a:prstGeom>
        </p:spPr>
      </p:pic>
      <p:sp>
        <p:nvSpPr>
          <p:cNvPr id="13" name="TextBox 12"/>
          <p:cNvSpPr txBox="1"/>
          <p:nvPr/>
        </p:nvSpPr>
        <p:spPr>
          <a:xfrm>
            <a:off x="6642633" y="278886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SUMMARY</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89580" y="2488725"/>
            <a:ext cx="6637469"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000" baseline="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p:nvSpPr>
        <p:spPr>
          <a:xfrm>
            <a:off x="5271242" y="1711914"/>
            <a:ext cx="6188691" cy="492443"/>
          </a:xfrm>
          <a:prstGeom prst="rect">
            <a:avLst/>
          </a:prstGeom>
          <a:noFill/>
        </p:spPr>
        <p:txBody>
          <a:bodyPr wrap="square" rtlCol="0">
            <a:spAutoFit/>
          </a:bodyPr>
          <a:lstStyle/>
          <a:p>
            <a:r>
              <a:rPr lang="en-IN" sz="2600" dirty="0" smtClean="0">
                <a:latin typeface="Helvetica LT Std Cond Light" panose="020B0406020202030204" pitchFamily="34" charset="0"/>
              </a:rPr>
              <a:t>In </a:t>
            </a:r>
            <a:r>
              <a:rPr lang="en-IN" sz="2600" dirty="0">
                <a:latin typeface="Helvetica LT Std Cond Light" panose="020B0406020202030204" pitchFamily="34" charset="0"/>
              </a:rPr>
              <a:t>this </a:t>
            </a:r>
            <a:r>
              <a:rPr lang="en-IN" sz="2600" dirty="0" smtClean="0">
                <a:latin typeface="Helvetica LT Std Cond Light" panose="020B0406020202030204" pitchFamily="34" charset="0"/>
              </a:rPr>
              <a:t>lesson, you’ve learned to:</a:t>
            </a:r>
            <a:endParaRPr lang="en-IN" sz="2600" dirty="0">
              <a:latin typeface="Helvetica LT Std Cond Light" panose="020B0406020202030204" pitchFamily="34" charset="0"/>
            </a:endParaRPr>
          </a:p>
        </p:txBody>
      </p:sp>
      <p:sp>
        <p:nvSpPr>
          <p:cNvPr id="12" name="TextBox 11"/>
          <p:cNvSpPr txBox="1"/>
          <p:nvPr/>
        </p:nvSpPr>
        <p:spPr>
          <a:xfrm>
            <a:off x="349621" y="875714"/>
            <a:ext cx="4790698"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704020202020204" pitchFamily="34" charset="0"/>
              </a:rPr>
              <a:t>SUMMARY</a:t>
            </a:r>
            <a:endParaRPr lang="en-IN" sz="24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xmlns="" val="0"/>
              </a:ext>
            </a:extLst>
          </a:blip>
          <a:srcRect l="11840" t="3326" r="7454" b="7445"/>
          <a:stretch>
            <a:fillRect/>
          </a:stretch>
        </p:blipFill>
        <p:spPr>
          <a:xfrm rot="20700000">
            <a:off x="969308" y="2089306"/>
            <a:ext cx="3364903" cy="3954169"/>
          </a:xfrm>
          <a:prstGeom prst="rect">
            <a:avLst/>
          </a:prstGeom>
        </p:spPr>
      </p:pic>
      <p:sp>
        <p:nvSpPr>
          <p:cNvPr id="16" name="TextBox 1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45479" y="2743603"/>
            <a:ext cx="907200" cy="898036"/>
          </a:xfrm>
          <a:prstGeom prst="rect">
            <a:avLst/>
          </a:prstGeom>
        </p:spPr>
      </p:pic>
      <p:sp>
        <p:nvSpPr>
          <p:cNvPr id="8" name="TextBox 7"/>
          <p:cNvSpPr txBox="1"/>
          <p:nvPr/>
        </p:nvSpPr>
        <p:spPr>
          <a:xfrm>
            <a:off x="6642633" y="284601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INTRODUCTION</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2" name="TextBox 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1046922" y="1470994"/>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6" name="Rectangle 5"/>
          <p:cNvSpPr/>
          <p:nvPr/>
        </p:nvSpPr>
        <p:spPr>
          <a:xfrm>
            <a:off x="2251057" y="1470994"/>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7" name="Content Placeholder 2"/>
          <p:cNvSpPr>
            <a:spLocks noGrp="1"/>
          </p:cNvSpPr>
          <p:nvPr>
            <p:ph idx="1"/>
          </p:nvPr>
        </p:nvSpPr>
        <p:spPr>
          <a:xfrm>
            <a:off x="2330570" y="1577011"/>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1" name="Rectangle 10"/>
          <p:cNvSpPr/>
          <p:nvPr/>
        </p:nvSpPr>
        <p:spPr>
          <a:xfrm>
            <a:off x="1046922" y="278296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12" name="Rectangle 11"/>
          <p:cNvSpPr/>
          <p:nvPr/>
        </p:nvSpPr>
        <p:spPr>
          <a:xfrm>
            <a:off x="2251057" y="278296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3" name="Content Placeholder 2"/>
          <p:cNvSpPr>
            <a:spLocks noGrp="1"/>
          </p:cNvSpPr>
          <p:nvPr>
            <p:ph idx="12"/>
          </p:nvPr>
        </p:nvSpPr>
        <p:spPr>
          <a:xfrm>
            <a:off x="2330570" y="288897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4" name="Rectangle 13"/>
          <p:cNvSpPr/>
          <p:nvPr/>
        </p:nvSpPr>
        <p:spPr>
          <a:xfrm>
            <a:off x="1046922" y="4094926"/>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15" name="Rectangle 14"/>
          <p:cNvSpPr/>
          <p:nvPr/>
        </p:nvSpPr>
        <p:spPr>
          <a:xfrm>
            <a:off x="2251057" y="4094926"/>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6" name="Content Placeholder 2"/>
          <p:cNvSpPr>
            <a:spLocks noGrp="1"/>
          </p:cNvSpPr>
          <p:nvPr>
            <p:ph idx="13"/>
          </p:nvPr>
        </p:nvSpPr>
        <p:spPr>
          <a:xfrm>
            <a:off x="2330570" y="4200943"/>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17" name="Rectangle 16"/>
          <p:cNvSpPr/>
          <p:nvPr/>
        </p:nvSpPr>
        <p:spPr>
          <a:xfrm>
            <a:off x="1046922" y="529127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smtClean="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18" name="Rectangle 17"/>
          <p:cNvSpPr/>
          <p:nvPr/>
        </p:nvSpPr>
        <p:spPr>
          <a:xfrm>
            <a:off x="2251057" y="529127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9" name="Content Placeholder 2"/>
          <p:cNvSpPr>
            <a:spLocks noGrp="1"/>
          </p:cNvSpPr>
          <p:nvPr>
            <p:ph idx="14"/>
          </p:nvPr>
        </p:nvSpPr>
        <p:spPr>
          <a:xfrm>
            <a:off x="2330570" y="539728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smtClean="0"/>
              <a:t>Click to edit Master text styles</a:t>
            </a:r>
          </a:p>
        </p:txBody>
      </p:sp>
      <p:sp>
        <p:nvSpPr>
          <p:cNvPr id="20"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5965C05-43C8-47F1-9E57-72AA9028FEDA}" type="datetimeFigureOut">
              <a:rPr lang="en-IN" smtClean="0"/>
              <a:pPr/>
              <a:t>28-02-2022</a:t>
            </a:fld>
            <a:endParaRPr lang="en-IN"/>
          </a:p>
        </p:txBody>
      </p:sp>
      <p:sp>
        <p:nvSpPr>
          <p:cNvPr id="6" name="Footer Placeholder 5"/>
          <p:cNvSpPr>
            <a:spLocks noGrp="1"/>
          </p:cNvSpPr>
          <p:nvPr>
            <p:ph type="ftr" sz="quarter" idx="11"/>
          </p:nvPr>
        </p:nvSpPr>
        <p:spPr>
          <a:xfrm>
            <a:off x="9037982" y="6593180"/>
            <a:ext cx="3154013" cy="260127"/>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92BDC78-EFDC-41D2-956D-BC58A97A5EC1}"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5965C05-43C8-47F1-9E57-72AA9028FEDA}" type="datetimeFigureOut">
              <a:rPr lang="en-IN" smtClean="0"/>
              <a:pPr/>
              <a:t>28-02-2022</a:t>
            </a:fld>
            <a:endParaRPr lang="en-IN"/>
          </a:p>
        </p:txBody>
      </p:sp>
      <p:sp>
        <p:nvSpPr>
          <p:cNvPr id="6" name="Footer Placeholder 5"/>
          <p:cNvSpPr>
            <a:spLocks noGrp="1"/>
          </p:cNvSpPr>
          <p:nvPr>
            <p:ph type="ftr" sz="quarter" idx="11"/>
          </p:nvPr>
        </p:nvSpPr>
        <p:spPr>
          <a:xfrm>
            <a:off x="9037982" y="6593180"/>
            <a:ext cx="3154013" cy="260127"/>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92BDC78-EFDC-41D2-956D-BC58A97A5EC1}"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5965C05-43C8-47F1-9E57-72AA9028FEDA}" type="datetimeFigureOut">
              <a:rPr lang="en-IN" smtClean="0"/>
              <a:pPr/>
              <a:t>28-02-2022</a:t>
            </a:fld>
            <a:endParaRPr lang="en-IN"/>
          </a:p>
        </p:txBody>
      </p:sp>
      <p:sp>
        <p:nvSpPr>
          <p:cNvPr id="5" name="Footer Placeholder 4"/>
          <p:cNvSpPr>
            <a:spLocks noGrp="1"/>
          </p:cNvSpPr>
          <p:nvPr>
            <p:ph type="ftr" sz="quarter" idx="11"/>
          </p:nvPr>
        </p:nvSpPr>
        <p:spPr>
          <a:xfrm>
            <a:off x="9037982" y="6593180"/>
            <a:ext cx="3154013" cy="260127"/>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92BDC78-EFDC-41D2-956D-BC58A97A5EC1}"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5965C05-43C8-47F1-9E57-72AA9028FEDA}" type="datetimeFigureOut">
              <a:rPr lang="en-IN" smtClean="0"/>
              <a:pPr/>
              <a:t>28-02-2022</a:t>
            </a:fld>
            <a:endParaRPr lang="en-IN"/>
          </a:p>
        </p:txBody>
      </p:sp>
      <p:sp>
        <p:nvSpPr>
          <p:cNvPr id="5" name="Footer Placeholder 4"/>
          <p:cNvSpPr>
            <a:spLocks noGrp="1"/>
          </p:cNvSpPr>
          <p:nvPr>
            <p:ph type="ftr" sz="quarter" idx="11"/>
          </p:nvPr>
        </p:nvSpPr>
        <p:spPr>
          <a:xfrm>
            <a:off x="9037982" y="6593180"/>
            <a:ext cx="3154013" cy="260127"/>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92BDC78-EFDC-41D2-956D-BC58A97A5EC1}"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349620" y="921641"/>
            <a:ext cx="10801310"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45479" y="2743603"/>
            <a:ext cx="907199" cy="898036"/>
          </a:xfrm>
          <a:prstGeom prst="rect">
            <a:avLst/>
          </a:prstGeom>
        </p:spPr>
      </p:pic>
      <p:sp>
        <p:nvSpPr>
          <p:cNvPr id="8" name="TextBox 7"/>
          <p:cNvSpPr txBox="1"/>
          <p:nvPr/>
        </p:nvSpPr>
        <p:spPr>
          <a:xfrm>
            <a:off x="6642633" y="2846013"/>
            <a:ext cx="4790698" cy="646331"/>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OBJECTIVES</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45479" y="2686453"/>
            <a:ext cx="907200" cy="898036"/>
          </a:xfrm>
          <a:prstGeom prst="rect">
            <a:avLst/>
          </a:prstGeom>
        </p:spPr>
      </p:pic>
      <p:sp>
        <p:nvSpPr>
          <p:cNvPr id="13" name="TextBox 12"/>
          <p:cNvSpPr txBox="1"/>
          <p:nvPr/>
        </p:nvSpPr>
        <p:spPr>
          <a:xfrm>
            <a:off x="6642633" y="278886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704020202020204" pitchFamily="34" charset="0"/>
              </a:rPr>
              <a:t>CONCEPT</a:t>
            </a: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6642633" y="2788863"/>
            <a:ext cx="4790698" cy="1200329"/>
          </a:xfrm>
          <a:prstGeom prst="rect">
            <a:avLst/>
          </a:prstGeom>
          <a:noFill/>
        </p:spPr>
        <p:txBody>
          <a:bodyPr wrap="square" rtlCol="0">
            <a:spAutoFit/>
          </a:bodyPr>
          <a:lstStyle/>
          <a:p>
            <a:r>
              <a:rPr lang="en-IN" sz="3600" b="1" dirty="0" smtClean="0">
                <a:solidFill>
                  <a:srgbClr val="02918B"/>
                </a:solidFill>
                <a:latin typeface="Helvetica LT Std Cond Light" panose="020B0406020202030204" pitchFamily="34" charset="0"/>
                <a:cs typeface="Arial" panose="020B0704020202020204" pitchFamily="34" charset="0"/>
              </a:rPr>
              <a:t>CHECK YOUR UNDERSTANDING</a:t>
            </a:r>
            <a:endParaRPr lang="en-IN" sz="3600" b="1" dirty="0">
              <a:solidFill>
                <a:srgbClr val="02918B"/>
              </a:solidFill>
              <a:latin typeface="Helvetica LT Std Cond Light" panose="020B0406020202030204" pitchFamily="34" charset="0"/>
              <a:cs typeface="Arial" panose="020B0704020202020204" pitchFamily="34" charset="0"/>
            </a:endParaRPr>
          </a:p>
        </p:txBody>
      </p:sp>
      <p:sp>
        <p:nvSpPr>
          <p:cNvPr id="7" name="Oval 6"/>
          <p:cNvSpPr/>
          <p:nvPr/>
        </p:nvSpPr>
        <p:spPr>
          <a:xfrm>
            <a:off x="5645479" y="2686453"/>
            <a:ext cx="882127"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latin typeface="Helvetica LT Std" panose="020B0504020202020204" pitchFamily="34" charset="0"/>
              </a:rPr>
              <a:t>?</a:t>
            </a:r>
            <a:endParaRPr lang="en-IN" sz="6600" dirty="0">
              <a:latin typeface="Helvetica LT Std" panose="020B0504020202020204" pitchFamily="34" charset="0"/>
            </a:endParaRP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7747400" y="1968391"/>
            <a:ext cx="4444600" cy="3573711"/>
          </a:xfrm>
          <a:prstGeom prst="rect">
            <a:avLst/>
          </a:prstGeom>
        </p:spPr>
      </p:pic>
      <p:sp>
        <p:nvSpPr>
          <p:cNvPr id="3" name="Content Placeholder 2"/>
          <p:cNvSpPr>
            <a:spLocks noGrp="1"/>
          </p:cNvSpPr>
          <p:nvPr>
            <p:ph idx="1" hasCustomPrompt="1"/>
          </p:nvPr>
        </p:nvSpPr>
        <p:spPr>
          <a:xfrm>
            <a:off x="686746" y="2488725"/>
            <a:ext cx="10515600"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40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528354" y="1711914"/>
            <a:ext cx="6188691" cy="492443"/>
          </a:xfrm>
          <a:prstGeom prst="rect">
            <a:avLst/>
          </a:prstGeom>
          <a:noFill/>
        </p:spPr>
        <p:txBody>
          <a:bodyPr wrap="square" rtlCol="0">
            <a:spAutoFit/>
          </a:bodyPr>
          <a:lstStyle/>
          <a:p>
            <a:r>
              <a:rPr lang="en-IN" sz="2600" dirty="0">
                <a:latin typeface="Helvetica LT Std Cond Light" panose="020B0406020202030204" pitchFamily="34" charset="0"/>
              </a:rPr>
              <a:t>At the end of this </a:t>
            </a:r>
            <a:r>
              <a:rPr lang="en-IN" sz="2600" dirty="0" smtClean="0">
                <a:latin typeface="Helvetica LT Std Cond Light" panose="020B0406020202030204" pitchFamily="34" charset="0"/>
              </a:rPr>
              <a:t>lesson, </a:t>
            </a:r>
            <a:r>
              <a:rPr lang="en-IN" sz="2600" dirty="0">
                <a:latin typeface="Helvetica LT Std Cond Light" panose="020B0406020202030204" pitchFamily="34" charset="0"/>
              </a:rPr>
              <a:t>you will be able </a:t>
            </a:r>
            <a:r>
              <a:rPr lang="en-IN" sz="2600" dirty="0" smtClean="0">
                <a:latin typeface="Helvetica LT Std Cond Light" panose="020B0406020202030204" pitchFamily="34" charset="0"/>
              </a:rPr>
              <a:t>to:</a:t>
            </a:r>
            <a:endParaRPr lang="en-IN" sz="2600" dirty="0">
              <a:latin typeface="Helvetica LT Std Cond Light" panose="020B0406020202030204" pitchFamily="34" charset="0"/>
            </a:endParaRPr>
          </a:p>
        </p:txBody>
      </p:sp>
      <p:sp>
        <p:nvSpPr>
          <p:cNvPr id="9" name="TextBox 8"/>
          <p:cNvSpPr txBox="1"/>
          <p:nvPr/>
        </p:nvSpPr>
        <p:spPr>
          <a:xfrm>
            <a:off x="349621" y="875715"/>
            <a:ext cx="4790698" cy="461665"/>
          </a:xfrm>
          <a:prstGeom prst="rect">
            <a:avLst/>
          </a:prstGeom>
          <a:noFill/>
        </p:spPr>
        <p:txBody>
          <a:bodyPr wrap="square" rtlCol="0">
            <a:spAutoFit/>
          </a:bodyPr>
          <a:lstStyle/>
          <a:p>
            <a:r>
              <a:rPr lang="en-IN" sz="2400" b="1" dirty="0" smtClean="0">
                <a:solidFill>
                  <a:srgbClr val="02918B"/>
                </a:solidFill>
                <a:latin typeface="Helvetica LT Std Cond" panose="020B0506020202030204" pitchFamily="34" charset="0"/>
                <a:cs typeface="Arial" panose="020B0704020202020204" pitchFamily="34" charset="0"/>
              </a:rPr>
              <a:t>LEARNING</a:t>
            </a:r>
            <a:r>
              <a:rPr lang="en-IN" sz="2400" b="1" baseline="0" dirty="0" smtClean="0">
                <a:solidFill>
                  <a:srgbClr val="02918B"/>
                </a:solidFill>
                <a:latin typeface="Helvetica LT Std Cond" panose="020B0506020202030204" pitchFamily="34" charset="0"/>
                <a:cs typeface="Arial" panose="020B0704020202020204" pitchFamily="34" charset="0"/>
              </a:rPr>
              <a:t> OBJECTIVES</a:t>
            </a:r>
            <a:endParaRPr lang="en-IN" sz="24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500"/>
            <a:ext cx="6797997" cy="435133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7412020" y="1742500"/>
            <a:ext cx="4779980" cy="43513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7"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528355" y="4272147"/>
            <a:ext cx="10622575" cy="19452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6"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528354" y="4192916"/>
            <a:ext cx="10622576" cy="2121824"/>
          </a:xfrm>
          <a:prstGeom prst="rect">
            <a:avLst/>
          </a:prstGeom>
        </p:spPr>
        <p:txBody>
          <a:bodyPr/>
          <a:lstStyle>
            <a:lvl1pPr marL="228600" indent="-228600">
              <a:buFont typeface="Wingdings" panose="05000000000000000000" pitchFamily="2" charset="2"/>
              <a:buChar char="Ø"/>
              <a:defRPr sz="2400">
                <a:latin typeface="Helvetica LT Std Cond Light" panose="020B0406020202030204" pitchFamily="34" charset="0"/>
              </a:defRPr>
            </a:lvl1pPr>
            <a:lvl2pPr>
              <a:defRPr sz="2400">
                <a:latin typeface="Helvetica LT Std Cond Light" panose="020B0406020202030204" pitchFamily="34" charset="0"/>
              </a:defRPr>
            </a:lvl2pPr>
            <a:lvl3pPr marL="1143000" indent="-228600">
              <a:buFont typeface="Wingdings" panose="05000000000000000000" pitchFamily="2" charset="2"/>
              <a:buChar char="§"/>
              <a:defRPr sz="2400">
                <a:latin typeface="Helvetica LT Std Cond Light" panose="020B0406020202030204" pitchFamily="34" charset="0"/>
              </a:defRPr>
            </a:lvl3pPr>
            <a:lvl4pPr marL="1600200" indent="-228600">
              <a:buFont typeface="Wingdings" panose="05000000000000000000" pitchFamily="2" charset="2"/>
              <a:buChar char="§"/>
              <a:defRPr sz="2400">
                <a:latin typeface="Helvetica LT Std Cond Light" panose="020B0406020202030204" pitchFamily="34" charset="0"/>
              </a:defRPr>
            </a:lvl4pPr>
            <a:lvl5pPr marL="2057400" indent="-228600">
              <a:buFont typeface="Wingdings" panose="05000000000000000000" pitchFamily="2" charset="2"/>
              <a:buChar char="§"/>
              <a:defRPr sz="24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12192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ight Triangle 7"/>
          <p:cNvSpPr/>
          <p:nvPr/>
        </p:nvSpPr>
        <p:spPr>
          <a:xfrm rot="10800000" flipH="1">
            <a:off x="-1" y="-5"/>
            <a:ext cx="12192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ight Triangle 9"/>
          <p:cNvSpPr/>
          <p:nvPr/>
        </p:nvSpPr>
        <p:spPr>
          <a:xfrm flipH="1">
            <a:off x="0" y="6488182"/>
            <a:ext cx="12191996"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p:cNvSpPr/>
          <p:nvPr/>
        </p:nvSpPr>
        <p:spPr>
          <a:xfrm flipH="1">
            <a:off x="0" y="6593187"/>
            <a:ext cx="12191996"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Slide Number Placeholder 3"/>
          <p:cNvSpPr>
            <a:spLocks noGrp="1"/>
          </p:cNvSpPr>
          <p:nvPr>
            <p:ph type="sldNum" sz="quarter" idx="4"/>
          </p:nvPr>
        </p:nvSpPr>
        <p:spPr>
          <a:xfrm>
            <a:off x="5873674" y="6317304"/>
            <a:ext cx="60691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2BDC78-EFDC-41D2-956D-BC58A97A5EC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Creating RTM</a:t>
            </a:r>
          </a:p>
          <a:p>
            <a:endParaRPr lang="en-IN" dirty="0"/>
          </a:p>
          <a:p>
            <a:r>
              <a:rPr lang="en-IN" dirty="0" smtClean="0"/>
              <a:t>Creating Test Scenario</a:t>
            </a:r>
          </a:p>
          <a:p>
            <a:endParaRPr lang="en-IN" dirty="0"/>
          </a:p>
          <a:p>
            <a:r>
              <a:rPr lang="en-IN" dirty="0" smtClean="0"/>
              <a:t>Creating Test Cases</a:t>
            </a:r>
          </a:p>
          <a:p>
            <a:endParaRPr lang="en-IN" dirty="0"/>
          </a:p>
          <a:p>
            <a:r>
              <a:rPr lang="en-IN" dirty="0" smtClean="0"/>
              <a:t>Updating RTM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lnSpc>
                <a:spcPct val="100000"/>
              </a:lnSpc>
            </a:pPr>
            <a:r>
              <a:rPr lang="en-US" sz="1800" dirty="0"/>
              <a:t>Scenarios aimed to ensure that the application attains it’s prime objective or function. This also covers the Scenarios aimed at showing how the application does not do what it is not supposed to do.</a:t>
            </a:r>
            <a:endParaRPr lang="en-IN" sz="1800" dirty="0"/>
          </a:p>
          <a:p>
            <a:pPr>
              <a:lnSpc>
                <a:spcPct val="100000"/>
              </a:lnSpc>
            </a:pPr>
            <a:endParaRPr lang="en-IN" sz="1800" dirty="0" smtClean="0"/>
          </a:p>
          <a:p>
            <a:pPr marL="0" indent="0">
              <a:lnSpc>
                <a:spcPct val="100000"/>
              </a:lnSpc>
              <a:buNone/>
            </a:pPr>
            <a:r>
              <a:rPr lang="en-IN" sz="1800" dirty="0" smtClean="0"/>
              <a:t>Example:</a:t>
            </a:r>
          </a:p>
          <a:p>
            <a:pPr>
              <a:lnSpc>
                <a:spcPct val="100000"/>
              </a:lnSpc>
              <a:buAutoNum type="arabicPeriod"/>
            </a:pPr>
            <a:r>
              <a:rPr lang="en-IN" sz="1800" dirty="0" smtClean="0"/>
              <a:t>Book the taxi from particular location to airport by providing valid credentials in required fields &amp; click on search</a:t>
            </a:r>
          </a:p>
          <a:p>
            <a:pPr>
              <a:lnSpc>
                <a:spcPct val="100000"/>
              </a:lnSpc>
              <a:buAutoNum type="arabicPeriod"/>
            </a:pPr>
            <a:endParaRPr lang="en-IN" sz="1800" dirty="0"/>
          </a:p>
          <a:p>
            <a:pPr>
              <a:lnSpc>
                <a:spcPct val="100000"/>
              </a:lnSpc>
              <a:buAutoNum type="arabicPeriod"/>
            </a:pPr>
            <a:r>
              <a:rPr lang="en-IN" sz="1800" dirty="0"/>
              <a:t>Book the taxi from </a:t>
            </a:r>
            <a:r>
              <a:rPr lang="en-IN" sz="1800" dirty="0" smtClean="0"/>
              <a:t>airport to a particular location </a:t>
            </a:r>
            <a:r>
              <a:rPr lang="en-IN" sz="1800" dirty="0"/>
              <a:t>by providing valid credentials in required fields &amp; click on </a:t>
            </a:r>
            <a:r>
              <a:rPr lang="en-IN" sz="1800" dirty="0" smtClean="0"/>
              <a:t>search</a:t>
            </a:r>
          </a:p>
          <a:p>
            <a:pPr>
              <a:lnSpc>
                <a:spcPct val="100000"/>
              </a:lnSpc>
              <a:buAutoNum type="arabicPeriod"/>
            </a:pPr>
            <a:endParaRPr lang="en-IN" sz="1800" dirty="0"/>
          </a:p>
          <a:p>
            <a:pPr>
              <a:lnSpc>
                <a:spcPct val="100000"/>
              </a:lnSpc>
              <a:buFont typeface="Wingdings" panose="05000000000000000000" pitchFamily="2" charset="2"/>
              <a:buAutoNum type="arabicPeriod"/>
            </a:pPr>
            <a:r>
              <a:rPr lang="en-IN" sz="1800" dirty="0" smtClean="0"/>
              <a:t>Book the taxi from a particular location to other than airport by providing </a:t>
            </a:r>
            <a:r>
              <a:rPr lang="en-IN" sz="1800" dirty="0"/>
              <a:t>valid credentials in required fields &amp; click on </a:t>
            </a:r>
            <a:r>
              <a:rPr lang="en-IN" sz="1800" dirty="0" smtClean="0"/>
              <a:t>search</a:t>
            </a:r>
            <a:endParaRPr lang="en-IN" sz="1800" dirty="0"/>
          </a:p>
        </p:txBody>
      </p:sp>
      <p:sp>
        <p:nvSpPr>
          <p:cNvPr id="3" name="Title 2"/>
          <p:cNvSpPr>
            <a:spLocks noGrp="1"/>
          </p:cNvSpPr>
          <p:nvPr>
            <p:ph type="title"/>
          </p:nvPr>
        </p:nvSpPr>
        <p:spPr/>
        <p:txBody>
          <a:bodyPr/>
          <a:lstStyle/>
          <a:p>
            <a:r>
              <a:rPr lang="en-IN" b="0" dirty="0" smtClean="0"/>
              <a:t>Test Scenario - Basic Flow</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sz="1800" dirty="0"/>
              <a:t>Scenarios generated to achieve the goal by following an alternate workflow</a:t>
            </a:r>
            <a:endParaRPr lang="en-IN" sz="1800" dirty="0"/>
          </a:p>
          <a:p>
            <a:endParaRPr lang="en-IN" sz="1800" dirty="0" smtClean="0"/>
          </a:p>
          <a:p>
            <a:pPr marL="0" indent="0">
              <a:buNone/>
            </a:pPr>
            <a:r>
              <a:rPr lang="en-IN" sz="1800" dirty="0" smtClean="0"/>
              <a:t>Example:</a:t>
            </a:r>
          </a:p>
          <a:p>
            <a:pPr>
              <a:buAutoNum type="arabicPeriod"/>
            </a:pPr>
            <a:r>
              <a:rPr lang="en-IN" sz="1800" dirty="0" smtClean="0"/>
              <a:t>During the process of booking a taxi user checks whether taxi is available for particular location &amp; the books the taxi</a:t>
            </a:r>
          </a:p>
          <a:p>
            <a:pPr>
              <a:buAutoNum type="arabicPeriod"/>
            </a:pPr>
            <a:endParaRPr lang="en-IN" dirty="0"/>
          </a:p>
          <a:p>
            <a:pPr>
              <a:buAutoNum type="arabicPeriod"/>
            </a:pPr>
            <a:endParaRPr lang="en-IN" dirty="0" smtClean="0"/>
          </a:p>
        </p:txBody>
      </p:sp>
      <p:sp>
        <p:nvSpPr>
          <p:cNvPr id="3" name="Title 2"/>
          <p:cNvSpPr>
            <a:spLocks noGrp="1"/>
          </p:cNvSpPr>
          <p:nvPr>
            <p:ph type="title"/>
          </p:nvPr>
        </p:nvSpPr>
        <p:spPr/>
        <p:txBody>
          <a:bodyPr/>
          <a:lstStyle/>
          <a:p>
            <a:r>
              <a:rPr lang="en-IN" b="0" dirty="0"/>
              <a:t>Test Scenario - </a:t>
            </a:r>
            <a:r>
              <a:rPr lang="en-IN" b="0" dirty="0" smtClean="0"/>
              <a:t>Alternate</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sz="1800" dirty="0"/>
              <a:t>Scenarios generated to test the application behavior under exception conditions</a:t>
            </a:r>
            <a:endParaRPr lang="en-IN" sz="1800" dirty="0"/>
          </a:p>
          <a:p>
            <a:endParaRPr lang="en-IN" sz="1800" dirty="0" smtClean="0"/>
          </a:p>
          <a:p>
            <a:pPr marL="0" indent="0">
              <a:buNone/>
            </a:pPr>
            <a:r>
              <a:rPr lang="en-IN" sz="1800" dirty="0" smtClean="0"/>
              <a:t>Example:</a:t>
            </a:r>
          </a:p>
          <a:p>
            <a:pPr>
              <a:buAutoNum type="arabicPeriod"/>
            </a:pPr>
            <a:r>
              <a:rPr lang="en-IN" sz="1800" dirty="0" smtClean="0"/>
              <a:t>User books the taxi for the location which is not present in database</a:t>
            </a:r>
          </a:p>
          <a:p>
            <a:pPr>
              <a:buAutoNum type="arabicPeriod"/>
            </a:pPr>
            <a:endParaRPr lang="en-IN" sz="1800" dirty="0"/>
          </a:p>
          <a:p>
            <a:pPr>
              <a:buAutoNum type="arabicPeriod"/>
            </a:pPr>
            <a:r>
              <a:rPr lang="en-IN" sz="1800" dirty="0" smtClean="0"/>
              <a:t>User books the taxi for previous dates</a:t>
            </a:r>
          </a:p>
          <a:p>
            <a:pPr>
              <a:buAutoNum type="arabicPeriod"/>
            </a:pPr>
            <a:endParaRPr lang="en-IN" sz="1800" dirty="0"/>
          </a:p>
          <a:p>
            <a:pPr>
              <a:buAutoNum type="arabicPeriod"/>
            </a:pPr>
            <a:r>
              <a:rPr lang="en-IN" sz="1800" dirty="0" smtClean="0"/>
              <a:t>User books the taxi for past time</a:t>
            </a:r>
            <a:endParaRPr lang="en-IN" sz="1800" dirty="0"/>
          </a:p>
        </p:txBody>
      </p:sp>
      <p:sp>
        <p:nvSpPr>
          <p:cNvPr id="3" name="Title 2"/>
          <p:cNvSpPr>
            <a:spLocks noGrp="1"/>
          </p:cNvSpPr>
          <p:nvPr>
            <p:ph type="title"/>
          </p:nvPr>
        </p:nvSpPr>
        <p:spPr/>
        <p:txBody>
          <a:bodyPr/>
          <a:lstStyle/>
          <a:p>
            <a:r>
              <a:rPr lang="en-IN" b="0" dirty="0"/>
              <a:t>Test Scenario - </a:t>
            </a:r>
            <a:r>
              <a:rPr lang="en-IN" b="0" dirty="0" smtClean="0"/>
              <a:t>Exceptional</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eaLnBrk="0" fontAlgn="base" hangingPunct="0">
              <a:lnSpc>
                <a:spcPct val="100000"/>
              </a:lnSpc>
            </a:pPr>
            <a:r>
              <a:rPr lang="en-US" sz="1800" dirty="0"/>
              <a:t>Test Scenarios could be generated using one of the following:</a:t>
            </a:r>
            <a:endParaRPr lang="en-IN" sz="1800" dirty="0"/>
          </a:p>
          <a:p>
            <a:pPr lvl="0" eaLnBrk="0" fontAlgn="base" hangingPunct="0">
              <a:lnSpc>
                <a:spcPct val="100000"/>
              </a:lnSpc>
            </a:pPr>
            <a:endParaRPr lang="en-US" sz="1800" dirty="0" smtClean="0"/>
          </a:p>
          <a:p>
            <a:pPr lvl="1" eaLnBrk="0" fontAlgn="base" hangingPunct="0">
              <a:lnSpc>
                <a:spcPct val="100000"/>
              </a:lnSpc>
            </a:pPr>
            <a:r>
              <a:rPr lang="en-US" sz="1800" dirty="0" smtClean="0"/>
              <a:t>Use </a:t>
            </a:r>
            <a:r>
              <a:rPr lang="en-US" sz="1800" dirty="0"/>
              <a:t>Case Modeling techniques</a:t>
            </a:r>
            <a:endParaRPr lang="en-IN" sz="1800" dirty="0"/>
          </a:p>
          <a:p>
            <a:pPr lvl="1" eaLnBrk="0" fontAlgn="base" hangingPunct="0">
              <a:lnSpc>
                <a:spcPct val="100000"/>
              </a:lnSpc>
            </a:pPr>
            <a:endParaRPr lang="en-US" sz="1800" dirty="0" smtClean="0"/>
          </a:p>
          <a:p>
            <a:pPr lvl="1" eaLnBrk="0" fontAlgn="base" hangingPunct="0">
              <a:lnSpc>
                <a:spcPct val="100000"/>
              </a:lnSpc>
            </a:pPr>
            <a:r>
              <a:rPr lang="en-US" sz="1800" dirty="0" smtClean="0"/>
              <a:t>Activity </a:t>
            </a:r>
            <a:r>
              <a:rPr lang="en-US" sz="1800" dirty="0"/>
              <a:t>Component Element Methodology </a:t>
            </a:r>
            <a:endParaRPr lang="en-IN" sz="1800" dirty="0"/>
          </a:p>
          <a:p>
            <a:pPr>
              <a:lnSpc>
                <a:spcPct val="100000"/>
              </a:lnSpc>
            </a:pPr>
            <a:endParaRPr lang="en-IN" sz="1800" dirty="0"/>
          </a:p>
        </p:txBody>
      </p:sp>
      <p:sp>
        <p:nvSpPr>
          <p:cNvPr id="3" name="Title 2"/>
          <p:cNvSpPr>
            <a:spLocks noGrp="1"/>
          </p:cNvSpPr>
          <p:nvPr>
            <p:ph type="title"/>
          </p:nvPr>
        </p:nvSpPr>
        <p:spPr/>
        <p:txBody>
          <a:bodyPr/>
          <a:lstStyle/>
          <a:p>
            <a:r>
              <a:rPr lang="en-IN" b="0" dirty="0" smtClean="0"/>
              <a:t>Test Scenario Design</a:t>
            </a:r>
            <a:endParaRPr lang="en-IN"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z="1800" dirty="0"/>
              <a:t>A </a:t>
            </a:r>
            <a:r>
              <a:rPr lang="en-US" sz="1800" i="1" dirty="0"/>
              <a:t>use case </a:t>
            </a:r>
            <a:r>
              <a:rPr lang="en-US" sz="1800" dirty="0"/>
              <a:t>defines a goal-oriented set of interactions between external actors and the system under consideration. </a:t>
            </a:r>
            <a:endParaRPr lang="en-IN" sz="1800" dirty="0"/>
          </a:p>
          <a:p>
            <a:endParaRPr lang="en-US" sz="1800" dirty="0" smtClean="0"/>
          </a:p>
          <a:p>
            <a:r>
              <a:rPr lang="en-US" sz="1800" dirty="0" smtClean="0"/>
              <a:t>use </a:t>
            </a:r>
            <a:r>
              <a:rPr lang="en-US" sz="1800" dirty="0"/>
              <a:t>cases capture </a:t>
            </a:r>
            <a:r>
              <a:rPr lang="en-US" sz="1800" i="1" dirty="0"/>
              <a:t>who </a:t>
            </a:r>
            <a:r>
              <a:rPr lang="en-US" sz="1800" dirty="0"/>
              <a:t>(actor) does </a:t>
            </a:r>
            <a:r>
              <a:rPr lang="en-US" sz="1800" i="1" dirty="0"/>
              <a:t>what </a:t>
            </a:r>
            <a:r>
              <a:rPr lang="en-US" sz="1800" dirty="0"/>
              <a:t>(interaction) with the system, for what </a:t>
            </a:r>
            <a:r>
              <a:rPr lang="en-US" sz="1800" i="1" dirty="0"/>
              <a:t>purpose </a:t>
            </a:r>
            <a:r>
              <a:rPr lang="en-US" sz="1800" dirty="0"/>
              <a:t>(goal), without dealing with the system </a:t>
            </a:r>
            <a:r>
              <a:rPr lang="en-US" sz="1800" dirty="0" smtClean="0"/>
              <a:t>internals</a:t>
            </a:r>
          </a:p>
          <a:p>
            <a:endParaRPr lang="en-US" sz="1800" dirty="0"/>
          </a:p>
          <a:p>
            <a:r>
              <a:rPr lang="en-US" sz="1800" dirty="0"/>
              <a:t>A </a:t>
            </a:r>
            <a:r>
              <a:rPr lang="en-US" sz="1800" b="1" i="1" dirty="0"/>
              <a:t>use case</a:t>
            </a:r>
            <a:r>
              <a:rPr lang="en-US" sz="1800" dirty="0"/>
              <a:t> is a set of activities that produce some output result. It describes how the system reacts to an </a:t>
            </a:r>
            <a:r>
              <a:rPr lang="en-US" sz="1800" b="1" dirty="0"/>
              <a:t>event</a:t>
            </a:r>
            <a:r>
              <a:rPr lang="en-US" sz="1800" dirty="0"/>
              <a:t> that </a:t>
            </a:r>
            <a:r>
              <a:rPr lang="en-US" sz="1800" b="1" dirty="0"/>
              <a:t>triggers</a:t>
            </a:r>
            <a:r>
              <a:rPr lang="en-US" sz="1800" dirty="0"/>
              <a:t> the </a:t>
            </a:r>
            <a:r>
              <a:rPr lang="en-US" sz="1800" dirty="0" smtClean="0"/>
              <a:t>system</a:t>
            </a:r>
            <a:endParaRPr lang="en-US" sz="1800" dirty="0"/>
          </a:p>
        </p:txBody>
      </p:sp>
      <p:pic>
        <p:nvPicPr>
          <p:cNvPr id="5" name="Picture Placeholder 4"/>
          <p:cNvPicPr>
            <a:picLocks noGrp="1" noChangeAspect="1"/>
          </p:cNvPicPr>
          <p:nvPr>
            <p:ph type="pic" idx="13"/>
          </p:nvPr>
        </p:nvPicPr>
        <p:blipFill rotWithShape="1">
          <a:blip r:embed="rId3" cstate="print">
            <a:extLst>
              <a:ext uri="{28A0092B-C50C-407E-A947-70E740481C1C}">
                <a14:useLocalDpi xmlns:a14="http://schemas.microsoft.com/office/drawing/2010/main" xmlns="" val="0"/>
              </a:ext>
            </a:extLst>
          </a:blip>
          <a:srcRect l="63" r="-276"/>
          <a:stretch>
            <a:fillRect/>
          </a:stretch>
        </p:blipFill>
        <p:spPr>
          <a:xfrm>
            <a:off x="7558089" y="1742500"/>
            <a:ext cx="4214812" cy="4351338"/>
          </a:xfrm>
        </p:spPr>
      </p:pic>
      <p:sp>
        <p:nvSpPr>
          <p:cNvPr id="4" name="Title 3"/>
          <p:cNvSpPr>
            <a:spLocks noGrp="1"/>
          </p:cNvSpPr>
          <p:nvPr>
            <p:ph type="title"/>
          </p:nvPr>
        </p:nvSpPr>
        <p:spPr/>
        <p:txBody>
          <a:bodyPr/>
          <a:lstStyle/>
          <a:p>
            <a:r>
              <a:rPr lang="en-IN" b="0" dirty="0" smtClean="0"/>
              <a:t>Use Case</a:t>
            </a:r>
            <a:endParaRPr lang="en-IN"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z="1800" dirty="0" smtClean="0"/>
              <a:t>It is the story of interactions between actors and the system</a:t>
            </a:r>
          </a:p>
          <a:p>
            <a:endParaRPr lang="en-IN" sz="1800" dirty="0" smtClean="0"/>
          </a:p>
          <a:p>
            <a:r>
              <a:rPr lang="en-IN" sz="1800" dirty="0" smtClean="0"/>
              <a:t> </a:t>
            </a:r>
            <a:r>
              <a:rPr lang="en-US" sz="1800" dirty="0" smtClean="0"/>
              <a:t>A use case is initiated by a user with a particular goal in mind, and completes successfully when that goal is satisfied</a:t>
            </a:r>
          </a:p>
          <a:p>
            <a:endParaRPr lang="en-US" sz="1800" dirty="0" smtClean="0"/>
          </a:p>
          <a:p>
            <a:r>
              <a:rPr lang="en-US" sz="1800" dirty="0" smtClean="0"/>
              <a:t>It describes the sequence of interactions between actors and the system necessary to deliver the service that satisfies the goal.</a:t>
            </a:r>
          </a:p>
          <a:p>
            <a:endParaRPr lang="en-US" sz="1800" dirty="0" smtClean="0"/>
          </a:p>
          <a:p>
            <a:r>
              <a:rPr lang="en-US" sz="1800" dirty="0" smtClean="0"/>
              <a:t>It also includes possible variants of this sequence</a:t>
            </a:r>
          </a:p>
        </p:txBody>
      </p:sp>
      <p:sp>
        <p:nvSpPr>
          <p:cNvPr id="3" name="Title 2"/>
          <p:cNvSpPr>
            <a:spLocks noGrp="1"/>
          </p:cNvSpPr>
          <p:nvPr>
            <p:ph type="title"/>
          </p:nvPr>
        </p:nvSpPr>
        <p:spPr/>
        <p:txBody>
          <a:bodyPr/>
          <a:lstStyle/>
          <a:p>
            <a:r>
              <a:rPr lang="en-IN" b="0" dirty="0" smtClean="0"/>
              <a:t>Use Case</a:t>
            </a:r>
            <a:endParaRPr lang="en-IN" b="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6737" r="6737"/>
          <a:stretch>
            <a:fillRect/>
          </a:stretch>
        </p:blipFill>
        <p:spPr/>
      </p:pic>
      <p:sp>
        <p:nvSpPr>
          <p:cNvPr id="4" name="Text Placeholder 3"/>
          <p:cNvSpPr>
            <a:spLocks noGrp="1"/>
          </p:cNvSpPr>
          <p:nvPr>
            <p:ph type="body" sz="half" idx="2"/>
          </p:nvPr>
        </p:nvSpPr>
        <p:spPr/>
        <p:txBody>
          <a:bodyPr/>
          <a:lstStyle/>
          <a:p>
            <a:r>
              <a:rPr lang="en-IN" dirty="0" smtClean="0"/>
              <a:t>Example of a Use Case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nSpc>
                <a:spcPct val="100000"/>
              </a:lnSpc>
            </a:pPr>
            <a:r>
              <a:rPr lang="en-US" sz="1800" dirty="0"/>
              <a:t>The components of Use Cases can be categorized as follows:</a:t>
            </a:r>
            <a:endParaRPr lang="en-IN" sz="1800" dirty="0"/>
          </a:p>
          <a:p>
            <a:pPr lvl="1">
              <a:lnSpc>
                <a:spcPct val="100000"/>
              </a:lnSpc>
            </a:pPr>
            <a:r>
              <a:rPr lang="en-US" sz="1800" dirty="0" smtClean="0"/>
              <a:t>Primary Flow</a:t>
            </a:r>
          </a:p>
          <a:p>
            <a:pPr lvl="1">
              <a:lnSpc>
                <a:spcPct val="100000"/>
              </a:lnSpc>
            </a:pPr>
            <a:endParaRPr lang="en-IN" sz="1800" dirty="0"/>
          </a:p>
          <a:p>
            <a:pPr lvl="1">
              <a:lnSpc>
                <a:spcPct val="100000"/>
              </a:lnSpc>
            </a:pPr>
            <a:r>
              <a:rPr lang="en-US" sz="1800" dirty="0"/>
              <a:t>Alternate flows</a:t>
            </a:r>
            <a:endParaRPr lang="en-IN" sz="1800" dirty="0"/>
          </a:p>
          <a:p>
            <a:pPr lvl="1">
              <a:lnSpc>
                <a:spcPct val="100000"/>
              </a:lnSpc>
            </a:pPr>
            <a:endParaRPr lang="en-US" sz="1800" dirty="0" smtClean="0"/>
          </a:p>
          <a:p>
            <a:pPr lvl="1">
              <a:lnSpc>
                <a:spcPct val="100000"/>
              </a:lnSpc>
            </a:pPr>
            <a:r>
              <a:rPr lang="en-US" sz="1800" dirty="0" smtClean="0"/>
              <a:t>Exception </a:t>
            </a:r>
            <a:r>
              <a:rPr lang="en-US" sz="1800" dirty="0"/>
              <a:t>Flows</a:t>
            </a:r>
            <a:endParaRPr lang="en-IN" sz="1800" dirty="0"/>
          </a:p>
          <a:p>
            <a:pPr lvl="1">
              <a:lnSpc>
                <a:spcPct val="100000"/>
              </a:lnSpc>
            </a:pPr>
            <a:endParaRPr lang="en-US" sz="1800" dirty="0" smtClean="0"/>
          </a:p>
          <a:p>
            <a:pPr lvl="1">
              <a:lnSpc>
                <a:spcPct val="100000"/>
              </a:lnSpc>
            </a:pPr>
            <a:r>
              <a:rPr lang="en-US" sz="1800" dirty="0" smtClean="0"/>
              <a:t>Triggers </a:t>
            </a:r>
            <a:r>
              <a:rPr lang="en-US" sz="1800" dirty="0"/>
              <a:t>(an event or action that initiates the use case)</a:t>
            </a:r>
            <a:endParaRPr lang="en-IN" sz="1800" dirty="0"/>
          </a:p>
          <a:p>
            <a:pPr lvl="1">
              <a:lnSpc>
                <a:spcPct val="100000"/>
              </a:lnSpc>
            </a:pPr>
            <a:endParaRPr lang="en-US" sz="1800" dirty="0" smtClean="0"/>
          </a:p>
          <a:p>
            <a:pPr lvl="1">
              <a:lnSpc>
                <a:spcPct val="100000"/>
              </a:lnSpc>
            </a:pPr>
            <a:r>
              <a:rPr lang="en-US" sz="1800" dirty="0" smtClean="0"/>
              <a:t>Pre </a:t>
            </a:r>
            <a:r>
              <a:rPr lang="en-US" sz="1800" dirty="0"/>
              <a:t>Conditions (These are conditions that need to be set for performing the activity to achieve the goal)</a:t>
            </a:r>
            <a:endParaRPr lang="en-IN" sz="1800" dirty="0"/>
          </a:p>
          <a:p>
            <a:pPr lvl="1">
              <a:lnSpc>
                <a:spcPct val="100000"/>
              </a:lnSpc>
            </a:pPr>
            <a:endParaRPr lang="en-US" sz="1800" dirty="0"/>
          </a:p>
          <a:p>
            <a:pPr lvl="1">
              <a:lnSpc>
                <a:spcPct val="100000"/>
              </a:lnSpc>
            </a:pPr>
            <a:r>
              <a:rPr lang="en-US" sz="1800" dirty="0" smtClean="0"/>
              <a:t>Post </a:t>
            </a:r>
            <a:r>
              <a:rPr lang="en-US" sz="1800" dirty="0"/>
              <a:t>Conditions (These are the conditions that need to be verified by the tester after the activity is performed)</a:t>
            </a:r>
            <a:endParaRPr lang="en-IN" sz="1800" dirty="0"/>
          </a:p>
          <a:p>
            <a:pPr marL="0" indent="0">
              <a:lnSpc>
                <a:spcPct val="100000"/>
              </a:lnSpc>
              <a:buNone/>
            </a:pPr>
            <a:endParaRPr lang="en-IN" sz="1800" dirty="0"/>
          </a:p>
        </p:txBody>
      </p:sp>
      <p:sp>
        <p:nvSpPr>
          <p:cNvPr id="3" name="Title 2"/>
          <p:cNvSpPr>
            <a:spLocks noGrp="1"/>
          </p:cNvSpPr>
          <p:nvPr>
            <p:ph type="title"/>
          </p:nvPr>
        </p:nvSpPr>
        <p:spPr/>
        <p:txBody>
          <a:bodyPr/>
          <a:lstStyle/>
          <a:p>
            <a:r>
              <a:rPr lang="en-IN" b="0" dirty="0" smtClean="0"/>
              <a:t>Components Of Use Cases</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lnSpc>
                <a:spcPct val="100000"/>
              </a:lnSpc>
              <a:buNone/>
            </a:pPr>
            <a:r>
              <a:rPr lang="en-IN" sz="1800" b="1" i="1" u="sng" dirty="0" smtClean="0"/>
              <a:t>Example Of Use Case for booking an ola cab:</a:t>
            </a:r>
          </a:p>
          <a:p>
            <a:pPr marL="0" indent="0">
              <a:lnSpc>
                <a:spcPct val="100000"/>
              </a:lnSpc>
              <a:buNone/>
            </a:pPr>
            <a:r>
              <a:rPr lang="en-IN" sz="1800" u="sng" dirty="0" smtClean="0"/>
              <a:t>Basic Flow:</a:t>
            </a:r>
            <a:endParaRPr lang="en-IN" sz="1800" u="sng" dirty="0"/>
          </a:p>
          <a:p>
            <a:pPr marL="0" indent="0">
              <a:lnSpc>
                <a:spcPct val="100000"/>
              </a:lnSpc>
              <a:buNone/>
            </a:pPr>
            <a:r>
              <a:rPr lang="en-IN" sz="1800" dirty="0" err="1" smtClean="0"/>
              <a:t>PreCondition</a:t>
            </a:r>
            <a:r>
              <a:rPr lang="en-IN" sz="1800" dirty="0" smtClean="0"/>
              <a:t> 1: Customer should have ola app with internet working</a:t>
            </a:r>
          </a:p>
          <a:p>
            <a:pPr marL="0" indent="0">
              <a:lnSpc>
                <a:spcPct val="100000"/>
              </a:lnSpc>
              <a:buNone/>
            </a:pPr>
            <a:r>
              <a:rPr lang="en-IN" sz="1800" dirty="0" err="1"/>
              <a:t>PreCondition</a:t>
            </a:r>
            <a:r>
              <a:rPr lang="en-IN" sz="1800" dirty="0"/>
              <a:t> </a:t>
            </a:r>
            <a:r>
              <a:rPr lang="en-IN" sz="1800" dirty="0" smtClean="0"/>
              <a:t>2: App displays available cab’s near by</a:t>
            </a:r>
          </a:p>
          <a:p>
            <a:pPr marL="0" indent="0">
              <a:lnSpc>
                <a:spcPct val="100000"/>
              </a:lnSpc>
              <a:buNone/>
            </a:pPr>
            <a:r>
              <a:rPr lang="en-IN" sz="1800" dirty="0" smtClean="0"/>
              <a:t>Activity: Customer Books the cab</a:t>
            </a:r>
          </a:p>
          <a:p>
            <a:pPr marL="0" indent="0">
              <a:lnSpc>
                <a:spcPct val="100000"/>
              </a:lnSpc>
              <a:buNone/>
            </a:pPr>
            <a:r>
              <a:rPr lang="en-IN" sz="1800" dirty="0" err="1" smtClean="0"/>
              <a:t>PostCondition</a:t>
            </a:r>
            <a:r>
              <a:rPr lang="en-IN" sz="1800" dirty="0" smtClean="0"/>
              <a:t>: cab will be get booked &amp; Customer gets confirmation in his mobile.</a:t>
            </a:r>
          </a:p>
          <a:p>
            <a:pPr marL="0" indent="0">
              <a:lnSpc>
                <a:spcPct val="100000"/>
              </a:lnSpc>
              <a:buNone/>
            </a:pPr>
            <a:endParaRPr lang="en-IN" sz="1800" u="sng" dirty="0" smtClean="0"/>
          </a:p>
          <a:p>
            <a:pPr marL="0" indent="0">
              <a:lnSpc>
                <a:spcPct val="100000"/>
              </a:lnSpc>
              <a:buNone/>
            </a:pPr>
            <a:r>
              <a:rPr lang="en-IN" sz="1800" u="sng" dirty="0" smtClean="0"/>
              <a:t>Alternate Flow:</a:t>
            </a:r>
          </a:p>
          <a:p>
            <a:pPr marL="0" indent="0">
              <a:lnSpc>
                <a:spcPct val="100000"/>
              </a:lnSpc>
              <a:buNone/>
            </a:pPr>
            <a:r>
              <a:rPr lang="en-IN" sz="1800" dirty="0" err="1"/>
              <a:t>PreCondition</a:t>
            </a:r>
            <a:r>
              <a:rPr lang="en-IN" sz="1800" dirty="0"/>
              <a:t> 1: Customer should have ola app with internet working</a:t>
            </a:r>
          </a:p>
          <a:p>
            <a:pPr marL="0" indent="0">
              <a:lnSpc>
                <a:spcPct val="100000"/>
              </a:lnSpc>
              <a:buNone/>
            </a:pPr>
            <a:r>
              <a:rPr lang="en-IN" sz="1800" dirty="0" err="1"/>
              <a:t>PreCondition</a:t>
            </a:r>
            <a:r>
              <a:rPr lang="en-IN" sz="1800" dirty="0"/>
              <a:t> 2: App displays available cab’s near by</a:t>
            </a:r>
          </a:p>
          <a:p>
            <a:pPr marL="0" indent="0">
              <a:lnSpc>
                <a:spcPct val="100000"/>
              </a:lnSpc>
              <a:buNone/>
            </a:pPr>
            <a:r>
              <a:rPr lang="en-IN" sz="1800" dirty="0" smtClean="0"/>
              <a:t>Activity: </a:t>
            </a:r>
            <a:r>
              <a:rPr lang="en-IN" sz="1800" dirty="0"/>
              <a:t>Customer Books the </a:t>
            </a:r>
            <a:r>
              <a:rPr lang="en-IN" sz="1800" dirty="0" smtClean="0"/>
              <a:t>mini cab</a:t>
            </a:r>
            <a:endParaRPr lang="en-IN" sz="1800" dirty="0"/>
          </a:p>
          <a:p>
            <a:pPr marL="0" indent="0">
              <a:lnSpc>
                <a:spcPct val="100000"/>
              </a:lnSpc>
              <a:buNone/>
            </a:pPr>
            <a:r>
              <a:rPr lang="en-IN" sz="1800" dirty="0" smtClean="0"/>
              <a:t>Activity: App checks for the cab &amp; display no cab’s available in mini</a:t>
            </a:r>
          </a:p>
          <a:p>
            <a:pPr marL="0" indent="0">
              <a:lnSpc>
                <a:spcPct val="100000"/>
              </a:lnSpc>
              <a:buNone/>
            </a:pPr>
            <a:r>
              <a:rPr lang="en-IN" sz="1800" dirty="0" smtClean="0"/>
              <a:t>Activity: Customer Books the micro cab</a:t>
            </a:r>
          </a:p>
          <a:p>
            <a:pPr marL="0" indent="0">
              <a:lnSpc>
                <a:spcPct val="100000"/>
              </a:lnSpc>
              <a:buNone/>
            </a:pPr>
            <a:r>
              <a:rPr lang="en-IN" sz="1800" dirty="0" err="1"/>
              <a:t>PostCondition</a:t>
            </a:r>
            <a:r>
              <a:rPr lang="en-IN" sz="1800" dirty="0"/>
              <a:t>: cab will be get booked &amp; Customer gets confirmation in his mobile</a:t>
            </a:r>
            <a:r>
              <a:rPr lang="en-IN" sz="1800" dirty="0" smtClean="0"/>
              <a:t>.</a:t>
            </a:r>
            <a:endParaRPr lang="en-IN" sz="1800" dirty="0"/>
          </a:p>
        </p:txBody>
      </p:sp>
      <p:sp>
        <p:nvSpPr>
          <p:cNvPr id="3" name="Title 2"/>
          <p:cNvSpPr>
            <a:spLocks noGrp="1"/>
          </p:cNvSpPr>
          <p:nvPr>
            <p:ph type="title"/>
          </p:nvPr>
        </p:nvSpPr>
        <p:spPr/>
        <p:txBody>
          <a:bodyPr/>
          <a:lstStyle/>
          <a:p>
            <a:r>
              <a:rPr lang="en-IN" b="0" dirty="0" smtClean="0"/>
              <a:t>Example Of Use Case</a:t>
            </a:r>
            <a:endParaRPr lang="en-IN" b="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lnSpc>
                <a:spcPct val="100000"/>
              </a:lnSpc>
              <a:buNone/>
            </a:pPr>
            <a:r>
              <a:rPr lang="en-IN" sz="1800" u="sng" dirty="0"/>
              <a:t>Exceptional Flow:</a:t>
            </a:r>
          </a:p>
          <a:p>
            <a:pPr marL="0" indent="0">
              <a:lnSpc>
                <a:spcPct val="100000"/>
              </a:lnSpc>
              <a:buNone/>
            </a:pPr>
            <a:r>
              <a:rPr lang="en-IN" sz="1800" dirty="0" err="1"/>
              <a:t>PreCondition</a:t>
            </a:r>
            <a:r>
              <a:rPr lang="en-IN" sz="1800" dirty="0"/>
              <a:t> 1: Customer should have ola app with internet working</a:t>
            </a:r>
          </a:p>
          <a:p>
            <a:pPr marL="0" indent="0">
              <a:lnSpc>
                <a:spcPct val="100000"/>
              </a:lnSpc>
              <a:buNone/>
            </a:pPr>
            <a:r>
              <a:rPr lang="en-IN" sz="1800" dirty="0" err="1"/>
              <a:t>PreCondition</a:t>
            </a:r>
            <a:r>
              <a:rPr lang="en-IN" sz="1800" dirty="0"/>
              <a:t> 2: App displays available cab’s near by</a:t>
            </a:r>
          </a:p>
          <a:p>
            <a:pPr marL="0" indent="0">
              <a:lnSpc>
                <a:spcPct val="100000"/>
              </a:lnSpc>
              <a:buNone/>
            </a:pPr>
            <a:r>
              <a:rPr lang="en-IN" sz="1800" dirty="0"/>
              <a:t>Activity: Customer Books the mini cab</a:t>
            </a:r>
          </a:p>
          <a:p>
            <a:pPr marL="0" indent="0">
              <a:lnSpc>
                <a:spcPct val="100000"/>
              </a:lnSpc>
              <a:buNone/>
            </a:pPr>
            <a:r>
              <a:rPr lang="en-IN" sz="1800" dirty="0"/>
              <a:t>Activity: App checks for the cab &amp; display no cab’s available right now please book after sometime</a:t>
            </a:r>
          </a:p>
          <a:p>
            <a:pPr marL="0" indent="0">
              <a:lnSpc>
                <a:spcPct val="100000"/>
              </a:lnSpc>
              <a:buNone/>
            </a:pPr>
            <a:r>
              <a:rPr lang="en-IN" sz="1800" dirty="0" err="1"/>
              <a:t>PostCondition</a:t>
            </a:r>
            <a:r>
              <a:rPr lang="en-IN" sz="1800" dirty="0"/>
              <a:t>: The customer books cab from other </a:t>
            </a:r>
            <a:r>
              <a:rPr lang="en-IN" sz="1800" dirty="0" smtClean="0"/>
              <a:t>app</a:t>
            </a:r>
            <a:endParaRPr lang="en-IN" sz="1800" dirty="0"/>
          </a:p>
        </p:txBody>
      </p:sp>
      <p:sp>
        <p:nvSpPr>
          <p:cNvPr id="3" name="Title 2"/>
          <p:cNvSpPr>
            <a:spLocks noGrp="1"/>
          </p:cNvSpPr>
          <p:nvPr>
            <p:ph type="title"/>
          </p:nvPr>
        </p:nvSpPr>
        <p:spPr/>
        <p:txBody>
          <a:bodyPr/>
          <a:lstStyle/>
          <a:p>
            <a:r>
              <a:rPr lang="en-IN" b="0" dirty="0"/>
              <a:t>Example Of Use Case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IN" dirty="0" smtClean="0"/>
              <a:t>Overview of Test Design</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nSpc>
                <a:spcPct val="100000"/>
              </a:lnSpc>
            </a:pPr>
            <a:r>
              <a:rPr lang="en-US" sz="1800" dirty="0"/>
              <a:t>Test Scenarios describe what an actor can do by using the basic flow and alternate flows from start to finish, through the use </a:t>
            </a:r>
            <a:r>
              <a:rPr lang="en-US" sz="1800" dirty="0" smtClean="0"/>
              <a:t>case</a:t>
            </a:r>
          </a:p>
          <a:p>
            <a:pPr>
              <a:lnSpc>
                <a:spcPct val="100000"/>
              </a:lnSpc>
            </a:pPr>
            <a:endParaRPr lang="en-US" sz="1800" dirty="0"/>
          </a:p>
          <a:p>
            <a:pPr>
              <a:lnSpc>
                <a:spcPct val="100000"/>
              </a:lnSpc>
            </a:pPr>
            <a:r>
              <a:rPr lang="en-US" sz="1800" dirty="0"/>
              <a:t>In other words, the scenario is an instance of a use case and represents a single path through the use case. </a:t>
            </a:r>
            <a:endParaRPr lang="en-US" sz="1800" dirty="0" smtClean="0"/>
          </a:p>
          <a:p>
            <a:pPr>
              <a:lnSpc>
                <a:spcPct val="100000"/>
              </a:lnSpc>
            </a:pPr>
            <a:endParaRPr lang="en-US" sz="1800" dirty="0"/>
          </a:p>
          <a:p>
            <a:pPr>
              <a:lnSpc>
                <a:spcPct val="100000"/>
              </a:lnSpc>
            </a:pPr>
            <a:r>
              <a:rPr lang="en-US" sz="1800" dirty="0"/>
              <a:t>When Use Case modeling is used for Test Scenario design, the following scenarios should be concentrated:</a:t>
            </a:r>
            <a:endParaRPr lang="en-IN" sz="1800" dirty="0"/>
          </a:p>
          <a:p>
            <a:pPr lvl="1">
              <a:lnSpc>
                <a:spcPct val="100000"/>
              </a:lnSpc>
            </a:pPr>
            <a:r>
              <a:rPr lang="en-US" sz="1600" dirty="0"/>
              <a:t>Primary flow or the happy flow</a:t>
            </a:r>
            <a:endParaRPr lang="en-IN" sz="1600" dirty="0"/>
          </a:p>
          <a:p>
            <a:pPr lvl="1">
              <a:lnSpc>
                <a:spcPct val="100000"/>
              </a:lnSpc>
            </a:pPr>
            <a:r>
              <a:rPr lang="en-US" sz="1600" dirty="0"/>
              <a:t>Alternate Conditions</a:t>
            </a:r>
            <a:endParaRPr lang="en-IN" sz="1600" dirty="0"/>
          </a:p>
          <a:p>
            <a:pPr lvl="1">
              <a:lnSpc>
                <a:spcPct val="100000"/>
              </a:lnSpc>
            </a:pPr>
            <a:r>
              <a:rPr lang="en-US" sz="1600" dirty="0"/>
              <a:t>Exception </a:t>
            </a:r>
            <a:r>
              <a:rPr lang="en-US" sz="1600" dirty="0" smtClean="0"/>
              <a:t>conditions</a:t>
            </a:r>
          </a:p>
          <a:p>
            <a:pPr lvl="1">
              <a:lnSpc>
                <a:spcPct val="100000"/>
              </a:lnSpc>
            </a:pPr>
            <a:endParaRPr lang="en-IN" sz="1600" dirty="0"/>
          </a:p>
          <a:p>
            <a:pPr>
              <a:lnSpc>
                <a:spcPct val="100000"/>
              </a:lnSpc>
            </a:pPr>
            <a:r>
              <a:rPr lang="en-US" sz="1800" dirty="0"/>
              <a:t>The following tips will prove handy while creating Test Scenarios:</a:t>
            </a:r>
            <a:endParaRPr lang="en-IN" sz="1800" dirty="0"/>
          </a:p>
          <a:p>
            <a:pPr lvl="1">
              <a:lnSpc>
                <a:spcPct val="100000"/>
              </a:lnSpc>
            </a:pPr>
            <a:r>
              <a:rPr lang="en-US" sz="1600" dirty="0"/>
              <a:t>All scenarios will start in the main flow</a:t>
            </a:r>
            <a:endParaRPr lang="en-IN" sz="1600" dirty="0"/>
          </a:p>
          <a:p>
            <a:pPr lvl="1">
              <a:lnSpc>
                <a:spcPct val="100000"/>
              </a:lnSpc>
            </a:pPr>
            <a:r>
              <a:rPr lang="en-US" sz="1600" dirty="0"/>
              <a:t>It is useful to draw a picture</a:t>
            </a:r>
            <a:endParaRPr lang="en-IN" sz="1600" dirty="0"/>
          </a:p>
          <a:p>
            <a:pPr lvl="1">
              <a:lnSpc>
                <a:spcPct val="100000"/>
              </a:lnSpc>
            </a:pPr>
            <a:r>
              <a:rPr lang="en-US" sz="1600" dirty="0"/>
              <a:t>Use a scenario matrix to keep track of </a:t>
            </a:r>
            <a:r>
              <a:rPr lang="en-US" sz="1600" dirty="0" smtClean="0"/>
              <a:t>them</a:t>
            </a:r>
            <a:endParaRPr lang="en-IN" sz="1600" dirty="0"/>
          </a:p>
        </p:txBody>
      </p:sp>
      <p:sp>
        <p:nvSpPr>
          <p:cNvPr id="3" name="Title 2"/>
          <p:cNvSpPr>
            <a:spLocks noGrp="1"/>
          </p:cNvSpPr>
          <p:nvPr>
            <p:ph type="title"/>
          </p:nvPr>
        </p:nvSpPr>
        <p:spPr/>
        <p:txBody>
          <a:bodyPr/>
          <a:lstStyle/>
          <a:p>
            <a:r>
              <a:rPr lang="en-IN" b="0" dirty="0" err="1"/>
              <a:t>UseCase</a:t>
            </a:r>
            <a:r>
              <a:rPr lang="en-IN" b="0" dirty="0"/>
              <a:t> </a:t>
            </a:r>
            <a:r>
              <a:rPr lang="en-IN" b="0" dirty="0" err="1" smtClean="0"/>
              <a:t>Modeling</a:t>
            </a:r>
            <a:r>
              <a:rPr lang="en-IN" b="0" dirty="0" smtClean="0"/>
              <a:t>: Creating Test Scenario</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349622" y="2028825"/>
            <a:ext cx="11266116" cy="4286250"/>
          </a:xfrm>
        </p:spPr>
      </p:pic>
      <p:sp>
        <p:nvSpPr>
          <p:cNvPr id="3" name="Title 2"/>
          <p:cNvSpPr>
            <a:spLocks noGrp="1"/>
          </p:cNvSpPr>
          <p:nvPr>
            <p:ph type="title"/>
          </p:nvPr>
        </p:nvSpPr>
        <p:spPr/>
        <p:txBody>
          <a:bodyPr/>
          <a:lstStyle/>
          <a:p>
            <a:r>
              <a:rPr lang="en-IN" b="0" dirty="0" err="1"/>
              <a:t>UseCase</a:t>
            </a:r>
            <a:r>
              <a:rPr lang="en-IN" b="0" dirty="0"/>
              <a:t> </a:t>
            </a:r>
            <a:r>
              <a:rPr lang="en-IN" b="0" dirty="0" err="1"/>
              <a:t>Modeling</a:t>
            </a:r>
            <a:r>
              <a:rPr lang="en-IN" b="0" dirty="0"/>
              <a:t>: Creating Test Scenario</a:t>
            </a:r>
            <a:endParaRPr lang="en-IN" dirty="0"/>
          </a:p>
        </p:txBody>
      </p:sp>
      <p:sp>
        <p:nvSpPr>
          <p:cNvPr id="6" name="TextBox 5"/>
          <p:cNvSpPr txBox="1"/>
          <p:nvPr/>
        </p:nvSpPr>
        <p:spPr>
          <a:xfrm>
            <a:off x="457200" y="1485900"/>
            <a:ext cx="7229475" cy="369332"/>
          </a:xfrm>
          <a:prstGeom prst="rect">
            <a:avLst/>
          </a:prstGeom>
          <a:noFill/>
        </p:spPr>
        <p:txBody>
          <a:bodyPr wrap="square" rtlCol="0">
            <a:spAutoFit/>
          </a:bodyPr>
          <a:lstStyle/>
          <a:p>
            <a:r>
              <a:rPr lang="en-IN" dirty="0" smtClean="0"/>
              <a:t>Consider an ola app with following requirement: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graphicFrame>
        <p:nvGraphicFramePr>
          <p:cNvPr id="8" name="Content Placeholder 7"/>
          <p:cNvGraphicFramePr>
            <a:graphicFrameLocks noGrp="1"/>
          </p:cNvGraphicFramePr>
          <p:nvPr>
            <p:ph sz="half" idx="1"/>
          </p:nvPr>
        </p:nvGraphicFramePr>
        <p:xfrm>
          <a:off x="528638" y="1743075"/>
          <a:ext cx="10621964" cy="2494280"/>
        </p:xfrm>
        <a:graphic>
          <a:graphicData uri="http://schemas.openxmlformats.org/drawingml/2006/table">
            <a:tbl>
              <a:tblPr firstRow="1" bandRow="1">
                <a:tableStyleId>{8799B23B-EC83-4686-B30A-512413B5E67A}</a:tableStyleId>
              </a:tblPr>
              <a:tblGrid>
                <a:gridCol w="1371600"/>
                <a:gridCol w="9250364"/>
              </a:tblGrid>
              <a:tr h="370840">
                <a:tc>
                  <a:txBody>
                    <a:bodyPr/>
                    <a:lstStyle/>
                    <a:p>
                      <a:r>
                        <a:rPr lang="en-IN" dirty="0" smtClean="0"/>
                        <a:t>Scenario</a:t>
                      </a:r>
                      <a:r>
                        <a:rPr lang="en-IN" baseline="0" dirty="0" smtClean="0"/>
                        <a:t> Id</a:t>
                      </a:r>
                      <a:endParaRPr lang="en-IN" dirty="0"/>
                    </a:p>
                  </a:txBody>
                  <a:tcPr/>
                </a:tc>
                <a:tc>
                  <a:txBody>
                    <a:bodyPr/>
                    <a:lstStyle/>
                    <a:p>
                      <a:r>
                        <a:rPr lang="en-IN" dirty="0" smtClean="0"/>
                        <a:t>Scenario Description</a:t>
                      </a:r>
                      <a:endParaRPr lang="en-IN" dirty="0"/>
                    </a:p>
                  </a:txBody>
                  <a:tcPr/>
                </a:tc>
              </a:tr>
              <a:tr h="370840">
                <a:tc>
                  <a:txBody>
                    <a:bodyPr/>
                    <a:lstStyle/>
                    <a:p>
                      <a:r>
                        <a:rPr lang="en-IN" dirty="0" smtClean="0"/>
                        <a:t>SCN-001</a:t>
                      </a:r>
                      <a:endParaRPr lang="en-IN" dirty="0"/>
                    </a:p>
                  </a:txBody>
                  <a:tcPr/>
                </a:tc>
                <a:tc>
                  <a:txBody>
                    <a:bodyPr/>
                    <a:lstStyle/>
                    <a:p>
                      <a:r>
                        <a:rPr lang="en-IN" dirty="0" smtClean="0"/>
                        <a:t>To Verify whether application displays cabs available nearby</a:t>
                      </a:r>
                      <a:endParaRPr lang="en-IN" dirty="0"/>
                    </a:p>
                  </a:txBody>
                  <a:tcPr/>
                </a:tc>
              </a:tr>
              <a:tr h="370840">
                <a:tc>
                  <a:txBody>
                    <a:bodyPr/>
                    <a:lstStyle/>
                    <a:p>
                      <a:r>
                        <a:rPr lang="en-IN" dirty="0" smtClean="0"/>
                        <a:t>SCN-002</a:t>
                      </a:r>
                      <a:endParaRPr lang="en-IN" dirty="0"/>
                    </a:p>
                  </a:txBody>
                  <a:tcPr/>
                </a:tc>
                <a:tc>
                  <a:txBody>
                    <a:bodyPr/>
                    <a:lstStyle/>
                    <a:p>
                      <a:r>
                        <a:rPr lang="en-IN" dirty="0" smtClean="0"/>
                        <a:t>To Verify whether application allows the user to book the book of his need</a:t>
                      </a:r>
                      <a:endParaRPr lang="en-IN" dirty="0"/>
                    </a:p>
                  </a:txBody>
                  <a:tcPr/>
                </a:tc>
              </a:tr>
              <a:tr h="370840">
                <a:tc>
                  <a:txBody>
                    <a:bodyPr/>
                    <a:lstStyle/>
                    <a:p>
                      <a:r>
                        <a:rPr lang="en-IN" dirty="0" smtClean="0"/>
                        <a:t>SCN-003</a:t>
                      </a:r>
                      <a:endParaRPr lang="en-IN" dirty="0"/>
                    </a:p>
                  </a:txBody>
                  <a:tcPr/>
                </a:tc>
                <a:tc>
                  <a:txBody>
                    <a:bodyPr/>
                    <a:lstStyle/>
                    <a:p>
                      <a:r>
                        <a:rPr lang="en-IN" dirty="0" smtClean="0"/>
                        <a:t>To verify whether application allows the user to cancel booked cab</a:t>
                      </a:r>
                      <a:endParaRPr lang="en-IN" dirty="0"/>
                    </a:p>
                  </a:txBody>
                  <a:tcPr/>
                </a:tc>
              </a:tr>
              <a:tr h="370840">
                <a:tc>
                  <a:txBody>
                    <a:bodyPr/>
                    <a:lstStyle/>
                    <a:p>
                      <a:r>
                        <a:rPr lang="en-IN" dirty="0" smtClean="0"/>
                        <a:t>SCN-004</a:t>
                      </a:r>
                      <a:endParaRPr lang="en-IN" dirty="0"/>
                    </a:p>
                  </a:txBody>
                  <a:tcPr/>
                </a:tc>
                <a:tc>
                  <a:txBody>
                    <a:bodyPr/>
                    <a:lstStyle/>
                    <a:p>
                      <a:r>
                        <a:rPr lang="en-IN" dirty="0" smtClean="0"/>
                        <a:t>To Verify whether application allows the user to view his all booking</a:t>
                      </a:r>
                      <a:endParaRPr lang="en-IN" dirty="0"/>
                    </a:p>
                  </a:txBody>
                  <a:tcPr/>
                </a:tc>
              </a:tr>
              <a:tr h="370840">
                <a:tc>
                  <a:txBody>
                    <a:bodyPr/>
                    <a:lstStyle/>
                    <a:p>
                      <a:r>
                        <a:rPr lang="en-IN" dirty="0" smtClean="0"/>
                        <a:t>SCN-005</a:t>
                      </a:r>
                      <a:endParaRPr lang="en-IN" dirty="0"/>
                    </a:p>
                  </a:txBody>
                  <a:tcPr/>
                </a:tc>
                <a:tc>
                  <a:txBody>
                    <a:bodyPr/>
                    <a:lstStyle/>
                    <a:p>
                      <a:r>
                        <a:rPr lang="en-IN" dirty="0" smtClean="0"/>
                        <a:t>To verify whether application denies the user to book the cab which are not available</a:t>
                      </a:r>
                      <a:endParaRPr lang="en-IN"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lnSpc>
                <a:spcPct val="100000"/>
              </a:lnSpc>
            </a:pPr>
            <a:r>
              <a:rPr lang="en-US" sz="1800" dirty="0"/>
              <a:t>Allows testers to write test cases before any code is </a:t>
            </a:r>
            <a:r>
              <a:rPr lang="en-US" sz="1800" dirty="0" smtClean="0"/>
              <a:t>written</a:t>
            </a:r>
          </a:p>
          <a:p>
            <a:pPr lvl="0">
              <a:lnSpc>
                <a:spcPct val="100000"/>
              </a:lnSpc>
            </a:pPr>
            <a:endParaRPr lang="en-IN" sz="1800" dirty="0"/>
          </a:p>
          <a:p>
            <a:pPr lvl="0">
              <a:lnSpc>
                <a:spcPct val="100000"/>
              </a:lnSpc>
            </a:pPr>
            <a:r>
              <a:rPr lang="en-US" sz="1800" dirty="0"/>
              <a:t>Provides a clear testing methodology</a:t>
            </a:r>
            <a:endParaRPr lang="en-IN" sz="1800" dirty="0"/>
          </a:p>
          <a:p>
            <a:pPr lvl="0">
              <a:lnSpc>
                <a:spcPct val="100000"/>
              </a:lnSpc>
            </a:pPr>
            <a:endParaRPr lang="en-US" sz="1800" dirty="0" smtClean="0"/>
          </a:p>
          <a:p>
            <a:pPr lvl="0">
              <a:lnSpc>
                <a:spcPct val="100000"/>
              </a:lnSpc>
            </a:pPr>
            <a:r>
              <a:rPr lang="en-US" sz="1800" dirty="0" smtClean="0"/>
              <a:t>Gives </a:t>
            </a:r>
            <a:r>
              <a:rPr lang="en-US" sz="1800" dirty="0"/>
              <a:t>testers a head start in understanding what the application is supposed to do</a:t>
            </a:r>
            <a:endParaRPr lang="en-IN" sz="1800" dirty="0"/>
          </a:p>
          <a:p>
            <a:pPr lvl="0">
              <a:lnSpc>
                <a:spcPct val="100000"/>
              </a:lnSpc>
            </a:pPr>
            <a:endParaRPr lang="en-US" sz="1800" dirty="0" smtClean="0"/>
          </a:p>
          <a:p>
            <a:pPr lvl="0">
              <a:lnSpc>
                <a:spcPct val="100000"/>
              </a:lnSpc>
            </a:pPr>
            <a:r>
              <a:rPr lang="en-US" sz="1800" dirty="0" smtClean="0"/>
              <a:t>Helps </a:t>
            </a:r>
            <a:r>
              <a:rPr lang="en-US" sz="1800" dirty="0"/>
              <a:t>you know when you are done</a:t>
            </a:r>
            <a:endParaRPr lang="en-IN" sz="1800" dirty="0"/>
          </a:p>
          <a:p>
            <a:pPr lvl="0">
              <a:lnSpc>
                <a:spcPct val="100000"/>
              </a:lnSpc>
            </a:pPr>
            <a:endParaRPr lang="en-US" sz="1800" dirty="0" smtClean="0"/>
          </a:p>
          <a:p>
            <a:pPr lvl="0">
              <a:lnSpc>
                <a:spcPct val="100000"/>
              </a:lnSpc>
            </a:pPr>
            <a:r>
              <a:rPr lang="en-US" sz="1800" dirty="0" smtClean="0"/>
              <a:t>Helps </a:t>
            </a:r>
            <a:r>
              <a:rPr lang="en-US" sz="1800" dirty="0"/>
              <a:t>to create Test Scenarios with the help of Use </a:t>
            </a:r>
            <a:r>
              <a:rPr lang="en-US" sz="1800" dirty="0" smtClean="0"/>
              <a:t>Cases</a:t>
            </a:r>
            <a:endParaRPr lang="en-IN" sz="1800" dirty="0"/>
          </a:p>
        </p:txBody>
      </p:sp>
      <p:sp>
        <p:nvSpPr>
          <p:cNvPr id="3" name="Title 2"/>
          <p:cNvSpPr>
            <a:spLocks noGrp="1"/>
          </p:cNvSpPr>
          <p:nvPr>
            <p:ph type="title"/>
          </p:nvPr>
        </p:nvSpPr>
        <p:spPr/>
        <p:txBody>
          <a:bodyPr/>
          <a:lstStyle/>
          <a:p>
            <a:r>
              <a:rPr lang="en-IN" b="0" dirty="0" smtClean="0"/>
              <a:t>Benefits Of Using Use Case </a:t>
            </a:r>
            <a:r>
              <a:rPr lang="en-IN" b="0" dirty="0" err="1" smtClean="0"/>
              <a:t>Modeling</a:t>
            </a:r>
            <a:endParaRPr lang="en-IN" b="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nSpc>
                <a:spcPct val="100000"/>
              </a:lnSpc>
            </a:pPr>
            <a:r>
              <a:rPr lang="en-US" sz="1800" dirty="0"/>
              <a:t>ACE Methodology helps to build re-usable Test Scenarios using the Functional Decomposition Model. </a:t>
            </a:r>
            <a:endParaRPr lang="en-US" sz="1800" dirty="0" smtClean="0"/>
          </a:p>
          <a:p>
            <a:pPr>
              <a:lnSpc>
                <a:spcPct val="100000"/>
              </a:lnSpc>
            </a:pPr>
            <a:endParaRPr lang="en-US" sz="1800" dirty="0"/>
          </a:p>
          <a:p>
            <a:pPr>
              <a:lnSpc>
                <a:spcPct val="100000"/>
              </a:lnSpc>
            </a:pPr>
            <a:r>
              <a:rPr lang="en-US" sz="1800" dirty="0"/>
              <a:t>ACE (Activity-Component-Element) methodology is a functional decomposition technique which breaks business processes into activities, components, and elements to bring out the underlying functional </a:t>
            </a:r>
            <a:r>
              <a:rPr lang="en-US" sz="1800" dirty="0" smtClean="0"/>
              <a:t>complexity</a:t>
            </a:r>
          </a:p>
        </p:txBody>
      </p:sp>
      <p:sp>
        <p:nvSpPr>
          <p:cNvPr id="3" name="Title 2"/>
          <p:cNvSpPr>
            <a:spLocks noGrp="1"/>
          </p:cNvSpPr>
          <p:nvPr>
            <p:ph type="title"/>
          </p:nvPr>
        </p:nvSpPr>
        <p:spPr/>
        <p:txBody>
          <a:bodyPr/>
          <a:lstStyle/>
          <a:p>
            <a:r>
              <a:rPr lang="en-IN" b="0" dirty="0" smtClean="0"/>
              <a:t>Ace Methodology</a:t>
            </a:r>
            <a:endParaRPr lang="en-IN" b="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lnSpc>
                <a:spcPct val="100000"/>
              </a:lnSpc>
            </a:pPr>
            <a:r>
              <a:rPr lang="en-US" sz="1800" dirty="0"/>
              <a:t>The requirements are analyzed and business areas are </a:t>
            </a:r>
            <a:r>
              <a:rPr lang="en-US" sz="1800" dirty="0" smtClean="0"/>
              <a:t>identified</a:t>
            </a:r>
          </a:p>
          <a:p>
            <a:pPr lvl="0">
              <a:lnSpc>
                <a:spcPct val="100000"/>
              </a:lnSpc>
            </a:pPr>
            <a:endParaRPr lang="en-IN" sz="1800" dirty="0"/>
          </a:p>
          <a:p>
            <a:pPr lvl="0">
              <a:lnSpc>
                <a:spcPct val="100000"/>
              </a:lnSpc>
            </a:pPr>
            <a:r>
              <a:rPr lang="en-US" sz="1800" dirty="0"/>
              <a:t>On analyzing the requirement, the scope and the expectation of testing to be derived is identified</a:t>
            </a:r>
            <a:endParaRPr lang="en-IN" sz="1800" dirty="0"/>
          </a:p>
          <a:p>
            <a:pPr lvl="0">
              <a:lnSpc>
                <a:spcPct val="100000"/>
              </a:lnSpc>
            </a:pPr>
            <a:endParaRPr lang="en-US" sz="1800" dirty="0" smtClean="0"/>
          </a:p>
          <a:p>
            <a:pPr lvl="0">
              <a:lnSpc>
                <a:spcPct val="100000"/>
              </a:lnSpc>
            </a:pPr>
            <a:r>
              <a:rPr lang="en-US" sz="1800" dirty="0" smtClean="0"/>
              <a:t>Workflow </a:t>
            </a:r>
            <a:r>
              <a:rPr lang="en-US" sz="1800" dirty="0"/>
              <a:t>is derived from the analysis of the business process at multiple levels</a:t>
            </a:r>
            <a:endParaRPr lang="en-IN" sz="1800" dirty="0"/>
          </a:p>
          <a:p>
            <a:pPr lvl="0">
              <a:lnSpc>
                <a:spcPct val="100000"/>
              </a:lnSpc>
            </a:pPr>
            <a:endParaRPr lang="en-US" sz="1800" dirty="0" smtClean="0"/>
          </a:p>
          <a:p>
            <a:pPr lvl="0">
              <a:lnSpc>
                <a:spcPct val="100000"/>
              </a:lnSpc>
            </a:pPr>
            <a:r>
              <a:rPr lang="en-US" sz="1800" dirty="0" smtClean="0"/>
              <a:t>By </a:t>
            </a:r>
            <a:r>
              <a:rPr lang="en-US" sz="1800" dirty="0"/>
              <a:t>analyzing the workflow the re-usable Test Scenario and its description is arrived</a:t>
            </a:r>
            <a:endParaRPr lang="en-IN" sz="1800" dirty="0"/>
          </a:p>
          <a:p>
            <a:pPr lvl="0">
              <a:lnSpc>
                <a:spcPct val="100000"/>
              </a:lnSpc>
            </a:pPr>
            <a:endParaRPr lang="en-US" sz="1800" dirty="0" smtClean="0"/>
          </a:p>
          <a:p>
            <a:pPr lvl="0">
              <a:lnSpc>
                <a:spcPct val="100000"/>
              </a:lnSpc>
            </a:pPr>
            <a:r>
              <a:rPr lang="en-US" sz="1800" dirty="0" smtClean="0"/>
              <a:t>Using </a:t>
            </a:r>
            <a:r>
              <a:rPr lang="en-US" sz="1800" dirty="0"/>
              <a:t>the re-usable test scenario, basic, alternate, and exceptional flows can be generated which are specific to an </a:t>
            </a:r>
            <a:r>
              <a:rPr lang="en-US" sz="1800" dirty="0" smtClean="0"/>
              <a:t>application</a:t>
            </a:r>
            <a:endParaRPr lang="en-IN" sz="1800" dirty="0"/>
          </a:p>
        </p:txBody>
      </p:sp>
      <p:sp>
        <p:nvSpPr>
          <p:cNvPr id="3" name="Title 2"/>
          <p:cNvSpPr>
            <a:spLocks noGrp="1"/>
          </p:cNvSpPr>
          <p:nvPr>
            <p:ph type="title"/>
          </p:nvPr>
        </p:nvSpPr>
        <p:spPr/>
        <p:txBody>
          <a:bodyPr/>
          <a:lstStyle/>
          <a:p>
            <a:r>
              <a:rPr lang="en-US" b="0" dirty="0"/>
              <a:t>Building Test Scenario using the ACE Methodology</a:t>
            </a:r>
            <a:r>
              <a:rPr lang="en-US" b="0" dirty="0" smtClean="0"/>
              <a:t>:</a:t>
            </a:r>
            <a:endParaRPr lang="en-IN" b="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1874273" y="2414587"/>
            <a:ext cx="7930692" cy="3900487"/>
          </a:xfrm>
        </p:spPr>
      </p:pic>
      <p:sp>
        <p:nvSpPr>
          <p:cNvPr id="3" name="Title 2"/>
          <p:cNvSpPr>
            <a:spLocks noGrp="1"/>
          </p:cNvSpPr>
          <p:nvPr>
            <p:ph type="title"/>
          </p:nvPr>
        </p:nvSpPr>
        <p:spPr/>
        <p:txBody>
          <a:bodyPr/>
          <a:lstStyle/>
          <a:p>
            <a:r>
              <a:rPr lang="en-IN" b="0" dirty="0" smtClean="0"/>
              <a:t>ACE Example</a:t>
            </a:r>
            <a:endParaRPr lang="en-IN" b="0" dirty="0"/>
          </a:p>
        </p:txBody>
      </p:sp>
      <p:sp>
        <p:nvSpPr>
          <p:cNvPr id="5" name="TextBox 4"/>
          <p:cNvSpPr txBox="1"/>
          <p:nvPr/>
        </p:nvSpPr>
        <p:spPr>
          <a:xfrm>
            <a:off x="771525" y="1643063"/>
            <a:ext cx="10415588" cy="646331"/>
          </a:xfrm>
          <a:prstGeom prst="rect">
            <a:avLst/>
          </a:prstGeom>
          <a:noFill/>
        </p:spPr>
        <p:txBody>
          <a:bodyPr wrap="square" rtlCol="0">
            <a:spAutoFit/>
          </a:bodyPr>
          <a:lstStyle/>
          <a:p>
            <a:r>
              <a:rPr lang="en-US" dirty="0"/>
              <a:t>In a banking environment, ‘Retail Banking’ is a Line of Business. In ‘Retail Banking’ the Teller is a business process and various activities that are performed by a Teller are as follows</a:t>
            </a:r>
            <a:r>
              <a:rPr lang="en-US" dirty="0" smtClean="0"/>
              <a:t>:</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1976122" y="2328863"/>
            <a:ext cx="7726993" cy="3986211"/>
          </a:xfrm>
        </p:spPr>
      </p:pic>
      <p:sp>
        <p:nvSpPr>
          <p:cNvPr id="3" name="Title 2"/>
          <p:cNvSpPr>
            <a:spLocks noGrp="1"/>
          </p:cNvSpPr>
          <p:nvPr>
            <p:ph type="title"/>
          </p:nvPr>
        </p:nvSpPr>
        <p:spPr/>
        <p:txBody>
          <a:bodyPr/>
          <a:lstStyle/>
          <a:p>
            <a:r>
              <a:rPr lang="en-IN" b="0" dirty="0"/>
              <a:t>ACE </a:t>
            </a:r>
            <a:r>
              <a:rPr lang="en-IN" b="0" dirty="0" smtClean="0"/>
              <a:t>Example Continued</a:t>
            </a:r>
            <a:endParaRPr lang="en-IN" dirty="0"/>
          </a:p>
        </p:txBody>
      </p:sp>
      <p:sp>
        <p:nvSpPr>
          <p:cNvPr id="5" name="TextBox 4"/>
          <p:cNvSpPr txBox="1"/>
          <p:nvPr/>
        </p:nvSpPr>
        <p:spPr>
          <a:xfrm>
            <a:off x="514350" y="1614488"/>
            <a:ext cx="11058525" cy="369332"/>
          </a:xfrm>
          <a:prstGeom prst="rect">
            <a:avLst/>
          </a:prstGeom>
          <a:noFill/>
        </p:spPr>
        <p:txBody>
          <a:bodyPr wrap="square" rtlCol="0">
            <a:spAutoFit/>
          </a:bodyPr>
          <a:lstStyle/>
          <a:p>
            <a:r>
              <a:rPr lang="en-US" dirty="0"/>
              <a:t>In the Teller System for the Activity ‘Cash Withdrawal’, the different components which could be part of this activity are listed as below</a:t>
            </a:r>
            <a:r>
              <a:rPr lang="en-US" dirty="0" smtClean="0"/>
              <a:t>:</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1874273" y="2271713"/>
            <a:ext cx="7930692" cy="4043362"/>
          </a:xfrm>
        </p:spPr>
      </p:pic>
      <p:sp>
        <p:nvSpPr>
          <p:cNvPr id="3" name="Title 2"/>
          <p:cNvSpPr>
            <a:spLocks noGrp="1"/>
          </p:cNvSpPr>
          <p:nvPr>
            <p:ph type="title"/>
          </p:nvPr>
        </p:nvSpPr>
        <p:spPr/>
        <p:txBody>
          <a:bodyPr/>
          <a:lstStyle/>
          <a:p>
            <a:r>
              <a:rPr lang="en-IN" b="0" dirty="0"/>
              <a:t>ACE Example Continued</a:t>
            </a:r>
            <a:endParaRPr lang="en-IN" dirty="0"/>
          </a:p>
        </p:txBody>
      </p:sp>
      <p:sp>
        <p:nvSpPr>
          <p:cNvPr id="5" name="TextBox 4"/>
          <p:cNvSpPr txBox="1"/>
          <p:nvPr/>
        </p:nvSpPr>
        <p:spPr>
          <a:xfrm>
            <a:off x="657225" y="1528763"/>
            <a:ext cx="10815638" cy="646331"/>
          </a:xfrm>
          <a:prstGeom prst="rect">
            <a:avLst/>
          </a:prstGeom>
          <a:noFill/>
        </p:spPr>
        <p:txBody>
          <a:bodyPr wrap="square" rtlCol="0">
            <a:spAutoFit/>
          </a:bodyPr>
          <a:lstStyle/>
          <a:p>
            <a:r>
              <a:rPr lang="en-US" dirty="0"/>
              <a:t>Similarly, we can list the components for all the activities that are identified for the Teller System. Some of the following components can be derived from the Teller System: </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lnSpc>
                <a:spcPct val="100000"/>
              </a:lnSpc>
            </a:pPr>
            <a:r>
              <a:rPr lang="en-US" sz="1800" dirty="0"/>
              <a:t>Reduced Knowledge Acquisition time</a:t>
            </a:r>
            <a:endParaRPr lang="en-IN" sz="1800" dirty="0"/>
          </a:p>
          <a:p>
            <a:pPr lvl="0">
              <a:lnSpc>
                <a:spcPct val="100000"/>
              </a:lnSpc>
            </a:pPr>
            <a:r>
              <a:rPr lang="en-US" sz="1800" dirty="0" smtClean="0"/>
              <a:t>Knowledge </a:t>
            </a:r>
            <a:r>
              <a:rPr lang="en-US" sz="1800" dirty="0"/>
              <a:t>Transition to address only the delta that is Application/Geography specific</a:t>
            </a:r>
            <a:endParaRPr lang="en-IN" sz="1800" dirty="0"/>
          </a:p>
          <a:p>
            <a:pPr lvl="0">
              <a:lnSpc>
                <a:spcPct val="100000"/>
              </a:lnSpc>
            </a:pPr>
            <a:r>
              <a:rPr lang="en-US" sz="1800" dirty="0" smtClean="0"/>
              <a:t>Advanced </a:t>
            </a:r>
            <a:r>
              <a:rPr lang="en-US" sz="1800" dirty="0"/>
              <a:t>test analysis like the critical functionalities can be tracked before hand</a:t>
            </a:r>
            <a:endParaRPr lang="en-IN" sz="1800" dirty="0"/>
          </a:p>
          <a:p>
            <a:pPr lvl="0">
              <a:lnSpc>
                <a:spcPct val="100000"/>
              </a:lnSpc>
            </a:pPr>
            <a:r>
              <a:rPr lang="en-US" sz="1800" dirty="0" smtClean="0"/>
              <a:t>Advanced </a:t>
            </a:r>
            <a:r>
              <a:rPr lang="en-US" sz="1800" dirty="0"/>
              <a:t>test analysis like the critical functionalities can be tracked before hand</a:t>
            </a:r>
            <a:endParaRPr lang="en-IN" sz="1800" dirty="0"/>
          </a:p>
          <a:p>
            <a:pPr lvl="0">
              <a:lnSpc>
                <a:spcPct val="100000"/>
              </a:lnSpc>
            </a:pPr>
            <a:r>
              <a:rPr lang="en-US" sz="1800" dirty="0" smtClean="0"/>
              <a:t>Advanced </a:t>
            </a:r>
            <a:r>
              <a:rPr lang="en-US" sz="1800" dirty="0"/>
              <a:t>test analysis like the critical functionalities can be tracked before hand</a:t>
            </a:r>
            <a:endParaRPr lang="en-IN" sz="1800" dirty="0"/>
          </a:p>
          <a:p>
            <a:pPr lvl="0">
              <a:lnSpc>
                <a:spcPct val="100000"/>
              </a:lnSpc>
            </a:pPr>
            <a:r>
              <a:rPr lang="en-US" sz="1800" dirty="0" smtClean="0"/>
              <a:t>Advanced </a:t>
            </a:r>
            <a:r>
              <a:rPr lang="en-US" sz="1800" dirty="0"/>
              <a:t>test analysis like the critical functionalities can be tracked before hand</a:t>
            </a:r>
            <a:endParaRPr lang="en-IN" sz="1800" dirty="0"/>
          </a:p>
          <a:p>
            <a:pPr lvl="0">
              <a:lnSpc>
                <a:spcPct val="100000"/>
              </a:lnSpc>
            </a:pPr>
            <a:r>
              <a:rPr lang="en-US" sz="1800" dirty="0" smtClean="0"/>
              <a:t>Advanced </a:t>
            </a:r>
            <a:r>
              <a:rPr lang="en-US" sz="1800" dirty="0"/>
              <a:t>test analysis like the critical functionalities can be tracked before hand</a:t>
            </a:r>
            <a:endParaRPr lang="en-IN" sz="1800" dirty="0"/>
          </a:p>
          <a:p>
            <a:pPr lvl="0">
              <a:lnSpc>
                <a:spcPct val="100000"/>
              </a:lnSpc>
            </a:pPr>
            <a:r>
              <a:rPr lang="en-US" sz="1800" dirty="0" smtClean="0"/>
              <a:t>Advanced </a:t>
            </a:r>
            <a:r>
              <a:rPr lang="en-US" sz="1800" dirty="0"/>
              <a:t>test analysis like the critical functionalities can be tracked before hand</a:t>
            </a:r>
            <a:endParaRPr lang="en-IN" sz="1800" dirty="0"/>
          </a:p>
          <a:p>
            <a:pPr lvl="0">
              <a:lnSpc>
                <a:spcPct val="100000"/>
              </a:lnSpc>
            </a:pPr>
            <a:r>
              <a:rPr lang="en-US" sz="1800" dirty="0" smtClean="0"/>
              <a:t>Advanced </a:t>
            </a:r>
            <a:r>
              <a:rPr lang="en-US" sz="1800" dirty="0"/>
              <a:t>test analysis like the critical functionalities can be tracked before </a:t>
            </a:r>
            <a:r>
              <a:rPr lang="en-US" sz="1800" dirty="0" smtClean="0"/>
              <a:t>hand</a:t>
            </a:r>
            <a:endParaRPr lang="en-IN" sz="1800" dirty="0"/>
          </a:p>
        </p:txBody>
      </p:sp>
      <p:sp>
        <p:nvSpPr>
          <p:cNvPr id="3" name="Title 2"/>
          <p:cNvSpPr>
            <a:spLocks noGrp="1"/>
          </p:cNvSpPr>
          <p:nvPr>
            <p:ph type="title"/>
          </p:nvPr>
        </p:nvSpPr>
        <p:spPr/>
        <p:txBody>
          <a:bodyPr/>
          <a:lstStyle/>
          <a:p>
            <a:r>
              <a:rPr lang="en-US" b="0" dirty="0"/>
              <a:t>Benefits of ACE Methodology:</a:t>
            </a:r>
            <a:endParaRPr lang="en-IN"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z="1800" dirty="0"/>
              <a:t>Test Design is the process of identifying and specifying the details of the test approach for a software feature and identifying the associated Tests</a:t>
            </a:r>
          </a:p>
          <a:p>
            <a:endParaRPr lang="en-US" dirty="0"/>
          </a:p>
          <a:p>
            <a:r>
              <a:rPr lang="en-US" sz="1800" dirty="0"/>
              <a:t>Test Design process involves the following activities:</a:t>
            </a:r>
            <a:r>
              <a:rPr lang="en-US" dirty="0"/>
              <a:t>	</a:t>
            </a:r>
          </a:p>
          <a:p>
            <a:pPr lvl="1"/>
            <a:r>
              <a:rPr lang="en-US" sz="1600" dirty="0"/>
              <a:t>Obtain the Test Basis (such as requirements, architecture, design, interfaces) for Test Design</a:t>
            </a:r>
            <a:endParaRPr lang="en-IN" sz="1600" dirty="0"/>
          </a:p>
          <a:p>
            <a:pPr lvl="1"/>
            <a:r>
              <a:rPr lang="en-US" sz="1600" dirty="0"/>
              <a:t>Perform functional decomposition of the Requirements </a:t>
            </a:r>
            <a:endParaRPr lang="en-IN" sz="1600" dirty="0"/>
          </a:p>
          <a:p>
            <a:pPr lvl="1"/>
            <a:r>
              <a:rPr lang="en-US" sz="1600" dirty="0"/>
              <a:t>Develop Test Scenarios</a:t>
            </a:r>
            <a:endParaRPr lang="en-IN" sz="1600" dirty="0"/>
          </a:p>
          <a:p>
            <a:pPr lvl="1"/>
            <a:r>
              <a:rPr lang="en-US" sz="1600" dirty="0"/>
              <a:t>Review Test Scenarios</a:t>
            </a:r>
            <a:endParaRPr lang="en-IN" sz="1600" dirty="0"/>
          </a:p>
          <a:p>
            <a:pPr lvl="1"/>
            <a:r>
              <a:rPr lang="en-US" sz="1600" dirty="0"/>
              <a:t>Develop Test Cases for the derived Test Scenarios</a:t>
            </a:r>
            <a:endParaRPr lang="en-IN" sz="1600" dirty="0"/>
          </a:p>
          <a:p>
            <a:pPr lvl="1"/>
            <a:r>
              <a:rPr lang="en-US" sz="1600" dirty="0"/>
              <a:t>Review Test Cases</a:t>
            </a:r>
            <a:endParaRPr lang="en-IN" sz="1600" dirty="0"/>
          </a:p>
          <a:p>
            <a:pPr lvl="1"/>
            <a:r>
              <a:rPr lang="en-US" sz="1600" dirty="0"/>
              <a:t>Prepare Traceability Matrix	</a:t>
            </a:r>
            <a:endParaRPr lang="en-IN" sz="1600" dirty="0"/>
          </a:p>
          <a:p>
            <a:pPr lvl="1"/>
            <a:r>
              <a:rPr lang="en-US" sz="1600" dirty="0"/>
              <a:t>Prepare Test Data to support the Test conditions and Test cases</a:t>
            </a:r>
            <a:endParaRPr lang="en-IN" sz="1600" dirty="0"/>
          </a:p>
          <a:p>
            <a:pPr lvl="1"/>
            <a:r>
              <a:rPr lang="en-US" sz="1600" dirty="0"/>
              <a:t>Create Test Run </a:t>
            </a:r>
            <a:r>
              <a:rPr lang="en-US" sz="1600" dirty="0" smtClean="0"/>
              <a:t>plan</a:t>
            </a:r>
            <a:endParaRPr lang="en-US" sz="1600" dirty="0"/>
          </a:p>
        </p:txBody>
      </p:sp>
      <p:sp>
        <p:nvSpPr>
          <p:cNvPr id="4" name="Title 3"/>
          <p:cNvSpPr>
            <a:spLocks noGrp="1"/>
          </p:cNvSpPr>
          <p:nvPr>
            <p:ph type="title"/>
          </p:nvPr>
        </p:nvSpPr>
        <p:spPr/>
        <p:txBody>
          <a:bodyPr/>
          <a:lstStyle/>
          <a:p>
            <a:r>
              <a:rPr lang="en-IN" b="0" dirty="0"/>
              <a:t>Overview Of Test Design</a:t>
            </a:r>
            <a:endParaRPr lang="en-IN" dirty="0"/>
          </a:p>
        </p:txBody>
      </p:sp>
      <p:pic>
        <p:nvPicPr>
          <p:cNvPr id="5" name="Picture Placeholder 7"/>
          <p:cNvPicPr>
            <a:picLocks noGrp="1" noChangeAspect="1"/>
          </p:cNvPicPr>
          <p:nvPr>
            <p:ph type="pic" idx="13"/>
          </p:nvPr>
        </p:nvPicPr>
        <p:blipFill rotWithShape="1">
          <a:blip r:embed="rId3" cstate="print"/>
          <a:srcRect t="235" b="2880"/>
          <a:stretch>
            <a:fillRect/>
          </a:stretch>
        </p:blipFill>
        <p:spPr>
          <a:xfrm>
            <a:off x="7412020" y="1742499"/>
            <a:ext cx="4779980" cy="435133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IN" dirty="0" smtClean="0"/>
              <a:t>Test Development Process</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z="1800" dirty="0"/>
              <a:t>Test Development process involves the following activities:</a:t>
            </a:r>
            <a:endParaRPr lang="en-IN" sz="1800" dirty="0"/>
          </a:p>
          <a:p>
            <a:pPr lvl="1"/>
            <a:r>
              <a:rPr lang="en-US" sz="1800" dirty="0"/>
              <a:t>Identify Test Cases for the Test Scenarios </a:t>
            </a:r>
            <a:r>
              <a:rPr lang="en-US" sz="1800" i="1" dirty="0"/>
              <a:t>(include all Scenario Types: - Basic, Alternate and Exception</a:t>
            </a:r>
            <a:r>
              <a:rPr lang="en-US" sz="1800" i="1" dirty="0" smtClean="0"/>
              <a:t>)</a:t>
            </a:r>
          </a:p>
          <a:p>
            <a:pPr lvl="1"/>
            <a:endParaRPr lang="en-IN" sz="1800" dirty="0"/>
          </a:p>
          <a:p>
            <a:pPr lvl="1"/>
            <a:r>
              <a:rPr lang="en-US" sz="1800" dirty="0"/>
              <a:t>Identify inputs, execution pre-conditions, and expected outcomes </a:t>
            </a:r>
            <a:endParaRPr lang="en-IN" sz="1800" dirty="0"/>
          </a:p>
          <a:p>
            <a:pPr lvl="1"/>
            <a:endParaRPr lang="en-US" sz="1800" dirty="0" smtClean="0"/>
          </a:p>
          <a:p>
            <a:pPr lvl="1"/>
            <a:r>
              <a:rPr lang="en-US" sz="1800" dirty="0" smtClean="0"/>
              <a:t>Use </a:t>
            </a:r>
            <a:r>
              <a:rPr lang="en-US" sz="1800" dirty="0"/>
              <a:t>Test Case Syntax and build the Test Steps</a:t>
            </a:r>
            <a:endParaRPr lang="en-IN" sz="1800" dirty="0"/>
          </a:p>
          <a:p>
            <a:pPr lvl="1"/>
            <a:endParaRPr lang="en-US" sz="1800" dirty="0" smtClean="0"/>
          </a:p>
          <a:p>
            <a:pPr lvl="1"/>
            <a:r>
              <a:rPr lang="en-US" sz="1800" dirty="0" smtClean="0"/>
              <a:t>Update </a:t>
            </a:r>
            <a:r>
              <a:rPr lang="en-US" sz="1800" dirty="0"/>
              <a:t>Traceability Matrix with the Test Case details and perform Traceability Matrix Review</a:t>
            </a:r>
            <a:r>
              <a:rPr lang="en-US" sz="1800" b="1" dirty="0"/>
              <a:t> </a:t>
            </a:r>
            <a:endParaRPr lang="en-IN" sz="1800" dirty="0"/>
          </a:p>
          <a:p>
            <a:pPr lvl="1"/>
            <a:endParaRPr lang="en-US" sz="1800" dirty="0" smtClean="0"/>
          </a:p>
          <a:p>
            <a:pPr lvl="1"/>
            <a:r>
              <a:rPr lang="en-US" sz="1800" dirty="0" smtClean="0"/>
              <a:t>Test </a:t>
            </a:r>
            <a:r>
              <a:rPr lang="en-US" sz="1800" dirty="0"/>
              <a:t>data preparation to support the test conditions and test cases</a:t>
            </a:r>
            <a:endParaRPr lang="en-IN" sz="1800" dirty="0"/>
          </a:p>
          <a:p>
            <a:pPr lvl="1"/>
            <a:endParaRPr lang="en-US" sz="1800" dirty="0" smtClean="0"/>
          </a:p>
          <a:p>
            <a:pPr lvl="1"/>
            <a:r>
              <a:rPr lang="en-US" sz="1800" dirty="0" smtClean="0"/>
              <a:t>Test </a:t>
            </a:r>
            <a:r>
              <a:rPr lang="en-US" sz="1800" dirty="0"/>
              <a:t>Runs </a:t>
            </a:r>
            <a:endParaRPr lang="en-IN" sz="1800" dirty="0"/>
          </a:p>
        </p:txBody>
      </p:sp>
      <p:sp>
        <p:nvSpPr>
          <p:cNvPr id="3" name="Title 2"/>
          <p:cNvSpPr>
            <a:spLocks noGrp="1"/>
          </p:cNvSpPr>
          <p:nvPr>
            <p:ph type="title"/>
          </p:nvPr>
        </p:nvSpPr>
        <p:spPr/>
        <p:txBody>
          <a:bodyPr/>
          <a:lstStyle/>
          <a:p>
            <a:r>
              <a:rPr lang="en-IN" b="0" dirty="0" smtClean="0"/>
              <a:t>Test Development Process</a:t>
            </a:r>
            <a:endParaRPr lang="en-IN" b="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nSpc>
                <a:spcPct val="150000"/>
              </a:lnSpc>
            </a:pPr>
            <a:r>
              <a:rPr lang="en-US" sz="1800" dirty="0"/>
              <a:t>A set of inputs, execution preconditions, and expected outcomes developed for a particular objective, such as to exercise a particular program path or to verify compliance with a specific requirement. </a:t>
            </a:r>
            <a:endParaRPr lang="en-US" sz="1800" dirty="0" smtClean="0"/>
          </a:p>
          <a:p>
            <a:pPr>
              <a:lnSpc>
                <a:spcPct val="150000"/>
              </a:lnSpc>
            </a:pPr>
            <a:endParaRPr lang="en-US" sz="1800" dirty="0"/>
          </a:p>
          <a:p>
            <a:pPr>
              <a:lnSpc>
                <a:spcPct val="150000"/>
              </a:lnSpc>
            </a:pPr>
            <a:r>
              <a:rPr lang="en-US" sz="1800" dirty="0"/>
              <a:t>A test case has the following features:</a:t>
            </a:r>
            <a:endParaRPr lang="en-IN" sz="1800" dirty="0"/>
          </a:p>
          <a:p>
            <a:pPr lvl="1">
              <a:lnSpc>
                <a:spcPct val="150000"/>
              </a:lnSpc>
            </a:pPr>
            <a:r>
              <a:rPr lang="en-US" sz="1800" dirty="0"/>
              <a:t>A high probability to find an error</a:t>
            </a:r>
            <a:endParaRPr lang="en-IN" sz="1800" dirty="0"/>
          </a:p>
          <a:p>
            <a:pPr lvl="1">
              <a:lnSpc>
                <a:spcPct val="150000"/>
              </a:lnSpc>
            </a:pPr>
            <a:r>
              <a:rPr lang="en-US" sz="1800" dirty="0"/>
              <a:t>Helps to discover information</a:t>
            </a:r>
            <a:endParaRPr lang="en-IN" sz="1800" dirty="0"/>
          </a:p>
          <a:p>
            <a:pPr lvl="1">
              <a:lnSpc>
                <a:spcPct val="150000"/>
              </a:lnSpc>
            </a:pPr>
            <a:r>
              <a:rPr lang="en-US" sz="1800" dirty="0"/>
              <a:t>Must be written for the invalid and the unexpected, as well as for valid and expected conditions</a:t>
            </a:r>
            <a:endParaRPr lang="en-IN" sz="1800" dirty="0"/>
          </a:p>
          <a:p>
            <a:pPr lvl="1">
              <a:lnSpc>
                <a:spcPct val="150000"/>
              </a:lnSpc>
            </a:pPr>
            <a:r>
              <a:rPr lang="en-US" sz="1800" dirty="0"/>
              <a:t>Should not be redundant and neither too simple nor too complex (more than one expected result</a:t>
            </a:r>
            <a:r>
              <a:rPr lang="en-US" sz="1800" dirty="0" smtClean="0"/>
              <a:t>)</a:t>
            </a:r>
            <a:endParaRPr lang="en-IN" sz="1800" dirty="0"/>
          </a:p>
        </p:txBody>
      </p:sp>
      <p:sp>
        <p:nvSpPr>
          <p:cNvPr id="3" name="Title 2"/>
          <p:cNvSpPr>
            <a:spLocks noGrp="1"/>
          </p:cNvSpPr>
          <p:nvPr>
            <p:ph type="title"/>
          </p:nvPr>
        </p:nvSpPr>
        <p:spPr/>
        <p:txBody>
          <a:bodyPr/>
          <a:lstStyle/>
          <a:p>
            <a:r>
              <a:rPr lang="en-IN" b="0" dirty="0" smtClean="0"/>
              <a:t>Test Case</a:t>
            </a:r>
            <a:endParaRPr lang="en-IN" b="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nSpc>
                <a:spcPct val="150000"/>
              </a:lnSpc>
            </a:pPr>
            <a:r>
              <a:rPr lang="en-US" sz="1800" dirty="0"/>
              <a:t>Test case includes the following elements:</a:t>
            </a:r>
            <a:endParaRPr lang="en-IN" sz="1800" dirty="0"/>
          </a:p>
          <a:p>
            <a:pPr lvl="1">
              <a:lnSpc>
                <a:spcPct val="150000"/>
              </a:lnSpc>
            </a:pPr>
            <a:r>
              <a:rPr lang="en-US" sz="1800" dirty="0"/>
              <a:t>Purpose of the test or description of what requirement is being tested </a:t>
            </a:r>
            <a:endParaRPr lang="en-IN" sz="1800" dirty="0"/>
          </a:p>
          <a:p>
            <a:pPr lvl="1">
              <a:lnSpc>
                <a:spcPct val="150000"/>
              </a:lnSpc>
            </a:pPr>
            <a:r>
              <a:rPr lang="en-US" sz="1800" dirty="0"/>
              <a:t>Method of how it will be tested</a:t>
            </a:r>
            <a:endParaRPr lang="en-IN" sz="1800" dirty="0"/>
          </a:p>
          <a:p>
            <a:pPr lvl="1">
              <a:lnSpc>
                <a:spcPct val="150000"/>
              </a:lnSpc>
            </a:pPr>
            <a:r>
              <a:rPr lang="en-US" sz="1800" dirty="0"/>
              <a:t>Setup to test: version of application under test, hardware, software, operating system, data files, security access, time of day, logical or physical date, prerequisites such as other tests, and any other setup information pertinent to the </a:t>
            </a:r>
            <a:r>
              <a:rPr lang="en-US" sz="1800" dirty="0" smtClean="0"/>
              <a:t>requirements being </a:t>
            </a:r>
            <a:r>
              <a:rPr lang="en-US" sz="1800" dirty="0"/>
              <a:t>tested</a:t>
            </a:r>
            <a:endParaRPr lang="en-IN" sz="1800" dirty="0"/>
          </a:p>
          <a:p>
            <a:pPr lvl="1">
              <a:lnSpc>
                <a:spcPct val="150000"/>
              </a:lnSpc>
            </a:pPr>
            <a:r>
              <a:rPr lang="en-US" sz="1800" dirty="0"/>
              <a:t>Actions and expected results, or inputs and outputs</a:t>
            </a:r>
            <a:endParaRPr lang="en-IN" sz="1800" dirty="0"/>
          </a:p>
          <a:p>
            <a:pPr lvl="1">
              <a:lnSpc>
                <a:spcPct val="150000"/>
              </a:lnSpc>
            </a:pPr>
            <a:r>
              <a:rPr lang="en-US" sz="1800" dirty="0"/>
              <a:t>Any proofs or attachments (optional</a:t>
            </a:r>
            <a:r>
              <a:rPr lang="en-US" sz="1800" dirty="0" smtClean="0"/>
              <a:t>).</a:t>
            </a:r>
            <a:endParaRPr lang="en-IN" sz="1800" dirty="0"/>
          </a:p>
        </p:txBody>
      </p:sp>
      <p:sp>
        <p:nvSpPr>
          <p:cNvPr id="3" name="Title 2"/>
          <p:cNvSpPr>
            <a:spLocks noGrp="1"/>
          </p:cNvSpPr>
          <p:nvPr>
            <p:ph type="title"/>
          </p:nvPr>
        </p:nvSpPr>
        <p:spPr/>
        <p:txBody>
          <a:bodyPr/>
          <a:lstStyle/>
          <a:p>
            <a:r>
              <a:rPr lang="en-IN" b="0" dirty="0" smtClean="0"/>
              <a:t>Test Case Includes:</a:t>
            </a:r>
            <a:endParaRPr lang="en-IN" b="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lnSpc>
                <a:spcPct val="150000"/>
              </a:lnSpc>
            </a:pPr>
            <a:r>
              <a:rPr lang="en-US" sz="1800" dirty="0"/>
              <a:t>Following are the entry Criteria to Test Case design process: </a:t>
            </a:r>
            <a:r>
              <a:rPr lang="en-US" sz="1800" dirty="0" err="1"/>
              <a:t>Freezed</a:t>
            </a:r>
            <a:r>
              <a:rPr lang="en-US" sz="1800" dirty="0"/>
              <a:t> (without any further changes) Business processes/Requirement Documentation</a:t>
            </a:r>
            <a:endParaRPr lang="en-IN" sz="1800" dirty="0"/>
          </a:p>
          <a:p>
            <a:pPr lvl="1">
              <a:lnSpc>
                <a:spcPct val="150000"/>
              </a:lnSpc>
            </a:pPr>
            <a:r>
              <a:rPr lang="en-US" sz="1800" dirty="0"/>
              <a:t>Approved Test Plan</a:t>
            </a:r>
            <a:endParaRPr lang="en-IN" sz="1800" dirty="0"/>
          </a:p>
          <a:p>
            <a:pPr lvl="1">
              <a:lnSpc>
                <a:spcPct val="150000"/>
              </a:lnSpc>
            </a:pPr>
            <a:r>
              <a:rPr lang="en-US" sz="1800" dirty="0"/>
              <a:t>Approved Test Scenarios</a:t>
            </a:r>
            <a:endParaRPr lang="en-IN" sz="1800" dirty="0"/>
          </a:p>
          <a:p>
            <a:pPr lvl="1">
              <a:lnSpc>
                <a:spcPct val="150000"/>
              </a:lnSpc>
            </a:pPr>
            <a:r>
              <a:rPr lang="en-US" sz="1800" dirty="0"/>
              <a:t>Approved Standards for Test case documentation</a:t>
            </a:r>
            <a:endParaRPr lang="en-IN" sz="1800" dirty="0"/>
          </a:p>
          <a:p>
            <a:pPr lvl="1">
              <a:lnSpc>
                <a:spcPct val="150000"/>
              </a:lnSpc>
            </a:pPr>
            <a:r>
              <a:rPr lang="en-US" sz="1800" dirty="0"/>
              <a:t>Approved Standards for Test case naming convention</a:t>
            </a:r>
            <a:endParaRPr lang="en-IN" sz="1800" dirty="0"/>
          </a:p>
          <a:p>
            <a:pPr lvl="1">
              <a:lnSpc>
                <a:spcPct val="150000"/>
              </a:lnSpc>
            </a:pPr>
            <a:r>
              <a:rPr lang="en-US" sz="1800" dirty="0"/>
              <a:t>Test Data Source</a:t>
            </a:r>
            <a:endParaRPr lang="en-IN" sz="1800" dirty="0"/>
          </a:p>
          <a:p>
            <a:pPr>
              <a:lnSpc>
                <a:spcPct val="150000"/>
              </a:lnSpc>
            </a:pPr>
            <a:endParaRPr lang="en-IN" sz="1800" dirty="0"/>
          </a:p>
        </p:txBody>
      </p:sp>
      <p:pic>
        <p:nvPicPr>
          <p:cNvPr id="5" name="Picture Placeholder 4"/>
          <p:cNvPicPr>
            <a:picLocks noGrp="1" noChangeAspect="1"/>
          </p:cNvPicPr>
          <p:nvPr>
            <p:ph type="pic" idx="13"/>
          </p:nvPr>
        </p:nvPicPr>
        <p:blipFill rotWithShape="1">
          <a:blip r:embed="rId2" cstate="print">
            <a:extLst>
              <a:ext uri="{28A0092B-C50C-407E-A947-70E740481C1C}">
                <a14:useLocalDpi xmlns:a14="http://schemas.microsoft.com/office/drawing/2010/main" xmlns="" val="0"/>
              </a:ext>
            </a:extLst>
          </a:blip>
          <a:srcRect l="-192" r="-172"/>
          <a:stretch>
            <a:fillRect/>
          </a:stretch>
        </p:blipFill>
        <p:spPr>
          <a:xfrm>
            <a:off x="7326351" y="1742500"/>
            <a:ext cx="4632287" cy="4351338"/>
          </a:xfrm>
        </p:spPr>
      </p:pic>
      <p:sp>
        <p:nvSpPr>
          <p:cNvPr id="4" name="Title 3"/>
          <p:cNvSpPr>
            <a:spLocks noGrp="1"/>
          </p:cNvSpPr>
          <p:nvPr>
            <p:ph type="title"/>
          </p:nvPr>
        </p:nvSpPr>
        <p:spPr/>
        <p:txBody>
          <a:bodyPr/>
          <a:lstStyle/>
          <a:p>
            <a:r>
              <a:rPr lang="en-US" b="0" dirty="0"/>
              <a:t>Entry Criteria to Test Case Development Process</a:t>
            </a:r>
            <a:endParaRPr lang="en-IN" b="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smtClean="0"/>
              <a:t>Creation of Test Cases</a:t>
            </a:r>
          </a:p>
          <a:p>
            <a:endParaRPr lang="en-IN" dirty="0"/>
          </a:p>
          <a:p>
            <a:r>
              <a:rPr lang="en-IN" dirty="0" smtClean="0"/>
              <a:t>Creation Of Test Data</a:t>
            </a:r>
          </a:p>
          <a:p>
            <a:endParaRPr lang="en-IN" dirty="0"/>
          </a:p>
          <a:p>
            <a:r>
              <a:rPr lang="en-IN" dirty="0" smtClean="0"/>
              <a:t>Updating RTM</a:t>
            </a:r>
            <a:endParaRPr lang="en-IN" dirty="0"/>
          </a:p>
        </p:txBody>
      </p:sp>
      <p:sp>
        <p:nvSpPr>
          <p:cNvPr id="3" name="Title 2"/>
          <p:cNvSpPr>
            <a:spLocks noGrp="1"/>
          </p:cNvSpPr>
          <p:nvPr>
            <p:ph type="title"/>
          </p:nvPr>
        </p:nvSpPr>
        <p:spPr/>
        <p:txBody>
          <a:bodyPr/>
          <a:lstStyle/>
          <a:p>
            <a:r>
              <a:rPr lang="en-US" b="0" dirty="0" smtClean="0"/>
              <a:t>Task During </a:t>
            </a:r>
            <a:r>
              <a:rPr lang="en-US" b="0" dirty="0"/>
              <a:t>Test Case Development Process</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smtClean="0"/>
              <a:t>Reviewing Test Cases Prepared</a:t>
            </a:r>
          </a:p>
          <a:p>
            <a:endParaRPr lang="en-IN" dirty="0"/>
          </a:p>
          <a:p>
            <a:r>
              <a:rPr lang="en-IN" dirty="0" smtClean="0"/>
              <a:t>Reviewing </a:t>
            </a:r>
            <a:r>
              <a:rPr lang="en-IN" dirty="0"/>
              <a:t>Test </a:t>
            </a:r>
            <a:r>
              <a:rPr lang="en-IN" dirty="0" smtClean="0"/>
              <a:t>Data </a:t>
            </a:r>
            <a:r>
              <a:rPr lang="en-IN" dirty="0"/>
              <a:t>Prepared</a:t>
            </a:r>
          </a:p>
          <a:p>
            <a:endParaRPr lang="en-IN" dirty="0" smtClean="0"/>
          </a:p>
          <a:p>
            <a:r>
              <a:rPr lang="en-IN" dirty="0"/>
              <a:t>Reviewing </a:t>
            </a:r>
            <a:r>
              <a:rPr lang="en-IN" dirty="0" smtClean="0"/>
              <a:t>Updated RTM</a:t>
            </a:r>
            <a:endParaRPr lang="en-IN" dirty="0"/>
          </a:p>
          <a:p>
            <a:endParaRPr lang="en-IN" dirty="0"/>
          </a:p>
        </p:txBody>
      </p:sp>
      <p:sp>
        <p:nvSpPr>
          <p:cNvPr id="3" name="Title 2"/>
          <p:cNvSpPr>
            <a:spLocks noGrp="1"/>
          </p:cNvSpPr>
          <p:nvPr>
            <p:ph type="title"/>
          </p:nvPr>
        </p:nvSpPr>
        <p:spPr/>
        <p:txBody>
          <a:bodyPr/>
          <a:lstStyle/>
          <a:p>
            <a:r>
              <a:rPr lang="en-US" b="0" dirty="0" smtClean="0"/>
              <a:t>Validation </a:t>
            </a:r>
            <a:r>
              <a:rPr lang="en-US" b="0" dirty="0"/>
              <a:t>During Test Case Development Process</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smtClean="0"/>
              <a:t>Approved Test Cases</a:t>
            </a:r>
          </a:p>
          <a:p>
            <a:endParaRPr lang="en-IN" dirty="0"/>
          </a:p>
          <a:p>
            <a:r>
              <a:rPr lang="en-IN" dirty="0" smtClean="0"/>
              <a:t>Updated RTM</a:t>
            </a:r>
            <a:endParaRPr lang="en-IN" dirty="0"/>
          </a:p>
        </p:txBody>
      </p:sp>
      <p:sp>
        <p:nvSpPr>
          <p:cNvPr id="3" name="Title 2"/>
          <p:cNvSpPr>
            <a:spLocks noGrp="1"/>
          </p:cNvSpPr>
          <p:nvPr>
            <p:ph type="title"/>
          </p:nvPr>
        </p:nvSpPr>
        <p:spPr/>
        <p:txBody>
          <a:bodyPr/>
          <a:lstStyle/>
          <a:p>
            <a:r>
              <a:rPr lang="en-US" b="0" dirty="0" smtClean="0"/>
              <a:t>Exit </a:t>
            </a:r>
            <a:r>
              <a:rPr lang="en-US" b="0" dirty="0"/>
              <a:t>Criteria to Test Case Development Process</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lnSpc>
                <a:spcPct val="150000"/>
              </a:lnSpc>
            </a:pPr>
            <a:r>
              <a:rPr lang="en-US" sz="1800" dirty="0"/>
              <a:t>From the scenarios, the basic and alternate flows could be considered to write the test cases. Thus, multiple test cases could be generated for a single scenario. Both positive and negative test cases can be derived for a single scenario</a:t>
            </a:r>
            <a:endParaRPr lang="en-IN" sz="1800" dirty="0"/>
          </a:p>
          <a:p>
            <a:pPr lvl="0">
              <a:lnSpc>
                <a:spcPct val="150000"/>
              </a:lnSpc>
            </a:pPr>
            <a:r>
              <a:rPr lang="en-US" sz="1800" dirty="0"/>
              <a:t>Identify test conditions as follows:</a:t>
            </a:r>
            <a:endParaRPr lang="en-IN" sz="1800" dirty="0"/>
          </a:p>
          <a:p>
            <a:pPr lvl="1">
              <a:lnSpc>
                <a:spcPct val="150000"/>
              </a:lnSpc>
            </a:pPr>
            <a:r>
              <a:rPr lang="en-US" sz="1800" dirty="0"/>
              <a:t>For each flow, identify the input variables for each step. Input variables are the parameters that the user provides as input.</a:t>
            </a:r>
            <a:endParaRPr lang="en-IN" sz="1800" dirty="0"/>
          </a:p>
          <a:p>
            <a:pPr lvl="1">
              <a:lnSpc>
                <a:spcPct val="150000"/>
              </a:lnSpc>
            </a:pPr>
            <a:r>
              <a:rPr lang="en-US" sz="1800" dirty="0"/>
              <a:t> Find out the significantly different options for each of the input variables.</a:t>
            </a:r>
            <a:endParaRPr lang="en-IN" sz="1800" dirty="0"/>
          </a:p>
          <a:p>
            <a:pPr lvl="1">
              <a:lnSpc>
                <a:spcPct val="150000"/>
              </a:lnSpc>
            </a:pPr>
            <a:r>
              <a:rPr lang="en-US" sz="1800" dirty="0"/>
              <a:t>Identify the various possible combinations of the above options.</a:t>
            </a:r>
            <a:endParaRPr lang="en-IN" sz="1800" dirty="0"/>
          </a:p>
          <a:p>
            <a:pPr lvl="0">
              <a:lnSpc>
                <a:spcPct val="150000"/>
              </a:lnSpc>
            </a:pPr>
            <a:r>
              <a:rPr lang="en-US" sz="1800" dirty="0"/>
              <a:t>Combine test conditions along with the identified scenarios to be tested into test cases.</a:t>
            </a:r>
            <a:endParaRPr lang="en-IN" sz="1800" dirty="0"/>
          </a:p>
          <a:p>
            <a:pPr lvl="0">
              <a:lnSpc>
                <a:spcPct val="150000"/>
              </a:lnSpc>
            </a:pPr>
            <a:r>
              <a:rPr lang="en-US" sz="1800" dirty="0"/>
              <a:t>Decide on whether to combine or split the test cases for each of the different flows (basic, alternate</a:t>
            </a:r>
            <a:r>
              <a:rPr lang="en-US" sz="1800" dirty="0" smtClean="0"/>
              <a:t>).</a:t>
            </a:r>
            <a:endParaRPr lang="en-IN" sz="1800" dirty="0"/>
          </a:p>
        </p:txBody>
      </p:sp>
      <p:sp>
        <p:nvSpPr>
          <p:cNvPr id="3" name="Title 2"/>
          <p:cNvSpPr>
            <a:spLocks noGrp="1"/>
          </p:cNvSpPr>
          <p:nvPr>
            <p:ph type="title"/>
          </p:nvPr>
        </p:nvSpPr>
        <p:spPr/>
        <p:txBody>
          <a:bodyPr/>
          <a:lstStyle/>
          <a:p>
            <a:r>
              <a:rPr lang="en-US" b="0" dirty="0"/>
              <a:t>Test Scenario to Test Case</a:t>
            </a:r>
            <a:endParaRPr lang="en-IN" b="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nSpc>
                <a:spcPct val="100000"/>
              </a:lnSpc>
            </a:pPr>
            <a:r>
              <a:rPr lang="en-US" sz="1800" dirty="0"/>
              <a:t>Following are the components of Test Case:</a:t>
            </a:r>
            <a:endParaRPr lang="en-IN" sz="1800" dirty="0"/>
          </a:p>
          <a:p>
            <a:pPr lvl="1">
              <a:lnSpc>
                <a:spcPct val="100000"/>
              </a:lnSpc>
            </a:pPr>
            <a:r>
              <a:rPr lang="en-IN" sz="1800" dirty="0" smtClean="0"/>
              <a:t>Test Case ID</a:t>
            </a:r>
          </a:p>
          <a:p>
            <a:pPr lvl="1">
              <a:lnSpc>
                <a:spcPct val="100000"/>
              </a:lnSpc>
            </a:pPr>
            <a:r>
              <a:rPr lang="en-IN" sz="1800" dirty="0" smtClean="0"/>
              <a:t>Test Case</a:t>
            </a:r>
          </a:p>
          <a:p>
            <a:pPr lvl="1">
              <a:lnSpc>
                <a:spcPct val="100000"/>
              </a:lnSpc>
            </a:pPr>
            <a:r>
              <a:rPr lang="en-IN" sz="1800" dirty="0" smtClean="0"/>
              <a:t>Pre-requisite</a:t>
            </a:r>
          </a:p>
          <a:p>
            <a:pPr lvl="1">
              <a:lnSpc>
                <a:spcPct val="100000"/>
              </a:lnSpc>
            </a:pPr>
            <a:r>
              <a:rPr lang="en-IN" sz="1800" dirty="0" smtClean="0"/>
              <a:t>Steps To Execute the test case</a:t>
            </a:r>
          </a:p>
          <a:p>
            <a:pPr lvl="1">
              <a:lnSpc>
                <a:spcPct val="100000"/>
              </a:lnSpc>
            </a:pPr>
            <a:r>
              <a:rPr lang="en-IN" sz="1800" dirty="0" smtClean="0"/>
              <a:t>Test Data</a:t>
            </a:r>
          </a:p>
          <a:p>
            <a:pPr lvl="1">
              <a:lnSpc>
                <a:spcPct val="100000"/>
              </a:lnSpc>
            </a:pPr>
            <a:r>
              <a:rPr lang="en-IN" sz="1800" dirty="0" smtClean="0"/>
              <a:t>Expected Result</a:t>
            </a:r>
          </a:p>
          <a:p>
            <a:pPr lvl="1">
              <a:lnSpc>
                <a:spcPct val="100000"/>
              </a:lnSpc>
            </a:pPr>
            <a:r>
              <a:rPr lang="en-IN" sz="1800" dirty="0" smtClean="0"/>
              <a:t>Actual Result</a:t>
            </a:r>
          </a:p>
          <a:p>
            <a:pPr lvl="1">
              <a:lnSpc>
                <a:spcPct val="100000"/>
              </a:lnSpc>
            </a:pPr>
            <a:r>
              <a:rPr lang="en-IN" sz="1800" dirty="0" smtClean="0"/>
              <a:t>Pass/Fail</a:t>
            </a:r>
          </a:p>
          <a:p>
            <a:pPr lvl="1">
              <a:lnSpc>
                <a:spcPct val="100000"/>
              </a:lnSpc>
            </a:pPr>
            <a:r>
              <a:rPr lang="en-IN" sz="1800" dirty="0" smtClean="0"/>
              <a:t>Defect ID</a:t>
            </a:r>
          </a:p>
          <a:p>
            <a:pPr lvl="1">
              <a:lnSpc>
                <a:spcPct val="100000"/>
              </a:lnSpc>
            </a:pPr>
            <a:r>
              <a:rPr lang="en-IN" sz="1800" dirty="0" smtClean="0"/>
              <a:t>Remarks</a:t>
            </a:r>
            <a:endParaRPr lang="en-IN" sz="1800" dirty="0"/>
          </a:p>
        </p:txBody>
      </p:sp>
      <p:sp>
        <p:nvSpPr>
          <p:cNvPr id="3" name="Title 2"/>
          <p:cNvSpPr>
            <a:spLocks noGrp="1"/>
          </p:cNvSpPr>
          <p:nvPr>
            <p:ph type="title"/>
          </p:nvPr>
        </p:nvSpPr>
        <p:spPr/>
        <p:txBody>
          <a:bodyPr/>
          <a:lstStyle/>
          <a:p>
            <a:r>
              <a:rPr lang="en-US" b="0" dirty="0"/>
              <a:t>Test Case Components</a:t>
            </a:r>
            <a:endParaRPr lang="en-IN"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nSpc>
                <a:spcPct val="100000"/>
              </a:lnSpc>
            </a:pPr>
            <a:r>
              <a:rPr lang="en-IN" sz="1800" dirty="0" smtClean="0"/>
              <a:t>Test Basis:-</a:t>
            </a:r>
          </a:p>
          <a:p>
            <a:pPr lvl="1">
              <a:lnSpc>
                <a:spcPct val="100000"/>
              </a:lnSpc>
            </a:pPr>
            <a:r>
              <a:rPr lang="en-US" sz="1600" dirty="0"/>
              <a:t>Test Basis is the information needed in order to start the test analysis and create Test Scenarios and Test </a:t>
            </a:r>
            <a:r>
              <a:rPr lang="en-US" sz="1600" dirty="0" smtClean="0"/>
              <a:t>Cases</a:t>
            </a:r>
          </a:p>
          <a:p>
            <a:pPr lvl="1">
              <a:lnSpc>
                <a:spcPct val="100000"/>
              </a:lnSpc>
            </a:pPr>
            <a:r>
              <a:rPr lang="en-US" sz="1600" dirty="0"/>
              <a:t>Following are the possible Test Basis documents: </a:t>
            </a:r>
            <a:endParaRPr lang="en-IN" sz="1600" dirty="0"/>
          </a:p>
          <a:p>
            <a:pPr lvl="2">
              <a:lnSpc>
                <a:spcPct val="100000"/>
              </a:lnSpc>
            </a:pPr>
            <a:r>
              <a:rPr lang="en-US" sz="1400" dirty="0"/>
              <a:t>Requirements </a:t>
            </a:r>
            <a:endParaRPr lang="en-IN" sz="1400" dirty="0"/>
          </a:p>
          <a:p>
            <a:pPr lvl="2">
              <a:lnSpc>
                <a:spcPct val="100000"/>
              </a:lnSpc>
            </a:pPr>
            <a:r>
              <a:rPr lang="en-US" sz="1400" dirty="0"/>
              <a:t>Functional design </a:t>
            </a:r>
            <a:endParaRPr lang="en-IN" sz="1400" dirty="0"/>
          </a:p>
          <a:p>
            <a:pPr lvl="2">
              <a:lnSpc>
                <a:spcPct val="100000"/>
              </a:lnSpc>
            </a:pPr>
            <a:r>
              <a:rPr lang="en-US" sz="1400" dirty="0"/>
              <a:t>Technical design </a:t>
            </a:r>
            <a:endParaRPr lang="en-IN" sz="1400" dirty="0"/>
          </a:p>
          <a:p>
            <a:pPr lvl="2">
              <a:lnSpc>
                <a:spcPct val="100000"/>
              </a:lnSpc>
            </a:pPr>
            <a:r>
              <a:rPr lang="en-US" sz="1400" dirty="0"/>
              <a:t>User </a:t>
            </a:r>
            <a:r>
              <a:rPr lang="en-US" sz="1400" dirty="0" smtClean="0"/>
              <a:t>manual </a:t>
            </a:r>
            <a:endParaRPr lang="en-IN" sz="1400" dirty="0"/>
          </a:p>
          <a:p>
            <a:pPr lvl="2">
              <a:lnSpc>
                <a:spcPct val="100000"/>
              </a:lnSpc>
            </a:pPr>
            <a:r>
              <a:rPr lang="en-US" sz="1400" dirty="0"/>
              <a:t>Use </a:t>
            </a:r>
            <a:r>
              <a:rPr lang="en-US" sz="1400" dirty="0" smtClean="0"/>
              <a:t>cases</a:t>
            </a:r>
            <a:endParaRPr lang="en-IN" sz="1400" dirty="0"/>
          </a:p>
        </p:txBody>
      </p:sp>
      <p:sp>
        <p:nvSpPr>
          <p:cNvPr id="3" name="Content Placeholder 2"/>
          <p:cNvSpPr>
            <a:spLocks noGrp="1"/>
          </p:cNvSpPr>
          <p:nvPr>
            <p:ph sz="half" idx="10"/>
          </p:nvPr>
        </p:nvSpPr>
        <p:spPr/>
        <p:txBody>
          <a:bodyPr/>
          <a:lstStyle/>
          <a:p>
            <a:pPr>
              <a:lnSpc>
                <a:spcPct val="100000"/>
              </a:lnSpc>
            </a:pPr>
            <a:r>
              <a:rPr lang="en-US" sz="1800" dirty="0"/>
              <a:t>Functional decomposition of the requirements</a:t>
            </a:r>
            <a:r>
              <a:rPr lang="en-US" sz="1800" dirty="0" smtClean="0"/>
              <a:t>:</a:t>
            </a:r>
          </a:p>
          <a:p>
            <a:pPr lvl="1">
              <a:lnSpc>
                <a:spcPct val="100000"/>
              </a:lnSpc>
            </a:pPr>
            <a:r>
              <a:rPr lang="en-US" sz="1600" dirty="0"/>
              <a:t>In the functional decomposition the requirements are decomposed into one or more statements indicating the conditions that have to be set up and </a:t>
            </a:r>
            <a:r>
              <a:rPr lang="en-US" sz="1600" dirty="0" smtClean="0"/>
              <a:t>tested</a:t>
            </a:r>
          </a:p>
          <a:p>
            <a:pPr lvl="1">
              <a:lnSpc>
                <a:spcPct val="100000"/>
              </a:lnSpc>
            </a:pPr>
            <a:r>
              <a:rPr lang="en-US" sz="1600" dirty="0"/>
              <a:t>Performing the functional decomposition of the requirements into simple statements will be helpful for deriving Test Scenarios</a:t>
            </a:r>
            <a:r>
              <a:rPr lang="en-US" sz="1600" dirty="0" smtClean="0"/>
              <a:t>.</a:t>
            </a:r>
            <a:endParaRPr lang="en-IN" sz="1600" dirty="0"/>
          </a:p>
        </p:txBody>
      </p:sp>
      <p:sp>
        <p:nvSpPr>
          <p:cNvPr id="4" name="Title 3"/>
          <p:cNvSpPr>
            <a:spLocks noGrp="1"/>
          </p:cNvSpPr>
          <p:nvPr>
            <p:ph type="title"/>
          </p:nvPr>
        </p:nvSpPr>
        <p:spPr/>
        <p:txBody>
          <a:bodyPr/>
          <a:lstStyle/>
          <a:p>
            <a:r>
              <a:rPr lang="en-IN" b="0" dirty="0" smtClean="0"/>
              <a:t>Test Basis &amp; Functional Decomposition</a:t>
            </a:r>
            <a:endParaRPr lang="en-IN" b="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lnSpc>
                <a:spcPct val="150000"/>
              </a:lnSpc>
            </a:pPr>
            <a:r>
              <a:rPr lang="en-US" sz="1800" dirty="0"/>
              <a:t>Develop Test cases to verify that the specific requirements or design have been satisfied.</a:t>
            </a:r>
            <a:endParaRPr lang="en-IN" sz="1800" dirty="0"/>
          </a:p>
          <a:p>
            <a:pPr lvl="0">
              <a:lnSpc>
                <a:spcPct val="150000"/>
              </a:lnSpc>
            </a:pPr>
            <a:r>
              <a:rPr lang="en-US" sz="1800" dirty="0"/>
              <a:t>The Test case objective should be brief and clear.</a:t>
            </a:r>
            <a:endParaRPr lang="en-IN" sz="1800" dirty="0"/>
          </a:p>
          <a:p>
            <a:pPr lvl="0">
              <a:lnSpc>
                <a:spcPct val="150000"/>
              </a:lnSpc>
            </a:pPr>
            <a:r>
              <a:rPr lang="en-US" sz="1800" dirty="0"/>
              <a:t>A Test Case Identifier like a Test Case ID or a Test Case Name must be provided.</a:t>
            </a:r>
            <a:endParaRPr lang="en-IN" sz="1800" dirty="0"/>
          </a:p>
          <a:p>
            <a:pPr lvl="0">
              <a:lnSpc>
                <a:spcPct val="150000"/>
              </a:lnSpc>
            </a:pPr>
            <a:r>
              <a:rPr lang="en-US" sz="1800" dirty="0"/>
              <a:t>All steps/actions must be written in imperative tense</a:t>
            </a:r>
            <a:endParaRPr lang="en-IN" sz="1800" dirty="0"/>
          </a:p>
          <a:p>
            <a:pPr lvl="0">
              <a:lnSpc>
                <a:spcPct val="150000"/>
              </a:lnSpc>
            </a:pPr>
            <a:r>
              <a:rPr lang="en-US" sz="1800" dirty="0"/>
              <a:t>Mention pre-condition in test case, wherever necessary.</a:t>
            </a:r>
            <a:endParaRPr lang="en-IN" sz="1800" dirty="0"/>
          </a:p>
          <a:p>
            <a:pPr lvl="0">
              <a:lnSpc>
                <a:spcPct val="150000"/>
              </a:lnSpc>
            </a:pPr>
            <a:r>
              <a:rPr lang="en-US" sz="1800" dirty="0"/>
              <a:t>Test Case Description must be provided for every test case.</a:t>
            </a:r>
            <a:endParaRPr lang="en-IN" sz="1800" dirty="0"/>
          </a:p>
          <a:p>
            <a:pPr lvl="0">
              <a:lnSpc>
                <a:spcPct val="150000"/>
              </a:lnSpc>
            </a:pPr>
            <a:r>
              <a:rPr lang="en-US" sz="1800" dirty="0"/>
              <a:t>Test Case Description must begin with “To check….” or “To validate….” or “To verify…”</a:t>
            </a:r>
            <a:endParaRPr lang="en-IN" sz="1800" dirty="0"/>
          </a:p>
          <a:p>
            <a:pPr lvl="0">
              <a:lnSpc>
                <a:spcPct val="150000"/>
              </a:lnSpc>
            </a:pPr>
            <a:r>
              <a:rPr lang="en-US" sz="1800" dirty="0"/>
              <a:t>Describe the steps to execute the test and at each step describe the expected results. </a:t>
            </a:r>
            <a:endParaRPr lang="en-IN" sz="1800" dirty="0"/>
          </a:p>
          <a:p>
            <a:pPr lvl="0">
              <a:lnSpc>
                <a:spcPct val="150000"/>
              </a:lnSpc>
            </a:pPr>
            <a:r>
              <a:rPr lang="en-US" sz="1800" dirty="0"/>
              <a:t>There must be no ambiguity in the step that is to be executed.</a:t>
            </a:r>
            <a:endParaRPr lang="en-IN" sz="1800" dirty="0"/>
          </a:p>
          <a:p>
            <a:pPr lvl="0">
              <a:lnSpc>
                <a:spcPct val="150000"/>
              </a:lnSpc>
            </a:pPr>
            <a:r>
              <a:rPr lang="en-US" sz="1800" dirty="0"/>
              <a:t>Expected result must contain words like “should” rather than “is/may/shall/might</a:t>
            </a:r>
            <a:r>
              <a:rPr lang="en-US" sz="1800" dirty="0" smtClean="0"/>
              <a:t>”.</a:t>
            </a:r>
            <a:endParaRPr lang="en-IN" sz="1800" dirty="0"/>
          </a:p>
        </p:txBody>
      </p:sp>
      <p:sp>
        <p:nvSpPr>
          <p:cNvPr id="3" name="Title 2"/>
          <p:cNvSpPr>
            <a:spLocks noGrp="1"/>
          </p:cNvSpPr>
          <p:nvPr>
            <p:ph type="title"/>
          </p:nvPr>
        </p:nvSpPr>
        <p:spPr/>
        <p:txBody>
          <a:bodyPr/>
          <a:lstStyle/>
          <a:p>
            <a:r>
              <a:rPr lang="en-US" b="0" dirty="0"/>
              <a:t>Guidelines – How To Prepare a Test Case?</a:t>
            </a:r>
            <a:endParaRPr lang="en-IN" b="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lnSpc>
                <a:spcPct val="150000"/>
              </a:lnSpc>
            </a:pPr>
            <a:r>
              <a:rPr lang="en-US" sz="1600" dirty="0"/>
              <a:t>When data is saved in a screen, it is recommended to close and re-open the screen in order to ensure that the data is saved in the database. </a:t>
            </a:r>
            <a:endParaRPr lang="en-IN" sz="1600" dirty="0"/>
          </a:p>
          <a:p>
            <a:pPr lvl="0">
              <a:lnSpc>
                <a:spcPct val="150000"/>
              </a:lnSpc>
            </a:pPr>
            <a:r>
              <a:rPr lang="en-US" sz="1600" dirty="0"/>
              <a:t>If user has to provide input to the application, mention specific test data. Test data can either be provided in the step itself or in a separate column (if provided).</a:t>
            </a:r>
            <a:endParaRPr lang="en-IN" sz="1600" dirty="0"/>
          </a:p>
          <a:p>
            <a:pPr lvl="0">
              <a:lnSpc>
                <a:spcPct val="150000"/>
              </a:lnSpc>
            </a:pPr>
            <a:r>
              <a:rPr lang="en-US" sz="1600" dirty="0"/>
              <a:t>It is advisable to build a test suite in such a way that it will bring back the test environment to its initial state at the end of testing. By writing such self-cleaning test cases, the need for a database refresh for every round of testing can be avoided.</a:t>
            </a:r>
            <a:endParaRPr lang="en-IN" sz="1600" dirty="0"/>
          </a:p>
          <a:p>
            <a:pPr lvl="0">
              <a:lnSpc>
                <a:spcPct val="150000"/>
              </a:lnSpc>
            </a:pPr>
            <a:r>
              <a:rPr lang="en-US" sz="1600" dirty="0"/>
              <a:t>Each functionalities needs to be tested with at least two test cases: Positive and Negative inputs for the Basic scenario.</a:t>
            </a:r>
            <a:endParaRPr lang="en-IN" sz="1600" dirty="0"/>
          </a:p>
          <a:p>
            <a:pPr lvl="0">
              <a:lnSpc>
                <a:spcPct val="150000"/>
              </a:lnSpc>
            </a:pPr>
            <a:r>
              <a:rPr lang="en-US" sz="1600" dirty="0"/>
              <a:t>In case of UAT testing, ensure that the test cases have been developed to validate business logic and appropriate profiles been identified for the business flows.</a:t>
            </a:r>
            <a:endParaRPr lang="en-IN" sz="1600" dirty="0"/>
          </a:p>
          <a:p>
            <a:pPr lvl="0">
              <a:lnSpc>
                <a:spcPct val="150000"/>
              </a:lnSpc>
            </a:pPr>
            <a:r>
              <a:rPr lang="en-US" sz="1600" dirty="0"/>
              <a:t>Negative test case step must be written first followed by the positive test step</a:t>
            </a:r>
            <a:r>
              <a:rPr lang="en-US" sz="1600" dirty="0" smtClean="0"/>
              <a:t>.</a:t>
            </a:r>
            <a:endParaRPr lang="en-IN" sz="1600" dirty="0"/>
          </a:p>
        </p:txBody>
      </p:sp>
      <p:sp>
        <p:nvSpPr>
          <p:cNvPr id="3" name="Title 2"/>
          <p:cNvSpPr>
            <a:spLocks noGrp="1"/>
          </p:cNvSpPr>
          <p:nvPr>
            <p:ph type="title"/>
          </p:nvPr>
        </p:nvSpPr>
        <p:spPr/>
        <p:txBody>
          <a:bodyPr/>
          <a:lstStyle/>
          <a:p>
            <a:r>
              <a:rPr lang="en-US" b="0" dirty="0"/>
              <a:t>Guidelines – How To Prepare a Test Case?</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lnSpc>
                <a:spcPct val="150000"/>
              </a:lnSpc>
            </a:pPr>
            <a:r>
              <a:rPr lang="en-US" sz="1800" dirty="0"/>
              <a:t>Develop Test cases to include the </a:t>
            </a:r>
            <a:r>
              <a:rPr lang="en-US" sz="1800" b="1" dirty="0"/>
              <a:t>boundary values, special values, and invalid values</a:t>
            </a:r>
            <a:r>
              <a:rPr lang="en-US" sz="1800" dirty="0"/>
              <a:t>. </a:t>
            </a:r>
            <a:endParaRPr lang="en-IN" sz="1800" dirty="0"/>
          </a:p>
          <a:p>
            <a:pPr lvl="0">
              <a:lnSpc>
                <a:spcPct val="150000"/>
              </a:lnSpc>
            </a:pPr>
            <a:r>
              <a:rPr lang="en-US" sz="1800" dirty="0"/>
              <a:t>Generate Test cases based on the type and scope of testing.</a:t>
            </a:r>
            <a:endParaRPr lang="en-IN" sz="1800" dirty="0"/>
          </a:p>
          <a:p>
            <a:pPr lvl="0">
              <a:lnSpc>
                <a:spcPct val="150000"/>
              </a:lnSpc>
            </a:pPr>
            <a:r>
              <a:rPr lang="en-US" sz="1800" dirty="0"/>
              <a:t>Develop Test cases to validate all functionality specified in the requirements.</a:t>
            </a:r>
            <a:endParaRPr lang="en-IN" sz="1800" dirty="0"/>
          </a:p>
          <a:p>
            <a:pPr lvl="0">
              <a:lnSpc>
                <a:spcPct val="150000"/>
              </a:lnSpc>
            </a:pPr>
            <a:r>
              <a:rPr lang="en-US" sz="1800" dirty="0"/>
              <a:t>Generate Test cases to test the software </a:t>
            </a:r>
            <a:r>
              <a:rPr lang="en-US" sz="1800" b="1" dirty="0"/>
              <a:t>performance.</a:t>
            </a:r>
            <a:endParaRPr lang="en-IN" sz="1800" dirty="0"/>
          </a:p>
          <a:p>
            <a:pPr lvl="0">
              <a:lnSpc>
                <a:spcPct val="150000"/>
              </a:lnSpc>
            </a:pPr>
            <a:r>
              <a:rPr lang="en-US" sz="1800" dirty="0"/>
              <a:t>Each Test case has to be numbered and named as per the standards.</a:t>
            </a:r>
            <a:endParaRPr lang="en-IN" sz="1800" dirty="0"/>
          </a:p>
          <a:p>
            <a:pPr lvl="0">
              <a:lnSpc>
                <a:spcPct val="150000"/>
              </a:lnSpc>
            </a:pPr>
            <a:r>
              <a:rPr lang="en-US" sz="1800" b="1" dirty="0"/>
              <a:t>Provide Traceability </a:t>
            </a:r>
            <a:r>
              <a:rPr lang="en-US" sz="1800" dirty="0"/>
              <a:t>to a requirement for all the Test cases.</a:t>
            </a:r>
            <a:endParaRPr lang="en-IN" sz="1800" dirty="0"/>
          </a:p>
          <a:p>
            <a:pPr lvl="0">
              <a:lnSpc>
                <a:spcPct val="150000"/>
              </a:lnSpc>
            </a:pPr>
            <a:r>
              <a:rPr lang="en-US" sz="1800" dirty="0"/>
              <a:t>Do not use any acronyms or symbols.</a:t>
            </a:r>
            <a:endParaRPr lang="en-IN" sz="1800" dirty="0"/>
          </a:p>
          <a:p>
            <a:pPr lvl="0">
              <a:lnSpc>
                <a:spcPct val="150000"/>
              </a:lnSpc>
            </a:pPr>
            <a:r>
              <a:rPr lang="en-US" sz="1800" dirty="0"/>
              <a:t>Develop Test cases with the following details wherever applicable: </a:t>
            </a:r>
            <a:endParaRPr lang="en-IN" sz="1800" dirty="0"/>
          </a:p>
          <a:p>
            <a:pPr lvl="0">
              <a:lnSpc>
                <a:spcPct val="150000"/>
              </a:lnSpc>
            </a:pPr>
            <a:r>
              <a:rPr lang="en-US" sz="1800" dirty="0"/>
              <a:t>Test case </a:t>
            </a:r>
            <a:r>
              <a:rPr lang="en-US" sz="1800" dirty="0" smtClean="0"/>
              <a:t>description</a:t>
            </a:r>
            <a:endParaRPr lang="en-IN" sz="1800" dirty="0"/>
          </a:p>
        </p:txBody>
      </p:sp>
      <p:sp>
        <p:nvSpPr>
          <p:cNvPr id="3" name="Title 2"/>
          <p:cNvSpPr>
            <a:spLocks noGrp="1"/>
          </p:cNvSpPr>
          <p:nvPr>
            <p:ph type="title"/>
          </p:nvPr>
        </p:nvSpPr>
        <p:spPr/>
        <p:txBody>
          <a:bodyPr/>
          <a:lstStyle/>
          <a:p>
            <a:r>
              <a:rPr lang="en-US" b="0" dirty="0"/>
              <a:t>Guidelines – How To Prepare a Test Case?</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lnSpc>
                <a:spcPct val="150000"/>
              </a:lnSpc>
            </a:pPr>
            <a:r>
              <a:rPr lang="en-US" sz="1600" dirty="0"/>
              <a:t>Author’s name</a:t>
            </a:r>
            <a:endParaRPr lang="en-IN" sz="1600" dirty="0"/>
          </a:p>
          <a:p>
            <a:pPr lvl="0">
              <a:lnSpc>
                <a:spcPct val="150000"/>
              </a:lnSpc>
            </a:pPr>
            <a:r>
              <a:rPr lang="en-US" sz="1600" dirty="0"/>
              <a:t>Date created</a:t>
            </a:r>
            <a:endParaRPr lang="en-IN" sz="1600" dirty="0"/>
          </a:p>
          <a:p>
            <a:pPr lvl="0">
              <a:lnSpc>
                <a:spcPct val="150000"/>
              </a:lnSpc>
            </a:pPr>
            <a:r>
              <a:rPr lang="en-US" sz="1600" dirty="0"/>
              <a:t>Setup Procedure</a:t>
            </a:r>
            <a:endParaRPr lang="en-IN" sz="1600" dirty="0"/>
          </a:p>
          <a:p>
            <a:pPr lvl="0">
              <a:lnSpc>
                <a:spcPct val="150000"/>
              </a:lnSpc>
            </a:pPr>
            <a:r>
              <a:rPr lang="en-US" sz="1600" dirty="0"/>
              <a:t>Pre-requisites</a:t>
            </a:r>
            <a:endParaRPr lang="en-IN" sz="1600" dirty="0"/>
          </a:p>
          <a:p>
            <a:pPr lvl="0">
              <a:lnSpc>
                <a:spcPct val="150000"/>
              </a:lnSpc>
            </a:pPr>
            <a:r>
              <a:rPr lang="en-US" sz="1600" dirty="0"/>
              <a:t>Do not include any redundant Verification Points in the test case. </a:t>
            </a:r>
            <a:endParaRPr lang="en-IN" sz="1600" dirty="0"/>
          </a:p>
          <a:p>
            <a:pPr lvl="0">
              <a:lnSpc>
                <a:spcPct val="150000"/>
              </a:lnSpc>
            </a:pPr>
            <a:r>
              <a:rPr lang="en-US" sz="1600" dirty="0"/>
              <a:t>Any reference to a button should be made using square brackets and the button label must be written in </a:t>
            </a:r>
            <a:r>
              <a:rPr lang="en-US" sz="1600" b="1" dirty="0"/>
              <a:t>CAPS.</a:t>
            </a:r>
            <a:endParaRPr lang="en-IN" sz="1600" dirty="0"/>
          </a:p>
          <a:p>
            <a:pPr lvl="0">
              <a:lnSpc>
                <a:spcPct val="150000"/>
              </a:lnSpc>
            </a:pPr>
            <a:r>
              <a:rPr lang="en-US" sz="1600" dirty="0"/>
              <a:t>Reference to any object name such as a window or a label must be written within double quotes and the object name must be written in title case.</a:t>
            </a:r>
            <a:endParaRPr lang="en-IN" sz="1600" dirty="0"/>
          </a:p>
          <a:p>
            <a:pPr lvl="0">
              <a:lnSpc>
                <a:spcPct val="150000"/>
              </a:lnSpc>
            </a:pPr>
            <a:r>
              <a:rPr lang="en-US" sz="1600" dirty="0"/>
              <a:t>Reference to any input data being provided must be given within single quotes.</a:t>
            </a:r>
            <a:endParaRPr lang="en-IN" sz="1600" dirty="0"/>
          </a:p>
          <a:p>
            <a:pPr lvl="0">
              <a:lnSpc>
                <a:spcPct val="150000"/>
              </a:lnSpc>
            </a:pPr>
            <a:r>
              <a:rPr lang="en-US" sz="1600" dirty="0"/>
              <a:t>Do not use colored font to write any steps or verification points. </a:t>
            </a:r>
            <a:endParaRPr lang="en-IN" sz="1600" dirty="0"/>
          </a:p>
        </p:txBody>
      </p:sp>
      <p:sp>
        <p:nvSpPr>
          <p:cNvPr id="3" name="Title 2"/>
          <p:cNvSpPr>
            <a:spLocks noGrp="1"/>
          </p:cNvSpPr>
          <p:nvPr>
            <p:ph type="title"/>
          </p:nvPr>
        </p:nvSpPr>
        <p:spPr/>
        <p:txBody>
          <a:bodyPr/>
          <a:lstStyle/>
          <a:p>
            <a:r>
              <a:rPr lang="en-US" b="0" dirty="0"/>
              <a:t>Guidelines – How To Prepare a Test Case?</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nSpc>
                <a:spcPct val="150000"/>
              </a:lnSpc>
            </a:pPr>
            <a:r>
              <a:rPr lang="en-US" sz="1800" dirty="0"/>
              <a:t>A good </a:t>
            </a:r>
            <a:r>
              <a:rPr lang="en-US" sz="1800" b="1" i="1" dirty="0"/>
              <a:t>Test Case </a:t>
            </a:r>
            <a:r>
              <a:rPr lang="en-US" sz="1800" dirty="0"/>
              <a:t>should be:</a:t>
            </a:r>
            <a:endParaRPr lang="en-IN" sz="1800" dirty="0"/>
          </a:p>
          <a:p>
            <a:pPr marL="0" lvl="0" indent="0">
              <a:lnSpc>
                <a:spcPct val="150000"/>
              </a:lnSpc>
              <a:buNone/>
            </a:pPr>
            <a:r>
              <a:rPr lang="en-US" sz="1800" dirty="0" smtClean="0"/>
              <a:t>	Accurate</a:t>
            </a:r>
            <a:r>
              <a:rPr lang="en-US" sz="1800" dirty="0"/>
              <a:t>:         The test case should test what the test case description says.</a:t>
            </a:r>
            <a:endParaRPr lang="en-IN" sz="1800" dirty="0"/>
          </a:p>
          <a:p>
            <a:pPr marL="0" lvl="0" indent="0">
              <a:lnSpc>
                <a:spcPct val="150000"/>
              </a:lnSpc>
              <a:buNone/>
            </a:pPr>
            <a:r>
              <a:rPr lang="en-US" sz="1800" dirty="0" smtClean="0"/>
              <a:t>	Economical</a:t>
            </a:r>
            <a:r>
              <a:rPr lang="en-US" sz="1800" dirty="0"/>
              <a:t>:     It should have only steps needed for its purpose.</a:t>
            </a:r>
            <a:endParaRPr lang="en-IN" sz="1800" dirty="0"/>
          </a:p>
          <a:p>
            <a:pPr marL="0" lvl="0" indent="0">
              <a:lnSpc>
                <a:spcPct val="150000"/>
              </a:lnSpc>
              <a:buNone/>
            </a:pPr>
            <a:r>
              <a:rPr lang="en-US" sz="1800" dirty="0" smtClean="0"/>
              <a:t>	Repeatable</a:t>
            </a:r>
            <a:r>
              <a:rPr lang="en-US" sz="1800" dirty="0"/>
              <a:t>:      It should produce the same result no matter who runs it.</a:t>
            </a:r>
            <a:endParaRPr lang="en-IN" sz="1800" dirty="0"/>
          </a:p>
          <a:p>
            <a:pPr marL="0" lvl="0" indent="0">
              <a:lnSpc>
                <a:spcPct val="150000"/>
              </a:lnSpc>
              <a:buNone/>
            </a:pPr>
            <a:r>
              <a:rPr lang="en-US" sz="1800" dirty="0" smtClean="0"/>
              <a:t>	Appropriate</a:t>
            </a:r>
            <a:r>
              <a:rPr lang="en-US" sz="1800" dirty="0"/>
              <a:t>:     It should be for immediate and future test.</a:t>
            </a:r>
            <a:endParaRPr lang="en-IN" sz="1800" dirty="0"/>
          </a:p>
          <a:p>
            <a:pPr marL="0" lvl="0" indent="0">
              <a:lnSpc>
                <a:spcPct val="150000"/>
              </a:lnSpc>
              <a:buNone/>
            </a:pPr>
            <a:r>
              <a:rPr lang="en-US" sz="1800" dirty="0" smtClean="0"/>
              <a:t>	Traceable</a:t>
            </a:r>
            <a:r>
              <a:rPr lang="en-US" sz="1800" dirty="0"/>
              <a:t>:        It should be traceable to the requirements.</a:t>
            </a:r>
            <a:endParaRPr lang="en-IN" sz="1800" dirty="0"/>
          </a:p>
          <a:p>
            <a:pPr marL="0" lvl="0" indent="0">
              <a:lnSpc>
                <a:spcPct val="150000"/>
              </a:lnSpc>
              <a:buNone/>
            </a:pPr>
            <a:r>
              <a:rPr lang="en-US" sz="1800" dirty="0" smtClean="0"/>
              <a:t>	Self-Cleaning</a:t>
            </a:r>
            <a:r>
              <a:rPr lang="en-US" sz="1800" dirty="0"/>
              <a:t>:   It should return the test environment to clean state.</a:t>
            </a:r>
            <a:endParaRPr lang="en-IN" sz="1800" dirty="0"/>
          </a:p>
          <a:p>
            <a:pPr marL="0" indent="0">
              <a:lnSpc>
                <a:spcPct val="150000"/>
              </a:lnSpc>
              <a:buNone/>
            </a:pPr>
            <a:endParaRPr lang="en-IN" sz="1800" dirty="0"/>
          </a:p>
        </p:txBody>
      </p:sp>
      <p:sp>
        <p:nvSpPr>
          <p:cNvPr id="3" name="Title 2"/>
          <p:cNvSpPr>
            <a:spLocks noGrp="1"/>
          </p:cNvSpPr>
          <p:nvPr>
            <p:ph type="title"/>
          </p:nvPr>
        </p:nvSpPr>
        <p:spPr/>
        <p:txBody>
          <a:bodyPr/>
          <a:lstStyle/>
          <a:p>
            <a:r>
              <a:rPr lang="en-US" b="0" dirty="0"/>
              <a:t>Guidelines – How To Prepare a Test Case?</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sz="1800" dirty="0"/>
              <a:t>Making Test cases too long</a:t>
            </a:r>
            <a:endParaRPr lang="en-IN" sz="1800" dirty="0"/>
          </a:p>
          <a:p>
            <a:pPr lvl="0"/>
            <a:endParaRPr lang="en-US" sz="1800" dirty="0"/>
          </a:p>
          <a:p>
            <a:pPr lvl="0"/>
            <a:r>
              <a:rPr lang="en-US" sz="1800" dirty="0" smtClean="0"/>
              <a:t>Incomplete</a:t>
            </a:r>
            <a:r>
              <a:rPr lang="en-US" sz="1800" dirty="0"/>
              <a:t>, incorrect, or incoherent setup</a:t>
            </a:r>
            <a:endParaRPr lang="en-IN" sz="1800" dirty="0"/>
          </a:p>
          <a:p>
            <a:pPr lvl="0"/>
            <a:endParaRPr lang="en-US" sz="1800" dirty="0" smtClean="0"/>
          </a:p>
          <a:p>
            <a:pPr lvl="0"/>
            <a:r>
              <a:rPr lang="en-US" sz="1800" dirty="0" smtClean="0"/>
              <a:t>Leaving </a:t>
            </a:r>
            <a:r>
              <a:rPr lang="en-US" sz="1800" dirty="0"/>
              <a:t>out a step</a:t>
            </a:r>
            <a:endParaRPr lang="en-IN" sz="1800" dirty="0"/>
          </a:p>
          <a:p>
            <a:pPr lvl="0"/>
            <a:endParaRPr lang="en-US" sz="1800" dirty="0" smtClean="0"/>
          </a:p>
          <a:p>
            <a:pPr lvl="0"/>
            <a:r>
              <a:rPr lang="en-US" sz="1800" dirty="0" smtClean="0"/>
              <a:t>Naming </a:t>
            </a:r>
            <a:r>
              <a:rPr lang="en-US" sz="1800" dirty="0"/>
              <a:t>fields that changed or no longer exist</a:t>
            </a:r>
            <a:endParaRPr lang="en-IN" sz="1800" dirty="0"/>
          </a:p>
          <a:p>
            <a:pPr lvl="0"/>
            <a:endParaRPr lang="en-US" sz="1800" dirty="0" smtClean="0"/>
          </a:p>
          <a:p>
            <a:pPr lvl="0"/>
            <a:r>
              <a:rPr lang="en-US" sz="1800" dirty="0" smtClean="0"/>
              <a:t>Unclear </a:t>
            </a:r>
            <a:r>
              <a:rPr lang="en-US" sz="1800" dirty="0"/>
              <a:t>whether tester or system does action</a:t>
            </a:r>
            <a:endParaRPr lang="en-IN" sz="1800" dirty="0"/>
          </a:p>
          <a:p>
            <a:pPr lvl="0"/>
            <a:endParaRPr lang="en-US" sz="1800" dirty="0" smtClean="0"/>
          </a:p>
          <a:p>
            <a:pPr lvl="0"/>
            <a:r>
              <a:rPr lang="en-US" sz="1800" dirty="0" smtClean="0"/>
              <a:t>Unclear </a:t>
            </a:r>
            <a:r>
              <a:rPr lang="en-US" sz="1800" dirty="0"/>
              <a:t>what is a pass or fail result</a:t>
            </a:r>
            <a:endParaRPr lang="en-IN" sz="1800" dirty="0"/>
          </a:p>
          <a:p>
            <a:pPr lvl="0"/>
            <a:endParaRPr lang="en-US" sz="1800" dirty="0" smtClean="0"/>
          </a:p>
          <a:p>
            <a:pPr lvl="0"/>
            <a:r>
              <a:rPr lang="en-US" sz="1800" dirty="0" smtClean="0"/>
              <a:t>Failure </a:t>
            </a:r>
            <a:r>
              <a:rPr lang="en-US" sz="1800" dirty="0"/>
              <a:t>to clean </a:t>
            </a:r>
            <a:r>
              <a:rPr lang="en-US" sz="1800" dirty="0" smtClean="0"/>
              <a:t>up</a:t>
            </a:r>
            <a:endParaRPr lang="en-IN" sz="1800" dirty="0"/>
          </a:p>
        </p:txBody>
      </p:sp>
      <p:sp>
        <p:nvSpPr>
          <p:cNvPr id="3" name="Title 2"/>
          <p:cNvSpPr>
            <a:spLocks noGrp="1"/>
          </p:cNvSpPr>
          <p:nvPr>
            <p:ph type="title"/>
          </p:nvPr>
        </p:nvSpPr>
        <p:spPr/>
        <p:txBody>
          <a:bodyPr/>
          <a:lstStyle/>
          <a:p>
            <a:r>
              <a:rPr lang="en-US" b="0" dirty="0"/>
              <a:t>Some of the common test case mistakes are as follows</a:t>
            </a:r>
            <a:r>
              <a:rPr lang="en-US" b="0" dirty="0" smtClean="0"/>
              <a:t>:</a:t>
            </a:r>
            <a:endParaRPr lang="en-IN" b="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sz="2200" dirty="0"/>
              <a:t>Web Testing in simple terms is checking your web application for potential bugs before its made live or before code is moved into the production environment</a:t>
            </a:r>
            <a:r>
              <a:rPr lang="en-IN" sz="2200" dirty="0" smtClean="0"/>
              <a:t>.</a:t>
            </a:r>
          </a:p>
          <a:p>
            <a:endParaRPr lang="en-IN" sz="2200" dirty="0"/>
          </a:p>
          <a:p>
            <a:r>
              <a:rPr lang="en-IN" sz="2200" dirty="0"/>
              <a:t>During this stage issues such as that of web application security, the functioning of the site, its access to handicapped as well as regular users and its ability to handle traffic is checked</a:t>
            </a:r>
            <a:r>
              <a:rPr lang="en-IN" sz="2200" dirty="0" smtClean="0"/>
              <a:t>.</a:t>
            </a:r>
          </a:p>
          <a:p>
            <a:endParaRPr lang="en-IN" sz="2200" dirty="0"/>
          </a:p>
          <a:p>
            <a:r>
              <a:rPr lang="en-IN" sz="2200" dirty="0"/>
              <a:t>The testing is totally based on your web testing requirements but following is the standard checklist of web testing:</a:t>
            </a:r>
          </a:p>
        </p:txBody>
      </p:sp>
      <p:pic>
        <p:nvPicPr>
          <p:cNvPr id="5" name="Picture Placeholder 4"/>
          <p:cNvPicPr>
            <a:picLocks noGrp="1" noChangeAspect="1"/>
          </p:cNvPicPr>
          <p:nvPr>
            <p:ph type="pic" idx="13"/>
          </p:nvPr>
        </p:nvPicPr>
        <p:blipFill>
          <a:blip r:embed="rId2" cstate="print">
            <a:extLst>
              <a:ext uri="{28A0092B-C50C-407E-A947-70E740481C1C}">
                <a14:useLocalDpi xmlns:a14="http://schemas.microsoft.com/office/drawing/2010/main" xmlns="" val="0"/>
              </a:ext>
            </a:extLst>
          </a:blip>
          <a:srcRect l="1680" r="1680"/>
          <a:stretch>
            <a:fillRect/>
          </a:stretch>
        </p:blipFill>
        <p:spPr/>
      </p:pic>
      <p:sp>
        <p:nvSpPr>
          <p:cNvPr id="3" name="Title 2"/>
          <p:cNvSpPr>
            <a:spLocks noGrp="1"/>
          </p:cNvSpPr>
          <p:nvPr>
            <p:ph type="title"/>
          </p:nvPr>
        </p:nvSpPr>
        <p:spPr/>
        <p:txBody>
          <a:bodyPr/>
          <a:lstStyle/>
          <a:p>
            <a:r>
              <a:rPr lang="en-IN" dirty="0" smtClean="0"/>
              <a:t>Web Testing</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7"/>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Requirements </a:t>
            </a:r>
            <a:r>
              <a:rPr spc="-10" dirty="0">
                <a:latin typeface="Calibri"/>
                <a:cs typeface="Calibri"/>
              </a:rPr>
              <a:t>Traceability</a:t>
            </a:r>
            <a:r>
              <a:rPr spc="85" dirty="0">
                <a:latin typeface="Calibri"/>
                <a:cs typeface="Calibri"/>
              </a:rPr>
              <a:t> </a:t>
            </a:r>
            <a:r>
              <a:rPr spc="-5" dirty="0">
                <a:latin typeface="Calibri"/>
                <a:cs typeface="Calibri"/>
              </a:rPr>
              <a:t>Matrix</a:t>
            </a:r>
          </a:p>
        </p:txBody>
      </p:sp>
      <p:sp>
        <p:nvSpPr>
          <p:cNvPr id="6" name="object 10"/>
          <p:cNvSpPr txBox="1"/>
          <p:nvPr/>
        </p:nvSpPr>
        <p:spPr>
          <a:xfrm>
            <a:off x="1821181" y="1366902"/>
            <a:ext cx="2510155" cy="1654299"/>
          </a:xfrm>
          <a:prstGeom prst="rect">
            <a:avLst/>
          </a:prstGeom>
          <a:solidFill>
            <a:srgbClr val="C55A11"/>
          </a:solidFill>
        </p:spPr>
        <p:txBody>
          <a:bodyPr vert="horz" wrap="square" lIns="0" tIns="0" rIns="0" bIns="0" rtlCol="0">
            <a:spAutoFit/>
          </a:bodyPr>
          <a:lstStyle/>
          <a:p>
            <a:pPr>
              <a:lnSpc>
                <a:spcPct val="100000"/>
              </a:lnSpc>
            </a:pPr>
            <a:endParaRPr dirty="0">
              <a:latin typeface="Times New Roman" panose="02020803070505020304"/>
              <a:cs typeface="Times New Roman" panose="02020803070505020304"/>
            </a:endParaRPr>
          </a:p>
          <a:p>
            <a:pPr>
              <a:spcBef>
                <a:spcPts val="0"/>
              </a:spcBef>
            </a:pPr>
            <a:endParaRPr sz="1750" dirty="0">
              <a:latin typeface="Times New Roman" panose="02020803070505020304"/>
              <a:cs typeface="Times New Roman" panose="02020803070505020304"/>
            </a:endParaRPr>
          </a:p>
          <a:p>
            <a:pPr marL="385445" marR="378460" indent="-635" algn="ctr"/>
            <a:r>
              <a:rPr b="1" spc="-5" dirty="0">
                <a:solidFill>
                  <a:srgbClr val="FFFFFF"/>
                </a:solidFill>
                <a:latin typeface="Calibri"/>
                <a:cs typeface="Calibri"/>
              </a:rPr>
              <a:t>What </a:t>
            </a:r>
            <a:r>
              <a:rPr b="1" dirty="0">
                <a:solidFill>
                  <a:srgbClr val="FFFFFF"/>
                </a:solidFill>
                <a:latin typeface="Calibri"/>
                <a:cs typeface="Calibri"/>
              </a:rPr>
              <a:t>is a  </a:t>
            </a:r>
            <a:r>
              <a:rPr b="1" spc="-10" dirty="0">
                <a:solidFill>
                  <a:srgbClr val="FFFFFF"/>
                </a:solidFill>
                <a:latin typeface="Calibri"/>
                <a:cs typeface="Calibri"/>
              </a:rPr>
              <a:t>Requirements  </a:t>
            </a:r>
            <a:r>
              <a:rPr b="1" spc="-5" dirty="0">
                <a:solidFill>
                  <a:srgbClr val="FFFFFF"/>
                </a:solidFill>
                <a:latin typeface="Calibri"/>
                <a:cs typeface="Calibri"/>
              </a:rPr>
              <a:t>traceability</a:t>
            </a:r>
            <a:r>
              <a:rPr b="1" spc="-114" dirty="0">
                <a:solidFill>
                  <a:srgbClr val="FFFFFF"/>
                </a:solidFill>
                <a:latin typeface="Calibri"/>
                <a:cs typeface="Calibri"/>
              </a:rPr>
              <a:t> </a:t>
            </a:r>
            <a:r>
              <a:rPr b="1" spc="-5" dirty="0">
                <a:solidFill>
                  <a:srgbClr val="FFFFFF"/>
                </a:solidFill>
                <a:latin typeface="Calibri"/>
                <a:cs typeface="Calibri"/>
              </a:rPr>
              <a:t>matrix  </a:t>
            </a:r>
            <a:r>
              <a:rPr b="1" spc="-10" dirty="0">
                <a:solidFill>
                  <a:srgbClr val="FFFFFF"/>
                </a:solidFill>
                <a:latin typeface="Calibri"/>
                <a:cs typeface="Calibri"/>
              </a:rPr>
              <a:t>(RTM?</a:t>
            </a:r>
            <a:endParaRPr dirty="0">
              <a:latin typeface="Calibri"/>
              <a:cs typeface="Calibri"/>
            </a:endParaRPr>
          </a:p>
        </p:txBody>
      </p:sp>
      <p:sp>
        <p:nvSpPr>
          <p:cNvPr id="7" name="object 14"/>
          <p:cNvSpPr/>
          <p:nvPr/>
        </p:nvSpPr>
        <p:spPr>
          <a:xfrm>
            <a:off x="1752601" y="3692525"/>
            <a:ext cx="2578735" cy="2867025"/>
          </a:xfrm>
          <a:custGeom>
            <a:avLst/>
            <a:gdLst/>
            <a:ahLst/>
            <a:cxnLst/>
            <a:rect l="l" t="t" r="r" b="b"/>
            <a:pathLst>
              <a:path w="2578735" h="2867025">
                <a:moveTo>
                  <a:pt x="0" y="2866644"/>
                </a:moveTo>
                <a:lnTo>
                  <a:pt x="2578608" y="2866644"/>
                </a:lnTo>
                <a:lnTo>
                  <a:pt x="2578608" y="0"/>
                </a:lnTo>
                <a:lnTo>
                  <a:pt x="0" y="0"/>
                </a:lnTo>
                <a:lnTo>
                  <a:pt x="0" y="2866644"/>
                </a:lnTo>
                <a:close/>
              </a:path>
            </a:pathLst>
          </a:custGeom>
          <a:solidFill>
            <a:srgbClr val="2E5496"/>
          </a:solidFill>
        </p:spPr>
        <p:txBody>
          <a:bodyPr wrap="square" lIns="0" tIns="0" rIns="0" bIns="0" rtlCol="0"/>
          <a:lstStyle/>
          <a:p>
            <a:pPr marL="438150"/>
            <a:endParaRPr lang="en-US" b="1" dirty="0">
              <a:solidFill>
                <a:srgbClr val="FFFFFF"/>
              </a:solidFill>
              <a:cs typeface="Calibri"/>
            </a:endParaRPr>
          </a:p>
          <a:p>
            <a:pPr marL="438150"/>
            <a:endParaRPr lang="en-US" b="1" dirty="0">
              <a:solidFill>
                <a:srgbClr val="FFFFFF"/>
              </a:solidFill>
              <a:cs typeface="Calibri"/>
            </a:endParaRPr>
          </a:p>
          <a:p>
            <a:pPr marL="438150"/>
            <a:endParaRPr lang="en-US" b="1" dirty="0">
              <a:solidFill>
                <a:srgbClr val="FFFFFF"/>
              </a:solidFill>
              <a:cs typeface="Calibri"/>
            </a:endParaRPr>
          </a:p>
          <a:p>
            <a:pPr marL="438150"/>
            <a:endParaRPr lang="en-US" b="1" dirty="0">
              <a:solidFill>
                <a:srgbClr val="FFFFFF"/>
              </a:solidFill>
              <a:cs typeface="Calibri"/>
            </a:endParaRPr>
          </a:p>
          <a:p>
            <a:pPr marL="438150"/>
            <a:endParaRPr lang="en-US" b="1" dirty="0">
              <a:solidFill>
                <a:srgbClr val="FFFFFF"/>
              </a:solidFill>
              <a:cs typeface="Calibri"/>
            </a:endParaRPr>
          </a:p>
          <a:p>
            <a:pPr marL="438150"/>
            <a:r>
              <a:rPr lang="en-US" b="1" dirty="0">
                <a:solidFill>
                  <a:srgbClr val="FFFFFF"/>
                </a:solidFill>
                <a:cs typeface="Calibri"/>
              </a:rPr>
              <a:t>How does it</a:t>
            </a:r>
            <a:r>
              <a:rPr lang="en-US" b="1" spc="-135" dirty="0">
                <a:solidFill>
                  <a:srgbClr val="FFFFFF"/>
                </a:solidFill>
                <a:cs typeface="Calibri"/>
              </a:rPr>
              <a:t> </a:t>
            </a:r>
            <a:r>
              <a:rPr lang="en-US" b="1" dirty="0">
                <a:solidFill>
                  <a:srgbClr val="FFFFFF"/>
                </a:solidFill>
                <a:cs typeface="Calibri"/>
              </a:rPr>
              <a:t>help?</a:t>
            </a:r>
            <a:endParaRPr lang="en-US" dirty="0">
              <a:cs typeface="Calibri"/>
            </a:endParaRPr>
          </a:p>
        </p:txBody>
      </p:sp>
      <p:sp>
        <p:nvSpPr>
          <p:cNvPr id="8" name="object 11"/>
          <p:cNvSpPr/>
          <p:nvPr/>
        </p:nvSpPr>
        <p:spPr>
          <a:xfrm>
            <a:off x="4450079" y="1366901"/>
            <a:ext cx="5600700" cy="2164080"/>
          </a:xfrm>
          <a:custGeom>
            <a:avLst/>
            <a:gdLst/>
            <a:ahLst/>
            <a:cxnLst/>
            <a:rect l="l" t="t" r="r" b="b"/>
            <a:pathLst>
              <a:path w="5600700" h="2164079">
                <a:moveTo>
                  <a:pt x="0" y="2164080"/>
                </a:moveTo>
                <a:lnTo>
                  <a:pt x="5600700" y="2164080"/>
                </a:lnTo>
                <a:lnTo>
                  <a:pt x="5600700" y="0"/>
                </a:lnTo>
                <a:lnTo>
                  <a:pt x="0" y="0"/>
                </a:lnTo>
                <a:lnTo>
                  <a:pt x="0" y="2164080"/>
                </a:lnTo>
                <a:close/>
              </a:path>
            </a:pathLst>
          </a:custGeom>
          <a:solidFill>
            <a:srgbClr val="F1F1F1"/>
          </a:solidFill>
        </p:spPr>
        <p:txBody>
          <a:bodyPr wrap="square" lIns="0" tIns="0" rIns="0" bIns="0" rtlCol="0"/>
          <a:lstStyle/>
          <a:p>
            <a:endParaRPr/>
          </a:p>
        </p:txBody>
      </p:sp>
      <p:sp>
        <p:nvSpPr>
          <p:cNvPr id="9" name="object 8"/>
          <p:cNvSpPr/>
          <p:nvPr/>
        </p:nvSpPr>
        <p:spPr>
          <a:xfrm>
            <a:off x="4450079" y="3692524"/>
            <a:ext cx="5600700" cy="2736851"/>
          </a:xfrm>
          <a:custGeom>
            <a:avLst/>
            <a:gdLst/>
            <a:ahLst/>
            <a:cxnLst/>
            <a:rect l="l" t="t" r="r" b="b"/>
            <a:pathLst>
              <a:path w="5600700" h="2887979">
                <a:moveTo>
                  <a:pt x="0" y="2887980"/>
                </a:moveTo>
                <a:lnTo>
                  <a:pt x="5600700" y="2887980"/>
                </a:lnTo>
                <a:lnTo>
                  <a:pt x="5600700" y="0"/>
                </a:lnTo>
                <a:lnTo>
                  <a:pt x="0" y="0"/>
                </a:lnTo>
                <a:lnTo>
                  <a:pt x="0" y="2887980"/>
                </a:lnTo>
                <a:close/>
              </a:path>
            </a:pathLst>
          </a:custGeom>
          <a:solidFill>
            <a:srgbClr val="F1F1F1"/>
          </a:solidFill>
        </p:spPr>
        <p:txBody>
          <a:bodyPr wrap="square" lIns="0" tIns="0" rIns="0" bIns="0" rtlCol="0"/>
          <a:lstStyle/>
          <a:p>
            <a:endParaRPr/>
          </a:p>
        </p:txBody>
      </p:sp>
      <p:sp>
        <p:nvSpPr>
          <p:cNvPr id="10" name="object 12"/>
          <p:cNvSpPr txBox="1"/>
          <p:nvPr/>
        </p:nvSpPr>
        <p:spPr>
          <a:xfrm>
            <a:off x="4712335" y="1626236"/>
            <a:ext cx="5014595" cy="1723549"/>
          </a:xfrm>
          <a:prstGeom prst="rect">
            <a:avLst/>
          </a:prstGeom>
        </p:spPr>
        <p:txBody>
          <a:bodyPr vert="horz" wrap="square" lIns="0" tIns="0" rIns="0" bIns="0" rtlCol="0">
            <a:spAutoFit/>
          </a:bodyPr>
          <a:lstStyle/>
          <a:p>
            <a:pPr marL="355600" marR="5080" indent="-342900">
              <a:buFont typeface="Wingdings" panose="05000000000000000000"/>
              <a:buChar char=""/>
              <a:tabLst>
                <a:tab pos="355600" algn="l"/>
              </a:tabLst>
            </a:pPr>
            <a:r>
              <a:rPr sz="1600" spc="-10" dirty="0">
                <a:solidFill>
                  <a:srgbClr val="44536A"/>
                </a:solidFill>
                <a:latin typeface="Calibri"/>
                <a:cs typeface="Calibri"/>
              </a:rPr>
              <a:t>Requirements </a:t>
            </a:r>
            <a:r>
              <a:rPr sz="1600" spc="-5" dirty="0">
                <a:solidFill>
                  <a:srgbClr val="44536A"/>
                </a:solidFill>
                <a:latin typeface="Calibri"/>
                <a:cs typeface="Calibri"/>
              </a:rPr>
              <a:t>traceability matrix </a:t>
            </a:r>
            <a:r>
              <a:rPr sz="1600" spc="-10" dirty="0">
                <a:solidFill>
                  <a:srgbClr val="44536A"/>
                </a:solidFill>
                <a:latin typeface="Calibri"/>
                <a:cs typeface="Calibri"/>
              </a:rPr>
              <a:t>(RTM) </a:t>
            </a:r>
            <a:r>
              <a:rPr sz="1600" spc="-5" dirty="0">
                <a:solidFill>
                  <a:srgbClr val="44536A"/>
                </a:solidFill>
                <a:latin typeface="Calibri"/>
                <a:cs typeface="Calibri"/>
              </a:rPr>
              <a:t>is </a:t>
            </a:r>
            <a:r>
              <a:rPr sz="1600" dirty="0">
                <a:solidFill>
                  <a:srgbClr val="44536A"/>
                </a:solidFill>
                <a:latin typeface="Calibri"/>
                <a:cs typeface="Calibri"/>
              </a:rPr>
              <a:t>a  </a:t>
            </a:r>
            <a:r>
              <a:rPr sz="1600" spc="-5" dirty="0">
                <a:solidFill>
                  <a:srgbClr val="44536A"/>
                </a:solidFill>
                <a:latin typeface="Calibri"/>
                <a:cs typeface="Calibri"/>
              </a:rPr>
              <a:t>document that </a:t>
            </a:r>
            <a:r>
              <a:rPr sz="1600" spc="-10" dirty="0">
                <a:solidFill>
                  <a:srgbClr val="44536A"/>
                </a:solidFill>
                <a:latin typeface="Calibri"/>
                <a:cs typeface="Calibri"/>
              </a:rPr>
              <a:t>traces </a:t>
            </a:r>
            <a:r>
              <a:rPr sz="1600" dirty="0">
                <a:solidFill>
                  <a:srgbClr val="44536A"/>
                </a:solidFill>
                <a:latin typeface="Calibri"/>
                <a:cs typeface="Calibri"/>
              </a:rPr>
              <a:t>and </a:t>
            </a:r>
            <a:r>
              <a:rPr sz="1600" spc="-5" dirty="0">
                <a:solidFill>
                  <a:srgbClr val="44536A"/>
                </a:solidFill>
                <a:latin typeface="Calibri"/>
                <a:cs typeface="Calibri"/>
              </a:rPr>
              <a:t>maps </a:t>
            </a:r>
            <a:r>
              <a:rPr sz="1600" dirty="0">
                <a:solidFill>
                  <a:srgbClr val="44536A"/>
                </a:solidFill>
                <a:latin typeface="Calibri"/>
                <a:cs typeface="Calibri"/>
              </a:rPr>
              <a:t>user  </a:t>
            </a:r>
            <a:r>
              <a:rPr sz="1600" spc="-10" dirty="0">
                <a:solidFill>
                  <a:srgbClr val="44536A"/>
                </a:solidFill>
                <a:latin typeface="Calibri"/>
                <a:cs typeface="Calibri"/>
              </a:rPr>
              <a:t>requirements [Requirement </a:t>
            </a:r>
            <a:r>
              <a:rPr sz="1600" dirty="0">
                <a:solidFill>
                  <a:srgbClr val="44536A"/>
                </a:solidFill>
                <a:latin typeface="Calibri"/>
                <a:cs typeface="Calibri"/>
              </a:rPr>
              <a:t>IDs </a:t>
            </a:r>
            <a:r>
              <a:rPr sz="1600" spc="-10" dirty="0">
                <a:solidFill>
                  <a:srgbClr val="44536A"/>
                </a:solidFill>
                <a:latin typeface="Calibri"/>
                <a:cs typeface="Calibri"/>
              </a:rPr>
              <a:t>from requirement  specification </a:t>
            </a:r>
            <a:r>
              <a:rPr sz="1600" spc="-5" dirty="0">
                <a:solidFill>
                  <a:srgbClr val="44536A"/>
                </a:solidFill>
                <a:latin typeface="Calibri"/>
                <a:cs typeface="Calibri"/>
              </a:rPr>
              <a:t>document] with </a:t>
            </a:r>
            <a:r>
              <a:rPr sz="1600" dirty="0">
                <a:solidFill>
                  <a:srgbClr val="44536A"/>
                </a:solidFill>
                <a:latin typeface="Calibri"/>
                <a:cs typeface="Calibri"/>
              </a:rPr>
              <a:t>the </a:t>
            </a:r>
            <a:r>
              <a:rPr sz="1600" spc="-15" dirty="0">
                <a:solidFill>
                  <a:srgbClr val="44536A"/>
                </a:solidFill>
                <a:latin typeface="Calibri"/>
                <a:cs typeface="Calibri"/>
              </a:rPr>
              <a:t>test </a:t>
            </a:r>
            <a:r>
              <a:rPr sz="1600" spc="-5" dirty="0">
                <a:solidFill>
                  <a:srgbClr val="44536A"/>
                </a:solidFill>
                <a:latin typeface="Calibri"/>
                <a:cs typeface="Calibri"/>
              </a:rPr>
              <a:t>case</a:t>
            </a:r>
            <a:r>
              <a:rPr sz="1600" spc="55" dirty="0">
                <a:solidFill>
                  <a:srgbClr val="44536A"/>
                </a:solidFill>
                <a:latin typeface="Calibri"/>
                <a:cs typeface="Calibri"/>
              </a:rPr>
              <a:t> </a:t>
            </a:r>
            <a:r>
              <a:rPr sz="1600" dirty="0">
                <a:solidFill>
                  <a:srgbClr val="44536A"/>
                </a:solidFill>
                <a:latin typeface="Calibri"/>
                <a:cs typeface="Calibri"/>
              </a:rPr>
              <a:t>IDs.</a:t>
            </a:r>
            <a:endParaRPr sz="1600" dirty="0">
              <a:latin typeface="Calibri"/>
              <a:cs typeface="Calibri"/>
            </a:endParaRPr>
          </a:p>
          <a:p>
            <a:pPr marL="355600" marR="27940" indent="-342900" algn="just">
              <a:buFont typeface="Wingdings" panose="05000000000000000000"/>
              <a:buChar char=""/>
              <a:tabLst>
                <a:tab pos="355600" algn="l"/>
              </a:tabLst>
            </a:pPr>
            <a:r>
              <a:rPr sz="1600" spc="-5" dirty="0">
                <a:solidFill>
                  <a:srgbClr val="44536A"/>
                </a:solidFill>
                <a:latin typeface="Calibri"/>
                <a:cs typeface="Calibri"/>
              </a:rPr>
              <a:t>Purpose is </a:t>
            </a:r>
            <a:r>
              <a:rPr sz="1600" spc="-10" dirty="0">
                <a:solidFill>
                  <a:srgbClr val="44536A"/>
                </a:solidFill>
                <a:latin typeface="Calibri"/>
                <a:cs typeface="Calibri"/>
              </a:rPr>
              <a:t>to </a:t>
            </a:r>
            <a:r>
              <a:rPr sz="1600" spc="-15" dirty="0">
                <a:solidFill>
                  <a:srgbClr val="44536A"/>
                </a:solidFill>
                <a:latin typeface="Calibri"/>
                <a:cs typeface="Calibri"/>
              </a:rPr>
              <a:t>make </a:t>
            </a:r>
            <a:r>
              <a:rPr sz="1600" spc="-10" dirty="0">
                <a:solidFill>
                  <a:srgbClr val="44536A"/>
                </a:solidFill>
                <a:latin typeface="Calibri"/>
                <a:cs typeface="Calibri"/>
              </a:rPr>
              <a:t>sure </a:t>
            </a:r>
            <a:r>
              <a:rPr sz="1600" spc="-5" dirty="0">
                <a:solidFill>
                  <a:srgbClr val="44536A"/>
                </a:solidFill>
                <a:latin typeface="Calibri"/>
                <a:cs typeface="Calibri"/>
              </a:rPr>
              <a:t>that </a:t>
            </a:r>
            <a:r>
              <a:rPr sz="1600" dirty="0">
                <a:solidFill>
                  <a:srgbClr val="44536A"/>
                </a:solidFill>
                <a:latin typeface="Calibri"/>
                <a:cs typeface="Calibri"/>
              </a:rPr>
              <a:t>all the </a:t>
            </a:r>
            <a:r>
              <a:rPr sz="1600" spc="-10" dirty="0">
                <a:solidFill>
                  <a:srgbClr val="44536A"/>
                </a:solidFill>
                <a:latin typeface="Calibri"/>
                <a:cs typeface="Calibri"/>
              </a:rPr>
              <a:t>requirements  are </a:t>
            </a:r>
            <a:r>
              <a:rPr sz="1600" spc="-15" dirty="0">
                <a:solidFill>
                  <a:srgbClr val="44536A"/>
                </a:solidFill>
                <a:latin typeface="Calibri"/>
                <a:cs typeface="Calibri"/>
              </a:rPr>
              <a:t>covered </a:t>
            </a:r>
            <a:r>
              <a:rPr sz="1600" spc="-5" dirty="0">
                <a:solidFill>
                  <a:srgbClr val="44536A"/>
                </a:solidFill>
                <a:latin typeface="Calibri"/>
                <a:cs typeface="Calibri"/>
              </a:rPr>
              <a:t>in </a:t>
            </a:r>
            <a:r>
              <a:rPr sz="1600" dirty="0">
                <a:solidFill>
                  <a:srgbClr val="44536A"/>
                </a:solidFill>
                <a:latin typeface="Calibri"/>
                <a:cs typeface="Calibri"/>
              </a:rPr>
              <a:t>the </a:t>
            </a:r>
            <a:r>
              <a:rPr sz="1600" spc="-15" dirty="0">
                <a:solidFill>
                  <a:srgbClr val="44536A"/>
                </a:solidFill>
                <a:latin typeface="Calibri"/>
                <a:cs typeface="Calibri"/>
              </a:rPr>
              <a:t>test </a:t>
            </a:r>
            <a:r>
              <a:rPr sz="1600" spc="-5" dirty="0">
                <a:solidFill>
                  <a:srgbClr val="44536A"/>
                </a:solidFill>
                <a:latin typeface="Calibri"/>
                <a:cs typeface="Calibri"/>
              </a:rPr>
              <a:t>cases identified, so that no  functionality </a:t>
            </a:r>
            <a:r>
              <a:rPr sz="1600" spc="-10" dirty="0">
                <a:solidFill>
                  <a:srgbClr val="44536A"/>
                </a:solidFill>
                <a:latin typeface="Calibri"/>
                <a:cs typeface="Calibri"/>
              </a:rPr>
              <a:t>can </a:t>
            </a:r>
            <a:r>
              <a:rPr sz="1600" spc="-5" dirty="0">
                <a:solidFill>
                  <a:srgbClr val="44536A"/>
                </a:solidFill>
                <a:latin typeface="Calibri"/>
                <a:cs typeface="Calibri"/>
              </a:rPr>
              <a:t>be </a:t>
            </a:r>
            <a:r>
              <a:rPr sz="1600" dirty="0">
                <a:solidFill>
                  <a:srgbClr val="44536A"/>
                </a:solidFill>
                <a:latin typeface="Calibri"/>
                <a:cs typeface="Calibri"/>
              </a:rPr>
              <a:t>missed </a:t>
            </a:r>
            <a:r>
              <a:rPr sz="1600" spc="-5" dirty="0">
                <a:solidFill>
                  <a:srgbClr val="44536A"/>
                </a:solidFill>
                <a:latin typeface="Calibri"/>
                <a:cs typeface="Calibri"/>
              </a:rPr>
              <a:t>while</a:t>
            </a:r>
            <a:r>
              <a:rPr sz="1600" spc="35" dirty="0">
                <a:solidFill>
                  <a:srgbClr val="44536A"/>
                </a:solidFill>
                <a:latin typeface="Calibri"/>
                <a:cs typeface="Calibri"/>
              </a:rPr>
              <a:t> </a:t>
            </a:r>
            <a:r>
              <a:rPr sz="1600" spc="-10" dirty="0">
                <a:solidFill>
                  <a:srgbClr val="44536A"/>
                </a:solidFill>
                <a:latin typeface="Calibri"/>
                <a:cs typeface="Calibri"/>
              </a:rPr>
              <a:t>testing.</a:t>
            </a:r>
            <a:endParaRPr sz="1600" dirty="0">
              <a:latin typeface="Calibri"/>
              <a:cs typeface="Calibri"/>
            </a:endParaRPr>
          </a:p>
        </p:txBody>
      </p:sp>
      <p:sp>
        <p:nvSpPr>
          <p:cNvPr id="11" name="object 9"/>
          <p:cNvSpPr txBox="1"/>
          <p:nvPr/>
        </p:nvSpPr>
        <p:spPr>
          <a:xfrm>
            <a:off x="4620896" y="3861436"/>
            <a:ext cx="5194935" cy="2462213"/>
          </a:xfrm>
          <a:prstGeom prst="rect">
            <a:avLst/>
          </a:prstGeom>
        </p:spPr>
        <p:txBody>
          <a:bodyPr vert="horz" wrap="square" lIns="0" tIns="0" rIns="0" bIns="0" rtlCol="0">
            <a:spAutoFit/>
          </a:bodyPr>
          <a:lstStyle/>
          <a:p>
            <a:pPr marL="299085" marR="74930" indent="-286385">
              <a:buFont typeface="Wingdings" panose="05000000000000000000"/>
              <a:buChar char=""/>
              <a:tabLst>
                <a:tab pos="299720" algn="l"/>
              </a:tabLst>
            </a:pPr>
            <a:r>
              <a:rPr sz="1600" spc="-5" dirty="0">
                <a:solidFill>
                  <a:srgbClr val="44536A"/>
                </a:solidFill>
                <a:latin typeface="Calibri"/>
                <a:cs typeface="Calibri"/>
              </a:rPr>
              <a:t>Gives </a:t>
            </a:r>
            <a:r>
              <a:rPr sz="1600" spc="-10" dirty="0">
                <a:solidFill>
                  <a:srgbClr val="44536A"/>
                </a:solidFill>
                <a:latin typeface="Calibri"/>
                <a:cs typeface="Calibri"/>
              </a:rPr>
              <a:t>confidence to </a:t>
            </a:r>
            <a:r>
              <a:rPr sz="1600" spc="-5" dirty="0">
                <a:solidFill>
                  <a:srgbClr val="44536A"/>
                </a:solidFill>
                <a:latin typeface="Calibri"/>
                <a:cs typeface="Calibri"/>
              </a:rPr>
              <a:t>client that </a:t>
            </a:r>
            <a:r>
              <a:rPr sz="1600" dirty="0">
                <a:solidFill>
                  <a:srgbClr val="44536A"/>
                </a:solidFill>
                <a:latin typeface="Calibri"/>
                <a:cs typeface="Calibri"/>
              </a:rPr>
              <a:t>the </a:t>
            </a:r>
            <a:r>
              <a:rPr sz="1600" spc="-10" dirty="0">
                <a:solidFill>
                  <a:srgbClr val="44536A"/>
                </a:solidFill>
                <a:latin typeface="Calibri"/>
                <a:cs typeface="Calibri"/>
              </a:rPr>
              <a:t>software </a:t>
            </a:r>
            <a:r>
              <a:rPr sz="1600" spc="-5" dirty="0">
                <a:solidFill>
                  <a:srgbClr val="44536A"/>
                </a:solidFill>
                <a:latin typeface="Calibri"/>
                <a:cs typeface="Calibri"/>
              </a:rPr>
              <a:t>is being  developed </a:t>
            </a:r>
            <a:r>
              <a:rPr sz="1600" dirty="0">
                <a:solidFill>
                  <a:srgbClr val="44536A"/>
                </a:solidFill>
                <a:latin typeface="Calibri"/>
                <a:cs typeface="Calibri"/>
              </a:rPr>
              <a:t>as per the </a:t>
            </a:r>
            <a:r>
              <a:rPr sz="1600" spc="-10" dirty="0">
                <a:solidFill>
                  <a:srgbClr val="44536A"/>
                </a:solidFill>
                <a:latin typeface="Calibri"/>
                <a:cs typeface="Calibri"/>
              </a:rPr>
              <a:t>requirements.</a:t>
            </a:r>
            <a:endParaRPr sz="1600" dirty="0">
              <a:latin typeface="Calibri"/>
              <a:cs typeface="Calibri"/>
            </a:endParaRPr>
          </a:p>
          <a:p>
            <a:pPr marL="299085" marR="436245" indent="-286385">
              <a:buFont typeface="Wingdings" panose="05000000000000000000"/>
              <a:buChar char=""/>
              <a:tabLst>
                <a:tab pos="299720" algn="l"/>
              </a:tabLst>
            </a:pPr>
            <a:r>
              <a:rPr sz="1600" spc="-15" dirty="0">
                <a:solidFill>
                  <a:srgbClr val="44536A"/>
                </a:solidFill>
                <a:latin typeface="Calibri"/>
                <a:cs typeface="Calibri"/>
              </a:rPr>
              <a:t>Required </a:t>
            </a:r>
            <a:r>
              <a:rPr sz="1600" spc="-10" dirty="0">
                <a:solidFill>
                  <a:srgbClr val="44536A"/>
                </a:solidFill>
                <a:latin typeface="Calibri"/>
                <a:cs typeface="Calibri"/>
              </a:rPr>
              <a:t>to </a:t>
            </a:r>
            <a:r>
              <a:rPr sz="1600" spc="-15" dirty="0">
                <a:solidFill>
                  <a:srgbClr val="44536A"/>
                </a:solidFill>
                <a:latin typeface="Calibri"/>
                <a:cs typeface="Calibri"/>
              </a:rPr>
              <a:t>make </a:t>
            </a:r>
            <a:r>
              <a:rPr sz="1600" spc="-10" dirty="0">
                <a:solidFill>
                  <a:srgbClr val="44536A"/>
                </a:solidFill>
                <a:latin typeface="Calibri"/>
                <a:cs typeface="Calibri"/>
              </a:rPr>
              <a:t>sure </a:t>
            </a:r>
            <a:r>
              <a:rPr sz="1600" spc="-5" dirty="0">
                <a:solidFill>
                  <a:srgbClr val="44536A"/>
                </a:solidFill>
                <a:latin typeface="Calibri"/>
                <a:cs typeface="Calibri"/>
              </a:rPr>
              <a:t>that all </a:t>
            </a:r>
            <a:r>
              <a:rPr sz="1600" spc="-10" dirty="0">
                <a:solidFill>
                  <a:srgbClr val="44536A"/>
                </a:solidFill>
                <a:latin typeface="Calibri"/>
                <a:cs typeface="Calibri"/>
              </a:rPr>
              <a:t>requirements are  </a:t>
            </a:r>
            <a:r>
              <a:rPr sz="1600" spc="-5" dirty="0">
                <a:solidFill>
                  <a:srgbClr val="44536A"/>
                </a:solidFill>
                <a:latin typeface="Calibri"/>
                <a:cs typeface="Calibri"/>
              </a:rPr>
              <a:t>included in </a:t>
            </a:r>
            <a:r>
              <a:rPr sz="1600" dirty="0">
                <a:solidFill>
                  <a:srgbClr val="44536A"/>
                </a:solidFill>
                <a:latin typeface="Calibri"/>
                <a:cs typeface="Calibri"/>
              </a:rPr>
              <a:t>the </a:t>
            </a:r>
            <a:r>
              <a:rPr sz="1600" spc="-5" dirty="0">
                <a:solidFill>
                  <a:srgbClr val="44536A"/>
                </a:solidFill>
                <a:latin typeface="Calibri"/>
                <a:cs typeface="Calibri"/>
              </a:rPr>
              <a:t>identified </a:t>
            </a:r>
            <a:r>
              <a:rPr sz="1600" spc="-10" dirty="0">
                <a:solidFill>
                  <a:srgbClr val="44536A"/>
                </a:solidFill>
                <a:latin typeface="Calibri"/>
                <a:cs typeface="Calibri"/>
              </a:rPr>
              <a:t>`test</a:t>
            </a:r>
            <a:r>
              <a:rPr sz="1600" spc="20" dirty="0">
                <a:solidFill>
                  <a:srgbClr val="44536A"/>
                </a:solidFill>
                <a:latin typeface="Calibri"/>
                <a:cs typeface="Calibri"/>
              </a:rPr>
              <a:t> </a:t>
            </a:r>
            <a:r>
              <a:rPr sz="1600" spc="-5" dirty="0">
                <a:solidFill>
                  <a:srgbClr val="44536A"/>
                </a:solidFill>
                <a:latin typeface="Calibri"/>
                <a:cs typeface="Calibri"/>
              </a:rPr>
              <a:t>cases.</a:t>
            </a:r>
            <a:endParaRPr sz="1600" dirty="0">
              <a:latin typeface="Calibri"/>
              <a:cs typeface="Calibri"/>
            </a:endParaRPr>
          </a:p>
          <a:p>
            <a:pPr marL="299085" marR="1053465" indent="-286385">
              <a:buFont typeface="Wingdings" panose="05000000000000000000"/>
              <a:buChar char=""/>
              <a:tabLst>
                <a:tab pos="299720" algn="l"/>
              </a:tabLst>
            </a:pPr>
            <a:r>
              <a:rPr sz="1600" spc="-10" dirty="0">
                <a:solidFill>
                  <a:srgbClr val="44536A"/>
                </a:solidFill>
                <a:latin typeface="Calibri"/>
                <a:cs typeface="Calibri"/>
              </a:rPr>
              <a:t>RTM </a:t>
            </a:r>
            <a:r>
              <a:rPr sz="1600" spc="-15" dirty="0">
                <a:solidFill>
                  <a:srgbClr val="44536A"/>
                </a:solidFill>
                <a:latin typeface="Calibri"/>
                <a:cs typeface="Calibri"/>
              </a:rPr>
              <a:t>makes </a:t>
            </a:r>
            <a:r>
              <a:rPr sz="1600" spc="-5" dirty="0">
                <a:solidFill>
                  <a:srgbClr val="44536A"/>
                </a:solidFill>
                <a:latin typeface="Calibri"/>
                <a:cs typeface="Calibri"/>
              </a:rPr>
              <a:t>it </a:t>
            </a:r>
            <a:r>
              <a:rPr sz="1600" spc="-10" dirty="0">
                <a:solidFill>
                  <a:srgbClr val="44536A"/>
                </a:solidFill>
                <a:latin typeface="Calibri"/>
                <a:cs typeface="Calibri"/>
              </a:rPr>
              <a:t>easy to </a:t>
            </a:r>
            <a:r>
              <a:rPr sz="1600" spc="-5" dirty="0">
                <a:solidFill>
                  <a:srgbClr val="44536A"/>
                </a:solidFill>
                <a:latin typeface="Calibri"/>
                <a:cs typeface="Calibri"/>
              </a:rPr>
              <a:t>identify </a:t>
            </a:r>
            <a:r>
              <a:rPr sz="1600" dirty="0">
                <a:solidFill>
                  <a:srgbClr val="44536A"/>
                </a:solidFill>
                <a:latin typeface="Calibri"/>
                <a:cs typeface="Calibri"/>
              </a:rPr>
              <a:t>the missing  </a:t>
            </a:r>
            <a:r>
              <a:rPr sz="1600" spc="-5" dirty="0">
                <a:solidFill>
                  <a:srgbClr val="44536A"/>
                </a:solidFill>
                <a:latin typeface="Calibri"/>
                <a:cs typeface="Calibri"/>
              </a:rPr>
              <a:t>functionalities</a:t>
            </a:r>
            <a:endParaRPr sz="1600" dirty="0">
              <a:latin typeface="Calibri"/>
              <a:cs typeface="Calibri"/>
            </a:endParaRPr>
          </a:p>
          <a:p>
            <a:pPr marL="299085" marR="5080" indent="-286385">
              <a:buFont typeface="Wingdings" panose="05000000000000000000"/>
              <a:buChar char=""/>
              <a:tabLst>
                <a:tab pos="299720" algn="l"/>
              </a:tabLst>
            </a:pPr>
            <a:r>
              <a:rPr sz="1600" spc="-10" dirty="0">
                <a:solidFill>
                  <a:srgbClr val="44536A"/>
                </a:solidFill>
                <a:latin typeface="Calibri"/>
                <a:cs typeface="Calibri"/>
              </a:rPr>
              <a:t>Through RTM we </a:t>
            </a:r>
            <a:r>
              <a:rPr sz="1600" spc="-5" dirty="0">
                <a:solidFill>
                  <a:srgbClr val="44536A"/>
                </a:solidFill>
                <a:latin typeface="Calibri"/>
                <a:cs typeface="Calibri"/>
              </a:rPr>
              <a:t>can </a:t>
            </a:r>
            <a:r>
              <a:rPr sz="1600" spc="-10" dirty="0">
                <a:solidFill>
                  <a:srgbClr val="44536A"/>
                </a:solidFill>
                <a:latin typeface="Calibri"/>
                <a:cs typeface="Calibri"/>
              </a:rPr>
              <a:t>get </a:t>
            </a:r>
            <a:r>
              <a:rPr sz="1600" dirty="0">
                <a:solidFill>
                  <a:srgbClr val="44536A"/>
                </a:solidFill>
                <a:latin typeface="Calibri"/>
                <a:cs typeface="Calibri"/>
              </a:rPr>
              <a:t>the idea </a:t>
            </a:r>
            <a:r>
              <a:rPr sz="1600" spc="-5" dirty="0">
                <a:solidFill>
                  <a:srgbClr val="44536A"/>
                </a:solidFill>
                <a:latin typeface="Calibri"/>
                <a:cs typeface="Calibri"/>
              </a:rPr>
              <a:t>of </a:t>
            </a:r>
            <a:r>
              <a:rPr sz="1600" spc="-10" dirty="0">
                <a:solidFill>
                  <a:srgbClr val="44536A"/>
                </a:solidFill>
                <a:latin typeface="Calibri"/>
                <a:cs typeface="Calibri"/>
              </a:rPr>
              <a:t>“Extra”  </a:t>
            </a:r>
            <a:r>
              <a:rPr sz="1600" spc="-5" dirty="0">
                <a:solidFill>
                  <a:srgbClr val="44536A"/>
                </a:solidFill>
                <a:latin typeface="Calibri"/>
                <a:cs typeface="Calibri"/>
              </a:rPr>
              <a:t>functionality that </a:t>
            </a:r>
            <a:r>
              <a:rPr sz="1600" spc="-15" dirty="0">
                <a:solidFill>
                  <a:srgbClr val="44536A"/>
                </a:solidFill>
                <a:latin typeface="Calibri"/>
                <a:cs typeface="Calibri"/>
              </a:rPr>
              <a:t>may </a:t>
            </a:r>
            <a:r>
              <a:rPr sz="1600" spc="-10" dirty="0">
                <a:solidFill>
                  <a:srgbClr val="44536A"/>
                </a:solidFill>
                <a:latin typeface="Calibri"/>
                <a:cs typeface="Calibri"/>
              </a:rPr>
              <a:t>have </a:t>
            </a:r>
            <a:r>
              <a:rPr sz="1600" dirty="0">
                <a:solidFill>
                  <a:srgbClr val="44536A"/>
                </a:solidFill>
                <a:latin typeface="Calibri"/>
                <a:cs typeface="Calibri"/>
              </a:rPr>
              <a:t>been </a:t>
            </a:r>
            <a:r>
              <a:rPr sz="1600" spc="-5" dirty="0">
                <a:solidFill>
                  <a:srgbClr val="44536A"/>
                </a:solidFill>
                <a:latin typeface="Calibri"/>
                <a:cs typeface="Calibri"/>
              </a:rPr>
              <a:t>implemented but  not specified in </a:t>
            </a:r>
            <a:r>
              <a:rPr sz="1600" dirty="0">
                <a:solidFill>
                  <a:srgbClr val="44536A"/>
                </a:solidFill>
                <a:latin typeface="Calibri"/>
                <a:cs typeface="Calibri"/>
              </a:rPr>
              <a:t>the design </a:t>
            </a:r>
            <a:r>
              <a:rPr sz="1600" spc="-10" dirty="0">
                <a:solidFill>
                  <a:srgbClr val="44536A"/>
                </a:solidFill>
                <a:latin typeface="Calibri"/>
                <a:cs typeface="Calibri"/>
              </a:rPr>
              <a:t>specification. </a:t>
            </a:r>
            <a:r>
              <a:rPr sz="1600" spc="-5" dirty="0">
                <a:solidFill>
                  <a:srgbClr val="44536A"/>
                </a:solidFill>
                <a:latin typeface="Calibri"/>
                <a:cs typeface="Calibri"/>
              </a:rPr>
              <a:t>Hence gives  </a:t>
            </a:r>
            <a:r>
              <a:rPr sz="1600" dirty="0">
                <a:solidFill>
                  <a:srgbClr val="44536A"/>
                </a:solidFill>
                <a:latin typeface="Calibri"/>
                <a:cs typeface="Calibri"/>
              </a:rPr>
              <a:t>the </a:t>
            </a:r>
            <a:r>
              <a:rPr sz="1600" spc="-5" dirty="0">
                <a:solidFill>
                  <a:srgbClr val="44536A"/>
                </a:solidFill>
                <a:latin typeface="Calibri"/>
                <a:cs typeface="Calibri"/>
              </a:rPr>
              <a:t>idea of </a:t>
            </a:r>
            <a:r>
              <a:rPr sz="1600" spc="-15" dirty="0">
                <a:solidFill>
                  <a:srgbClr val="44536A"/>
                </a:solidFill>
                <a:latin typeface="Calibri"/>
                <a:cs typeface="Calibri"/>
              </a:rPr>
              <a:t>wastage </a:t>
            </a:r>
            <a:r>
              <a:rPr sz="1600" spc="-5" dirty="0">
                <a:solidFill>
                  <a:srgbClr val="44536A"/>
                </a:solidFill>
                <a:latin typeface="Calibri"/>
                <a:cs typeface="Calibri"/>
              </a:rPr>
              <a:t>of </a:t>
            </a:r>
            <a:r>
              <a:rPr sz="1600" spc="-25" dirty="0">
                <a:solidFill>
                  <a:srgbClr val="44536A"/>
                </a:solidFill>
                <a:latin typeface="Calibri"/>
                <a:cs typeface="Calibri"/>
              </a:rPr>
              <a:t>manpower, </a:t>
            </a:r>
            <a:r>
              <a:rPr sz="1600" spc="-5" dirty="0">
                <a:solidFill>
                  <a:srgbClr val="44536A"/>
                </a:solidFill>
                <a:latin typeface="Calibri"/>
                <a:cs typeface="Calibri"/>
              </a:rPr>
              <a:t>time </a:t>
            </a:r>
            <a:r>
              <a:rPr sz="1600" dirty="0">
                <a:solidFill>
                  <a:srgbClr val="44536A"/>
                </a:solidFill>
                <a:latin typeface="Calibri"/>
                <a:cs typeface="Calibri"/>
              </a:rPr>
              <a:t>and</a:t>
            </a:r>
            <a:r>
              <a:rPr sz="1600" spc="140" dirty="0">
                <a:solidFill>
                  <a:srgbClr val="44536A"/>
                </a:solidFill>
                <a:latin typeface="Calibri"/>
                <a:cs typeface="Calibri"/>
              </a:rPr>
              <a:t> </a:t>
            </a:r>
            <a:r>
              <a:rPr sz="1600" spc="-15" dirty="0">
                <a:solidFill>
                  <a:srgbClr val="44536A"/>
                </a:solidFill>
                <a:latin typeface="Calibri"/>
                <a:cs typeface="Calibri"/>
              </a:rPr>
              <a:t>effort.</a:t>
            </a:r>
            <a:endParaRPr sz="1600" dirty="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pPr>
              <a:lnSpc>
                <a:spcPct val="100000"/>
              </a:lnSpc>
              <a:spcBef>
                <a:spcPts val="15"/>
              </a:spcBef>
            </a:pPr>
            <a:endParaRPr lang="en-US" sz="1450" dirty="0">
              <a:latin typeface="Times New Roman" panose="02020803070505020304"/>
              <a:cs typeface="Times New Roman" panose="02020803070505020304"/>
            </a:endParaRPr>
          </a:p>
          <a:p>
            <a:pPr marL="182245">
              <a:lnSpc>
                <a:spcPct val="100000"/>
              </a:lnSpc>
            </a:pPr>
            <a:r>
              <a:rPr lang="en-US" spc="-5" dirty="0">
                <a:latin typeface="Calibri"/>
                <a:cs typeface="Calibri"/>
              </a:rPr>
              <a:t>By automation</a:t>
            </a:r>
            <a:r>
              <a:rPr lang="en-US" spc="-100" dirty="0">
                <a:latin typeface="Calibri"/>
                <a:cs typeface="Calibri"/>
              </a:rPr>
              <a:t> </a:t>
            </a:r>
            <a:r>
              <a:rPr lang="en-US" spc="-10" dirty="0">
                <a:latin typeface="Calibri"/>
                <a:cs typeface="Calibri"/>
              </a:rPr>
              <a:t>tools</a:t>
            </a:r>
            <a:endParaRPr lang="en-US" dirty="0">
              <a:latin typeface="Calibri"/>
              <a:cs typeface="Calibri"/>
            </a:endParaRPr>
          </a:p>
          <a:p>
            <a:endParaRPr lang="en-US" dirty="0" smtClean="0"/>
          </a:p>
          <a:p>
            <a:pPr>
              <a:lnSpc>
                <a:spcPct val="100000"/>
              </a:lnSpc>
              <a:spcBef>
                <a:spcPts val="20"/>
              </a:spcBef>
            </a:pPr>
            <a:endParaRPr lang="en-US" sz="1550" dirty="0">
              <a:latin typeface="Times New Roman" panose="02020803070505020304"/>
              <a:cs typeface="Times New Roman" panose="02020803070505020304"/>
            </a:endParaRPr>
          </a:p>
          <a:p>
            <a:pPr marL="182245">
              <a:lnSpc>
                <a:spcPct val="100000"/>
              </a:lnSpc>
            </a:pPr>
            <a:r>
              <a:rPr lang="en-US" spc="-10" dirty="0">
                <a:latin typeface="Calibri"/>
                <a:cs typeface="Calibri"/>
              </a:rPr>
              <a:t>For </a:t>
            </a:r>
            <a:r>
              <a:rPr lang="en-US" spc="-5" dirty="0">
                <a:latin typeface="Calibri"/>
                <a:cs typeface="Calibri"/>
              </a:rPr>
              <a:t>functionality</a:t>
            </a:r>
            <a:r>
              <a:rPr lang="en-US" spc="-55" dirty="0">
                <a:latin typeface="Calibri"/>
                <a:cs typeface="Calibri"/>
              </a:rPr>
              <a:t> </a:t>
            </a:r>
            <a:r>
              <a:rPr lang="en-US" spc="-10" dirty="0">
                <a:latin typeface="Calibri"/>
                <a:cs typeface="Calibri"/>
              </a:rPr>
              <a:t>tests</a:t>
            </a:r>
            <a:endParaRPr lang="en-US" dirty="0">
              <a:latin typeface="Calibri"/>
              <a:cs typeface="Calibri"/>
            </a:endParaRPr>
          </a:p>
          <a:p>
            <a:endParaRPr lang="en-US" dirty="0" smtClean="0"/>
          </a:p>
          <a:p>
            <a:pPr>
              <a:lnSpc>
                <a:spcPct val="100000"/>
              </a:lnSpc>
              <a:spcBef>
                <a:spcPts val="15"/>
              </a:spcBef>
            </a:pPr>
            <a:endParaRPr lang="en-US" sz="1450" dirty="0">
              <a:latin typeface="Times New Roman" panose="02020803070505020304"/>
              <a:cs typeface="Times New Roman" panose="02020803070505020304"/>
            </a:endParaRPr>
          </a:p>
          <a:p>
            <a:pPr marL="182245">
              <a:lnSpc>
                <a:spcPct val="100000"/>
              </a:lnSpc>
            </a:pPr>
            <a:r>
              <a:rPr lang="en-US" dirty="0">
                <a:latin typeface="Calibri"/>
                <a:cs typeface="Calibri"/>
              </a:rPr>
              <a:t>Used in </a:t>
            </a:r>
            <a:r>
              <a:rPr lang="en-US" spc="-35" dirty="0">
                <a:latin typeface="Calibri"/>
                <a:cs typeface="Calibri"/>
              </a:rPr>
              <a:t>Tests </a:t>
            </a:r>
            <a:r>
              <a:rPr lang="en-US" spc="-5" dirty="0">
                <a:latin typeface="Calibri"/>
                <a:cs typeface="Calibri"/>
              </a:rPr>
              <a:t>in </a:t>
            </a:r>
            <a:r>
              <a:rPr lang="en-US" spc="-10" dirty="0">
                <a:latin typeface="Calibri"/>
                <a:cs typeface="Calibri"/>
              </a:rPr>
              <a:t>software</a:t>
            </a:r>
            <a:r>
              <a:rPr lang="en-US" spc="-50" dirty="0">
                <a:latin typeface="Calibri"/>
                <a:cs typeface="Calibri"/>
              </a:rPr>
              <a:t> </a:t>
            </a:r>
            <a:r>
              <a:rPr lang="en-US" spc="-10" dirty="0">
                <a:latin typeface="Calibri"/>
                <a:cs typeface="Calibri"/>
              </a:rPr>
              <a:t>testing</a:t>
            </a:r>
            <a:endParaRPr lang="en-US" dirty="0">
              <a:latin typeface="Calibri"/>
              <a:cs typeface="Calibri"/>
            </a:endParaRPr>
          </a:p>
          <a:p>
            <a:endParaRPr lang="en-US" dirty="0" smtClean="0"/>
          </a:p>
          <a:p>
            <a:pPr>
              <a:lnSpc>
                <a:spcPct val="100000"/>
              </a:lnSpc>
              <a:spcBef>
                <a:spcPts val="25"/>
              </a:spcBef>
            </a:pPr>
            <a:endParaRPr lang="en-US" sz="1450" dirty="0">
              <a:latin typeface="Times New Roman" panose="02020803070505020304"/>
              <a:cs typeface="Times New Roman" panose="02020803070505020304"/>
            </a:endParaRPr>
          </a:p>
          <a:p>
            <a:pPr marL="182245">
              <a:lnSpc>
                <a:spcPct val="100000"/>
              </a:lnSpc>
            </a:pPr>
            <a:r>
              <a:rPr lang="en-US" spc="-80" dirty="0">
                <a:latin typeface="Calibri"/>
                <a:cs typeface="Calibri"/>
              </a:rPr>
              <a:t>To </a:t>
            </a:r>
            <a:r>
              <a:rPr lang="en-US" spc="-10" dirty="0">
                <a:latin typeface="Calibri"/>
                <a:cs typeface="Calibri"/>
              </a:rPr>
              <a:t>validate </a:t>
            </a:r>
            <a:r>
              <a:rPr lang="en-US" dirty="0">
                <a:latin typeface="Calibri"/>
                <a:cs typeface="Calibri"/>
              </a:rPr>
              <a:t>the</a:t>
            </a:r>
            <a:r>
              <a:rPr lang="en-US" spc="-5" dirty="0">
                <a:latin typeface="Calibri"/>
                <a:cs typeface="Calibri"/>
              </a:rPr>
              <a:t> results</a:t>
            </a:r>
            <a:endParaRPr lang="en-US" dirty="0">
              <a:latin typeface="Calibri"/>
              <a:cs typeface="Calibri"/>
            </a:endParaRPr>
          </a:p>
        </p:txBody>
      </p:sp>
      <p:sp>
        <p:nvSpPr>
          <p:cNvPr id="3" name="Content Placeholder 2"/>
          <p:cNvSpPr>
            <a:spLocks noGrp="1"/>
          </p:cNvSpPr>
          <p:nvPr>
            <p:ph sz="half" idx="13"/>
          </p:nvPr>
        </p:nvSpPr>
        <p:spPr/>
        <p:txBody>
          <a:bodyPr/>
          <a:lstStyle/>
          <a:p>
            <a:r>
              <a:rPr lang="en-US" dirty="0" smtClean="0"/>
              <a:t>Test data is the data which is used</a:t>
            </a:r>
          </a:p>
          <a:p>
            <a:endParaRPr lang="en-US" dirty="0"/>
          </a:p>
        </p:txBody>
      </p:sp>
      <p:sp>
        <p:nvSpPr>
          <p:cNvPr id="6" name="Title 5"/>
          <p:cNvSpPr>
            <a:spLocks noGrp="1"/>
          </p:cNvSpPr>
          <p:nvPr>
            <p:ph type="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nSpc>
                <a:spcPct val="100000"/>
              </a:lnSpc>
            </a:pPr>
            <a:r>
              <a:rPr lang="en-US" sz="1800" dirty="0"/>
              <a:t>Test Scenarios</a:t>
            </a:r>
            <a:r>
              <a:rPr lang="en-US" sz="1800" i="1" dirty="0"/>
              <a:t> </a:t>
            </a:r>
            <a:r>
              <a:rPr lang="en-US" sz="1800" dirty="0"/>
              <a:t>represent a powerful tool for test design and are a single event or a sequence of events that happen during the actual usage of the </a:t>
            </a:r>
            <a:r>
              <a:rPr lang="en-US" sz="1800" dirty="0" smtClean="0"/>
              <a:t>application</a:t>
            </a:r>
          </a:p>
          <a:p>
            <a:pPr>
              <a:lnSpc>
                <a:spcPct val="100000"/>
              </a:lnSpc>
            </a:pPr>
            <a:endParaRPr lang="en-US" sz="1800" dirty="0"/>
          </a:p>
          <a:p>
            <a:pPr>
              <a:lnSpc>
                <a:spcPct val="100000"/>
              </a:lnSpc>
            </a:pPr>
            <a:r>
              <a:rPr lang="en-US" sz="1800" dirty="0"/>
              <a:t>The Test Scenario is based on a hypothetical story used to help a person think through a complex problem or </a:t>
            </a:r>
            <a:r>
              <a:rPr lang="en-US" sz="1800" dirty="0" smtClean="0"/>
              <a:t>system</a:t>
            </a:r>
          </a:p>
          <a:p>
            <a:pPr>
              <a:lnSpc>
                <a:spcPct val="100000"/>
              </a:lnSpc>
            </a:pPr>
            <a:endParaRPr lang="en-US" sz="1800" dirty="0"/>
          </a:p>
          <a:p>
            <a:pPr>
              <a:lnSpc>
                <a:spcPct val="100000"/>
              </a:lnSpc>
            </a:pPr>
            <a:r>
              <a:rPr lang="en-US" sz="1800" dirty="0"/>
              <a:t>In an ideal scenario test, the hypothetical story has the following characteristics:</a:t>
            </a:r>
            <a:endParaRPr lang="en-IN" sz="1800" dirty="0"/>
          </a:p>
          <a:p>
            <a:pPr lvl="1">
              <a:lnSpc>
                <a:spcPct val="100000"/>
              </a:lnSpc>
            </a:pPr>
            <a:r>
              <a:rPr lang="en-US" sz="1600" dirty="0"/>
              <a:t>Motivating - A stakeholder would push to fix a program that failed this test</a:t>
            </a:r>
            <a:endParaRPr lang="en-IN" sz="1600" dirty="0"/>
          </a:p>
          <a:p>
            <a:pPr lvl="1">
              <a:lnSpc>
                <a:spcPct val="100000"/>
              </a:lnSpc>
            </a:pPr>
            <a:r>
              <a:rPr lang="en-US" sz="1600" dirty="0"/>
              <a:t>Credible - It not only could happen in the real world; stakeholders would believe that something like it probably will happen</a:t>
            </a:r>
            <a:endParaRPr lang="en-IN" sz="1600" dirty="0"/>
          </a:p>
          <a:p>
            <a:pPr lvl="1">
              <a:lnSpc>
                <a:spcPct val="100000"/>
              </a:lnSpc>
            </a:pPr>
            <a:r>
              <a:rPr lang="en-US" sz="1600" dirty="0"/>
              <a:t>Involves a complex use of the program or environment or set of data</a:t>
            </a:r>
            <a:endParaRPr lang="en-IN" sz="1600" dirty="0"/>
          </a:p>
          <a:p>
            <a:pPr lvl="1">
              <a:lnSpc>
                <a:spcPct val="100000"/>
              </a:lnSpc>
            </a:pPr>
            <a:r>
              <a:rPr lang="en-US" sz="1600" dirty="0"/>
              <a:t>The test results are easy to </a:t>
            </a:r>
            <a:r>
              <a:rPr lang="en-US" sz="1600" dirty="0" smtClean="0"/>
              <a:t>evaluate</a:t>
            </a:r>
            <a:endParaRPr lang="en-IN" sz="1600" dirty="0"/>
          </a:p>
        </p:txBody>
      </p:sp>
      <p:sp>
        <p:nvSpPr>
          <p:cNvPr id="3" name="Title 2"/>
          <p:cNvSpPr>
            <a:spLocks noGrp="1"/>
          </p:cNvSpPr>
          <p:nvPr>
            <p:ph type="title"/>
          </p:nvPr>
        </p:nvSpPr>
        <p:spPr/>
        <p:txBody>
          <a:bodyPr/>
          <a:lstStyle/>
          <a:p>
            <a:r>
              <a:rPr lang="en-IN" b="0" dirty="0" smtClean="0"/>
              <a:t>Test Scenario</a:t>
            </a:r>
            <a:endParaRPr lang="en-IN"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nSpc>
                <a:spcPct val="100000"/>
              </a:lnSpc>
            </a:pPr>
            <a:r>
              <a:rPr lang="en-US" sz="1800" dirty="0"/>
              <a:t>Test Scenarios simplifies a complex problem or </a:t>
            </a:r>
            <a:r>
              <a:rPr lang="en-US" sz="1800" dirty="0" smtClean="0"/>
              <a:t>system</a:t>
            </a:r>
          </a:p>
          <a:p>
            <a:pPr>
              <a:lnSpc>
                <a:spcPct val="100000"/>
              </a:lnSpc>
            </a:pPr>
            <a:endParaRPr lang="en-US" sz="1800" dirty="0"/>
          </a:p>
          <a:p>
            <a:pPr>
              <a:lnSpc>
                <a:spcPct val="100000"/>
              </a:lnSpc>
            </a:pPr>
            <a:r>
              <a:rPr lang="en-US" sz="1800" dirty="0"/>
              <a:t>It covers a specific functional area, business process, use case, and so </a:t>
            </a:r>
            <a:r>
              <a:rPr lang="en-US" sz="1800" dirty="0" smtClean="0"/>
              <a:t>on</a:t>
            </a:r>
          </a:p>
          <a:p>
            <a:pPr>
              <a:lnSpc>
                <a:spcPct val="100000"/>
              </a:lnSpc>
            </a:pPr>
            <a:endParaRPr lang="en-US" sz="1800" dirty="0"/>
          </a:p>
          <a:p>
            <a:pPr>
              <a:lnSpc>
                <a:spcPct val="100000"/>
              </a:lnSpc>
            </a:pPr>
            <a:r>
              <a:rPr lang="en-US" sz="1800" dirty="0"/>
              <a:t>Testable Business Scenarios can be translated to test cases during the Test Development phase.</a:t>
            </a:r>
            <a:endParaRPr lang="en-IN" sz="1800" dirty="0"/>
          </a:p>
          <a:p>
            <a:pPr>
              <a:lnSpc>
                <a:spcPct val="100000"/>
              </a:lnSpc>
            </a:pPr>
            <a:endParaRPr lang="en-IN" sz="1800" dirty="0"/>
          </a:p>
        </p:txBody>
      </p:sp>
      <p:sp>
        <p:nvSpPr>
          <p:cNvPr id="3" name="Title 2"/>
          <p:cNvSpPr>
            <a:spLocks noGrp="1"/>
          </p:cNvSpPr>
          <p:nvPr>
            <p:ph type="title"/>
          </p:nvPr>
        </p:nvSpPr>
        <p:spPr/>
        <p:txBody>
          <a:bodyPr/>
          <a:lstStyle/>
          <a:p>
            <a:r>
              <a:rPr lang="en-IN" b="0" dirty="0"/>
              <a:t>Test Scenario</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lnSpc>
                <a:spcPct val="100000"/>
              </a:lnSpc>
            </a:pPr>
            <a:r>
              <a:rPr lang="en-US" sz="1800" dirty="0"/>
              <a:t>Bridges Requirement Analysis and Test Development</a:t>
            </a:r>
            <a:endParaRPr lang="en-IN" sz="1800" dirty="0"/>
          </a:p>
          <a:p>
            <a:pPr>
              <a:lnSpc>
                <a:spcPct val="100000"/>
              </a:lnSpc>
            </a:pPr>
            <a:endParaRPr lang="en-IN" sz="1800" dirty="0" smtClean="0"/>
          </a:p>
          <a:p>
            <a:pPr lvl="0">
              <a:lnSpc>
                <a:spcPct val="100000"/>
              </a:lnSpc>
            </a:pPr>
            <a:r>
              <a:rPr lang="en-US" sz="1800" dirty="0"/>
              <a:t>Early in testing, identification of scenarios aids to learn the product/ application under test</a:t>
            </a:r>
            <a:endParaRPr lang="en-IN" sz="1800" dirty="0"/>
          </a:p>
          <a:p>
            <a:pPr>
              <a:lnSpc>
                <a:spcPct val="100000"/>
              </a:lnSpc>
            </a:pPr>
            <a:endParaRPr lang="en-IN" sz="1800" dirty="0" smtClean="0"/>
          </a:p>
          <a:p>
            <a:pPr>
              <a:lnSpc>
                <a:spcPct val="100000"/>
              </a:lnSpc>
            </a:pPr>
            <a:r>
              <a:rPr lang="en-US" sz="1800" dirty="0" smtClean="0"/>
              <a:t>Serve </a:t>
            </a:r>
            <a:r>
              <a:rPr lang="en-US" sz="1800" dirty="0"/>
              <a:t>as tool to ensure that the Requirements are understood completely and </a:t>
            </a:r>
            <a:r>
              <a:rPr lang="en-US" sz="1800" dirty="0" smtClean="0"/>
              <a:t>clearly</a:t>
            </a:r>
          </a:p>
          <a:p>
            <a:pPr>
              <a:lnSpc>
                <a:spcPct val="100000"/>
              </a:lnSpc>
            </a:pPr>
            <a:endParaRPr lang="en-IN" sz="1800" dirty="0" smtClean="0"/>
          </a:p>
          <a:p>
            <a:pPr>
              <a:lnSpc>
                <a:spcPct val="100000"/>
              </a:lnSpc>
            </a:pPr>
            <a:r>
              <a:rPr lang="en-US" sz="1800" dirty="0"/>
              <a:t>Test Scenarios help in ensuring that all testable requirements are covered. </a:t>
            </a:r>
            <a:endParaRPr lang="en-US" sz="1800" dirty="0" smtClean="0"/>
          </a:p>
          <a:p>
            <a:pPr>
              <a:lnSpc>
                <a:spcPct val="100000"/>
              </a:lnSpc>
            </a:pPr>
            <a:endParaRPr lang="en-US" sz="1800" dirty="0"/>
          </a:p>
          <a:p>
            <a:pPr>
              <a:lnSpc>
                <a:spcPct val="100000"/>
              </a:lnSpc>
            </a:pPr>
            <a:r>
              <a:rPr lang="en-US" sz="1800" dirty="0"/>
              <a:t>Test Scenarios are powerful because they tend to use the applications in the same sequence as it would be used in the real world. </a:t>
            </a:r>
            <a:endParaRPr lang="en-US" sz="1800" dirty="0" smtClean="0"/>
          </a:p>
          <a:p>
            <a:pPr>
              <a:lnSpc>
                <a:spcPct val="100000"/>
              </a:lnSpc>
            </a:pPr>
            <a:endParaRPr lang="en-US" sz="1800" dirty="0"/>
          </a:p>
          <a:p>
            <a:pPr lvl="0">
              <a:lnSpc>
                <a:spcPct val="100000"/>
              </a:lnSpc>
            </a:pPr>
            <a:r>
              <a:rPr lang="en-US" sz="1800" dirty="0"/>
              <a:t>Test Scenarios help the SMEs to perform the Test Case review </a:t>
            </a:r>
            <a:r>
              <a:rPr lang="en-US" sz="1800" dirty="0" smtClean="0"/>
              <a:t>easily</a:t>
            </a:r>
            <a:endParaRPr lang="en-IN" sz="1800" dirty="0"/>
          </a:p>
        </p:txBody>
      </p:sp>
      <p:sp>
        <p:nvSpPr>
          <p:cNvPr id="3" name="Title 2"/>
          <p:cNvSpPr>
            <a:spLocks noGrp="1"/>
          </p:cNvSpPr>
          <p:nvPr>
            <p:ph type="title"/>
          </p:nvPr>
        </p:nvSpPr>
        <p:spPr/>
        <p:txBody>
          <a:bodyPr/>
          <a:lstStyle/>
          <a:p>
            <a:r>
              <a:rPr lang="en-IN" b="0" dirty="0" smtClean="0"/>
              <a:t>Benefits Of Test Scenario</a:t>
            </a:r>
            <a:endParaRPr lang="en-IN"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z="1800" dirty="0"/>
              <a:t>Test Scenarios can be categorized into the following types:</a:t>
            </a:r>
            <a:endParaRPr lang="en-IN" sz="1800" dirty="0"/>
          </a:p>
          <a:p>
            <a:endParaRPr lang="en-IN" sz="1800" dirty="0" smtClean="0"/>
          </a:p>
          <a:p>
            <a:pPr lvl="1"/>
            <a:r>
              <a:rPr lang="en-IN" sz="1800" dirty="0" smtClean="0"/>
              <a:t>Basic Flow</a:t>
            </a:r>
          </a:p>
          <a:p>
            <a:pPr lvl="1"/>
            <a:endParaRPr lang="en-IN" sz="1800" dirty="0"/>
          </a:p>
          <a:p>
            <a:pPr lvl="1"/>
            <a:r>
              <a:rPr lang="en-IN" sz="1800" dirty="0" smtClean="0"/>
              <a:t>Alternate Flow</a:t>
            </a:r>
          </a:p>
          <a:p>
            <a:pPr lvl="1"/>
            <a:endParaRPr lang="en-IN" sz="1800" dirty="0"/>
          </a:p>
          <a:p>
            <a:pPr lvl="1"/>
            <a:r>
              <a:rPr lang="en-IN" sz="1800" dirty="0" smtClean="0"/>
              <a:t>Exception</a:t>
            </a:r>
            <a:endParaRPr lang="en-IN" sz="1800" dirty="0"/>
          </a:p>
        </p:txBody>
      </p:sp>
      <p:sp>
        <p:nvSpPr>
          <p:cNvPr id="3" name="Title 2"/>
          <p:cNvSpPr>
            <a:spLocks noGrp="1"/>
          </p:cNvSpPr>
          <p:nvPr>
            <p:ph type="title"/>
          </p:nvPr>
        </p:nvSpPr>
        <p:spPr/>
        <p:txBody>
          <a:bodyPr/>
          <a:lstStyle/>
          <a:p>
            <a:r>
              <a:rPr lang="en-IN" b="0" dirty="0" smtClean="0"/>
              <a:t>Test Scenario Types</a:t>
            </a:r>
            <a:endParaRPr lang="en-IN"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b="1" dirty="0"/>
              <a:t>REQUIREMENT:</a:t>
            </a:r>
            <a:endParaRPr lang="en-IN" dirty="0"/>
          </a:p>
          <a:p>
            <a:endParaRPr lang="en-US" dirty="0" smtClean="0"/>
          </a:p>
          <a:p>
            <a:r>
              <a:rPr lang="en-US" dirty="0" smtClean="0"/>
              <a:t>Here </a:t>
            </a:r>
            <a:r>
              <a:rPr lang="en-US" dirty="0"/>
              <a:t>is the requirement of Car Trawlers application. This application can be used to search for Car in </a:t>
            </a:r>
            <a:r>
              <a:rPr lang="en-US" dirty="0" smtClean="0"/>
              <a:t>Airport or other location </a:t>
            </a:r>
            <a:r>
              <a:rPr lang="en-US" dirty="0"/>
              <a:t>for Pick-up and Drop. The </a:t>
            </a:r>
            <a:r>
              <a:rPr lang="en-US" dirty="0" smtClean="0"/>
              <a:t>developed application can </a:t>
            </a:r>
            <a:r>
              <a:rPr lang="en-US" dirty="0"/>
              <a:t>be used to search for the car based on “Pick-up location, date and time”, “Drop Off location, date and time”, Drivers Age, Car Group, Currency and Country of Residence.</a:t>
            </a:r>
            <a:endParaRPr lang="en-IN" dirty="0"/>
          </a:p>
          <a:p>
            <a:endParaRPr lang="en-IN" dirty="0" smtClean="0"/>
          </a:p>
          <a:p>
            <a:endParaRPr lang="en-IN" dirty="0"/>
          </a:p>
        </p:txBody>
      </p:sp>
      <p:sp>
        <p:nvSpPr>
          <p:cNvPr id="3" name="Title 2"/>
          <p:cNvSpPr>
            <a:spLocks noGrp="1"/>
          </p:cNvSpPr>
          <p:nvPr>
            <p:ph type="title"/>
          </p:nvPr>
        </p:nvSpPr>
        <p:spPr/>
        <p:txBody>
          <a:bodyPr/>
          <a:lstStyle/>
          <a:p>
            <a:r>
              <a:rPr lang="en-IN" b="0" dirty="0" smtClean="0"/>
              <a:t>Writing Test Scenario</a:t>
            </a:r>
            <a:endParaRPr lang="en-IN" b="0" dirty="0"/>
          </a:p>
        </p:txBody>
      </p:sp>
    </p:spTree>
  </p:cSld>
  <p:clrMapOvr>
    <a:masterClrMapping/>
  </p:clrMapOvr>
</p:sld>
</file>

<file path=ppt/theme/theme1.xml><?xml version="1.0" encoding="utf-8"?>
<a:theme xmlns:a="http://schemas.openxmlformats.org/drawingml/2006/main" name="Overview of Test Design and Test Executionv1 0">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Levels Of Testing</Template>
  <TotalTime>0</TotalTime>
  <Words>4153</Words>
  <Application>Microsoft Office PowerPoint</Application>
  <PresentationFormat>Custom</PresentationFormat>
  <Paragraphs>511</Paragraphs>
  <Slides>48</Slides>
  <Notes>11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Overview of Test Design and Test Executionv1 0</vt:lpstr>
      <vt:lpstr>Slide 1</vt:lpstr>
      <vt:lpstr>Slide 2</vt:lpstr>
      <vt:lpstr>Overview Of Test Design</vt:lpstr>
      <vt:lpstr>Test Basis &amp; Functional Decomposition</vt:lpstr>
      <vt:lpstr>Test Scenario</vt:lpstr>
      <vt:lpstr>Test Scenario</vt:lpstr>
      <vt:lpstr>Benefits Of Test Scenario</vt:lpstr>
      <vt:lpstr>Test Scenario Types</vt:lpstr>
      <vt:lpstr>Writing Test Scenario</vt:lpstr>
      <vt:lpstr>Test Scenario - Basic Flow</vt:lpstr>
      <vt:lpstr>Test Scenario - Alternate</vt:lpstr>
      <vt:lpstr>Test Scenario - Exceptional</vt:lpstr>
      <vt:lpstr>Test Scenario Design</vt:lpstr>
      <vt:lpstr>Use Case</vt:lpstr>
      <vt:lpstr>Use Case</vt:lpstr>
      <vt:lpstr>Slide 16</vt:lpstr>
      <vt:lpstr>Components Of Use Cases</vt:lpstr>
      <vt:lpstr>Example Of Use Case</vt:lpstr>
      <vt:lpstr>Example Of Use Case</vt:lpstr>
      <vt:lpstr>UseCase Modeling: Creating Test Scenario</vt:lpstr>
      <vt:lpstr>UseCase Modeling: Creating Test Scenario</vt:lpstr>
      <vt:lpstr>Slide 22</vt:lpstr>
      <vt:lpstr>Benefits Of Using Use Case Modeling</vt:lpstr>
      <vt:lpstr>Ace Methodology</vt:lpstr>
      <vt:lpstr>Building Test Scenario using the ACE Methodology:</vt:lpstr>
      <vt:lpstr>ACE Example</vt:lpstr>
      <vt:lpstr>ACE Example Continued</vt:lpstr>
      <vt:lpstr>ACE Example Continued</vt:lpstr>
      <vt:lpstr>Benefits of ACE Methodology:</vt:lpstr>
      <vt:lpstr>Slide 30</vt:lpstr>
      <vt:lpstr>Test Development Process</vt:lpstr>
      <vt:lpstr>Test Case</vt:lpstr>
      <vt:lpstr>Test Case Includes:</vt:lpstr>
      <vt:lpstr>Entry Criteria to Test Case Development Process</vt:lpstr>
      <vt:lpstr>Task During Test Case Development Process</vt:lpstr>
      <vt:lpstr>Validation During Test Case Development Process</vt:lpstr>
      <vt:lpstr>Exit Criteria to Test Case Development Process</vt:lpstr>
      <vt:lpstr>Test Scenario to Test Case</vt:lpstr>
      <vt:lpstr>Test Case Components</vt:lpstr>
      <vt:lpstr>Guidelines – How To Prepare a Test Case?</vt:lpstr>
      <vt:lpstr>Guidelines – How To Prepare a Test Case?</vt:lpstr>
      <vt:lpstr>Guidelines – How To Prepare a Test Case?</vt:lpstr>
      <vt:lpstr>Guidelines – How To Prepare a Test Case?</vt:lpstr>
      <vt:lpstr>Guidelines – How To Prepare a Test Case?</vt:lpstr>
      <vt:lpstr>Some of the common test case mistakes are as follows:</vt:lpstr>
      <vt:lpstr>Web Testing</vt:lpstr>
      <vt:lpstr>Requirements Traceability Matrix</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Strategy &amp; Test Planning</dc:title>
  <dc:creator>Manzoor Mehadi [MaGE]</dc:creator>
  <cp:lastModifiedBy>SYS</cp:lastModifiedBy>
  <cp:revision>43</cp:revision>
  <dcterms:created xsi:type="dcterms:W3CDTF">2021-11-09T15:14:59Z</dcterms:created>
  <dcterms:modified xsi:type="dcterms:W3CDTF">2022-02-28T17:58:28Z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