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368" r:id="rId2"/>
    <p:sldId id="302" r:id="rId3"/>
    <p:sldId id="305" r:id="rId4"/>
    <p:sldId id="307" r:id="rId5"/>
    <p:sldId id="304" r:id="rId6"/>
    <p:sldId id="293" r:id="rId7"/>
    <p:sldId id="294" r:id="rId8"/>
    <p:sldId id="296" r:id="rId9"/>
    <p:sldId id="297" r:id="rId10"/>
    <p:sldId id="298" r:id="rId11"/>
    <p:sldId id="299" r:id="rId12"/>
    <p:sldId id="362" r:id="rId13"/>
    <p:sldId id="365"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 id="36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409"/>
    <a:srgbClr val="A65E06"/>
    <a:srgbClr val="02918B"/>
    <a:srgbClr val="FDDDA9"/>
    <a:srgbClr val="F8AC52"/>
    <a:srgbClr val="ECFAFA"/>
    <a:srgbClr val="FBBD5A"/>
    <a:srgbClr val="D7F5F4"/>
    <a:srgbClr val="30BDB7"/>
    <a:srgbClr val="FCAD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5" d="100"/>
          <a:sy n="65" d="100"/>
        </p:scale>
        <p:origin x="-696" y="-56"/>
      </p:cViewPr>
      <p:guideLst>
        <p:guide orient="horz" pos="2160"/>
        <p:guide pos="3840"/>
      </p:guideLst>
    </p:cSldViewPr>
  </p:slideViewPr>
  <p:notesTextViewPr>
    <p:cViewPr>
      <p:scale>
        <a:sx n="3" d="2"/>
        <a:sy n="3" d="2"/>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A57B7-72F6-493B-AB12-13399E646E09}" type="datetimeFigureOut">
              <a:rPr lang="en-IN" smtClean="0"/>
              <a:pPr/>
              <a:t>28-02-2022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AD1EE-5CAE-49AE-A980-D62FB2CD998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a:noFill/>
        </p:spPr>
        <p:txBody>
          <a:bodyPr/>
          <a:lstStyle/>
          <a:p>
            <a:r>
              <a:rPr lang="en-US" smtClean="0"/>
              <a:t>By-products of test execution are test incident reports, test logs, testing status, and results </a:t>
            </a:r>
          </a:p>
        </p:txBody>
      </p:sp>
      <p:sp>
        <p:nvSpPr>
          <p:cNvPr id="152580" name="Date Placeholder 3"/>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5"/>
          </p:nvPr>
        </p:nvSpPr>
        <p:spPr/>
        <p:txBody>
          <a:bodyPr/>
          <a:lstStyle/>
          <a:p>
            <a:fld id="{DF02B5B7-415E-4983-AAF2-20777AB3B7B2}" type="slidenum">
              <a:rPr lang="en-US"/>
              <a:pPr/>
              <a:t>13</a:t>
            </a:fld>
            <a:endParaRPr lang="en-US"/>
          </a:p>
        </p:txBody>
      </p:sp>
      <p:sp>
        <p:nvSpPr>
          <p:cNvPr id="5" name="Rectangle 2"/>
          <p:cNvSpPr>
            <a:spLocks noGrp="1" noChangeArrowheads="1"/>
          </p:cNvSpPr>
          <p:nvPr>
            <p:ph type="hdr" sz="quarter"/>
          </p:nvPr>
        </p:nvSpPr>
        <p:spPr/>
        <p:txBody>
          <a:bodyPr/>
          <a:lstStyle/>
          <a:p>
            <a:r>
              <a:rPr lang="en-US"/>
              <a:t>Software Engineering Fundamentals: </a:t>
            </a:r>
          </a:p>
          <a:p>
            <a:r>
              <a:rPr lang="en-US"/>
              <a:t>Software Application Testing</a:t>
            </a:r>
          </a:p>
        </p:txBody>
      </p:sp>
      <p:sp>
        <p:nvSpPr>
          <p:cNvPr id="759812" name="Rectangle 4"/>
          <p:cNvSpPr>
            <a:spLocks noGrp="1" noRot="1" noChangeAspect="1" noChangeArrowheads="1" noTextEdit="1"/>
          </p:cNvSpPr>
          <p:nvPr>
            <p:ph type="sldImg"/>
          </p:nvPr>
        </p:nvSpPr>
        <p:spPr>
          <a:xfrm>
            <a:off x="554038" y="695325"/>
            <a:ext cx="5767387" cy="3244850"/>
          </a:xfrm>
        </p:spPr>
      </p:sp>
      <p:sp>
        <p:nvSpPr>
          <p:cNvPr id="759813" name="Rectangle 5"/>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en-US" b="1"/>
              <a:t>Focus:</a:t>
            </a:r>
            <a:r>
              <a:rPr lang="en-US"/>
              <a:t> Test Execution Entry and Exit diagram</a:t>
            </a:r>
          </a:p>
          <a:p>
            <a:endParaRPr lang="en-US"/>
          </a:p>
          <a:p>
            <a:r>
              <a:rPr lang="en-US" b="1"/>
              <a:t>Content: </a:t>
            </a:r>
          </a:p>
          <a:p>
            <a:pPr lvl="1"/>
            <a:r>
              <a:rPr lang="en-US"/>
              <a:t>Input of test Execution are Test scripts / Test Data and Test Environment then Software that is expected to be tested, Defect Prevention Information and lastly the test Plans and Strategy.</a:t>
            </a:r>
          </a:p>
          <a:p>
            <a:pPr lvl="1"/>
            <a:r>
              <a:rPr lang="en-US"/>
              <a:t>Output or By-products of Test Execution are Test Incident reports, Test logs, Testing status, results.</a:t>
            </a:r>
          </a:p>
          <a:p>
            <a:endParaRPr lang="en-US"/>
          </a:p>
          <a:p>
            <a:r>
              <a:rPr lang="en-US" b="1"/>
              <a:t>Transition:</a:t>
            </a:r>
            <a:r>
              <a:rPr lang="en-US"/>
              <a:t> Let us now go through the Test Execution Entry Criteria.</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hdr" sz="quarter"/>
          </p:nvPr>
        </p:nvSpPr>
        <p:spPr>
          <a:noFill/>
        </p:spPr>
        <p:txBody>
          <a:bodyPr/>
          <a:lstStyle/>
          <a:p>
            <a:r>
              <a:rPr lang="en-US" smtClean="0"/>
              <a:t>CSTE Prep Course</a:t>
            </a:r>
          </a:p>
          <a:p>
            <a:r>
              <a:rPr lang="en-US" sz="1100" smtClean="0"/>
              <a:t>Section 1</a:t>
            </a:r>
            <a:endParaRPr lang="en-US" sz="1100" b="0" smtClean="0"/>
          </a:p>
        </p:txBody>
      </p:sp>
      <p:sp>
        <p:nvSpPr>
          <p:cNvPr id="671747" name="Rectangle 4"/>
          <p:cNvSpPr>
            <a:spLocks noGrp="1" noChangeArrowheads="1"/>
          </p:cNvSpPr>
          <p:nvPr>
            <p:ph type="ftr" sz="quarter" idx="4"/>
          </p:nvPr>
        </p:nvSpPr>
        <p:spPr>
          <a:noFill/>
        </p:spPr>
        <p:txBody>
          <a:bodyPr/>
          <a:lstStyle/>
          <a:p>
            <a:r>
              <a:rPr lang="en-US" smtClean="0"/>
              <a:t>Copyright 2000 Quality Assurance Institute</a:t>
            </a:r>
          </a:p>
        </p:txBody>
      </p:sp>
      <p:sp>
        <p:nvSpPr>
          <p:cNvPr id="671748" name="Rectangle 2"/>
          <p:cNvSpPr>
            <a:spLocks noGrp="1" noRot="1" noChangeAspect="1" noChangeArrowheads="1" noTextEdit="1"/>
          </p:cNvSpPr>
          <p:nvPr>
            <p:ph type="sldImg"/>
          </p:nvPr>
        </p:nvSpPr>
        <p:spPr>
          <a:xfrm>
            <a:off x="392113" y="693738"/>
            <a:ext cx="6070600" cy="3414712"/>
          </a:xfrm>
        </p:spPr>
      </p:sp>
      <p:sp>
        <p:nvSpPr>
          <p:cNvPr id="671749" name="Rectangle 3"/>
          <p:cNvSpPr>
            <a:spLocks noGrp="1" noChangeArrowheads="1"/>
          </p:cNvSpPr>
          <p:nvPr>
            <p:ph type="body" idx="1"/>
          </p:nvPr>
        </p:nvSpPr>
        <p:spPr>
          <a:xfrm>
            <a:off x="227013" y="4278313"/>
            <a:ext cx="3208337" cy="4387850"/>
          </a:xfrm>
          <a:noFill/>
        </p:spPr>
        <p:txBody>
          <a:bodyPr/>
          <a:lstStyle/>
          <a:p>
            <a:r>
              <a:rPr lang="en-US" smtClean="0">
                <a:latin typeface="Arial" panose="020B0704020202020204" pitchFamily="34" charset="0"/>
              </a:rPr>
              <a:t>Quality and Testing metrics should support project or departmental quality goals.  Measure only what you’re really interested in and plan to act upon.</a:t>
            </a:r>
          </a:p>
          <a:p>
            <a:endParaRPr lang="en-US" smtClean="0">
              <a:latin typeface="Arial" panose="020B0704020202020204" pitchFamily="34" charset="0"/>
            </a:endParaRPr>
          </a:p>
          <a:p>
            <a:r>
              <a:rPr lang="en-US" smtClean="0">
                <a:latin typeface="Arial" panose="020B0704020202020204" pitchFamily="34" charset="0"/>
              </a:rPr>
              <a:t>Absolute Values:</a:t>
            </a:r>
          </a:p>
          <a:p>
            <a:r>
              <a:rPr lang="en-US" smtClean="0">
                <a:latin typeface="Arial" panose="020B0704020202020204" pitchFamily="34" charset="0"/>
              </a:rPr>
              <a:t>Useful when comparing actual vs. planned results at any point in time</a:t>
            </a:r>
          </a:p>
          <a:p>
            <a:pPr lvl="1"/>
            <a:r>
              <a:rPr lang="en-US" smtClean="0">
                <a:latin typeface="Arial" panose="020B0704020202020204" pitchFamily="34" charset="0"/>
              </a:rPr>
              <a:t>“We are exactly 50 modules behind in test readiness.”</a:t>
            </a:r>
          </a:p>
          <a:p>
            <a:r>
              <a:rPr lang="en-US" smtClean="0">
                <a:latin typeface="Arial" panose="020B0704020202020204" pitchFamily="34" charset="0"/>
              </a:rPr>
              <a:t>Useful when used as a gatekeeper: for example,</a:t>
            </a:r>
          </a:p>
          <a:p>
            <a:pPr lvl="1"/>
            <a:r>
              <a:rPr lang="en-US" smtClean="0">
                <a:latin typeface="Arial" panose="020B0704020202020204" pitchFamily="34" charset="0"/>
              </a:rPr>
              <a:t>“No module may enter test if its cyclomatic complexity exceeds x without review/approval.”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000" b="1" i="1">
                <a:solidFill>
                  <a:srgbClr val="0000BF"/>
                </a:solidFill>
                <a:latin typeface="Arial" panose="020B0704020202020204" pitchFamily="34" charset="0"/>
              </a:defRPr>
            </a:lvl1pPr>
            <a:lvl2pPr marL="742950" indent="-285750">
              <a:defRPr sz="3000" b="1" i="1">
                <a:solidFill>
                  <a:srgbClr val="0000BF"/>
                </a:solidFill>
                <a:latin typeface="Arial" panose="020B0704020202020204" pitchFamily="34" charset="0"/>
              </a:defRPr>
            </a:lvl2pPr>
            <a:lvl3pPr marL="1143000" indent="-228600">
              <a:defRPr sz="3000" b="1" i="1">
                <a:solidFill>
                  <a:srgbClr val="0000BF"/>
                </a:solidFill>
                <a:latin typeface="Arial" panose="020B0704020202020204" pitchFamily="34" charset="0"/>
              </a:defRPr>
            </a:lvl3pPr>
            <a:lvl4pPr marL="1600200" indent="-228600">
              <a:defRPr sz="3000" b="1" i="1">
                <a:solidFill>
                  <a:srgbClr val="0000BF"/>
                </a:solidFill>
                <a:latin typeface="Arial" panose="020B0704020202020204" pitchFamily="34" charset="0"/>
              </a:defRPr>
            </a:lvl4pPr>
            <a:lvl5pPr marL="2057400" indent="-228600">
              <a:defRPr sz="3000" b="1" i="1">
                <a:solidFill>
                  <a:srgbClr val="0000BF"/>
                </a:solidFill>
                <a:latin typeface="Arial" panose="020B0704020202020204" pitchFamily="34" charset="0"/>
              </a:defRPr>
            </a:lvl5pPr>
            <a:lvl6pPr marL="2514600" indent="-228600" eaLnBrk="0" fontAlgn="base" hangingPunct="0">
              <a:spcBef>
                <a:spcPct val="0"/>
              </a:spcBef>
              <a:spcAft>
                <a:spcPct val="0"/>
              </a:spcAft>
              <a:defRPr sz="3000" b="1" i="1">
                <a:solidFill>
                  <a:srgbClr val="0000BF"/>
                </a:solidFill>
                <a:latin typeface="Arial" panose="020B0704020202020204" pitchFamily="34" charset="0"/>
              </a:defRPr>
            </a:lvl6pPr>
            <a:lvl7pPr marL="2971800" indent="-228600" eaLnBrk="0" fontAlgn="base" hangingPunct="0">
              <a:spcBef>
                <a:spcPct val="0"/>
              </a:spcBef>
              <a:spcAft>
                <a:spcPct val="0"/>
              </a:spcAft>
              <a:defRPr sz="3000" b="1" i="1">
                <a:solidFill>
                  <a:srgbClr val="0000BF"/>
                </a:solidFill>
                <a:latin typeface="Arial" panose="020B0704020202020204" pitchFamily="34" charset="0"/>
              </a:defRPr>
            </a:lvl7pPr>
            <a:lvl8pPr marL="3429000" indent="-228600" eaLnBrk="0" fontAlgn="base" hangingPunct="0">
              <a:spcBef>
                <a:spcPct val="0"/>
              </a:spcBef>
              <a:spcAft>
                <a:spcPct val="0"/>
              </a:spcAft>
              <a:defRPr sz="3000" b="1" i="1">
                <a:solidFill>
                  <a:srgbClr val="0000BF"/>
                </a:solidFill>
                <a:latin typeface="Arial" panose="020B0704020202020204" pitchFamily="34" charset="0"/>
              </a:defRPr>
            </a:lvl8pPr>
            <a:lvl9pPr marL="3886200" indent="-228600" eaLnBrk="0" fontAlgn="base" hangingPunct="0">
              <a:spcBef>
                <a:spcPct val="0"/>
              </a:spcBef>
              <a:spcAft>
                <a:spcPct val="0"/>
              </a:spcAft>
              <a:defRPr sz="3000" b="1" i="1">
                <a:solidFill>
                  <a:srgbClr val="0000BF"/>
                </a:solidFill>
                <a:latin typeface="Arial" panose="020B0704020202020204" pitchFamily="34" charset="0"/>
              </a:defRPr>
            </a:lvl9pPr>
          </a:lstStyle>
          <a:p>
            <a:r>
              <a:rPr lang="en-US" altLang="en-US" sz="1400" i="0" smtClean="0">
                <a:solidFill>
                  <a:schemeClr val="tx1"/>
                </a:solidFill>
                <a:latin typeface="Times New Roman" panose="02020803070505020304" pitchFamily="18" charset="0"/>
              </a:rPr>
              <a:t>CSTE Prep Course</a:t>
            </a:r>
          </a:p>
          <a:p>
            <a:r>
              <a:rPr lang="en-US" altLang="en-US" sz="1100" i="0" smtClean="0">
                <a:solidFill>
                  <a:schemeClr val="tx1"/>
                </a:solidFill>
                <a:latin typeface="Times New Roman" panose="02020803070505020304" pitchFamily="18" charset="0"/>
              </a:rPr>
              <a:t>Section 1</a:t>
            </a:r>
            <a:endParaRPr lang="en-US" altLang="en-US" sz="1100" b="0" i="0" smtClean="0">
              <a:solidFill>
                <a:schemeClr val="tx1"/>
              </a:solidFill>
              <a:latin typeface="Times New Roman" panose="02020803070505020304" pitchFamily="18" charset="0"/>
            </a:endParaRPr>
          </a:p>
        </p:txBody>
      </p:sp>
      <p:sp>
        <p:nvSpPr>
          <p:cNvPr id="59395" name="Rectangle 4"/>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000" b="1" i="1">
                <a:solidFill>
                  <a:srgbClr val="0000BF"/>
                </a:solidFill>
                <a:latin typeface="Arial" panose="020B0704020202020204" pitchFamily="34" charset="0"/>
              </a:defRPr>
            </a:lvl1pPr>
            <a:lvl2pPr marL="742950" indent="-285750">
              <a:defRPr sz="3000" b="1" i="1">
                <a:solidFill>
                  <a:srgbClr val="0000BF"/>
                </a:solidFill>
                <a:latin typeface="Arial" panose="020B0704020202020204" pitchFamily="34" charset="0"/>
              </a:defRPr>
            </a:lvl2pPr>
            <a:lvl3pPr marL="1143000" indent="-228600">
              <a:defRPr sz="3000" b="1" i="1">
                <a:solidFill>
                  <a:srgbClr val="0000BF"/>
                </a:solidFill>
                <a:latin typeface="Arial" panose="020B0704020202020204" pitchFamily="34" charset="0"/>
              </a:defRPr>
            </a:lvl3pPr>
            <a:lvl4pPr marL="1600200" indent="-228600">
              <a:defRPr sz="3000" b="1" i="1">
                <a:solidFill>
                  <a:srgbClr val="0000BF"/>
                </a:solidFill>
                <a:latin typeface="Arial" panose="020B0704020202020204" pitchFamily="34" charset="0"/>
              </a:defRPr>
            </a:lvl4pPr>
            <a:lvl5pPr marL="2057400" indent="-228600">
              <a:defRPr sz="3000" b="1" i="1">
                <a:solidFill>
                  <a:srgbClr val="0000BF"/>
                </a:solidFill>
                <a:latin typeface="Arial" panose="020B0704020202020204" pitchFamily="34" charset="0"/>
              </a:defRPr>
            </a:lvl5pPr>
            <a:lvl6pPr marL="2514600" indent="-228600" eaLnBrk="0" fontAlgn="base" hangingPunct="0">
              <a:spcBef>
                <a:spcPct val="0"/>
              </a:spcBef>
              <a:spcAft>
                <a:spcPct val="0"/>
              </a:spcAft>
              <a:defRPr sz="3000" b="1" i="1">
                <a:solidFill>
                  <a:srgbClr val="0000BF"/>
                </a:solidFill>
                <a:latin typeface="Arial" panose="020B0704020202020204" pitchFamily="34" charset="0"/>
              </a:defRPr>
            </a:lvl6pPr>
            <a:lvl7pPr marL="2971800" indent="-228600" eaLnBrk="0" fontAlgn="base" hangingPunct="0">
              <a:spcBef>
                <a:spcPct val="0"/>
              </a:spcBef>
              <a:spcAft>
                <a:spcPct val="0"/>
              </a:spcAft>
              <a:defRPr sz="3000" b="1" i="1">
                <a:solidFill>
                  <a:srgbClr val="0000BF"/>
                </a:solidFill>
                <a:latin typeface="Arial" panose="020B0704020202020204" pitchFamily="34" charset="0"/>
              </a:defRPr>
            </a:lvl7pPr>
            <a:lvl8pPr marL="3429000" indent="-228600" eaLnBrk="0" fontAlgn="base" hangingPunct="0">
              <a:spcBef>
                <a:spcPct val="0"/>
              </a:spcBef>
              <a:spcAft>
                <a:spcPct val="0"/>
              </a:spcAft>
              <a:defRPr sz="3000" b="1" i="1">
                <a:solidFill>
                  <a:srgbClr val="0000BF"/>
                </a:solidFill>
                <a:latin typeface="Arial" panose="020B0704020202020204" pitchFamily="34" charset="0"/>
              </a:defRPr>
            </a:lvl8pPr>
            <a:lvl9pPr marL="3886200" indent="-228600" eaLnBrk="0" fontAlgn="base" hangingPunct="0">
              <a:spcBef>
                <a:spcPct val="0"/>
              </a:spcBef>
              <a:spcAft>
                <a:spcPct val="0"/>
              </a:spcAft>
              <a:defRPr sz="3000" b="1" i="1">
                <a:solidFill>
                  <a:srgbClr val="0000BF"/>
                </a:solidFill>
                <a:latin typeface="Arial" panose="020B0704020202020204" pitchFamily="34" charset="0"/>
              </a:defRPr>
            </a:lvl9pPr>
          </a:lstStyle>
          <a:p>
            <a:r>
              <a:rPr lang="en-US" altLang="en-US" sz="900" b="0" i="0" smtClean="0">
                <a:solidFill>
                  <a:schemeClr val="tx1"/>
                </a:solidFill>
                <a:latin typeface="Times New Roman" panose="02020803070505020304" pitchFamily="18" charset="0"/>
              </a:rPr>
              <a:t>Copyright 2000 Quality Assurance Institute</a:t>
            </a:r>
          </a:p>
        </p:txBody>
      </p:sp>
      <p:sp>
        <p:nvSpPr>
          <p:cNvPr id="59396" name="Rectangle 2"/>
          <p:cNvSpPr>
            <a:spLocks noGrp="1" noRot="1" noChangeAspect="1" noChangeArrowheads="1" noTextEdit="1"/>
          </p:cNvSpPr>
          <p:nvPr>
            <p:ph type="sldImg"/>
          </p:nvPr>
        </p:nvSpPr>
        <p:spPr>
          <a:xfrm>
            <a:off x="392113" y="693738"/>
            <a:ext cx="6070600" cy="3414712"/>
          </a:xfrm>
        </p:spPr>
      </p:sp>
      <p:sp>
        <p:nvSpPr>
          <p:cNvPr id="59397" name="Rectangle 3"/>
          <p:cNvSpPr>
            <a:spLocks noGrp="1" noChangeArrowheads="1"/>
          </p:cNvSpPr>
          <p:nvPr>
            <p:ph type="body" idx="1"/>
          </p:nvPr>
        </p:nvSpPr>
        <p:spPr>
          <a:xfrm>
            <a:off x="227013" y="4278313"/>
            <a:ext cx="3208337" cy="4387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The first 2 are the most likely to be seen.</a:t>
            </a:r>
          </a:p>
          <a:p>
            <a:r>
              <a:rPr lang="en-US" altLang="en-US" smtClean="0"/>
              <a:t>Recall def. of reliability from software quality factors: customer view-</a:t>
            </a:r>
          </a:p>
          <a:p>
            <a:r>
              <a:rPr lang="en-US" altLang="en-US" smtClean="0"/>
              <a:t>	this one is different and has to do with measurement.</a:t>
            </a:r>
          </a:p>
          <a:p>
            <a:r>
              <a:rPr lang="en-US" altLang="en-US" smtClean="0"/>
              <a:t>	exam, these words could be in multi choice or essay.</a:t>
            </a:r>
          </a:p>
          <a:p>
            <a:r>
              <a:rPr lang="en-US" altLang="en-US" smtClean="0"/>
              <a:t>	Here is how you tell: “With regards to measurement, …..”</a:t>
            </a:r>
          </a:p>
          <a:p>
            <a:endParaRPr lang="en-US" altLang="en-US" smtClean="0"/>
          </a:p>
          <a:p>
            <a:r>
              <a:rPr lang="en-US" altLang="en-US" smtClean="0"/>
              <a:t>2 testers testing test case A, get the same result.</a:t>
            </a:r>
          </a:p>
          <a:p>
            <a:endParaRPr lang="en-US" altLang="en-US" smtClean="0"/>
          </a:p>
          <a:p>
            <a:r>
              <a:rPr lang="en-US" altLang="en-US" smtClean="0"/>
              <a:t>When developer argues with you, saying,</a:t>
            </a:r>
          </a:p>
          <a:p>
            <a:r>
              <a:rPr lang="en-US" altLang="en-US" smtClean="0"/>
              <a:t>“The defect is because of the way you tested it”</a:t>
            </a:r>
          </a:p>
          <a:p>
            <a:r>
              <a:rPr lang="en-US" altLang="en-US" smtClean="0"/>
              <a:t>You have failed to prove reliability and validity.</a:t>
            </a:r>
          </a:p>
          <a:p>
            <a:endParaRPr lang="en-US" altLang="en-US" smtClean="0"/>
          </a:p>
          <a:p>
            <a:r>
              <a:rPr lang="en-US" altLang="en-US" smtClean="0"/>
              <a:t>Validity: e.g.: defects in operating system vs defects in the data base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This is somewhat similar to what was stated before.</a:t>
            </a:r>
          </a:p>
          <a:p>
            <a:r>
              <a:rPr lang="en-US" altLang="en-US" smtClean="0"/>
              <a:t>The details are in the STBOK.</a:t>
            </a:r>
          </a:p>
          <a:p>
            <a:r>
              <a:rPr lang="en-US" altLang="en-US" smtClean="0"/>
              <a:t>We are trying to leverage off of what we know from before.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7C2E035C-892A-438E-B4B7-8F7CC3279BA1}" type="slidenum">
              <a:rPr lang="en-US" altLang="en-US" smtClean="0">
                <a:latin typeface="Calibri" panose="020F0502020204030204" pitchFamily="34" charset="0"/>
              </a:rPr>
              <a:pPr fontAlgn="base">
                <a:spcBef>
                  <a:spcPct val="0"/>
                </a:spcBef>
                <a:spcAft>
                  <a:spcPct val="0"/>
                </a:spcAft>
              </a:pPr>
              <a:t>18</a:t>
            </a:fld>
            <a:endParaRPr lang="en-US" altLang="en-US" smtClean="0">
              <a:latin typeface="Calibri" panose="020F0502020204030204" pitchFamily="34" charset="0"/>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1F30E677-0FF7-4AD8-9883-4483BEC7B3AF}" type="slidenum">
              <a:rPr lang="en-US" altLang="en-US" smtClean="0">
                <a:latin typeface="Calibri" panose="020F0502020204030204" pitchFamily="34" charset="0"/>
              </a:rPr>
              <a:pPr fontAlgn="base">
                <a:spcBef>
                  <a:spcPct val="0"/>
                </a:spcBef>
                <a:spcAft>
                  <a:spcPct val="0"/>
                </a:spcAft>
              </a:pPr>
              <a:t>19</a:t>
            </a:fld>
            <a:endParaRPr lang="en-US" altLang="en-US" smtClean="0">
              <a:latin typeface="Calibri" panose="020F0502020204030204"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F27C8DD-55B3-461E-A905-383570540387}" type="slidenum">
              <a:rPr lang="en-US" altLang="en-US" smtClean="0">
                <a:latin typeface="Calibri" panose="020F0502020204030204" pitchFamily="34" charset="0"/>
              </a:rPr>
              <a:pPr fontAlgn="base">
                <a:spcBef>
                  <a:spcPct val="0"/>
                </a:spcBef>
                <a:spcAft>
                  <a:spcPct val="0"/>
                </a:spcAft>
              </a:pPr>
              <a:t>20</a:t>
            </a:fld>
            <a:endParaRPr lang="en-US" altLang="en-US" smtClean="0">
              <a:latin typeface="Calibri" panose="020F050202020403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4AC24BDC-902A-45B6-88D7-F251FB56C6BF}" type="slidenum">
              <a:rPr lang="en-US" altLang="en-US" smtClean="0">
                <a:latin typeface="Calibri" panose="020F0502020204030204" pitchFamily="34" charset="0"/>
              </a:rPr>
              <a:pPr fontAlgn="base">
                <a:spcBef>
                  <a:spcPct val="0"/>
                </a:spcBef>
                <a:spcAft>
                  <a:spcPct val="0"/>
                </a:spcAft>
              </a:pPr>
              <a:t>21</a:t>
            </a:fld>
            <a:endParaRPr lang="en-US" altLang="en-US" smtClean="0">
              <a:latin typeface="Calibri" panose="020F0502020204030204" pitchFamily="34"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88E9F582-1B1A-4885-9701-D9E92F659A8E}" type="slidenum">
              <a:rPr lang="en-US" altLang="en-US" smtClean="0">
                <a:latin typeface="Calibri" panose="020F0502020204030204" pitchFamily="34" charset="0"/>
              </a:rPr>
              <a:pPr fontAlgn="base">
                <a:spcBef>
                  <a:spcPct val="0"/>
                </a:spcBef>
                <a:spcAft>
                  <a:spcPct val="0"/>
                </a:spcAft>
              </a:pPr>
              <a:t>22</a:t>
            </a:fld>
            <a:endParaRPr lang="en-US" altLang="en-US" smtClean="0">
              <a:latin typeface="Calibri" panose="020F0502020204030204"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9F887591-33EC-4289-9634-7ABDA9409908}" type="slidenum">
              <a:rPr lang="en-US" altLang="en-US" smtClean="0">
                <a:latin typeface="Calibri" panose="020F0502020204030204" pitchFamily="34" charset="0"/>
              </a:rPr>
              <a:pPr fontAlgn="base">
                <a:spcBef>
                  <a:spcPct val="0"/>
                </a:spcBef>
                <a:spcAft>
                  <a:spcPct val="0"/>
                </a:spcAft>
              </a:pPr>
              <a:t>23</a:t>
            </a:fld>
            <a:endParaRPr lang="en-US" altLang="en-US" smtClean="0">
              <a:latin typeface="Calibri" panose="020F050202020403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a:spLocks noGrp="1"/>
          </p:cNvSpPr>
          <p:nvPr>
            <p:ph type="body" idx="1"/>
          </p:nvPr>
        </p:nvSpPr>
        <p:spPr>
          <a:noFill/>
        </p:spPr>
        <p:txBody>
          <a:bodyPr/>
          <a:lstStyle/>
          <a:p>
            <a:endParaRPr lang="en-US" smtClean="0"/>
          </a:p>
        </p:txBody>
      </p:sp>
      <p:sp>
        <p:nvSpPr>
          <p:cNvPr id="154628" name="Slide Number Placeholder 3"/>
          <p:cNvSpPr>
            <a:spLocks noGrp="1"/>
          </p:cNvSpPr>
          <p:nvPr>
            <p:ph type="sldNum" sz="quarter" idx="5"/>
          </p:nvPr>
        </p:nvSpPr>
        <p:spPr>
          <a:noFill/>
        </p:spPr>
        <p:txBody>
          <a:bodyPr/>
          <a:lstStyle/>
          <a:p>
            <a:fld id="{FAEC5A81-DEF6-41C8-976A-E373AA5EAAD3}" type="slidenum">
              <a:rPr lang="en-US" smtClean="0">
                <a:latin typeface="Arial" panose="020B0704020202020204" pitchFamily="34" charset="0"/>
              </a:rPr>
              <a:pPr/>
              <a:t>4</a:t>
            </a:fld>
            <a:endParaRPr lang="en-US" smtClean="0">
              <a:latin typeface="Arial" panose="020B0704020202020204" pitchFamily="34" charset="0"/>
            </a:endParaRPr>
          </a:p>
        </p:txBody>
      </p:sp>
      <p:sp>
        <p:nvSpPr>
          <p:cNvPr id="154629"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6D312156-62F5-47F4-8D44-1BB282969E93}" type="slidenum">
              <a:rPr lang="en-US" altLang="en-US" smtClean="0">
                <a:latin typeface="Calibri" panose="020F0502020204030204" pitchFamily="34" charset="0"/>
              </a:rPr>
              <a:pPr fontAlgn="base">
                <a:spcBef>
                  <a:spcPct val="0"/>
                </a:spcBef>
                <a:spcAft>
                  <a:spcPct val="0"/>
                </a:spcAft>
              </a:pPr>
              <a:t>24</a:t>
            </a:fld>
            <a:endParaRPr lang="en-US" altLang="en-US" smtClean="0">
              <a:latin typeface="Calibri" panose="020F050202020403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5483E244-4FB9-47FA-9E93-ACD3C2477486}" type="slidenum">
              <a:rPr lang="en-US" altLang="en-US" smtClean="0">
                <a:latin typeface="Calibri" panose="020F0502020204030204" pitchFamily="34" charset="0"/>
              </a:rPr>
              <a:pPr fontAlgn="base">
                <a:spcBef>
                  <a:spcPct val="0"/>
                </a:spcBef>
                <a:spcAft>
                  <a:spcPct val="0"/>
                </a:spcAft>
              </a:pPr>
              <a:t>25</a:t>
            </a:fld>
            <a:endParaRPr lang="en-US" altLang="en-US" smtClean="0">
              <a:latin typeface="Calibri" panose="020F0502020204030204"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000" b="1" i="1">
                <a:solidFill>
                  <a:srgbClr val="0000BF"/>
                </a:solidFill>
                <a:latin typeface="Arial" panose="020B0704020202020204" pitchFamily="34" charset="0"/>
              </a:defRPr>
            </a:lvl1pPr>
            <a:lvl2pPr marL="742950" indent="-285750">
              <a:defRPr sz="3000" b="1" i="1">
                <a:solidFill>
                  <a:srgbClr val="0000BF"/>
                </a:solidFill>
                <a:latin typeface="Arial" panose="020B0704020202020204" pitchFamily="34" charset="0"/>
              </a:defRPr>
            </a:lvl2pPr>
            <a:lvl3pPr marL="1143000" indent="-228600">
              <a:defRPr sz="3000" b="1" i="1">
                <a:solidFill>
                  <a:srgbClr val="0000BF"/>
                </a:solidFill>
                <a:latin typeface="Arial" panose="020B0704020202020204" pitchFamily="34" charset="0"/>
              </a:defRPr>
            </a:lvl3pPr>
            <a:lvl4pPr marL="1600200" indent="-228600">
              <a:defRPr sz="3000" b="1" i="1">
                <a:solidFill>
                  <a:srgbClr val="0000BF"/>
                </a:solidFill>
                <a:latin typeface="Arial" panose="020B0704020202020204" pitchFamily="34" charset="0"/>
              </a:defRPr>
            </a:lvl4pPr>
            <a:lvl5pPr marL="2057400" indent="-228600">
              <a:defRPr sz="3000" b="1" i="1">
                <a:solidFill>
                  <a:srgbClr val="0000BF"/>
                </a:solidFill>
                <a:latin typeface="Arial" panose="020B0704020202020204" pitchFamily="34" charset="0"/>
              </a:defRPr>
            </a:lvl5pPr>
            <a:lvl6pPr marL="2514600" indent="-228600" eaLnBrk="0" fontAlgn="base" hangingPunct="0">
              <a:spcBef>
                <a:spcPct val="0"/>
              </a:spcBef>
              <a:spcAft>
                <a:spcPct val="0"/>
              </a:spcAft>
              <a:defRPr sz="3000" b="1" i="1">
                <a:solidFill>
                  <a:srgbClr val="0000BF"/>
                </a:solidFill>
                <a:latin typeface="Arial" panose="020B0704020202020204" pitchFamily="34" charset="0"/>
              </a:defRPr>
            </a:lvl6pPr>
            <a:lvl7pPr marL="2971800" indent="-228600" eaLnBrk="0" fontAlgn="base" hangingPunct="0">
              <a:spcBef>
                <a:spcPct val="0"/>
              </a:spcBef>
              <a:spcAft>
                <a:spcPct val="0"/>
              </a:spcAft>
              <a:defRPr sz="3000" b="1" i="1">
                <a:solidFill>
                  <a:srgbClr val="0000BF"/>
                </a:solidFill>
                <a:latin typeface="Arial" panose="020B0704020202020204" pitchFamily="34" charset="0"/>
              </a:defRPr>
            </a:lvl7pPr>
            <a:lvl8pPr marL="3429000" indent="-228600" eaLnBrk="0" fontAlgn="base" hangingPunct="0">
              <a:spcBef>
                <a:spcPct val="0"/>
              </a:spcBef>
              <a:spcAft>
                <a:spcPct val="0"/>
              </a:spcAft>
              <a:defRPr sz="3000" b="1" i="1">
                <a:solidFill>
                  <a:srgbClr val="0000BF"/>
                </a:solidFill>
                <a:latin typeface="Arial" panose="020B0704020202020204" pitchFamily="34" charset="0"/>
              </a:defRPr>
            </a:lvl8pPr>
            <a:lvl9pPr marL="3886200" indent="-228600" eaLnBrk="0" fontAlgn="base" hangingPunct="0">
              <a:spcBef>
                <a:spcPct val="0"/>
              </a:spcBef>
              <a:spcAft>
                <a:spcPct val="0"/>
              </a:spcAft>
              <a:defRPr sz="3000" b="1" i="1">
                <a:solidFill>
                  <a:srgbClr val="0000BF"/>
                </a:solidFill>
                <a:latin typeface="Arial" panose="020B0704020202020204" pitchFamily="34" charset="0"/>
              </a:defRPr>
            </a:lvl9pPr>
          </a:lstStyle>
          <a:p>
            <a:r>
              <a:rPr lang="en-US" altLang="en-US" sz="1400" i="0" smtClean="0">
                <a:solidFill>
                  <a:schemeClr val="tx1"/>
                </a:solidFill>
                <a:latin typeface="Times New Roman" panose="02020803070505020304" pitchFamily="18" charset="0"/>
              </a:rPr>
              <a:t>CSTE Prep Course</a:t>
            </a:r>
          </a:p>
          <a:p>
            <a:r>
              <a:rPr lang="en-US" altLang="en-US" sz="1100" i="0" smtClean="0">
                <a:solidFill>
                  <a:schemeClr val="tx1"/>
                </a:solidFill>
                <a:latin typeface="Times New Roman" panose="02020803070505020304" pitchFamily="18" charset="0"/>
              </a:rPr>
              <a:t>Section 1</a:t>
            </a:r>
            <a:endParaRPr lang="en-US" altLang="en-US" sz="1100" b="0" i="0" smtClean="0">
              <a:solidFill>
                <a:schemeClr val="tx1"/>
              </a:solidFill>
              <a:latin typeface="Times New Roman" panose="02020803070505020304" pitchFamily="18" charset="0"/>
            </a:endParaRPr>
          </a:p>
        </p:txBody>
      </p:sp>
      <p:sp>
        <p:nvSpPr>
          <p:cNvPr id="61443" name="Rectangle 4"/>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000" b="1" i="1">
                <a:solidFill>
                  <a:srgbClr val="0000BF"/>
                </a:solidFill>
                <a:latin typeface="Arial" panose="020B0704020202020204" pitchFamily="34" charset="0"/>
              </a:defRPr>
            </a:lvl1pPr>
            <a:lvl2pPr marL="742950" indent="-285750">
              <a:defRPr sz="3000" b="1" i="1">
                <a:solidFill>
                  <a:srgbClr val="0000BF"/>
                </a:solidFill>
                <a:latin typeface="Arial" panose="020B0704020202020204" pitchFamily="34" charset="0"/>
              </a:defRPr>
            </a:lvl2pPr>
            <a:lvl3pPr marL="1143000" indent="-228600">
              <a:defRPr sz="3000" b="1" i="1">
                <a:solidFill>
                  <a:srgbClr val="0000BF"/>
                </a:solidFill>
                <a:latin typeface="Arial" panose="020B0704020202020204" pitchFamily="34" charset="0"/>
              </a:defRPr>
            </a:lvl3pPr>
            <a:lvl4pPr marL="1600200" indent="-228600">
              <a:defRPr sz="3000" b="1" i="1">
                <a:solidFill>
                  <a:srgbClr val="0000BF"/>
                </a:solidFill>
                <a:latin typeface="Arial" panose="020B0704020202020204" pitchFamily="34" charset="0"/>
              </a:defRPr>
            </a:lvl4pPr>
            <a:lvl5pPr marL="2057400" indent="-228600">
              <a:defRPr sz="3000" b="1" i="1">
                <a:solidFill>
                  <a:srgbClr val="0000BF"/>
                </a:solidFill>
                <a:latin typeface="Arial" panose="020B0704020202020204" pitchFamily="34" charset="0"/>
              </a:defRPr>
            </a:lvl5pPr>
            <a:lvl6pPr marL="2514600" indent="-228600" eaLnBrk="0" fontAlgn="base" hangingPunct="0">
              <a:spcBef>
                <a:spcPct val="0"/>
              </a:spcBef>
              <a:spcAft>
                <a:spcPct val="0"/>
              </a:spcAft>
              <a:defRPr sz="3000" b="1" i="1">
                <a:solidFill>
                  <a:srgbClr val="0000BF"/>
                </a:solidFill>
                <a:latin typeface="Arial" panose="020B0704020202020204" pitchFamily="34" charset="0"/>
              </a:defRPr>
            </a:lvl6pPr>
            <a:lvl7pPr marL="2971800" indent="-228600" eaLnBrk="0" fontAlgn="base" hangingPunct="0">
              <a:spcBef>
                <a:spcPct val="0"/>
              </a:spcBef>
              <a:spcAft>
                <a:spcPct val="0"/>
              </a:spcAft>
              <a:defRPr sz="3000" b="1" i="1">
                <a:solidFill>
                  <a:srgbClr val="0000BF"/>
                </a:solidFill>
                <a:latin typeface="Arial" panose="020B0704020202020204" pitchFamily="34" charset="0"/>
              </a:defRPr>
            </a:lvl7pPr>
            <a:lvl8pPr marL="3429000" indent="-228600" eaLnBrk="0" fontAlgn="base" hangingPunct="0">
              <a:spcBef>
                <a:spcPct val="0"/>
              </a:spcBef>
              <a:spcAft>
                <a:spcPct val="0"/>
              </a:spcAft>
              <a:defRPr sz="3000" b="1" i="1">
                <a:solidFill>
                  <a:srgbClr val="0000BF"/>
                </a:solidFill>
                <a:latin typeface="Arial" panose="020B0704020202020204" pitchFamily="34" charset="0"/>
              </a:defRPr>
            </a:lvl8pPr>
            <a:lvl9pPr marL="3886200" indent="-228600" eaLnBrk="0" fontAlgn="base" hangingPunct="0">
              <a:spcBef>
                <a:spcPct val="0"/>
              </a:spcBef>
              <a:spcAft>
                <a:spcPct val="0"/>
              </a:spcAft>
              <a:defRPr sz="3000" b="1" i="1">
                <a:solidFill>
                  <a:srgbClr val="0000BF"/>
                </a:solidFill>
                <a:latin typeface="Arial" panose="020B0704020202020204" pitchFamily="34" charset="0"/>
              </a:defRPr>
            </a:lvl9pPr>
          </a:lstStyle>
          <a:p>
            <a:r>
              <a:rPr lang="en-US" altLang="en-US" sz="900" b="0" i="0" smtClean="0">
                <a:solidFill>
                  <a:schemeClr val="tx1"/>
                </a:solidFill>
                <a:latin typeface="Times New Roman" panose="02020803070505020304" pitchFamily="18" charset="0"/>
              </a:rPr>
              <a:t>Copyright 2000 Quality Assurance Institute</a:t>
            </a:r>
          </a:p>
        </p:txBody>
      </p:sp>
      <p:sp>
        <p:nvSpPr>
          <p:cNvPr id="61444" name="Rectangle 2"/>
          <p:cNvSpPr>
            <a:spLocks noGrp="1" noRot="1" noChangeAspect="1" noChangeArrowheads="1" noTextEdit="1"/>
          </p:cNvSpPr>
          <p:nvPr>
            <p:ph type="sldImg"/>
          </p:nvPr>
        </p:nvSpPr>
        <p:spPr>
          <a:xfrm>
            <a:off x="392113" y="693738"/>
            <a:ext cx="6070600" cy="3414712"/>
          </a:xfrm>
        </p:spPr>
      </p:sp>
      <p:sp>
        <p:nvSpPr>
          <p:cNvPr id="61445" name="Rectangle 3"/>
          <p:cNvSpPr>
            <a:spLocks noGrp="1" noChangeArrowheads="1"/>
          </p:cNvSpPr>
          <p:nvPr>
            <p:ph type="body" idx="1"/>
          </p:nvPr>
        </p:nvSpPr>
        <p:spPr>
          <a:xfrm>
            <a:off x="227013" y="4278313"/>
            <a:ext cx="3208337" cy="4387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Example of metrics unique to testing:</a:t>
            </a:r>
          </a:p>
          <a:p>
            <a:r>
              <a:rPr lang="en-US" altLang="en-US" smtClean="0"/>
              <a:t>	number of test cases executed vs those remaining</a:t>
            </a:r>
          </a:p>
          <a:p>
            <a:r>
              <a:rPr lang="en-US" altLang="en-US" smtClean="0"/>
              <a:t>Function points measure size</a:t>
            </a:r>
          </a:p>
          <a:p>
            <a:endParaRPr lang="en-US" altLang="en-US" smtClean="0"/>
          </a:p>
          <a:p>
            <a:r>
              <a:rPr lang="en-US" altLang="en-US" smtClean="0"/>
              <a:t>Most likely: Metrics unique, project metrics, size, on exam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000" b="1" i="1">
                <a:solidFill>
                  <a:srgbClr val="0000BF"/>
                </a:solidFill>
                <a:latin typeface="Arial" panose="020B0704020202020204" pitchFamily="34" charset="0"/>
              </a:defRPr>
            </a:lvl1pPr>
            <a:lvl2pPr marL="742950" indent="-285750">
              <a:defRPr sz="3000" b="1" i="1">
                <a:solidFill>
                  <a:srgbClr val="0000BF"/>
                </a:solidFill>
                <a:latin typeface="Arial" panose="020B0704020202020204" pitchFamily="34" charset="0"/>
              </a:defRPr>
            </a:lvl2pPr>
            <a:lvl3pPr marL="1143000" indent="-228600">
              <a:defRPr sz="3000" b="1" i="1">
                <a:solidFill>
                  <a:srgbClr val="0000BF"/>
                </a:solidFill>
                <a:latin typeface="Arial" panose="020B0704020202020204" pitchFamily="34" charset="0"/>
              </a:defRPr>
            </a:lvl3pPr>
            <a:lvl4pPr marL="1600200" indent="-228600">
              <a:defRPr sz="3000" b="1" i="1">
                <a:solidFill>
                  <a:srgbClr val="0000BF"/>
                </a:solidFill>
                <a:latin typeface="Arial" panose="020B0704020202020204" pitchFamily="34" charset="0"/>
              </a:defRPr>
            </a:lvl4pPr>
            <a:lvl5pPr marL="2057400" indent="-228600">
              <a:defRPr sz="3000" b="1" i="1">
                <a:solidFill>
                  <a:srgbClr val="0000BF"/>
                </a:solidFill>
                <a:latin typeface="Arial" panose="020B0704020202020204" pitchFamily="34" charset="0"/>
              </a:defRPr>
            </a:lvl5pPr>
            <a:lvl6pPr marL="2514600" indent="-228600" eaLnBrk="0" fontAlgn="base" hangingPunct="0">
              <a:spcBef>
                <a:spcPct val="0"/>
              </a:spcBef>
              <a:spcAft>
                <a:spcPct val="0"/>
              </a:spcAft>
              <a:defRPr sz="3000" b="1" i="1">
                <a:solidFill>
                  <a:srgbClr val="0000BF"/>
                </a:solidFill>
                <a:latin typeface="Arial" panose="020B0704020202020204" pitchFamily="34" charset="0"/>
              </a:defRPr>
            </a:lvl6pPr>
            <a:lvl7pPr marL="2971800" indent="-228600" eaLnBrk="0" fontAlgn="base" hangingPunct="0">
              <a:spcBef>
                <a:spcPct val="0"/>
              </a:spcBef>
              <a:spcAft>
                <a:spcPct val="0"/>
              </a:spcAft>
              <a:defRPr sz="3000" b="1" i="1">
                <a:solidFill>
                  <a:srgbClr val="0000BF"/>
                </a:solidFill>
                <a:latin typeface="Arial" panose="020B0704020202020204" pitchFamily="34" charset="0"/>
              </a:defRPr>
            </a:lvl7pPr>
            <a:lvl8pPr marL="3429000" indent="-228600" eaLnBrk="0" fontAlgn="base" hangingPunct="0">
              <a:spcBef>
                <a:spcPct val="0"/>
              </a:spcBef>
              <a:spcAft>
                <a:spcPct val="0"/>
              </a:spcAft>
              <a:defRPr sz="3000" b="1" i="1">
                <a:solidFill>
                  <a:srgbClr val="0000BF"/>
                </a:solidFill>
                <a:latin typeface="Arial" panose="020B0704020202020204" pitchFamily="34" charset="0"/>
              </a:defRPr>
            </a:lvl8pPr>
            <a:lvl9pPr marL="3886200" indent="-228600" eaLnBrk="0" fontAlgn="base" hangingPunct="0">
              <a:spcBef>
                <a:spcPct val="0"/>
              </a:spcBef>
              <a:spcAft>
                <a:spcPct val="0"/>
              </a:spcAft>
              <a:defRPr sz="3000" b="1" i="1">
                <a:solidFill>
                  <a:srgbClr val="0000BF"/>
                </a:solidFill>
                <a:latin typeface="Arial" panose="020B0704020202020204" pitchFamily="34" charset="0"/>
              </a:defRPr>
            </a:lvl9pPr>
          </a:lstStyle>
          <a:p>
            <a:r>
              <a:rPr lang="en-US" altLang="en-US" sz="1400" i="0" smtClean="0">
                <a:solidFill>
                  <a:schemeClr val="tx1"/>
                </a:solidFill>
                <a:latin typeface="Times New Roman" panose="02020803070505020304" pitchFamily="18" charset="0"/>
              </a:rPr>
              <a:t>CSTE Prep Course</a:t>
            </a:r>
          </a:p>
          <a:p>
            <a:r>
              <a:rPr lang="en-US" altLang="en-US" sz="1100" i="0" smtClean="0">
                <a:solidFill>
                  <a:schemeClr val="tx1"/>
                </a:solidFill>
                <a:latin typeface="Times New Roman" panose="02020803070505020304" pitchFamily="18" charset="0"/>
              </a:rPr>
              <a:t>Section 1</a:t>
            </a:r>
            <a:endParaRPr lang="en-US" altLang="en-US" sz="1100" b="0" i="0" smtClean="0">
              <a:solidFill>
                <a:schemeClr val="tx1"/>
              </a:solidFill>
              <a:latin typeface="Times New Roman" panose="02020803070505020304" pitchFamily="18" charset="0"/>
            </a:endParaRPr>
          </a:p>
        </p:txBody>
      </p:sp>
      <p:sp>
        <p:nvSpPr>
          <p:cNvPr id="61443" name="Rectangle 4"/>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000" b="1" i="1">
                <a:solidFill>
                  <a:srgbClr val="0000BF"/>
                </a:solidFill>
                <a:latin typeface="Arial" panose="020B0704020202020204" pitchFamily="34" charset="0"/>
              </a:defRPr>
            </a:lvl1pPr>
            <a:lvl2pPr marL="742950" indent="-285750">
              <a:defRPr sz="3000" b="1" i="1">
                <a:solidFill>
                  <a:srgbClr val="0000BF"/>
                </a:solidFill>
                <a:latin typeface="Arial" panose="020B0704020202020204" pitchFamily="34" charset="0"/>
              </a:defRPr>
            </a:lvl2pPr>
            <a:lvl3pPr marL="1143000" indent="-228600">
              <a:defRPr sz="3000" b="1" i="1">
                <a:solidFill>
                  <a:srgbClr val="0000BF"/>
                </a:solidFill>
                <a:latin typeface="Arial" panose="020B0704020202020204" pitchFamily="34" charset="0"/>
              </a:defRPr>
            </a:lvl3pPr>
            <a:lvl4pPr marL="1600200" indent="-228600">
              <a:defRPr sz="3000" b="1" i="1">
                <a:solidFill>
                  <a:srgbClr val="0000BF"/>
                </a:solidFill>
                <a:latin typeface="Arial" panose="020B0704020202020204" pitchFamily="34" charset="0"/>
              </a:defRPr>
            </a:lvl4pPr>
            <a:lvl5pPr marL="2057400" indent="-228600">
              <a:defRPr sz="3000" b="1" i="1">
                <a:solidFill>
                  <a:srgbClr val="0000BF"/>
                </a:solidFill>
                <a:latin typeface="Arial" panose="020B0704020202020204" pitchFamily="34" charset="0"/>
              </a:defRPr>
            </a:lvl5pPr>
            <a:lvl6pPr marL="2514600" indent="-228600" eaLnBrk="0" fontAlgn="base" hangingPunct="0">
              <a:spcBef>
                <a:spcPct val="0"/>
              </a:spcBef>
              <a:spcAft>
                <a:spcPct val="0"/>
              </a:spcAft>
              <a:defRPr sz="3000" b="1" i="1">
                <a:solidFill>
                  <a:srgbClr val="0000BF"/>
                </a:solidFill>
                <a:latin typeface="Arial" panose="020B0704020202020204" pitchFamily="34" charset="0"/>
              </a:defRPr>
            </a:lvl6pPr>
            <a:lvl7pPr marL="2971800" indent="-228600" eaLnBrk="0" fontAlgn="base" hangingPunct="0">
              <a:spcBef>
                <a:spcPct val="0"/>
              </a:spcBef>
              <a:spcAft>
                <a:spcPct val="0"/>
              </a:spcAft>
              <a:defRPr sz="3000" b="1" i="1">
                <a:solidFill>
                  <a:srgbClr val="0000BF"/>
                </a:solidFill>
                <a:latin typeface="Arial" panose="020B0704020202020204" pitchFamily="34" charset="0"/>
              </a:defRPr>
            </a:lvl7pPr>
            <a:lvl8pPr marL="3429000" indent="-228600" eaLnBrk="0" fontAlgn="base" hangingPunct="0">
              <a:spcBef>
                <a:spcPct val="0"/>
              </a:spcBef>
              <a:spcAft>
                <a:spcPct val="0"/>
              </a:spcAft>
              <a:defRPr sz="3000" b="1" i="1">
                <a:solidFill>
                  <a:srgbClr val="0000BF"/>
                </a:solidFill>
                <a:latin typeface="Arial" panose="020B0704020202020204" pitchFamily="34" charset="0"/>
              </a:defRPr>
            </a:lvl8pPr>
            <a:lvl9pPr marL="3886200" indent="-228600" eaLnBrk="0" fontAlgn="base" hangingPunct="0">
              <a:spcBef>
                <a:spcPct val="0"/>
              </a:spcBef>
              <a:spcAft>
                <a:spcPct val="0"/>
              </a:spcAft>
              <a:defRPr sz="3000" b="1" i="1">
                <a:solidFill>
                  <a:srgbClr val="0000BF"/>
                </a:solidFill>
                <a:latin typeface="Arial" panose="020B0704020202020204" pitchFamily="34" charset="0"/>
              </a:defRPr>
            </a:lvl9pPr>
          </a:lstStyle>
          <a:p>
            <a:r>
              <a:rPr lang="en-US" altLang="en-US" sz="900" b="0" i="0" smtClean="0">
                <a:solidFill>
                  <a:schemeClr val="tx1"/>
                </a:solidFill>
                <a:latin typeface="Times New Roman" panose="02020803070505020304" pitchFamily="18" charset="0"/>
              </a:rPr>
              <a:t>Copyright 2000 Quality Assurance Institute</a:t>
            </a:r>
          </a:p>
        </p:txBody>
      </p:sp>
      <p:sp>
        <p:nvSpPr>
          <p:cNvPr id="61444" name="Rectangle 2"/>
          <p:cNvSpPr>
            <a:spLocks noGrp="1" noRot="1" noChangeAspect="1" noChangeArrowheads="1" noTextEdit="1"/>
          </p:cNvSpPr>
          <p:nvPr>
            <p:ph type="sldImg"/>
          </p:nvPr>
        </p:nvSpPr>
        <p:spPr>
          <a:xfrm>
            <a:off x="392113" y="693738"/>
            <a:ext cx="6070600" cy="3414712"/>
          </a:xfrm>
        </p:spPr>
      </p:sp>
      <p:sp>
        <p:nvSpPr>
          <p:cNvPr id="61445" name="Rectangle 3"/>
          <p:cNvSpPr>
            <a:spLocks noGrp="1" noChangeArrowheads="1"/>
          </p:cNvSpPr>
          <p:nvPr>
            <p:ph type="body" idx="1"/>
          </p:nvPr>
        </p:nvSpPr>
        <p:spPr>
          <a:xfrm>
            <a:off x="227013" y="4278313"/>
            <a:ext cx="3208337" cy="4387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Example of metrics unique to testing:</a:t>
            </a:r>
          </a:p>
          <a:p>
            <a:r>
              <a:rPr lang="en-US" altLang="en-US" smtClean="0"/>
              <a:t>	number of test cases executed vs those remaining</a:t>
            </a:r>
          </a:p>
          <a:p>
            <a:r>
              <a:rPr lang="en-US" altLang="en-US" smtClean="0"/>
              <a:t>Function points measure size</a:t>
            </a:r>
          </a:p>
          <a:p>
            <a:endParaRPr lang="en-US" altLang="en-US" smtClean="0"/>
          </a:p>
          <a:p>
            <a:r>
              <a:rPr lang="en-US" altLang="en-US" smtClean="0"/>
              <a:t>Most likely: Metrics unique, project metrics, size, on exam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000" b="1" i="1">
                <a:solidFill>
                  <a:srgbClr val="0000BF"/>
                </a:solidFill>
                <a:latin typeface="Arial" panose="020B0704020202020204" pitchFamily="34" charset="0"/>
              </a:defRPr>
            </a:lvl1pPr>
            <a:lvl2pPr marL="742950" indent="-285750">
              <a:defRPr sz="3000" b="1" i="1">
                <a:solidFill>
                  <a:srgbClr val="0000BF"/>
                </a:solidFill>
                <a:latin typeface="Arial" panose="020B0704020202020204" pitchFamily="34" charset="0"/>
              </a:defRPr>
            </a:lvl2pPr>
            <a:lvl3pPr marL="1143000" indent="-228600">
              <a:defRPr sz="3000" b="1" i="1">
                <a:solidFill>
                  <a:srgbClr val="0000BF"/>
                </a:solidFill>
                <a:latin typeface="Arial" panose="020B0704020202020204" pitchFamily="34" charset="0"/>
              </a:defRPr>
            </a:lvl3pPr>
            <a:lvl4pPr marL="1600200" indent="-228600">
              <a:defRPr sz="3000" b="1" i="1">
                <a:solidFill>
                  <a:srgbClr val="0000BF"/>
                </a:solidFill>
                <a:latin typeface="Arial" panose="020B0704020202020204" pitchFamily="34" charset="0"/>
              </a:defRPr>
            </a:lvl4pPr>
            <a:lvl5pPr marL="2057400" indent="-228600">
              <a:defRPr sz="3000" b="1" i="1">
                <a:solidFill>
                  <a:srgbClr val="0000BF"/>
                </a:solidFill>
                <a:latin typeface="Arial" panose="020B0704020202020204" pitchFamily="34" charset="0"/>
              </a:defRPr>
            </a:lvl5pPr>
            <a:lvl6pPr marL="2514600" indent="-228600" eaLnBrk="0" fontAlgn="base" hangingPunct="0">
              <a:spcBef>
                <a:spcPct val="0"/>
              </a:spcBef>
              <a:spcAft>
                <a:spcPct val="0"/>
              </a:spcAft>
              <a:defRPr sz="3000" b="1" i="1">
                <a:solidFill>
                  <a:srgbClr val="0000BF"/>
                </a:solidFill>
                <a:latin typeface="Arial" panose="020B0704020202020204" pitchFamily="34" charset="0"/>
              </a:defRPr>
            </a:lvl6pPr>
            <a:lvl7pPr marL="2971800" indent="-228600" eaLnBrk="0" fontAlgn="base" hangingPunct="0">
              <a:spcBef>
                <a:spcPct val="0"/>
              </a:spcBef>
              <a:spcAft>
                <a:spcPct val="0"/>
              </a:spcAft>
              <a:defRPr sz="3000" b="1" i="1">
                <a:solidFill>
                  <a:srgbClr val="0000BF"/>
                </a:solidFill>
                <a:latin typeface="Arial" panose="020B0704020202020204" pitchFamily="34" charset="0"/>
              </a:defRPr>
            </a:lvl7pPr>
            <a:lvl8pPr marL="3429000" indent="-228600" eaLnBrk="0" fontAlgn="base" hangingPunct="0">
              <a:spcBef>
                <a:spcPct val="0"/>
              </a:spcBef>
              <a:spcAft>
                <a:spcPct val="0"/>
              </a:spcAft>
              <a:defRPr sz="3000" b="1" i="1">
                <a:solidFill>
                  <a:srgbClr val="0000BF"/>
                </a:solidFill>
                <a:latin typeface="Arial" panose="020B0704020202020204" pitchFamily="34" charset="0"/>
              </a:defRPr>
            </a:lvl8pPr>
            <a:lvl9pPr marL="3886200" indent="-228600" eaLnBrk="0" fontAlgn="base" hangingPunct="0">
              <a:spcBef>
                <a:spcPct val="0"/>
              </a:spcBef>
              <a:spcAft>
                <a:spcPct val="0"/>
              </a:spcAft>
              <a:defRPr sz="3000" b="1" i="1">
                <a:solidFill>
                  <a:srgbClr val="0000BF"/>
                </a:solidFill>
                <a:latin typeface="Arial" panose="020B0704020202020204" pitchFamily="34" charset="0"/>
              </a:defRPr>
            </a:lvl9pPr>
          </a:lstStyle>
          <a:p>
            <a:r>
              <a:rPr lang="en-US" altLang="en-US" sz="1400" i="0" smtClean="0">
                <a:solidFill>
                  <a:schemeClr val="tx1"/>
                </a:solidFill>
                <a:latin typeface="Times New Roman" panose="02020803070505020304" pitchFamily="18" charset="0"/>
              </a:rPr>
              <a:t>CSTE Prep Course</a:t>
            </a:r>
          </a:p>
          <a:p>
            <a:r>
              <a:rPr lang="en-US" altLang="en-US" sz="1100" i="0" smtClean="0">
                <a:solidFill>
                  <a:schemeClr val="tx1"/>
                </a:solidFill>
                <a:latin typeface="Times New Roman" panose="02020803070505020304" pitchFamily="18" charset="0"/>
              </a:rPr>
              <a:t>Section 1</a:t>
            </a:r>
            <a:endParaRPr lang="en-US" altLang="en-US" sz="1100" b="0" i="0" smtClean="0">
              <a:solidFill>
                <a:schemeClr val="tx1"/>
              </a:solidFill>
              <a:latin typeface="Times New Roman" panose="02020803070505020304" pitchFamily="18" charset="0"/>
            </a:endParaRPr>
          </a:p>
        </p:txBody>
      </p:sp>
      <p:sp>
        <p:nvSpPr>
          <p:cNvPr id="61443" name="Rectangle 4"/>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000" b="1" i="1">
                <a:solidFill>
                  <a:srgbClr val="0000BF"/>
                </a:solidFill>
                <a:latin typeface="Arial" panose="020B0704020202020204" pitchFamily="34" charset="0"/>
              </a:defRPr>
            </a:lvl1pPr>
            <a:lvl2pPr marL="742950" indent="-285750">
              <a:defRPr sz="3000" b="1" i="1">
                <a:solidFill>
                  <a:srgbClr val="0000BF"/>
                </a:solidFill>
                <a:latin typeface="Arial" panose="020B0704020202020204" pitchFamily="34" charset="0"/>
              </a:defRPr>
            </a:lvl2pPr>
            <a:lvl3pPr marL="1143000" indent="-228600">
              <a:defRPr sz="3000" b="1" i="1">
                <a:solidFill>
                  <a:srgbClr val="0000BF"/>
                </a:solidFill>
                <a:latin typeface="Arial" panose="020B0704020202020204" pitchFamily="34" charset="0"/>
              </a:defRPr>
            </a:lvl3pPr>
            <a:lvl4pPr marL="1600200" indent="-228600">
              <a:defRPr sz="3000" b="1" i="1">
                <a:solidFill>
                  <a:srgbClr val="0000BF"/>
                </a:solidFill>
                <a:latin typeface="Arial" panose="020B0704020202020204" pitchFamily="34" charset="0"/>
              </a:defRPr>
            </a:lvl4pPr>
            <a:lvl5pPr marL="2057400" indent="-228600">
              <a:defRPr sz="3000" b="1" i="1">
                <a:solidFill>
                  <a:srgbClr val="0000BF"/>
                </a:solidFill>
                <a:latin typeface="Arial" panose="020B0704020202020204" pitchFamily="34" charset="0"/>
              </a:defRPr>
            </a:lvl5pPr>
            <a:lvl6pPr marL="2514600" indent="-228600" eaLnBrk="0" fontAlgn="base" hangingPunct="0">
              <a:spcBef>
                <a:spcPct val="0"/>
              </a:spcBef>
              <a:spcAft>
                <a:spcPct val="0"/>
              </a:spcAft>
              <a:defRPr sz="3000" b="1" i="1">
                <a:solidFill>
                  <a:srgbClr val="0000BF"/>
                </a:solidFill>
                <a:latin typeface="Arial" panose="020B0704020202020204" pitchFamily="34" charset="0"/>
              </a:defRPr>
            </a:lvl6pPr>
            <a:lvl7pPr marL="2971800" indent="-228600" eaLnBrk="0" fontAlgn="base" hangingPunct="0">
              <a:spcBef>
                <a:spcPct val="0"/>
              </a:spcBef>
              <a:spcAft>
                <a:spcPct val="0"/>
              </a:spcAft>
              <a:defRPr sz="3000" b="1" i="1">
                <a:solidFill>
                  <a:srgbClr val="0000BF"/>
                </a:solidFill>
                <a:latin typeface="Arial" panose="020B0704020202020204" pitchFamily="34" charset="0"/>
              </a:defRPr>
            </a:lvl7pPr>
            <a:lvl8pPr marL="3429000" indent="-228600" eaLnBrk="0" fontAlgn="base" hangingPunct="0">
              <a:spcBef>
                <a:spcPct val="0"/>
              </a:spcBef>
              <a:spcAft>
                <a:spcPct val="0"/>
              </a:spcAft>
              <a:defRPr sz="3000" b="1" i="1">
                <a:solidFill>
                  <a:srgbClr val="0000BF"/>
                </a:solidFill>
                <a:latin typeface="Arial" panose="020B0704020202020204" pitchFamily="34" charset="0"/>
              </a:defRPr>
            </a:lvl8pPr>
            <a:lvl9pPr marL="3886200" indent="-228600" eaLnBrk="0" fontAlgn="base" hangingPunct="0">
              <a:spcBef>
                <a:spcPct val="0"/>
              </a:spcBef>
              <a:spcAft>
                <a:spcPct val="0"/>
              </a:spcAft>
              <a:defRPr sz="3000" b="1" i="1">
                <a:solidFill>
                  <a:srgbClr val="0000BF"/>
                </a:solidFill>
                <a:latin typeface="Arial" panose="020B0704020202020204" pitchFamily="34" charset="0"/>
              </a:defRPr>
            </a:lvl9pPr>
          </a:lstStyle>
          <a:p>
            <a:r>
              <a:rPr lang="en-US" altLang="en-US" sz="900" b="0" i="0" smtClean="0">
                <a:solidFill>
                  <a:schemeClr val="tx1"/>
                </a:solidFill>
                <a:latin typeface="Times New Roman" panose="02020803070505020304" pitchFamily="18" charset="0"/>
              </a:rPr>
              <a:t>Copyright 2000 Quality Assurance Institute</a:t>
            </a:r>
          </a:p>
        </p:txBody>
      </p:sp>
      <p:sp>
        <p:nvSpPr>
          <p:cNvPr id="61444" name="Rectangle 2"/>
          <p:cNvSpPr>
            <a:spLocks noGrp="1" noRot="1" noChangeAspect="1" noChangeArrowheads="1" noTextEdit="1"/>
          </p:cNvSpPr>
          <p:nvPr>
            <p:ph type="sldImg"/>
          </p:nvPr>
        </p:nvSpPr>
        <p:spPr>
          <a:xfrm>
            <a:off x="392113" y="693738"/>
            <a:ext cx="6070600" cy="3414712"/>
          </a:xfrm>
        </p:spPr>
      </p:sp>
      <p:sp>
        <p:nvSpPr>
          <p:cNvPr id="61445" name="Rectangle 3"/>
          <p:cNvSpPr>
            <a:spLocks noGrp="1" noChangeArrowheads="1"/>
          </p:cNvSpPr>
          <p:nvPr>
            <p:ph type="body" idx="1"/>
          </p:nvPr>
        </p:nvSpPr>
        <p:spPr>
          <a:xfrm>
            <a:off x="227013" y="4278313"/>
            <a:ext cx="3208337" cy="4387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Example of metrics unique to testing:</a:t>
            </a:r>
          </a:p>
          <a:p>
            <a:r>
              <a:rPr lang="en-US" altLang="en-US" smtClean="0"/>
              <a:t>	number of test cases executed vs those remaining</a:t>
            </a:r>
          </a:p>
          <a:p>
            <a:r>
              <a:rPr lang="en-US" altLang="en-US" smtClean="0"/>
              <a:t>Function points measure size</a:t>
            </a:r>
          </a:p>
          <a:p>
            <a:endParaRPr lang="en-US" altLang="en-US" smtClean="0"/>
          </a:p>
          <a:p>
            <a:r>
              <a:rPr lang="en-US" altLang="en-US" smtClean="0"/>
              <a:t>Most likely: Metrics unique, project metrics, size, on exam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C0C0567D-4C55-4647-8C3B-D5A5F8DC3B15}" type="slidenum">
              <a:rPr lang="en-US" altLang="en-US" smtClean="0">
                <a:latin typeface="Calibri" panose="020F0502020204030204" pitchFamily="34" charset="0"/>
              </a:rPr>
              <a:pPr fontAlgn="base">
                <a:spcBef>
                  <a:spcPct val="0"/>
                </a:spcBef>
                <a:spcAft>
                  <a:spcPct val="0"/>
                </a:spcAft>
              </a:pPr>
              <a:t>29</a:t>
            </a:fld>
            <a:endParaRPr lang="en-US" altLang="en-US" smtClean="0">
              <a:latin typeface="Calibri" panose="020F050202020403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B</a:t>
            </a:r>
          </a:p>
          <a:p>
            <a:r>
              <a:rPr lang="en-US" altLang="en-US" smtClean="0"/>
              <a:t>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B</a:t>
            </a:r>
          </a:p>
          <a:p>
            <a:r>
              <a:rPr lang="en-US" altLang="en-US" smtClean="0"/>
              <a:t>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3BEFF58F-65FB-4F09-AF48-4C8DAAB7CABF}" type="slidenum">
              <a:rPr lang="en-US" altLang="en-US" smtClean="0">
                <a:latin typeface="Calibri" panose="020F0502020204030204" pitchFamily="34" charset="0"/>
              </a:rPr>
              <a:pPr fontAlgn="base">
                <a:spcBef>
                  <a:spcPct val="0"/>
                </a:spcBef>
                <a:spcAft>
                  <a:spcPct val="0"/>
                </a:spcAft>
              </a:pPr>
              <a:t>32</a:t>
            </a:fld>
            <a:endParaRPr lang="en-US" altLang="en-US" smtClean="0">
              <a:latin typeface="Calibri" panose="020F0502020204030204" pitchFamily="34"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67851147-D76F-4241-B23F-718505490EBB}" type="slidenum">
              <a:rPr lang="en-US" altLang="en-US" smtClean="0">
                <a:latin typeface="Calibri" panose="020F0502020204030204" pitchFamily="34" charset="0"/>
              </a:rPr>
              <a:pPr fontAlgn="base">
                <a:spcBef>
                  <a:spcPct val="0"/>
                </a:spcBef>
                <a:spcAft>
                  <a:spcPct val="0"/>
                </a:spcAft>
              </a:pPr>
              <a:t>33</a:t>
            </a:fld>
            <a:endParaRPr lang="en-US" altLang="en-US" smtClean="0">
              <a:latin typeface="Calibri" panose="020F0502020204030204" pitchFamily="34"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36EEC201-19F5-430C-A398-7B1DD159F82B}" type="slidenum">
              <a:rPr lang="en-US" altLang="en-US" smtClean="0">
                <a:latin typeface="Calibri" panose="020F0502020204030204" pitchFamily="34" charset="0"/>
              </a:rPr>
              <a:pPr fontAlgn="base">
                <a:spcBef>
                  <a:spcPct val="0"/>
                </a:spcBef>
                <a:spcAft>
                  <a:spcPct val="0"/>
                </a:spcAft>
              </a:pPr>
              <a:t>34</a:t>
            </a:fld>
            <a:endParaRPr lang="en-US" altLang="en-US" smtClean="0">
              <a:latin typeface="Calibri" panose="020F0502020204030204"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C5C8F76F-7B71-4353-ADFC-917F742E672E}" type="slidenum">
              <a:rPr lang="en-US" altLang="en-US" smtClean="0">
                <a:latin typeface="Calibri" panose="020F0502020204030204" pitchFamily="34" charset="0"/>
              </a:rPr>
              <a:pPr fontAlgn="base">
                <a:spcBef>
                  <a:spcPct val="0"/>
                </a:spcBef>
                <a:spcAft>
                  <a:spcPct val="0"/>
                </a:spcAft>
              </a:pPr>
              <a:t>35</a:t>
            </a:fld>
            <a:endParaRPr lang="en-US" altLang="en-US" smtClean="0">
              <a:latin typeface="Calibri" panose="020F0502020204030204"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4EA4DAFA-C74D-464E-8B56-F1B2FDE64CC1}" type="slidenum">
              <a:rPr lang="en-US" altLang="en-US" smtClean="0">
                <a:latin typeface="Calibri" panose="020F0502020204030204" pitchFamily="34" charset="0"/>
              </a:rPr>
              <a:pPr fontAlgn="base">
                <a:spcBef>
                  <a:spcPct val="0"/>
                </a:spcBef>
                <a:spcAft>
                  <a:spcPct val="0"/>
                </a:spcAft>
              </a:pPr>
              <a:t>36</a:t>
            </a:fld>
            <a:endParaRPr lang="en-US" altLang="en-US" smtClean="0">
              <a:latin typeface="Calibri" panose="020F0502020204030204" pitchFamily="34"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A4BB478A-2ABF-4EAF-82BD-35AF31494329}" type="slidenum">
              <a:rPr lang="en-US" altLang="en-US" smtClean="0">
                <a:latin typeface="Calibri" panose="020F0502020204030204" pitchFamily="34" charset="0"/>
              </a:rPr>
              <a:pPr fontAlgn="base">
                <a:spcBef>
                  <a:spcPct val="0"/>
                </a:spcBef>
                <a:spcAft>
                  <a:spcPct val="0"/>
                </a:spcAft>
              </a:pPr>
              <a:t>37</a:t>
            </a:fld>
            <a:endParaRPr lang="en-US" altLang="en-US" smtClean="0">
              <a:latin typeface="Calibri" panose="020F0502020204030204" pitchFamily="34"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A299D2BA-71E7-4143-ACBA-D3E13EDF5C0A}" type="slidenum">
              <a:rPr lang="en-US" altLang="en-US" smtClean="0">
                <a:latin typeface="Calibri" panose="020F0502020204030204" pitchFamily="34" charset="0"/>
              </a:rPr>
              <a:pPr fontAlgn="base">
                <a:spcBef>
                  <a:spcPct val="0"/>
                </a:spcBef>
                <a:spcAft>
                  <a:spcPct val="0"/>
                </a:spcAft>
              </a:pPr>
              <a:t>38</a:t>
            </a:fld>
            <a:endParaRPr lang="en-US" altLang="en-US" smtClean="0">
              <a:latin typeface="Calibri" panose="020F0502020204030204" pitchFamily="34" charset="0"/>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172AE3B1-A4ED-4FE9-A552-A6326179F8A0}" type="slidenum">
              <a:rPr lang="en-US" altLang="en-US" smtClean="0">
                <a:latin typeface="Calibri" panose="020F0502020204030204" pitchFamily="34" charset="0"/>
              </a:rPr>
              <a:pPr fontAlgn="base">
                <a:spcBef>
                  <a:spcPct val="0"/>
                </a:spcBef>
                <a:spcAft>
                  <a:spcPct val="0"/>
                </a:spcAft>
              </a:pPr>
              <a:t>39</a:t>
            </a:fld>
            <a:endParaRPr lang="en-US" altLang="en-US" smtClean="0">
              <a:latin typeface="Calibri" panose="020F0502020204030204" pitchFamily="34"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9E3E6EAA-2BA9-4901-B2D5-C083B999C146}" type="slidenum">
              <a:rPr lang="en-US" altLang="en-US" smtClean="0">
                <a:latin typeface="Calibri" panose="020F0502020204030204" pitchFamily="34" charset="0"/>
              </a:rPr>
              <a:pPr fontAlgn="base">
                <a:spcBef>
                  <a:spcPct val="0"/>
                </a:spcBef>
                <a:spcAft>
                  <a:spcPct val="0"/>
                </a:spcAft>
              </a:pPr>
              <a:t>40</a:t>
            </a:fld>
            <a:endParaRPr lang="en-US" altLang="en-US" smtClean="0">
              <a:latin typeface="Calibri" panose="020F0502020204030204" pitchFamily="34" charset="0"/>
            </a:endParaRPr>
          </a:p>
        </p:txBody>
      </p:sp>
      <p:sp>
        <p:nvSpPr>
          <p:cNvPr id="12288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2288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p:sp>
      <p:sp>
        <p:nvSpPr>
          <p:cNvPr id="243715" name="Notes Placeholder 2"/>
          <p:cNvSpPr>
            <a:spLocks noGrp="1"/>
          </p:cNvSpPr>
          <p:nvPr>
            <p:ph type="body" idx="1"/>
          </p:nvPr>
        </p:nvSpPr>
        <p:spPr>
          <a:noFill/>
        </p:spPr>
        <p:txBody>
          <a:bodyPr/>
          <a:lstStyle/>
          <a:p>
            <a:endParaRPr lang="en-US" smtClean="0"/>
          </a:p>
        </p:txBody>
      </p:sp>
      <p:sp>
        <p:nvSpPr>
          <p:cNvPr id="243716" name="Slide Number Placeholder 3"/>
          <p:cNvSpPr>
            <a:spLocks noGrp="1"/>
          </p:cNvSpPr>
          <p:nvPr>
            <p:ph type="sldNum" sz="quarter" idx="5"/>
          </p:nvPr>
        </p:nvSpPr>
        <p:spPr>
          <a:noFill/>
        </p:spPr>
        <p:txBody>
          <a:bodyPr/>
          <a:lstStyle/>
          <a:p>
            <a:fld id="{35AA5D57-D73D-41F7-85F2-47E369337A85}" type="slidenum">
              <a:rPr lang="en-US" smtClean="0">
                <a:latin typeface="Arial" panose="020B0704020202020204" pitchFamily="34" charset="0"/>
              </a:rPr>
              <a:pPr/>
              <a:t>41</a:t>
            </a:fld>
            <a:endParaRPr lang="en-US" smtClean="0">
              <a:latin typeface="Arial" panose="020B0704020202020204" pitchFamily="34" charset="0"/>
            </a:endParaRPr>
          </a:p>
        </p:txBody>
      </p:sp>
      <p:sp>
        <p:nvSpPr>
          <p:cNvPr id="243717"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p:sp>
      <p:sp>
        <p:nvSpPr>
          <p:cNvPr id="244739" name="Rectangle 3"/>
          <p:cNvSpPr>
            <a:spLocks noGrp="1" noChangeArrowheads="1"/>
          </p:cNvSpPr>
          <p:nvPr>
            <p:ph type="body" idx="1"/>
          </p:nvPr>
        </p:nvSpPr>
        <p:spPr>
          <a:noFill/>
        </p:spPr>
        <p:txBody>
          <a:bodyPr/>
          <a:lstStyle/>
          <a:p>
            <a:r>
              <a:rPr lang="en-US" smtClean="0"/>
              <a:t>The summary report provides advice on the release readiness of the product and should document any known anomalies or shortcomings in the product. This report allows the test manager to summarize the testing and to identify limitations of the software and the failure likelihood. There should be a test summary report that corresponds to every test plan. So, for example, if you are working on a project that had a master test plan, an acceptance test plan, a system test plan, and a combined unit/integration test plan, each of these should have its own corresponding test summary report </a:t>
            </a:r>
          </a:p>
          <a:p>
            <a:endParaRPr lang="en-US" smtClean="0"/>
          </a:p>
          <a:p>
            <a:r>
              <a:rPr lang="en-US" smtClean="0"/>
              <a:t>In essence, the test summary report is an extension of the test plan and serves to "close the loop" on the plan </a:t>
            </a:r>
          </a:p>
        </p:txBody>
      </p:sp>
      <p:sp>
        <p:nvSpPr>
          <p:cNvPr id="244740" name="Date Placeholder 3"/>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a:xfrm>
            <a:off x="685800" y="4343400"/>
            <a:ext cx="5486400" cy="4495800"/>
          </a:xfrm>
          <a:noFill/>
        </p:spPr>
        <p:txBody>
          <a:bodyPr/>
          <a:lstStyle/>
          <a:p>
            <a:pPr>
              <a:lnSpc>
                <a:spcPct val="80000"/>
              </a:lnSpc>
            </a:pPr>
            <a:r>
              <a:rPr lang="en-US" b="1" smtClean="0">
                <a:latin typeface="Trebuchet MS" panose="020B0703020202090204" pitchFamily="34" charset="0"/>
              </a:rPr>
              <a:t>Test Summary Report Identifier</a:t>
            </a:r>
          </a:p>
          <a:p>
            <a:pPr>
              <a:lnSpc>
                <a:spcPct val="80000"/>
              </a:lnSpc>
            </a:pPr>
            <a:r>
              <a:rPr lang="en-US" smtClean="0">
                <a:latin typeface="Trebuchet MS" panose="020B0703020202090204" pitchFamily="34" charset="0"/>
              </a:rPr>
              <a:t>The </a:t>
            </a:r>
            <a:r>
              <a:rPr lang="en-US" i="1" smtClean="0">
                <a:latin typeface="Trebuchet MS" panose="020B0703020202090204" pitchFamily="34" charset="0"/>
              </a:rPr>
              <a:t>Report Identifier</a:t>
            </a:r>
            <a:r>
              <a:rPr lang="en-US" smtClean="0">
                <a:latin typeface="Trebuchet MS" panose="020B0703020202090204" pitchFamily="34" charset="0"/>
              </a:rPr>
              <a:t> is a unique number that identifies the report and is used to place the test summary report under configuration management.</a:t>
            </a:r>
            <a:endParaRPr lang="en-US" b="1" smtClean="0">
              <a:latin typeface="Trebuchet MS" panose="020B0703020202090204" pitchFamily="34" charset="0"/>
            </a:endParaRPr>
          </a:p>
          <a:p>
            <a:pPr>
              <a:lnSpc>
                <a:spcPct val="80000"/>
              </a:lnSpc>
            </a:pPr>
            <a:r>
              <a:rPr lang="en-US" b="1" smtClean="0">
                <a:latin typeface="Trebuchet MS" panose="020B0703020202090204" pitchFamily="34" charset="0"/>
              </a:rPr>
              <a:t>Summary</a:t>
            </a:r>
          </a:p>
          <a:p>
            <a:pPr>
              <a:lnSpc>
                <a:spcPct val="80000"/>
              </a:lnSpc>
            </a:pPr>
            <a:r>
              <a:rPr lang="en-US" smtClean="0">
                <a:latin typeface="Trebuchet MS" panose="020B0703020202090204" pitchFamily="34" charset="0"/>
              </a:rPr>
              <a:t>This section summarizes what testing activities took place, including the versions/releases of the software, the environment and so forth. This section will normally supply references to the test plan, test-design specifications, test procedures, and test cases.</a:t>
            </a:r>
            <a:endParaRPr lang="en-US" b="1" smtClean="0">
              <a:latin typeface="Trebuchet MS" panose="020B0703020202090204" pitchFamily="34" charset="0"/>
            </a:endParaRPr>
          </a:p>
          <a:p>
            <a:pPr>
              <a:lnSpc>
                <a:spcPct val="80000"/>
              </a:lnSpc>
            </a:pPr>
            <a:r>
              <a:rPr lang="en-US" b="1" smtClean="0">
                <a:latin typeface="Trebuchet MS" panose="020B0703020202090204" pitchFamily="34" charset="0"/>
              </a:rPr>
              <a:t>Variances</a:t>
            </a:r>
          </a:p>
          <a:p>
            <a:pPr>
              <a:lnSpc>
                <a:spcPct val="80000"/>
              </a:lnSpc>
            </a:pPr>
            <a:r>
              <a:rPr lang="en-US" smtClean="0">
                <a:latin typeface="Trebuchet MS" panose="020B0703020202090204" pitchFamily="34" charset="0"/>
              </a:rPr>
              <a:t>This section describes any variances between the testing that was planned and the testing that really occurred. This section is of particular importance to the test manager because it helps him or her see what changed and provides some insights into how to improve the test planning in the future.</a:t>
            </a:r>
            <a:endParaRPr lang="en-US" b="1" smtClean="0">
              <a:latin typeface="Trebuchet MS" panose="020B0703020202090204" pitchFamily="34" charset="0"/>
            </a:endParaRPr>
          </a:p>
          <a:p>
            <a:pPr>
              <a:lnSpc>
                <a:spcPct val="80000"/>
              </a:lnSpc>
            </a:pPr>
            <a:r>
              <a:rPr lang="en-US" b="1" smtClean="0">
                <a:latin typeface="Trebuchet MS" panose="020B0703020202090204" pitchFamily="34" charset="0"/>
              </a:rPr>
              <a:t>Comprehensive Assessment</a:t>
            </a:r>
          </a:p>
          <a:p>
            <a:pPr>
              <a:lnSpc>
                <a:spcPct val="80000"/>
              </a:lnSpc>
            </a:pPr>
            <a:r>
              <a:rPr lang="en-US" smtClean="0">
                <a:latin typeface="Trebuchet MS" panose="020B0703020202090204" pitchFamily="34" charset="0"/>
              </a:rPr>
              <a:t>In this section, you should evaluate the comprehensiveness of the testing process against the criteria specified in the test plan. These criteria are based upon the inventory, requirements, design, code coverage, or some combination thereof. Features or groups of features that were not adequately covered need to be addressed here, including a discussion of any new risks. Any measures of test effectiveness that were used should be reported and explained in this section.</a:t>
            </a:r>
            <a:endParaRPr lang="en-US" b="1" smtClean="0">
              <a:latin typeface="Trebuchet MS" panose="020B0703020202090204" pitchFamily="34" charset="0"/>
            </a:endParaRPr>
          </a:p>
          <a:p>
            <a:pPr>
              <a:lnSpc>
                <a:spcPct val="80000"/>
              </a:lnSpc>
            </a:pPr>
            <a:r>
              <a:rPr lang="en-US" b="1" smtClean="0">
                <a:latin typeface="Trebuchet MS" panose="020B0703020202090204" pitchFamily="34" charset="0"/>
              </a:rPr>
              <a:t>Summary of Results</a:t>
            </a:r>
          </a:p>
          <a:p>
            <a:pPr>
              <a:lnSpc>
                <a:spcPct val="80000"/>
              </a:lnSpc>
            </a:pPr>
            <a:r>
              <a:rPr lang="en-US" smtClean="0">
                <a:latin typeface="Trebuchet MS" panose="020B0703020202090204" pitchFamily="34" charset="0"/>
              </a:rPr>
              <a:t>Summarize the results of testing here. Identify all resolved incidents and summarize their resolution. Identify all unresolved incidents. This section will contain metrics about defects and their distribution (refer to the section on </a:t>
            </a:r>
            <a:r>
              <a:rPr lang="en-US" i="1" smtClean="0">
                <a:latin typeface="Trebuchet MS" panose="020B0703020202090204" pitchFamily="34" charset="0"/>
              </a:rPr>
              <a:t>Pareto Analysis</a:t>
            </a:r>
            <a:r>
              <a:rPr lang="en-US" smtClean="0">
                <a:latin typeface="Trebuchet MS" panose="020B0703020202090204" pitchFamily="34" charset="0"/>
              </a:rPr>
              <a:t> in this chapter).</a:t>
            </a:r>
            <a:endParaRPr lang="en-US" b="1" smtClean="0">
              <a:latin typeface="Trebuchet MS" panose="020B0703020202090204" pitchFamily="34" charset="0"/>
            </a:endParaRPr>
          </a:p>
          <a:p>
            <a:pPr>
              <a:lnSpc>
                <a:spcPct val="80000"/>
              </a:lnSpc>
            </a:pPr>
            <a:r>
              <a:rPr lang="en-US" smtClean="0">
                <a:latin typeface="Trebuchet MS" panose="020B0703020202090204" pitchFamily="34" charset="0"/>
              </a:rPr>
              <a:t>.</a:t>
            </a:r>
          </a:p>
        </p:txBody>
      </p:sp>
      <p:sp>
        <p:nvSpPr>
          <p:cNvPr id="245764" name="Date Placeholder 3"/>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p:sp>
      <p:sp>
        <p:nvSpPr>
          <p:cNvPr id="247811" name="Notes Placeholder 2"/>
          <p:cNvSpPr>
            <a:spLocks noGrp="1"/>
          </p:cNvSpPr>
          <p:nvPr>
            <p:ph type="body" idx="1"/>
          </p:nvPr>
        </p:nvSpPr>
        <p:spPr>
          <a:noFill/>
        </p:spPr>
        <p:txBody>
          <a:bodyPr/>
          <a:lstStyle/>
          <a:p>
            <a:endParaRPr lang="en-US" smtClean="0"/>
          </a:p>
        </p:txBody>
      </p:sp>
      <p:sp>
        <p:nvSpPr>
          <p:cNvPr id="247812"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E3FFF507-9C19-4158-8BCE-507443D4AC00}" type="slidenum">
              <a:rPr lang="en-US" sz="1200"/>
              <a:pPr algn="r">
                <a:spcBef>
                  <a:spcPct val="0"/>
                </a:spcBef>
                <a:buFontTx/>
                <a:buNone/>
              </a:pPr>
              <a:t>44</a:t>
            </a:fld>
            <a:endParaRPr lang="en-US" sz="1200" dirty="0"/>
          </a:p>
        </p:txBody>
      </p:sp>
      <p:sp>
        <p:nvSpPr>
          <p:cNvPr id="247813"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p:sp>
      <p:sp>
        <p:nvSpPr>
          <p:cNvPr id="248835" name="Notes Placeholder 2"/>
          <p:cNvSpPr>
            <a:spLocks noGrp="1"/>
          </p:cNvSpPr>
          <p:nvPr>
            <p:ph type="body" idx="1"/>
          </p:nvPr>
        </p:nvSpPr>
        <p:spPr>
          <a:noFill/>
        </p:spPr>
        <p:txBody>
          <a:bodyPr/>
          <a:lstStyle/>
          <a:p>
            <a:endParaRPr lang="en-US" smtClean="0"/>
          </a:p>
        </p:txBody>
      </p:sp>
      <p:sp>
        <p:nvSpPr>
          <p:cNvPr id="248836"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05E3CCE4-0173-41A6-931F-2E3FCCA4B531}" type="slidenum">
              <a:rPr lang="en-US" sz="1200"/>
              <a:pPr algn="r">
                <a:spcBef>
                  <a:spcPct val="0"/>
                </a:spcBef>
                <a:buFontTx/>
                <a:buNone/>
              </a:pPr>
              <a:t>45</a:t>
            </a:fld>
            <a:endParaRPr lang="en-US" sz="1200" dirty="0"/>
          </a:p>
        </p:txBody>
      </p:sp>
      <p:sp>
        <p:nvSpPr>
          <p:cNvPr id="248837"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p:sp>
      <p:sp>
        <p:nvSpPr>
          <p:cNvPr id="249859" name="Notes Placeholder 2"/>
          <p:cNvSpPr>
            <a:spLocks noGrp="1"/>
          </p:cNvSpPr>
          <p:nvPr>
            <p:ph type="body" idx="1"/>
          </p:nvPr>
        </p:nvSpPr>
        <p:spPr>
          <a:noFill/>
        </p:spPr>
        <p:txBody>
          <a:bodyPr/>
          <a:lstStyle/>
          <a:p>
            <a:endParaRPr lang="en-US" smtClean="0"/>
          </a:p>
        </p:txBody>
      </p:sp>
      <p:sp>
        <p:nvSpPr>
          <p:cNvPr id="249860"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62C6D626-EC07-47E6-9EF1-C49341020BCC}" type="slidenum">
              <a:rPr lang="en-US" sz="1200"/>
              <a:pPr algn="r">
                <a:spcBef>
                  <a:spcPct val="0"/>
                </a:spcBef>
                <a:buFontTx/>
                <a:buNone/>
              </a:pPr>
              <a:t>46</a:t>
            </a:fld>
            <a:endParaRPr lang="en-US" sz="1200" dirty="0"/>
          </a:p>
        </p:txBody>
      </p:sp>
      <p:sp>
        <p:nvSpPr>
          <p:cNvPr id="249861"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p:sp>
      <p:sp>
        <p:nvSpPr>
          <p:cNvPr id="250883" name="Notes Placeholder 2"/>
          <p:cNvSpPr>
            <a:spLocks noGrp="1"/>
          </p:cNvSpPr>
          <p:nvPr>
            <p:ph type="body" idx="1"/>
          </p:nvPr>
        </p:nvSpPr>
        <p:spPr>
          <a:noFill/>
        </p:spPr>
        <p:txBody>
          <a:bodyPr/>
          <a:lstStyle/>
          <a:p>
            <a:endParaRPr lang="en-US" smtClean="0"/>
          </a:p>
        </p:txBody>
      </p:sp>
      <p:sp>
        <p:nvSpPr>
          <p:cNvPr id="250884"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BD85E7E2-7BC3-42DA-9B0C-BDAED981CEC9}" type="slidenum">
              <a:rPr lang="en-US" sz="1200"/>
              <a:pPr algn="r">
                <a:spcBef>
                  <a:spcPct val="0"/>
                </a:spcBef>
                <a:buFontTx/>
                <a:buNone/>
              </a:pPr>
              <a:t>47</a:t>
            </a:fld>
            <a:endParaRPr lang="en-US" sz="1200" dirty="0"/>
          </a:p>
        </p:txBody>
      </p:sp>
      <p:sp>
        <p:nvSpPr>
          <p:cNvPr id="250885"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p:sp>
      <p:sp>
        <p:nvSpPr>
          <p:cNvPr id="251907" name="Notes Placeholder 2"/>
          <p:cNvSpPr>
            <a:spLocks noGrp="1"/>
          </p:cNvSpPr>
          <p:nvPr>
            <p:ph type="body" idx="1"/>
          </p:nvPr>
        </p:nvSpPr>
        <p:spPr>
          <a:noFill/>
        </p:spPr>
        <p:txBody>
          <a:bodyPr/>
          <a:lstStyle/>
          <a:p>
            <a:endParaRPr lang="en-US" smtClean="0"/>
          </a:p>
        </p:txBody>
      </p:sp>
      <p:sp>
        <p:nvSpPr>
          <p:cNvPr id="251908"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CC2AF22B-4A8D-49E3-AD44-9B2F5F1580AE}" type="slidenum">
              <a:rPr lang="en-US" sz="1200"/>
              <a:pPr algn="r">
                <a:spcBef>
                  <a:spcPct val="0"/>
                </a:spcBef>
                <a:buFontTx/>
                <a:buNone/>
              </a:pPr>
              <a:t>48</a:t>
            </a:fld>
            <a:endParaRPr lang="en-US" sz="1200" dirty="0"/>
          </a:p>
        </p:txBody>
      </p:sp>
      <p:sp>
        <p:nvSpPr>
          <p:cNvPr id="251909"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p:sp>
      <p:sp>
        <p:nvSpPr>
          <p:cNvPr id="252931" name="Notes Placeholder 2"/>
          <p:cNvSpPr>
            <a:spLocks noGrp="1"/>
          </p:cNvSpPr>
          <p:nvPr>
            <p:ph type="body" idx="1"/>
          </p:nvPr>
        </p:nvSpPr>
        <p:spPr>
          <a:noFill/>
        </p:spPr>
        <p:txBody>
          <a:bodyPr/>
          <a:lstStyle/>
          <a:p>
            <a:endParaRPr lang="en-US" smtClean="0"/>
          </a:p>
        </p:txBody>
      </p:sp>
      <p:sp>
        <p:nvSpPr>
          <p:cNvPr id="252932"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504C69CD-18B1-4A89-9CBB-FACD7B8F9138}" type="slidenum">
              <a:rPr lang="en-US" sz="1200"/>
              <a:pPr algn="r">
                <a:spcBef>
                  <a:spcPct val="0"/>
                </a:spcBef>
                <a:buFontTx/>
                <a:buNone/>
              </a:pPr>
              <a:t>50</a:t>
            </a:fld>
            <a:endParaRPr lang="en-US" sz="1200" dirty="0"/>
          </a:p>
        </p:txBody>
      </p:sp>
      <p:sp>
        <p:nvSpPr>
          <p:cNvPr id="252933"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p:sp>
      <p:sp>
        <p:nvSpPr>
          <p:cNvPr id="257027" name="Notes Placeholder 2"/>
          <p:cNvSpPr>
            <a:spLocks noGrp="1"/>
          </p:cNvSpPr>
          <p:nvPr>
            <p:ph type="body" idx="1"/>
          </p:nvPr>
        </p:nvSpPr>
        <p:spPr>
          <a:noFill/>
        </p:spPr>
        <p:txBody>
          <a:bodyPr/>
          <a:lstStyle/>
          <a:p>
            <a:endParaRPr lang="en-US" smtClean="0"/>
          </a:p>
        </p:txBody>
      </p:sp>
      <p:sp>
        <p:nvSpPr>
          <p:cNvPr id="257028"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27B9D987-E1BE-4951-9395-737F140B1D61}" type="slidenum">
              <a:rPr lang="en-US" sz="1200"/>
              <a:pPr algn="r">
                <a:spcBef>
                  <a:spcPct val="0"/>
                </a:spcBef>
                <a:buFontTx/>
                <a:buNone/>
              </a:pPr>
              <a:t>51</a:t>
            </a:fld>
            <a:endParaRPr lang="en-US" sz="1200" dirty="0"/>
          </a:p>
        </p:txBody>
      </p:sp>
      <p:sp>
        <p:nvSpPr>
          <p:cNvPr id="257029"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p:sp>
      <p:sp>
        <p:nvSpPr>
          <p:cNvPr id="258051" name="Notes Placeholder 2"/>
          <p:cNvSpPr>
            <a:spLocks noGrp="1"/>
          </p:cNvSpPr>
          <p:nvPr>
            <p:ph type="body" idx="1"/>
          </p:nvPr>
        </p:nvSpPr>
        <p:spPr>
          <a:noFill/>
        </p:spPr>
        <p:txBody>
          <a:bodyPr/>
          <a:lstStyle/>
          <a:p>
            <a:endParaRPr lang="en-US" smtClean="0"/>
          </a:p>
        </p:txBody>
      </p:sp>
      <p:sp>
        <p:nvSpPr>
          <p:cNvPr id="258052"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D1489D46-4C77-4205-9A10-A9F063F2981D}" type="slidenum">
              <a:rPr lang="en-US" sz="1200"/>
              <a:pPr algn="r">
                <a:spcBef>
                  <a:spcPct val="0"/>
                </a:spcBef>
                <a:buFontTx/>
                <a:buNone/>
              </a:pPr>
              <a:t>52</a:t>
            </a:fld>
            <a:endParaRPr lang="en-US" sz="1200" dirty="0"/>
          </a:p>
        </p:txBody>
      </p:sp>
      <p:sp>
        <p:nvSpPr>
          <p:cNvPr id="258053"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p:sp>
      <p:sp>
        <p:nvSpPr>
          <p:cNvPr id="259075" name="Notes Placeholder 2"/>
          <p:cNvSpPr>
            <a:spLocks noGrp="1"/>
          </p:cNvSpPr>
          <p:nvPr>
            <p:ph type="body" idx="1"/>
          </p:nvPr>
        </p:nvSpPr>
        <p:spPr>
          <a:noFill/>
        </p:spPr>
        <p:txBody>
          <a:bodyPr/>
          <a:lstStyle/>
          <a:p>
            <a:endParaRPr lang="en-US" smtClean="0"/>
          </a:p>
        </p:txBody>
      </p:sp>
      <p:sp>
        <p:nvSpPr>
          <p:cNvPr id="259076"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EAF389B6-CBA5-44A3-8B13-5BC6679D1A56}" type="slidenum">
              <a:rPr lang="en-US" sz="1200"/>
              <a:pPr algn="r">
                <a:spcBef>
                  <a:spcPct val="0"/>
                </a:spcBef>
                <a:buFontTx/>
                <a:buNone/>
              </a:pPr>
              <a:t>53</a:t>
            </a:fld>
            <a:endParaRPr lang="en-US" sz="1200" dirty="0"/>
          </a:p>
        </p:txBody>
      </p:sp>
      <p:sp>
        <p:nvSpPr>
          <p:cNvPr id="259077"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p:sp>
      <p:sp>
        <p:nvSpPr>
          <p:cNvPr id="260099" name="Notes Placeholder 2"/>
          <p:cNvSpPr>
            <a:spLocks noGrp="1"/>
          </p:cNvSpPr>
          <p:nvPr>
            <p:ph type="body" idx="1"/>
          </p:nvPr>
        </p:nvSpPr>
        <p:spPr>
          <a:noFill/>
        </p:spPr>
        <p:txBody>
          <a:bodyPr/>
          <a:lstStyle/>
          <a:p>
            <a:endParaRPr lang="en-US" smtClean="0"/>
          </a:p>
        </p:txBody>
      </p:sp>
      <p:sp>
        <p:nvSpPr>
          <p:cNvPr id="260100"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E417BAE0-0F1E-469A-ADAE-E6EC4854222C}" type="slidenum">
              <a:rPr lang="en-US" sz="1200"/>
              <a:pPr algn="r">
                <a:spcBef>
                  <a:spcPct val="0"/>
                </a:spcBef>
                <a:buFontTx/>
                <a:buNone/>
              </a:pPr>
              <a:t>54</a:t>
            </a:fld>
            <a:endParaRPr lang="en-US" sz="1200" dirty="0"/>
          </a:p>
        </p:txBody>
      </p:sp>
      <p:sp>
        <p:nvSpPr>
          <p:cNvPr id="260101"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p:sp>
      <p:sp>
        <p:nvSpPr>
          <p:cNvPr id="261123" name="Notes Placeholder 2"/>
          <p:cNvSpPr>
            <a:spLocks noGrp="1"/>
          </p:cNvSpPr>
          <p:nvPr>
            <p:ph type="body" idx="1"/>
          </p:nvPr>
        </p:nvSpPr>
        <p:spPr>
          <a:noFill/>
        </p:spPr>
        <p:txBody>
          <a:bodyPr/>
          <a:lstStyle/>
          <a:p>
            <a:endParaRPr lang="en-US" smtClean="0"/>
          </a:p>
        </p:txBody>
      </p:sp>
      <p:sp>
        <p:nvSpPr>
          <p:cNvPr id="261124"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0CA51FA9-76E4-4554-B7C2-7706DB5B8370}" type="slidenum">
              <a:rPr lang="en-US" sz="1200"/>
              <a:pPr algn="r">
                <a:spcBef>
                  <a:spcPct val="0"/>
                </a:spcBef>
                <a:buFontTx/>
                <a:buNone/>
              </a:pPr>
              <a:t>55</a:t>
            </a:fld>
            <a:endParaRPr lang="en-US" sz="1200" dirty="0"/>
          </a:p>
        </p:txBody>
      </p:sp>
      <p:sp>
        <p:nvSpPr>
          <p:cNvPr id="261125"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p:sp>
      <p:sp>
        <p:nvSpPr>
          <p:cNvPr id="262147" name="Notes Placeholder 2"/>
          <p:cNvSpPr>
            <a:spLocks noGrp="1"/>
          </p:cNvSpPr>
          <p:nvPr>
            <p:ph type="body" idx="1"/>
          </p:nvPr>
        </p:nvSpPr>
        <p:spPr>
          <a:noFill/>
        </p:spPr>
        <p:txBody>
          <a:bodyPr/>
          <a:lstStyle/>
          <a:p>
            <a:endParaRPr lang="en-US" smtClean="0"/>
          </a:p>
        </p:txBody>
      </p:sp>
      <p:sp>
        <p:nvSpPr>
          <p:cNvPr id="262148"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FA7495BA-05D8-47A5-9535-D880A16C4A98}" type="slidenum">
              <a:rPr lang="en-US" sz="1200"/>
              <a:pPr algn="r">
                <a:spcBef>
                  <a:spcPct val="0"/>
                </a:spcBef>
                <a:buFontTx/>
                <a:buNone/>
              </a:pPr>
              <a:t>56</a:t>
            </a:fld>
            <a:endParaRPr lang="en-US" sz="1200" dirty="0"/>
          </a:p>
        </p:txBody>
      </p:sp>
      <p:sp>
        <p:nvSpPr>
          <p:cNvPr id="262149"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p:sp>
      <p:sp>
        <p:nvSpPr>
          <p:cNvPr id="263171" name="Notes Placeholder 2"/>
          <p:cNvSpPr>
            <a:spLocks noGrp="1"/>
          </p:cNvSpPr>
          <p:nvPr>
            <p:ph type="body" idx="1"/>
          </p:nvPr>
        </p:nvSpPr>
        <p:spPr>
          <a:noFill/>
        </p:spPr>
        <p:txBody>
          <a:bodyPr/>
          <a:lstStyle/>
          <a:p>
            <a:endParaRPr lang="en-US" smtClean="0"/>
          </a:p>
        </p:txBody>
      </p:sp>
      <p:sp>
        <p:nvSpPr>
          <p:cNvPr id="263172"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976A9460-65B4-49CD-B363-27B507E76F6F}" type="slidenum">
              <a:rPr lang="en-US" sz="1200"/>
              <a:pPr algn="r">
                <a:spcBef>
                  <a:spcPct val="0"/>
                </a:spcBef>
                <a:buFontTx/>
                <a:buNone/>
              </a:pPr>
              <a:t>57</a:t>
            </a:fld>
            <a:endParaRPr lang="en-US" sz="1200" dirty="0"/>
          </a:p>
        </p:txBody>
      </p:sp>
      <p:sp>
        <p:nvSpPr>
          <p:cNvPr id="263173"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p:sp>
      <p:sp>
        <p:nvSpPr>
          <p:cNvPr id="264195" name="Notes Placeholder 2"/>
          <p:cNvSpPr>
            <a:spLocks noGrp="1"/>
          </p:cNvSpPr>
          <p:nvPr>
            <p:ph type="body" idx="1"/>
          </p:nvPr>
        </p:nvSpPr>
        <p:spPr>
          <a:noFill/>
        </p:spPr>
        <p:txBody>
          <a:bodyPr/>
          <a:lstStyle/>
          <a:p>
            <a:endParaRPr lang="en-US" smtClean="0"/>
          </a:p>
        </p:txBody>
      </p:sp>
      <p:sp>
        <p:nvSpPr>
          <p:cNvPr id="264196"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38812457-29CB-4F51-A58D-30BA3F497951}" type="slidenum">
              <a:rPr lang="en-US" sz="1200"/>
              <a:pPr algn="r">
                <a:spcBef>
                  <a:spcPct val="0"/>
                </a:spcBef>
                <a:buFontTx/>
                <a:buNone/>
              </a:pPr>
              <a:t>58</a:t>
            </a:fld>
            <a:endParaRPr lang="en-US" sz="1200" dirty="0"/>
          </a:p>
        </p:txBody>
      </p:sp>
      <p:sp>
        <p:nvSpPr>
          <p:cNvPr id="264197"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p:sp>
      <p:sp>
        <p:nvSpPr>
          <p:cNvPr id="265219" name="Notes Placeholder 2"/>
          <p:cNvSpPr>
            <a:spLocks noGrp="1"/>
          </p:cNvSpPr>
          <p:nvPr>
            <p:ph type="body" idx="1"/>
          </p:nvPr>
        </p:nvSpPr>
        <p:spPr>
          <a:noFill/>
        </p:spPr>
        <p:txBody>
          <a:bodyPr/>
          <a:lstStyle/>
          <a:p>
            <a:endParaRPr lang="en-US" smtClean="0"/>
          </a:p>
        </p:txBody>
      </p:sp>
      <p:sp>
        <p:nvSpPr>
          <p:cNvPr id="265220"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131675C9-3422-4451-8124-1861907C6EF4}" type="slidenum">
              <a:rPr lang="en-US" sz="1200"/>
              <a:pPr algn="r">
                <a:spcBef>
                  <a:spcPct val="0"/>
                </a:spcBef>
                <a:buFontTx/>
                <a:buNone/>
              </a:pPr>
              <a:t>59</a:t>
            </a:fld>
            <a:endParaRPr lang="en-US" sz="1200" dirty="0"/>
          </a:p>
        </p:txBody>
      </p:sp>
      <p:sp>
        <p:nvSpPr>
          <p:cNvPr id="265221"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p:sp>
      <p:sp>
        <p:nvSpPr>
          <p:cNvPr id="266243" name="Notes Placeholder 2"/>
          <p:cNvSpPr>
            <a:spLocks noGrp="1"/>
          </p:cNvSpPr>
          <p:nvPr>
            <p:ph type="body" idx="1"/>
          </p:nvPr>
        </p:nvSpPr>
        <p:spPr>
          <a:noFill/>
        </p:spPr>
        <p:txBody>
          <a:bodyPr/>
          <a:lstStyle/>
          <a:p>
            <a:endParaRPr lang="en-US" smtClean="0"/>
          </a:p>
        </p:txBody>
      </p:sp>
      <p:sp>
        <p:nvSpPr>
          <p:cNvPr id="266244"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22279B5C-3E9D-4F27-ACE5-1615D230D091}" type="slidenum">
              <a:rPr lang="en-US" sz="1200"/>
              <a:pPr algn="r">
                <a:spcBef>
                  <a:spcPct val="0"/>
                </a:spcBef>
                <a:buFontTx/>
                <a:buNone/>
              </a:pPr>
              <a:t>60</a:t>
            </a:fld>
            <a:endParaRPr lang="en-US" sz="1200" dirty="0"/>
          </a:p>
        </p:txBody>
      </p:sp>
      <p:sp>
        <p:nvSpPr>
          <p:cNvPr id="266245"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p:sp>
      <p:sp>
        <p:nvSpPr>
          <p:cNvPr id="267267" name="Notes Placeholder 2"/>
          <p:cNvSpPr>
            <a:spLocks noGrp="1"/>
          </p:cNvSpPr>
          <p:nvPr>
            <p:ph type="body" idx="1"/>
          </p:nvPr>
        </p:nvSpPr>
        <p:spPr>
          <a:noFill/>
        </p:spPr>
        <p:txBody>
          <a:bodyPr/>
          <a:lstStyle/>
          <a:p>
            <a:endParaRPr lang="en-US" smtClean="0"/>
          </a:p>
        </p:txBody>
      </p:sp>
      <p:sp>
        <p:nvSpPr>
          <p:cNvPr id="267268"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7C9E3180-ADD3-46B9-9E8E-5B35496D231D}" type="slidenum">
              <a:rPr lang="en-US" sz="1200"/>
              <a:pPr algn="r">
                <a:spcBef>
                  <a:spcPct val="0"/>
                </a:spcBef>
                <a:buFontTx/>
                <a:buNone/>
              </a:pPr>
              <a:t>61</a:t>
            </a:fld>
            <a:endParaRPr lang="en-US" sz="1200" dirty="0"/>
          </a:p>
        </p:txBody>
      </p:sp>
      <p:sp>
        <p:nvSpPr>
          <p:cNvPr id="267269"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p:sp>
      <p:sp>
        <p:nvSpPr>
          <p:cNvPr id="268291" name="Notes Placeholder 2"/>
          <p:cNvSpPr>
            <a:spLocks noGrp="1"/>
          </p:cNvSpPr>
          <p:nvPr>
            <p:ph type="body" idx="1"/>
          </p:nvPr>
        </p:nvSpPr>
        <p:spPr>
          <a:noFill/>
        </p:spPr>
        <p:txBody>
          <a:bodyPr/>
          <a:lstStyle/>
          <a:p>
            <a:endParaRPr lang="en-US" smtClean="0"/>
          </a:p>
        </p:txBody>
      </p:sp>
      <p:sp>
        <p:nvSpPr>
          <p:cNvPr id="268292" name="Slide Number Placeholder 3"/>
          <p:cNvSpPr txBox="1">
            <a:spLocks noGrp="1"/>
          </p:cNvSpPr>
          <p:nvPr/>
        </p:nvSpPr>
        <p:spPr bwMode="auto">
          <a:xfrm>
            <a:off x="3884613" y="8685213"/>
            <a:ext cx="2971800" cy="457200"/>
          </a:xfrm>
          <a:prstGeom prst="rect">
            <a:avLst/>
          </a:prstGeom>
          <a:noFill/>
          <a:ln w="9525">
            <a:noFill/>
            <a:miter lim="800000"/>
          </a:ln>
        </p:spPr>
        <p:txBody>
          <a:bodyPr lIns="91432" tIns="45716" rIns="91432" bIns="45716" anchor="b"/>
          <a:lstStyle/>
          <a:p>
            <a:pPr algn="r">
              <a:spcBef>
                <a:spcPct val="0"/>
              </a:spcBef>
              <a:buFontTx/>
              <a:buNone/>
            </a:pPr>
            <a:fld id="{7CFD1BE6-AD18-4DDA-ABB2-9A2CB64E3D88}" type="slidenum">
              <a:rPr lang="en-US" sz="1200"/>
              <a:pPr algn="r">
                <a:spcBef>
                  <a:spcPct val="0"/>
                </a:spcBef>
                <a:buFontTx/>
                <a:buNone/>
              </a:pPr>
              <a:t>62</a:t>
            </a:fld>
            <a:endParaRPr lang="en-US" sz="1200" dirty="0"/>
          </a:p>
        </p:txBody>
      </p:sp>
      <p:sp>
        <p:nvSpPr>
          <p:cNvPr id="268293"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84D6401A-1751-46FA-8255-80EA7D694D7E}" type="slidenum">
              <a:rPr lang="en-US" altLang="en-US" smtClean="0">
                <a:latin typeface="Calibri" panose="020F0502020204030204" pitchFamily="34" charset="0"/>
              </a:rPr>
              <a:pPr fontAlgn="base">
                <a:spcBef>
                  <a:spcPct val="0"/>
                </a:spcBef>
                <a:spcAft>
                  <a:spcPct val="0"/>
                </a:spcAft>
              </a:pPr>
              <a:t>63</a:t>
            </a:fld>
            <a:endParaRPr lang="en-US" altLang="en-US" smtClean="0">
              <a:latin typeface="Calibri" panose="020F0502020204030204" pitchFamily="34" charset="0"/>
            </a:endParaRPr>
          </a:p>
        </p:txBody>
      </p:sp>
      <p:sp>
        <p:nvSpPr>
          <p:cNvPr id="12493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C7AD4304-D326-40A9-812A-ECFA960B8E22}" type="slidenum">
              <a:rPr lang="en-US" altLang="en-US" smtClean="0">
                <a:latin typeface="Calibri" panose="020F0502020204030204" pitchFamily="34" charset="0"/>
              </a:rPr>
              <a:pPr fontAlgn="base">
                <a:spcBef>
                  <a:spcPct val="0"/>
                </a:spcBef>
                <a:spcAft>
                  <a:spcPct val="0"/>
                </a:spcAft>
              </a:pPr>
              <a:t>64</a:t>
            </a:fld>
            <a:endParaRPr lang="en-US" altLang="en-US" smtClean="0">
              <a:latin typeface="Calibri" panose="020F0502020204030204" pitchFamily="34" charset="0"/>
            </a:endParaRPr>
          </a:p>
        </p:txBody>
      </p:sp>
      <p:sp>
        <p:nvSpPr>
          <p:cNvPr id="12697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2698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11</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5"/>
          </p:nvPr>
        </p:nvSpPr>
        <p:spPr/>
        <p:txBody>
          <a:bodyPr/>
          <a:lstStyle/>
          <a:p>
            <a:fld id="{AE3FF48A-6F7C-4D72-9CF4-474598BC0DAB}" type="slidenum">
              <a:rPr lang="en-US"/>
              <a:pPr/>
              <a:t>12</a:t>
            </a:fld>
            <a:endParaRPr lang="en-US"/>
          </a:p>
        </p:txBody>
      </p:sp>
      <p:sp>
        <p:nvSpPr>
          <p:cNvPr id="5" name="Rectangle 2"/>
          <p:cNvSpPr>
            <a:spLocks noGrp="1" noChangeArrowheads="1"/>
          </p:cNvSpPr>
          <p:nvPr>
            <p:ph type="hdr" sz="quarter"/>
          </p:nvPr>
        </p:nvSpPr>
        <p:spPr/>
        <p:txBody>
          <a:bodyPr/>
          <a:lstStyle/>
          <a:p>
            <a:r>
              <a:rPr lang="en-US"/>
              <a:t>Software Engineering Fundamentals: </a:t>
            </a:r>
          </a:p>
          <a:p>
            <a:r>
              <a:rPr lang="en-US"/>
              <a:t>Software Application Testing</a:t>
            </a:r>
          </a:p>
        </p:txBody>
      </p:sp>
      <p:sp>
        <p:nvSpPr>
          <p:cNvPr id="731140" name="Rectangle 4"/>
          <p:cNvSpPr>
            <a:spLocks noGrp="1" noRot="1" noChangeAspect="1" noChangeArrowheads="1" noTextEdit="1"/>
          </p:cNvSpPr>
          <p:nvPr>
            <p:ph type="sldImg"/>
          </p:nvPr>
        </p:nvSpPr>
        <p:spPr>
          <a:xfrm>
            <a:off x="554038" y="695325"/>
            <a:ext cx="5767387" cy="3244850"/>
          </a:xfrm>
        </p:spPr>
      </p:sp>
      <p:sp>
        <p:nvSpPr>
          <p:cNvPr id="731141" name="Rectangle 5"/>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en-US" b="1"/>
              <a:t>Focus:</a:t>
            </a:r>
            <a:r>
              <a:rPr lang="en-US"/>
              <a:t> Definition of Entry and Exit Criteria (cont.)</a:t>
            </a:r>
          </a:p>
          <a:p>
            <a:endParaRPr lang="en-US"/>
          </a:p>
          <a:p>
            <a:r>
              <a:rPr lang="en-US" b="1"/>
              <a:t>Transition:</a:t>
            </a:r>
            <a:r>
              <a:rPr lang="en-US"/>
              <a:t> To understand more the concept of entry and exit criteria, lets have a more detailed discussion by inspecting the criteria specific to a test stage. Let’s take Application Product test as an example.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1" name="Text Placeholder 2"/>
          <p:cNvSpPr>
            <a:spLocks noGrp="1"/>
          </p:cNvSpPr>
          <p:nvPr>
            <p:ph type="body" idx="1" hasCustomPrompt="1"/>
          </p:nvPr>
        </p:nvSpPr>
        <p:spPr>
          <a:xfrm>
            <a:off x="2361644" y="4749506"/>
            <a:ext cx="3865099"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794691" y="4762673"/>
            <a:ext cx="529409"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2" name="Rectangle 1"/>
          <p:cNvSpPr/>
          <p:nvPr userDrawn="1"/>
        </p:nvSpPr>
        <p:spPr>
          <a:xfrm>
            <a:off x="528353" y="2719878"/>
            <a:ext cx="1113355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sz="half" idx="1"/>
          </p:nvPr>
        </p:nvSpPr>
        <p:spPr>
          <a:xfrm>
            <a:off x="528354" y="1742499"/>
            <a:ext cx="10622576"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34369" y="2812642"/>
            <a:ext cx="10934777"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Rectangle 1"/>
          <p:cNvSpPr/>
          <p:nvPr userDrawn="1"/>
        </p:nvSpPr>
        <p:spPr>
          <a:xfrm>
            <a:off x="5632174" y="1742498"/>
            <a:ext cx="602973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sz="half" idx="1"/>
          </p:nvPr>
        </p:nvSpPr>
        <p:spPr>
          <a:xfrm>
            <a:off x="528354" y="1742498"/>
            <a:ext cx="4984550"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5738191" y="1842052"/>
            <a:ext cx="5830955"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622853" y="1480168"/>
            <a:ext cx="10946294"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763" y="1716789"/>
            <a:ext cx="5373687"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763" y="2422472"/>
            <a:ext cx="5157787"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6170612" y="1716789"/>
            <a:ext cx="51831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2422472"/>
            <a:ext cx="518318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193253"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888" y="1721063"/>
            <a:ext cx="9317020"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750098" y="2112122"/>
            <a:ext cx="5366929" cy="3910605"/>
          </a:xfrm>
          <a:prstGeom prst="rect">
            <a:avLst/>
          </a:prstGeom>
        </p:spPr>
      </p:pic>
      <p:sp>
        <p:nvSpPr>
          <p:cNvPr id="3" name="Content Placeholder 2"/>
          <p:cNvSpPr>
            <a:spLocks noGrp="1"/>
          </p:cNvSpPr>
          <p:nvPr>
            <p:ph sz="half" idx="1" hasCustomPrompt="1"/>
          </p:nvPr>
        </p:nvSpPr>
        <p:spPr>
          <a:xfrm>
            <a:off x="1108038" y="3550023"/>
            <a:ext cx="10144460"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887" y="1721062"/>
            <a:ext cx="10723611"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750098" y="2112122"/>
            <a:ext cx="5366929" cy="3910605"/>
          </a:xfrm>
          <a:prstGeom prst="rect">
            <a:avLst/>
          </a:prstGeom>
        </p:spPr>
      </p:pic>
      <p:sp>
        <p:nvSpPr>
          <p:cNvPr id="14" name="Content Placeholder 2"/>
          <p:cNvSpPr>
            <a:spLocks noGrp="1"/>
          </p:cNvSpPr>
          <p:nvPr>
            <p:ph sz="half" idx="13" hasCustomPrompt="1"/>
          </p:nvPr>
        </p:nvSpPr>
        <p:spPr>
          <a:xfrm>
            <a:off x="528887" y="1721062"/>
            <a:ext cx="10723611"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650061" y="2686453"/>
            <a:ext cx="898036" cy="898036"/>
          </a:xfrm>
          <a:prstGeom prst="rect">
            <a:avLst/>
          </a:prstGeom>
        </p:spPr>
      </p:pic>
      <p:sp>
        <p:nvSpPr>
          <p:cNvPr id="13" name="TextBox 12"/>
          <p:cNvSpPr txBox="1"/>
          <p:nvPr userDrawn="1"/>
        </p:nvSpPr>
        <p:spPr>
          <a:xfrm>
            <a:off x="6642633" y="278886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SUMMARY</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9580" y="2488725"/>
            <a:ext cx="6637469"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5271242" y="1711914"/>
            <a:ext cx="6188691" cy="492443"/>
          </a:xfrm>
          <a:prstGeom prst="rect">
            <a:avLst/>
          </a:prstGeom>
          <a:noFill/>
        </p:spPr>
        <p:txBody>
          <a:bodyPr wrap="square" rtlCol="0">
            <a:spAutoFit/>
          </a:bodyPr>
          <a:lstStyle/>
          <a:p>
            <a:r>
              <a:rPr lang="en-IN" sz="2600" dirty="0" smtClean="0">
                <a:latin typeface="Helvetica LT Std Cond Light" panose="020B0406020202030204" pitchFamily="34" charset="0"/>
              </a:rPr>
              <a:t>In </a:t>
            </a:r>
            <a:r>
              <a:rPr lang="en-IN" sz="2600" dirty="0">
                <a:latin typeface="Helvetica LT Std Cond Light" panose="020B0406020202030204" pitchFamily="34" charset="0"/>
              </a:rPr>
              <a:t>this </a:t>
            </a:r>
            <a:r>
              <a:rPr lang="en-IN" sz="2600" dirty="0" smtClean="0">
                <a:latin typeface="Helvetica LT Std Cond Light" panose="020B0406020202030204" pitchFamily="34" charset="0"/>
              </a:rPr>
              <a:t>lesson, you’ve learned to:</a:t>
            </a:r>
            <a:endParaRPr lang="en-IN" sz="2600" dirty="0">
              <a:latin typeface="Helvetica LT Std Cond Light" panose="020B0406020202030204" pitchFamily="34" charset="0"/>
            </a:endParaRPr>
          </a:p>
        </p:txBody>
      </p:sp>
      <p:sp>
        <p:nvSpPr>
          <p:cNvPr id="12" name="TextBox 11"/>
          <p:cNvSpPr txBox="1"/>
          <p:nvPr userDrawn="1"/>
        </p:nvSpPr>
        <p:spPr>
          <a:xfrm>
            <a:off x="349621" y="875714"/>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SUMMARY</a:t>
            </a:r>
            <a:endParaRPr lang="en-IN" sz="24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969308" y="2089306"/>
            <a:ext cx="3364903" cy="3954169"/>
          </a:xfrm>
          <a:prstGeom prst="rect">
            <a:avLst/>
          </a:prstGeom>
        </p:spPr>
      </p:pic>
      <p:sp>
        <p:nvSpPr>
          <p:cNvPr id="16" name="TextBox 15"/>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645479" y="2743603"/>
            <a:ext cx="907200" cy="898036"/>
          </a:xfrm>
          <a:prstGeom prst="rect">
            <a:avLst/>
          </a:prstGeom>
        </p:spPr>
      </p:pic>
      <p:sp>
        <p:nvSpPr>
          <p:cNvPr id="8" name="TextBox 7"/>
          <p:cNvSpPr txBox="1"/>
          <p:nvPr userDrawn="1"/>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INTRODUCTION</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2" name="TextBox 1"/>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5" name="Rectangle 4"/>
          <p:cNvSpPr/>
          <p:nvPr userDrawn="1"/>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userDrawn="1"/>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30570" y="1577011"/>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1" name="Rectangle 10"/>
          <p:cNvSpPr/>
          <p:nvPr userDrawn="1"/>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userDrawn="1"/>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30570" y="288897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4" name="Rectangle 13"/>
          <p:cNvSpPr/>
          <p:nvPr userDrawn="1"/>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userDrawn="1"/>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30570" y="4200943"/>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7" name="Rectangle 16"/>
          <p:cNvSpPr/>
          <p:nvPr userDrawn="1"/>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userDrawn="1"/>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30570" y="539728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20"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A8A4EF8-DC0A-4598-AB6C-CF7BDEF52719}"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A8A4EF8-DC0A-4598-AB6C-CF7BDEF52719}"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8A4EF8-DC0A-4598-AB6C-CF7BDEF52719}"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8A4EF8-DC0A-4598-AB6C-CF7BDEF52719}"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114300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1914144" y="1447800"/>
            <a:ext cx="9997440" cy="480060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75200" y="6305550"/>
            <a:ext cx="2844800" cy="476250"/>
          </a:xfrm>
          <a:prstGeom prst="rect">
            <a:avLst/>
          </a:prstGeom>
        </p:spPr>
        <p:txBody>
          <a:bodyPr/>
          <a:lstStyle/>
          <a:p>
            <a:fld id="{77E99D01-17C6-4595-A0A8-E957381E5CF1}" type="datetime1">
              <a:rPr lang="en-US" smtClean="0"/>
              <a:pPr/>
              <a:t>2/28/2022</a:t>
            </a:fld>
            <a:endParaRPr lang="en-US" dirty="0"/>
          </a:p>
        </p:txBody>
      </p:sp>
      <p:sp>
        <p:nvSpPr>
          <p:cNvPr id="5" name="Footer Placeholder 4"/>
          <p:cNvSpPr>
            <a:spLocks noGrp="1"/>
          </p:cNvSpPr>
          <p:nvPr>
            <p:ph type="ftr" sz="quarter" idx="11"/>
          </p:nvPr>
        </p:nvSpPr>
        <p:spPr>
          <a:xfrm>
            <a:off x="7620000" y="6305550"/>
            <a:ext cx="3860800" cy="47625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1D7D8CBC-E37A-4E53-98E7-8F39DB2F6DEC}"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6850"/>
            <a:ext cx="10871200" cy="914400"/>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215900" y="1295400"/>
            <a:ext cx="5537200" cy="5334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956300" y="1295400"/>
            <a:ext cx="5537200" cy="5334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a:xfrm>
            <a:off x="9245600" y="6381750"/>
            <a:ext cx="2844800" cy="476250"/>
          </a:xfrm>
        </p:spPr>
        <p:txBody>
          <a:bodyPr/>
          <a:lstStyle>
            <a:lvl1pPr>
              <a:defRPr/>
            </a:lvl1pPr>
          </a:lstStyle>
          <a:p>
            <a:endParaRPr lang="en-US"/>
          </a:p>
          <a:p>
            <a:fld id="{DF00E0E8-21D8-479B-85B6-3230B0946AD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645479" y="2743603"/>
            <a:ext cx="907199" cy="898036"/>
          </a:xfrm>
          <a:prstGeom prst="rect">
            <a:avLst/>
          </a:prstGeom>
        </p:spPr>
      </p:pic>
      <p:sp>
        <p:nvSpPr>
          <p:cNvPr id="8" name="TextBox 7"/>
          <p:cNvSpPr txBox="1"/>
          <p:nvPr userDrawn="1"/>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OBJECTIVES</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9" name="TextBox 8"/>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645479" y="2686453"/>
            <a:ext cx="907200" cy="898036"/>
          </a:xfrm>
          <a:prstGeom prst="rect">
            <a:avLst/>
          </a:prstGeom>
        </p:spPr>
      </p:pic>
      <p:sp>
        <p:nvSpPr>
          <p:cNvPr id="13" name="TextBox 12"/>
          <p:cNvSpPr txBox="1"/>
          <p:nvPr userDrawn="1"/>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704020202020204" pitchFamily="34" charset="0"/>
              </a:rPr>
              <a:t>CONCEPT</a:t>
            </a:r>
          </a:p>
        </p:txBody>
      </p:sp>
      <p:sp>
        <p:nvSpPr>
          <p:cNvPr id="8" name="TextBox 7"/>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 Understanding">
    <p:spTree>
      <p:nvGrpSpPr>
        <p:cNvPr id="1" name=""/>
        <p:cNvGrpSpPr/>
        <p:nvPr/>
      </p:nvGrpSpPr>
      <p:grpSpPr>
        <a:xfrm>
          <a:off x="0" y="0"/>
          <a:ext cx="0" cy="0"/>
          <a:chOff x="0" y="0"/>
          <a:chExt cx="0" cy="0"/>
        </a:xfrm>
      </p:grpSpPr>
      <p:sp>
        <p:nvSpPr>
          <p:cNvPr id="13" name="TextBox 12"/>
          <p:cNvSpPr txBox="1"/>
          <p:nvPr userDrawn="1"/>
        </p:nvSpPr>
        <p:spPr>
          <a:xfrm>
            <a:off x="6642633" y="2788863"/>
            <a:ext cx="4790698"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CHECK YOUR UNDERSTANDING</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7" name="Oval 6"/>
          <p:cNvSpPr/>
          <p:nvPr userDrawn="1"/>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6" y="2488725"/>
            <a:ext cx="105156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528354" y="1711914"/>
            <a:ext cx="6188691"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9" name="TextBox 8"/>
          <p:cNvSpPr txBox="1"/>
          <p:nvPr userDrawn="1"/>
        </p:nvSpPr>
        <p:spPr>
          <a:xfrm>
            <a:off x="349621" y="875715"/>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LEARNING</a:t>
            </a:r>
            <a:r>
              <a:rPr lang="en-IN" sz="2400" b="1" baseline="0" dirty="0" smtClean="0">
                <a:solidFill>
                  <a:srgbClr val="02918B"/>
                </a:solidFill>
                <a:latin typeface="Helvetica LT Std Cond" panose="020B0506020202030204" pitchFamily="34" charset="0"/>
                <a:cs typeface="Arial" panose="020B0704020202020204" pitchFamily="34" charset="0"/>
              </a:rPr>
              <a:t> OBJECTIVES</a:t>
            </a:r>
            <a:endParaRPr lang="en-IN" sz="24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679799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7412020" y="1742500"/>
            <a:ext cx="4779980"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7"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6"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528354" y="4192916"/>
            <a:ext cx="10622576"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userDrawn="1"/>
        </p:nvSpPr>
        <p:spPr>
          <a:xfrm rot="10800000" flipH="1">
            <a:off x="-1" y="-11"/>
            <a:ext cx="12192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Triangle 7"/>
          <p:cNvSpPr/>
          <p:nvPr userDrawn="1"/>
        </p:nvSpPr>
        <p:spPr>
          <a:xfrm rot="10800000" flipH="1">
            <a:off x="-1" y="-5"/>
            <a:ext cx="12192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Triangle 9"/>
          <p:cNvSpPr/>
          <p:nvPr userDrawn="1"/>
        </p:nvSpPr>
        <p:spPr>
          <a:xfrm flipH="1">
            <a:off x="0" y="6488182"/>
            <a:ext cx="12191996"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10"/>
          <p:cNvSpPr/>
          <p:nvPr userDrawn="1"/>
        </p:nvSpPr>
        <p:spPr>
          <a:xfrm flipH="1">
            <a:off x="0" y="6593187"/>
            <a:ext cx="12191996"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
          </p:nvPr>
        </p:nvSpPr>
        <p:spPr>
          <a:xfrm>
            <a:off x="5873674" y="6317304"/>
            <a:ext cx="606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9AF28-B3FD-4E05-A84A-A64CA3A6DD0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dirty="0"/>
              <a:t>Updating Traceability Matrix in Excel</a:t>
            </a:r>
          </a:p>
          <a:p>
            <a:r>
              <a:rPr lang="en-IN" sz="2000" dirty="0"/>
              <a:t>Updating Traceability Matrix in ALM</a:t>
            </a:r>
          </a:p>
          <a:p>
            <a:r>
              <a:rPr lang="en-IN" sz="2000" dirty="0"/>
              <a:t>Sign off - using appropriate channels of communication</a:t>
            </a:r>
          </a:p>
          <a:p>
            <a:r>
              <a:rPr lang="en-IN" sz="2000" dirty="0"/>
              <a:t>Environment set up for testing</a:t>
            </a:r>
          </a:p>
          <a:p>
            <a:r>
              <a:rPr lang="en-IN" sz="2000" dirty="0"/>
              <a:t>ETVX of test execution</a:t>
            </a:r>
          </a:p>
          <a:p>
            <a:r>
              <a:rPr lang="en-IN" sz="2000" dirty="0"/>
              <a:t>Test execution considerations, Test execution in multiple cycles</a:t>
            </a:r>
          </a:p>
          <a:p>
            <a:r>
              <a:rPr lang="en-IN" sz="2000" dirty="0"/>
              <a:t>Issues in Test execution,</a:t>
            </a:r>
          </a:p>
          <a:p>
            <a:r>
              <a:rPr lang="en-IN" sz="2000" dirty="0"/>
              <a:t>GUI testing guidelines</a:t>
            </a:r>
          </a:p>
          <a:p>
            <a:r>
              <a:rPr lang="en-IN" sz="2000" dirty="0"/>
              <a:t>·         Levels  of testing - unit, system, regression, user acceptance</a:t>
            </a:r>
          </a:p>
          <a:p>
            <a:r>
              <a:rPr lang="en-IN" sz="2000" dirty="0"/>
              <a:t>·         Test execution process and measurement of the processes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r>
              <a:rPr lang="en-US" smtClean="0"/>
              <a:t>Analyze the defect</a:t>
            </a:r>
          </a:p>
          <a:p>
            <a:pPr lvl="1"/>
            <a:r>
              <a:rPr lang="en-US" smtClean="0"/>
              <a:t>Analyze and resolve variances observed during test execution</a:t>
            </a:r>
          </a:p>
          <a:p>
            <a:pPr lvl="1"/>
            <a:r>
              <a:rPr lang="en-US" smtClean="0"/>
              <a:t>Identify root cause for each variance observed</a:t>
            </a:r>
          </a:p>
          <a:p>
            <a:pPr lvl="1"/>
            <a:r>
              <a:rPr lang="en-US" smtClean="0"/>
              <a:t>Investigate further and gather more information about symptoms</a:t>
            </a:r>
          </a:p>
          <a:p>
            <a:pPr lvl="1"/>
            <a:r>
              <a:rPr lang="en-US" smtClean="0"/>
              <a:t>Analyze features by varying conditions, options and settings to determine severity</a:t>
            </a:r>
          </a:p>
          <a:p>
            <a:pPr lvl="1"/>
            <a:endParaRPr lang="en-US" smtClean="0"/>
          </a:p>
          <a:p>
            <a:endParaRPr lang="en-US" smtClean="0"/>
          </a:p>
          <a:p>
            <a:endParaRPr lang="en-US" smtClean="0"/>
          </a:p>
          <a:p>
            <a:pPr lvl="1"/>
            <a:endParaRPr lang="en-US" dirty="0"/>
          </a:p>
        </p:txBody>
      </p:sp>
      <p:sp>
        <p:nvSpPr>
          <p:cNvPr id="2" name="Title 1"/>
          <p:cNvSpPr>
            <a:spLocks noGrp="1"/>
          </p:cNvSpPr>
          <p:nvPr>
            <p:ph type="title"/>
          </p:nvPr>
        </p:nvSpPr>
        <p:spPr/>
        <p:txBody>
          <a:bodyPr/>
          <a:lstStyle/>
          <a:p>
            <a:r>
              <a:rPr lang="en-US" smtClean="0"/>
              <a:t>Analyze the defect</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r>
              <a:rPr lang="en-US" smtClean="0"/>
              <a:t>Analyze failures by conditions, options and settings</a:t>
            </a:r>
          </a:p>
          <a:p>
            <a:pPr lvl="1"/>
            <a:r>
              <a:rPr lang="en-US" smtClean="0"/>
              <a:t>Change the condition in which error occurred to determine whether error occurs in the new condition also</a:t>
            </a:r>
          </a:p>
          <a:p>
            <a:pPr lvl="1"/>
            <a:r>
              <a:rPr lang="en-US" smtClean="0"/>
              <a:t>Change the configuration settings and determine whether the error occurs in the new configuration setting as well</a:t>
            </a:r>
          </a:p>
          <a:p>
            <a:pPr lvl="1"/>
            <a:r>
              <a:rPr lang="en-US" smtClean="0"/>
              <a:t>If the bug seems to be related to test environment, then change the software or hardware and determine whether the error occurs in the new environment</a:t>
            </a:r>
          </a:p>
          <a:p>
            <a:endParaRPr lang="en-US" smtClean="0"/>
          </a:p>
          <a:p>
            <a:endParaRPr lang="en-US" smtClean="0"/>
          </a:p>
          <a:p>
            <a:pPr lvl="1"/>
            <a:endParaRPr lang="en-US" dirty="0"/>
          </a:p>
        </p:txBody>
      </p:sp>
      <p:sp>
        <p:nvSpPr>
          <p:cNvPr id="2" name="Title 1"/>
          <p:cNvSpPr>
            <a:spLocks noGrp="1"/>
          </p:cNvSpPr>
          <p:nvPr>
            <p:ph type="title"/>
          </p:nvPr>
        </p:nvSpPr>
        <p:spPr/>
        <p:txBody>
          <a:bodyPr/>
          <a:lstStyle/>
          <a:p>
            <a:r>
              <a:rPr lang="en-US" smtClean="0"/>
              <a:t>Analyze Failures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3"/>
          <p:cNvSpPr>
            <a:spLocks noGrp="1" noChangeArrowheads="1"/>
          </p:cNvSpPr>
          <p:nvPr>
            <p:ph sz="half" idx="1"/>
          </p:nvPr>
        </p:nvSpPr>
        <p:spPr/>
        <p:txBody>
          <a:bodyPr/>
          <a:lstStyle/>
          <a:p>
            <a:r>
              <a:rPr lang="en-US">
                <a:solidFill>
                  <a:schemeClr val="tx1"/>
                </a:solidFill>
              </a:rPr>
              <a:t>Entry Criteria: </a:t>
            </a:r>
          </a:p>
          <a:p>
            <a:pPr lvl="1"/>
            <a:r>
              <a:rPr lang="en-US"/>
              <a:t>A set of decision-making guidelines that indicate whether the project is ready to enter a particular phase of testing.</a:t>
            </a:r>
          </a:p>
          <a:p>
            <a:pPr>
              <a:buFontTx/>
              <a:buNone/>
            </a:pPr>
            <a:endParaRPr lang="en-US"/>
          </a:p>
          <a:p>
            <a:r>
              <a:rPr lang="en-US">
                <a:solidFill>
                  <a:schemeClr val="tx1"/>
                </a:solidFill>
              </a:rPr>
              <a:t>Exit Criteria:</a:t>
            </a:r>
            <a:r>
              <a:rPr lang="en-US"/>
              <a:t> </a:t>
            </a:r>
          </a:p>
          <a:p>
            <a:pPr lvl="1"/>
            <a:r>
              <a:rPr lang="en-US"/>
              <a:t>A set of decision-making guidelines that indicate whether the project is ready to exit a particular phase of testing.</a:t>
            </a:r>
          </a:p>
          <a:p>
            <a:pPr lvl="1">
              <a:buFontTx/>
              <a:buNone/>
            </a:pPr>
            <a:endParaRPr lang="en-US"/>
          </a:p>
          <a:p>
            <a:pPr>
              <a:buFontTx/>
              <a:buNone/>
            </a:pPr>
            <a:endParaRPr lang="en-US"/>
          </a:p>
        </p:txBody>
      </p:sp>
      <p:sp>
        <p:nvSpPr>
          <p:cNvPr id="730114" name="Rectangle 2"/>
          <p:cNvSpPr>
            <a:spLocks noGrp="1" noChangeArrowheads="1"/>
          </p:cNvSpPr>
          <p:nvPr>
            <p:ph type="title"/>
          </p:nvPr>
        </p:nvSpPr>
        <p:spPr/>
        <p:txBody>
          <a:bodyPr/>
          <a:lstStyle/>
          <a:p>
            <a:r>
              <a:rPr lang="en-US"/>
              <a:t>Test Execution Entry and Exit Criteria</a:t>
            </a:r>
          </a:p>
        </p:txBody>
      </p:sp>
      <p:sp>
        <p:nvSpPr>
          <p:cNvPr id="4" name="Slide Number Placeholder 3"/>
          <p:cNvSpPr>
            <a:spLocks noGrp="1"/>
          </p:cNvSpPr>
          <p:nvPr>
            <p:ph type="sldNum" sz="quarter" idx="4294967295"/>
          </p:nvPr>
        </p:nvSpPr>
        <p:spPr>
          <a:xfrm>
            <a:off x="9347200" y="6305550"/>
            <a:ext cx="2844800" cy="476250"/>
          </a:xfrm>
        </p:spPr>
        <p:txBody>
          <a:bodyPr/>
          <a:lstStyle/>
          <a:p>
            <a:endParaRPr lang="en-US"/>
          </a:p>
          <a:p>
            <a:fld id="{DD5CFB7A-D7D2-4C3D-AE09-61E10FD41016}"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4294967295"/>
          </p:nvPr>
        </p:nvSpPr>
        <p:spPr>
          <a:xfrm>
            <a:off x="9347200" y="6381750"/>
            <a:ext cx="2844800" cy="476250"/>
          </a:xfrm>
        </p:spPr>
        <p:txBody>
          <a:bodyPr/>
          <a:lstStyle/>
          <a:p>
            <a:endParaRPr lang="en-US"/>
          </a:p>
          <a:p>
            <a:fld id="{4E67C079-ECB6-425A-9C15-F6C79C47AFFB}" type="slidenum">
              <a:rPr lang="en-US"/>
              <a:pPr/>
              <a:t>13</a:t>
            </a:fld>
            <a:endParaRPr lang="en-US"/>
          </a:p>
        </p:txBody>
      </p:sp>
      <p:sp>
        <p:nvSpPr>
          <p:cNvPr id="758786" name="Rectangle 2"/>
          <p:cNvSpPr>
            <a:spLocks noChangeArrowheads="1"/>
          </p:cNvSpPr>
          <p:nvPr/>
        </p:nvSpPr>
        <p:spPr bwMode="auto">
          <a:xfrm>
            <a:off x="551646" y="830980"/>
            <a:ext cx="8153400" cy="43481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lvl1pPr algn="l">
              <a:defRPr sz="3200" b="1">
                <a:solidFill>
                  <a:srgbClr val="FF6600"/>
                </a:solidFill>
                <a:latin typeface="Arial" panose="020B0704020202020204" pitchFamily="34" charset="0"/>
              </a:defRPr>
            </a:lvl1pPr>
            <a:lvl2pPr algn="l">
              <a:defRPr sz="3200" b="1">
                <a:solidFill>
                  <a:srgbClr val="FF6600"/>
                </a:solidFill>
                <a:latin typeface="Arial" panose="020B0704020202020204" pitchFamily="34" charset="0"/>
              </a:defRPr>
            </a:lvl2pPr>
            <a:lvl3pPr algn="l">
              <a:defRPr sz="3200" b="1">
                <a:solidFill>
                  <a:srgbClr val="FF6600"/>
                </a:solidFill>
                <a:latin typeface="Arial" panose="020B0704020202020204" pitchFamily="34" charset="0"/>
              </a:defRPr>
            </a:lvl3pPr>
            <a:lvl4pPr algn="l">
              <a:defRPr sz="3200" b="1">
                <a:solidFill>
                  <a:srgbClr val="FF6600"/>
                </a:solidFill>
                <a:latin typeface="Arial" panose="020B0704020202020204" pitchFamily="34" charset="0"/>
              </a:defRPr>
            </a:lvl4pPr>
            <a:lvl5pPr algn="l">
              <a:defRPr sz="3200" b="1">
                <a:solidFill>
                  <a:srgbClr val="FF6600"/>
                </a:solidFill>
                <a:latin typeface="Arial" panose="020B0704020202020204" pitchFamily="34" charset="0"/>
              </a:defRPr>
            </a:lvl5pPr>
            <a:lvl6pPr marL="457200" eaLnBrk="0" fontAlgn="base" hangingPunct="0">
              <a:spcBef>
                <a:spcPct val="0"/>
              </a:spcBef>
              <a:spcAft>
                <a:spcPct val="0"/>
              </a:spcAft>
              <a:defRPr sz="3200" b="1">
                <a:solidFill>
                  <a:srgbClr val="FF6600"/>
                </a:solidFill>
                <a:latin typeface="Arial" panose="020B0704020202020204" pitchFamily="34" charset="0"/>
              </a:defRPr>
            </a:lvl6pPr>
            <a:lvl7pPr marL="914400" eaLnBrk="0" fontAlgn="base" hangingPunct="0">
              <a:spcBef>
                <a:spcPct val="0"/>
              </a:spcBef>
              <a:spcAft>
                <a:spcPct val="0"/>
              </a:spcAft>
              <a:defRPr sz="3200" b="1">
                <a:solidFill>
                  <a:srgbClr val="FF6600"/>
                </a:solidFill>
                <a:latin typeface="Arial" panose="020B0704020202020204" pitchFamily="34" charset="0"/>
              </a:defRPr>
            </a:lvl7pPr>
            <a:lvl8pPr marL="1371600" eaLnBrk="0" fontAlgn="base" hangingPunct="0">
              <a:spcBef>
                <a:spcPct val="0"/>
              </a:spcBef>
              <a:spcAft>
                <a:spcPct val="0"/>
              </a:spcAft>
              <a:defRPr sz="3200" b="1">
                <a:solidFill>
                  <a:srgbClr val="FF6600"/>
                </a:solidFill>
                <a:latin typeface="Arial" panose="020B0704020202020204" pitchFamily="34" charset="0"/>
              </a:defRPr>
            </a:lvl8pPr>
            <a:lvl9pPr marL="1828800" eaLnBrk="0" fontAlgn="base" hangingPunct="0">
              <a:spcBef>
                <a:spcPct val="0"/>
              </a:spcBef>
              <a:spcAft>
                <a:spcPct val="0"/>
              </a:spcAft>
              <a:defRPr sz="3200" b="1">
                <a:solidFill>
                  <a:srgbClr val="FF6600"/>
                </a:solidFill>
                <a:latin typeface="Arial" panose="020B0704020202020204" pitchFamily="34" charset="0"/>
              </a:defRPr>
            </a:lvl9pPr>
          </a:lstStyle>
          <a:p>
            <a:pPr>
              <a:lnSpc>
                <a:spcPct val="100000"/>
              </a:lnSpc>
            </a:pPr>
            <a:r>
              <a:rPr lang="en-US" sz="2400" dirty="0">
                <a:solidFill>
                  <a:schemeClr val="bg2">
                    <a:lumMod val="50000"/>
                  </a:schemeClr>
                </a:solidFill>
              </a:rPr>
              <a:t>Test Execution Entry and Exit Criteria</a:t>
            </a:r>
          </a:p>
        </p:txBody>
      </p:sp>
      <p:sp>
        <p:nvSpPr>
          <p:cNvPr id="758787" name="Oval 3"/>
          <p:cNvSpPr>
            <a:spLocks noChangeArrowheads="1"/>
          </p:cNvSpPr>
          <p:nvPr/>
        </p:nvSpPr>
        <p:spPr bwMode="auto">
          <a:xfrm>
            <a:off x="5140326" y="2813051"/>
            <a:ext cx="1812925" cy="798513"/>
          </a:xfrm>
          <a:prstGeom prst="ellipse">
            <a:avLst/>
          </a:prstGeom>
          <a:noFill/>
          <a:ln w="9525" algn="ctr">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pt-BR"/>
              <a:t>Execute Tests</a:t>
            </a:r>
            <a:endParaRPr lang="en-US"/>
          </a:p>
        </p:txBody>
      </p:sp>
      <p:sp>
        <p:nvSpPr>
          <p:cNvPr id="758788" name="AutoShape 4"/>
          <p:cNvSpPr>
            <a:spLocks noChangeArrowheads="1"/>
          </p:cNvSpPr>
          <p:nvPr/>
        </p:nvSpPr>
        <p:spPr bwMode="auto">
          <a:xfrm>
            <a:off x="1866900" y="1636871"/>
            <a:ext cx="2292294" cy="917258"/>
          </a:xfrm>
          <a:prstGeom prst="flowChartDocumen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marL="116205" indent="-116205" algn="l">
              <a:defRPr sz="2400">
                <a:solidFill>
                  <a:schemeClr val="tx1"/>
                </a:solidFill>
                <a:latin typeface="Times New Roman" panose="02020803070505020304" pitchFamily="18" charset="0"/>
              </a:defRPr>
            </a:lvl1pPr>
            <a:lvl2pPr algn="l">
              <a:defRPr sz="2400">
                <a:solidFill>
                  <a:schemeClr val="tx1"/>
                </a:solidFill>
                <a:latin typeface="Times New Roman" panose="02020803070505020304" pitchFamily="18" charset="0"/>
              </a:defRPr>
            </a:lvl2pPr>
            <a:lvl3pPr algn="l">
              <a:defRPr sz="2400">
                <a:solidFill>
                  <a:schemeClr val="tx1"/>
                </a:solidFill>
                <a:latin typeface="Times New Roman" panose="02020803070505020304" pitchFamily="18" charset="0"/>
              </a:defRPr>
            </a:lvl3pPr>
            <a:lvl4pPr algn="l">
              <a:defRPr sz="2400">
                <a:solidFill>
                  <a:schemeClr val="tx1"/>
                </a:solidFill>
                <a:latin typeface="Times New Roman" panose="02020803070505020304" pitchFamily="18" charset="0"/>
              </a:defRPr>
            </a:lvl4pPr>
            <a:lvl5pPr algn="l">
              <a:defRPr sz="2400">
                <a:solidFill>
                  <a:schemeClr val="tx1"/>
                </a:solidFill>
                <a:latin typeface="Times New Roman" panose="02020803070505020304" pitchFamily="18" charset="0"/>
              </a:defRPr>
            </a:lvl5pPr>
            <a:lvl6pPr eaLnBrk="0" fontAlgn="base" hangingPunct="0">
              <a:spcBef>
                <a:spcPct val="0"/>
              </a:spcBef>
              <a:spcAft>
                <a:spcPct val="0"/>
              </a:spcAft>
              <a:defRPr sz="2400">
                <a:solidFill>
                  <a:schemeClr val="tx1"/>
                </a:solidFill>
                <a:latin typeface="Times New Roman" panose="02020803070505020304" pitchFamily="18" charset="0"/>
              </a:defRPr>
            </a:lvl6pPr>
            <a:lvl7pPr eaLnBrk="0" fontAlgn="base" hangingPunct="0">
              <a:spcBef>
                <a:spcPct val="0"/>
              </a:spcBef>
              <a:spcAft>
                <a:spcPct val="0"/>
              </a:spcAft>
              <a:defRPr sz="2400">
                <a:solidFill>
                  <a:schemeClr val="tx1"/>
                </a:solidFill>
                <a:latin typeface="Times New Roman" panose="02020803070505020304" pitchFamily="18" charset="0"/>
              </a:defRPr>
            </a:lvl7pPr>
            <a:lvl8pPr eaLnBrk="0" fontAlgn="base" hangingPunct="0">
              <a:spcBef>
                <a:spcPct val="0"/>
              </a:spcBef>
              <a:spcAft>
                <a:spcPct val="0"/>
              </a:spcAft>
              <a:defRPr sz="2400">
                <a:solidFill>
                  <a:schemeClr val="tx1"/>
                </a:solidFill>
                <a:latin typeface="Times New Roman" panose="02020803070505020304" pitchFamily="18" charset="0"/>
              </a:defRPr>
            </a:lvl8pPr>
            <a:lvl9pPr eaLnBrk="0" fontAlgn="base" hangingPunct="0">
              <a:spcBef>
                <a:spcPct val="0"/>
              </a:spcBef>
              <a:spcAft>
                <a:spcPct val="0"/>
              </a:spcAft>
              <a:defRPr sz="2400">
                <a:solidFill>
                  <a:schemeClr val="tx1"/>
                </a:solidFill>
                <a:latin typeface="Times New Roman" panose="02020803070505020304" pitchFamily="18" charset="0"/>
              </a:defRPr>
            </a:lvl9pPr>
          </a:lstStyle>
          <a:p>
            <a:pPr>
              <a:buFontTx/>
              <a:buChar char="•"/>
            </a:pPr>
            <a:r>
              <a:rPr lang="pt-BR" sz="1400">
                <a:latin typeface="Arial" panose="020B0704020202020204" pitchFamily="34" charset="0"/>
              </a:rPr>
              <a:t>Test Scripts / Procedures</a:t>
            </a:r>
          </a:p>
          <a:p>
            <a:pPr>
              <a:buFontTx/>
              <a:buChar char="•"/>
            </a:pPr>
            <a:r>
              <a:rPr lang="pt-BR" sz="1400">
                <a:latin typeface="Arial" panose="020B0704020202020204" pitchFamily="34" charset="0"/>
              </a:rPr>
              <a:t>Test Data</a:t>
            </a:r>
          </a:p>
          <a:p>
            <a:pPr>
              <a:buFontTx/>
              <a:buChar char="•"/>
            </a:pPr>
            <a:r>
              <a:rPr lang="pt-BR" sz="1400">
                <a:latin typeface="Arial" panose="020B0704020202020204" pitchFamily="34" charset="0"/>
              </a:rPr>
              <a:t>Test Environment</a:t>
            </a:r>
            <a:endParaRPr lang="en-US" sz="1400">
              <a:latin typeface="Arial" panose="020B0704020202020204" pitchFamily="34" charset="0"/>
            </a:endParaRPr>
          </a:p>
        </p:txBody>
      </p:sp>
      <p:sp>
        <p:nvSpPr>
          <p:cNvPr id="758789" name="AutoShape 5"/>
          <p:cNvSpPr>
            <a:spLocks noChangeArrowheads="1"/>
          </p:cNvSpPr>
          <p:nvPr/>
        </p:nvSpPr>
        <p:spPr bwMode="auto">
          <a:xfrm>
            <a:off x="1955801" y="5037138"/>
            <a:ext cx="1939925" cy="601662"/>
          </a:xfrm>
          <a:prstGeom prst="flowChartDocumen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116205" indent="-116205" algn="l">
              <a:defRPr sz="2400">
                <a:solidFill>
                  <a:schemeClr val="tx1"/>
                </a:solidFill>
                <a:latin typeface="Times New Roman" panose="02020803070505020304" pitchFamily="18" charset="0"/>
              </a:defRPr>
            </a:lvl1pPr>
            <a:lvl2pPr algn="l">
              <a:defRPr sz="2400">
                <a:solidFill>
                  <a:schemeClr val="tx1"/>
                </a:solidFill>
                <a:latin typeface="Times New Roman" panose="02020803070505020304" pitchFamily="18" charset="0"/>
              </a:defRPr>
            </a:lvl2pPr>
            <a:lvl3pPr algn="l">
              <a:defRPr sz="2400">
                <a:solidFill>
                  <a:schemeClr val="tx1"/>
                </a:solidFill>
                <a:latin typeface="Times New Roman" panose="02020803070505020304" pitchFamily="18" charset="0"/>
              </a:defRPr>
            </a:lvl3pPr>
            <a:lvl4pPr algn="l">
              <a:defRPr sz="2400">
                <a:solidFill>
                  <a:schemeClr val="tx1"/>
                </a:solidFill>
                <a:latin typeface="Times New Roman" panose="02020803070505020304" pitchFamily="18" charset="0"/>
              </a:defRPr>
            </a:lvl4pPr>
            <a:lvl5pPr algn="l">
              <a:defRPr sz="2400">
                <a:solidFill>
                  <a:schemeClr val="tx1"/>
                </a:solidFill>
                <a:latin typeface="Times New Roman" panose="02020803070505020304" pitchFamily="18" charset="0"/>
              </a:defRPr>
            </a:lvl5pPr>
            <a:lvl6pPr eaLnBrk="0" fontAlgn="base" hangingPunct="0">
              <a:spcBef>
                <a:spcPct val="0"/>
              </a:spcBef>
              <a:spcAft>
                <a:spcPct val="0"/>
              </a:spcAft>
              <a:defRPr sz="2400">
                <a:solidFill>
                  <a:schemeClr val="tx1"/>
                </a:solidFill>
                <a:latin typeface="Times New Roman" panose="02020803070505020304" pitchFamily="18" charset="0"/>
              </a:defRPr>
            </a:lvl6pPr>
            <a:lvl7pPr eaLnBrk="0" fontAlgn="base" hangingPunct="0">
              <a:spcBef>
                <a:spcPct val="0"/>
              </a:spcBef>
              <a:spcAft>
                <a:spcPct val="0"/>
              </a:spcAft>
              <a:defRPr sz="2400">
                <a:solidFill>
                  <a:schemeClr val="tx1"/>
                </a:solidFill>
                <a:latin typeface="Times New Roman" panose="02020803070505020304" pitchFamily="18" charset="0"/>
              </a:defRPr>
            </a:lvl7pPr>
            <a:lvl8pPr eaLnBrk="0" fontAlgn="base" hangingPunct="0">
              <a:spcBef>
                <a:spcPct val="0"/>
              </a:spcBef>
              <a:spcAft>
                <a:spcPct val="0"/>
              </a:spcAft>
              <a:defRPr sz="2400">
                <a:solidFill>
                  <a:schemeClr val="tx1"/>
                </a:solidFill>
                <a:latin typeface="Times New Roman" panose="02020803070505020304" pitchFamily="18" charset="0"/>
              </a:defRPr>
            </a:lvl8pPr>
            <a:lvl9pPr eaLnBrk="0" fontAlgn="base" hangingPunct="0">
              <a:spcBef>
                <a:spcPct val="0"/>
              </a:spcBef>
              <a:spcAft>
                <a:spcPct val="0"/>
              </a:spcAft>
              <a:defRPr sz="2400">
                <a:solidFill>
                  <a:schemeClr val="tx1"/>
                </a:solidFill>
                <a:latin typeface="Times New Roman" panose="02020803070505020304" pitchFamily="18" charset="0"/>
              </a:defRPr>
            </a:lvl9pPr>
          </a:lstStyle>
          <a:p>
            <a:pPr>
              <a:buFontTx/>
              <a:buChar char="•"/>
            </a:pPr>
            <a:r>
              <a:rPr lang="pt-BR" sz="1400">
                <a:latin typeface="Arial" panose="020B0704020202020204" pitchFamily="34" charset="0"/>
              </a:rPr>
              <a:t>Test Incident Reports</a:t>
            </a:r>
            <a:endParaRPr lang="en-US" sz="1400">
              <a:latin typeface="Arial" panose="020B0704020202020204" pitchFamily="34" charset="0"/>
            </a:endParaRPr>
          </a:p>
        </p:txBody>
      </p:sp>
      <p:sp>
        <p:nvSpPr>
          <p:cNvPr id="758790" name="AutoShape 6"/>
          <p:cNvSpPr>
            <a:spLocks noChangeArrowheads="1"/>
          </p:cNvSpPr>
          <p:nvPr/>
        </p:nvSpPr>
        <p:spPr bwMode="auto">
          <a:xfrm>
            <a:off x="4776789" y="5029200"/>
            <a:ext cx="2078037" cy="571500"/>
          </a:xfrm>
          <a:prstGeom prst="flowChartDocumen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116205" indent="-116205" algn="l">
              <a:defRPr sz="2400">
                <a:solidFill>
                  <a:schemeClr val="tx1"/>
                </a:solidFill>
                <a:latin typeface="Times New Roman" panose="02020803070505020304" pitchFamily="18" charset="0"/>
              </a:defRPr>
            </a:lvl1pPr>
            <a:lvl2pPr algn="l">
              <a:defRPr sz="2400">
                <a:solidFill>
                  <a:schemeClr val="tx1"/>
                </a:solidFill>
                <a:latin typeface="Times New Roman" panose="02020803070505020304" pitchFamily="18" charset="0"/>
              </a:defRPr>
            </a:lvl2pPr>
            <a:lvl3pPr algn="l">
              <a:defRPr sz="2400">
                <a:solidFill>
                  <a:schemeClr val="tx1"/>
                </a:solidFill>
                <a:latin typeface="Times New Roman" panose="02020803070505020304" pitchFamily="18" charset="0"/>
              </a:defRPr>
            </a:lvl3pPr>
            <a:lvl4pPr algn="l">
              <a:defRPr sz="2400">
                <a:solidFill>
                  <a:schemeClr val="tx1"/>
                </a:solidFill>
                <a:latin typeface="Times New Roman" panose="02020803070505020304" pitchFamily="18" charset="0"/>
              </a:defRPr>
            </a:lvl4pPr>
            <a:lvl5pPr algn="l">
              <a:defRPr sz="2400">
                <a:solidFill>
                  <a:schemeClr val="tx1"/>
                </a:solidFill>
                <a:latin typeface="Times New Roman" panose="02020803070505020304" pitchFamily="18" charset="0"/>
              </a:defRPr>
            </a:lvl5pPr>
            <a:lvl6pPr eaLnBrk="0" fontAlgn="base" hangingPunct="0">
              <a:spcBef>
                <a:spcPct val="0"/>
              </a:spcBef>
              <a:spcAft>
                <a:spcPct val="0"/>
              </a:spcAft>
              <a:defRPr sz="2400">
                <a:solidFill>
                  <a:schemeClr val="tx1"/>
                </a:solidFill>
                <a:latin typeface="Times New Roman" panose="02020803070505020304" pitchFamily="18" charset="0"/>
              </a:defRPr>
            </a:lvl6pPr>
            <a:lvl7pPr eaLnBrk="0" fontAlgn="base" hangingPunct="0">
              <a:spcBef>
                <a:spcPct val="0"/>
              </a:spcBef>
              <a:spcAft>
                <a:spcPct val="0"/>
              </a:spcAft>
              <a:defRPr sz="2400">
                <a:solidFill>
                  <a:schemeClr val="tx1"/>
                </a:solidFill>
                <a:latin typeface="Times New Roman" panose="02020803070505020304" pitchFamily="18" charset="0"/>
              </a:defRPr>
            </a:lvl7pPr>
            <a:lvl8pPr eaLnBrk="0" fontAlgn="base" hangingPunct="0">
              <a:spcBef>
                <a:spcPct val="0"/>
              </a:spcBef>
              <a:spcAft>
                <a:spcPct val="0"/>
              </a:spcAft>
              <a:defRPr sz="2400">
                <a:solidFill>
                  <a:schemeClr val="tx1"/>
                </a:solidFill>
                <a:latin typeface="Times New Roman" panose="02020803070505020304" pitchFamily="18" charset="0"/>
              </a:defRPr>
            </a:lvl8pPr>
            <a:lvl9pPr eaLnBrk="0" fontAlgn="base" hangingPunct="0">
              <a:spcBef>
                <a:spcPct val="0"/>
              </a:spcBef>
              <a:spcAft>
                <a:spcPct val="0"/>
              </a:spcAft>
              <a:defRPr sz="2400">
                <a:solidFill>
                  <a:schemeClr val="tx1"/>
                </a:solidFill>
                <a:latin typeface="Times New Roman" panose="02020803070505020304" pitchFamily="18" charset="0"/>
              </a:defRPr>
            </a:lvl9pPr>
          </a:lstStyle>
          <a:p>
            <a:pPr>
              <a:buFontTx/>
              <a:buChar char="•"/>
            </a:pPr>
            <a:r>
              <a:rPr lang="pt-BR" sz="1400">
                <a:latin typeface="Arial" panose="020B0704020202020204" pitchFamily="34" charset="0"/>
              </a:rPr>
              <a:t>Test Logs</a:t>
            </a:r>
            <a:endParaRPr lang="en-US" sz="1400">
              <a:latin typeface="Arial" panose="020B0704020202020204" pitchFamily="34" charset="0"/>
            </a:endParaRPr>
          </a:p>
        </p:txBody>
      </p:sp>
      <p:sp>
        <p:nvSpPr>
          <p:cNvPr id="758791" name="AutoShape 7"/>
          <p:cNvSpPr>
            <a:spLocks noChangeArrowheads="1"/>
          </p:cNvSpPr>
          <p:nvPr/>
        </p:nvSpPr>
        <p:spPr bwMode="auto">
          <a:xfrm>
            <a:off x="7794626" y="4999039"/>
            <a:ext cx="1939925" cy="523875"/>
          </a:xfrm>
          <a:prstGeom prst="flowChartDocumen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116205" indent="-116205" algn="l">
              <a:defRPr sz="2400">
                <a:solidFill>
                  <a:schemeClr val="tx1"/>
                </a:solidFill>
                <a:latin typeface="Times New Roman" panose="02020803070505020304" pitchFamily="18" charset="0"/>
              </a:defRPr>
            </a:lvl1pPr>
            <a:lvl2pPr algn="l">
              <a:defRPr sz="2400">
                <a:solidFill>
                  <a:schemeClr val="tx1"/>
                </a:solidFill>
                <a:latin typeface="Times New Roman" panose="02020803070505020304" pitchFamily="18" charset="0"/>
              </a:defRPr>
            </a:lvl2pPr>
            <a:lvl3pPr algn="l">
              <a:defRPr sz="2400">
                <a:solidFill>
                  <a:schemeClr val="tx1"/>
                </a:solidFill>
                <a:latin typeface="Times New Roman" panose="02020803070505020304" pitchFamily="18" charset="0"/>
              </a:defRPr>
            </a:lvl3pPr>
            <a:lvl4pPr algn="l">
              <a:defRPr sz="2400">
                <a:solidFill>
                  <a:schemeClr val="tx1"/>
                </a:solidFill>
                <a:latin typeface="Times New Roman" panose="02020803070505020304" pitchFamily="18" charset="0"/>
              </a:defRPr>
            </a:lvl4pPr>
            <a:lvl5pPr algn="l">
              <a:defRPr sz="2400">
                <a:solidFill>
                  <a:schemeClr val="tx1"/>
                </a:solidFill>
                <a:latin typeface="Times New Roman" panose="02020803070505020304" pitchFamily="18" charset="0"/>
              </a:defRPr>
            </a:lvl5pPr>
            <a:lvl6pPr eaLnBrk="0" fontAlgn="base" hangingPunct="0">
              <a:spcBef>
                <a:spcPct val="0"/>
              </a:spcBef>
              <a:spcAft>
                <a:spcPct val="0"/>
              </a:spcAft>
              <a:defRPr sz="2400">
                <a:solidFill>
                  <a:schemeClr val="tx1"/>
                </a:solidFill>
                <a:latin typeface="Times New Roman" panose="02020803070505020304" pitchFamily="18" charset="0"/>
              </a:defRPr>
            </a:lvl6pPr>
            <a:lvl7pPr eaLnBrk="0" fontAlgn="base" hangingPunct="0">
              <a:spcBef>
                <a:spcPct val="0"/>
              </a:spcBef>
              <a:spcAft>
                <a:spcPct val="0"/>
              </a:spcAft>
              <a:defRPr sz="2400">
                <a:solidFill>
                  <a:schemeClr val="tx1"/>
                </a:solidFill>
                <a:latin typeface="Times New Roman" panose="02020803070505020304" pitchFamily="18" charset="0"/>
              </a:defRPr>
            </a:lvl7pPr>
            <a:lvl8pPr eaLnBrk="0" fontAlgn="base" hangingPunct="0">
              <a:spcBef>
                <a:spcPct val="0"/>
              </a:spcBef>
              <a:spcAft>
                <a:spcPct val="0"/>
              </a:spcAft>
              <a:defRPr sz="2400">
                <a:solidFill>
                  <a:schemeClr val="tx1"/>
                </a:solidFill>
                <a:latin typeface="Times New Roman" panose="02020803070505020304" pitchFamily="18" charset="0"/>
              </a:defRPr>
            </a:lvl8pPr>
            <a:lvl9pPr eaLnBrk="0" fontAlgn="base" hangingPunct="0">
              <a:spcBef>
                <a:spcPct val="0"/>
              </a:spcBef>
              <a:spcAft>
                <a:spcPct val="0"/>
              </a:spcAft>
              <a:defRPr sz="2400">
                <a:solidFill>
                  <a:schemeClr val="tx1"/>
                </a:solidFill>
                <a:latin typeface="Times New Roman" panose="02020803070505020304" pitchFamily="18" charset="0"/>
              </a:defRPr>
            </a:lvl9pPr>
          </a:lstStyle>
          <a:p>
            <a:pPr>
              <a:buFontTx/>
              <a:buChar char="•"/>
            </a:pPr>
            <a:r>
              <a:rPr lang="pt-BR" sz="1400">
                <a:latin typeface="Arial" panose="020B0704020202020204" pitchFamily="34" charset="0"/>
              </a:rPr>
              <a:t>Test Status &amp; Results</a:t>
            </a:r>
            <a:endParaRPr lang="en-US" sz="1400">
              <a:latin typeface="Arial" panose="020B0704020202020204" pitchFamily="34" charset="0"/>
            </a:endParaRPr>
          </a:p>
        </p:txBody>
      </p:sp>
      <p:sp>
        <p:nvSpPr>
          <p:cNvPr id="758792" name="AutoShape 8"/>
          <p:cNvSpPr>
            <a:spLocks noChangeArrowheads="1"/>
          </p:cNvSpPr>
          <p:nvPr/>
        </p:nvSpPr>
        <p:spPr bwMode="auto">
          <a:xfrm>
            <a:off x="7824789" y="3344864"/>
            <a:ext cx="1939925" cy="541337"/>
          </a:xfrm>
          <a:prstGeom prst="flowChartDocumen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116205" indent="-116205" algn="l">
              <a:defRPr sz="2400">
                <a:solidFill>
                  <a:schemeClr val="tx1"/>
                </a:solidFill>
                <a:latin typeface="Times New Roman" panose="02020803070505020304" pitchFamily="18" charset="0"/>
              </a:defRPr>
            </a:lvl1pPr>
            <a:lvl2pPr algn="l">
              <a:defRPr sz="2400">
                <a:solidFill>
                  <a:schemeClr val="tx1"/>
                </a:solidFill>
                <a:latin typeface="Times New Roman" panose="02020803070505020304" pitchFamily="18" charset="0"/>
              </a:defRPr>
            </a:lvl2pPr>
            <a:lvl3pPr algn="l">
              <a:defRPr sz="2400">
                <a:solidFill>
                  <a:schemeClr val="tx1"/>
                </a:solidFill>
                <a:latin typeface="Times New Roman" panose="02020803070505020304" pitchFamily="18" charset="0"/>
              </a:defRPr>
            </a:lvl3pPr>
            <a:lvl4pPr algn="l">
              <a:defRPr sz="2400">
                <a:solidFill>
                  <a:schemeClr val="tx1"/>
                </a:solidFill>
                <a:latin typeface="Times New Roman" panose="02020803070505020304" pitchFamily="18" charset="0"/>
              </a:defRPr>
            </a:lvl4pPr>
            <a:lvl5pPr algn="l">
              <a:defRPr sz="2400">
                <a:solidFill>
                  <a:schemeClr val="tx1"/>
                </a:solidFill>
                <a:latin typeface="Times New Roman" panose="02020803070505020304" pitchFamily="18" charset="0"/>
              </a:defRPr>
            </a:lvl5pPr>
            <a:lvl6pPr eaLnBrk="0" fontAlgn="base" hangingPunct="0">
              <a:spcBef>
                <a:spcPct val="0"/>
              </a:spcBef>
              <a:spcAft>
                <a:spcPct val="0"/>
              </a:spcAft>
              <a:defRPr sz="2400">
                <a:solidFill>
                  <a:schemeClr val="tx1"/>
                </a:solidFill>
                <a:latin typeface="Times New Roman" panose="02020803070505020304" pitchFamily="18" charset="0"/>
              </a:defRPr>
            </a:lvl6pPr>
            <a:lvl7pPr eaLnBrk="0" fontAlgn="base" hangingPunct="0">
              <a:spcBef>
                <a:spcPct val="0"/>
              </a:spcBef>
              <a:spcAft>
                <a:spcPct val="0"/>
              </a:spcAft>
              <a:defRPr sz="2400">
                <a:solidFill>
                  <a:schemeClr val="tx1"/>
                </a:solidFill>
                <a:latin typeface="Times New Roman" panose="02020803070505020304" pitchFamily="18" charset="0"/>
              </a:defRPr>
            </a:lvl7pPr>
            <a:lvl8pPr eaLnBrk="0" fontAlgn="base" hangingPunct="0">
              <a:spcBef>
                <a:spcPct val="0"/>
              </a:spcBef>
              <a:spcAft>
                <a:spcPct val="0"/>
              </a:spcAft>
              <a:defRPr sz="2400">
                <a:solidFill>
                  <a:schemeClr val="tx1"/>
                </a:solidFill>
                <a:latin typeface="Times New Roman" panose="02020803070505020304" pitchFamily="18" charset="0"/>
              </a:defRPr>
            </a:lvl8pPr>
            <a:lvl9pPr eaLnBrk="0" fontAlgn="base" hangingPunct="0">
              <a:spcBef>
                <a:spcPct val="0"/>
              </a:spcBef>
              <a:spcAft>
                <a:spcPct val="0"/>
              </a:spcAft>
              <a:defRPr sz="2400">
                <a:solidFill>
                  <a:schemeClr val="tx1"/>
                </a:solidFill>
                <a:latin typeface="Times New Roman" panose="02020803070505020304" pitchFamily="18" charset="0"/>
              </a:defRPr>
            </a:lvl9pPr>
          </a:lstStyle>
          <a:p>
            <a:pPr>
              <a:buFontTx/>
              <a:buChar char="•"/>
            </a:pPr>
            <a:r>
              <a:rPr lang="pt-BR" sz="1400">
                <a:latin typeface="Arial" panose="020B0704020202020204" pitchFamily="34" charset="0"/>
              </a:rPr>
              <a:t>Test Plan &amp; Strategy</a:t>
            </a:r>
            <a:endParaRPr lang="en-US" sz="1400">
              <a:latin typeface="Arial" panose="020B0704020202020204" pitchFamily="34" charset="0"/>
            </a:endParaRPr>
          </a:p>
        </p:txBody>
      </p:sp>
      <p:sp>
        <p:nvSpPr>
          <p:cNvPr id="758793" name="AutoShape 9"/>
          <p:cNvSpPr>
            <a:spLocks noChangeArrowheads="1"/>
          </p:cNvSpPr>
          <p:nvPr/>
        </p:nvSpPr>
        <p:spPr bwMode="auto">
          <a:xfrm>
            <a:off x="7700963" y="1725395"/>
            <a:ext cx="1998662" cy="649724"/>
          </a:xfrm>
          <a:prstGeom prst="flowChartDocumen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marL="116205" indent="-116205" algn="l">
              <a:defRPr sz="2400">
                <a:solidFill>
                  <a:schemeClr val="tx1"/>
                </a:solidFill>
                <a:latin typeface="Times New Roman" panose="02020803070505020304" pitchFamily="18" charset="0"/>
              </a:defRPr>
            </a:lvl1pPr>
            <a:lvl2pPr marL="1079500" indent="-457200" algn="l">
              <a:defRPr sz="2400">
                <a:solidFill>
                  <a:schemeClr val="tx1"/>
                </a:solidFill>
                <a:latin typeface="Times New Roman" panose="02020803070505020304" pitchFamily="18" charset="0"/>
              </a:defRPr>
            </a:lvl2pPr>
            <a:lvl3pPr marL="1651000" indent="-457200" algn="l">
              <a:defRPr sz="2400">
                <a:solidFill>
                  <a:schemeClr val="tx1"/>
                </a:solidFill>
                <a:latin typeface="Times New Roman" panose="02020803070505020304" pitchFamily="18" charset="0"/>
              </a:defRPr>
            </a:lvl3pPr>
            <a:lvl4pPr marL="2222500" indent="-457200" algn="l">
              <a:defRPr sz="2400">
                <a:solidFill>
                  <a:schemeClr val="tx1"/>
                </a:solidFill>
                <a:latin typeface="Times New Roman" panose="02020803070505020304" pitchFamily="18" charset="0"/>
              </a:defRPr>
            </a:lvl4pPr>
            <a:lvl5pPr marL="2794000" indent="-457200" algn="l">
              <a:defRPr sz="2400">
                <a:solidFill>
                  <a:schemeClr val="tx1"/>
                </a:solidFill>
                <a:latin typeface="Times New Roman" panose="02020803070505020304" pitchFamily="18" charset="0"/>
              </a:defRPr>
            </a:lvl5pPr>
            <a:lvl6pPr marL="3251200" indent="-457200" eaLnBrk="0" fontAlgn="base" hangingPunct="0">
              <a:spcBef>
                <a:spcPct val="0"/>
              </a:spcBef>
              <a:spcAft>
                <a:spcPct val="0"/>
              </a:spcAft>
              <a:defRPr sz="2400">
                <a:solidFill>
                  <a:schemeClr val="tx1"/>
                </a:solidFill>
                <a:latin typeface="Times New Roman" panose="02020803070505020304" pitchFamily="18" charset="0"/>
              </a:defRPr>
            </a:lvl6pPr>
            <a:lvl7pPr marL="3708400" indent="-457200" eaLnBrk="0" fontAlgn="base" hangingPunct="0">
              <a:spcBef>
                <a:spcPct val="0"/>
              </a:spcBef>
              <a:spcAft>
                <a:spcPct val="0"/>
              </a:spcAft>
              <a:defRPr sz="2400">
                <a:solidFill>
                  <a:schemeClr val="tx1"/>
                </a:solidFill>
                <a:latin typeface="Times New Roman" panose="02020803070505020304" pitchFamily="18" charset="0"/>
              </a:defRPr>
            </a:lvl7pPr>
            <a:lvl8pPr marL="4165600" indent="-457200" eaLnBrk="0" fontAlgn="base" hangingPunct="0">
              <a:spcBef>
                <a:spcPct val="0"/>
              </a:spcBef>
              <a:spcAft>
                <a:spcPct val="0"/>
              </a:spcAft>
              <a:defRPr sz="2400">
                <a:solidFill>
                  <a:schemeClr val="tx1"/>
                </a:solidFill>
                <a:latin typeface="Times New Roman" panose="02020803070505020304" pitchFamily="18" charset="0"/>
              </a:defRPr>
            </a:lvl8pPr>
            <a:lvl9pPr marL="4622800" indent="-457200" eaLnBrk="0" fontAlgn="base" hangingPunct="0">
              <a:spcBef>
                <a:spcPct val="0"/>
              </a:spcBef>
              <a:spcAft>
                <a:spcPct val="0"/>
              </a:spcAft>
              <a:defRPr sz="2400">
                <a:solidFill>
                  <a:schemeClr val="tx1"/>
                </a:solidFill>
                <a:latin typeface="Times New Roman" panose="02020803070505020304" pitchFamily="18" charset="0"/>
              </a:defRPr>
            </a:lvl9pPr>
          </a:lstStyle>
          <a:p>
            <a:pPr>
              <a:buFontTx/>
              <a:buChar char="•"/>
            </a:pPr>
            <a:r>
              <a:rPr lang="pt-BR" sz="1400">
                <a:latin typeface="Arial" panose="020B0704020202020204" pitchFamily="34" charset="0"/>
              </a:rPr>
              <a:t>Previous Defect Information</a:t>
            </a:r>
            <a:endParaRPr lang="en-US" sz="1400">
              <a:latin typeface="Arial" panose="020B0704020202020204" pitchFamily="34" charset="0"/>
            </a:endParaRPr>
          </a:p>
        </p:txBody>
      </p:sp>
      <p:sp>
        <p:nvSpPr>
          <p:cNvPr id="758794" name="AutoShape 10"/>
          <p:cNvSpPr>
            <a:spLocks noChangeArrowheads="1"/>
          </p:cNvSpPr>
          <p:nvPr/>
        </p:nvSpPr>
        <p:spPr bwMode="auto">
          <a:xfrm>
            <a:off x="1954213" y="3346450"/>
            <a:ext cx="1890712" cy="730250"/>
          </a:xfrm>
          <a:prstGeom prst="flowChartPredefinedProcess">
            <a:avLst/>
          </a:prstGeom>
          <a:solidFill>
            <a:schemeClr val="bg2"/>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pt-BR"/>
              <a:t>Software</a:t>
            </a:r>
          </a:p>
          <a:p>
            <a:r>
              <a:rPr lang="pt-BR"/>
              <a:t>(To be tested)</a:t>
            </a:r>
            <a:endParaRPr lang="en-US"/>
          </a:p>
        </p:txBody>
      </p:sp>
      <p:sp>
        <p:nvSpPr>
          <p:cNvPr id="758795" name="Line 11"/>
          <p:cNvSpPr>
            <a:spLocks noChangeShapeType="1"/>
          </p:cNvSpPr>
          <p:nvPr/>
        </p:nvSpPr>
        <p:spPr bwMode="auto">
          <a:xfrm>
            <a:off x="4267201" y="2057401"/>
            <a:ext cx="792163" cy="777875"/>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758796" name="Line 12"/>
          <p:cNvSpPr>
            <a:spLocks noChangeShapeType="1"/>
          </p:cNvSpPr>
          <p:nvPr/>
        </p:nvSpPr>
        <p:spPr bwMode="auto">
          <a:xfrm flipV="1">
            <a:off x="3962401" y="3322638"/>
            <a:ext cx="1020763" cy="411162"/>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758797" name="Line 13"/>
          <p:cNvSpPr>
            <a:spLocks noChangeShapeType="1"/>
          </p:cNvSpPr>
          <p:nvPr/>
        </p:nvSpPr>
        <p:spPr bwMode="auto">
          <a:xfrm flipH="1" flipV="1">
            <a:off x="7026275" y="3368675"/>
            <a:ext cx="700088" cy="120650"/>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758798" name="Line 14"/>
          <p:cNvSpPr>
            <a:spLocks noChangeShapeType="1"/>
          </p:cNvSpPr>
          <p:nvPr/>
        </p:nvSpPr>
        <p:spPr bwMode="auto">
          <a:xfrm flipH="1">
            <a:off x="6751638" y="2163763"/>
            <a:ext cx="838200" cy="595312"/>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758799" name="Line 15"/>
          <p:cNvSpPr>
            <a:spLocks noChangeShapeType="1"/>
          </p:cNvSpPr>
          <p:nvPr/>
        </p:nvSpPr>
        <p:spPr bwMode="auto">
          <a:xfrm flipH="1">
            <a:off x="4022726" y="3779839"/>
            <a:ext cx="1281113" cy="1036637"/>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758800" name="Line 16"/>
          <p:cNvSpPr>
            <a:spLocks noChangeShapeType="1"/>
          </p:cNvSpPr>
          <p:nvPr/>
        </p:nvSpPr>
        <p:spPr bwMode="auto">
          <a:xfrm>
            <a:off x="6659564" y="3794126"/>
            <a:ext cx="1036637" cy="976313"/>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IN"/>
          </a:p>
        </p:txBody>
      </p:sp>
      <p:sp>
        <p:nvSpPr>
          <p:cNvPr id="758801" name="Line 17"/>
          <p:cNvSpPr>
            <a:spLocks noChangeShapeType="1"/>
          </p:cNvSpPr>
          <p:nvPr/>
        </p:nvSpPr>
        <p:spPr bwMode="auto">
          <a:xfrm>
            <a:off x="5997575" y="3840163"/>
            <a:ext cx="0" cy="1052512"/>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788"/>
                                        </p:tgtEl>
                                        <p:attrNameLst>
                                          <p:attrName>style.visibility</p:attrName>
                                        </p:attrNameLst>
                                      </p:cBhvr>
                                      <p:to>
                                        <p:strVal val="visible"/>
                                      </p:to>
                                    </p:set>
                                    <p:animEffect transition="in" filter="wipe(up)">
                                      <p:cBhvr>
                                        <p:cTn id="7" dur="500"/>
                                        <p:tgtEl>
                                          <p:spTgt spid="7587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58795"/>
                                        </p:tgtEl>
                                        <p:attrNameLst>
                                          <p:attrName>style.visibility</p:attrName>
                                        </p:attrNameLst>
                                      </p:cBhvr>
                                      <p:to>
                                        <p:strVal val="visible"/>
                                      </p:to>
                                    </p:set>
                                    <p:animEffect transition="in" filter="wipe(up)">
                                      <p:cBhvr>
                                        <p:cTn id="10" dur="500"/>
                                        <p:tgtEl>
                                          <p:spTgt spid="7587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58793"/>
                                        </p:tgtEl>
                                        <p:attrNameLst>
                                          <p:attrName>style.visibility</p:attrName>
                                        </p:attrNameLst>
                                      </p:cBhvr>
                                      <p:to>
                                        <p:strVal val="visible"/>
                                      </p:to>
                                    </p:set>
                                    <p:animEffect transition="in" filter="wipe(up)">
                                      <p:cBhvr>
                                        <p:cTn id="15" dur="500"/>
                                        <p:tgtEl>
                                          <p:spTgt spid="75879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58798"/>
                                        </p:tgtEl>
                                        <p:attrNameLst>
                                          <p:attrName>style.visibility</p:attrName>
                                        </p:attrNameLst>
                                      </p:cBhvr>
                                      <p:to>
                                        <p:strVal val="visible"/>
                                      </p:to>
                                    </p:set>
                                    <p:animEffect transition="in" filter="wipe(up)">
                                      <p:cBhvr>
                                        <p:cTn id="18" dur="500"/>
                                        <p:tgtEl>
                                          <p:spTgt spid="75879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758792"/>
                                        </p:tgtEl>
                                        <p:attrNameLst>
                                          <p:attrName>style.visibility</p:attrName>
                                        </p:attrNameLst>
                                      </p:cBhvr>
                                      <p:to>
                                        <p:strVal val="visible"/>
                                      </p:to>
                                    </p:set>
                                    <p:animEffect transition="in" filter="wipe(right)">
                                      <p:cBhvr>
                                        <p:cTn id="23" dur="500"/>
                                        <p:tgtEl>
                                          <p:spTgt spid="758792"/>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758797"/>
                                        </p:tgtEl>
                                        <p:attrNameLst>
                                          <p:attrName>style.visibility</p:attrName>
                                        </p:attrNameLst>
                                      </p:cBhvr>
                                      <p:to>
                                        <p:strVal val="visible"/>
                                      </p:to>
                                    </p:set>
                                    <p:animEffect transition="in" filter="wipe(right)">
                                      <p:cBhvr>
                                        <p:cTn id="26" dur="500"/>
                                        <p:tgtEl>
                                          <p:spTgt spid="75879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58791"/>
                                        </p:tgtEl>
                                        <p:attrNameLst>
                                          <p:attrName>style.visibility</p:attrName>
                                        </p:attrNameLst>
                                      </p:cBhvr>
                                      <p:to>
                                        <p:strVal val="visible"/>
                                      </p:to>
                                    </p:set>
                                    <p:animEffect transition="in" filter="wipe(down)">
                                      <p:cBhvr>
                                        <p:cTn id="31" dur="500"/>
                                        <p:tgtEl>
                                          <p:spTgt spid="75879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58800"/>
                                        </p:tgtEl>
                                        <p:attrNameLst>
                                          <p:attrName>style.visibility</p:attrName>
                                        </p:attrNameLst>
                                      </p:cBhvr>
                                      <p:to>
                                        <p:strVal val="visible"/>
                                      </p:to>
                                    </p:set>
                                    <p:animEffect transition="in" filter="wipe(down)">
                                      <p:cBhvr>
                                        <p:cTn id="34" dur="500"/>
                                        <p:tgtEl>
                                          <p:spTgt spid="75880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758790"/>
                                        </p:tgtEl>
                                        <p:attrNameLst>
                                          <p:attrName>style.visibility</p:attrName>
                                        </p:attrNameLst>
                                      </p:cBhvr>
                                      <p:to>
                                        <p:strVal val="visible"/>
                                      </p:to>
                                    </p:set>
                                    <p:animEffect transition="in" filter="wipe(down)">
                                      <p:cBhvr>
                                        <p:cTn id="39" dur="500"/>
                                        <p:tgtEl>
                                          <p:spTgt spid="75879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758801"/>
                                        </p:tgtEl>
                                        <p:attrNameLst>
                                          <p:attrName>style.visibility</p:attrName>
                                        </p:attrNameLst>
                                      </p:cBhvr>
                                      <p:to>
                                        <p:strVal val="visible"/>
                                      </p:to>
                                    </p:set>
                                    <p:animEffect transition="in" filter="wipe(down)">
                                      <p:cBhvr>
                                        <p:cTn id="42" dur="500"/>
                                        <p:tgtEl>
                                          <p:spTgt spid="75880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58789"/>
                                        </p:tgtEl>
                                        <p:attrNameLst>
                                          <p:attrName>style.visibility</p:attrName>
                                        </p:attrNameLst>
                                      </p:cBhvr>
                                      <p:to>
                                        <p:strVal val="visible"/>
                                      </p:to>
                                    </p:set>
                                    <p:animEffect transition="in" filter="wipe(left)">
                                      <p:cBhvr>
                                        <p:cTn id="47" dur="500"/>
                                        <p:tgtEl>
                                          <p:spTgt spid="75878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758799"/>
                                        </p:tgtEl>
                                        <p:attrNameLst>
                                          <p:attrName>style.visibility</p:attrName>
                                        </p:attrNameLst>
                                      </p:cBhvr>
                                      <p:to>
                                        <p:strVal val="visible"/>
                                      </p:to>
                                    </p:set>
                                    <p:animEffect transition="in" filter="wipe(left)">
                                      <p:cBhvr>
                                        <p:cTn id="50" dur="500"/>
                                        <p:tgtEl>
                                          <p:spTgt spid="75879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58794"/>
                                        </p:tgtEl>
                                        <p:attrNameLst>
                                          <p:attrName>style.visibility</p:attrName>
                                        </p:attrNameLst>
                                      </p:cBhvr>
                                      <p:to>
                                        <p:strVal val="visible"/>
                                      </p:to>
                                    </p:set>
                                    <p:animEffect transition="in" filter="wipe(left)">
                                      <p:cBhvr>
                                        <p:cTn id="55" dur="500"/>
                                        <p:tgtEl>
                                          <p:spTgt spid="75879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758796"/>
                                        </p:tgtEl>
                                        <p:attrNameLst>
                                          <p:attrName>style.visibility</p:attrName>
                                        </p:attrNameLst>
                                      </p:cBhvr>
                                      <p:to>
                                        <p:strVal val="visible"/>
                                      </p:to>
                                    </p:set>
                                    <p:animEffect transition="in" filter="wipe(left)">
                                      <p:cBhvr>
                                        <p:cTn id="58" dur="500"/>
                                        <p:tgtEl>
                                          <p:spTgt spid="75879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1" nodeType="clickEffect">
                                  <p:stCondLst>
                                    <p:cond delay="0"/>
                                  </p:stCondLst>
                                  <p:childTnLst>
                                    <p:set>
                                      <p:cBhvr>
                                        <p:cTn id="62" dur="1" fill="hold">
                                          <p:stCondLst>
                                            <p:cond delay="0"/>
                                          </p:stCondLst>
                                        </p:cTn>
                                        <p:tgtEl>
                                          <p:spTgt spid="758788"/>
                                        </p:tgtEl>
                                        <p:attrNameLst>
                                          <p:attrName>style.visibility</p:attrName>
                                        </p:attrNameLst>
                                      </p:cBhvr>
                                      <p:to>
                                        <p:strVal val="visible"/>
                                      </p:to>
                                    </p:set>
                                    <p:animEffect transition="in" filter="wipe(up)">
                                      <p:cBhvr>
                                        <p:cTn id="63" dur="500"/>
                                        <p:tgtEl>
                                          <p:spTgt spid="758788"/>
                                        </p:tgtEl>
                                      </p:cBhvr>
                                    </p:animEffect>
                                  </p:childTnLst>
                                </p:cTn>
                              </p:par>
                              <p:par>
                                <p:cTn id="64" presetID="22" presetClass="entr" presetSubtype="1" fill="hold" grpId="1" nodeType="withEffect">
                                  <p:stCondLst>
                                    <p:cond delay="0"/>
                                  </p:stCondLst>
                                  <p:childTnLst>
                                    <p:set>
                                      <p:cBhvr>
                                        <p:cTn id="65" dur="1" fill="hold">
                                          <p:stCondLst>
                                            <p:cond delay="0"/>
                                          </p:stCondLst>
                                        </p:cTn>
                                        <p:tgtEl>
                                          <p:spTgt spid="758795"/>
                                        </p:tgtEl>
                                        <p:attrNameLst>
                                          <p:attrName>style.visibility</p:attrName>
                                        </p:attrNameLst>
                                      </p:cBhvr>
                                      <p:to>
                                        <p:strVal val="visible"/>
                                      </p:to>
                                    </p:set>
                                    <p:animEffect transition="in" filter="wipe(up)">
                                      <p:cBhvr>
                                        <p:cTn id="66" dur="500"/>
                                        <p:tgtEl>
                                          <p:spTgt spid="75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8" grpId="0" animBg="1"/>
      <p:bldP spid="758788" grpId="1" animBg="1"/>
      <p:bldP spid="758789" grpId="0" animBg="1"/>
      <p:bldP spid="758790" grpId="0" animBg="1"/>
      <p:bldP spid="758791" grpId="0" animBg="1"/>
      <p:bldP spid="758792" grpId="0" animBg="1"/>
      <p:bldP spid="758793" grpId="0" animBg="1"/>
      <p:bldP spid="758794" grpId="0" animBg="1"/>
      <p:bldP spid="758795" grpId="0" animBg="1"/>
      <p:bldP spid="758795" grpId="1" animBg="1"/>
      <p:bldP spid="758796" grpId="0" animBg="1"/>
      <p:bldP spid="758797" grpId="0" animBg="1"/>
      <p:bldP spid="758798" grpId="0" animBg="1"/>
      <p:bldP spid="758799" grpId="0" animBg="1"/>
      <p:bldP spid="758800" grpId="0" animBg="1"/>
      <p:bldP spid="75880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Test Metrics, Test Reports and Sign Off</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sz="half" idx="1"/>
          </p:nvPr>
        </p:nvSpPr>
        <p:spPr/>
        <p:txBody>
          <a:bodyPr/>
          <a:lstStyle/>
          <a:p>
            <a:r>
              <a:rPr lang="en-US" dirty="0" smtClean="0"/>
              <a:t>Measure </a:t>
            </a:r>
            <a:r>
              <a:rPr lang="en-US" altLang="en-US" dirty="0" smtClean="0"/>
              <a:t>– </a:t>
            </a:r>
            <a:r>
              <a:rPr lang="en-US" dirty="0" smtClean="0"/>
              <a:t>A single unit of measurement, e.g. defect, line of code, person hour, second, inch, etc.</a:t>
            </a:r>
          </a:p>
          <a:p>
            <a:r>
              <a:rPr lang="en-US" dirty="0" smtClean="0"/>
              <a:t>Metric </a:t>
            </a:r>
            <a:r>
              <a:rPr lang="en-US" altLang="en-US" dirty="0" smtClean="0"/>
              <a:t>– T</a:t>
            </a:r>
            <a:r>
              <a:rPr lang="en-US" dirty="0" smtClean="0"/>
              <a:t>he combination of two or more measures to provide meaningful information </a:t>
            </a:r>
          </a:p>
          <a:p>
            <a:endParaRPr lang="en-US" dirty="0" smtClean="0"/>
          </a:p>
          <a:p>
            <a:r>
              <a:rPr lang="en-US" altLang="en-US" dirty="0" smtClean="0"/>
              <a:t>Objective Measure – A measure that can be obtained by counting</a:t>
            </a:r>
          </a:p>
          <a:p>
            <a:r>
              <a:rPr lang="en-US" altLang="en-US" dirty="0" smtClean="0"/>
              <a:t>Subjective Measure – A person’s perception of a product or activity</a:t>
            </a:r>
          </a:p>
          <a:p>
            <a:pPr lvl="1"/>
            <a:endParaRPr lang="en-US" altLang="en-US" dirty="0" smtClean="0"/>
          </a:p>
          <a:p>
            <a:endParaRPr lang="en-US" dirty="0" smtClean="0"/>
          </a:p>
        </p:txBody>
      </p:sp>
      <p:sp>
        <p:nvSpPr>
          <p:cNvPr id="428034" name="Rectangle 2"/>
          <p:cNvSpPr>
            <a:spLocks noGrp="1" noChangeArrowheads="1"/>
          </p:cNvSpPr>
          <p:nvPr>
            <p:ph type="title"/>
          </p:nvPr>
        </p:nvSpPr>
        <p:spPr/>
        <p:txBody>
          <a:bodyPr/>
          <a:lstStyle/>
          <a:p>
            <a:r>
              <a:rPr lang="en-US" smtClean="0"/>
              <a:t>Measures and Metrics	</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half" idx="1"/>
          </p:nvPr>
        </p:nvSpPr>
        <p:spPr/>
        <p:txBody>
          <a:bodyPr/>
          <a:lstStyle/>
          <a:p>
            <a:r>
              <a:rPr lang="en-US" altLang="en-US" dirty="0" smtClean="0"/>
              <a:t>Reliability </a:t>
            </a:r>
            <a:r>
              <a:rPr lang="en-US" altLang="en-US" b="0" dirty="0" smtClean="0"/>
              <a:t>– two people, same result</a:t>
            </a:r>
          </a:p>
          <a:p>
            <a:r>
              <a:rPr lang="en-US" altLang="en-US" dirty="0" smtClean="0"/>
              <a:t>Validity </a:t>
            </a:r>
            <a:r>
              <a:rPr lang="en-US" altLang="en-US" b="0" dirty="0" smtClean="0"/>
              <a:t>– Measures what it is suppose to </a:t>
            </a:r>
          </a:p>
          <a:p>
            <a:r>
              <a:rPr lang="en-US" altLang="en-US" dirty="0" smtClean="0"/>
              <a:t>Ease of Use and Simplicity</a:t>
            </a:r>
          </a:p>
          <a:p>
            <a:r>
              <a:rPr lang="en-US" altLang="en-US" dirty="0" smtClean="0"/>
              <a:t>Timeliness </a:t>
            </a:r>
            <a:r>
              <a:rPr lang="en-US" altLang="en-US" b="0" dirty="0" smtClean="0"/>
              <a:t>– Reported in time to make a difference</a:t>
            </a:r>
          </a:p>
          <a:p>
            <a:r>
              <a:rPr lang="en-US" altLang="en-US" dirty="0" smtClean="0"/>
              <a:t>Calibration </a:t>
            </a:r>
            <a:r>
              <a:rPr lang="en-US" altLang="en-US" b="0" dirty="0" smtClean="0"/>
              <a:t>– Movement of metric so it becomes more valid</a:t>
            </a:r>
          </a:p>
        </p:txBody>
      </p:sp>
      <p:sp>
        <p:nvSpPr>
          <p:cNvPr id="8194" name="Rectangle 2"/>
          <p:cNvSpPr>
            <a:spLocks noGrp="1" noChangeArrowheads="1"/>
          </p:cNvSpPr>
          <p:nvPr>
            <p:ph type="title"/>
          </p:nvPr>
        </p:nvSpPr>
        <p:spPr/>
        <p:txBody>
          <a:bodyPr/>
          <a:lstStyle/>
          <a:p>
            <a:r>
              <a:rPr lang="en-US" altLang="en-US" i="0" dirty="0" smtClean="0"/>
              <a:t>How Do You Know a Measure is Good?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sz="half" idx="1"/>
          </p:nvPr>
        </p:nvSpPr>
        <p:spPr/>
        <p:txBody>
          <a:bodyPr/>
          <a:lstStyle/>
          <a:p>
            <a:pPr marL="0" indent="0">
              <a:buFontTx/>
              <a:buNone/>
              <a:defRPr/>
            </a:pPr>
            <a:r>
              <a:rPr lang="en-US" altLang="en-US" dirty="0" smtClean="0"/>
              <a:t>In order to support the test reporting, it is critical that the correct and useful metrics be established and the data gathered.  The process for identifying and gathering the statistics is as follows:</a:t>
            </a:r>
          </a:p>
          <a:p>
            <a:pPr>
              <a:defRPr/>
            </a:pPr>
            <a:r>
              <a:rPr lang="en-CA" dirty="0" smtClean="0"/>
              <a:t>Establish a test measurement team</a:t>
            </a:r>
            <a:endParaRPr lang="en-CA" dirty="0"/>
          </a:p>
          <a:p>
            <a:pPr>
              <a:defRPr/>
            </a:pPr>
            <a:r>
              <a:rPr lang="en-US" dirty="0" smtClean="0"/>
              <a:t>Inventory existing IT measures</a:t>
            </a:r>
            <a:r>
              <a:rPr lang="en-US" dirty="0"/>
              <a:t> </a:t>
            </a:r>
            <a:endParaRPr lang="en-CA" dirty="0"/>
          </a:p>
          <a:p>
            <a:pPr>
              <a:defRPr/>
            </a:pPr>
            <a:r>
              <a:rPr lang="en-US" dirty="0" smtClean="0"/>
              <a:t>Define a consistent set of measures</a:t>
            </a:r>
            <a:endParaRPr lang="en-CA" dirty="0"/>
          </a:p>
          <a:p>
            <a:pPr>
              <a:defRPr/>
            </a:pPr>
            <a:r>
              <a:rPr lang="en-CA" dirty="0" smtClean="0"/>
              <a:t>Develop desired test metrics</a:t>
            </a:r>
          </a:p>
          <a:p>
            <a:pPr>
              <a:defRPr/>
            </a:pPr>
            <a:r>
              <a:rPr lang="en-CA" dirty="0" smtClean="0"/>
              <a:t>Develop and implement the process for collecting measurement data</a:t>
            </a:r>
            <a:endParaRPr lang="en-CA" dirty="0"/>
          </a:p>
          <a:p>
            <a:pPr marL="0" indent="0">
              <a:buFontTx/>
              <a:buNone/>
              <a:defRPr/>
            </a:pPr>
            <a:endParaRPr lang="en-CA" dirty="0"/>
          </a:p>
        </p:txBody>
      </p:sp>
      <p:sp>
        <p:nvSpPr>
          <p:cNvPr id="6146" name="Rectangle 2"/>
          <p:cNvSpPr>
            <a:spLocks noGrp="1" noChangeArrowheads="1"/>
          </p:cNvSpPr>
          <p:nvPr>
            <p:ph type="title"/>
          </p:nvPr>
        </p:nvSpPr>
        <p:spPr/>
        <p:txBody>
          <a:bodyPr/>
          <a:lstStyle/>
          <a:p>
            <a:r>
              <a:rPr lang="en-CA" altLang="en-US" i="0" dirty="0" smtClean="0"/>
              <a:t>Define Test Measures &amp; Metrics</a:t>
            </a:r>
            <a:endParaRPr lang="en-US"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sz="half" idx="1"/>
          </p:nvPr>
        </p:nvSpPr>
        <p:spPr/>
        <p:txBody>
          <a:bodyPr/>
          <a:lstStyle/>
          <a:p>
            <a:r>
              <a:rPr lang="en-US" altLang="en-US" smtClean="0"/>
              <a:t>Test Metrics</a:t>
            </a:r>
          </a:p>
          <a:p>
            <a:pPr lvl="1"/>
            <a:r>
              <a:rPr lang="en-US" altLang="en-US" smtClean="0"/>
              <a:t>A Metric is a quantitative measure of the degree to which a system, system component, or process possesses a given attribute. </a:t>
            </a:r>
          </a:p>
          <a:p>
            <a:pPr lvl="1"/>
            <a:r>
              <a:rPr lang="en-US" altLang="en-US" smtClean="0"/>
              <a:t>Metrics can be defined as Standards of Measurement.</a:t>
            </a:r>
          </a:p>
          <a:p>
            <a:pPr lvl="1"/>
            <a:r>
              <a:rPr lang="en-US" altLang="en-US" smtClean="0"/>
              <a:t>Software Metrics are used to measure the quality of  the project. </a:t>
            </a:r>
          </a:p>
          <a:p>
            <a:pPr lvl="1"/>
            <a:r>
              <a:rPr lang="en-US" altLang="en-US" smtClean="0"/>
              <a:t>A Metric is a unit used for describing an attribute.</a:t>
            </a:r>
          </a:p>
          <a:p>
            <a:pPr lvl="1"/>
            <a:r>
              <a:rPr lang="en-US" altLang="en-US" smtClean="0"/>
              <a:t>A Metric is a scale for measurement.</a:t>
            </a:r>
            <a:endParaRPr lang="en-US" altLang="en-US" dirty="0"/>
          </a:p>
        </p:txBody>
      </p:sp>
      <p:sp>
        <p:nvSpPr>
          <p:cNvPr id="2" name="Title 1"/>
          <p:cNvSpPr>
            <a:spLocks noGrp="1"/>
          </p:cNvSpPr>
          <p:nvPr>
            <p:ph type="title"/>
          </p:nvPr>
        </p:nvSpPr>
        <p:spPr/>
        <p:txBody>
          <a:bodyPr/>
          <a:lstStyle/>
          <a:p>
            <a:r>
              <a:rPr lang="en-US" smtClean="0"/>
              <a:t>Defining Test Metrics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sz="half" idx="1"/>
          </p:nvPr>
        </p:nvSpPr>
        <p:spPr/>
        <p:txBody>
          <a:bodyPr/>
          <a:lstStyle/>
          <a:p>
            <a:r>
              <a:rPr lang="en-US" altLang="en-US" smtClean="0"/>
              <a:t>Examples</a:t>
            </a:r>
          </a:p>
          <a:p>
            <a:pPr lvl="1"/>
            <a:r>
              <a:rPr lang="en-US" altLang="en-US" smtClean="0"/>
              <a:t>How many defects are identified in a particular module?</a:t>
            </a:r>
          </a:p>
          <a:p>
            <a:pPr lvl="1"/>
            <a:r>
              <a:rPr lang="en-US" altLang="en-US" smtClean="0"/>
              <a:t>How many high priority defects are identified?</a:t>
            </a:r>
          </a:p>
          <a:p>
            <a:pPr lvl="1"/>
            <a:r>
              <a:rPr lang="en-US" altLang="en-US" smtClean="0"/>
              <a:t>How many test cases are executed on an average per day?</a:t>
            </a:r>
          </a:p>
          <a:p>
            <a:pPr lvl="1"/>
            <a:r>
              <a:rPr lang="en-US" altLang="en-US" smtClean="0"/>
              <a:t>What is the test coverage percentage?</a:t>
            </a:r>
            <a:endParaRPr lang="en-US" altLang="en-US" dirty="0"/>
          </a:p>
        </p:txBody>
      </p:sp>
      <p:sp>
        <p:nvSpPr>
          <p:cNvPr id="2" name="Title 1"/>
          <p:cNvSpPr>
            <a:spLocks noGrp="1"/>
          </p:cNvSpPr>
          <p:nvPr>
            <p:ph type="title"/>
          </p:nvPr>
        </p:nvSpPr>
        <p:spPr/>
        <p:txBody>
          <a:bodyPr/>
          <a:lstStyle/>
          <a:p>
            <a:r>
              <a:rPr lang="en-US" smtClean="0"/>
              <a:t>Examples of Test Metrics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Test Execution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sz="half" idx="1"/>
          </p:nvPr>
        </p:nvSpPr>
        <p:spPr/>
        <p:txBody>
          <a:bodyPr/>
          <a:lstStyle/>
          <a:p>
            <a:r>
              <a:rPr lang="en-US" altLang="en-US" smtClean="0"/>
              <a:t>Measurement</a:t>
            </a:r>
          </a:p>
          <a:p>
            <a:pPr lvl="1"/>
            <a:r>
              <a:rPr lang="en-US" altLang="en-US" smtClean="0"/>
              <a:t>A quantitative observation of an attribute or aspect of the software process, product, or project. </a:t>
            </a:r>
          </a:p>
          <a:p>
            <a:pPr lvl="1"/>
            <a:r>
              <a:rPr lang="en-US" altLang="en-US" smtClean="0"/>
              <a:t>E.g. No. of test cases executed, passed, no. of defects </a:t>
            </a:r>
          </a:p>
          <a:p>
            <a:endParaRPr lang="en-US" altLang="en-US" smtClean="0"/>
          </a:p>
          <a:p>
            <a:r>
              <a:rPr lang="en-US" altLang="en-US" smtClean="0"/>
              <a:t>Metrics</a:t>
            </a:r>
          </a:p>
          <a:p>
            <a:pPr lvl="1"/>
            <a:r>
              <a:rPr lang="en-US" altLang="en-US" smtClean="0"/>
              <a:t>Metrics is computed data. It is a ratio of two measures.</a:t>
            </a:r>
          </a:p>
          <a:p>
            <a:pPr lvl="1"/>
            <a:r>
              <a:rPr lang="en-US" altLang="en-US" smtClean="0"/>
              <a:t>Used as meaningful indicators of quality of processes or products</a:t>
            </a:r>
          </a:p>
          <a:p>
            <a:pPr lvl="1"/>
            <a:r>
              <a:rPr lang="en-US" altLang="en-US" smtClean="0"/>
              <a:t>E.g. Test case coverage, % of defects closed, Test case productivity, defect finding productivity </a:t>
            </a:r>
            <a:endParaRPr lang="en-US" altLang="en-US" dirty="0"/>
          </a:p>
        </p:txBody>
      </p:sp>
      <p:sp>
        <p:nvSpPr>
          <p:cNvPr id="2" name="Title 1"/>
          <p:cNvSpPr>
            <a:spLocks noGrp="1"/>
          </p:cNvSpPr>
          <p:nvPr>
            <p:ph type="title"/>
          </p:nvPr>
        </p:nvSpPr>
        <p:spPr/>
        <p:txBody>
          <a:bodyPr/>
          <a:lstStyle/>
          <a:p>
            <a:r>
              <a:rPr lang="en-US" smtClean="0"/>
              <a:t>Measurement and Metrics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sz="half" idx="1"/>
          </p:nvPr>
        </p:nvSpPr>
        <p:spPr/>
        <p:txBody>
          <a:bodyPr/>
          <a:lstStyle/>
          <a:p>
            <a:r>
              <a:rPr lang="en-US" altLang="en-US" smtClean="0"/>
              <a:t>Metrics is significant for measuring the quality of software. </a:t>
            </a:r>
          </a:p>
          <a:p>
            <a:r>
              <a:rPr lang="en-US" altLang="en-US" smtClean="0"/>
              <a:t>Test Analysts responsibility</a:t>
            </a:r>
          </a:p>
          <a:p>
            <a:pPr lvl="1"/>
            <a:r>
              <a:rPr lang="en-US" altLang="en-US" smtClean="0"/>
              <a:t>Designing test cases</a:t>
            </a:r>
          </a:p>
          <a:p>
            <a:pPr lvl="1"/>
            <a:r>
              <a:rPr lang="en-US" altLang="en-US" smtClean="0"/>
              <a:t>Executing test cases</a:t>
            </a:r>
          </a:p>
          <a:p>
            <a:pPr lvl="1"/>
            <a:r>
              <a:rPr lang="en-US" altLang="en-US" smtClean="0"/>
              <a:t>Log the defects for failed test cases</a:t>
            </a:r>
          </a:p>
          <a:p>
            <a:pPr lvl="1"/>
            <a:r>
              <a:rPr lang="en-US" altLang="en-US" smtClean="0"/>
              <a:t>Re-test the defect and re-execute the failed test case after the defect is resolved</a:t>
            </a:r>
          </a:p>
          <a:p>
            <a:pPr lvl="1"/>
            <a:endParaRPr lang="en-US" altLang="en-US" smtClean="0"/>
          </a:p>
          <a:p>
            <a:pPr lvl="1"/>
            <a:endParaRPr lang="en-US" altLang="en-US" dirty="0" smtClean="0"/>
          </a:p>
        </p:txBody>
      </p:sp>
      <p:sp>
        <p:nvSpPr>
          <p:cNvPr id="2" name="Title 1"/>
          <p:cNvSpPr>
            <a:spLocks noGrp="1"/>
          </p:cNvSpPr>
          <p:nvPr>
            <p:ph type="title"/>
          </p:nvPr>
        </p:nvSpPr>
        <p:spPr/>
        <p:txBody>
          <a:bodyPr/>
          <a:lstStyle/>
          <a:p>
            <a:r>
              <a:rPr lang="en-US" smtClean="0"/>
              <a:t>Significance of Metrics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sz="half" idx="1"/>
          </p:nvPr>
        </p:nvSpPr>
        <p:spPr/>
        <p:txBody>
          <a:bodyPr/>
          <a:lstStyle/>
          <a:p>
            <a:r>
              <a:rPr lang="en-US" altLang="en-US" dirty="0" smtClean="0"/>
              <a:t>Exact status of the project can be published only if the metrics are captured</a:t>
            </a:r>
          </a:p>
          <a:p>
            <a:r>
              <a:rPr lang="en-US" altLang="en-US" dirty="0" smtClean="0"/>
              <a:t>Generally the following info is published</a:t>
            </a:r>
          </a:p>
          <a:p>
            <a:pPr marL="457200" lvl="1" indent="0">
              <a:buNone/>
            </a:pPr>
            <a:r>
              <a:rPr lang="en-US" altLang="en-US" dirty="0" smtClean="0"/>
              <a:t>1. How many test cases have been designed per requirement?</a:t>
            </a:r>
          </a:p>
          <a:p>
            <a:pPr marL="457200" lvl="1" indent="0">
              <a:buNone/>
            </a:pPr>
            <a:r>
              <a:rPr lang="en-US" altLang="en-US" dirty="0" smtClean="0"/>
              <a:t>2. How many test cases are yet to be designed?</a:t>
            </a:r>
          </a:p>
          <a:p>
            <a:pPr marL="457200" lvl="1" indent="0">
              <a:buNone/>
            </a:pPr>
            <a:r>
              <a:rPr lang="en-US" altLang="en-US" dirty="0" smtClean="0"/>
              <a:t>3. How many test cases are executed?</a:t>
            </a:r>
          </a:p>
          <a:p>
            <a:pPr marL="457200" lvl="1" indent="0">
              <a:buNone/>
            </a:pPr>
            <a:r>
              <a:rPr lang="en-US" altLang="en-US" dirty="0" smtClean="0"/>
              <a:t>4. How many test cases are passed / failed / blocked?</a:t>
            </a:r>
          </a:p>
          <a:p>
            <a:pPr marL="457200" lvl="1" indent="0">
              <a:buNone/>
            </a:pPr>
            <a:r>
              <a:rPr lang="en-US" altLang="en-US" dirty="0" smtClean="0"/>
              <a:t>5. How many test cases are not yet executed?</a:t>
            </a:r>
          </a:p>
          <a:p>
            <a:pPr marL="457200" lvl="1" indent="0">
              <a:buNone/>
            </a:pPr>
            <a:r>
              <a:rPr lang="en-US" altLang="en-US" dirty="0" smtClean="0"/>
              <a:t>6. How many defects are identified and what is the severity of those defects?</a:t>
            </a:r>
          </a:p>
          <a:p>
            <a:pPr marL="457200" lvl="1" indent="0">
              <a:buNone/>
            </a:pPr>
            <a:r>
              <a:rPr lang="en-US" altLang="en-US" dirty="0" smtClean="0"/>
              <a:t>7. How many test cases have failed due to one particular defect?</a:t>
            </a:r>
          </a:p>
        </p:txBody>
      </p:sp>
      <p:sp>
        <p:nvSpPr>
          <p:cNvPr id="2" name="Title 1"/>
          <p:cNvSpPr>
            <a:spLocks noGrp="1"/>
          </p:cNvSpPr>
          <p:nvPr>
            <p:ph type="title"/>
          </p:nvPr>
        </p:nvSpPr>
        <p:spPr/>
        <p:txBody>
          <a:bodyPr/>
          <a:lstStyle/>
          <a:p>
            <a:r>
              <a:rPr lang="en-US" smtClean="0"/>
              <a:t>Significance of Metrics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sz="half" idx="1"/>
          </p:nvPr>
        </p:nvSpPr>
        <p:spPr/>
        <p:txBody>
          <a:bodyPr/>
          <a:lstStyle/>
          <a:p>
            <a:r>
              <a:rPr lang="en-US" altLang="en-US" smtClean="0"/>
              <a:t>Based on the metrics, the test lead / manager understands the following key points</a:t>
            </a:r>
          </a:p>
          <a:p>
            <a:pPr lvl="1"/>
            <a:r>
              <a:rPr lang="en-US" altLang="en-US" smtClean="0"/>
              <a:t>Percentage (%) of work completed</a:t>
            </a:r>
          </a:p>
          <a:p>
            <a:pPr lvl="1"/>
            <a:r>
              <a:rPr lang="en-US" altLang="en-US" smtClean="0"/>
              <a:t>Percentage (%) of work yet to be completed</a:t>
            </a:r>
          </a:p>
          <a:p>
            <a:pPr lvl="1"/>
            <a:r>
              <a:rPr lang="en-US" altLang="en-US" smtClean="0"/>
              <a:t>Time to complete the remaining work</a:t>
            </a:r>
          </a:p>
          <a:p>
            <a:pPr lvl="1"/>
            <a:r>
              <a:rPr lang="en-US" altLang="en-US" smtClean="0"/>
              <a:t>Whether the project is going as per the schedule or lagging, and so on</a:t>
            </a:r>
          </a:p>
          <a:p>
            <a:pPr lvl="1"/>
            <a:endParaRPr lang="en-US" altLang="en-US" dirty="0"/>
          </a:p>
        </p:txBody>
      </p:sp>
      <p:sp>
        <p:nvSpPr>
          <p:cNvPr id="2" name="Title 1"/>
          <p:cNvSpPr>
            <a:spLocks noGrp="1"/>
          </p:cNvSpPr>
          <p:nvPr>
            <p:ph type="title"/>
          </p:nvPr>
        </p:nvSpPr>
        <p:spPr/>
        <p:txBody>
          <a:bodyPr/>
          <a:lstStyle/>
          <a:p>
            <a:r>
              <a:rPr lang="en-US" smtClean="0"/>
              <a:t>Significance of Metrics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of Measurements</a:t>
            </a:r>
            <a:br>
              <a:rPr lang="en-US" smtClean="0"/>
            </a:br>
            <a:endParaRPr lang="en-IN" dirty="0"/>
          </a:p>
        </p:txBody>
      </p:sp>
      <p:graphicFrame>
        <p:nvGraphicFramePr>
          <p:cNvPr id="6" name="Table 5"/>
          <p:cNvGraphicFramePr>
            <a:graphicFrameLocks noGrp="1"/>
          </p:cNvGraphicFramePr>
          <p:nvPr/>
        </p:nvGraphicFramePr>
        <p:xfrm>
          <a:off x="3048000" y="1745304"/>
          <a:ext cx="7315200" cy="4178978"/>
        </p:xfrm>
        <a:graphic>
          <a:graphicData uri="http://schemas.openxmlformats.org/drawingml/2006/table">
            <a:tbl>
              <a:tblPr/>
              <a:tblGrid>
                <a:gridCol w="685800"/>
                <a:gridCol w="2819400"/>
                <a:gridCol w="3810000"/>
              </a:tblGrid>
              <a:tr h="654222">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1" i="0" u="none" strike="noStrike" cap="none" normalizeH="0" baseline="0" dirty="0" smtClean="0">
                          <a:ln>
                            <a:noFill/>
                          </a:ln>
                          <a:solidFill>
                            <a:srgbClr val="FFFFFF"/>
                          </a:solidFill>
                          <a:effectLst/>
                          <a:latin typeface="Arial" panose="020B0704020202020204" pitchFamily="34" charset="0"/>
                          <a:cs typeface="Arial" panose="020B0704020202020204"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1" i="0" u="none" strike="noStrike" cap="none" normalizeH="0" baseline="0" smtClean="0">
                          <a:ln>
                            <a:noFill/>
                          </a:ln>
                          <a:solidFill>
                            <a:srgbClr val="FFFFFF"/>
                          </a:solidFill>
                          <a:effectLst/>
                          <a:latin typeface="Arial" panose="020B0704020202020204" pitchFamily="34" charset="0"/>
                          <a:cs typeface="Arial" panose="020B0704020202020204" pitchFamily="34" charset="0"/>
                        </a:rPr>
                        <a:t>Testing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1" i="0" u="none" strike="noStrike" cap="none" normalizeH="0" baseline="0" smtClean="0">
                          <a:ln>
                            <a:noFill/>
                          </a:ln>
                          <a:solidFill>
                            <a:srgbClr val="FFFFFF"/>
                          </a:solidFill>
                          <a:effectLst/>
                          <a:latin typeface="Arial" panose="020B0704020202020204" pitchFamily="34" charset="0"/>
                          <a:cs typeface="Arial" panose="020B0704020202020204" pitchFamily="34" charset="0"/>
                        </a:rPr>
                        <a:t>Data retrieved during test case development and execution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8000">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No. of requirements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605189">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dirty="0" smtClean="0">
                          <a:ln>
                            <a:noFill/>
                          </a:ln>
                          <a:solidFill>
                            <a:srgbClr val="000000"/>
                          </a:solidFill>
                          <a:effectLst/>
                          <a:latin typeface="Arial" panose="020B0704020202020204" pitchFamily="34" charset="0"/>
                          <a:cs typeface="Arial" panose="020B0704020202020204" pitchFamily="34" charset="0"/>
                        </a:rPr>
                        <a:t>Average no. of test cases written per requirement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605189">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dirty="0" smtClean="0">
                          <a:ln>
                            <a:noFill/>
                          </a:ln>
                          <a:solidFill>
                            <a:srgbClr val="000000"/>
                          </a:solidFill>
                          <a:effectLst/>
                          <a:latin typeface="Arial" panose="020B0704020202020204" pitchFamily="34" charset="0"/>
                          <a:cs typeface="Arial" panose="020B0704020202020204" pitchFamily="34" charset="0"/>
                        </a:rPr>
                        <a:t>Total no. of test cases written for all requirements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605189">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Total no. of test cases executed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130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68000">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No. of test cases passed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68000">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No. of test cases failed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605189">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rPr>
                        <a:t>No. of test cases blocked</a:t>
                      </a: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1600" b="0" i="0" u="none" strike="noStrike" cap="none" normalizeH="0" baseline="0" smtClean="0">
                        <a:ln>
                          <a:noFill/>
                        </a:ln>
                        <a:solidFill>
                          <a:srgbClr val="000000"/>
                        </a:solidFill>
                        <a:effectLst/>
                        <a:latin typeface="Arial" panose="020B0704020202020204" pitchFamily="34" charset="0"/>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defTabSz="685800">
                        <a:lnSpc>
                          <a:spcPct val="90000"/>
                        </a:lnSpc>
                        <a:spcBef>
                          <a:spcPts val="750"/>
                        </a:spcBef>
                        <a:buFont typeface="Wingdings 2" panose="05020102010507070707" pitchFamily="18" charset="2"/>
                        <a:defRPr sz="1900">
                          <a:solidFill>
                            <a:schemeClr val="tx1"/>
                          </a:solidFill>
                          <a:latin typeface="Calibri" panose="020F0502020204030204" pitchFamily="34" charset="0"/>
                        </a:defRPr>
                      </a:lvl1pPr>
                      <a:lvl2pPr marL="742950" indent="-285750" defTabSz="685800">
                        <a:lnSpc>
                          <a:spcPct val="90000"/>
                        </a:lnSpc>
                        <a:spcBef>
                          <a:spcPts val="375"/>
                        </a:spcBef>
                        <a:buFont typeface="Wingdings 2" panose="05020102010507070707" pitchFamily="18" charset="2"/>
                        <a:defRPr sz="1600">
                          <a:solidFill>
                            <a:schemeClr val="tx1"/>
                          </a:solidFill>
                          <a:latin typeface="Calibri" panose="020F0502020204030204" pitchFamily="34" charset="0"/>
                        </a:defRPr>
                      </a:lvl2pPr>
                      <a:lvl3pPr marL="1143000" indent="-228600" defTabSz="685800">
                        <a:lnSpc>
                          <a:spcPct val="90000"/>
                        </a:lnSpc>
                        <a:spcBef>
                          <a:spcPts val="375"/>
                        </a:spcBef>
                        <a:buFont typeface="Wingdings 2" panose="05020102010507070707" pitchFamily="18" charset="2"/>
                        <a:defRPr sz="1300">
                          <a:solidFill>
                            <a:schemeClr val="tx1"/>
                          </a:solidFill>
                          <a:latin typeface="Calibri" panose="020F0502020204030204" pitchFamily="34" charset="0"/>
                        </a:defRPr>
                      </a:lvl3pPr>
                      <a:lvl4pPr marL="16002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4pPr>
                      <a:lvl5pPr marL="2057400" indent="-228600" defTabSz="685800">
                        <a:lnSpc>
                          <a:spcPct val="90000"/>
                        </a:lnSpc>
                        <a:spcBef>
                          <a:spcPts val="375"/>
                        </a:spcBef>
                        <a:buFont typeface="Wingdings 2" panose="05020102010507070707" pitchFamily="18" charset="2"/>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Wingdings 2" panose="05020102010507070707" pitchFamily="18" charset="2"/>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dirty="0" smtClean="0">
                          <a:ln>
                            <a:noFill/>
                          </a:ln>
                          <a:solidFill>
                            <a:srgbClr val="000000"/>
                          </a:solidFill>
                          <a:effectLst/>
                          <a:latin typeface="Arial" panose="020B0704020202020204" pitchFamily="34" charset="0"/>
                          <a:cs typeface="Arial" panose="020B0704020202020204"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Example of Measurements</a:t>
            </a:r>
            <a:br>
              <a:rPr lang="en-US" smtClean="0"/>
            </a:br>
            <a:endParaRPr lang="en-IN" dirty="0"/>
          </a:p>
        </p:txBody>
      </p:sp>
      <p:graphicFrame>
        <p:nvGraphicFramePr>
          <p:cNvPr id="6" name="Table 5"/>
          <p:cNvGraphicFramePr>
            <a:graphicFrameLocks noGrp="1"/>
          </p:cNvGraphicFramePr>
          <p:nvPr/>
        </p:nvGraphicFramePr>
        <p:xfrm>
          <a:off x="3048000" y="1841678"/>
          <a:ext cx="7315200" cy="4121241"/>
        </p:xfrm>
        <a:graphic>
          <a:graphicData uri="http://schemas.openxmlformats.org/drawingml/2006/table">
            <a:tbl>
              <a:tblPr firstRow="1" bandRow="1">
                <a:tableStyleId>{5C22544A-7EE6-4342-B048-85BDC9FD1C3A}</a:tableStyleId>
              </a:tblPr>
              <a:tblGrid>
                <a:gridCol w="685800"/>
                <a:gridCol w="2819400"/>
                <a:gridCol w="3810000"/>
              </a:tblGrid>
              <a:tr h="685733">
                <a:tc>
                  <a:txBody>
                    <a:bodyPr/>
                    <a:lstStyle/>
                    <a:p>
                      <a:r>
                        <a:rPr lang="en-US" sz="1600" dirty="0" smtClean="0">
                          <a:latin typeface="Arial" panose="020B0704020202020204" pitchFamily="34" charset="0"/>
                          <a:cs typeface="Arial" panose="020B0704020202020204" pitchFamily="34" charset="0"/>
                        </a:rPr>
                        <a:t>#</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Testing</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Data</a:t>
                      </a:r>
                      <a:r>
                        <a:rPr lang="en-US" sz="1600" baseline="0" dirty="0" smtClean="0">
                          <a:latin typeface="Arial" panose="020B0704020202020204" pitchFamily="34" charset="0"/>
                          <a:cs typeface="Arial" panose="020B0704020202020204" pitchFamily="34" charset="0"/>
                        </a:rPr>
                        <a:t> retrieved during test case development and execution</a:t>
                      </a:r>
                      <a:endParaRPr lang="en-US" sz="1600" dirty="0">
                        <a:latin typeface="Arial" panose="020B0704020202020204" pitchFamily="34" charset="0"/>
                        <a:cs typeface="Arial" panose="020B0704020202020204" pitchFamily="34" charset="0"/>
                      </a:endParaRPr>
                    </a:p>
                  </a:txBody>
                  <a:tcPr marT="45724" marB="45724"/>
                </a:tc>
              </a:tr>
              <a:tr h="631748">
                <a:tc>
                  <a:txBody>
                    <a:bodyPr/>
                    <a:lstStyle/>
                    <a:p>
                      <a:r>
                        <a:rPr lang="en-US" sz="1600" dirty="0" smtClean="0">
                          <a:latin typeface="Arial" panose="020B0704020202020204" pitchFamily="34" charset="0"/>
                          <a:cs typeface="Arial" panose="020B0704020202020204" pitchFamily="34" charset="0"/>
                        </a:rPr>
                        <a:t>8</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Number of Test cases not executed </a:t>
                      </a:r>
                    </a:p>
                  </a:txBody>
                  <a:tcPr marT="45724" marB="45724"/>
                </a:tc>
                <a:tc>
                  <a:txBody>
                    <a:bodyPr/>
                    <a:lstStyle/>
                    <a:p>
                      <a:r>
                        <a:rPr lang="en-US" sz="1600" dirty="0" smtClean="0">
                          <a:latin typeface="Arial" panose="020B0704020202020204" pitchFamily="34" charset="0"/>
                          <a:cs typeface="Arial" panose="020B0704020202020204" pitchFamily="34" charset="0"/>
                        </a:rPr>
                        <a:t>70</a:t>
                      </a:r>
                      <a:endParaRPr lang="en-US" sz="1600" dirty="0">
                        <a:latin typeface="Arial" panose="020B0704020202020204" pitchFamily="34" charset="0"/>
                        <a:cs typeface="Arial" panose="020B0704020202020204" pitchFamily="34" charset="0"/>
                      </a:endParaRPr>
                    </a:p>
                  </a:txBody>
                  <a:tcPr marT="45724" marB="45724"/>
                </a:tc>
              </a:tr>
              <a:tr h="631748">
                <a:tc>
                  <a:txBody>
                    <a:bodyPr/>
                    <a:lstStyle/>
                    <a:p>
                      <a:r>
                        <a:rPr lang="en-US" sz="1600" dirty="0" smtClean="0">
                          <a:latin typeface="Arial" panose="020B0704020202020204" pitchFamily="34" charset="0"/>
                          <a:cs typeface="Arial" panose="020B0704020202020204" pitchFamily="34" charset="0"/>
                        </a:rPr>
                        <a:t>9</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Total Number of Defects identified</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30</a:t>
                      </a:r>
                      <a:endParaRPr lang="en-US" sz="1600" dirty="0">
                        <a:latin typeface="Arial" panose="020B0704020202020204" pitchFamily="34" charset="0"/>
                        <a:cs typeface="Arial" panose="020B0704020202020204" pitchFamily="34" charset="0"/>
                      </a:endParaRPr>
                    </a:p>
                  </a:txBody>
                  <a:tcPr marT="45724" marB="45724"/>
                </a:tc>
              </a:tr>
              <a:tr h="385066">
                <a:tc>
                  <a:txBody>
                    <a:bodyPr/>
                    <a:lstStyle/>
                    <a:p>
                      <a:r>
                        <a:rPr lang="en-US" sz="1600" dirty="0" smtClean="0">
                          <a:latin typeface="Arial" panose="020B0704020202020204" pitchFamily="34" charset="0"/>
                          <a:cs typeface="Arial" panose="020B0704020202020204" pitchFamily="34" charset="0"/>
                        </a:rPr>
                        <a:t>10</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Critical Defects count</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10</a:t>
                      </a:r>
                      <a:endParaRPr lang="en-US" sz="1600" dirty="0">
                        <a:latin typeface="Arial" panose="020B0704020202020204" pitchFamily="34" charset="0"/>
                        <a:cs typeface="Arial" panose="020B0704020202020204" pitchFamily="34" charset="0"/>
                      </a:endParaRPr>
                    </a:p>
                  </a:txBody>
                  <a:tcPr marT="45724" marB="45724"/>
                </a:tc>
              </a:tr>
              <a:tr h="385066">
                <a:tc>
                  <a:txBody>
                    <a:bodyPr/>
                    <a:lstStyle/>
                    <a:p>
                      <a:r>
                        <a:rPr lang="en-US" sz="1600" dirty="0" smtClean="0">
                          <a:latin typeface="Arial" panose="020B0704020202020204" pitchFamily="34" charset="0"/>
                          <a:cs typeface="Arial" panose="020B0704020202020204" pitchFamily="34" charset="0"/>
                        </a:rPr>
                        <a:t>11</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High Priority Defects Count</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8</a:t>
                      </a:r>
                      <a:endParaRPr lang="en-US" sz="1600" dirty="0">
                        <a:latin typeface="Arial" panose="020B0704020202020204" pitchFamily="34" charset="0"/>
                        <a:cs typeface="Arial" panose="020B0704020202020204" pitchFamily="34" charset="0"/>
                      </a:endParaRPr>
                    </a:p>
                  </a:txBody>
                  <a:tcPr marT="45724" marB="45724"/>
                </a:tc>
              </a:tr>
              <a:tr h="631748">
                <a:tc>
                  <a:txBody>
                    <a:bodyPr/>
                    <a:lstStyle/>
                    <a:p>
                      <a:r>
                        <a:rPr lang="en-US" sz="1600" dirty="0" smtClean="0">
                          <a:latin typeface="Arial" panose="020B0704020202020204" pitchFamily="34" charset="0"/>
                          <a:cs typeface="Arial" panose="020B0704020202020204" pitchFamily="34" charset="0"/>
                        </a:rPr>
                        <a:t>12</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Medium Priority Defects Count</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6</a:t>
                      </a:r>
                      <a:endParaRPr lang="en-US" sz="1600" dirty="0">
                        <a:latin typeface="Arial" panose="020B0704020202020204" pitchFamily="34" charset="0"/>
                        <a:cs typeface="Arial" panose="020B0704020202020204" pitchFamily="34" charset="0"/>
                      </a:endParaRPr>
                    </a:p>
                  </a:txBody>
                  <a:tcPr marT="45724" marB="45724"/>
                </a:tc>
              </a:tr>
              <a:tr h="385066">
                <a:tc>
                  <a:txBody>
                    <a:bodyPr/>
                    <a:lstStyle/>
                    <a:p>
                      <a:r>
                        <a:rPr lang="en-US" sz="1600" dirty="0" smtClean="0">
                          <a:latin typeface="Arial" panose="020B0704020202020204" pitchFamily="34" charset="0"/>
                          <a:cs typeface="Arial" panose="020B0704020202020204" pitchFamily="34" charset="0"/>
                        </a:rPr>
                        <a:t>13</a:t>
                      </a:r>
                      <a:endParaRPr lang="en-US" sz="1600" dirty="0">
                        <a:latin typeface="Arial" panose="020B0704020202020204" pitchFamily="34" charset="0"/>
                        <a:cs typeface="Arial" panose="020B0704020202020204" pitchFamily="34" charset="0"/>
                      </a:endParaRPr>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smtClean="0">
                          <a:latin typeface="Arial" panose="020B0704020202020204" pitchFamily="34" charset="0"/>
                          <a:cs typeface="Arial" panose="020B0704020202020204" pitchFamily="34" charset="0"/>
                        </a:rPr>
                        <a:t>Low Priority Defects Count</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10</a:t>
                      </a:r>
                      <a:endParaRPr lang="en-US" sz="1600" dirty="0">
                        <a:latin typeface="Arial" panose="020B0704020202020204" pitchFamily="34" charset="0"/>
                        <a:cs typeface="Arial" panose="020B0704020202020204" pitchFamily="34" charset="0"/>
                      </a:endParaRPr>
                    </a:p>
                  </a:txBody>
                  <a:tcPr marT="45724" marB="45724"/>
                </a:tc>
              </a:tr>
              <a:tr h="385066">
                <a:tc>
                  <a:txBody>
                    <a:bodyPr/>
                    <a:lstStyle/>
                    <a:p>
                      <a:r>
                        <a:rPr lang="en-US" sz="1600" dirty="0" smtClean="0">
                          <a:latin typeface="Arial" panose="020B0704020202020204" pitchFamily="34" charset="0"/>
                          <a:cs typeface="Arial" panose="020B0704020202020204" pitchFamily="34" charset="0"/>
                        </a:rPr>
                        <a:t>14</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No. of defects deferred</a:t>
                      </a:r>
                      <a:endParaRPr lang="en-US" sz="1600" dirty="0">
                        <a:latin typeface="Arial" panose="020B0704020202020204" pitchFamily="34" charset="0"/>
                        <a:cs typeface="Arial" panose="020B0704020202020204" pitchFamily="34" charset="0"/>
                      </a:endParaRPr>
                    </a:p>
                  </a:txBody>
                  <a:tcPr marT="45724" marB="45724"/>
                </a:tc>
                <a:tc>
                  <a:txBody>
                    <a:bodyPr/>
                    <a:lstStyle/>
                    <a:p>
                      <a:r>
                        <a:rPr lang="en-US" sz="1600" dirty="0" smtClean="0">
                          <a:latin typeface="Arial" panose="020B0704020202020204" pitchFamily="34" charset="0"/>
                          <a:cs typeface="Arial" panose="020B0704020202020204" pitchFamily="34" charset="0"/>
                        </a:rPr>
                        <a:t>4</a:t>
                      </a:r>
                      <a:endParaRPr lang="en-US" sz="1600" dirty="0">
                        <a:latin typeface="Arial" panose="020B0704020202020204" pitchFamily="34" charset="0"/>
                        <a:cs typeface="Arial" panose="020B0704020202020204" pitchFamily="34" charset="0"/>
                      </a:endParaRPr>
                    </a:p>
                  </a:txBody>
                  <a:tcPr marT="45724" marB="45724"/>
                </a:tc>
              </a:tr>
            </a:tbl>
          </a:graphicData>
        </a:graphic>
      </p:graphicFrame>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i="0" dirty="0" smtClean="0"/>
              <a:t>Measures Unique to Test</a:t>
            </a:r>
          </a:p>
        </p:txBody>
      </p:sp>
      <p:sp>
        <p:nvSpPr>
          <p:cNvPr id="2" name="Rectangle 1"/>
          <p:cNvSpPr/>
          <p:nvPr/>
        </p:nvSpPr>
        <p:spPr>
          <a:xfrm>
            <a:off x="381074" y="1650668"/>
            <a:ext cx="10678511" cy="4465838"/>
          </a:xfrm>
          <a:prstGeom prst="rect">
            <a:avLst/>
          </a:prstGeom>
        </p:spPr>
        <p:txBody>
          <a:bodyPr wrap="square">
            <a:spAutoFit/>
          </a:bodyPr>
          <a:lstStyle/>
          <a:p>
            <a:pPr marL="285750" marR="0" lvl="0" indent="-285750" algn="just">
              <a:lnSpc>
                <a:spcPct val="85000"/>
              </a:lnSpc>
              <a:spcBef>
                <a:spcPts val="12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Number of test cases </a:t>
            </a:r>
            <a:r>
              <a:rPr lang="en-US" sz="1800" b="0" i="0" dirty="0" smtClean="0">
                <a:solidFill>
                  <a:srgbClr val="000000"/>
                </a:solidFill>
                <a:effectLst/>
                <a:latin typeface="+mn-lt"/>
                <a:ea typeface="Times New Roman" panose="02020803070505020304" pitchFamily="18" charset="0"/>
              </a:rPr>
              <a:t>– The number of unique test cases selected for execution.</a:t>
            </a:r>
          </a:p>
          <a:p>
            <a:pPr marL="285750" marR="0" lvl="0" indent="-285750" algn="just">
              <a:lnSpc>
                <a:spcPct val="85000"/>
              </a:lnSpc>
              <a:spcBef>
                <a:spcPts val="12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Number of test cases executed </a:t>
            </a:r>
            <a:r>
              <a:rPr lang="en-US" sz="1800" b="0" i="0" dirty="0" smtClean="0">
                <a:solidFill>
                  <a:srgbClr val="000000"/>
                </a:solidFill>
                <a:effectLst/>
                <a:latin typeface="+mn-lt"/>
                <a:ea typeface="Times New Roman" panose="02020803070505020304" pitchFamily="18" charset="0"/>
              </a:rPr>
              <a:t>– The number of unique test cases executed, not including re-execution of individual test cases.</a:t>
            </a:r>
          </a:p>
          <a:p>
            <a:pPr marL="285750" marR="0" lvl="0" indent="-285750" algn="just">
              <a:lnSpc>
                <a:spcPct val="85000"/>
              </a:lnSpc>
              <a:spcBef>
                <a:spcPts val="12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Number of test cases passed </a:t>
            </a:r>
            <a:r>
              <a:rPr lang="en-US" sz="1800" b="0" i="0" dirty="0" smtClean="0">
                <a:solidFill>
                  <a:srgbClr val="000000"/>
                </a:solidFill>
                <a:effectLst/>
                <a:latin typeface="+mn-lt"/>
                <a:ea typeface="Times New Roman" panose="02020803070505020304" pitchFamily="18" charset="0"/>
              </a:rPr>
              <a:t>– The number of unique test cases that currently meet all the test criteria.</a:t>
            </a:r>
          </a:p>
          <a:p>
            <a:pPr marL="285750" marR="0" lvl="0" indent="-285750" algn="just">
              <a:lnSpc>
                <a:spcPct val="85000"/>
              </a:lnSpc>
              <a:spcBef>
                <a:spcPts val="12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Number of test cases failed </a:t>
            </a:r>
            <a:r>
              <a:rPr lang="en-US" sz="1800" b="0" i="0" dirty="0" smtClean="0">
                <a:solidFill>
                  <a:srgbClr val="000000"/>
                </a:solidFill>
                <a:effectLst/>
                <a:latin typeface="+mn-lt"/>
                <a:ea typeface="Times New Roman" panose="02020803070505020304" pitchFamily="18" charset="0"/>
              </a:rPr>
              <a:t>– The number of unique test cases that currently fail to meet the test criteria.</a:t>
            </a:r>
          </a:p>
          <a:p>
            <a:pPr marL="285750" marR="0" lvl="0" indent="-285750" algn="just">
              <a:lnSpc>
                <a:spcPct val="85000"/>
              </a:lnSpc>
              <a:spcBef>
                <a:spcPts val="12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Number of test cases blocked </a:t>
            </a:r>
            <a:r>
              <a:rPr lang="en-US" sz="1800" b="0" i="0" u="none" strike="noStrike" spc="0" dirty="0" smtClean="0">
                <a:solidFill>
                  <a:srgbClr val="000000"/>
                </a:solidFill>
                <a:effectLst/>
                <a:latin typeface="+mn-lt"/>
                <a:ea typeface="Times New Roman" panose="02020803070505020304" pitchFamily="18" charset="0"/>
                <a:cs typeface="Symbol" panose="05050102010706020507" pitchFamily="18" charset="2"/>
              </a:rPr>
              <a:t>-</a:t>
            </a:r>
            <a:r>
              <a:rPr lang="en-US" sz="1800" b="0" i="0" dirty="0" smtClean="0">
                <a:solidFill>
                  <a:srgbClr val="000000"/>
                </a:solidFill>
                <a:effectLst/>
                <a:latin typeface="+mn-lt"/>
                <a:ea typeface="Times New Roman" panose="02020803070505020304" pitchFamily="18" charset="0"/>
              </a:rPr>
              <a:t> The number of distinct test cases that have not been executed during the testing effort due to an application, configuration, or environmental constraint.</a:t>
            </a:r>
          </a:p>
          <a:p>
            <a:pPr marL="285750" marR="0" lvl="0" indent="-285750" algn="just">
              <a:lnSpc>
                <a:spcPct val="85000"/>
              </a:lnSpc>
              <a:spcBef>
                <a:spcPts val="12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Number of test cases re-executed </a:t>
            </a:r>
            <a:r>
              <a:rPr lang="en-US" sz="1800" b="0" i="0" dirty="0" smtClean="0">
                <a:solidFill>
                  <a:srgbClr val="000000"/>
                </a:solidFill>
                <a:effectLst/>
                <a:latin typeface="+mn-lt"/>
                <a:ea typeface="Times New Roman" panose="02020803070505020304" pitchFamily="18" charset="0"/>
              </a:rPr>
              <a:t>– The number of unique test cases that were re-executed, regardless of the number of times they were re-executed.</a:t>
            </a:r>
          </a:p>
          <a:p>
            <a:pPr marL="285750" marR="0" lvl="0" indent="-285750" algn="just">
              <a:lnSpc>
                <a:spcPct val="85000"/>
              </a:lnSpc>
              <a:spcBef>
                <a:spcPts val="12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Total executions </a:t>
            </a:r>
            <a:r>
              <a:rPr lang="en-US" sz="1800" b="0" i="0" u="none" strike="noStrike" spc="0" dirty="0" smtClean="0">
                <a:solidFill>
                  <a:srgbClr val="000000"/>
                </a:solidFill>
                <a:effectLst/>
                <a:latin typeface="+mn-lt"/>
                <a:ea typeface="Times New Roman" panose="02020803070505020304" pitchFamily="18" charset="0"/>
                <a:cs typeface="Symbol" panose="05050102010706020507" pitchFamily="18" charset="2"/>
              </a:rPr>
              <a:t>-</a:t>
            </a:r>
            <a:r>
              <a:rPr lang="en-US" sz="1800" b="0" i="0" dirty="0" smtClean="0">
                <a:solidFill>
                  <a:srgbClr val="000000"/>
                </a:solidFill>
                <a:effectLst/>
                <a:latin typeface="+mn-lt"/>
                <a:ea typeface="Times New Roman" panose="02020803070505020304" pitchFamily="18" charset="0"/>
              </a:rPr>
              <a:t> The total number of test case executions including test re-executions.</a:t>
            </a:r>
          </a:p>
          <a:p>
            <a:pPr marL="285750" marR="0" lvl="0" indent="-285750" algn="just">
              <a:lnSpc>
                <a:spcPct val="85000"/>
              </a:lnSpc>
              <a:spcBef>
                <a:spcPts val="12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Total number of test cases passes </a:t>
            </a:r>
            <a:r>
              <a:rPr lang="en-US" sz="1800" b="0" i="0" u="none" strike="noStrike" spc="0" dirty="0" smtClean="0">
                <a:solidFill>
                  <a:srgbClr val="000000"/>
                </a:solidFill>
                <a:effectLst/>
                <a:latin typeface="+mn-lt"/>
                <a:ea typeface="Times New Roman" panose="02020803070505020304" pitchFamily="18" charset="0"/>
                <a:cs typeface="Symbol" panose="05050102010706020507" pitchFamily="18" charset="2"/>
              </a:rPr>
              <a:t>-</a:t>
            </a:r>
            <a:r>
              <a:rPr lang="en-US" sz="1800" b="0" i="0" dirty="0" smtClean="0">
                <a:solidFill>
                  <a:srgbClr val="000000"/>
                </a:solidFill>
                <a:effectLst/>
                <a:latin typeface="+mn-lt"/>
                <a:ea typeface="Times New Roman" panose="02020803070505020304" pitchFamily="18" charset="0"/>
              </a:rPr>
              <a:t> The total number of test case passes, including re-executions of the same test case.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i="0" dirty="0" smtClean="0"/>
              <a:t>Measures Unique to Test</a:t>
            </a:r>
          </a:p>
        </p:txBody>
      </p:sp>
      <p:sp>
        <p:nvSpPr>
          <p:cNvPr id="2" name="Rectangle 1"/>
          <p:cNvSpPr/>
          <p:nvPr/>
        </p:nvSpPr>
        <p:spPr>
          <a:xfrm>
            <a:off x="658649" y="1502629"/>
            <a:ext cx="10678511" cy="4524315"/>
          </a:xfrm>
          <a:prstGeom prst="rect">
            <a:avLst/>
          </a:prstGeom>
        </p:spPr>
        <p:txBody>
          <a:bodyPr wrap="square">
            <a:spAutoFit/>
          </a:bodyPr>
          <a:lstStyle/>
          <a:p>
            <a:pPr marL="285750" marR="0" lvl="0" indent="-285750" algn="just">
              <a:spcBef>
                <a:spcPts val="18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Total failures</a:t>
            </a:r>
            <a:r>
              <a:rPr lang="en-US" sz="1800" b="0" i="0" dirty="0" smtClean="0">
                <a:solidFill>
                  <a:schemeClr val="tx1"/>
                </a:solidFill>
                <a:effectLst/>
                <a:latin typeface="+mn-lt"/>
                <a:ea typeface="Times New Roman" panose="02020803070505020304" pitchFamily="18" charset="0"/>
              </a:rPr>
              <a:t> </a:t>
            </a:r>
            <a:r>
              <a:rPr lang="en-US" sz="1800" b="0" i="0" u="none" strike="noStrike" spc="0" dirty="0" smtClean="0">
                <a:solidFill>
                  <a:schemeClr val="tx1"/>
                </a:solidFill>
                <a:effectLst/>
                <a:latin typeface="+mn-lt"/>
                <a:ea typeface="Times New Roman" panose="02020803070505020304" pitchFamily="18" charset="0"/>
                <a:cs typeface="Symbol" panose="05050102010706020507" pitchFamily="18" charset="2"/>
              </a:rPr>
              <a:t>-</a:t>
            </a:r>
            <a:r>
              <a:rPr lang="en-US" sz="1800" b="0" i="0" dirty="0" smtClean="0">
                <a:solidFill>
                  <a:schemeClr val="tx1"/>
                </a:solidFill>
                <a:effectLst/>
                <a:latin typeface="+mn-lt"/>
                <a:ea typeface="Times New Roman" panose="02020803070505020304" pitchFamily="18" charset="0"/>
              </a:rPr>
              <a:t> The total number of test case failures, including re-executions of the same test case.</a:t>
            </a:r>
          </a:p>
          <a:p>
            <a:pPr marL="285750" marR="0" lvl="0" indent="-285750" algn="just">
              <a:spcBef>
                <a:spcPts val="18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Number of first run failures</a:t>
            </a:r>
            <a:r>
              <a:rPr lang="en-US" sz="1800" b="0" i="0" dirty="0" smtClean="0">
                <a:solidFill>
                  <a:schemeClr val="tx1"/>
                </a:solidFill>
                <a:effectLst/>
                <a:latin typeface="+mn-lt"/>
                <a:ea typeface="Times New Roman" panose="02020803070505020304" pitchFamily="18" charset="0"/>
              </a:rPr>
              <a:t> </a:t>
            </a:r>
            <a:r>
              <a:rPr lang="en-US" sz="1800" b="0" i="0" u="none" strike="noStrike" spc="0" dirty="0" smtClean="0">
                <a:solidFill>
                  <a:schemeClr val="tx1"/>
                </a:solidFill>
                <a:effectLst/>
                <a:latin typeface="+mn-lt"/>
                <a:ea typeface="Times New Roman" panose="02020803070505020304" pitchFamily="18" charset="0"/>
                <a:cs typeface="Symbol" panose="05050102010706020507" pitchFamily="18" charset="2"/>
              </a:rPr>
              <a:t>-</a:t>
            </a:r>
            <a:r>
              <a:rPr lang="en-US" sz="1800" b="0" i="0" dirty="0" smtClean="0">
                <a:solidFill>
                  <a:schemeClr val="tx1"/>
                </a:solidFill>
                <a:effectLst/>
                <a:latin typeface="+mn-lt"/>
                <a:ea typeface="Times New Roman" panose="02020803070505020304" pitchFamily="18" charset="0"/>
              </a:rPr>
              <a:t> The total number of test cases that failed on the first execution.</a:t>
            </a:r>
          </a:p>
          <a:p>
            <a:pPr marL="285750" marR="0" lvl="0" indent="-285750" algn="just">
              <a:spcBef>
                <a:spcPts val="18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Number of defects found (in testing)</a:t>
            </a:r>
            <a:r>
              <a:rPr lang="en-US" sz="1800" b="0" i="0" dirty="0" smtClean="0">
                <a:solidFill>
                  <a:schemeClr val="tx1"/>
                </a:solidFill>
                <a:effectLst/>
                <a:latin typeface="+mn-lt"/>
                <a:ea typeface="Times New Roman" panose="02020803070505020304" pitchFamily="18" charset="0"/>
              </a:rPr>
              <a:t> – The number of defects uncovered in testing.</a:t>
            </a:r>
          </a:p>
          <a:p>
            <a:pPr marL="285750" marR="0" lvl="0" indent="-285750" algn="just">
              <a:spcBef>
                <a:spcPts val="18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Number of defects found by severity</a:t>
            </a:r>
            <a:r>
              <a:rPr lang="en-US" sz="1800" b="0" i="0" dirty="0" smtClean="0">
                <a:solidFill>
                  <a:schemeClr val="tx1"/>
                </a:solidFill>
                <a:effectLst/>
                <a:latin typeface="+mn-lt"/>
                <a:ea typeface="Times New Roman" panose="02020803070505020304" pitchFamily="18" charset="0"/>
              </a:rPr>
              <a:t> – The number of defects as categorized by severity (e.g., critical, high, medium, low) </a:t>
            </a:r>
          </a:p>
          <a:p>
            <a:pPr marL="285750" marR="0" lvl="0" indent="-285750" algn="just">
              <a:spcBef>
                <a:spcPts val="18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Number of defects fixed</a:t>
            </a:r>
            <a:r>
              <a:rPr lang="en-US" sz="1800" b="0" i="0" dirty="0" smtClean="0">
                <a:solidFill>
                  <a:schemeClr val="tx1"/>
                </a:solidFill>
                <a:effectLst/>
                <a:latin typeface="+mn-lt"/>
                <a:ea typeface="Times New Roman" panose="02020803070505020304" pitchFamily="18" charset="0"/>
              </a:rPr>
              <a:t> – The number of reported defects that have been corrected and the  correction validated in testing.</a:t>
            </a:r>
          </a:p>
          <a:p>
            <a:pPr marL="285750" marR="0" lvl="0" indent="-285750" algn="just">
              <a:spcBef>
                <a:spcPts val="18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Number of open defects</a:t>
            </a:r>
            <a:r>
              <a:rPr lang="en-US" sz="1800" b="0" i="0" dirty="0" smtClean="0">
                <a:solidFill>
                  <a:schemeClr val="tx1"/>
                </a:solidFill>
                <a:effectLst/>
                <a:latin typeface="+mn-lt"/>
                <a:ea typeface="Times New Roman" panose="02020803070505020304" pitchFamily="18" charset="0"/>
              </a:rPr>
              <a:t> – The number of reported defects that have not been corrected or the correction has not been validated in testing.</a:t>
            </a:r>
          </a:p>
          <a:p>
            <a:pPr marL="285750" marR="0" lvl="0" indent="-285750" algn="just">
              <a:spcBef>
                <a:spcPts val="18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Number of defects found post-testing</a:t>
            </a:r>
            <a:r>
              <a:rPr lang="en-US" sz="1800" b="0" i="0" dirty="0" smtClean="0">
                <a:solidFill>
                  <a:schemeClr val="tx1"/>
                </a:solidFill>
                <a:effectLst/>
                <a:latin typeface="+mn-lt"/>
                <a:ea typeface="Times New Roman" panose="02020803070505020304" pitchFamily="18" charset="0"/>
              </a:rPr>
              <a:t> – The number of defects found after the application under test has left the test phase. Typically this would be defects found in production.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i="0" dirty="0" smtClean="0"/>
              <a:t>Measures Unique to Test</a:t>
            </a:r>
          </a:p>
        </p:txBody>
      </p:sp>
      <p:sp>
        <p:nvSpPr>
          <p:cNvPr id="2" name="Rectangle 1"/>
          <p:cNvSpPr/>
          <p:nvPr/>
        </p:nvSpPr>
        <p:spPr>
          <a:xfrm>
            <a:off x="658649" y="1642661"/>
            <a:ext cx="10678511" cy="3662541"/>
          </a:xfrm>
          <a:prstGeom prst="rect">
            <a:avLst/>
          </a:prstGeom>
        </p:spPr>
        <p:txBody>
          <a:bodyPr wrap="square">
            <a:spAutoFit/>
          </a:bodyPr>
          <a:lstStyle/>
          <a:p>
            <a:pPr marL="285750" marR="0" lvl="0" indent="-285750" algn="just">
              <a:spcBef>
                <a:spcPts val="12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Defect age </a:t>
            </a:r>
            <a:r>
              <a:rPr lang="en-US" sz="1800" b="0" i="0" dirty="0" smtClean="0">
                <a:solidFill>
                  <a:schemeClr val="tx1"/>
                </a:solidFill>
                <a:effectLst/>
                <a:latin typeface="+mn-lt"/>
                <a:ea typeface="Times New Roman" panose="02020803070505020304" pitchFamily="18" charset="0"/>
              </a:rPr>
              <a:t>– The number of days since the defect was reported.</a:t>
            </a:r>
          </a:p>
          <a:p>
            <a:pPr marL="285750" marR="0" lvl="0" indent="-285750" algn="just">
              <a:spcBef>
                <a:spcPts val="12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Defect aging</a:t>
            </a:r>
            <a:r>
              <a:rPr lang="en-US" sz="1800" b="0" i="0" dirty="0" smtClean="0">
                <a:solidFill>
                  <a:schemeClr val="tx1"/>
                </a:solidFill>
                <a:effectLst/>
                <a:latin typeface="+mn-lt"/>
                <a:ea typeface="Times New Roman" panose="02020803070505020304" pitchFamily="18" charset="0"/>
              </a:rPr>
              <a:t> – The number of days open (defect closed date  – defect open date).</a:t>
            </a:r>
          </a:p>
          <a:p>
            <a:pPr marL="285750" marR="0" lvl="0" indent="-285750" algn="just">
              <a:spcBef>
                <a:spcPts val="12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Defect fix time retest</a:t>
            </a:r>
            <a:r>
              <a:rPr lang="en-US" sz="1800" b="0" i="0" dirty="0" smtClean="0">
                <a:solidFill>
                  <a:schemeClr val="tx1"/>
                </a:solidFill>
                <a:effectLst/>
                <a:latin typeface="+mn-lt"/>
                <a:ea typeface="Times New Roman" panose="02020803070505020304" pitchFamily="18" charset="0"/>
              </a:rPr>
              <a:t> – The number of days between the date a corrected defect is released in the new build and the date the defect is retested.</a:t>
            </a:r>
          </a:p>
          <a:p>
            <a:pPr marL="285750" marR="0" lvl="0" indent="-285750" algn="just">
              <a:spcBef>
                <a:spcPts val="12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Person days </a:t>
            </a:r>
            <a:r>
              <a:rPr lang="en-US" sz="1800" b="0" i="0" dirty="0" smtClean="0">
                <a:solidFill>
                  <a:schemeClr val="tx1"/>
                </a:solidFill>
                <a:effectLst/>
                <a:latin typeface="+mn-lt"/>
                <a:ea typeface="Times New Roman" panose="02020803070505020304" pitchFamily="18" charset="0"/>
              </a:rPr>
              <a:t>– The number of person days expended in the test effort.</a:t>
            </a:r>
          </a:p>
          <a:p>
            <a:pPr marL="285750" marR="0" lvl="0" indent="-285750" algn="just">
              <a:spcBef>
                <a:spcPts val="12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Number of test cycles</a:t>
            </a:r>
            <a:r>
              <a:rPr lang="en-US" sz="1800" b="0" i="0" dirty="0" smtClean="0">
                <a:solidFill>
                  <a:schemeClr val="tx1"/>
                </a:solidFill>
                <a:effectLst/>
                <a:latin typeface="+mn-lt"/>
                <a:ea typeface="Times New Roman" panose="02020803070505020304" pitchFamily="18" charset="0"/>
              </a:rPr>
              <a:t> – The number of testing cycles required to complete testing.</a:t>
            </a:r>
            <a:endParaRPr lang="en-US" sz="1800" i="0" dirty="0" smtClean="0">
              <a:solidFill>
                <a:schemeClr val="tx1"/>
              </a:solidFill>
              <a:effectLst/>
              <a:latin typeface="+mn-lt"/>
              <a:ea typeface="Times New Roman" panose="02020803070505020304" pitchFamily="18" charset="0"/>
            </a:endParaRPr>
          </a:p>
          <a:p>
            <a:pPr marL="285750" marR="0" lvl="0" indent="-285750" algn="just">
              <a:spcBef>
                <a:spcPts val="12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Number of requirements tested</a:t>
            </a:r>
            <a:r>
              <a:rPr lang="en-US" sz="1800" b="0" i="0" dirty="0" smtClean="0">
                <a:solidFill>
                  <a:schemeClr val="tx1"/>
                </a:solidFill>
                <a:effectLst/>
                <a:latin typeface="+mn-lt"/>
                <a:ea typeface="Times New Roman" panose="02020803070505020304" pitchFamily="18" charset="0"/>
              </a:rPr>
              <a:t> – The total number of requirements tested.</a:t>
            </a:r>
          </a:p>
          <a:p>
            <a:pPr marL="285750" marR="0" lvl="0" indent="-285750" algn="just">
              <a:spcBef>
                <a:spcPts val="12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rPr>
              <a:t>Number of passed requirements</a:t>
            </a:r>
            <a:r>
              <a:rPr lang="en-US" sz="1800" b="0" i="0" dirty="0" smtClean="0">
                <a:solidFill>
                  <a:schemeClr val="tx1"/>
                </a:solidFill>
                <a:effectLst/>
                <a:latin typeface="+mn-lt"/>
                <a:ea typeface="Times New Roman" panose="02020803070505020304" pitchFamily="18" charset="0"/>
              </a:rPr>
              <a:t> </a:t>
            </a:r>
            <a:r>
              <a:rPr lang="en-US" sz="1800" b="0" i="0" u="none" strike="noStrike" spc="0" dirty="0" smtClean="0">
                <a:solidFill>
                  <a:schemeClr val="tx1"/>
                </a:solidFill>
                <a:effectLst/>
                <a:latin typeface="+mn-lt"/>
                <a:ea typeface="Times New Roman" panose="02020803070505020304" pitchFamily="18" charset="0"/>
                <a:cs typeface="Symbol" panose="05050102010706020507" pitchFamily="18" charset="2"/>
              </a:rPr>
              <a:t>-</a:t>
            </a:r>
            <a:r>
              <a:rPr lang="en-US" sz="1800" b="0" i="0" dirty="0" smtClean="0">
                <a:solidFill>
                  <a:schemeClr val="tx1"/>
                </a:solidFill>
                <a:effectLst/>
                <a:latin typeface="+mn-lt"/>
                <a:ea typeface="Times New Roman" panose="02020803070505020304" pitchFamily="18" charset="0"/>
              </a:rPr>
              <a:t> Number of requirements meeting success criteria.</a:t>
            </a:r>
          </a:p>
          <a:p>
            <a:pPr marL="285750" marR="0" lvl="0" indent="-285750" algn="just">
              <a:spcBef>
                <a:spcPts val="1200"/>
              </a:spcBef>
              <a:spcAft>
                <a:spcPts val="0"/>
              </a:spcAft>
              <a:buFont typeface="Arial" panose="020B0704020202020204" pitchFamily="34" charset="0"/>
              <a:buChar char="•"/>
              <a:tabLst>
                <a:tab pos="457200" algn="l"/>
                <a:tab pos="1447800" algn="l"/>
              </a:tabLst>
            </a:pPr>
            <a:r>
              <a:rPr lang="en-US" sz="1800" i="0" dirty="0" smtClean="0">
                <a:solidFill>
                  <a:schemeClr val="tx1"/>
                </a:solidFill>
                <a:effectLst/>
                <a:latin typeface="+mn-lt"/>
                <a:ea typeface="Times New Roman" panose="02020803070505020304" pitchFamily="18" charset="0"/>
                <a:cs typeface="Times New Roman" panose="02020803070505020304" pitchFamily="18" charset="0"/>
              </a:rPr>
              <a:t>Number of failed requirements</a:t>
            </a:r>
            <a:r>
              <a:rPr lang="en-US" sz="1800" b="0" i="0" dirty="0" smtClean="0">
                <a:solidFill>
                  <a:schemeClr val="tx1"/>
                </a:solidFill>
                <a:effectLst/>
                <a:latin typeface="+mn-lt"/>
                <a:ea typeface="Times New Roman" panose="02020803070505020304" pitchFamily="18" charset="0"/>
                <a:cs typeface="Times New Roman" panose="02020803070505020304" pitchFamily="18" charset="0"/>
              </a:rPr>
              <a:t> – Number of requirements failing to meet the defined success criteria</a:t>
            </a:r>
            <a:endParaRPr lang="en-US" sz="1800" b="0" i="0" dirty="0">
              <a:solidFill>
                <a:schemeClr val="tx1"/>
              </a:solidFill>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sz="half" idx="1"/>
          </p:nvPr>
        </p:nvSpPr>
        <p:spPr/>
        <p:txBody>
          <a:bodyPr/>
          <a:lstStyle/>
          <a:p>
            <a:r>
              <a:rPr lang="en-US" altLang="en-US" smtClean="0"/>
              <a:t>% of test case execution completed</a:t>
            </a:r>
          </a:p>
          <a:p>
            <a:pPr lvl="1"/>
            <a:r>
              <a:rPr lang="en-US" altLang="en-US" smtClean="0"/>
              <a:t>This metric is used to obtain the execution status of the test cases in terms of Percentage (%)</a:t>
            </a:r>
          </a:p>
          <a:p>
            <a:pPr lvl="1"/>
            <a:r>
              <a:rPr lang="en-US" altLang="en-US" smtClean="0"/>
              <a:t>Percentage (%) Test cases Executed = (Number of Test cases executed / Total Number of Test cases written) * 100</a:t>
            </a:r>
          </a:p>
          <a:p>
            <a:pPr lvl="1"/>
            <a:r>
              <a:rPr lang="en-US" altLang="en-US" smtClean="0"/>
              <a:t>From the above data,</a:t>
            </a:r>
          </a:p>
          <a:p>
            <a:pPr lvl="1"/>
            <a:r>
              <a:rPr lang="en-US" altLang="en-US" smtClean="0"/>
              <a:t>130/200*100 = 65%</a:t>
            </a:r>
          </a:p>
          <a:p>
            <a:pPr lvl="1"/>
            <a:endParaRPr lang="en-US" altLang="en-US" smtClean="0"/>
          </a:p>
          <a:p>
            <a:pPr lvl="1"/>
            <a:r>
              <a:rPr lang="en-US" altLang="en-US" smtClean="0"/>
              <a:t>65% - Test case executed and 35% - Test cases not executed</a:t>
            </a:r>
          </a:p>
          <a:p>
            <a:endParaRPr lang="en-US" altLang="en-US" dirty="0"/>
          </a:p>
        </p:txBody>
      </p:sp>
      <p:sp>
        <p:nvSpPr>
          <p:cNvPr id="2" name="Title 1"/>
          <p:cNvSpPr>
            <a:spLocks noGrp="1"/>
          </p:cNvSpPr>
          <p:nvPr>
            <p:ph type="title"/>
          </p:nvPr>
        </p:nvSpPr>
        <p:spPr/>
        <p:txBody>
          <a:bodyPr/>
          <a:lstStyle/>
          <a:p>
            <a:r>
              <a:rPr lang="en-US" smtClean="0"/>
              <a:t>Example of Metrics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sz="half" idx="1"/>
          </p:nvPr>
        </p:nvSpPr>
        <p:spPr/>
        <p:txBody>
          <a:bodyPr/>
          <a:lstStyle/>
          <a:p>
            <a:r>
              <a:rPr lang="en-US" smtClean="0"/>
              <a:t>Test execution is </a:t>
            </a:r>
          </a:p>
          <a:p>
            <a:pPr lvl="1"/>
            <a:r>
              <a:rPr lang="en-US" smtClean="0"/>
              <a:t>the process of executing all or a selected number of test cases and observing the results</a:t>
            </a:r>
          </a:p>
        </p:txBody>
      </p:sp>
      <p:sp>
        <p:nvSpPr>
          <p:cNvPr id="30722" name="Rectangle 2"/>
          <p:cNvSpPr>
            <a:spLocks noGrp="1" noChangeArrowheads="1"/>
          </p:cNvSpPr>
          <p:nvPr>
            <p:ph type="title"/>
          </p:nvPr>
        </p:nvSpPr>
        <p:spPr/>
        <p:txBody>
          <a:bodyPr/>
          <a:lstStyle/>
          <a:p>
            <a:r>
              <a:rPr lang="en-US" smtClean="0"/>
              <a:t>Test Execution - Definition</a:t>
            </a:r>
            <a:endParaRPr lang="en-US" dirty="0" smtClean="0"/>
          </a:p>
        </p:txBody>
      </p:sp>
      <p:sp>
        <p:nvSpPr>
          <p:cNvPr id="26628" name="AutoShape 5" descr="fig270%5F01%5F0%2Ejpg"/>
          <p:cNvSpPr>
            <a:spLocks noChangeAspect="1" noChangeArrowheads="1"/>
          </p:cNvSpPr>
          <p:nvPr/>
        </p:nvSpPr>
        <p:spPr bwMode="auto">
          <a:xfrm>
            <a:off x="313267" y="46038"/>
            <a:ext cx="406400" cy="304800"/>
          </a:xfrm>
          <a:prstGeom prst="rect">
            <a:avLst/>
          </a:prstGeom>
          <a:noFill/>
          <a:ln w="9525">
            <a:noFill/>
            <a:miter lim="800000"/>
          </a:ln>
        </p:spPr>
        <p:txBody>
          <a:bodyPr/>
          <a:lstStyle/>
          <a:p>
            <a:endParaRPr lang="en-US"/>
          </a:p>
        </p:txBody>
      </p:sp>
      <p:sp>
        <p:nvSpPr>
          <p:cNvPr id="26629" name="AutoShape 9" descr="fig270%5F01%5F0%2Ejpg"/>
          <p:cNvSpPr>
            <a:spLocks noChangeAspect="1" noChangeArrowheads="1"/>
          </p:cNvSpPr>
          <p:nvPr/>
        </p:nvSpPr>
        <p:spPr bwMode="auto">
          <a:xfrm>
            <a:off x="5892800" y="3276600"/>
            <a:ext cx="406400" cy="304800"/>
          </a:xfrm>
          <a:prstGeom prst="rect">
            <a:avLst/>
          </a:prstGeom>
          <a:noFill/>
          <a:ln w="9525">
            <a:noFill/>
            <a:miter lim="800000"/>
          </a:ln>
        </p:spPr>
        <p:txBody>
          <a:bodyPr/>
          <a:lstStyle/>
          <a:p>
            <a:endParaRPr lang="en-US"/>
          </a:p>
        </p:txBody>
      </p:sp>
      <p:sp>
        <p:nvSpPr>
          <p:cNvPr id="26630" name="AutoShape 11" descr="fig270%5F01%5F0%2Ejpg"/>
          <p:cNvSpPr>
            <a:spLocks noChangeAspect="1" noChangeArrowheads="1"/>
          </p:cNvSpPr>
          <p:nvPr/>
        </p:nvSpPr>
        <p:spPr bwMode="auto">
          <a:xfrm>
            <a:off x="5892800" y="3276600"/>
            <a:ext cx="406400" cy="304800"/>
          </a:xfrm>
          <a:prstGeom prst="rect">
            <a:avLst/>
          </a:prstGeom>
          <a:noFill/>
          <a:ln w="9525">
            <a:noFill/>
            <a:miter lim="800000"/>
          </a:ln>
        </p:spPr>
        <p:txBody>
          <a:bodyPr/>
          <a:lstStyle/>
          <a:p>
            <a:endParaRPr lang="en-US"/>
          </a:p>
        </p:txBody>
      </p:sp>
      <p:pic>
        <p:nvPicPr>
          <p:cNvPr id="26631" name="Picture 12"/>
          <p:cNvPicPr>
            <a:picLocks noChangeAspect="1" noChangeArrowheads="1"/>
          </p:cNvPicPr>
          <p:nvPr/>
        </p:nvPicPr>
        <p:blipFill>
          <a:blip r:embed="rId3" cstate="print"/>
          <a:srcRect/>
          <a:stretch>
            <a:fillRect/>
          </a:stretch>
        </p:blipFill>
        <p:spPr bwMode="auto">
          <a:xfrm>
            <a:off x="2694557" y="2485629"/>
            <a:ext cx="93472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t>Metrics Unique to Test</a:t>
            </a:r>
          </a:p>
        </p:txBody>
      </p:sp>
      <p:sp>
        <p:nvSpPr>
          <p:cNvPr id="2" name="Rectangle 1"/>
          <p:cNvSpPr/>
          <p:nvPr/>
        </p:nvSpPr>
        <p:spPr>
          <a:xfrm>
            <a:off x="630622" y="1637142"/>
            <a:ext cx="10916743" cy="3416320"/>
          </a:xfrm>
          <a:prstGeom prst="rect">
            <a:avLst/>
          </a:prstGeom>
        </p:spPr>
        <p:txBody>
          <a:bodyPr wrap="square">
            <a:spAutoFit/>
          </a:bodyPr>
          <a:lstStyle/>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Percent complete</a:t>
            </a:r>
            <a:r>
              <a:rPr lang="en-US" sz="1800" b="0" i="0" dirty="0" smtClean="0">
                <a:solidFill>
                  <a:srgbClr val="000000"/>
                </a:solidFill>
                <a:effectLst/>
                <a:latin typeface="+mn-lt"/>
                <a:ea typeface="Times New Roman" panose="02020803070505020304" pitchFamily="18" charset="0"/>
              </a:rPr>
              <a:t> – Number of test cases passed / total number of test cases to be executed.</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Test case coverage</a:t>
            </a:r>
            <a:r>
              <a:rPr lang="en-US" sz="1800" b="0" i="0" dirty="0" smtClean="0">
                <a:solidFill>
                  <a:srgbClr val="000000"/>
                </a:solidFill>
                <a:effectLst/>
                <a:latin typeface="+mn-lt"/>
                <a:ea typeface="Times New Roman" panose="02020803070505020304" pitchFamily="18" charset="0"/>
                <a:cs typeface="Times New Roman" panose="02020803070505020304" pitchFamily="18" charset="0"/>
              </a:rPr>
              <a:t> </a:t>
            </a:r>
            <a:r>
              <a:rPr lang="en-US" sz="1800" b="0" i="0" dirty="0" smtClean="0">
                <a:solidFill>
                  <a:srgbClr val="000000"/>
                </a:solidFill>
                <a:effectLst/>
                <a:latin typeface="+mn-lt"/>
                <a:ea typeface="Times New Roman" panose="02020803070505020304" pitchFamily="18" charset="0"/>
              </a:rPr>
              <a:t> – Number of test cases executed / total number of test cases to be executed.</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Test pass rate</a:t>
            </a:r>
            <a:r>
              <a:rPr lang="en-US" sz="1800" b="0" i="0" dirty="0" smtClean="0">
                <a:solidFill>
                  <a:srgbClr val="000000"/>
                </a:solidFill>
                <a:effectLst/>
                <a:latin typeface="+mn-lt"/>
                <a:ea typeface="Times New Roman" panose="02020803070505020304" pitchFamily="18" charset="0"/>
              </a:rPr>
              <a:t> – Number of test cases passed / number of test cases executed.</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Test failure rate</a:t>
            </a:r>
            <a:r>
              <a:rPr lang="en-US" sz="1800" b="0" i="0" dirty="0" smtClean="0">
                <a:solidFill>
                  <a:srgbClr val="000000"/>
                </a:solidFill>
                <a:effectLst/>
                <a:latin typeface="+mn-lt"/>
                <a:ea typeface="Times New Roman" panose="02020803070505020304" pitchFamily="18" charset="0"/>
              </a:rPr>
              <a:t> – Number of test cases failed / number of test cases executed.</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Tests blocked rate</a:t>
            </a:r>
            <a:r>
              <a:rPr lang="en-US" sz="1800" b="0" i="0" dirty="0" smtClean="0">
                <a:solidFill>
                  <a:srgbClr val="000000"/>
                </a:solidFill>
                <a:effectLst/>
                <a:latin typeface="+mn-lt"/>
                <a:ea typeface="Times New Roman" panose="02020803070505020304" pitchFamily="18" charset="0"/>
              </a:rPr>
              <a:t> – Number of test cases blocked / total test cases</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First run failure rate</a:t>
            </a:r>
            <a:r>
              <a:rPr lang="en-US" sz="1800" b="0" i="0" dirty="0" smtClean="0">
                <a:solidFill>
                  <a:srgbClr val="000000"/>
                </a:solidFill>
                <a:effectLst/>
                <a:latin typeface="+mn-lt"/>
                <a:ea typeface="Times New Roman" panose="02020803070505020304" pitchFamily="18" charset="0"/>
              </a:rPr>
              <a:t> – Number of first run failures / number of test cases executed.</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Percent defects corrected</a:t>
            </a:r>
            <a:r>
              <a:rPr lang="en-US" sz="1800" b="0" i="0" dirty="0" smtClean="0">
                <a:solidFill>
                  <a:srgbClr val="000000"/>
                </a:solidFill>
                <a:effectLst/>
                <a:latin typeface="+mn-lt"/>
                <a:ea typeface="Times New Roman" panose="02020803070505020304" pitchFamily="18" charset="0"/>
              </a:rPr>
              <a:t> – Number of closed</a:t>
            </a:r>
            <a:r>
              <a:rPr lang="en-US" sz="1800" b="0" i="0" dirty="0" smtClean="0">
                <a:solidFill>
                  <a:srgbClr val="000000"/>
                </a:solidFill>
                <a:effectLst/>
                <a:latin typeface="+mn-lt"/>
                <a:ea typeface="Times New Roman" panose="02020803070505020304" pitchFamily="18" charset="0"/>
                <a:cs typeface="Times New Roman" panose="02020803070505020304" pitchFamily="18" charset="0"/>
              </a:rPr>
              <a:t> </a:t>
            </a:r>
            <a:r>
              <a:rPr lang="en-US" sz="1800" b="0" i="0" dirty="0" smtClean="0">
                <a:solidFill>
                  <a:srgbClr val="000000"/>
                </a:solidFill>
                <a:effectLst/>
                <a:latin typeface="+mn-lt"/>
                <a:ea typeface="Times New Roman" panose="02020803070505020304" pitchFamily="18" charset="0"/>
              </a:rPr>
              <a:t> defects / total number of defects reported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t>Metrics Unique to Test</a:t>
            </a:r>
          </a:p>
        </p:txBody>
      </p:sp>
      <p:sp>
        <p:nvSpPr>
          <p:cNvPr id="2" name="Rectangle 1"/>
          <p:cNvSpPr/>
          <p:nvPr/>
        </p:nvSpPr>
        <p:spPr>
          <a:xfrm>
            <a:off x="882869" y="1521373"/>
            <a:ext cx="10328167" cy="3739485"/>
          </a:xfrm>
          <a:prstGeom prst="rect">
            <a:avLst/>
          </a:prstGeom>
        </p:spPr>
        <p:txBody>
          <a:bodyPr wrap="square">
            <a:spAutoFit/>
          </a:bodyPr>
          <a:lstStyle/>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Percent rework</a:t>
            </a:r>
            <a:r>
              <a:rPr lang="en-US" sz="1800" b="0" i="0" dirty="0" smtClean="0">
                <a:solidFill>
                  <a:srgbClr val="000000"/>
                </a:solidFill>
                <a:effectLst/>
                <a:latin typeface="+mn-lt"/>
                <a:ea typeface="Times New Roman" panose="02020803070505020304" pitchFamily="18" charset="0"/>
              </a:rPr>
              <a:t> – (Number of total executions – number of test cases executed) / number of test cases executed</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Percent bad fixes</a:t>
            </a:r>
            <a:r>
              <a:rPr lang="en-US" sz="1800" b="0" i="0" dirty="0" smtClean="0">
                <a:solidFill>
                  <a:srgbClr val="000000"/>
                </a:solidFill>
                <a:effectLst/>
                <a:latin typeface="+mn-lt"/>
                <a:ea typeface="Times New Roman" panose="02020803070505020304" pitchFamily="18" charset="0"/>
              </a:rPr>
              <a:t> – (Total failures – first run failures) / first run failures</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Defect discovery rate</a:t>
            </a:r>
            <a:r>
              <a:rPr lang="en-US" sz="1800" b="0" i="0" dirty="0" smtClean="0">
                <a:solidFill>
                  <a:srgbClr val="000000"/>
                </a:solidFill>
                <a:effectLst/>
                <a:latin typeface="+mn-lt"/>
                <a:ea typeface="Times New Roman" panose="02020803070505020304" pitchFamily="18" charset="0"/>
              </a:rPr>
              <a:t> – Total defects found / person days of test effort</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Defect removal efficiency</a:t>
            </a:r>
            <a:r>
              <a:rPr lang="en-US" sz="1800" b="0" i="0" dirty="0" smtClean="0">
                <a:solidFill>
                  <a:srgbClr val="000000"/>
                </a:solidFill>
                <a:effectLst/>
                <a:latin typeface="+mn-lt"/>
                <a:ea typeface="Times New Roman" panose="02020803070505020304" pitchFamily="18" charset="0"/>
              </a:rPr>
              <a:t> – Total defects found in testing / (total defects found in testing + number of defects found post-testing).</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Defect density</a:t>
            </a:r>
            <a:r>
              <a:rPr lang="en-US" sz="1800" b="0" i="0" dirty="0" smtClean="0">
                <a:solidFill>
                  <a:srgbClr val="000000"/>
                </a:solidFill>
                <a:effectLst/>
                <a:latin typeface="+mn-lt"/>
                <a:ea typeface="Times New Roman" panose="02020803070505020304" pitchFamily="18" charset="0"/>
              </a:rPr>
              <a:t> – Total defects found / standard size measure of application under test (size measure could be KLOCs, Function points, Story Points)</a:t>
            </a:r>
          </a:p>
          <a:p>
            <a:pPr marL="171450" marR="0" lvl="0" indent="-171450" algn="just">
              <a:spcBef>
                <a:spcPts val="1800"/>
              </a:spcBef>
              <a:spcAft>
                <a:spcPts val="0"/>
              </a:spcAft>
              <a:buFont typeface="Arial" panose="020B0704020202020204" pitchFamily="34" charset="0"/>
              <a:buChar char="•"/>
              <a:tabLst>
                <a:tab pos="457200" algn="l"/>
                <a:tab pos="1447800" algn="l"/>
              </a:tabLst>
            </a:pPr>
            <a:r>
              <a:rPr lang="en-US" sz="1800" i="0" dirty="0" smtClean="0">
                <a:solidFill>
                  <a:srgbClr val="000000"/>
                </a:solidFill>
                <a:effectLst/>
                <a:latin typeface="+mn-lt"/>
                <a:ea typeface="Times New Roman" panose="02020803070505020304" pitchFamily="18" charset="0"/>
              </a:rPr>
              <a:t>Requirements Test Coverage</a:t>
            </a:r>
            <a:r>
              <a:rPr lang="en-US" sz="1800" b="0" i="0" dirty="0" smtClean="0">
                <a:solidFill>
                  <a:srgbClr val="000000"/>
                </a:solidFill>
                <a:effectLst/>
                <a:latin typeface="+mn-lt"/>
                <a:ea typeface="Times New Roman" panose="02020803070505020304" pitchFamily="18" charset="0"/>
              </a:rPr>
              <a:t> - Number of requirements tested / total number of requirements</a:t>
            </a:r>
            <a:r>
              <a:rPr lang="en-US" sz="1800" b="0" i="0" dirty="0" smtClean="0">
                <a:solidFill>
                  <a:srgbClr val="000000"/>
                </a:solidFill>
                <a:effectLst/>
                <a:latin typeface="+mn-lt"/>
                <a:ea typeface="Times New Roman" panose="02020803070505020304" pitchFamily="18" charset="0"/>
                <a:cs typeface="Times New Roman" panose="02020803070505020304" pitchFamily="18" charset="0"/>
              </a:rPr>
              <a:t> </a:t>
            </a:r>
            <a:endParaRPr lang="en-US" sz="1800" b="0" i="0" dirty="0" smtClean="0">
              <a:solidFill>
                <a:srgbClr val="000000"/>
              </a:solidFill>
              <a:effectLst/>
              <a:latin typeface="+mn-lt"/>
              <a:ea typeface="Times New Roman" panose="020208030705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sz="half" idx="1"/>
          </p:nvPr>
        </p:nvSpPr>
        <p:spPr/>
        <p:txBody>
          <a:bodyPr/>
          <a:lstStyle/>
          <a:p>
            <a:r>
              <a:rPr lang="en-US" altLang="en-US" dirty="0" smtClean="0"/>
              <a:t>Controlling the project</a:t>
            </a:r>
          </a:p>
          <a:p>
            <a:r>
              <a:rPr lang="en-US" altLang="en-US" dirty="0" smtClean="0"/>
              <a:t>Monitoring the health of the project</a:t>
            </a:r>
          </a:p>
          <a:p>
            <a:r>
              <a:rPr lang="en-US" altLang="en-US" dirty="0" smtClean="0"/>
              <a:t>Ensuring project objectives are met</a:t>
            </a:r>
          </a:p>
          <a:p>
            <a:r>
              <a:rPr lang="en-US" altLang="en-US" dirty="0" smtClean="0"/>
              <a:t>Making data-driven decisions</a:t>
            </a:r>
          </a:p>
          <a:p>
            <a:r>
              <a:rPr lang="en-US" altLang="en-US" dirty="0" smtClean="0"/>
              <a:t>Identifying areas to drive process improvements</a:t>
            </a:r>
          </a:p>
          <a:p>
            <a:r>
              <a:rPr lang="en-US" altLang="en-US" dirty="0" smtClean="0"/>
              <a:t>Identifying points to do a root cause analysis</a:t>
            </a:r>
          </a:p>
          <a:p>
            <a:r>
              <a:rPr lang="en-US" altLang="en-US" dirty="0" smtClean="0"/>
              <a:t>Making prediction based on current metrics</a:t>
            </a:r>
            <a:endParaRPr lang="en-US" altLang="en-US" dirty="0"/>
          </a:p>
        </p:txBody>
      </p:sp>
      <p:sp>
        <p:nvSpPr>
          <p:cNvPr id="2" name="Title 1"/>
          <p:cNvSpPr>
            <a:spLocks noGrp="1"/>
          </p:cNvSpPr>
          <p:nvPr>
            <p:ph type="title"/>
          </p:nvPr>
        </p:nvSpPr>
        <p:spPr/>
        <p:txBody>
          <a:bodyPr/>
          <a:lstStyle/>
          <a:p>
            <a:r>
              <a:rPr lang="en-US" smtClean="0"/>
              <a:t>Benefits of Metrics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Metrics Life Cycle</a:t>
            </a:r>
            <a:br>
              <a:rPr lang="en-US" smtClean="0"/>
            </a:br>
            <a:endParaRPr lang="en-IN" dirty="0"/>
          </a:p>
        </p:txBody>
      </p:sp>
      <p:sp>
        <p:nvSpPr>
          <p:cNvPr id="6" name="Rounded Rectangle 5"/>
          <p:cNvSpPr/>
          <p:nvPr/>
        </p:nvSpPr>
        <p:spPr>
          <a:xfrm>
            <a:off x="3200400" y="1714500"/>
            <a:ext cx="1600200" cy="8763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chemeClr val="tx1"/>
                </a:solidFill>
                <a:latin typeface="Arial" panose="020B0704020202020204" pitchFamily="34" charset="0"/>
                <a:cs typeface="Arial" panose="020B0704020202020204" pitchFamily="34" charset="0"/>
              </a:rPr>
              <a:t>Analyze</a:t>
            </a:r>
          </a:p>
        </p:txBody>
      </p:sp>
      <p:sp>
        <p:nvSpPr>
          <p:cNvPr id="7" name="Rounded Rectangle 6"/>
          <p:cNvSpPr/>
          <p:nvPr/>
        </p:nvSpPr>
        <p:spPr>
          <a:xfrm>
            <a:off x="5715000" y="1714500"/>
            <a:ext cx="2209800" cy="8763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chemeClr val="tx1"/>
                </a:solidFill>
                <a:latin typeface="Arial" panose="020B0704020202020204" pitchFamily="34" charset="0"/>
                <a:cs typeface="Arial" panose="020B0704020202020204" pitchFamily="34" charset="0"/>
              </a:rPr>
              <a:t>Communicate</a:t>
            </a:r>
          </a:p>
        </p:txBody>
      </p:sp>
      <p:sp>
        <p:nvSpPr>
          <p:cNvPr id="9" name="Rounded Rectangle 8"/>
          <p:cNvSpPr/>
          <p:nvPr/>
        </p:nvSpPr>
        <p:spPr>
          <a:xfrm>
            <a:off x="5791200" y="3657600"/>
            <a:ext cx="2209800" cy="838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chemeClr val="tx1"/>
                </a:solidFill>
                <a:latin typeface="Arial" panose="020B0704020202020204" pitchFamily="34" charset="0"/>
                <a:cs typeface="Arial" panose="020B0704020202020204" pitchFamily="34" charset="0"/>
              </a:rPr>
              <a:t>Evaluate</a:t>
            </a:r>
          </a:p>
        </p:txBody>
      </p:sp>
      <p:sp>
        <p:nvSpPr>
          <p:cNvPr id="10" name="Rounded Rectangle 9"/>
          <p:cNvSpPr/>
          <p:nvPr/>
        </p:nvSpPr>
        <p:spPr>
          <a:xfrm>
            <a:off x="3048000" y="3657600"/>
            <a:ext cx="2209800" cy="838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chemeClr val="tx1"/>
                </a:solidFill>
                <a:latin typeface="Arial" panose="020B0704020202020204" pitchFamily="34" charset="0"/>
                <a:cs typeface="Arial" panose="020B0704020202020204" pitchFamily="34" charset="0"/>
              </a:rPr>
              <a:t>Report</a:t>
            </a:r>
          </a:p>
        </p:txBody>
      </p:sp>
      <p:sp>
        <p:nvSpPr>
          <p:cNvPr id="17" name="Right Arrow 16"/>
          <p:cNvSpPr/>
          <p:nvPr/>
        </p:nvSpPr>
        <p:spPr>
          <a:xfrm>
            <a:off x="4876800" y="1970468"/>
            <a:ext cx="762000" cy="283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Down Arrow 17"/>
          <p:cNvSpPr/>
          <p:nvPr/>
        </p:nvSpPr>
        <p:spPr>
          <a:xfrm>
            <a:off x="6591300" y="2628900"/>
            <a:ext cx="304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Left Arrow 18"/>
          <p:cNvSpPr/>
          <p:nvPr/>
        </p:nvSpPr>
        <p:spPr>
          <a:xfrm>
            <a:off x="5257800" y="3915176"/>
            <a:ext cx="457200" cy="2758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Up Arrow 19"/>
          <p:cNvSpPr/>
          <p:nvPr/>
        </p:nvSpPr>
        <p:spPr>
          <a:xfrm>
            <a:off x="3969376" y="2705100"/>
            <a:ext cx="2286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sz="half" idx="1"/>
          </p:nvPr>
        </p:nvSpPr>
        <p:spPr/>
        <p:txBody>
          <a:bodyPr/>
          <a:lstStyle/>
          <a:p>
            <a:r>
              <a:rPr lang="en-US" altLang="en-US" smtClean="0"/>
              <a:t>The Test Report gives the picture of the Testing done for the project.</a:t>
            </a:r>
          </a:p>
          <a:p>
            <a:pPr lvl="1"/>
            <a:r>
              <a:rPr lang="en-US" altLang="en-US" smtClean="0"/>
              <a:t>Details of the test cases, which are Passed / Failed</a:t>
            </a:r>
          </a:p>
          <a:p>
            <a:pPr lvl="1"/>
            <a:r>
              <a:rPr lang="en-US" altLang="en-US" smtClean="0"/>
              <a:t>Defects, which are still Open / Rejected / In Progress, </a:t>
            </a:r>
          </a:p>
          <a:p>
            <a:pPr lvl="1"/>
            <a:r>
              <a:rPr lang="en-US" altLang="en-US" smtClean="0"/>
              <a:t>and so on are captured here.</a:t>
            </a:r>
          </a:p>
          <a:p>
            <a:pPr lvl="1"/>
            <a:r>
              <a:rPr lang="en-US" altLang="en-US" smtClean="0"/>
              <a:t>It can be manual or can be generated using Test tools.</a:t>
            </a:r>
          </a:p>
          <a:p>
            <a:pPr lvl="1"/>
            <a:r>
              <a:rPr lang="en-US" altLang="en-US" smtClean="0"/>
              <a:t>Only with these collect inputs does the Management </a:t>
            </a:r>
          </a:p>
          <a:p>
            <a:pPr lvl="1"/>
            <a:r>
              <a:rPr lang="en-US" altLang="en-US" smtClean="0"/>
              <a:t>decide if the release can happen or not.</a:t>
            </a:r>
            <a:endParaRPr lang="en-US" altLang="en-US" dirty="0"/>
          </a:p>
        </p:txBody>
      </p:sp>
      <p:sp>
        <p:nvSpPr>
          <p:cNvPr id="2" name="Title 1"/>
          <p:cNvSpPr>
            <a:spLocks noGrp="1"/>
          </p:cNvSpPr>
          <p:nvPr>
            <p:ph type="title"/>
          </p:nvPr>
        </p:nvSpPr>
        <p:spPr/>
        <p:txBody>
          <a:bodyPr/>
          <a:lstStyle/>
          <a:p>
            <a:r>
              <a:rPr lang="en-US" smtClean="0"/>
              <a:t>Test Report</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sz="half" idx="1"/>
          </p:nvPr>
        </p:nvSpPr>
        <p:spPr/>
        <p:txBody>
          <a:bodyPr/>
          <a:lstStyle/>
          <a:p>
            <a:r>
              <a:rPr lang="en-US" altLang="en-US" smtClean="0"/>
              <a:t>Test execution status report addresses the following:</a:t>
            </a:r>
          </a:p>
          <a:p>
            <a:pPr lvl="1"/>
            <a:r>
              <a:rPr lang="en-US" altLang="en-US" smtClean="0"/>
              <a:t>Number of test cases planned for that day</a:t>
            </a:r>
          </a:p>
          <a:p>
            <a:pPr lvl="1"/>
            <a:r>
              <a:rPr lang="en-US" altLang="en-US" smtClean="0"/>
              <a:t>Number of test cases executed that day</a:t>
            </a:r>
          </a:p>
          <a:p>
            <a:pPr lvl="1"/>
            <a:r>
              <a:rPr lang="en-US" altLang="en-US" smtClean="0"/>
              <a:t>Number of test cases executed overall</a:t>
            </a:r>
          </a:p>
          <a:p>
            <a:pPr lvl="1"/>
            <a:r>
              <a:rPr lang="en-US" altLang="en-US" smtClean="0"/>
              <a:t>Number of defects encountered that day and their respective states</a:t>
            </a:r>
          </a:p>
          <a:p>
            <a:pPr lvl="1"/>
            <a:r>
              <a:rPr lang="en-US" altLang="en-US" smtClean="0"/>
              <a:t>Number of defects encountered so far and their respective states</a:t>
            </a:r>
            <a:endParaRPr lang="en-US" altLang="en-US" dirty="0"/>
          </a:p>
        </p:txBody>
      </p:sp>
      <p:sp>
        <p:nvSpPr>
          <p:cNvPr id="2" name="Title 1"/>
          <p:cNvSpPr>
            <a:spLocks noGrp="1"/>
          </p:cNvSpPr>
          <p:nvPr>
            <p:ph type="title"/>
          </p:nvPr>
        </p:nvSpPr>
        <p:spPr/>
        <p:txBody>
          <a:bodyPr/>
          <a:lstStyle/>
          <a:p>
            <a:r>
              <a:rPr lang="en-US" smtClean="0"/>
              <a:t>Test Execution Status Report</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sz="half" idx="1"/>
          </p:nvPr>
        </p:nvSpPr>
        <p:spPr/>
        <p:txBody>
          <a:bodyPr/>
          <a:lstStyle/>
          <a:p>
            <a:r>
              <a:rPr lang="en-US" altLang="en-US" smtClean="0"/>
              <a:t>Test execution status report addresses the following:</a:t>
            </a:r>
          </a:p>
          <a:p>
            <a:pPr lvl="1"/>
            <a:r>
              <a:rPr lang="en-US" altLang="en-US" smtClean="0"/>
              <a:t>Number of critical defects that are still open</a:t>
            </a:r>
          </a:p>
          <a:p>
            <a:pPr lvl="1"/>
            <a:r>
              <a:rPr lang="en-US" altLang="en-US" smtClean="0"/>
              <a:t>Environment downtimes, if any</a:t>
            </a:r>
          </a:p>
          <a:p>
            <a:pPr lvl="1"/>
            <a:r>
              <a:rPr lang="en-US" altLang="en-US" smtClean="0"/>
              <a:t>Showstoppers, if any</a:t>
            </a:r>
          </a:p>
          <a:p>
            <a:pPr lvl="1"/>
            <a:r>
              <a:rPr lang="en-US" altLang="en-US" smtClean="0"/>
              <a:t>Attachment of the test execution sheet / Link to the test management tool where the test cases are placed</a:t>
            </a:r>
          </a:p>
          <a:p>
            <a:pPr lvl="1"/>
            <a:r>
              <a:rPr lang="en-US" altLang="en-US" smtClean="0"/>
              <a:t>Attachment to the bug report / link to the defect / test management tool used for incident management</a:t>
            </a:r>
            <a:endParaRPr lang="en-US" altLang="en-US" dirty="0" smtClean="0"/>
          </a:p>
        </p:txBody>
      </p:sp>
      <p:sp>
        <p:nvSpPr>
          <p:cNvPr id="2" name="Title 1"/>
          <p:cNvSpPr>
            <a:spLocks noGrp="1"/>
          </p:cNvSpPr>
          <p:nvPr>
            <p:ph type="title"/>
          </p:nvPr>
        </p:nvSpPr>
        <p:spPr/>
        <p:txBody>
          <a:bodyPr/>
          <a:lstStyle/>
          <a:p>
            <a:r>
              <a:rPr lang="en-US" smtClean="0"/>
              <a:t>Test Execution Status Report</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sz="half" idx="1"/>
          </p:nvPr>
        </p:nvSpPr>
        <p:spPr/>
        <p:txBody>
          <a:bodyPr/>
          <a:lstStyle/>
          <a:p>
            <a:r>
              <a:rPr lang="en-US" altLang="en-US" smtClean="0"/>
              <a:t>Test Summary Report is an important deliverable which is prepared at the end of a Testing project, or rather after Testing is completed. </a:t>
            </a:r>
          </a:p>
          <a:p>
            <a:endParaRPr lang="en-US" altLang="en-US" smtClean="0"/>
          </a:p>
          <a:p>
            <a:r>
              <a:rPr lang="en-US" altLang="en-US" smtClean="0"/>
              <a:t>The prime objective of this document is to explain various details and activities about the Testing performed for the project to the respective stakeholders like senior management, client, etc</a:t>
            </a:r>
          </a:p>
          <a:p>
            <a:endParaRPr lang="en-US" altLang="en-US" smtClean="0"/>
          </a:p>
          <a:p>
            <a:r>
              <a:rPr lang="en-US" altLang="en-US" smtClean="0"/>
              <a:t>As part of Test execution report, daily testing results are shared with involved stakeholders every day. But Test Summary Report provides a consolidated report on the Testing performed so far for the project.</a:t>
            </a:r>
            <a:endParaRPr lang="en-US" altLang="en-US" dirty="0"/>
          </a:p>
        </p:txBody>
      </p:sp>
      <p:sp>
        <p:nvSpPr>
          <p:cNvPr id="2" name="Title 1"/>
          <p:cNvSpPr>
            <a:spLocks noGrp="1"/>
          </p:cNvSpPr>
          <p:nvPr>
            <p:ph type="title"/>
          </p:nvPr>
        </p:nvSpPr>
        <p:spPr/>
        <p:txBody>
          <a:bodyPr/>
          <a:lstStyle/>
          <a:p>
            <a:r>
              <a:rPr lang="en-US" smtClean="0"/>
              <a:t>Test Summary Report</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sz="half" idx="1"/>
          </p:nvPr>
        </p:nvSpPr>
        <p:spPr/>
        <p:txBody>
          <a:bodyPr/>
          <a:lstStyle/>
          <a:p>
            <a:r>
              <a:rPr lang="en-US" altLang="en-US" smtClean="0"/>
              <a:t>Purpose of the document</a:t>
            </a:r>
          </a:p>
          <a:p>
            <a:pPr lvl="1"/>
            <a:r>
              <a:rPr lang="en-US" altLang="en-US" smtClean="0"/>
              <a:t>Short description about objective of preparing the document</a:t>
            </a:r>
          </a:p>
          <a:p>
            <a:r>
              <a:rPr lang="en-US" altLang="en-US" smtClean="0"/>
              <a:t>Application overview</a:t>
            </a:r>
          </a:p>
          <a:p>
            <a:pPr lvl="1"/>
            <a:r>
              <a:rPr lang="en-US" altLang="en-US" smtClean="0"/>
              <a:t>Brief description of the application tested</a:t>
            </a:r>
          </a:p>
          <a:p>
            <a:r>
              <a:rPr lang="en-US" altLang="en-US" smtClean="0"/>
              <a:t>Testing scope</a:t>
            </a:r>
          </a:p>
          <a:p>
            <a:pPr lvl="1"/>
            <a:r>
              <a:rPr lang="en-US" altLang="en-US" smtClean="0"/>
              <a:t>Modules / Features in scope and out of scope, types of testing in scope and out of scope, any module not tested due to dependencies, constraints</a:t>
            </a:r>
          </a:p>
          <a:p>
            <a:r>
              <a:rPr lang="en-US" altLang="en-US" smtClean="0"/>
              <a:t>Metrics</a:t>
            </a:r>
          </a:p>
          <a:p>
            <a:pPr lvl="1"/>
            <a:r>
              <a:rPr lang="en-US" altLang="en-US" smtClean="0"/>
              <a:t>Helps understand test execution results, current state of the build, defects etc</a:t>
            </a:r>
          </a:p>
          <a:p>
            <a:endParaRPr lang="en-US" altLang="en-US" dirty="0"/>
          </a:p>
        </p:txBody>
      </p:sp>
      <p:sp>
        <p:nvSpPr>
          <p:cNvPr id="2" name="Title 1"/>
          <p:cNvSpPr>
            <a:spLocks noGrp="1"/>
          </p:cNvSpPr>
          <p:nvPr>
            <p:ph type="title"/>
          </p:nvPr>
        </p:nvSpPr>
        <p:spPr/>
        <p:txBody>
          <a:bodyPr/>
          <a:lstStyle/>
          <a:p>
            <a:r>
              <a:rPr lang="en-US" smtClean="0"/>
              <a:t>Test Summary Report contd.</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sz="half" idx="1"/>
          </p:nvPr>
        </p:nvSpPr>
        <p:spPr/>
        <p:txBody>
          <a:bodyPr/>
          <a:lstStyle/>
          <a:p>
            <a:r>
              <a:rPr lang="en-US" altLang="en-US" smtClean="0"/>
              <a:t>Types of testing performed</a:t>
            </a:r>
          </a:p>
          <a:p>
            <a:pPr lvl="1"/>
            <a:r>
              <a:rPr lang="en-US" altLang="en-US" smtClean="0"/>
              <a:t>Describe the various types of Testing performed in a project. </a:t>
            </a:r>
          </a:p>
          <a:p>
            <a:r>
              <a:rPr lang="en-US" altLang="en-US" smtClean="0"/>
              <a:t>Test environment and tools</a:t>
            </a:r>
          </a:p>
          <a:p>
            <a:pPr lvl="1"/>
            <a:r>
              <a:rPr lang="en-US" altLang="en-US" smtClean="0"/>
              <a:t>Provide details on Test Environment in which the Testing is carried out; Server, Database, Application URL etc</a:t>
            </a:r>
          </a:p>
          <a:p>
            <a:r>
              <a:rPr lang="en-US" altLang="en-US" smtClean="0"/>
              <a:t>Lessons Learned</a:t>
            </a:r>
          </a:p>
          <a:p>
            <a:pPr lvl="1"/>
            <a:r>
              <a:rPr lang="en-US" altLang="en-US" smtClean="0"/>
              <a:t>This section is used to describe the critical issues faced  and their solutions (how they were solved during Testing). </a:t>
            </a:r>
          </a:p>
          <a:p>
            <a:r>
              <a:rPr lang="en-US" altLang="en-US" smtClean="0"/>
              <a:t>Recommendations</a:t>
            </a:r>
          </a:p>
          <a:p>
            <a:pPr lvl="1"/>
            <a:r>
              <a:rPr lang="en-US" altLang="en-US" smtClean="0"/>
              <a:t>Any workaround or suggestions can be mentioned </a:t>
            </a:r>
            <a:endParaRPr lang="en-US" altLang="en-US" dirty="0"/>
          </a:p>
        </p:txBody>
      </p:sp>
      <p:sp>
        <p:nvSpPr>
          <p:cNvPr id="2" name="Title 1"/>
          <p:cNvSpPr>
            <a:spLocks noGrp="1"/>
          </p:cNvSpPr>
          <p:nvPr>
            <p:ph type="title"/>
          </p:nvPr>
        </p:nvSpPr>
        <p:spPr/>
        <p:txBody>
          <a:bodyPr/>
          <a:lstStyle/>
          <a:p>
            <a:r>
              <a:rPr lang="en-US" smtClean="0"/>
              <a:t>Test Summary Report contd.</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sz="half" idx="1"/>
          </p:nvPr>
        </p:nvSpPr>
        <p:spPr/>
        <p:txBody>
          <a:bodyPr/>
          <a:lstStyle/>
          <a:p>
            <a:r>
              <a:rPr lang="en-US" smtClean="0"/>
              <a:t>By executing Unit, Integration and System Test Cases we can </a:t>
            </a:r>
          </a:p>
          <a:p>
            <a:pPr lvl="1"/>
            <a:r>
              <a:rPr lang="en-US" smtClean="0"/>
              <a:t>Validate the system against requirements</a:t>
            </a:r>
          </a:p>
          <a:p>
            <a:pPr lvl="1"/>
            <a:r>
              <a:rPr lang="en-US" smtClean="0"/>
              <a:t>Verify code for correctness and conformance to standards</a:t>
            </a:r>
          </a:p>
          <a:p>
            <a:pPr lvl="1"/>
            <a:r>
              <a:rPr lang="en-US" smtClean="0"/>
              <a:t>Build the system by having good interfaces among constituents </a:t>
            </a:r>
          </a:p>
          <a:p>
            <a:pPr lvl="1"/>
            <a:r>
              <a:rPr lang="en-US" smtClean="0"/>
              <a:t>Understand limitations of the system</a:t>
            </a:r>
          </a:p>
          <a:p>
            <a:pPr lvl="1"/>
            <a:r>
              <a:rPr lang="en-US" smtClean="0"/>
              <a:t>Compare system performance</a:t>
            </a:r>
          </a:p>
          <a:p>
            <a:pPr lvl="1"/>
            <a:r>
              <a:rPr lang="en-US" smtClean="0"/>
              <a:t>Identify list of open bugs </a:t>
            </a:r>
          </a:p>
          <a:p>
            <a:pPr lvl="1"/>
            <a:r>
              <a:rPr lang="en-US" smtClean="0"/>
              <a:t>Have sufficient grounds to decide on releasing the product </a:t>
            </a:r>
          </a:p>
        </p:txBody>
      </p:sp>
      <p:sp>
        <p:nvSpPr>
          <p:cNvPr id="33794" name="Rectangle 2"/>
          <p:cNvSpPr>
            <a:spLocks noGrp="1" noChangeArrowheads="1"/>
          </p:cNvSpPr>
          <p:nvPr>
            <p:ph type="title"/>
          </p:nvPr>
        </p:nvSpPr>
        <p:spPr/>
        <p:txBody>
          <a:bodyPr/>
          <a:lstStyle/>
          <a:p>
            <a:r>
              <a:rPr lang="en-US" dirty="0" smtClean="0"/>
              <a:t>Test Execution – Importance of test levels</a:t>
            </a:r>
          </a:p>
        </p:txBody>
      </p:sp>
      <p:pic>
        <p:nvPicPr>
          <p:cNvPr id="28676" name="Picture 4"/>
          <p:cNvPicPr>
            <a:picLocks noChangeAspect="1" noChangeArrowheads="1"/>
          </p:cNvPicPr>
          <p:nvPr/>
        </p:nvPicPr>
        <p:blipFill>
          <a:blip r:embed="rId3" cstate="print"/>
          <a:srcRect/>
          <a:stretch>
            <a:fillRect/>
          </a:stretch>
        </p:blipFill>
        <p:spPr bwMode="auto">
          <a:xfrm>
            <a:off x="1016000" y="3276600"/>
            <a:ext cx="10160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sz="half" idx="1"/>
          </p:nvPr>
        </p:nvSpPr>
        <p:spPr/>
        <p:txBody>
          <a:bodyPr/>
          <a:lstStyle/>
          <a:p>
            <a:r>
              <a:rPr lang="en-US" altLang="en-US" smtClean="0"/>
              <a:t>Best Practices</a:t>
            </a:r>
          </a:p>
          <a:p>
            <a:pPr lvl="1"/>
            <a:r>
              <a:rPr lang="en-US" altLang="en-US" smtClean="0"/>
              <a:t>Activities regarded as best practices during the project can be documented as Value Add to showcase to the Stakeholders.</a:t>
            </a:r>
          </a:p>
          <a:p>
            <a:r>
              <a:rPr lang="en-US" altLang="en-US" smtClean="0"/>
              <a:t>Exit criteria</a:t>
            </a:r>
          </a:p>
          <a:p>
            <a:pPr lvl="1"/>
            <a:r>
              <a:rPr lang="en-US" altLang="en-US" smtClean="0"/>
              <a:t>Exit Criteria is defined as a Completion of Testing by fulfilling certain conditions like all planned test cases are executed, all Critical defects are Closed, and so on.</a:t>
            </a:r>
          </a:p>
          <a:p>
            <a:r>
              <a:rPr lang="en-US" altLang="en-US" smtClean="0"/>
              <a:t>Conclusion of sign-off</a:t>
            </a:r>
          </a:p>
          <a:p>
            <a:pPr lvl="1"/>
            <a:r>
              <a:rPr lang="en-US" altLang="en-US" smtClean="0"/>
              <a:t>This section will mention whether the Testing team agrees and gives a Green signal for the application to Go Live or not, after the Exit Criteria was met.</a:t>
            </a:r>
          </a:p>
          <a:p>
            <a:r>
              <a:rPr lang="en-US" altLang="en-US" smtClean="0"/>
              <a:t>Definitions, Acronyms and Abbreviations</a:t>
            </a:r>
          </a:p>
          <a:p>
            <a:pPr lvl="1"/>
            <a:r>
              <a:rPr lang="en-US" altLang="en-US" smtClean="0"/>
              <a:t>This section mentions the meanings of Abbreviated terms used in this document and any other new definitions.</a:t>
            </a:r>
            <a:endParaRPr lang="en-US" altLang="en-US" dirty="0" smtClean="0"/>
          </a:p>
        </p:txBody>
      </p:sp>
      <p:sp>
        <p:nvSpPr>
          <p:cNvPr id="7" name="Title 6"/>
          <p:cNvSpPr>
            <a:spLocks noGrp="1"/>
          </p:cNvSpPr>
          <p:nvPr>
            <p:ph type="title"/>
          </p:nvPr>
        </p:nvSpPr>
        <p:spPr/>
        <p:txBody>
          <a:bodyPr/>
          <a:lstStyle/>
          <a:p>
            <a:r>
              <a:rPr lang="en-US" smtClean="0"/>
              <a:t>Test Summary Report contd.</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sz="half" idx="1"/>
          </p:nvPr>
        </p:nvSpPr>
        <p:spPr/>
        <p:txBody>
          <a:bodyPr/>
          <a:lstStyle/>
          <a:p>
            <a:r>
              <a:rPr lang="en-US" smtClean="0"/>
              <a:t>The testing status report is often the primary formal communication channel that the test manager uses to inform the rest of the organization of the progress made by the testing team.</a:t>
            </a:r>
          </a:p>
        </p:txBody>
      </p:sp>
      <p:sp>
        <p:nvSpPr>
          <p:cNvPr id="128002" name="Rectangle 2"/>
          <p:cNvSpPr>
            <a:spLocks noGrp="1" noChangeArrowheads="1"/>
          </p:cNvSpPr>
          <p:nvPr>
            <p:ph type="title"/>
          </p:nvPr>
        </p:nvSpPr>
        <p:spPr/>
        <p:txBody>
          <a:bodyPr/>
          <a:lstStyle/>
          <a:p>
            <a:r>
              <a:rPr lang="en-US" smtClean="0"/>
              <a:t>Testing Status - Measuring</a:t>
            </a:r>
            <a:endParaRPr lang="en-US" dirty="0" smtClean="0"/>
          </a:p>
        </p:txBody>
      </p:sp>
      <p:pic>
        <p:nvPicPr>
          <p:cNvPr id="116740" name="Picture 4"/>
          <p:cNvPicPr>
            <a:picLocks noChangeAspect="1" noChangeArrowheads="1"/>
          </p:cNvPicPr>
          <p:nvPr/>
        </p:nvPicPr>
        <p:blipFill>
          <a:blip r:embed="rId3" cstate="print"/>
          <a:srcRect/>
          <a:stretch>
            <a:fillRect/>
          </a:stretch>
        </p:blipFill>
        <p:spPr bwMode="auto">
          <a:xfrm>
            <a:off x="609600" y="2438401"/>
            <a:ext cx="11277600" cy="328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sz="half" idx="1"/>
          </p:nvPr>
        </p:nvSpPr>
        <p:spPr/>
        <p:txBody>
          <a:bodyPr/>
          <a:lstStyle/>
          <a:p>
            <a:r>
              <a:rPr lang="en-US" dirty="0" smtClean="0"/>
              <a:t>The purpose of the Test Summary Report is to summarize the results of the testing activities and to provide an evaluation based on these results </a:t>
            </a:r>
          </a:p>
          <a:p>
            <a:endParaRPr lang="en-US" dirty="0" smtClean="0"/>
          </a:p>
        </p:txBody>
      </p:sp>
      <p:sp>
        <p:nvSpPr>
          <p:cNvPr id="129026" name="Rectangle 2"/>
          <p:cNvSpPr>
            <a:spLocks noGrp="1" noChangeArrowheads="1"/>
          </p:cNvSpPr>
          <p:nvPr>
            <p:ph type="title"/>
          </p:nvPr>
        </p:nvSpPr>
        <p:spPr/>
        <p:txBody>
          <a:bodyPr/>
          <a:lstStyle/>
          <a:p>
            <a:r>
              <a:rPr lang="en-US" smtClean="0"/>
              <a:t>Test Summary -  Report</a:t>
            </a:r>
            <a:endParaRPr lang="en-US" dirty="0" smtClean="0"/>
          </a:p>
        </p:txBody>
      </p:sp>
      <p:pic>
        <p:nvPicPr>
          <p:cNvPr id="117764" name="Picture 4"/>
          <p:cNvPicPr>
            <a:picLocks noChangeAspect="1" noChangeArrowheads="1"/>
          </p:cNvPicPr>
          <p:nvPr/>
        </p:nvPicPr>
        <p:blipFill>
          <a:blip r:embed="rId3" cstate="print"/>
          <a:srcRect/>
          <a:stretch>
            <a:fillRect/>
          </a:stretch>
        </p:blipFill>
        <p:spPr bwMode="auto">
          <a:xfrm>
            <a:off x="609600" y="2057400"/>
            <a:ext cx="10668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sz="half" idx="1"/>
          </p:nvPr>
        </p:nvSpPr>
        <p:spPr/>
        <p:txBody>
          <a:bodyPr/>
          <a:lstStyle/>
          <a:p>
            <a:r>
              <a:rPr lang="en-US" smtClean="0"/>
              <a:t>IEEE Std. 829-1998 for Software Test Documentation </a:t>
            </a:r>
          </a:p>
          <a:p>
            <a:r>
              <a:rPr lang="en-US" smtClean="0"/>
              <a:t>Template for Test Summary Report : Contents </a:t>
            </a:r>
          </a:p>
          <a:p>
            <a:pPr lvl="1"/>
            <a:r>
              <a:rPr lang="en-US" smtClean="0"/>
              <a:t>Test Summary Report identifier</a:t>
            </a:r>
          </a:p>
          <a:p>
            <a:pPr lvl="1"/>
            <a:r>
              <a:rPr lang="en-US" smtClean="0"/>
              <a:t>Summary</a:t>
            </a:r>
          </a:p>
          <a:p>
            <a:pPr lvl="1"/>
            <a:r>
              <a:rPr lang="en-US" smtClean="0"/>
              <a:t>Variances</a:t>
            </a:r>
          </a:p>
          <a:p>
            <a:pPr lvl="1"/>
            <a:r>
              <a:rPr lang="en-US" smtClean="0"/>
              <a:t>Summary of Results </a:t>
            </a:r>
          </a:p>
          <a:p>
            <a:pPr lvl="2"/>
            <a:r>
              <a:rPr lang="en-US" smtClean="0"/>
              <a:t>Resolved Incidents </a:t>
            </a:r>
          </a:p>
          <a:p>
            <a:pPr lvl="2"/>
            <a:r>
              <a:rPr lang="en-US" smtClean="0"/>
              <a:t>Unresolved Incidents</a:t>
            </a:r>
          </a:p>
          <a:p>
            <a:pPr lvl="1"/>
            <a:r>
              <a:rPr lang="en-US" smtClean="0"/>
              <a:t>Evaluation</a:t>
            </a:r>
          </a:p>
          <a:p>
            <a:pPr lvl="1"/>
            <a:r>
              <a:rPr lang="en-US" smtClean="0"/>
              <a:t>Recommendations </a:t>
            </a:r>
          </a:p>
          <a:p>
            <a:pPr lvl="1"/>
            <a:r>
              <a:rPr lang="en-US" smtClean="0"/>
              <a:t>Summary of Activities</a:t>
            </a:r>
          </a:p>
          <a:p>
            <a:pPr lvl="1"/>
            <a:r>
              <a:rPr lang="en-US" smtClean="0"/>
              <a:t>Approvals</a:t>
            </a:r>
          </a:p>
        </p:txBody>
      </p:sp>
      <p:sp>
        <p:nvSpPr>
          <p:cNvPr id="130050" name="Rectangle 2"/>
          <p:cNvSpPr>
            <a:spLocks noGrp="1" noChangeArrowheads="1"/>
          </p:cNvSpPr>
          <p:nvPr>
            <p:ph type="title"/>
          </p:nvPr>
        </p:nvSpPr>
        <p:spPr/>
        <p:txBody>
          <a:bodyPr/>
          <a:lstStyle/>
          <a:p>
            <a:r>
              <a:rPr lang="en-US" smtClean="0"/>
              <a:t>Test Summary Report – IEEE Template</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sz="half" idx="1"/>
          </p:nvPr>
        </p:nvSpPr>
        <p:spPr/>
        <p:txBody>
          <a:bodyPr/>
          <a:lstStyle/>
          <a:p>
            <a:r>
              <a:rPr lang="en-US" dirty="0" smtClean="0"/>
              <a:t>Current Status Test Reports</a:t>
            </a:r>
          </a:p>
          <a:p>
            <a:r>
              <a:rPr lang="en-US" dirty="0" smtClean="0"/>
              <a:t>Final Test Reports</a:t>
            </a:r>
          </a:p>
          <a:p>
            <a:r>
              <a:rPr lang="en-US" dirty="0" smtClean="0"/>
              <a:t>Guidelines for Report Writing </a:t>
            </a:r>
          </a:p>
        </p:txBody>
      </p:sp>
      <p:sp>
        <p:nvSpPr>
          <p:cNvPr id="120834" name="Rectangle 2"/>
          <p:cNvSpPr>
            <a:spLocks noGrp="1" noChangeArrowheads="1"/>
          </p:cNvSpPr>
          <p:nvPr>
            <p:ph type="title"/>
          </p:nvPr>
        </p:nvSpPr>
        <p:spPr/>
        <p:txBody>
          <a:bodyPr/>
          <a:lstStyle/>
          <a:p>
            <a:r>
              <a:rPr lang="en-US" dirty="0" smtClean="0"/>
              <a:t>Test Results - Reporting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sz="half" idx="1"/>
          </p:nvPr>
        </p:nvSpPr>
        <p:spPr/>
        <p:txBody>
          <a:bodyPr/>
          <a:lstStyle/>
          <a:p>
            <a:r>
              <a:rPr lang="en-US" dirty="0" smtClean="0"/>
              <a:t>Should be a continuous process</a:t>
            </a:r>
          </a:p>
          <a:p>
            <a:endParaRPr lang="en-US" dirty="0" smtClean="0"/>
          </a:p>
          <a:p>
            <a:r>
              <a:rPr lang="en-US" dirty="0" smtClean="0"/>
              <a:t>In preparing test reporters, answer:</a:t>
            </a:r>
          </a:p>
          <a:p>
            <a:pPr lvl="1"/>
            <a:r>
              <a:rPr lang="en-US" dirty="0" smtClean="0"/>
              <a:t>What information do the stakeholders need?</a:t>
            </a:r>
          </a:p>
          <a:p>
            <a:pPr lvl="1"/>
            <a:r>
              <a:rPr lang="en-US" dirty="0" smtClean="0"/>
              <a:t>How can testers present that information in an easy-to-understand format?</a:t>
            </a:r>
          </a:p>
          <a:p>
            <a:pPr lvl="1"/>
            <a:r>
              <a:rPr lang="en-US" dirty="0" smtClean="0"/>
              <a:t>How can I present the information so that it is believable?</a:t>
            </a:r>
          </a:p>
          <a:p>
            <a:pPr lvl="1"/>
            <a:r>
              <a:rPr lang="en-US" dirty="0" smtClean="0"/>
              <a:t>What can I tell the stakeholder that would help in determining what action to take?</a:t>
            </a:r>
          </a:p>
          <a:p>
            <a:endParaRPr lang="en-US" dirty="0" smtClean="0"/>
          </a:p>
          <a:p>
            <a:r>
              <a:rPr lang="en-US" dirty="0" smtClean="0"/>
              <a:t>Test reporting needs to be sent at pre-defined place using current status reports and at the end of testing using the final test report				</a:t>
            </a:r>
          </a:p>
        </p:txBody>
      </p:sp>
      <p:sp>
        <p:nvSpPr>
          <p:cNvPr id="121858" name="Rectangle 2"/>
          <p:cNvSpPr>
            <a:spLocks noGrp="1" noChangeArrowheads="1"/>
          </p:cNvSpPr>
          <p:nvPr>
            <p:ph type="title"/>
          </p:nvPr>
        </p:nvSpPr>
        <p:spPr/>
        <p:txBody>
          <a:bodyPr/>
          <a:lstStyle/>
          <a:p>
            <a:r>
              <a:rPr lang="en-US" smtClean="0"/>
              <a:t>Test Results - Reporting</a:t>
            </a: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sz="half" idx="1"/>
          </p:nvPr>
        </p:nvSpPr>
        <p:spPr/>
        <p:txBody>
          <a:bodyPr/>
          <a:lstStyle/>
          <a:p>
            <a:r>
              <a:rPr lang="en-US" dirty="0" smtClean="0"/>
              <a:t>Need to show the status of testing</a:t>
            </a:r>
          </a:p>
          <a:p>
            <a:r>
              <a:rPr lang="en-US" dirty="0" smtClean="0"/>
              <a:t>These will be used by the testers, test manager, and the software development team</a:t>
            </a:r>
          </a:p>
        </p:txBody>
      </p:sp>
      <p:sp>
        <p:nvSpPr>
          <p:cNvPr id="122882" name="Rectangle 2"/>
          <p:cNvSpPr>
            <a:spLocks noGrp="1" noChangeArrowheads="1"/>
          </p:cNvSpPr>
          <p:nvPr>
            <p:ph type="title"/>
          </p:nvPr>
        </p:nvSpPr>
        <p:spPr/>
        <p:txBody>
          <a:bodyPr/>
          <a:lstStyle/>
          <a:p>
            <a:r>
              <a:rPr lang="en-US" smtClean="0"/>
              <a:t>Reporting Test Results: Current Status Test Reports</a:t>
            </a: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sz="half" idx="1"/>
          </p:nvPr>
        </p:nvSpPr>
        <p:spPr/>
        <p:txBody>
          <a:bodyPr/>
          <a:lstStyle/>
          <a:p>
            <a:r>
              <a:rPr lang="en-US" smtClean="0"/>
              <a:t>Shows which tests must be performed to validate the functions</a:t>
            </a:r>
          </a:p>
          <a:p>
            <a:r>
              <a:rPr lang="en-US" smtClean="0"/>
              <a:t>A low level report that shows the results of each test</a:t>
            </a:r>
          </a:p>
          <a:p>
            <a:r>
              <a:rPr lang="en-US" smtClean="0"/>
              <a:t>Intersections can be color coded or with a number to show status</a:t>
            </a:r>
          </a:p>
          <a:p>
            <a:pPr lvl="1"/>
            <a:r>
              <a:rPr lang="en-US" smtClean="0"/>
              <a:t>Test is needed, but not performed</a:t>
            </a:r>
          </a:p>
          <a:p>
            <a:pPr lvl="1"/>
            <a:r>
              <a:rPr lang="en-US" smtClean="0"/>
              <a:t>Test is currently being performed</a:t>
            </a:r>
          </a:p>
          <a:p>
            <a:pPr lvl="1"/>
            <a:r>
              <a:rPr lang="en-US" smtClean="0"/>
              <a:t>Test was performed and a minor defect noted</a:t>
            </a:r>
          </a:p>
          <a:p>
            <a:pPr lvl="1"/>
            <a:r>
              <a:rPr lang="en-US" smtClean="0"/>
              <a:t>Test was performed and a major defect noted</a:t>
            </a:r>
          </a:p>
          <a:p>
            <a:pPr lvl="1"/>
            <a:r>
              <a:rPr lang="en-US" smtClean="0"/>
              <a:t>Test complete and function is defect-free for the criteria included in this test</a:t>
            </a:r>
          </a:p>
        </p:txBody>
      </p:sp>
      <p:sp>
        <p:nvSpPr>
          <p:cNvPr id="123906" name="Rectangle 2"/>
          <p:cNvSpPr>
            <a:spLocks noGrp="1" noChangeArrowheads="1"/>
          </p:cNvSpPr>
          <p:nvPr>
            <p:ph type="title"/>
          </p:nvPr>
        </p:nvSpPr>
        <p:spPr/>
        <p:txBody>
          <a:bodyPr/>
          <a:lstStyle/>
          <a:p>
            <a:r>
              <a:rPr lang="en-US" smtClean="0"/>
              <a:t>Current Status Reports: Function Test Matrix</a:t>
            </a:r>
            <a:endParaRPr lang="en-US" dirty="0" smtClean="0"/>
          </a:p>
        </p:txBody>
      </p:sp>
      <p:pic>
        <p:nvPicPr>
          <p:cNvPr id="152580" name="Picture 4"/>
          <p:cNvPicPr>
            <a:picLocks noChangeAspect="1" noChangeArrowheads="1"/>
          </p:cNvPicPr>
          <p:nvPr/>
        </p:nvPicPr>
        <p:blipFill>
          <a:blip r:embed="rId3" cstate="print"/>
          <a:srcRect/>
          <a:stretch>
            <a:fillRect/>
          </a:stretch>
        </p:blipFill>
        <p:spPr bwMode="auto">
          <a:xfrm>
            <a:off x="914400" y="3200401"/>
            <a:ext cx="10160000" cy="2519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sz="half" idx="1"/>
          </p:nvPr>
        </p:nvSpPr>
        <p:spPr/>
        <p:txBody>
          <a:bodyPr/>
          <a:lstStyle/>
          <a:p>
            <a:r>
              <a:rPr lang="en-US" smtClean="0"/>
              <a:t>One is needed for each defect found by testers</a:t>
            </a:r>
          </a:p>
          <a:p>
            <a:r>
              <a:rPr lang="en-US" smtClean="0"/>
              <a:t>Data can be simple or complex, but these are the minimum recommended:</a:t>
            </a:r>
          </a:p>
          <a:p>
            <a:pPr lvl="1"/>
            <a:r>
              <a:rPr lang="en-US" smtClean="0"/>
              <a:t>Defect naming</a:t>
            </a:r>
          </a:p>
          <a:p>
            <a:pPr lvl="1"/>
            <a:r>
              <a:rPr lang="en-US" smtClean="0"/>
              <a:t>Defect Severity</a:t>
            </a:r>
          </a:p>
          <a:p>
            <a:pPr lvl="1"/>
            <a:r>
              <a:rPr lang="en-US" smtClean="0"/>
              <a:t>Defect Type</a:t>
            </a:r>
          </a:p>
          <a:p>
            <a:r>
              <a:rPr lang="en-US" smtClean="0"/>
              <a:t>It is to describe the defect and give the current status of that defect</a:t>
            </a:r>
            <a:endParaRPr lang="en-US" dirty="0" smtClean="0"/>
          </a:p>
        </p:txBody>
      </p:sp>
      <p:sp>
        <p:nvSpPr>
          <p:cNvPr id="124930" name="Rectangle 2"/>
          <p:cNvSpPr>
            <a:spLocks noGrp="1" noChangeArrowheads="1"/>
          </p:cNvSpPr>
          <p:nvPr>
            <p:ph type="title"/>
          </p:nvPr>
        </p:nvSpPr>
        <p:spPr/>
        <p:txBody>
          <a:bodyPr/>
          <a:lstStyle/>
          <a:p>
            <a:r>
              <a:rPr lang="en-US" smtClean="0"/>
              <a:t>Current Status Reports: Defect Status Report</a:t>
            </a: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Status Reports: Defect Status Report</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626766" y="1555128"/>
            <a:ext cx="9855200" cy="3429000"/>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26766" y="4984129"/>
            <a:ext cx="9855200" cy="1268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Test Reporting</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sz="half" idx="1"/>
          </p:nvPr>
        </p:nvSpPr>
        <p:spPr/>
        <p:txBody>
          <a:bodyPr/>
          <a:lstStyle/>
          <a:p>
            <a:r>
              <a:rPr lang="en-US" smtClean="0"/>
              <a:t>Should contain the percent of:</a:t>
            </a:r>
          </a:p>
          <a:p>
            <a:pPr lvl="1"/>
            <a:r>
              <a:rPr lang="en-US" smtClean="0"/>
              <a:t>Functions that have been fully tested</a:t>
            </a:r>
          </a:p>
          <a:p>
            <a:pPr lvl="1"/>
            <a:r>
              <a:rPr lang="en-US" smtClean="0"/>
              <a:t>Functions that have been tested, but contain errors</a:t>
            </a:r>
          </a:p>
          <a:p>
            <a:pPr lvl="1"/>
            <a:r>
              <a:rPr lang="en-US" smtClean="0"/>
              <a:t>Functions that have not been tested</a:t>
            </a:r>
          </a:p>
          <a:p>
            <a:r>
              <a:rPr lang="en-US" smtClean="0"/>
              <a:t>It is to show the progress of testing</a:t>
            </a:r>
          </a:p>
          <a:p>
            <a:pPr lvl="1"/>
            <a:r>
              <a:rPr lang="en-US" smtClean="0"/>
              <a:t>How many concerns are generated by this report depend upon what stage the application is in</a:t>
            </a:r>
          </a:p>
          <a:p>
            <a:pPr lvl="1"/>
            <a:endParaRPr lang="en-US" smtClean="0"/>
          </a:p>
        </p:txBody>
      </p:sp>
      <p:sp>
        <p:nvSpPr>
          <p:cNvPr id="125954" name="Rectangle 2"/>
          <p:cNvSpPr>
            <a:spLocks noGrp="1" noChangeArrowheads="1"/>
          </p:cNvSpPr>
          <p:nvPr>
            <p:ph type="title"/>
          </p:nvPr>
        </p:nvSpPr>
        <p:spPr/>
        <p:txBody>
          <a:bodyPr/>
          <a:lstStyle/>
          <a:p>
            <a:r>
              <a:rPr lang="en-US" dirty="0" smtClean="0"/>
              <a:t>Current Status Reports - Functional Testing Status Report</a:t>
            </a:r>
          </a:p>
        </p:txBody>
      </p:sp>
      <p:pic>
        <p:nvPicPr>
          <p:cNvPr id="154628" name="Picture 4"/>
          <p:cNvPicPr>
            <a:picLocks noChangeAspect="1" noChangeArrowheads="1"/>
          </p:cNvPicPr>
          <p:nvPr/>
        </p:nvPicPr>
        <p:blipFill>
          <a:blip r:embed="rId3" cstate="print"/>
          <a:srcRect/>
          <a:stretch>
            <a:fillRect/>
          </a:stretch>
        </p:blipFill>
        <p:spPr bwMode="auto">
          <a:xfrm>
            <a:off x="3711989" y="4262913"/>
            <a:ext cx="7366000" cy="20969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sz="half" idx="1"/>
          </p:nvPr>
        </p:nvSpPr>
        <p:spPr/>
        <p:txBody>
          <a:bodyPr/>
          <a:lstStyle/>
          <a:p>
            <a:r>
              <a:rPr lang="en-US" smtClean="0"/>
              <a:t>Used to show the breakdown of the gap from Defects Uncovered versus Corrected Gap Timeline Report</a:t>
            </a:r>
          </a:p>
          <a:p>
            <a:r>
              <a:rPr lang="en-US" smtClean="0"/>
              <a:t>Organizations should have guidelines for how long defects at each level should be allowed in the system, before they are corrected</a:t>
            </a:r>
          </a:p>
        </p:txBody>
      </p:sp>
      <p:sp>
        <p:nvSpPr>
          <p:cNvPr id="130050" name="Rectangle 2"/>
          <p:cNvSpPr>
            <a:spLocks noGrp="1" noChangeArrowheads="1"/>
          </p:cNvSpPr>
          <p:nvPr>
            <p:ph type="title"/>
          </p:nvPr>
        </p:nvSpPr>
        <p:spPr/>
        <p:txBody>
          <a:bodyPr/>
          <a:lstStyle/>
          <a:p>
            <a:r>
              <a:rPr lang="en-US" smtClean="0"/>
              <a:t>Current Status Reports : Average Age of Uncorrected Defects by Type</a:t>
            </a:r>
            <a:endParaRPr lang="en-US" dirty="0" smtClean="0"/>
          </a:p>
        </p:txBody>
      </p:sp>
      <p:pic>
        <p:nvPicPr>
          <p:cNvPr id="130052" name="Picture 5"/>
          <p:cNvPicPr>
            <a:picLocks noChangeAspect="1" noChangeArrowheads="1"/>
          </p:cNvPicPr>
          <p:nvPr/>
        </p:nvPicPr>
        <p:blipFill>
          <a:blip r:embed="rId3" cstate="print"/>
          <a:srcRect/>
          <a:stretch>
            <a:fillRect/>
          </a:stretch>
        </p:blipFill>
        <p:spPr bwMode="auto">
          <a:xfrm>
            <a:off x="2933521" y="3462276"/>
            <a:ext cx="6070600" cy="234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sz="half" idx="1"/>
          </p:nvPr>
        </p:nvSpPr>
        <p:spPr/>
        <p:txBody>
          <a:bodyPr/>
          <a:lstStyle/>
          <a:p>
            <a:r>
              <a:rPr lang="en-US" smtClean="0"/>
              <a:t>Used to explain how defects are distributed among the modules/units being tested</a:t>
            </a:r>
          </a:p>
          <a:p>
            <a:r>
              <a:rPr lang="en-US" smtClean="0"/>
              <a:t>A variation could be what test found the defects</a:t>
            </a:r>
          </a:p>
          <a:p>
            <a:r>
              <a:rPr lang="en-US" smtClean="0"/>
              <a:t>Functions with high defect count normally have an architecture issue</a:t>
            </a:r>
          </a:p>
        </p:txBody>
      </p:sp>
      <p:sp>
        <p:nvSpPr>
          <p:cNvPr id="131074" name="Rectangle 2"/>
          <p:cNvSpPr>
            <a:spLocks noGrp="1" noChangeArrowheads="1"/>
          </p:cNvSpPr>
          <p:nvPr>
            <p:ph type="title"/>
          </p:nvPr>
        </p:nvSpPr>
        <p:spPr/>
        <p:txBody>
          <a:bodyPr/>
          <a:lstStyle/>
          <a:p>
            <a:r>
              <a:rPr lang="en-US" smtClean="0"/>
              <a:t>Current Status Reports: Defect Distribution Report</a:t>
            </a:r>
            <a:endParaRPr lang="en-US" dirty="0" smtClean="0"/>
          </a:p>
        </p:txBody>
      </p:sp>
      <p:pic>
        <p:nvPicPr>
          <p:cNvPr id="159748" name="Picture 4"/>
          <p:cNvPicPr>
            <a:picLocks noChangeAspect="1" noChangeArrowheads="1"/>
          </p:cNvPicPr>
          <p:nvPr/>
        </p:nvPicPr>
        <p:blipFill>
          <a:blip r:embed="rId3" cstate="print"/>
          <a:srcRect/>
          <a:stretch>
            <a:fillRect/>
          </a:stretch>
        </p:blipFill>
        <p:spPr bwMode="auto">
          <a:xfrm>
            <a:off x="1625600" y="3325978"/>
            <a:ext cx="8426451" cy="3402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sz="half" idx="1"/>
          </p:nvPr>
        </p:nvSpPr>
        <p:spPr/>
        <p:txBody>
          <a:bodyPr/>
          <a:lstStyle/>
          <a:p>
            <a:r>
              <a:rPr lang="en-US" smtClean="0"/>
              <a:t>Used to normalize the defect distribution presented</a:t>
            </a:r>
          </a:p>
          <a:p>
            <a:pPr lvl="1"/>
            <a:r>
              <a:rPr lang="en-US" smtClean="0"/>
              <a:t>Can be by function points or lines of code</a:t>
            </a:r>
          </a:p>
          <a:p>
            <a:pPr lvl="1"/>
            <a:r>
              <a:rPr lang="en-US" smtClean="0"/>
              <a:t>Permits comparison of defect density among the modules/units</a:t>
            </a:r>
          </a:p>
        </p:txBody>
      </p:sp>
      <p:sp>
        <p:nvSpPr>
          <p:cNvPr id="132099" name="Title 4"/>
          <p:cNvSpPr>
            <a:spLocks noGrp="1"/>
          </p:cNvSpPr>
          <p:nvPr>
            <p:ph type="title"/>
          </p:nvPr>
        </p:nvSpPr>
        <p:spPr/>
        <p:txBody>
          <a:bodyPr/>
          <a:lstStyle/>
          <a:p>
            <a:r>
              <a:rPr lang="en-US" smtClean="0"/>
              <a:t>Current Status Reports: Relative Defect Distribution Report</a:t>
            </a:r>
            <a:endParaRPr lang="en-US" dirty="0" smtClean="0"/>
          </a:p>
        </p:txBody>
      </p:sp>
      <p:pic>
        <p:nvPicPr>
          <p:cNvPr id="132100" name="Picture 4"/>
          <p:cNvPicPr>
            <a:picLocks noChangeAspect="1" noChangeArrowheads="1"/>
          </p:cNvPicPr>
          <p:nvPr/>
        </p:nvPicPr>
        <p:blipFill>
          <a:blip r:embed="rId3" cstate="print"/>
          <a:srcRect/>
          <a:stretch>
            <a:fillRect/>
          </a:stretch>
        </p:blipFill>
        <p:spPr bwMode="auto">
          <a:xfrm>
            <a:off x="3251200" y="3115617"/>
            <a:ext cx="55372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sz="half" idx="1"/>
          </p:nvPr>
        </p:nvSpPr>
        <p:spPr/>
        <p:txBody>
          <a:bodyPr/>
          <a:lstStyle/>
          <a:p>
            <a:r>
              <a:rPr lang="en-US" smtClean="0"/>
              <a:t>Used to summarize the action report prepared by the test team</a:t>
            </a:r>
          </a:p>
          <a:p>
            <a:r>
              <a:rPr lang="en-US" smtClean="0"/>
              <a:t>Helps managers see the state of testing and defect fixes</a:t>
            </a:r>
          </a:p>
          <a:p>
            <a:endParaRPr lang="en-US" smtClean="0"/>
          </a:p>
          <a:p>
            <a:endParaRPr lang="en-US" smtClean="0"/>
          </a:p>
        </p:txBody>
      </p:sp>
      <p:sp>
        <p:nvSpPr>
          <p:cNvPr id="133122" name="Rectangle 2"/>
          <p:cNvSpPr>
            <a:spLocks noGrp="1" noChangeArrowheads="1"/>
          </p:cNvSpPr>
          <p:nvPr>
            <p:ph type="title"/>
          </p:nvPr>
        </p:nvSpPr>
        <p:spPr/>
        <p:txBody>
          <a:bodyPr/>
          <a:lstStyle/>
          <a:p>
            <a:r>
              <a:rPr lang="en-US" smtClean="0"/>
              <a:t>Current Status Reports: Testing Action Report</a:t>
            </a:r>
            <a:endParaRPr lang="en-US" dirty="0" smtClean="0"/>
          </a:p>
        </p:txBody>
      </p:sp>
      <p:pic>
        <p:nvPicPr>
          <p:cNvPr id="133124" name="Picture 4"/>
          <p:cNvPicPr>
            <a:picLocks noChangeAspect="1" noChangeArrowheads="1"/>
          </p:cNvPicPr>
          <p:nvPr/>
        </p:nvPicPr>
        <p:blipFill>
          <a:blip r:embed="rId3" cstate="print"/>
          <a:srcRect/>
          <a:stretch>
            <a:fillRect/>
          </a:stretch>
        </p:blipFill>
        <p:spPr bwMode="auto">
          <a:xfrm>
            <a:off x="1930400" y="2867704"/>
            <a:ext cx="853440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sz="half" idx="1"/>
          </p:nvPr>
        </p:nvSpPr>
        <p:spPr/>
        <p:txBody>
          <a:bodyPr/>
          <a:lstStyle/>
          <a:p>
            <a:r>
              <a:rPr lang="en-US" dirty="0" smtClean="0"/>
              <a:t>Generated when a tester has its testing completed for a component</a:t>
            </a:r>
          </a:p>
        </p:txBody>
      </p:sp>
      <p:sp>
        <p:nvSpPr>
          <p:cNvPr id="134146" name="Rectangle 2"/>
          <p:cNvSpPr>
            <a:spLocks noGrp="1" noChangeArrowheads="1"/>
          </p:cNvSpPr>
          <p:nvPr>
            <p:ph type="title"/>
          </p:nvPr>
        </p:nvSpPr>
        <p:spPr/>
        <p:txBody>
          <a:bodyPr/>
          <a:lstStyle/>
          <a:p>
            <a:r>
              <a:rPr lang="en-US" dirty="0" smtClean="0"/>
              <a:t>Current Status Reports  -  Individual Project Component Test Results</a:t>
            </a:r>
          </a:p>
        </p:txBody>
      </p:sp>
      <p:pic>
        <p:nvPicPr>
          <p:cNvPr id="134148" name="Picture 4"/>
          <p:cNvPicPr>
            <a:picLocks noChangeAspect="1" noChangeArrowheads="1"/>
          </p:cNvPicPr>
          <p:nvPr/>
        </p:nvPicPr>
        <p:blipFill>
          <a:blip r:embed="rId3" cstate="print"/>
          <a:srcRect/>
          <a:stretch>
            <a:fillRect/>
          </a:stretch>
        </p:blipFill>
        <p:spPr bwMode="auto">
          <a:xfrm>
            <a:off x="2336801" y="2472750"/>
            <a:ext cx="7404100"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sz="half" idx="1"/>
          </p:nvPr>
        </p:nvSpPr>
        <p:spPr/>
        <p:txBody>
          <a:bodyPr/>
          <a:lstStyle/>
          <a:p>
            <a:r>
              <a:rPr lang="en-US" dirty="0" smtClean="0"/>
              <a:t>Used to provide general information about the application and uses graphics to show the status for each component</a:t>
            </a:r>
          </a:p>
          <a:p>
            <a:endParaRPr lang="en-US" dirty="0" smtClean="0"/>
          </a:p>
          <a:p>
            <a:r>
              <a:rPr lang="en-US" dirty="0" smtClean="0"/>
              <a:t>Should contain:</a:t>
            </a:r>
          </a:p>
          <a:p>
            <a:pPr lvl="1"/>
            <a:r>
              <a:rPr lang="en-US" dirty="0" smtClean="0"/>
              <a:t>Report Date Information</a:t>
            </a:r>
          </a:p>
          <a:p>
            <a:pPr lvl="1"/>
            <a:r>
              <a:rPr lang="en-US" dirty="0" smtClean="0"/>
              <a:t>Project Information</a:t>
            </a:r>
          </a:p>
          <a:p>
            <a:pPr lvl="1"/>
            <a:r>
              <a:rPr lang="en-US" dirty="0" smtClean="0"/>
              <a:t>Timeline Information</a:t>
            </a:r>
          </a:p>
          <a:p>
            <a:pPr lvl="1"/>
            <a:r>
              <a:rPr lang="en-US" dirty="0" smtClean="0"/>
              <a:t>Legend Information</a:t>
            </a:r>
          </a:p>
        </p:txBody>
      </p:sp>
      <p:sp>
        <p:nvSpPr>
          <p:cNvPr id="135170" name="Rectangle 2"/>
          <p:cNvSpPr>
            <a:spLocks noGrp="1" noChangeArrowheads="1"/>
          </p:cNvSpPr>
          <p:nvPr>
            <p:ph type="title"/>
          </p:nvPr>
        </p:nvSpPr>
        <p:spPr/>
        <p:txBody>
          <a:bodyPr/>
          <a:lstStyle/>
          <a:p>
            <a:r>
              <a:rPr lang="en-US" smtClean="0"/>
              <a:t>Current Status Reports: Summary Project Status Report</a:t>
            </a:r>
            <a:endParaRPr lang="en-US" dirty="0" smtClean="0"/>
          </a:p>
        </p:txBody>
      </p:sp>
      <p:pic>
        <p:nvPicPr>
          <p:cNvPr id="163844" name="Picture 4"/>
          <p:cNvPicPr>
            <a:picLocks noChangeAspect="1" noChangeArrowheads="1"/>
          </p:cNvPicPr>
          <p:nvPr/>
        </p:nvPicPr>
        <p:blipFill>
          <a:blip r:embed="rId3" cstate="print"/>
          <a:srcRect/>
          <a:stretch>
            <a:fillRect/>
          </a:stretch>
        </p:blipFill>
        <p:spPr bwMode="auto">
          <a:xfrm>
            <a:off x="4368800" y="2547876"/>
            <a:ext cx="74168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sz="half" idx="1"/>
          </p:nvPr>
        </p:nvSpPr>
        <p:spPr/>
        <p:txBody>
          <a:bodyPr/>
          <a:lstStyle/>
          <a:p>
            <a:r>
              <a:rPr lang="en-US" dirty="0" smtClean="0"/>
              <a:t>Provides information for a specific project component</a:t>
            </a:r>
          </a:p>
          <a:p>
            <a:r>
              <a:rPr lang="en-US" dirty="0" smtClean="0"/>
              <a:t>Should contain:</a:t>
            </a:r>
          </a:p>
          <a:p>
            <a:pPr lvl="1"/>
            <a:r>
              <a:rPr lang="en-US" dirty="0" smtClean="0"/>
              <a:t>Project Information</a:t>
            </a:r>
          </a:p>
          <a:p>
            <a:pPr lvl="1"/>
            <a:r>
              <a:rPr lang="en-US" dirty="0" smtClean="0"/>
              <a:t>General Project Information</a:t>
            </a:r>
          </a:p>
          <a:p>
            <a:pPr lvl="1"/>
            <a:r>
              <a:rPr lang="en-US" dirty="0" smtClean="0"/>
              <a:t>Project Activities Information</a:t>
            </a:r>
          </a:p>
          <a:p>
            <a:pPr lvl="2"/>
            <a:r>
              <a:rPr lang="en-US" dirty="0" smtClean="0"/>
              <a:t>Timeline for measuring each phase</a:t>
            </a:r>
          </a:p>
          <a:p>
            <a:pPr lvl="2"/>
            <a:r>
              <a:rPr lang="en-US" dirty="0" smtClean="0"/>
              <a:t>Future dates for expected completion</a:t>
            </a:r>
          </a:p>
          <a:p>
            <a:pPr lvl="1"/>
            <a:r>
              <a:rPr lang="en-US" dirty="0" smtClean="0"/>
              <a:t>Essential Elements Information</a:t>
            </a:r>
          </a:p>
          <a:p>
            <a:pPr lvl="1"/>
            <a:r>
              <a:rPr lang="en-US" dirty="0" smtClean="0"/>
              <a:t>Legend Information</a:t>
            </a:r>
          </a:p>
          <a:p>
            <a:pPr lvl="1"/>
            <a:r>
              <a:rPr lang="en-US" dirty="0" smtClean="0"/>
              <a:t>Project Highlights Information</a:t>
            </a:r>
          </a:p>
          <a:p>
            <a:endParaRPr lang="en-US" dirty="0" smtClean="0"/>
          </a:p>
          <a:p>
            <a:endParaRPr lang="en-US" dirty="0" smtClean="0"/>
          </a:p>
        </p:txBody>
      </p:sp>
      <p:sp>
        <p:nvSpPr>
          <p:cNvPr id="136194" name="Rectangle 2"/>
          <p:cNvSpPr>
            <a:spLocks noGrp="1" noChangeArrowheads="1"/>
          </p:cNvSpPr>
          <p:nvPr>
            <p:ph type="title"/>
          </p:nvPr>
        </p:nvSpPr>
        <p:spPr/>
        <p:txBody>
          <a:bodyPr/>
          <a:lstStyle/>
          <a:p>
            <a:r>
              <a:rPr lang="en-US" smtClean="0"/>
              <a:t>Current Status Reports: Individual Project Status Report</a:t>
            </a:r>
            <a:endParaRPr lang="en-US" dirty="0" smtClean="0"/>
          </a:p>
        </p:txBody>
      </p:sp>
      <p:pic>
        <p:nvPicPr>
          <p:cNvPr id="167940" name="Picture 4"/>
          <p:cNvPicPr>
            <a:picLocks noChangeAspect="1" noChangeArrowheads="1"/>
          </p:cNvPicPr>
          <p:nvPr/>
        </p:nvPicPr>
        <p:blipFill>
          <a:blip r:embed="rId3" cstate="print"/>
          <a:srcRect/>
          <a:stretch>
            <a:fillRect/>
          </a:stretch>
        </p:blipFill>
        <p:spPr bwMode="auto">
          <a:xfrm>
            <a:off x="5994401" y="2233419"/>
            <a:ext cx="55245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sz="half" idx="1"/>
          </p:nvPr>
        </p:nvSpPr>
        <p:spPr>
          <a:xfrm>
            <a:off x="283653" y="1433403"/>
            <a:ext cx="10622576" cy="4572241"/>
          </a:xfrm>
        </p:spPr>
        <p:txBody>
          <a:bodyPr/>
          <a:lstStyle/>
          <a:p>
            <a:r>
              <a:rPr lang="en-US" dirty="0" smtClean="0"/>
              <a:t>Should be prepared after each level of testing</a:t>
            </a:r>
          </a:p>
          <a:p>
            <a:pPr lvl="1"/>
            <a:r>
              <a:rPr lang="en-US" dirty="0" smtClean="0"/>
              <a:t>May include Unit, Integration, System, and Acceptance test reporting</a:t>
            </a:r>
          </a:p>
          <a:p>
            <a:r>
              <a:rPr lang="en-US" dirty="0" smtClean="0"/>
              <a:t>Should report the results of testing as defined by the test plan</a:t>
            </a:r>
          </a:p>
          <a:p>
            <a:r>
              <a:rPr lang="en-US" dirty="0" smtClean="0"/>
              <a:t>Should contain:</a:t>
            </a:r>
          </a:p>
          <a:p>
            <a:pPr lvl="1"/>
            <a:r>
              <a:rPr lang="en-US" dirty="0" smtClean="0"/>
              <a:t>Definition of the scope of testing</a:t>
            </a:r>
          </a:p>
          <a:p>
            <a:pPr lvl="1"/>
            <a:r>
              <a:rPr lang="en-US" dirty="0" smtClean="0"/>
              <a:t>Test results</a:t>
            </a:r>
          </a:p>
          <a:p>
            <a:pPr lvl="1"/>
            <a:r>
              <a:rPr lang="en-US" dirty="0" smtClean="0"/>
              <a:t>Conclusions and recommendations</a:t>
            </a:r>
          </a:p>
          <a:p>
            <a:r>
              <a:rPr lang="en-US" dirty="0" smtClean="0"/>
              <a:t>Objectives:</a:t>
            </a:r>
          </a:p>
          <a:p>
            <a:pPr lvl="1"/>
            <a:r>
              <a:rPr lang="en-US" dirty="0" smtClean="0"/>
              <a:t>Inform the developers what works and what does not work</a:t>
            </a:r>
          </a:p>
          <a:p>
            <a:pPr lvl="1"/>
            <a:r>
              <a:rPr lang="en-US" dirty="0" smtClean="0"/>
              <a:t>Provide information to the users of the software system so that they can determine whether or not the system is ready for production</a:t>
            </a:r>
          </a:p>
          <a:p>
            <a:pPr lvl="1"/>
            <a:r>
              <a:rPr lang="en-US" dirty="0" smtClean="0"/>
              <a:t>After implementation, help the project trace problems in the event that the application breaks in production</a:t>
            </a:r>
          </a:p>
          <a:p>
            <a:pPr lvl="1"/>
            <a:r>
              <a:rPr lang="en-US" dirty="0" smtClean="0"/>
              <a:t>Use the test results to analyze the test processes to make it run smoother</a:t>
            </a:r>
          </a:p>
        </p:txBody>
      </p:sp>
      <p:sp>
        <p:nvSpPr>
          <p:cNvPr id="137218" name="Rectangle 2"/>
          <p:cNvSpPr>
            <a:spLocks noGrp="1" noChangeArrowheads="1"/>
          </p:cNvSpPr>
          <p:nvPr>
            <p:ph type="title"/>
          </p:nvPr>
        </p:nvSpPr>
        <p:spPr/>
        <p:txBody>
          <a:bodyPr/>
          <a:lstStyle/>
          <a:p>
            <a:r>
              <a:rPr lang="en-US" dirty="0" smtClean="0"/>
              <a:t>Reporting Test Results - Final Test Reports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sz="half" idx="1"/>
          </p:nvPr>
        </p:nvSpPr>
        <p:spPr/>
        <p:txBody>
          <a:bodyPr/>
          <a:lstStyle/>
          <a:p>
            <a:r>
              <a:rPr lang="en-US" smtClean="0"/>
              <a:t>Unit is usually tested by the developer</a:t>
            </a:r>
          </a:p>
        </p:txBody>
      </p:sp>
      <p:sp>
        <p:nvSpPr>
          <p:cNvPr id="138242" name="Rectangle 2"/>
          <p:cNvSpPr>
            <a:spLocks noGrp="1" noChangeArrowheads="1"/>
          </p:cNvSpPr>
          <p:nvPr>
            <p:ph type="title"/>
          </p:nvPr>
        </p:nvSpPr>
        <p:spPr/>
        <p:txBody>
          <a:bodyPr/>
          <a:lstStyle/>
          <a:p>
            <a:r>
              <a:rPr lang="en-US" smtClean="0"/>
              <a:t>Final Test Reports: Unit Test Report</a:t>
            </a:r>
            <a:endParaRPr lang="en-US" dirty="0" smtClean="0"/>
          </a:p>
        </p:txBody>
      </p:sp>
      <p:pic>
        <p:nvPicPr>
          <p:cNvPr id="138244" name="Picture 4"/>
          <p:cNvPicPr>
            <a:picLocks noChangeAspect="1" noChangeArrowheads="1"/>
          </p:cNvPicPr>
          <p:nvPr/>
        </p:nvPicPr>
        <p:blipFill>
          <a:blip r:embed="rId3" cstate="print"/>
          <a:srcRect/>
          <a:stretch>
            <a:fillRect/>
          </a:stretch>
        </p:blipFill>
        <p:spPr bwMode="auto">
          <a:xfrm>
            <a:off x="812800" y="2500657"/>
            <a:ext cx="10464800"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r>
              <a:rPr lang="en-US" smtClean="0"/>
              <a:t>Test execution status report</a:t>
            </a:r>
          </a:p>
          <a:p>
            <a:pPr lvl="1"/>
            <a:r>
              <a:rPr lang="en-US" smtClean="0"/>
              <a:t>This is communication sent out to establish transparency to the QA Team’s activities of the day during the test cycle</a:t>
            </a:r>
          </a:p>
          <a:p>
            <a:pPr lvl="1"/>
            <a:r>
              <a:rPr lang="en-US" smtClean="0"/>
              <a:t>Includes information regarding the test cases executed and also about the defects</a:t>
            </a:r>
          </a:p>
          <a:p>
            <a:pPr lvl="1"/>
            <a:r>
              <a:rPr lang="en-US" smtClean="0"/>
              <a:t>Information is sent to Development, Environment support team, Business analyst and project teams</a:t>
            </a:r>
          </a:p>
          <a:p>
            <a:endParaRPr lang="en-US" smtClean="0"/>
          </a:p>
          <a:p>
            <a:endParaRPr lang="en-US" smtClean="0"/>
          </a:p>
          <a:p>
            <a:pPr lvl="1"/>
            <a:endParaRPr lang="en-US" dirty="0"/>
          </a:p>
        </p:txBody>
      </p:sp>
      <p:sp>
        <p:nvSpPr>
          <p:cNvPr id="2" name="Title 1"/>
          <p:cNvSpPr>
            <a:spLocks noGrp="1"/>
          </p:cNvSpPr>
          <p:nvPr>
            <p:ph type="title"/>
          </p:nvPr>
        </p:nvSpPr>
        <p:spPr/>
        <p:txBody>
          <a:bodyPr/>
          <a:lstStyle/>
          <a:p>
            <a:r>
              <a:rPr lang="en-US" smtClean="0"/>
              <a:t>Test Execution Status Report</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sz="half" idx="1"/>
          </p:nvPr>
        </p:nvSpPr>
        <p:spPr/>
        <p:txBody>
          <a:bodyPr/>
          <a:lstStyle/>
          <a:p>
            <a:r>
              <a:rPr lang="en-US" smtClean="0"/>
              <a:t>Follows the same format as unit test report, except it focuses on the interfaces</a:t>
            </a:r>
          </a:p>
        </p:txBody>
      </p:sp>
      <p:sp>
        <p:nvSpPr>
          <p:cNvPr id="139266" name="Rectangle 2"/>
          <p:cNvSpPr>
            <a:spLocks noGrp="1" noChangeArrowheads="1"/>
          </p:cNvSpPr>
          <p:nvPr>
            <p:ph type="title"/>
          </p:nvPr>
        </p:nvSpPr>
        <p:spPr/>
        <p:txBody>
          <a:bodyPr/>
          <a:lstStyle/>
          <a:p>
            <a:r>
              <a:rPr lang="en-US" smtClean="0"/>
              <a:t>Final Test Results: Integration Test Report</a:t>
            </a:r>
            <a:endParaRPr lang="en-US" dirty="0" smtClean="0"/>
          </a:p>
        </p:txBody>
      </p:sp>
      <p:pic>
        <p:nvPicPr>
          <p:cNvPr id="139268" name="Picture 4"/>
          <p:cNvPicPr>
            <a:picLocks noChangeAspect="1" noChangeArrowheads="1"/>
          </p:cNvPicPr>
          <p:nvPr/>
        </p:nvPicPr>
        <p:blipFill>
          <a:blip r:embed="rId3" cstate="print"/>
          <a:srcRect/>
          <a:stretch>
            <a:fillRect/>
          </a:stretch>
        </p:blipFill>
        <p:spPr bwMode="auto">
          <a:xfrm>
            <a:off x="1727200" y="2679888"/>
            <a:ext cx="9245600" cy="3640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1" name="Picture 3"/>
          <p:cNvPicPr>
            <a:picLocks noGrp="1" noChangeAspect="1" noChangeArrowheads="1"/>
          </p:cNvPicPr>
          <p:nvPr>
            <p:ph sz="half" idx="1"/>
          </p:nvPr>
        </p:nvPicPr>
        <p:blipFill>
          <a:blip r:embed="rId3" cstate="print"/>
          <a:stretch>
            <a:fillRect/>
          </a:stretch>
        </p:blipFill>
        <p:spPr>
          <a:xfrm>
            <a:off x="3450828" y="1743075"/>
            <a:ext cx="4777581" cy="4572000"/>
          </a:xfrm>
        </p:spPr>
      </p:pic>
      <p:sp>
        <p:nvSpPr>
          <p:cNvPr id="140290" name="Rectangle 2"/>
          <p:cNvSpPr>
            <a:spLocks noGrp="1" noChangeArrowheads="1"/>
          </p:cNvSpPr>
          <p:nvPr>
            <p:ph type="title"/>
          </p:nvPr>
        </p:nvSpPr>
        <p:spPr/>
        <p:txBody>
          <a:bodyPr/>
          <a:lstStyle/>
          <a:p>
            <a:r>
              <a:rPr lang="en-US" smtClean="0"/>
              <a:t>Final Test Reports: System Test Report</a:t>
            </a:r>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sz="half" idx="1"/>
          </p:nvPr>
        </p:nvSpPr>
        <p:spPr>
          <a:xfrm>
            <a:off x="309411" y="1356129"/>
            <a:ext cx="10622576" cy="4572241"/>
          </a:xfrm>
        </p:spPr>
        <p:txBody>
          <a:bodyPr/>
          <a:lstStyle/>
          <a:p>
            <a:r>
              <a:rPr lang="en-US" dirty="0" smtClean="0"/>
              <a:t>Develop a baseline</a:t>
            </a:r>
          </a:p>
          <a:p>
            <a:pPr lvl="1"/>
            <a:r>
              <a:rPr lang="en-US" dirty="0" smtClean="0"/>
              <a:t>If the report is consistent across the enterprise, it will be easier to draw comparisons in the company</a:t>
            </a:r>
          </a:p>
          <a:p>
            <a:pPr lvl="1"/>
            <a:r>
              <a:rPr lang="en-US" dirty="0" smtClean="0"/>
              <a:t>These comparisons can better point out what worked and what didn’t</a:t>
            </a:r>
          </a:p>
          <a:p>
            <a:endParaRPr lang="en-US" dirty="0" smtClean="0"/>
          </a:p>
          <a:p>
            <a:r>
              <a:rPr lang="en-US" dirty="0" smtClean="0"/>
              <a:t>Use good report writing practices</a:t>
            </a:r>
          </a:p>
          <a:p>
            <a:pPr lvl="1"/>
            <a:r>
              <a:rPr lang="en-US" dirty="0" smtClean="0"/>
              <a:t> Allow team members to review a draft before it is finalized</a:t>
            </a:r>
          </a:p>
          <a:p>
            <a:pPr lvl="1"/>
            <a:r>
              <a:rPr lang="en-US" dirty="0" smtClean="0"/>
              <a:t>Don’t include names or assign blame</a:t>
            </a:r>
          </a:p>
          <a:p>
            <a:pPr lvl="1"/>
            <a:r>
              <a:rPr lang="en-US" dirty="0" smtClean="0"/>
              <a:t>Stress quality</a:t>
            </a:r>
          </a:p>
          <a:p>
            <a:pPr lvl="1"/>
            <a:r>
              <a:rPr lang="en-US" dirty="0" smtClean="0"/>
              <a:t>Limit the report to two or three pages stressing important items – other information can be included in appendices</a:t>
            </a:r>
          </a:p>
          <a:p>
            <a:pPr lvl="1"/>
            <a:r>
              <a:rPr lang="en-US" dirty="0" smtClean="0"/>
              <a:t>Eliminate small problems from the report and give these directly to the project people</a:t>
            </a:r>
          </a:p>
          <a:p>
            <a:pPr lvl="1"/>
            <a:r>
              <a:rPr lang="en-US" dirty="0" smtClean="0"/>
              <a:t>Hand-carry the report to the project leader</a:t>
            </a:r>
          </a:p>
          <a:p>
            <a:pPr lvl="1"/>
            <a:r>
              <a:rPr lang="en-US" dirty="0" smtClean="0"/>
              <a:t>Off to have the testers work with the project team to explain their findings and recommendations</a:t>
            </a:r>
          </a:p>
        </p:txBody>
      </p:sp>
      <p:sp>
        <p:nvSpPr>
          <p:cNvPr id="141314" name="Rectangle 2"/>
          <p:cNvSpPr>
            <a:spLocks noGrp="1" noChangeArrowheads="1"/>
          </p:cNvSpPr>
          <p:nvPr>
            <p:ph type="title"/>
          </p:nvPr>
        </p:nvSpPr>
        <p:spPr/>
        <p:txBody>
          <a:bodyPr/>
          <a:lstStyle/>
          <a:p>
            <a:r>
              <a:rPr lang="en-US" smtClean="0"/>
              <a:t>Reporting Test Results: Guidelines for Report Writing</a:t>
            </a: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Sign Off</a:t>
            </a:r>
            <a:br>
              <a:rPr lang="en-US" smtClean="0"/>
            </a:br>
            <a:endParaRPr lang="en-IN" dirty="0"/>
          </a:p>
        </p:txBody>
      </p:sp>
      <p:sp>
        <p:nvSpPr>
          <p:cNvPr id="6" name="Rounded Rectangle 5"/>
          <p:cNvSpPr/>
          <p:nvPr/>
        </p:nvSpPr>
        <p:spPr>
          <a:xfrm>
            <a:off x="2743200" y="2133600"/>
            <a:ext cx="1524000" cy="19050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lumMod val="65000"/>
                    <a:lumOff val="35000"/>
                  </a:schemeClr>
                </a:solidFill>
              </a:rPr>
              <a:t>Sign Off </a:t>
            </a:r>
          </a:p>
        </p:txBody>
      </p:sp>
      <p:sp>
        <p:nvSpPr>
          <p:cNvPr id="7" name="Rounded Rectangle 6"/>
          <p:cNvSpPr/>
          <p:nvPr/>
        </p:nvSpPr>
        <p:spPr>
          <a:xfrm>
            <a:off x="4648200" y="1828800"/>
            <a:ext cx="5562600" cy="25146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This is a written statement from the test team to the </a:t>
            </a:r>
          </a:p>
          <a:p>
            <a:pPr algn="ctr">
              <a:defRPr/>
            </a:pPr>
            <a:r>
              <a:rPr lang="en-US" dirty="0">
                <a:solidFill>
                  <a:schemeClr val="tx1"/>
                </a:solidFill>
              </a:rPr>
              <a:t>client and to management saying that all the features are tested as per the requirement. </a:t>
            </a:r>
          </a:p>
          <a:p>
            <a:pPr algn="ctr">
              <a:defRPr/>
            </a:pPr>
            <a:endParaRPr lang="en-US" dirty="0">
              <a:solidFill>
                <a:schemeClr val="tx1"/>
              </a:solidFill>
            </a:endParaRPr>
          </a:p>
          <a:p>
            <a:pPr algn="ctr">
              <a:defRPr/>
            </a:pPr>
            <a:r>
              <a:rPr lang="en-US" dirty="0">
                <a:solidFill>
                  <a:schemeClr val="tx1"/>
                </a:solidFill>
              </a:rPr>
              <a:t>In case there are few open issues / defects that still exist,  and sign off is required, then conditional sign off is done with the details of the open issues / defects.</a:t>
            </a:r>
          </a:p>
        </p:txBody>
      </p:sp>
      <p:sp>
        <p:nvSpPr>
          <p:cNvPr id="8" name="Right Arrow 7"/>
          <p:cNvSpPr/>
          <p:nvPr/>
        </p:nvSpPr>
        <p:spPr>
          <a:xfrm>
            <a:off x="4343400" y="29718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sz="half" idx="1"/>
          </p:nvPr>
        </p:nvSpPr>
        <p:spPr/>
        <p:txBody>
          <a:bodyPr/>
          <a:lstStyle/>
          <a:p>
            <a:r>
              <a:rPr lang="en-US" altLang="en-US" smtClean="0"/>
              <a:t>To: Client, PM, Dev team, DB team, BA, QA team, Environment Team (and anyone else that needs to be included)</a:t>
            </a:r>
          </a:p>
          <a:p>
            <a:r>
              <a:rPr lang="en-US" altLang="en-US" smtClean="0"/>
              <a:t>Hello Team,</a:t>
            </a:r>
          </a:p>
          <a:p>
            <a:r>
              <a:rPr lang="en-US" altLang="en-US" smtClean="0"/>
              <a:t>The QA team signs-off on the Orange HRM version 3.0 software after the successful completion of the 2 cycles of functional testing the website. The test cases and their execution results are attached to the email. (Or mention the location where they are present. If using test management software, provide details regarding the same.)</a:t>
            </a:r>
          </a:p>
          <a:p>
            <a:r>
              <a:rPr lang="en-US" altLang="en-US" smtClean="0"/>
              <a:t>The list of known issues is attached to the email too. (Again, any other </a:t>
            </a:r>
          </a:p>
          <a:p>
            <a:r>
              <a:rPr lang="en-US" altLang="en-US" smtClean="0"/>
              <a:t>references that make sense can be added.)</a:t>
            </a:r>
          </a:p>
          <a:p>
            <a:r>
              <a:rPr lang="en-US" altLang="en-US" smtClean="0"/>
              <a:t>Thanks,</a:t>
            </a:r>
          </a:p>
          <a:p>
            <a:r>
              <a:rPr lang="en-US" altLang="en-US" smtClean="0"/>
              <a:t>QA team lead..</a:t>
            </a:r>
            <a:endParaRPr lang="en-US" altLang="en-US" dirty="0"/>
          </a:p>
        </p:txBody>
      </p:sp>
      <p:sp>
        <p:nvSpPr>
          <p:cNvPr id="2" name="Title 1"/>
          <p:cNvSpPr>
            <a:spLocks noGrp="1"/>
          </p:cNvSpPr>
          <p:nvPr>
            <p:ph type="title"/>
          </p:nvPr>
        </p:nvSpPr>
        <p:spPr/>
        <p:txBody>
          <a:bodyPr/>
          <a:lstStyle/>
          <a:p>
            <a:r>
              <a:rPr lang="en-US" smtClean="0"/>
              <a:t>Sample Sign off Email</a:t>
            </a:r>
            <a:br>
              <a:rPr lang="en-US" smtClean="0"/>
            </a:br>
            <a:r>
              <a:rPr lang="en-US" smtClean="0"/>
              <a:t/>
            </a:r>
            <a:br>
              <a:rPr lang="en-US" smtClean="0"/>
            </a:br>
            <a:r>
              <a:rPr lang="en-US" smtClean="0"/>
              <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1" indent="-457200">
              <a:buFont typeface="Wingdings" panose="05000000000000000000" pitchFamily="2" charset="2"/>
              <a:buChar char="q"/>
            </a:pPr>
            <a:r>
              <a:rPr lang="en-US" altLang="en-US" sz="1400" dirty="0" smtClean="0">
                <a:latin typeface="Arial" panose="020B0704020202020204" pitchFamily="34" charset="0"/>
                <a:cs typeface="Arial" panose="020B0704020202020204" pitchFamily="34" charset="0"/>
              </a:rPr>
              <a:t>It helps in making data driven decisions</a:t>
            </a:r>
          </a:p>
          <a:p>
            <a:endParaRPr lang="en-US" dirty="0" smtClean="0">
              <a:latin typeface="Arial" panose="020B0704020202020204" pitchFamily="34" charset="0"/>
              <a:cs typeface="Arial" panose="020B0704020202020204" pitchFamily="34" charset="0"/>
            </a:endParaRPr>
          </a:p>
          <a:p>
            <a:pPr lvl="1" indent="-457200">
              <a:buFont typeface="Wingdings" panose="05000000000000000000" pitchFamily="2" charset="2"/>
              <a:buChar char="q"/>
            </a:pPr>
            <a:r>
              <a:rPr lang="en-US" altLang="en-US" sz="1400" dirty="0" smtClean="0">
                <a:latin typeface="Arial" panose="020B0704020202020204" pitchFamily="34" charset="0"/>
                <a:cs typeface="Arial" panose="020B0704020202020204" pitchFamily="34" charset="0"/>
              </a:rPr>
              <a:t>It helps in monitoring the health of the projects</a:t>
            </a:r>
          </a:p>
          <a:p>
            <a:endParaRPr lang="en-US" dirty="0" smtClean="0"/>
          </a:p>
          <a:p>
            <a:pPr lvl="1" indent="-457200">
              <a:buFont typeface="Wingdings" panose="05000000000000000000" pitchFamily="2" charset="2"/>
              <a:buChar char="q"/>
            </a:pPr>
            <a:r>
              <a:rPr lang="en-US" altLang="en-US" sz="1400" dirty="0">
                <a:latin typeface="Arial" panose="020B0704020202020204" pitchFamily="34" charset="0"/>
                <a:cs typeface="Arial" panose="020B0704020202020204" pitchFamily="34" charset="0"/>
              </a:rPr>
              <a:t>It ensures how project objectives </a:t>
            </a:r>
            <a:r>
              <a:rPr lang="en-US" altLang="en-US" sz="1400" dirty="0" smtClean="0">
                <a:latin typeface="Arial" panose="020B0704020202020204" pitchFamily="34" charset="0"/>
                <a:cs typeface="Arial" panose="020B0704020202020204" pitchFamily="34" charset="0"/>
              </a:rPr>
              <a:t>are </a:t>
            </a:r>
            <a:r>
              <a:rPr lang="en-US" altLang="en-US" sz="1400" dirty="0">
                <a:latin typeface="Arial" panose="020B0704020202020204" pitchFamily="34" charset="0"/>
                <a:cs typeface="Arial" panose="020B0704020202020204" pitchFamily="34" charset="0"/>
              </a:rPr>
              <a:t>met</a:t>
            </a:r>
          </a:p>
          <a:p>
            <a:endParaRPr lang="en-US" dirty="0">
              <a:latin typeface="Arial" panose="020B0704020202020204" pitchFamily="34" charset="0"/>
              <a:cs typeface="Arial" panose="020B0704020202020204" pitchFamily="34" charset="0"/>
            </a:endParaRPr>
          </a:p>
          <a:p>
            <a:pPr lvl="1" indent="-457200">
              <a:buFont typeface="Wingdings" panose="05000000000000000000" pitchFamily="2" charset="2"/>
              <a:buChar char="q"/>
            </a:pPr>
            <a:r>
              <a:rPr lang="en-US" altLang="en-US" sz="1400" dirty="0">
                <a:latin typeface="Arial" panose="020B0704020202020204" pitchFamily="34" charset="0"/>
                <a:cs typeface="Arial" panose="020B0704020202020204" pitchFamily="34" charset="0"/>
              </a:rPr>
              <a:t>It prohibits the testing team to control the project</a:t>
            </a:r>
          </a:p>
          <a:p>
            <a:endParaRPr lang="en-US" dirty="0"/>
          </a:p>
        </p:txBody>
      </p:sp>
      <p:sp>
        <p:nvSpPr>
          <p:cNvPr id="3" name="Content Placeholder 2"/>
          <p:cNvSpPr>
            <a:spLocks noGrp="1"/>
          </p:cNvSpPr>
          <p:nvPr>
            <p:ph sz="half" idx="13"/>
          </p:nvPr>
        </p:nvSpPr>
        <p:spPr/>
        <p:txBody>
          <a:bodyPr/>
          <a:lstStyle/>
          <a:p>
            <a:r>
              <a:rPr lang="en-US" altLang="en-US" smtClean="0">
                <a:latin typeface="Arial" panose="020B0704020202020204" pitchFamily="34" charset="0"/>
                <a:cs typeface="Arial" panose="020B0704020202020204" pitchFamily="34" charset="0"/>
              </a:rPr>
              <a:t>Which of the following is not a benefit of Metrics?</a:t>
            </a:r>
          </a:p>
          <a:p>
            <a:endParaRPr lang="en-US" dirty="0"/>
          </a:p>
        </p:txBody>
      </p:sp>
      <p:sp>
        <p:nvSpPr>
          <p:cNvPr id="4" name="Title 3"/>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endParaRPr lang="en-US" smtClean="0"/>
          </a:p>
          <a:p>
            <a:endParaRPr lang="en-US" smtClean="0"/>
          </a:p>
          <a:p>
            <a:endParaRPr lang="en-US" smtClean="0"/>
          </a:p>
          <a:p>
            <a:pPr lvl="1"/>
            <a:endParaRPr lang="en-US" dirty="0"/>
          </a:p>
        </p:txBody>
      </p:sp>
      <p:sp>
        <p:nvSpPr>
          <p:cNvPr id="18" name="Title 17"/>
          <p:cNvSpPr>
            <a:spLocks noGrp="1"/>
          </p:cNvSpPr>
          <p:nvPr>
            <p:ph type="title"/>
          </p:nvPr>
        </p:nvSpPr>
        <p:spPr/>
        <p:txBody>
          <a:bodyPr/>
          <a:lstStyle/>
          <a:p>
            <a:r>
              <a:rPr lang="en-US" smtClean="0"/>
              <a:t>Testing Process</a:t>
            </a:r>
            <a:br>
              <a:rPr lang="en-US" smtClean="0"/>
            </a:br>
            <a:endParaRPr lang="en-IN" dirty="0"/>
          </a:p>
        </p:txBody>
      </p:sp>
      <p:sp>
        <p:nvSpPr>
          <p:cNvPr id="6" name="Rectangle 5"/>
          <p:cNvSpPr/>
          <p:nvPr/>
        </p:nvSpPr>
        <p:spPr>
          <a:xfrm>
            <a:off x="2209800" y="357247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704020202020204" pitchFamily="34" charset="0"/>
                <a:cs typeface="Arial" panose="020B0704020202020204" pitchFamily="34" charset="0"/>
              </a:rPr>
              <a:t>Design Test Cases</a:t>
            </a:r>
          </a:p>
        </p:txBody>
      </p:sp>
      <p:sp>
        <p:nvSpPr>
          <p:cNvPr id="7" name="Rectangle 6"/>
          <p:cNvSpPr/>
          <p:nvPr/>
        </p:nvSpPr>
        <p:spPr>
          <a:xfrm>
            <a:off x="3886200" y="357247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704020202020204" pitchFamily="34" charset="0"/>
                <a:cs typeface="Arial" panose="020B0704020202020204" pitchFamily="34" charset="0"/>
              </a:rPr>
              <a:t>Prepare Test Data</a:t>
            </a:r>
          </a:p>
        </p:txBody>
      </p:sp>
      <p:sp>
        <p:nvSpPr>
          <p:cNvPr id="8" name="Rectangle 7"/>
          <p:cNvSpPr/>
          <p:nvPr/>
        </p:nvSpPr>
        <p:spPr>
          <a:xfrm>
            <a:off x="5562600" y="357247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704020202020204" pitchFamily="34" charset="0"/>
                <a:cs typeface="Arial" panose="020B0704020202020204" pitchFamily="34" charset="0"/>
              </a:rPr>
              <a:t>Run program with test data</a:t>
            </a:r>
          </a:p>
        </p:txBody>
      </p:sp>
      <p:sp>
        <p:nvSpPr>
          <p:cNvPr id="9" name="Rectangle 8"/>
          <p:cNvSpPr/>
          <p:nvPr/>
        </p:nvSpPr>
        <p:spPr>
          <a:xfrm>
            <a:off x="7239000" y="357247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704020202020204" pitchFamily="34" charset="0"/>
                <a:cs typeface="Arial" panose="020B0704020202020204" pitchFamily="34" charset="0"/>
              </a:rPr>
              <a:t>Compare results to Test Cases</a:t>
            </a:r>
          </a:p>
        </p:txBody>
      </p:sp>
      <p:sp>
        <p:nvSpPr>
          <p:cNvPr id="10" name="Flowchart: Alternate Process 9"/>
          <p:cNvSpPr/>
          <p:nvPr/>
        </p:nvSpPr>
        <p:spPr>
          <a:xfrm>
            <a:off x="2971800" y="2429470"/>
            <a:ext cx="1143000" cy="609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Cases</a:t>
            </a:r>
          </a:p>
        </p:txBody>
      </p:sp>
      <p:sp>
        <p:nvSpPr>
          <p:cNvPr id="11" name="Flowchart: Alternate Process 10"/>
          <p:cNvSpPr/>
          <p:nvPr/>
        </p:nvSpPr>
        <p:spPr>
          <a:xfrm>
            <a:off x="4800600" y="2429470"/>
            <a:ext cx="1143000" cy="609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a:t>
            </a:r>
          </a:p>
          <a:p>
            <a:pPr algn="ctr"/>
            <a:r>
              <a:rPr lang="en-US" dirty="0"/>
              <a:t>Data</a:t>
            </a:r>
          </a:p>
        </p:txBody>
      </p:sp>
      <p:sp>
        <p:nvSpPr>
          <p:cNvPr id="12" name="Flowchart: Alternate Process 11"/>
          <p:cNvSpPr/>
          <p:nvPr/>
        </p:nvSpPr>
        <p:spPr>
          <a:xfrm>
            <a:off x="6781800" y="2429470"/>
            <a:ext cx="1143000" cy="609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a:t>
            </a:r>
          </a:p>
          <a:p>
            <a:pPr algn="ctr"/>
            <a:r>
              <a:rPr lang="en-US" dirty="0"/>
              <a:t>Results</a:t>
            </a:r>
          </a:p>
        </p:txBody>
      </p:sp>
      <p:sp>
        <p:nvSpPr>
          <p:cNvPr id="13" name="Flowchart: Alternate Process 12"/>
          <p:cNvSpPr/>
          <p:nvPr/>
        </p:nvSpPr>
        <p:spPr>
          <a:xfrm>
            <a:off x="9372600" y="2429470"/>
            <a:ext cx="1143000" cy="609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a:t>
            </a:r>
          </a:p>
          <a:p>
            <a:pPr algn="ctr"/>
            <a:r>
              <a:rPr lang="en-US" dirty="0"/>
              <a:t>Reports</a:t>
            </a:r>
          </a:p>
        </p:txBody>
      </p:sp>
      <p:cxnSp>
        <p:nvCxnSpPr>
          <p:cNvPr id="15" name="Straight Connector 14"/>
          <p:cNvCxnSpPr/>
          <p:nvPr/>
        </p:nvCxnSpPr>
        <p:spPr>
          <a:xfrm rot="5400000" flipH="1" flipV="1">
            <a:off x="2095500" y="315337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0" idx="1"/>
          </p:cNvCxnSpPr>
          <p:nvPr/>
        </p:nvCxnSpPr>
        <p:spPr>
          <a:xfrm>
            <a:off x="2514600" y="273427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p:cNvCxnSpPr>
          <p:nvPr/>
        </p:nvCxnSpPr>
        <p:spPr>
          <a:xfrm>
            <a:off x="4114800" y="273427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3999706" y="3153370"/>
            <a:ext cx="838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4229100" y="315337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1" idx="1"/>
          </p:cNvCxnSpPr>
          <p:nvPr/>
        </p:nvCxnSpPr>
        <p:spPr>
          <a:xfrm>
            <a:off x="4648200" y="273427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3"/>
          </p:cNvCxnSpPr>
          <p:nvPr/>
        </p:nvCxnSpPr>
        <p:spPr>
          <a:xfrm>
            <a:off x="5943600" y="273427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5828506" y="3153370"/>
            <a:ext cx="838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6057106" y="3152576"/>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1"/>
          </p:cNvCxnSpPr>
          <p:nvPr/>
        </p:nvCxnSpPr>
        <p:spPr>
          <a:xfrm>
            <a:off x="6477000" y="273427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924800" y="273347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7809706" y="3152576"/>
            <a:ext cx="838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3314700" y="231517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429000" y="2200870"/>
            <a:ext cx="502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7772400" y="288667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8268494" y="3152576"/>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3" idx="1"/>
          </p:cNvCxnSpPr>
          <p:nvPr/>
        </p:nvCxnSpPr>
        <p:spPr>
          <a:xfrm>
            <a:off x="8686800" y="273427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ctangular Callout 62"/>
          <p:cNvSpPr/>
          <p:nvPr/>
        </p:nvSpPr>
        <p:spPr>
          <a:xfrm>
            <a:off x="7086600" y="1819870"/>
            <a:ext cx="1371600" cy="533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output</a:t>
            </a:r>
          </a:p>
        </p:txBody>
      </p:sp>
      <p:sp>
        <p:nvSpPr>
          <p:cNvPr id="67" name="Oval Callout 66"/>
          <p:cNvSpPr/>
          <p:nvPr/>
        </p:nvSpPr>
        <p:spPr>
          <a:xfrm>
            <a:off x="8990806" y="3267670"/>
            <a:ext cx="1828800" cy="762000"/>
          </a:xfrm>
          <a:prstGeom prst="wedgeEllipseCallo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Comparison process</a:t>
            </a:r>
          </a:p>
        </p:txBody>
      </p:sp>
      <p:sp>
        <p:nvSpPr>
          <p:cNvPr id="68" name="TextBox 67"/>
          <p:cNvSpPr txBox="1"/>
          <p:nvPr/>
        </p:nvSpPr>
        <p:spPr>
          <a:xfrm>
            <a:off x="3200401" y="4410670"/>
            <a:ext cx="5157181" cy="923330"/>
          </a:xfrm>
          <a:prstGeom prst="rect">
            <a:avLst/>
          </a:prstGeom>
          <a:noFill/>
        </p:spPr>
        <p:txBody>
          <a:bodyPr wrap="none" rtlCol="0">
            <a:spAutoFit/>
          </a:bodyPr>
          <a:lstStyle/>
          <a:p>
            <a:r>
              <a:rPr lang="en-US" dirty="0">
                <a:latin typeface="Arial" panose="020B0704020202020204" pitchFamily="34" charset="0"/>
                <a:cs typeface="Arial" panose="020B0704020202020204" pitchFamily="34" charset="0"/>
              </a:rPr>
              <a:t>Test case specifies</a:t>
            </a:r>
          </a:p>
          <a:p>
            <a:pPr>
              <a:buFont typeface="Arial" panose="020B0704020202020204" pitchFamily="34" charset="0"/>
              <a:buChar char="•"/>
            </a:pPr>
            <a:r>
              <a:rPr lang="en-US" dirty="0">
                <a:latin typeface="Arial" panose="020B0704020202020204" pitchFamily="34" charset="0"/>
                <a:cs typeface="Arial" panose="020B0704020202020204" pitchFamily="34" charset="0"/>
              </a:rPr>
              <a:t> Inputs + Pre test state of the product / Software</a:t>
            </a:r>
          </a:p>
          <a:p>
            <a:pPr>
              <a:buFont typeface="Arial" panose="020B0704020202020204" pitchFamily="34" charset="0"/>
              <a:buChar char="•"/>
            </a:pPr>
            <a:r>
              <a:rPr lang="en-US" dirty="0">
                <a:latin typeface="Arial" panose="020B0704020202020204" pitchFamily="34" charset="0"/>
                <a:cs typeface="Arial" panose="020B0704020202020204" pitchFamily="34" charset="0"/>
              </a:rPr>
              <a:t>Expected results (outputs and state)</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r>
              <a:rPr lang="en-US" smtClean="0"/>
              <a:t>Testing guidelines are hints that help testers to design effective test cases to reveal defects in the system</a:t>
            </a:r>
          </a:p>
          <a:p>
            <a:pPr lvl="1"/>
            <a:r>
              <a:rPr lang="en-US" smtClean="0"/>
              <a:t>Enter all valid data and test the output (normal flow)</a:t>
            </a:r>
          </a:p>
          <a:p>
            <a:pPr lvl="1"/>
            <a:r>
              <a:rPr lang="en-US" smtClean="0"/>
              <a:t>Enter invalid data in different fields and test the output (Alternate flows)</a:t>
            </a:r>
          </a:p>
          <a:p>
            <a:pPr lvl="2"/>
            <a:r>
              <a:rPr lang="en-US" smtClean="0"/>
              <a:t>Enter invalid data that cause buffers to overflow</a:t>
            </a:r>
          </a:p>
          <a:p>
            <a:pPr lvl="2"/>
            <a:r>
              <a:rPr lang="en-US" smtClean="0"/>
              <a:t>Forcing computation results too large or too small</a:t>
            </a:r>
          </a:p>
          <a:p>
            <a:pPr lvl="2"/>
            <a:endParaRPr lang="en-US" smtClean="0"/>
          </a:p>
          <a:p>
            <a:pPr lvl="1"/>
            <a:endParaRPr lang="en-US" smtClean="0"/>
          </a:p>
          <a:p>
            <a:endParaRPr lang="en-US" smtClean="0"/>
          </a:p>
          <a:p>
            <a:endParaRPr lang="en-US" smtClean="0"/>
          </a:p>
          <a:p>
            <a:pPr lvl="1"/>
            <a:endParaRPr lang="en-US" dirty="0"/>
          </a:p>
        </p:txBody>
      </p:sp>
      <p:sp>
        <p:nvSpPr>
          <p:cNvPr id="2" name="Title 1"/>
          <p:cNvSpPr>
            <a:spLocks noGrp="1"/>
          </p:cNvSpPr>
          <p:nvPr>
            <p:ph type="title"/>
          </p:nvPr>
        </p:nvSpPr>
        <p:spPr/>
        <p:txBody>
          <a:bodyPr/>
          <a:lstStyle/>
          <a:p>
            <a:r>
              <a:rPr lang="en-US" smtClean="0"/>
              <a:t>Testing Guidelines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r>
              <a:rPr lang="en-US" smtClean="0"/>
              <a:t>Verify the existence of defect</a:t>
            </a:r>
          </a:p>
          <a:p>
            <a:pPr lvl="1"/>
            <a:r>
              <a:rPr lang="en-US" smtClean="0"/>
              <a:t>Verify that the element under test, the execution environment and test case implementation are consistent with the test case design</a:t>
            </a:r>
          </a:p>
          <a:p>
            <a:pPr lvl="1"/>
            <a:r>
              <a:rPr lang="en-US" smtClean="0"/>
              <a:t>Verify and confirm the discrepancy between expected test results and actual test results</a:t>
            </a:r>
          </a:p>
          <a:p>
            <a:pPr lvl="1"/>
            <a:endParaRPr lang="en-US" smtClean="0"/>
          </a:p>
          <a:p>
            <a:endParaRPr lang="en-US" smtClean="0"/>
          </a:p>
          <a:p>
            <a:endParaRPr lang="en-US" smtClean="0"/>
          </a:p>
          <a:p>
            <a:pPr lvl="1"/>
            <a:endParaRPr lang="en-US" dirty="0"/>
          </a:p>
        </p:txBody>
      </p:sp>
      <p:sp>
        <p:nvSpPr>
          <p:cNvPr id="2" name="Title 1"/>
          <p:cNvSpPr>
            <a:spLocks noGrp="1"/>
          </p:cNvSpPr>
          <p:nvPr>
            <p:ph type="title"/>
          </p:nvPr>
        </p:nvSpPr>
        <p:spPr/>
        <p:txBody>
          <a:bodyPr/>
          <a:lstStyle/>
          <a:p>
            <a:r>
              <a:rPr lang="en-US" smtClean="0"/>
              <a:t>Defects</a:t>
            </a:r>
            <a:br>
              <a:rPr lang="en-US" smtClean="0"/>
            </a:br>
            <a:endParaRPr lang="en-IN" dirty="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MAIT PPT Template</Template>
  <TotalTime>0</TotalTime>
  <Words>4515</Words>
  <Application>Microsoft Office PowerPoint</Application>
  <PresentationFormat>Custom</PresentationFormat>
  <Paragraphs>612</Paragraphs>
  <Slides>66</Slides>
  <Notes>59</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Slide 1</vt:lpstr>
      <vt:lpstr>Slide 2</vt:lpstr>
      <vt:lpstr>Test Execution - Definition</vt:lpstr>
      <vt:lpstr>Test Execution – Importance of test levels</vt:lpstr>
      <vt:lpstr>Slide 5</vt:lpstr>
      <vt:lpstr>Test Execution Status Report </vt:lpstr>
      <vt:lpstr>Testing Process </vt:lpstr>
      <vt:lpstr>Testing Guidelines </vt:lpstr>
      <vt:lpstr>Defects </vt:lpstr>
      <vt:lpstr>Analyze the defect </vt:lpstr>
      <vt:lpstr>Analyze Failures </vt:lpstr>
      <vt:lpstr>Test Execution Entry and Exit Criteria</vt:lpstr>
      <vt:lpstr>Slide 13</vt:lpstr>
      <vt:lpstr>Slide 14</vt:lpstr>
      <vt:lpstr>Measures and Metrics </vt:lpstr>
      <vt:lpstr>How Do You Know a Measure is Good?</vt:lpstr>
      <vt:lpstr>Define Test Measures &amp; Metrics</vt:lpstr>
      <vt:lpstr>Defining Test Metrics </vt:lpstr>
      <vt:lpstr>Examples of Test Metrics </vt:lpstr>
      <vt:lpstr>Measurement and Metrics </vt:lpstr>
      <vt:lpstr>Significance of Metrics </vt:lpstr>
      <vt:lpstr>Significance of Metrics </vt:lpstr>
      <vt:lpstr>Significance of Metrics </vt:lpstr>
      <vt:lpstr>Example of Measurements </vt:lpstr>
      <vt:lpstr>Example of Measurements </vt:lpstr>
      <vt:lpstr>Measures Unique to Test</vt:lpstr>
      <vt:lpstr>Measures Unique to Test</vt:lpstr>
      <vt:lpstr>Measures Unique to Test</vt:lpstr>
      <vt:lpstr>Example of Metrics </vt:lpstr>
      <vt:lpstr>Metrics Unique to Test</vt:lpstr>
      <vt:lpstr>Metrics Unique to Test</vt:lpstr>
      <vt:lpstr>Benefits of Metrics </vt:lpstr>
      <vt:lpstr>Metrics Life Cycle </vt:lpstr>
      <vt:lpstr>Test Report </vt:lpstr>
      <vt:lpstr>Test Execution Status Report </vt:lpstr>
      <vt:lpstr>Test Execution Status Report </vt:lpstr>
      <vt:lpstr>Test Summary Report </vt:lpstr>
      <vt:lpstr>Test Summary Report contd. </vt:lpstr>
      <vt:lpstr>Test Summary Report contd. </vt:lpstr>
      <vt:lpstr>Test Summary Report contd. </vt:lpstr>
      <vt:lpstr>Testing Status - Measuring</vt:lpstr>
      <vt:lpstr>Test Summary -  Report</vt:lpstr>
      <vt:lpstr>Test Summary Report – IEEE Template</vt:lpstr>
      <vt:lpstr>Test Results - Reporting</vt:lpstr>
      <vt:lpstr>Test Results - Reporting</vt:lpstr>
      <vt:lpstr>Reporting Test Results: Current Status Test Reports</vt:lpstr>
      <vt:lpstr>Current Status Reports: Function Test Matrix</vt:lpstr>
      <vt:lpstr>Current Status Reports: Defect Status Report</vt:lpstr>
      <vt:lpstr>Current Status Reports: Defect Status Report</vt:lpstr>
      <vt:lpstr>Current Status Reports - Functional Testing Status Report</vt:lpstr>
      <vt:lpstr>Current Status Reports : Average Age of Uncorrected Defects by Type</vt:lpstr>
      <vt:lpstr>Current Status Reports: Defect Distribution Report</vt:lpstr>
      <vt:lpstr>Current Status Reports: Relative Defect Distribution Report</vt:lpstr>
      <vt:lpstr>Current Status Reports: Testing Action Report</vt:lpstr>
      <vt:lpstr>Current Status Reports  -  Individual Project Component Test Results</vt:lpstr>
      <vt:lpstr>Current Status Reports: Summary Project Status Report</vt:lpstr>
      <vt:lpstr>Current Status Reports: Individual Project Status Report</vt:lpstr>
      <vt:lpstr>Reporting Test Results - Final Test Reports</vt:lpstr>
      <vt:lpstr>Final Test Reports: Unit Test Report</vt:lpstr>
      <vt:lpstr>Final Test Results: Integration Test Report</vt:lpstr>
      <vt:lpstr>Final Test Reports: System Test Report</vt:lpstr>
      <vt:lpstr>Reporting Test Results: Guidelines for Report Writing</vt:lpstr>
      <vt:lpstr>Sign Off </vt:lpstr>
      <vt:lpstr>Sample Sign off Email   </vt:lpstr>
      <vt:lpstr>Slide 65</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Execution and Reporting</dc:title>
  <dc:creator>Pulikeshi Munivenkatappa [MaGE]</dc:creator>
  <cp:lastModifiedBy>SYS</cp:lastModifiedBy>
  <cp:revision>57</cp:revision>
  <dcterms:created xsi:type="dcterms:W3CDTF">2022-02-23T11:12:40Z</dcterms:created>
  <dcterms:modified xsi:type="dcterms:W3CDTF">2022-02-28T17:58:01Z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