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4" r:id="rId2"/>
  </p:sldMasterIdLst>
  <p:notesMasterIdLst>
    <p:notesMasterId r:id="rId45"/>
  </p:notesMasterIdLst>
  <p:sldIdLst>
    <p:sldId id="351" r:id="rId3"/>
    <p:sldId id="352" r:id="rId4"/>
    <p:sldId id="353" r:id="rId5"/>
    <p:sldId id="354" r:id="rId6"/>
    <p:sldId id="358" r:id="rId7"/>
    <p:sldId id="363" r:id="rId8"/>
    <p:sldId id="359" r:id="rId9"/>
    <p:sldId id="360" r:id="rId10"/>
    <p:sldId id="361" r:id="rId11"/>
    <p:sldId id="393" r:id="rId12"/>
    <p:sldId id="394" r:id="rId13"/>
    <p:sldId id="395" r:id="rId14"/>
    <p:sldId id="362" r:id="rId15"/>
    <p:sldId id="391" r:id="rId16"/>
    <p:sldId id="392"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47" autoAdjust="0"/>
  </p:normalViewPr>
  <p:slideViewPr>
    <p:cSldViewPr>
      <p:cViewPr varScale="1">
        <p:scale>
          <a:sx n="53" d="100"/>
          <a:sy n="53" d="100"/>
        </p:scale>
        <p:origin x="-165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DCC2A4-EE32-4E24-A4F1-98741B063985}" type="datetimeFigureOut">
              <a:rPr lang="en-IN" smtClean="0"/>
              <a:pPr/>
              <a:t>28-02-2022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7C4C5D-7007-48F1-AF8A-AAD05FC0132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tbi.com/products/caliber.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www.rational.com/products/reqpro/index.jsp" TargetMode="External"/><Relationship Id="rId4" Type="http://schemas.openxmlformats.org/officeDocument/2006/relationships/hyperlink" Target="http://www2.telelogic.com/doors/products/door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a:spLocks noGrp="1"/>
          </p:cNvSpPr>
          <p:nvPr>
            <p:ph type="body" idx="1"/>
          </p:nvPr>
        </p:nvSpPr>
        <p:spPr>
          <a:noFill/>
        </p:spPr>
        <p:txBody>
          <a:bodyPr/>
          <a:lstStyle/>
          <a:p>
            <a:r>
              <a:rPr lang="en-US" dirty="0" smtClean="0"/>
              <a:t>The intent of the Test Strategy is to establish the framework for testing the system and work products to be delivered to the client. </a:t>
            </a:r>
          </a:p>
          <a:p>
            <a:endParaRPr lang="en-US" dirty="0" smtClean="0"/>
          </a:p>
        </p:txBody>
      </p:sp>
      <p:sp>
        <p:nvSpPr>
          <p:cNvPr id="142340" name="Slide Number Placeholder 3"/>
          <p:cNvSpPr>
            <a:spLocks noGrp="1"/>
          </p:cNvSpPr>
          <p:nvPr>
            <p:ph type="sldNum" sz="quarter" idx="5"/>
          </p:nvPr>
        </p:nvSpPr>
        <p:spPr>
          <a:noFill/>
        </p:spPr>
        <p:txBody>
          <a:bodyPr/>
          <a:lstStyle/>
          <a:p>
            <a:fld id="{C4AE7754-7C85-438C-8A41-CD9C2D180DBC}" type="slidenum">
              <a:rPr lang="en-US" smtClean="0"/>
              <a:pPr/>
              <a:t>2</a:t>
            </a:fld>
            <a:endParaRPr lang="en-US" smtClean="0"/>
          </a:p>
        </p:txBody>
      </p:sp>
      <p:sp>
        <p:nvSpPr>
          <p:cNvPr id="142341"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p:sp>
      <p:sp>
        <p:nvSpPr>
          <p:cNvPr id="176131" name="Rectangle 3"/>
          <p:cNvSpPr>
            <a:spLocks noGrp="1" noChangeArrowheads="1"/>
          </p:cNvSpPr>
          <p:nvPr>
            <p:ph type="body" idx="1"/>
          </p:nvPr>
        </p:nvSpPr>
        <p:spPr>
          <a:xfrm>
            <a:off x="974831" y="4560571"/>
            <a:ext cx="5365540" cy="4320540"/>
          </a:xfrm>
          <a:noFill/>
        </p:spPr>
        <p:txBody>
          <a:bodyPr/>
          <a:lstStyle/>
          <a:p>
            <a:r>
              <a:rPr lang="en-US" smtClean="0"/>
              <a:t>Main Activities of Test planning</a:t>
            </a:r>
          </a:p>
        </p:txBody>
      </p:sp>
      <p:sp>
        <p:nvSpPr>
          <p:cNvPr id="176132"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p:sp>
      <p:sp>
        <p:nvSpPr>
          <p:cNvPr id="177155" name="Rectangle 3"/>
          <p:cNvSpPr>
            <a:spLocks noGrp="1" noChangeArrowheads="1"/>
          </p:cNvSpPr>
          <p:nvPr>
            <p:ph type="body" idx="1"/>
          </p:nvPr>
        </p:nvSpPr>
        <p:spPr>
          <a:xfrm>
            <a:off x="974831" y="4560571"/>
            <a:ext cx="5365540" cy="4320540"/>
          </a:xfrm>
          <a:noFill/>
        </p:spPr>
        <p:txBody>
          <a:bodyPr/>
          <a:lstStyle/>
          <a:p>
            <a:r>
              <a:rPr lang="en-US" dirty="0" smtClean="0"/>
              <a:t>Definition from CBOK</a:t>
            </a:r>
          </a:p>
          <a:p>
            <a:r>
              <a:rPr lang="en-US" i="1" dirty="0" smtClean="0">
                <a:cs typeface="Times New Roman" panose="02020803070505020304" pitchFamily="18" charset="0"/>
              </a:rPr>
              <a:t>Why? --  </a:t>
            </a:r>
            <a:r>
              <a:rPr lang="en-US" dirty="0" smtClean="0">
                <a:cs typeface="Times New Roman" panose="02020803070505020304" pitchFamily="18" charset="0"/>
              </a:rPr>
              <a:t>If no errors are found during testing, the project team did not test the system sufficiently. </a:t>
            </a:r>
          </a:p>
          <a:p>
            <a:r>
              <a:rPr lang="en-US" dirty="0" smtClean="0">
                <a:cs typeface="Times New Roman" panose="02020803070505020304" pitchFamily="18" charset="0"/>
              </a:rPr>
              <a:t>Exhaustive testing is impractical, so the Project team must design and plan a testing strategy that utilizes a balance of testing techniques to cover a representative sample of the system. </a:t>
            </a:r>
          </a:p>
          <a:p>
            <a:r>
              <a:rPr lang="en-US" dirty="0" smtClean="0">
                <a:cs typeface="Times New Roman" panose="02020803070505020304" pitchFamily="18" charset="0"/>
              </a:rPr>
              <a:t>The test planning process is a critical step in the testing process. Without a documented test plan, the test itself cannot be verified, coverage cannot be analyzed, and the test is not repeatable .</a:t>
            </a:r>
          </a:p>
          <a:p>
            <a:endParaRPr lang="en-US" i="1" dirty="0" smtClean="0">
              <a:cs typeface="Times New Roman" panose="02020803070505020304" pitchFamily="18" charset="0"/>
            </a:endParaRPr>
          </a:p>
          <a:p>
            <a:r>
              <a:rPr lang="en-US" i="1" dirty="0" smtClean="0">
                <a:cs typeface="Times New Roman" panose="02020803070505020304" pitchFamily="18" charset="0"/>
              </a:rPr>
              <a:t>When? – </a:t>
            </a:r>
            <a:r>
              <a:rPr lang="en-US" dirty="0" smtClean="0">
                <a:cs typeface="Times New Roman" panose="02020803070505020304" pitchFamily="18" charset="0"/>
              </a:rPr>
              <a:t>Should begin at the same time requirements definition starts. The plan can then be detailed in parallel with application requirements.</a:t>
            </a:r>
            <a:endParaRPr lang="en-US" dirty="0" smtClean="0"/>
          </a:p>
          <a:p>
            <a:endParaRPr lang="en-US" dirty="0" smtClean="0"/>
          </a:p>
        </p:txBody>
      </p:sp>
      <p:sp>
        <p:nvSpPr>
          <p:cNvPr id="177156"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p:sp>
      <p:sp>
        <p:nvSpPr>
          <p:cNvPr id="179203" name="Rectangle 3"/>
          <p:cNvSpPr>
            <a:spLocks noGrp="1" noChangeArrowheads="1"/>
          </p:cNvSpPr>
          <p:nvPr>
            <p:ph type="body" idx="1"/>
          </p:nvPr>
        </p:nvSpPr>
        <p:spPr>
          <a:xfrm>
            <a:off x="974831" y="4560571"/>
            <a:ext cx="5365540" cy="4320540"/>
          </a:xfrm>
          <a:noFill/>
        </p:spPr>
        <p:txBody>
          <a:bodyPr/>
          <a:lstStyle/>
          <a:p>
            <a:r>
              <a:rPr lang="en-US" b="1" i="1" dirty="0" smtClean="0">
                <a:cs typeface="Times New Roman" panose="02020803070505020304" pitchFamily="18" charset="0"/>
              </a:rPr>
              <a:t>Repeatable</a:t>
            </a:r>
            <a:r>
              <a:rPr lang="en-US" dirty="0" smtClean="0">
                <a:cs typeface="Times New Roman" panose="02020803070505020304" pitchFamily="18" charset="0"/>
              </a:rPr>
              <a:t>:  Once the tests are documented, any member of the test team should be able to execute the tests. </a:t>
            </a:r>
          </a:p>
          <a:p>
            <a:r>
              <a:rPr lang="en-US" dirty="0" smtClean="0">
                <a:cs typeface="Times New Roman" panose="02020803070505020304" pitchFamily="18" charset="0"/>
              </a:rPr>
              <a:t>If the test must be executed multiple times, the plan ensures that all of the critical elements are tested correctly. Parts or the entire plan can be executed for any necessary regression testing.</a:t>
            </a:r>
          </a:p>
          <a:p>
            <a:r>
              <a:rPr lang="en-US" dirty="0" smtClean="0">
                <a:cs typeface="Times New Roman" panose="02020803070505020304" pitchFamily="18" charset="0"/>
              </a:rPr>
              <a:t> </a:t>
            </a:r>
          </a:p>
          <a:p>
            <a:r>
              <a:rPr lang="en-US" b="1" i="1" dirty="0" smtClean="0">
                <a:cs typeface="Times New Roman" panose="02020803070505020304" pitchFamily="18" charset="0"/>
              </a:rPr>
              <a:t>Controllable</a:t>
            </a:r>
            <a:r>
              <a:rPr lang="en-US" dirty="0" smtClean="0">
                <a:cs typeface="Times New Roman" panose="02020803070505020304" pitchFamily="18" charset="0"/>
              </a:rPr>
              <a:t>: Knowing what test data is required and what the expected results are.</a:t>
            </a:r>
          </a:p>
          <a:p>
            <a:r>
              <a:rPr lang="en-US" dirty="0" smtClean="0">
                <a:cs typeface="Times New Roman" panose="02020803070505020304" pitchFamily="18" charset="0"/>
              </a:rPr>
              <a:t> </a:t>
            </a:r>
          </a:p>
          <a:p>
            <a:r>
              <a:rPr lang="en-US" b="1" i="1" dirty="0" smtClean="0">
                <a:cs typeface="Times New Roman" panose="02020803070505020304" pitchFamily="18" charset="0"/>
              </a:rPr>
              <a:t>Coverage</a:t>
            </a:r>
            <a:r>
              <a:rPr lang="en-US" dirty="0" smtClean="0">
                <a:cs typeface="Times New Roman" panose="02020803070505020304" pitchFamily="18" charset="0"/>
              </a:rPr>
              <a:t>:  Based on the risks and priorities associated with the parts of the system, the test plan is designed to insure that adequate test coverage is build into the test. </a:t>
            </a:r>
          </a:p>
          <a:p>
            <a:r>
              <a:rPr lang="en-US" dirty="0" smtClean="0">
                <a:cs typeface="Times New Roman" panose="02020803070505020304" pitchFamily="18" charset="0"/>
              </a:rPr>
              <a:t>The plan can be reviewed by the project team to insure that all are in agreement that the correct amount and types of tests are planned.</a:t>
            </a:r>
            <a:r>
              <a:rPr lang="en-US" dirty="0" smtClean="0"/>
              <a:t> </a:t>
            </a:r>
          </a:p>
        </p:txBody>
      </p:sp>
      <p:sp>
        <p:nvSpPr>
          <p:cNvPr id="179204"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a:xfrm>
            <a:off x="974831" y="4560571"/>
            <a:ext cx="5365540" cy="4320540"/>
          </a:xfrm>
          <a:noFill/>
        </p:spPr>
        <p:txBody>
          <a:bodyPr/>
          <a:lstStyle/>
          <a:p>
            <a:pPr marL="240030" indent="-240030"/>
            <a:r>
              <a:rPr lang="en-US" dirty="0" smtClean="0">
                <a:cs typeface="Times New Roman" panose="02020803070505020304" pitchFamily="18" charset="0"/>
              </a:rPr>
              <a:t>A good plan requires thinking out an overall approach, designing tests, and establishing expected results for each of the chosen test cases. </a:t>
            </a:r>
          </a:p>
          <a:p>
            <a:pPr marL="240030" indent="-240030"/>
            <a:r>
              <a:rPr lang="en-US" dirty="0" smtClean="0">
                <a:cs typeface="Times New Roman" panose="02020803070505020304" pitchFamily="18" charset="0"/>
              </a:rPr>
              <a:t>It is up to the test team to select a sample of tests that will provide the appropriate confidence level in the application. </a:t>
            </a:r>
          </a:p>
          <a:p>
            <a:pPr marL="240030" indent="-240030"/>
            <a:r>
              <a:rPr lang="en-US" dirty="0" smtClean="0">
                <a:cs typeface="Times New Roman" panose="02020803070505020304" pitchFamily="18" charset="0"/>
              </a:rPr>
              <a:t>The planning and care expended on making this selection and planning it, is the difference between a good test and a poor one.</a:t>
            </a:r>
          </a:p>
          <a:p>
            <a:pPr marL="240030" indent="-240030"/>
            <a:r>
              <a:rPr lang="en-US" dirty="0" smtClean="0">
                <a:cs typeface="Times New Roman" panose="02020803070505020304" pitchFamily="18" charset="0"/>
              </a:rPr>
              <a:t>IEEE industry standard for test documentation defines a hierarchy of test documents, beginning with a test plan: </a:t>
            </a:r>
          </a:p>
          <a:p>
            <a:pPr marL="240030" indent="-240030"/>
            <a:r>
              <a:rPr lang="en-US" dirty="0" smtClean="0">
                <a:cs typeface="Times New Roman" panose="02020803070505020304" pitchFamily="18" charset="0"/>
              </a:rPr>
              <a:t>(described with more detail in the sample test plan)</a:t>
            </a:r>
          </a:p>
          <a:p>
            <a:pPr marL="240030" indent="-240030">
              <a:buFontTx/>
              <a:buAutoNum type="arabicPeriod"/>
            </a:pPr>
            <a:r>
              <a:rPr lang="en-US" dirty="0" smtClean="0"/>
              <a:t>The </a:t>
            </a:r>
            <a:r>
              <a:rPr lang="en-US" b="1" dirty="0" smtClean="0"/>
              <a:t>Test Plan</a:t>
            </a:r>
            <a:r>
              <a:rPr lang="en-US" dirty="0" smtClean="0"/>
              <a:t> is defined as an overall document providing direction for all testing activity.</a:t>
            </a:r>
          </a:p>
          <a:p>
            <a:pPr marL="240030" indent="-240030">
              <a:buFontTx/>
              <a:buAutoNum type="arabicPeriod"/>
            </a:pPr>
            <a:r>
              <a:rPr lang="en-US" dirty="0" smtClean="0"/>
              <a:t>The </a:t>
            </a:r>
            <a:r>
              <a:rPr lang="en-US" b="1" dirty="0" smtClean="0"/>
              <a:t>Test Design Specification</a:t>
            </a:r>
            <a:r>
              <a:rPr lang="en-US" dirty="0" smtClean="0"/>
              <a:t> refines the test approach and identifies the features to be covered by the design and its associated tests.</a:t>
            </a:r>
          </a:p>
          <a:p>
            <a:pPr marL="240030" indent="-240030">
              <a:buFontTx/>
              <a:buAutoNum type="arabicPeriod"/>
            </a:pPr>
            <a:r>
              <a:rPr lang="en-US" dirty="0" smtClean="0"/>
              <a:t>A </a:t>
            </a:r>
            <a:r>
              <a:rPr lang="en-US" b="1" dirty="0" smtClean="0"/>
              <a:t>Test Case Specification</a:t>
            </a:r>
            <a:r>
              <a:rPr lang="en-US" dirty="0" smtClean="0"/>
              <a:t> documents the actual values used for input along with anticipated outcomes</a:t>
            </a:r>
          </a:p>
          <a:p>
            <a:pPr marL="240030" indent="-240030">
              <a:buFontTx/>
              <a:buAutoNum type="arabicPeriod"/>
            </a:pPr>
            <a:r>
              <a:rPr lang="en-US" dirty="0" smtClean="0"/>
              <a:t>A </a:t>
            </a:r>
            <a:r>
              <a:rPr lang="en-US" b="1" dirty="0" smtClean="0"/>
              <a:t>Test Procedure Specification</a:t>
            </a:r>
            <a:r>
              <a:rPr lang="en-US" dirty="0" smtClean="0"/>
              <a:t> identifies all steps required to exercise the specified test cases.</a:t>
            </a:r>
          </a:p>
        </p:txBody>
      </p:sp>
      <p:sp>
        <p:nvSpPr>
          <p:cNvPr id="181252"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p:sp>
      <p:sp>
        <p:nvSpPr>
          <p:cNvPr id="184323" name="Rectangle 3"/>
          <p:cNvSpPr>
            <a:spLocks noGrp="1" noChangeArrowheads="1"/>
          </p:cNvSpPr>
          <p:nvPr>
            <p:ph type="body" idx="1"/>
          </p:nvPr>
        </p:nvSpPr>
        <p:spPr>
          <a:xfrm>
            <a:off x="974831" y="4560571"/>
            <a:ext cx="5365540" cy="4320540"/>
          </a:xfrm>
          <a:noFill/>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dirty="0" smtClean="0">
                <a:cs typeface="Times New Roman" panose="02020803070505020304" pitchFamily="18" charset="0"/>
              </a:rPr>
              <a:t>This level of traceability enables project teams to track the status of each requirement throughout the development and test process.</a:t>
            </a:r>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cs typeface="Times New Roman" panose="02020803070505020304" pitchFamily="18" charset="0"/>
            </a:endParaRPr>
          </a:p>
          <a:p>
            <a:r>
              <a:rPr lang="en-US" dirty="0" smtClean="0"/>
              <a:t>Reviews for requirements will include a check of traceability to insure that all requirements are accounted for.</a:t>
            </a:r>
          </a:p>
          <a:p>
            <a:r>
              <a:rPr lang="en-US" dirty="0" smtClean="0"/>
              <a:t>Professional tools are available to create and trace requirements:</a:t>
            </a:r>
          </a:p>
          <a:p>
            <a:r>
              <a:rPr lang="en-US" b="1" dirty="0" smtClean="0">
                <a:cs typeface="Times New Roman" panose="02020803070505020304" pitchFamily="18" charset="0"/>
              </a:rPr>
              <a:t>Caliber-RM™</a:t>
            </a:r>
            <a:r>
              <a:rPr lang="en-US" dirty="0" smtClean="0">
                <a:cs typeface="Times New Roman" panose="02020803070505020304" pitchFamily="18" charset="0"/>
              </a:rPr>
              <a:t> (by Technology Builders Inc.) is an Internet-based, collaborative requirements management tool that enables project teams to deliver higher quality applications. Changes to requirement data such as document references, user responsibility, traceability, status and priority are recorded and stored in Caliber-RM's central repository, providing reliable, up-to-date information necessary for effective requirements-driven development and testing. </a:t>
            </a:r>
            <a:br>
              <a:rPr lang="en-US" dirty="0" smtClean="0">
                <a:cs typeface="Times New Roman" panose="02020803070505020304" pitchFamily="18" charset="0"/>
              </a:rPr>
            </a:br>
            <a:r>
              <a:rPr lang="en-US" dirty="0" smtClean="0">
                <a:cs typeface="Times New Roman" panose="02020803070505020304" pitchFamily="18" charset="0"/>
              </a:rPr>
              <a:t>See </a:t>
            </a:r>
            <a:r>
              <a:rPr lang="en-US" dirty="0" smtClean="0">
                <a:cs typeface="Times New Roman" panose="02020803070505020304" pitchFamily="18" charset="0"/>
                <a:hlinkClick r:id="rId3"/>
              </a:rPr>
              <a:t>http://www.tbi.com/products/caliber.html</a:t>
            </a:r>
            <a:r>
              <a:rPr lang="en-US" dirty="0" smtClean="0">
                <a:cs typeface="Times New Roman" panose="02020803070505020304" pitchFamily="18" charset="0"/>
              </a:rPr>
              <a:t> for more information</a:t>
            </a:r>
            <a:br>
              <a:rPr lang="en-US" dirty="0" smtClean="0">
                <a:cs typeface="Times New Roman" panose="02020803070505020304" pitchFamily="18" charset="0"/>
              </a:rPr>
            </a:br>
            <a:r>
              <a:rPr lang="en-US" b="1" dirty="0" smtClean="0">
                <a:cs typeface="Times New Roman" panose="02020803070505020304" pitchFamily="18" charset="0"/>
              </a:rPr>
              <a:t>DOORS</a:t>
            </a:r>
            <a:r>
              <a:rPr lang="en-US" dirty="0" smtClean="0">
                <a:cs typeface="Times New Roman" panose="02020803070505020304" pitchFamily="18" charset="0"/>
              </a:rPr>
              <a:t> (by </a:t>
            </a:r>
            <a:r>
              <a:rPr lang="en-US" dirty="0" err="1" smtClean="0">
                <a:cs typeface="Times New Roman" panose="02020803070505020304" pitchFamily="18" charset="0"/>
              </a:rPr>
              <a:t>Telelogic</a:t>
            </a:r>
            <a:r>
              <a:rPr lang="en-US" dirty="0" smtClean="0">
                <a:cs typeface="Times New Roman" panose="02020803070505020304" pitchFamily="18" charset="0"/>
              </a:rPr>
              <a:t>) is a multi-platform, enterprise-wide requirements management tool designed to capture, link, trace, analyze and manage a wide range of information to ensure a project's compliance to specified requirements and standards. </a:t>
            </a:r>
            <a:br>
              <a:rPr lang="en-US" dirty="0" smtClean="0">
                <a:cs typeface="Times New Roman" panose="02020803070505020304" pitchFamily="18" charset="0"/>
              </a:rPr>
            </a:br>
            <a:r>
              <a:rPr lang="en-US" dirty="0" smtClean="0">
                <a:cs typeface="Times New Roman" panose="02020803070505020304" pitchFamily="18" charset="0"/>
              </a:rPr>
              <a:t>See </a:t>
            </a:r>
            <a:r>
              <a:rPr lang="en-US" u="sng" dirty="0" smtClean="0">
                <a:solidFill>
                  <a:srgbClr val="0000FF"/>
                </a:solidFill>
                <a:cs typeface="Times New Roman" panose="02020803070505020304" pitchFamily="18" charset="0"/>
                <a:hlinkClick r:id="rId4"/>
              </a:rPr>
              <a:t>http://www2.telelogic.com/doors/products/doors/</a:t>
            </a:r>
            <a:r>
              <a:rPr lang="en-US" dirty="0" smtClean="0">
                <a:cs typeface="Times New Roman" panose="02020803070505020304" pitchFamily="18" charset="0"/>
              </a:rPr>
              <a:t> for more information.</a:t>
            </a:r>
            <a:br>
              <a:rPr lang="en-US" dirty="0" smtClean="0">
                <a:cs typeface="Times New Roman" panose="02020803070505020304" pitchFamily="18" charset="0"/>
              </a:rPr>
            </a:br>
            <a:r>
              <a:rPr lang="en-US" b="1" dirty="0" err="1" smtClean="0">
                <a:cs typeface="Times New Roman" panose="02020803070505020304" pitchFamily="18" charset="0"/>
              </a:rPr>
              <a:t>RequisitePro</a:t>
            </a:r>
            <a:r>
              <a:rPr lang="en-US" b="1" dirty="0" smtClean="0">
                <a:cs typeface="Times New Roman" panose="02020803070505020304" pitchFamily="18" charset="0"/>
              </a:rPr>
              <a:t>®</a:t>
            </a:r>
            <a:r>
              <a:rPr lang="en-US" dirty="0" smtClean="0">
                <a:cs typeface="Times New Roman" panose="02020803070505020304" pitchFamily="18" charset="0"/>
              </a:rPr>
              <a:t> (by Rational) makes it simple for team members to access and understand the project requirements and use cases. And because it deeply integrates with other lifecycle tools, Rational </a:t>
            </a:r>
            <a:r>
              <a:rPr lang="en-US" dirty="0" err="1" smtClean="0">
                <a:cs typeface="Times New Roman" panose="02020803070505020304" pitchFamily="18" charset="0"/>
              </a:rPr>
              <a:t>RequisitePro</a:t>
            </a:r>
            <a:r>
              <a:rPr lang="en-US" dirty="0" smtClean="0">
                <a:cs typeface="Times New Roman" panose="02020803070505020304" pitchFamily="18" charset="0"/>
              </a:rPr>
              <a:t> promotes artifact reusability and eases information sharing, further enhancing team collaboration.  Sharing requirements across teams and tools, Rational </a:t>
            </a:r>
            <a:r>
              <a:rPr lang="en-US" dirty="0" err="1" smtClean="0">
                <a:cs typeface="Times New Roman" panose="02020803070505020304" pitchFamily="18" charset="0"/>
              </a:rPr>
              <a:t>RequisitePro</a:t>
            </a:r>
            <a:r>
              <a:rPr lang="en-US" dirty="0" smtClean="0">
                <a:cs typeface="Times New Roman" panose="02020803070505020304" pitchFamily="18" charset="0"/>
              </a:rPr>
              <a:t> embeds requirements management into your software development lifecycle. See for </a:t>
            </a:r>
            <a:r>
              <a:rPr lang="en-US" dirty="0" smtClean="0">
                <a:cs typeface="Times New Roman" panose="02020803070505020304" pitchFamily="18" charset="0"/>
                <a:hlinkClick r:id="rId5"/>
              </a:rPr>
              <a:t>http://www.rational.com/products/reqpro/index.jsp</a:t>
            </a:r>
            <a:r>
              <a:rPr lang="en-US" dirty="0" smtClean="0">
                <a:cs typeface="Times New Roman" panose="02020803070505020304" pitchFamily="18" charset="0"/>
              </a:rPr>
              <a:t> more information.</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defRPr/>
            </a:pPr>
            <a:r>
              <a:rPr lang="en-US" dirty="0" smtClean="0"/>
              <a:t> </a:t>
            </a:r>
          </a:p>
          <a:p>
            <a:endParaRPr lang="en-US" dirty="0" smtClean="0"/>
          </a:p>
        </p:txBody>
      </p:sp>
      <p:sp>
        <p:nvSpPr>
          <p:cNvPr id="184324"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a:xfrm>
            <a:off x="974831" y="4560571"/>
            <a:ext cx="5365540" cy="4320540"/>
          </a:xfrm>
          <a:noFill/>
        </p:spPr>
        <p:txBody>
          <a:bodyPr/>
          <a:lstStyle/>
          <a:p>
            <a:r>
              <a:rPr lang="en-US" dirty="0" smtClean="0"/>
              <a:t>Definition from CBOK</a:t>
            </a:r>
          </a:p>
          <a:p>
            <a:endParaRPr lang="en-US" dirty="0" smtClean="0"/>
          </a:p>
          <a:p>
            <a:r>
              <a:rPr lang="en-US" dirty="0" smtClean="0"/>
              <a:t>Factors include: </a:t>
            </a:r>
          </a:p>
          <a:p>
            <a:r>
              <a:rPr lang="en-US" dirty="0" smtClean="0"/>
              <a:t>Schedule</a:t>
            </a:r>
          </a:p>
          <a:p>
            <a:r>
              <a:rPr lang="en-US" dirty="0" smtClean="0"/>
              <a:t>Complexity of the system</a:t>
            </a:r>
          </a:p>
          <a:p>
            <a:r>
              <a:rPr lang="en-US" dirty="0" smtClean="0"/>
              <a:t>Number of developers (tester to developer ratio) – discussed in more detail in staffing</a:t>
            </a:r>
          </a:p>
          <a:p>
            <a:r>
              <a:rPr lang="en-US" dirty="0" smtClean="0"/>
              <a:t>Knowledge level of dedicated staff (i.e. – experienced testers vs. new testers vs. non-testers)</a:t>
            </a:r>
          </a:p>
          <a:p>
            <a:r>
              <a:rPr lang="en-US" dirty="0" smtClean="0"/>
              <a:t>Assessment of current resources (will they be 100% dedicated?, </a:t>
            </a:r>
            <a:r>
              <a:rPr lang="en-US" dirty="0" err="1" smtClean="0"/>
              <a:t>avg</a:t>
            </a:r>
            <a:r>
              <a:rPr lang="en-US" dirty="0" smtClean="0"/>
              <a:t> test cycle time if known from previous testing, etc)</a:t>
            </a:r>
          </a:p>
          <a:p>
            <a:r>
              <a:rPr lang="en-US" dirty="0" smtClean="0"/>
              <a:t>Tools &lt;- automation if completed on schedule will save test time/resource usage</a:t>
            </a:r>
          </a:p>
          <a:p>
            <a:r>
              <a:rPr lang="en-US" dirty="0" smtClean="0"/>
              <a:t>Etc… </a:t>
            </a:r>
          </a:p>
        </p:txBody>
      </p:sp>
      <p:sp>
        <p:nvSpPr>
          <p:cNvPr id="188420"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a:xfrm>
            <a:off x="974831" y="4560571"/>
            <a:ext cx="5365540" cy="4320540"/>
          </a:xfrm>
          <a:noFill/>
        </p:spPr>
        <p:txBody>
          <a:bodyPr>
            <a:normAutofit fontScale="77500" lnSpcReduction="20000"/>
          </a:bodyPr>
          <a:lstStyle/>
          <a:p>
            <a:r>
              <a:rPr lang="en-US" b="1" i="1" dirty="0" smtClean="0">
                <a:cs typeface="Times New Roman" panose="02020803070505020304" pitchFamily="18" charset="0"/>
              </a:rPr>
              <a:t>Key Objectives:</a:t>
            </a:r>
          </a:p>
          <a:p>
            <a:r>
              <a:rPr lang="en-US" b="1" i="1" dirty="0" smtClean="0">
                <a:cs typeface="Times New Roman" panose="02020803070505020304" pitchFamily="18" charset="0"/>
              </a:rPr>
              <a:t>Provide predictability</a:t>
            </a:r>
            <a:r>
              <a:rPr lang="en-US" dirty="0" smtClean="0">
                <a:cs typeface="Times New Roman" panose="02020803070505020304" pitchFamily="18" charset="0"/>
              </a:rPr>
              <a:t>: The project manager needs to know what testing tasks must be accomplished, and how long they take. Provide honest, reliable estimates.</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r>
              <a:rPr lang="en-US" b="1" i="1" dirty="0" smtClean="0">
                <a:cs typeface="Times New Roman" panose="02020803070505020304" pitchFamily="18" charset="0"/>
              </a:rPr>
              <a:t>Identify opportunities to improve or protect the project schedule</a:t>
            </a:r>
            <a:r>
              <a:rPr lang="en-US" dirty="0" smtClean="0">
                <a:cs typeface="Times New Roman" panose="02020803070505020304" pitchFamily="18" charset="0"/>
              </a:rPr>
              <a:t>: </a:t>
            </a:r>
          </a:p>
          <a:p>
            <a:r>
              <a:rPr lang="en-US" dirty="0" smtClean="0">
                <a:cs typeface="Times New Roman" panose="02020803070505020304" pitchFamily="18" charset="0"/>
              </a:rPr>
              <a:t>Identify points on the schedule where extra help will make a difference. </a:t>
            </a:r>
          </a:p>
          <a:p>
            <a:r>
              <a:rPr lang="en-US" dirty="0" smtClean="0">
                <a:cs typeface="Times New Roman" panose="02020803070505020304" pitchFamily="18" charset="0"/>
              </a:rPr>
              <a:t>Identify in advance programming or documentation tasks that must be finished at critical dates, or it will hurt the testing schedule. </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r>
              <a:rPr lang="en-US" b="1" i="1" dirty="0" smtClean="0">
                <a:cs typeface="Times New Roman" panose="02020803070505020304" pitchFamily="18" charset="0"/>
              </a:rPr>
              <a:t>Be fair to the team</a:t>
            </a:r>
            <a:r>
              <a:rPr lang="en-US" dirty="0" smtClean="0">
                <a:cs typeface="Times New Roman" panose="02020803070505020304" pitchFamily="18" charset="0"/>
              </a:rPr>
              <a:t>: A project manager may be perfectly willing to burn out the testers in an effort to ship a product a few days sooner. Allowing this lends itself to higher turnover, lower morale, and lower quality work of the team.</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r>
              <a:rPr lang="en-US" b="1" i="1" dirty="0" smtClean="0">
                <a:cs typeface="Times New Roman" panose="02020803070505020304" pitchFamily="18" charset="0"/>
              </a:rPr>
              <a:t>Maximize productivity</a:t>
            </a:r>
            <a:r>
              <a:rPr lang="en-US" dirty="0" smtClean="0">
                <a:cs typeface="Times New Roman" panose="02020803070505020304" pitchFamily="18" charset="0"/>
              </a:rPr>
              <a:t>: People will work hard to meet a schedule that is tight, but achievable. Impossible schedules set up the team for failure.</a:t>
            </a:r>
            <a:r>
              <a:rPr lang="en-US" dirty="0" smtClean="0"/>
              <a:t> </a:t>
            </a:r>
          </a:p>
          <a:p>
            <a:endParaRPr lang="en-US" dirty="0" smtClean="0"/>
          </a:p>
          <a:p>
            <a:endParaRPr lang="en-US" dirty="0" smtClean="0"/>
          </a:p>
          <a:p>
            <a:r>
              <a:rPr lang="en-US" dirty="0" smtClean="0"/>
              <a:t>Tips to Achieve</a:t>
            </a:r>
            <a:r>
              <a:rPr lang="en-US" baseline="0" dirty="0" smtClean="0"/>
              <a:t> goals</a:t>
            </a:r>
          </a:p>
          <a:p>
            <a:r>
              <a:rPr lang="en-US" b="1" dirty="0" smtClean="0">
                <a:cs typeface="Times New Roman" panose="02020803070505020304" pitchFamily="18" charset="0"/>
              </a:rPr>
              <a:t>Measure performance and productivity of your staff</a:t>
            </a:r>
            <a:endParaRPr lang="en-US" dirty="0" smtClean="0">
              <a:cs typeface="Times New Roman" panose="02020803070505020304" pitchFamily="18" charset="0"/>
            </a:endParaRPr>
          </a:p>
          <a:p>
            <a:r>
              <a:rPr lang="en-US" dirty="0" smtClean="0">
                <a:cs typeface="Times New Roman" panose="02020803070505020304" pitchFamily="18" charset="0"/>
              </a:rPr>
              <a:t>Find out how long, on average, a given task or process takes</a:t>
            </a:r>
          </a:p>
          <a:p>
            <a:r>
              <a:rPr lang="en-US" dirty="0" smtClean="0">
                <a:cs typeface="Times New Roman" panose="02020803070505020304" pitchFamily="18" charset="0"/>
              </a:rPr>
              <a:t>Take ‘variability’ into account when predicting a tasks length</a:t>
            </a:r>
          </a:p>
          <a:p>
            <a:r>
              <a:rPr lang="en-US" b="1" dirty="0" smtClean="0">
                <a:cs typeface="Times New Roman" panose="02020803070505020304" pitchFamily="18" charset="0"/>
              </a:rPr>
              <a:t>Identify and estimate </a:t>
            </a:r>
            <a:r>
              <a:rPr lang="en-US" b="1" i="1" dirty="0" smtClean="0">
                <a:cs typeface="Times New Roman" panose="02020803070505020304" pitchFamily="18" charset="0"/>
              </a:rPr>
              <a:t>every</a:t>
            </a:r>
            <a:r>
              <a:rPr lang="en-US" b="1" dirty="0" smtClean="0">
                <a:cs typeface="Times New Roman" panose="02020803070505020304" pitchFamily="18" charset="0"/>
              </a:rPr>
              <a:t> task </a:t>
            </a:r>
            <a:endParaRPr lang="en-US" dirty="0" smtClean="0">
              <a:cs typeface="Times New Roman" panose="02020803070505020304" pitchFamily="18" charset="0"/>
            </a:endParaRPr>
          </a:p>
          <a:p>
            <a:r>
              <a:rPr lang="en-US" dirty="0" smtClean="0">
                <a:cs typeface="Times New Roman" panose="02020803070505020304" pitchFamily="18" charset="0"/>
              </a:rPr>
              <a:t>Leave nothing out -- from requirements and documentation reviews to defect retesting. Once every task is identified, do the following to try to meet the project plan’s time line:</a:t>
            </a:r>
          </a:p>
          <a:p>
            <a:r>
              <a:rPr lang="en-US" dirty="0" smtClean="0">
                <a:cs typeface="Times New Roman" panose="02020803070505020304" pitchFamily="18" charset="0"/>
              </a:rPr>
              <a:t>	Decide which tasks you simple cannot do</a:t>
            </a:r>
          </a:p>
          <a:p>
            <a:r>
              <a:rPr lang="en-US" dirty="0" smtClean="0">
                <a:cs typeface="Times New Roman" panose="02020803070505020304" pitchFamily="18" charset="0"/>
              </a:rPr>
              <a:t>	Prioritize the remaining tasks</a:t>
            </a:r>
          </a:p>
          <a:p>
            <a:r>
              <a:rPr lang="en-US" dirty="0" smtClean="0">
                <a:cs typeface="Times New Roman" panose="02020803070505020304" pitchFamily="18" charset="0"/>
              </a:rPr>
              <a:t>	Decide which tasks to do only partially</a:t>
            </a:r>
          </a:p>
          <a:p>
            <a:r>
              <a:rPr lang="en-US" dirty="0" smtClean="0">
                <a:cs typeface="Times New Roman" panose="02020803070505020304" pitchFamily="18" charset="0"/>
              </a:rPr>
              <a:t>	Identify important tasks that must be sped up </a:t>
            </a:r>
          </a:p>
          <a:p>
            <a:r>
              <a:rPr lang="en-US" b="1" dirty="0" smtClean="0">
                <a:cs typeface="Times New Roman" panose="02020803070505020304" pitchFamily="18" charset="0"/>
              </a:rPr>
              <a:t>Fixed Tasks</a:t>
            </a:r>
            <a:r>
              <a:rPr lang="en-US" dirty="0" smtClean="0">
                <a:cs typeface="Times New Roman" panose="02020803070505020304" pitchFamily="18" charset="0"/>
              </a:rPr>
              <a:t>: These are tasks you do only once, or are done more than once but a fixed number of times. (Example, writing the initial test plan)</a:t>
            </a:r>
          </a:p>
          <a:p>
            <a:r>
              <a:rPr lang="en-US" b="1" dirty="0" smtClean="0">
                <a:cs typeface="Times New Roman" panose="02020803070505020304" pitchFamily="18" charset="0"/>
              </a:rPr>
              <a:t>Recurring Tasks</a:t>
            </a:r>
            <a:r>
              <a:rPr lang="en-US" dirty="0" smtClean="0">
                <a:cs typeface="Times New Roman" panose="02020803070505020304" pitchFamily="18" charset="0"/>
              </a:rPr>
              <a:t>: Many are done during every cycle of testing. (i.e. Regression Testing)</a:t>
            </a:r>
          </a:p>
          <a:p>
            <a:r>
              <a:rPr lang="en-US" b="1" dirty="0" smtClean="0">
                <a:cs typeface="Times New Roman" panose="02020803070505020304" pitchFamily="18" charset="0"/>
              </a:rPr>
              <a:t>Allow extra time</a:t>
            </a:r>
            <a:r>
              <a:rPr lang="en-US" dirty="0" smtClean="0">
                <a:cs typeface="Times New Roman" panose="02020803070505020304" pitchFamily="18" charset="0"/>
              </a:rPr>
              <a:t>: If you have individuals who are on more than one testing project at a time: Allow extra time for each project. It will take time to switch attention, to remember where they left off, and what is to be done next for each project..  </a:t>
            </a:r>
          </a:p>
          <a:p>
            <a:r>
              <a:rPr lang="en-US" dirty="0" smtClean="0">
                <a:cs typeface="Times New Roman" panose="02020803070505020304" pitchFamily="18" charset="0"/>
              </a:rPr>
              <a:t>Allow time for overhead: List this as a separate item. This includes meetings, reports, time reporting, etc.</a:t>
            </a:r>
          </a:p>
          <a:p>
            <a:endParaRPr lang="en-US" dirty="0" smtClean="0"/>
          </a:p>
        </p:txBody>
      </p:sp>
      <p:sp>
        <p:nvSpPr>
          <p:cNvPr id="189444"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a:xfrm>
            <a:off x="974831" y="4560571"/>
            <a:ext cx="5365540" cy="4320540"/>
          </a:xfrm>
          <a:noFill/>
        </p:spPr>
        <p:txBody>
          <a:bodyPr>
            <a:normAutofit fontScale="85000" lnSpcReduction="20000"/>
          </a:bodyPr>
          <a:lstStyle/>
          <a:p>
            <a:r>
              <a:rPr lang="en-US" b="1" dirty="0" smtClean="0">
                <a:cs typeface="Times New Roman" panose="02020803070505020304" pitchFamily="18" charset="0"/>
              </a:rPr>
              <a:t>Staff</a:t>
            </a:r>
            <a:r>
              <a:rPr lang="en-US" b="1" baseline="0" dirty="0" smtClean="0">
                <a:cs typeface="Times New Roman" panose="02020803070505020304" pitchFamily="18" charset="0"/>
              </a:rPr>
              <a:t> Considerations</a:t>
            </a:r>
            <a:endParaRPr lang="en-US" b="1" dirty="0" smtClean="0">
              <a:cs typeface="Times New Roman" panose="02020803070505020304" pitchFamily="18" charset="0"/>
            </a:endParaRPr>
          </a:p>
          <a:p>
            <a:r>
              <a:rPr lang="en-US" b="1" dirty="0" smtClean="0">
                <a:cs typeface="Times New Roman" panose="02020803070505020304" pitchFamily="18" charset="0"/>
              </a:rPr>
              <a:t>Who</a:t>
            </a:r>
            <a:r>
              <a:rPr lang="en-US" dirty="0" smtClean="0">
                <a:cs typeface="Times New Roman" panose="02020803070505020304" pitchFamily="18" charset="0"/>
              </a:rPr>
              <a:t>: Professional testers, Users, Computer operation staff, Data administrators, Auditors, Quality assurance staff, Information services management, Security administrators, Project team members, Internal IT staff, External consultants</a:t>
            </a:r>
            <a:endParaRPr lang="en-US" dirty="0" smtClean="0"/>
          </a:p>
          <a:p>
            <a:r>
              <a:rPr lang="en-US" b="1" dirty="0" smtClean="0"/>
              <a:t>Attributes/skills: </a:t>
            </a:r>
            <a:r>
              <a:rPr lang="en-US" dirty="0" smtClean="0"/>
              <a:t> </a:t>
            </a:r>
          </a:p>
          <a:p>
            <a:r>
              <a:rPr lang="en-US" dirty="0" smtClean="0">
                <a:cs typeface="Times New Roman" panose="02020803070505020304" pitchFamily="18" charset="0"/>
              </a:rPr>
              <a:t>Integrity, and a commitment to quality, An empirical frame of reference, rather than a theoretical one, Education, Some programming background, Experience using many computers and software packages, Excellent spoken and written communication skills, Good at error guessing, Conscious of efficiency (good time management), Able to multi-task, Careful, patient observer, Detail-oriented, Able to read and write specifications</a:t>
            </a:r>
            <a:r>
              <a:rPr lang="en-US" dirty="0" smtClean="0"/>
              <a:t> </a:t>
            </a:r>
          </a:p>
          <a:p>
            <a:r>
              <a:rPr lang="en-US" b="1" dirty="0" smtClean="0"/>
              <a:t>Ratio</a:t>
            </a:r>
            <a:r>
              <a:rPr lang="en-US" dirty="0" smtClean="0"/>
              <a:t>:</a:t>
            </a:r>
          </a:p>
          <a:p>
            <a:r>
              <a:rPr lang="en-US" dirty="0" smtClean="0"/>
              <a:t>The ratio of testers to developers should be 1:3 or 1:4.</a:t>
            </a:r>
          </a:p>
          <a:p>
            <a:r>
              <a:rPr lang="en-US" dirty="0" smtClean="0"/>
              <a:t>It has been studied that companies with more testers than this to developers felt that the ratios weren’t as good for the organization (they were counter-productive).  Companies with ratios less than that felt testing was under-resourced.</a:t>
            </a:r>
          </a:p>
          <a:p>
            <a:r>
              <a:rPr lang="en-US" dirty="0" smtClean="0"/>
              <a:t>What is the ratio at your company? Does it feel like you are under or over resourced? Mine is 1:3</a:t>
            </a:r>
          </a:p>
          <a:p>
            <a:endParaRPr lang="en-US" dirty="0" smtClean="0"/>
          </a:p>
          <a:p>
            <a:r>
              <a:rPr lang="en-US" dirty="0" smtClean="0"/>
              <a:t>Steps to form best team</a:t>
            </a:r>
          </a:p>
          <a:p>
            <a:r>
              <a:rPr lang="en-US" dirty="0" smtClean="0">
                <a:cs typeface="Times New Roman" panose="02020803070505020304" pitchFamily="18" charset="0"/>
              </a:rPr>
              <a:t>1. </a:t>
            </a:r>
            <a:r>
              <a:rPr lang="en-US" b="1" dirty="0" smtClean="0">
                <a:cs typeface="Times New Roman" panose="02020803070505020304" pitchFamily="18" charset="0"/>
              </a:rPr>
              <a:t>Identify potential test team members</a:t>
            </a:r>
            <a:r>
              <a:rPr lang="en-US" dirty="0" smtClean="0">
                <a:cs typeface="Times New Roman" panose="02020803070505020304" pitchFamily="18" charset="0"/>
              </a:rPr>
              <a:t>:  Brainstorm a list of potential team members who would make the ideal test team. Don’t consider restrictions or constraints. Include the following information about each candidate:</a:t>
            </a:r>
          </a:p>
          <a:p>
            <a:r>
              <a:rPr lang="en-US" dirty="0" smtClean="0">
                <a:cs typeface="Times New Roman" panose="02020803070505020304" pitchFamily="18" charset="0"/>
              </a:rPr>
              <a:t>The candidate’s specific importance to the effort</a:t>
            </a:r>
          </a:p>
          <a:p>
            <a:r>
              <a:rPr lang="en-US" dirty="0" smtClean="0">
                <a:cs typeface="Times New Roman" panose="02020803070505020304" pitchFamily="18" charset="0"/>
              </a:rPr>
              <a:t>The tasks he or she will perform</a:t>
            </a:r>
          </a:p>
          <a:p>
            <a:r>
              <a:rPr lang="en-US" dirty="0" smtClean="0">
                <a:cs typeface="Times New Roman" panose="02020803070505020304" pitchFamily="18" charset="0"/>
              </a:rPr>
              <a:t>The correlation between the candidate’s skills and the testing skills needed</a:t>
            </a:r>
          </a:p>
          <a:p>
            <a:r>
              <a:rPr lang="en-US" dirty="0" smtClean="0">
                <a:cs typeface="Times New Roman" panose="02020803070505020304" pitchFamily="18" charset="0"/>
              </a:rPr>
              <a:t>The candidate’s willingness to participate on the test team</a:t>
            </a:r>
          </a:p>
          <a:p>
            <a:r>
              <a:rPr lang="en-US" dirty="0" smtClean="0">
                <a:cs typeface="Times New Roman" panose="02020803070505020304" pitchFamily="18" charset="0"/>
              </a:rPr>
              <a:t>The amount of time the candidate will have to devote to the effort</a:t>
            </a:r>
            <a:br>
              <a:rPr lang="en-US" dirty="0" smtClean="0">
                <a:cs typeface="Times New Roman" panose="02020803070505020304" pitchFamily="18" charset="0"/>
              </a:rPr>
            </a:br>
            <a:endParaRPr lang="en-US" dirty="0" smtClean="0">
              <a:cs typeface="Times New Roman" panose="02020803070505020304" pitchFamily="18" charset="0"/>
            </a:endParaRPr>
          </a:p>
          <a:p>
            <a:r>
              <a:rPr lang="en-US" dirty="0" smtClean="0">
                <a:cs typeface="Times New Roman" panose="02020803070505020304" pitchFamily="18" charset="0"/>
              </a:rPr>
              <a:t>2. </a:t>
            </a:r>
            <a:r>
              <a:rPr lang="en-US" b="1" dirty="0" smtClean="0">
                <a:cs typeface="Times New Roman" panose="02020803070505020304" pitchFamily="18" charset="0"/>
              </a:rPr>
              <a:t>Recruit test team members and develop tentative test assignments</a:t>
            </a:r>
            <a:r>
              <a:rPr lang="en-US" dirty="0" smtClean="0">
                <a:cs typeface="Times New Roman" panose="02020803070505020304" pitchFamily="18" charset="0"/>
              </a:rPr>
              <a:t>:  Plot out the role of each member from the brainstorm above, to ensure effective testing. This will also help build a case to persuade management to assign the people you want to the team.</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r>
              <a:rPr lang="en-US" dirty="0" smtClean="0">
                <a:cs typeface="Times New Roman" panose="02020803070505020304" pitchFamily="18" charset="0"/>
              </a:rPr>
              <a:t>3. </a:t>
            </a:r>
            <a:r>
              <a:rPr lang="en-US" b="1" dirty="0" smtClean="0">
                <a:cs typeface="Times New Roman" panose="02020803070505020304" pitchFamily="18" charset="0"/>
              </a:rPr>
              <a:t>Define individual work assignments</a:t>
            </a:r>
            <a:r>
              <a:rPr lang="en-US" dirty="0" smtClean="0">
                <a:cs typeface="Times New Roman" panose="02020803070505020304" pitchFamily="18" charset="0"/>
              </a:rPr>
              <a:t>:  Once management assigns your candidates to the test team, complete a test assignment for them</a:t>
            </a:r>
            <a:r>
              <a:rPr lang="en-US" dirty="0" smtClean="0"/>
              <a:t> </a:t>
            </a:r>
          </a:p>
        </p:txBody>
      </p:sp>
      <p:sp>
        <p:nvSpPr>
          <p:cNvPr id="192516"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a:xfrm>
            <a:off x="974831" y="4560571"/>
            <a:ext cx="5365540" cy="4320540"/>
          </a:xfrm>
          <a:noFill/>
        </p:spPr>
        <p:txBody>
          <a:bodyPr/>
          <a:lstStyle/>
          <a:p>
            <a:r>
              <a:rPr lang="en-US" dirty="0" smtClean="0"/>
              <a:t>Decide who does the testing, main activities, tools, techniques. </a:t>
            </a:r>
          </a:p>
          <a:p>
            <a:r>
              <a:rPr lang="en-US" dirty="0" smtClean="0"/>
              <a:t>Answer questions like:</a:t>
            </a:r>
          </a:p>
          <a:p>
            <a:r>
              <a:rPr lang="en-US" dirty="0" smtClean="0"/>
              <a:t>“How will you decide that a group of features is adequately tested?”</a:t>
            </a:r>
          </a:p>
          <a:p>
            <a:r>
              <a:rPr lang="en-US" dirty="0" smtClean="0"/>
              <a:t>“How will you analyze results?”</a:t>
            </a:r>
          </a:p>
          <a:p>
            <a:r>
              <a:rPr lang="en-US" dirty="0" smtClean="0"/>
              <a:t>“What types of tests will be used?”</a:t>
            </a:r>
          </a:p>
          <a:p>
            <a:r>
              <a:rPr lang="en-US" dirty="0" smtClean="0"/>
              <a:t>“What tools can be utilized to enhance the test process?”</a:t>
            </a:r>
          </a:p>
        </p:txBody>
      </p:sp>
      <p:sp>
        <p:nvSpPr>
          <p:cNvPr id="195588"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a:xfrm>
            <a:off x="974831" y="4560571"/>
            <a:ext cx="5365540" cy="4320540"/>
          </a:xfrm>
          <a:noFill/>
        </p:spPr>
        <p:txBody>
          <a:bodyPr/>
          <a:lstStyle/>
          <a:p>
            <a:r>
              <a:rPr lang="en-US" smtClean="0"/>
              <a:t>Definition from CBOK</a:t>
            </a:r>
          </a:p>
        </p:txBody>
      </p:sp>
      <p:sp>
        <p:nvSpPr>
          <p:cNvPr id="196612"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258888" y="722313"/>
            <a:ext cx="4800600" cy="3600450"/>
          </a:xfrm>
        </p:spPr>
      </p:sp>
      <p:sp>
        <p:nvSpPr>
          <p:cNvPr id="143363" name="Rectangle 3"/>
          <p:cNvSpPr>
            <a:spLocks noGrp="1" noChangeArrowheads="1"/>
          </p:cNvSpPr>
          <p:nvPr>
            <p:ph type="body" idx="1"/>
          </p:nvPr>
        </p:nvSpPr>
        <p:spPr>
          <a:xfrm>
            <a:off x="974831" y="4560571"/>
            <a:ext cx="5365540" cy="4318950"/>
          </a:xfrm>
          <a:noFill/>
        </p:spPr>
        <p:txBody>
          <a:bodyPr lIns="97571" tIns="48785" rIns="97571" bIns="48785"/>
          <a:lstStyle/>
          <a:p>
            <a:endParaRPr lang="en-US" smtClean="0"/>
          </a:p>
        </p:txBody>
      </p:sp>
      <p:sp>
        <p:nvSpPr>
          <p:cNvPr id="143364" name="Date Placeholder 3"/>
          <p:cNvSpPr>
            <a:spLocks noGrp="1"/>
          </p:cNvSpPr>
          <p:nvPr>
            <p:ph type="dt" sz="quarter"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a:xfrm>
            <a:off x="974831" y="4560571"/>
            <a:ext cx="5365540" cy="4320540"/>
          </a:xfrm>
          <a:noFill/>
        </p:spPr>
        <p:txBody>
          <a:bodyPr/>
          <a:lstStyle/>
          <a:p>
            <a:r>
              <a:rPr lang="en-US" smtClean="0"/>
              <a:t>Post-Planning activities – These are actually done during and after the test cycle has begun</a:t>
            </a:r>
          </a:p>
        </p:txBody>
      </p:sp>
      <p:sp>
        <p:nvSpPr>
          <p:cNvPr id="201732"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a:xfrm>
            <a:off x="974831" y="4560571"/>
            <a:ext cx="5365540" cy="4320540"/>
          </a:xfrm>
          <a:noFill/>
        </p:spPr>
        <p:txBody>
          <a:bodyPr>
            <a:normAutofit fontScale="85000" lnSpcReduction="20000"/>
          </a:bodyPr>
          <a:lstStyle/>
          <a:p>
            <a:r>
              <a:rPr lang="en-US" dirty="0" smtClean="0">
                <a:cs typeface="Times New Roman" panose="02020803070505020304" pitchFamily="18" charset="0"/>
              </a:rPr>
              <a:t>It is important to note that this affects ALL parts of a project. </a:t>
            </a:r>
          </a:p>
          <a:p>
            <a:r>
              <a:rPr lang="en-US" dirty="0" smtClean="0">
                <a:cs typeface="Times New Roman" panose="02020803070505020304" pitchFamily="18" charset="0"/>
              </a:rPr>
              <a:t>Example, a requirement is changed in the project after work has begun. The tests associated with the requirement must also be updated. Then, the tests associated with that requirement must be run on a “version” basis, or incorrect results will be obtained.</a:t>
            </a:r>
            <a:r>
              <a:rPr lang="en-US" dirty="0" smtClean="0"/>
              <a:t> </a:t>
            </a:r>
          </a:p>
          <a:p>
            <a:endParaRPr lang="en-US" dirty="0" smtClean="0"/>
          </a:p>
          <a:p>
            <a:r>
              <a:rPr lang="en-US" dirty="0" smtClean="0"/>
              <a:t>Generally, the CM function is performed by an individual, with the help of a commercial tool</a:t>
            </a:r>
          </a:p>
          <a:p>
            <a:endParaRPr lang="en-US" dirty="0" smtClean="0"/>
          </a:p>
          <a:p>
            <a:r>
              <a:rPr lang="en-US" dirty="0" smtClean="0">
                <a:cs typeface="Times New Roman" panose="02020803070505020304" pitchFamily="18" charset="0"/>
              </a:rPr>
              <a:t>There are commercial tools available to help teams facilitate CM. </a:t>
            </a:r>
          </a:p>
          <a:p>
            <a:endParaRPr lang="en-US" dirty="0" smtClean="0">
              <a:cs typeface="Times New Roman" panose="02020803070505020304" pitchFamily="18" charset="0"/>
            </a:endParaRPr>
          </a:p>
          <a:p>
            <a:r>
              <a:rPr lang="en-US" dirty="0" smtClean="0">
                <a:cs typeface="Times New Roman" panose="02020803070505020304" pitchFamily="18" charset="0"/>
              </a:rPr>
              <a:t>Mainframe tools for source control like </a:t>
            </a:r>
            <a:r>
              <a:rPr lang="en-US" dirty="0" err="1" smtClean="0">
                <a:cs typeface="Times New Roman" panose="02020803070505020304" pitchFamily="18" charset="0"/>
              </a:rPr>
              <a:t>ChangeMan</a:t>
            </a:r>
            <a:r>
              <a:rPr lang="en-US" dirty="0" smtClean="0">
                <a:cs typeface="Times New Roman" panose="02020803070505020304" pitchFamily="18" charset="0"/>
              </a:rPr>
              <a:t> (Optima Software), are usually used in conjunction with tools that support analysis and design artifacts created in a PC-based environment. </a:t>
            </a:r>
          </a:p>
          <a:p>
            <a:r>
              <a:rPr lang="en-US" dirty="0" smtClean="0">
                <a:cs typeface="Times New Roman" panose="02020803070505020304" pitchFamily="18" charset="0"/>
              </a:rPr>
              <a:t>Client/Server, Intranet, and Internet apps can usually be supported by a single tool, such as PVCS (</a:t>
            </a:r>
            <a:r>
              <a:rPr lang="en-US" dirty="0" err="1" smtClean="0">
                <a:cs typeface="Times New Roman" panose="02020803070505020304" pitchFamily="18" charset="0"/>
              </a:rPr>
              <a:t>Merant</a:t>
            </a:r>
            <a:r>
              <a:rPr lang="en-US" dirty="0" smtClean="0">
                <a:cs typeface="Times New Roman" panose="02020803070505020304" pitchFamily="18" charset="0"/>
              </a:rPr>
              <a:t>), </a:t>
            </a:r>
            <a:r>
              <a:rPr lang="en-US" dirty="0" err="1" smtClean="0">
                <a:cs typeface="Times New Roman" panose="02020803070505020304" pitchFamily="18" charset="0"/>
              </a:rPr>
              <a:t>ClearCase</a:t>
            </a:r>
            <a:r>
              <a:rPr lang="en-US" dirty="0" smtClean="0">
                <a:cs typeface="Times New Roman" panose="02020803070505020304" pitchFamily="18" charset="0"/>
              </a:rPr>
              <a:t> (Rational), or </a:t>
            </a:r>
            <a:r>
              <a:rPr lang="en-US" dirty="0" err="1" smtClean="0">
                <a:cs typeface="Times New Roman" panose="02020803070505020304" pitchFamily="18" charset="0"/>
              </a:rPr>
              <a:t>StarTeam</a:t>
            </a:r>
            <a:r>
              <a:rPr lang="en-US" dirty="0" smtClean="0">
                <a:cs typeface="Times New Roman" panose="02020803070505020304" pitchFamily="18" charset="0"/>
              </a:rPr>
              <a:t> (</a:t>
            </a:r>
            <a:r>
              <a:rPr lang="en-US" dirty="0" err="1" smtClean="0">
                <a:cs typeface="Times New Roman" panose="02020803070505020304" pitchFamily="18" charset="0"/>
              </a:rPr>
              <a:t>StarBase</a:t>
            </a:r>
            <a:r>
              <a:rPr lang="en-US" dirty="0" smtClean="0">
                <a:cs typeface="Times New Roman" panose="02020803070505020304" pitchFamily="18" charset="0"/>
              </a:rPr>
              <a:t> Corporation). </a:t>
            </a:r>
          </a:p>
          <a:p>
            <a:r>
              <a:rPr lang="en-US" dirty="0" smtClean="0">
                <a:cs typeface="Times New Roman" panose="02020803070505020304" pitchFamily="18" charset="0"/>
              </a:rPr>
              <a:t>If the application is implemented in an environment with multiple Operating systems (i.e. UNIX and NT), then the tool selected must support both environments.</a:t>
            </a:r>
          </a:p>
          <a:p>
            <a:endParaRPr lang="en-US" dirty="0" smtClean="0"/>
          </a:p>
          <a:p>
            <a:endParaRPr lang="en-US" dirty="0" smtClean="0"/>
          </a:p>
          <a:p>
            <a:r>
              <a:rPr lang="en-US" b="1" dirty="0" smtClean="0"/>
              <a:t>Support product development activities</a:t>
            </a:r>
            <a:r>
              <a:rPr lang="en-US" dirty="0" smtClean="0"/>
              <a:t>: allows developers and integrators to have appropriate workspaces to build and test their work, and have access to all project artifacts.</a:t>
            </a:r>
          </a:p>
          <a:p>
            <a:endParaRPr lang="en-US" dirty="0" smtClean="0"/>
          </a:p>
          <a:p>
            <a:r>
              <a:rPr lang="en-US" dirty="0" smtClean="0">
                <a:cs typeface="Times New Roman" panose="02020803070505020304" pitchFamily="18" charset="0"/>
              </a:rPr>
              <a:t>The following are portions of the project that must be managed and controlled in the Configuration Management environment:</a:t>
            </a:r>
          </a:p>
          <a:p>
            <a:r>
              <a:rPr lang="en-US" dirty="0" smtClean="0">
                <a:cs typeface="Times New Roman" panose="02020803070505020304" pitchFamily="18" charset="0"/>
              </a:rPr>
              <a:t>·         Source Code</a:t>
            </a:r>
          </a:p>
          <a:p>
            <a:r>
              <a:rPr lang="en-US" dirty="0" smtClean="0">
                <a:cs typeface="Times New Roman" panose="02020803070505020304" pitchFamily="18" charset="0"/>
              </a:rPr>
              <a:t>·         Requirements</a:t>
            </a:r>
          </a:p>
          <a:p>
            <a:r>
              <a:rPr lang="en-US" dirty="0" smtClean="0">
                <a:cs typeface="Times New Roman" panose="02020803070505020304" pitchFamily="18" charset="0"/>
              </a:rPr>
              <a:t>·         Analysis Models</a:t>
            </a:r>
          </a:p>
          <a:p>
            <a:r>
              <a:rPr lang="en-US" dirty="0" smtClean="0">
                <a:cs typeface="Times New Roman" panose="02020803070505020304" pitchFamily="18" charset="0"/>
              </a:rPr>
              <a:t>·         Design Models</a:t>
            </a:r>
          </a:p>
          <a:p>
            <a:r>
              <a:rPr lang="en-US" dirty="0" smtClean="0">
                <a:cs typeface="Times New Roman" panose="02020803070505020304" pitchFamily="18" charset="0"/>
              </a:rPr>
              <a:t>·         Test plan</a:t>
            </a:r>
          </a:p>
          <a:p>
            <a:r>
              <a:rPr lang="en-US" dirty="0" smtClean="0">
                <a:cs typeface="Times New Roman" panose="02020803070505020304" pitchFamily="18" charset="0"/>
              </a:rPr>
              <a:t>·         Test cases and procedures</a:t>
            </a:r>
          </a:p>
          <a:p>
            <a:r>
              <a:rPr lang="en-US" dirty="0" smtClean="0">
                <a:cs typeface="Times New Roman" panose="02020803070505020304" pitchFamily="18" charset="0"/>
              </a:rPr>
              <a:t>·         Automated test scripts</a:t>
            </a:r>
          </a:p>
          <a:p>
            <a:r>
              <a:rPr lang="en-US" dirty="0" smtClean="0">
                <a:cs typeface="Times New Roman" panose="02020803070505020304" pitchFamily="18" charset="0"/>
              </a:rPr>
              <a:t>·         User documentation, including manuals and on-line help</a:t>
            </a:r>
          </a:p>
          <a:p>
            <a:r>
              <a:rPr lang="en-US" dirty="0" smtClean="0">
                <a:cs typeface="Times New Roman" panose="02020803070505020304" pitchFamily="18" charset="0"/>
              </a:rPr>
              <a:t>·         Hardware and software configuration settings</a:t>
            </a:r>
          </a:p>
          <a:p>
            <a:r>
              <a:rPr lang="en-US" dirty="0" smtClean="0">
                <a:cs typeface="Times New Roman" panose="02020803070505020304" pitchFamily="18" charset="0"/>
              </a:rPr>
              <a:t>·         Other portions as needed on a project basis</a:t>
            </a:r>
            <a:r>
              <a:rPr lang="en-US" dirty="0" smtClean="0"/>
              <a:t> </a:t>
            </a:r>
          </a:p>
          <a:p>
            <a:endParaRPr lang="en-US" dirty="0" smtClean="0"/>
          </a:p>
        </p:txBody>
      </p:sp>
      <p:sp>
        <p:nvSpPr>
          <p:cNvPr id="204804"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a:xfrm>
            <a:off x="974831" y="4560571"/>
            <a:ext cx="5365540" cy="4320540"/>
          </a:xfrm>
          <a:noFill/>
        </p:spPr>
        <p:txBody>
          <a:bodyPr>
            <a:normAutofit fontScale="85000" lnSpcReduction="20000"/>
          </a:bodyPr>
          <a:lstStyle/>
          <a:p>
            <a:r>
              <a:rPr lang="en-US" dirty="0" smtClean="0">
                <a:cs typeface="Times New Roman" panose="02020803070505020304" pitchFamily="18" charset="0"/>
              </a:rPr>
              <a:t>It is important to note that this affects ALL parts of a project. </a:t>
            </a:r>
          </a:p>
          <a:p>
            <a:r>
              <a:rPr lang="en-US" dirty="0" smtClean="0">
                <a:cs typeface="Times New Roman" panose="02020803070505020304" pitchFamily="18" charset="0"/>
              </a:rPr>
              <a:t>Example, a requirement is changed in the project after work has begun. The tests associated with the requirement must also be updated. Then, the tests associated with that requirement must be run on a “version” basis, or incorrect results will be obtained.</a:t>
            </a:r>
            <a:r>
              <a:rPr lang="en-US" dirty="0" smtClean="0"/>
              <a:t> </a:t>
            </a:r>
          </a:p>
          <a:p>
            <a:endParaRPr lang="en-US" dirty="0" smtClean="0"/>
          </a:p>
          <a:p>
            <a:r>
              <a:rPr lang="en-US" dirty="0" smtClean="0"/>
              <a:t>Generally, the CM function is performed by an individual, with the help of a commercial tool</a:t>
            </a:r>
          </a:p>
          <a:p>
            <a:endParaRPr lang="en-US" dirty="0" smtClean="0"/>
          </a:p>
          <a:p>
            <a:r>
              <a:rPr lang="en-US" dirty="0" smtClean="0">
                <a:cs typeface="Times New Roman" panose="02020803070505020304" pitchFamily="18" charset="0"/>
              </a:rPr>
              <a:t>There are commercial tools available to help teams facilitate CM. </a:t>
            </a:r>
          </a:p>
          <a:p>
            <a:endParaRPr lang="en-US" dirty="0" smtClean="0">
              <a:cs typeface="Times New Roman" panose="02020803070505020304" pitchFamily="18" charset="0"/>
            </a:endParaRPr>
          </a:p>
          <a:p>
            <a:r>
              <a:rPr lang="en-US" dirty="0" smtClean="0">
                <a:cs typeface="Times New Roman" panose="02020803070505020304" pitchFamily="18" charset="0"/>
              </a:rPr>
              <a:t>Mainframe tools for source control like </a:t>
            </a:r>
            <a:r>
              <a:rPr lang="en-US" dirty="0" err="1" smtClean="0">
                <a:cs typeface="Times New Roman" panose="02020803070505020304" pitchFamily="18" charset="0"/>
              </a:rPr>
              <a:t>ChangeMan</a:t>
            </a:r>
            <a:r>
              <a:rPr lang="en-US" dirty="0" smtClean="0">
                <a:cs typeface="Times New Roman" panose="02020803070505020304" pitchFamily="18" charset="0"/>
              </a:rPr>
              <a:t> (Optima Software), are usually used in conjunction with tools that support analysis and design artifacts created in a PC-based environment. </a:t>
            </a:r>
          </a:p>
          <a:p>
            <a:r>
              <a:rPr lang="en-US" dirty="0" smtClean="0">
                <a:cs typeface="Times New Roman" panose="02020803070505020304" pitchFamily="18" charset="0"/>
              </a:rPr>
              <a:t>Client/Server, Intranet, and Internet apps can usually be supported by a single tool, such as PVCS (</a:t>
            </a:r>
            <a:r>
              <a:rPr lang="en-US" dirty="0" err="1" smtClean="0">
                <a:cs typeface="Times New Roman" panose="02020803070505020304" pitchFamily="18" charset="0"/>
              </a:rPr>
              <a:t>Merant</a:t>
            </a:r>
            <a:r>
              <a:rPr lang="en-US" dirty="0" smtClean="0">
                <a:cs typeface="Times New Roman" panose="02020803070505020304" pitchFamily="18" charset="0"/>
              </a:rPr>
              <a:t>), </a:t>
            </a:r>
            <a:r>
              <a:rPr lang="en-US" dirty="0" err="1" smtClean="0">
                <a:cs typeface="Times New Roman" panose="02020803070505020304" pitchFamily="18" charset="0"/>
              </a:rPr>
              <a:t>ClearCase</a:t>
            </a:r>
            <a:r>
              <a:rPr lang="en-US" dirty="0" smtClean="0">
                <a:cs typeface="Times New Roman" panose="02020803070505020304" pitchFamily="18" charset="0"/>
              </a:rPr>
              <a:t> (Rational), or </a:t>
            </a:r>
            <a:r>
              <a:rPr lang="en-US" dirty="0" err="1" smtClean="0">
                <a:cs typeface="Times New Roman" panose="02020803070505020304" pitchFamily="18" charset="0"/>
              </a:rPr>
              <a:t>StarTeam</a:t>
            </a:r>
            <a:r>
              <a:rPr lang="en-US" dirty="0" smtClean="0">
                <a:cs typeface="Times New Roman" panose="02020803070505020304" pitchFamily="18" charset="0"/>
              </a:rPr>
              <a:t> (</a:t>
            </a:r>
            <a:r>
              <a:rPr lang="en-US" dirty="0" err="1" smtClean="0">
                <a:cs typeface="Times New Roman" panose="02020803070505020304" pitchFamily="18" charset="0"/>
              </a:rPr>
              <a:t>StarBase</a:t>
            </a:r>
            <a:r>
              <a:rPr lang="en-US" dirty="0" smtClean="0">
                <a:cs typeface="Times New Roman" panose="02020803070505020304" pitchFamily="18" charset="0"/>
              </a:rPr>
              <a:t> Corporation). </a:t>
            </a:r>
          </a:p>
          <a:p>
            <a:r>
              <a:rPr lang="en-US" dirty="0" smtClean="0">
                <a:cs typeface="Times New Roman" panose="02020803070505020304" pitchFamily="18" charset="0"/>
              </a:rPr>
              <a:t>If the application is implemented in an environment with multiple Operating systems (i.e. UNIX and NT), then the tool selected must support both environments.</a:t>
            </a:r>
          </a:p>
          <a:p>
            <a:endParaRPr lang="en-US" dirty="0" smtClean="0"/>
          </a:p>
          <a:p>
            <a:endParaRPr lang="en-US" dirty="0" smtClean="0"/>
          </a:p>
          <a:p>
            <a:r>
              <a:rPr lang="en-US" b="1" dirty="0" smtClean="0"/>
              <a:t>Support product development activities</a:t>
            </a:r>
            <a:r>
              <a:rPr lang="en-US" dirty="0" smtClean="0"/>
              <a:t>: allows developers and integrators to have appropriate workspaces to build and test their work, and have access to all project artifacts.</a:t>
            </a:r>
          </a:p>
          <a:p>
            <a:endParaRPr lang="en-US" dirty="0" smtClean="0"/>
          </a:p>
          <a:p>
            <a:r>
              <a:rPr lang="en-US" dirty="0" smtClean="0">
                <a:cs typeface="Times New Roman" panose="02020803070505020304" pitchFamily="18" charset="0"/>
              </a:rPr>
              <a:t>The following are portions of the project that must be managed and controlled in the Configuration Management environment:</a:t>
            </a:r>
          </a:p>
          <a:p>
            <a:r>
              <a:rPr lang="en-US" dirty="0" smtClean="0">
                <a:cs typeface="Times New Roman" panose="02020803070505020304" pitchFamily="18" charset="0"/>
              </a:rPr>
              <a:t>·         Source Code</a:t>
            </a:r>
          </a:p>
          <a:p>
            <a:r>
              <a:rPr lang="en-US" dirty="0" smtClean="0">
                <a:cs typeface="Times New Roman" panose="02020803070505020304" pitchFamily="18" charset="0"/>
              </a:rPr>
              <a:t>·         Requirements</a:t>
            </a:r>
          </a:p>
          <a:p>
            <a:r>
              <a:rPr lang="en-US" dirty="0" smtClean="0">
                <a:cs typeface="Times New Roman" panose="02020803070505020304" pitchFamily="18" charset="0"/>
              </a:rPr>
              <a:t>·         Analysis Models</a:t>
            </a:r>
          </a:p>
          <a:p>
            <a:r>
              <a:rPr lang="en-US" dirty="0" smtClean="0">
                <a:cs typeface="Times New Roman" panose="02020803070505020304" pitchFamily="18" charset="0"/>
              </a:rPr>
              <a:t>·         Design Models</a:t>
            </a:r>
          </a:p>
          <a:p>
            <a:r>
              <a:rPr lang="en-US" dirty="0" smtClean="0">
                <a:cs typeface="Times New Roman" panose="02020803070505020304" pitchFamily="18" charset="0"/>
              </a:rPr>
              <a:t>·         Test plan</a:t>
            </a:r>
          </a:p>
          <a:p>
            <a:r>
              <a:rPr lang="en-US" dirty="0" smtClean="0">
                <a:cs typeface="Times New Roman" panose="02020803070505020304" pitchFamily="18" charset="0"/>
              </a:rPr>
              <a:t>·         Test cases and procedures</a:t>
            </a:r>
          </a:p>
          <a:p>
            <a:r>
              <a:rPr lang="en-US" dirty="0" smtClean="0">
                <a:cs typeface="Times New Roman" panose="02020803070505020304" pitchFamily="18" charset="0"/>
              </a:rPr>
              <a:t>·         Automated test scripts</a:t>
            </a:r>
          </a:p>
          <a:p>
            <a:r>
              <a:rPr lang="en-US" dirty="0" smtClean="0">
                <a:cs typeface="Times New Roman" panose="02020803070505020304" pitchFamily="18" charset="0"/>
              </a:rPr>
              <a:t>·         User documentation, including manuals and on-line help</a:t>
            </a:r>
          </a:p>
          <a:p>
            <a:r>
              <a:rPr lang="en-US" dirty="0" smtClean="0">
                <a:cs typeface="Times New Roman" panose="02020803070505020304" pitchFamily="18" charset="0"/>
              </a:rPr>
              <a:t>·         Hardware and software configuration settings</a:t>
            </a:r>
          </a:p>
          <a:p>
            <a:r>
              <a:rPr lang="en-US" dirty="0" smtClean="0">
                <a:cs typeface="Times New Roman" panose="02020803070505020304" pitchFamily="18" charset="0"/>
              </a:rPr>
              <a:t>·         Other portions as needed on a project basis</a:t>
            </a:r>
            <a:r>
              <a:rPr lang="en-US" dirty="0" smtClean="0"/>
              <a:t> </a:t>
            </a:r>
          </a:p>
          <a:p>
            <a:endParaRPr lang="en-US" dirty="0" smtClean="0"/>
          </a:p>
        </p:txBody>
      </p:sp>
      <p:sp>
        <p:nvSpPr>
          <p:cNvPr id="204804"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a:t>
            </a:r>
            <a:r>
              <a:rPr lang="en-IN" baseline="0" dirty="0" smtClean="0"/>
              <a:t> b</a:t>
            </a:r>
            <a:endParaRPr lang="en-IN" dirty="0"/>
          </a:p>
        </p:txBody>
      </p:sp>
      <p:sp>
        <p:nvSpPr>
          <p:cNvPr id="4" name="Slide Number Placeholder 3"/>
          <p:cNvSpPr>
            <a:spLocks noGrp="1"/>
          </p:cNvSpPr>
          <p:nvPr>
            <p:ph type="sldNum" sz="quarter" idx="10"/>
          </p:nvPr>
        </p:nvSpPr>
        <p:spPr/>
        <p:txBody>
          <a:bodyPr/>
          <a:lstStyle/>
          <a:p>
            <a:fld id="{94581EA3-F32C-439D-9276-B1E8468C494D}" type="slidenum">
              <a:rPr lang="en-IN" smtClean="0"/>
              <a:pPr/>
              <a:t>42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32500" lnSpcReduction="20000"/>
          </a:bodyPr>
          <a:lstStyle/>
          <a:p>
            <a:pPr>
              <a:defRPr/>
            </a:pPr>
            <a:r>
              <a:rPr lang="en-US" dirty="0" smtClean="0"/>
              <a:t>Typical test issues include:</a:t>
            </a:r>
          </a:p>
          <a:p>
            <a:pPr>
              <a:defRPr/>
            </a:pPr>
            <a:r>
              <a:rPr lang="en-US" b="1" dirty="0" smtClean="0"/>
              <a:t>Test Participation - Project Office Staff. The project office should participate in testing as soon as</a:t>
            </a:r>
          </a:p>
          <a:p>
            <a:pPr>
              <a:defRPr/>
            </a:pPr>
            <a:r>
              <a:rPr lang="en-US" dirty="0" smtClean="0"/>
              <a:t>possible. This may not be possible if the contractor performs some or all of the development at a remote</a:t>
            </a:r>
          </a:p>
          <a:p>
            <a:pPr>
              <a:defRPr/>
            </a:pPr>
            <a:r>
              <a:rPr lang="en-US" dirty="0" smtClean="0"/>
              <a:t>location. At a minimum, the project office should participate in System Testing and all subsequent test</a:t>
            </a:r>
          </a:p>
          <a:p>
            <a:pPr>
              <a:defRPr/>
            </a:pPr>
            <a:r>
              <a:rPr lang="en-US" dirty="0" smtClean="0"/>
              <a:t>phases. Where possible, the project office should participate in Functional and Integration testing. If the</a:t>
            </a:r>
          </a:p>
          <a:p>
            <a:pPr>
              <a:defRPr/>
            </a:pPr>
            <a:r>
              <a:rPr lang="en-US" dirty="0" smtClean="0"/>
              <a:t>State will be maintaining the system, then the M&amp;O staff should participate in unit testing, if possible. In</a:t>
            </a:r>
          </a:p>
          <a:p>
            <a:pPr>
              <a:defRPr/>
            </a:pPr>
            <a:r>
              <a:rPr lang="en-US" dirty="0" smtClean="0"/>
              <a:t>some cases, the project office staff may request the IV&amp;V vendor to participate in or execute some of the</a:t>
            </a:r>
          </a:p>
          <a:p>
            <a:pPr>
              <a:defRPr/>
            </a:pPr>
            <a:r>
              <a:rPr lang="en-US" dirty="0" smtClean="0"/>
              <a:t>test phases to ensure an un-biased third-party opinion on the status of the system.</a:t>
            </a:r>
          </a:p>
          <a:p>
            <a:pPr>
              <a:defRPr/>
            </a:pPr>
            <a:r>
              <a:rPr lang="en-US" b="1" dirty="0" smtClean="0"/>
              <a:t>Test Participation - User and Sponsor. Often the sponsor and user elect to not participate until</a:t>
            </a:r>
          </a:p>
          <a:p>
            <a:pPr>
              <a:defRPr/>
            </a:pPr>
            <a:r>
              <a:rPr lang="en-US" dirty="0" smtClean="0"/>
              <a:t>Acceptance Testing. However, SID recommends that the User participate or at least observe System</a:t>
            </a:r>
          </a:p>
          <a:p>
            <a:pPr>
              <a:defRPr/>
            </a:pPr>
            <a:r>
              <a:rPr lang="en-US" dirty="0" smtClean="0"/>
              <a:t>Testing, and that the User and Sponsor participate as testers during Acceptance Testing. The User and</a:t>
            </a:r>
          </a:p>
          <a:p>
            <a:pPr>
              <a:defRPr/>
            </a:pPr>
            <a:r>
              <a:rPr lang="en-US" dirty="0" smtClean="0"/>
              <a:t>Sponsor should participate in any test that formally verifies a business requirement to ensure their needs</a:t>
            </a:r>
          </a:p>
          <a:p>
            <a:pPr>
              <a:defRPr/>
            </a:pPr>
            <a:r>
              <a:rPr lang="en-US" dirty="0" smtClean="0"/>
              <a:t>have been addressed.</a:t>
            </a:r>
          </a:p>
          <a:p>
            <a:pPr>
              <a:defRPr/>
            </a:pPr>
            <a:r>
              <a:rPr lang="en-US" b="1" dirty="0" smtClean="0"/>
              <a:t>Test Environments. The Contractor usually provides the development and test environments, in</a:t>
            </a:r>
          </a:p>
          <a:p>
            <a:pPr>
              <a:defRPr/>
            </a:pPr>
            <a:r>
              <a:rPr lang="en-US" dirty="0" smtClean="0"/>
              <a:t>addition to the production environment. How many environments, and which </a:t>
            </a:r>
            <a:r>
              <a:rPr lang="en-US" b="1" dirty="0" smtClean="0"/>
              <a:t>test environments can be</a:t>
            </a:r>
          </a:p>
          <a:p>
            <a:pPr>
              <a:defRPr/>
            </a:pPr>
            <a:r>
              <a:rPr lang="en-US" dirty="0" smtClean="0"/>
              <a:t>co-located on the same hardware must be decided. If some of the development is being performed offsite,</a:t>
            </a:r>
          </a:p>
          <a:p>
            <a:pPr>
              <a:defRPr/>
            </a:pPr>
            <a:r>
              <a:rPr lang="en-US" dirty="0" smtClean="0"/>
              <a:t>the RFP/ITP/contract should indicated which types of testing may be performed remotely and which</a:t>
            </a:r>
          </a:p>
          <a:p>
            <a:pPr>
              <a:defRPr/>
            </a:pPr>
            <a:r>
              <a:rPr lang="en-US" dirty="0" smtClean="0"/>
              <a:t>must be performed on-site. Another consideration is whether the test environments are considered</a:t>
            </a:r>
          </a:p>
          <a:p>
            <a:pPr>
              <a:defRPr/>
            </a:pPr>
            <a:r>
              <a:rPr lang="en-US" dirty="0" smtClean="0"/>
              <a:t>deliverables which will be retained by the State, or if the test environments remain the property of the</a:t>
            </a:r>
          </a:p>
          <a:p>
            <a:pPr>
              <a:defRPr/>
            </a:pPr>
            <a:r>
              <a:rPr lang="en-US" dirty="0" smtClean="0"/>
              <a:t>Contractor.</a:t>
            </a:r>
          </a:p>
          <a:p>
            <a:pPr>
              <a:defRPr/>
            </a:pPr>
            <a:r>
              <a:rPr lang="en-US" b="1" dirty="0" smtClean="0"/>
              <a:t>Approach to Testing External Interfaces. Testing external interfaces is critical to ensuring a working</a:t>
            </a:r>
          </a:p>
          <a:p>
            <a:pPr>
              <a:defRPr/>
            </a:pPr>
            <a:r>
              <a:rPr lang="en-US" dirty="0" smtClean="0"/>
              <a:t>system, and may help to identify performance issues before beginning production. Some external</a:t>
            </a:r>
          </a:p>
          <a:p>
            <a:pPr>
              <a:defRPr/>
            </a:pPr>
            <a:r>
              <a:rPr lang="en-US" dirty="0" smtClean="0"/>
              <a:t>organizations have dedicated test environments, but most do not. Thus the Project Office must</a:t>
            </a:r>
          </a:p>
          <a:p>
            <a:pPr>
              <a:defRPr/>
            </a:pPr>
            <a:r>
              <a:rPr lang="en-US" dirty="0" smtClean="0"/>
              <a:t>determine how to approach and coordinate testing of these interfaces. A tradeoff must be made about a</a:t>
            </a:r>
          </a:p>
          <a:p>
            <a:pPr>
              <a:defRPr/>
            </a:pPr>
            <a:r>
              <a:rPr lang="en-US" dirty="0" smtClean="0"/>
              <a:t>reasonable level of confidence in the system/testing and the amount of risk the project is willing to</a:t>
            </a:r>
          </a:p>
          <a:p>
            <a:pPr>
              <a:defRPr/>
            </a:pPr>
            <a:r>
              <a:rPr lang="en-US" dirty="0" smtClean="0"/>
              <a:t>accept, vs. the amount of work, coordination and ability of the external organization to participate in</a:t>
            </a:r>
          </a:p>
          <a:p>
            <a:pPr>
              <a:defRPr/>
            </a:pPr>
            <a:r>
              <a:rPr lang="en-US" dirty="0" smtClean="0"/>
              <a:t>testing. The best approach is to include the external organization in the planning process early to</a:t>
            </a:r>
          </a:p>
          <a:p>
            <a:pPr>
              <a:defRPr/>
            </a:pPr>
            <a:r>
              <a:rPr lang="en-US" dirty="0" smtClean="0"/>
              <a:t>determine what is and is not possible.</a:t>
            </a:r>
          </a:p>
          <a:p>
            <a:pPr>
              <a:defRPr/>
            </a:pPr>
            <a:r>
              <a:rPr lang="en-US" b="1" dirty="0" smtClean="0"/>
              <a:t>Approach to Testing COTS products. </a:t>
            </a:r>
          </a:p>
          <a:p>
            <a:pPr>
              <a:defRPr/>
            </a:pPr>
            <a:r>
              <a:rPr lang="en-US" b="1" dirty="0" smtClean="0"/>
              <a:t>Although most COTS products are assumed to perform </a:t>
            </a:r>
            <a:r>
              <a:rPr lang="en-US" dirty="0" smtClean="0"/>
              <a:t>correctly, there is some testing required to ensure that the COTS product correctly interfaces and</a:t>
            </a:r>
          </a:p>
          <a:p>
            <a:pPr>
              <a:defRPr/>
            </a:pPr>
            <a:r>
              <a:rPr lang="en-US" dirty="0" smtClean="0"/>
              <a:t>supports the rest of the system. For any COTS other than the Operating System and DBMS, the outputs</a:t>
            </a:r>
          </a:p>
          <a:p>
            <a:pPr>
              <a:defRPr/>
            </a:pPr>
            <a:r>
              <a:rPr lang="en-US" dirty="0" smtClean="0"/>
              <a:t>should be verified for typical and error cases. If data is being interchanged, then input and output formats</a:t>
            </a:r>
          </a:p>
          <a:p>
            <a:pPr>
              <a:defRPr/>
            </a:pPr>
            <a:r>
              <a:rPr lang="en-US" dirty="0" smtClean="0"/>
              <a:t>should be verified for correctness. COTS testing should begin in parallel with Integration testing.</a:t>
            </a:r>
          </a:p>
          <a:p>
            <a:pPr>
              <a:defRPr/>
            </a:pPr>
            <a:r>
              <a:rPr lang="en-US" b="1" dirty="0" smtClean="0"/>
              <a:t>Scope of Acceptance Testing. The scope of acceptance testing may depend on what the Contractor is</a:t>
            </a:r>
          </a:p>
          <a:p>
            <a:pPr>
              <a:defRPr/>
            </a:pPr>
            <a:r>
              <a:rPr lang="en-US" dirty="0" smtClean="0"/>
              <a:t>responsible for. Often testing needs to include the business processes, help desk functions (including</a:t>
            </a:r>
          </a:p>
          <a:p>
            <a:pPr>
              <a:defRPr/>
            </a:pPr>
            <a:r>
              <a:rPr lang="en-US" dirty="0" smtClean="0"/>
              <a:t>knowledge base and procedures), backup and recovery, disaster recovery features, system</a:t>
            </a:r>
          </a:p>
          <a:p>
            <a:pPr>
              <a:defRPr/>
            </a:pPr>
            <a:r>
              <a:rPr lang="en-US" dirty="0" smtClean="0"/>
              <a:t>administration tools, specialized hardware, M&amp;O procedures, year-end and quarterly reports, and other</a:t>
            </a:r>
          </a:p>
          <a:p>
            <a:pPr>
              <a:defRPr/>
            </a:pPr>
            <a:r>
              <a:rPr lang="en-US" dirty="0" smtClean="0"/>
              <a:t>user documentation.</a:t>
            </a:r>
          </a:p>
          <a:p>
            <a:pPr>
              <a:defRPr/>
            </a:pPr>
            <a:r>
              <a:rPr lang="en-US" b="1" dirty="0" smtClean="0"/>
              <a:t>Verification of Un-testable Requirements. In some cases, it may be difficult or impractical to test a</a:t>
            </a:r>
          </a:p>
          <a:p>
            <a:pPr>
              <a:defRPr/>
            </a:pPr>
            <a:r>
              <a:rPr lang="en-US" dirty="0" smtClean="0"/>
              <a:t>given requirement. A method of verifying such requirements should be established. These un-testable</a:t>
            </a:r>
          </a:p>
          <a:p>
            <a:pPr>
              <a:defRPr/>
            </a:pPr>
            <a:r>
              <a:rPr lang="en-US" dirty="0" smtClean="0"/>
              <a:t>requirements should be included in a test procedure/script(s) and verified during or just prior to</a:t>
            </a:r>
          </a:p>
          <a:p>
            <a:pPr>
              <a:defRPr/>
            </a:pPr>
            <a:r>
              <a:rPr lang="en-US" dirty="0" smtClean="0"/>
              <a:t>Acceptance Test. The method of verification and appropriate witnesses and supporting documentation</a:t>
            </a:r>
          </a:p>
          <a:p>
            <a:pPr>
              <a:defRPr/>
            </a:pPr>
            <a:r>
              <a:rPr lang="en-US" dirty="0" smtClean="0"/>
              <a:t>should be documented. Typical verification methods include code inspection, simulation using test tools,</a:t>
            </a:r>
          </a:p>
          <a:p>
            <a:pPr>
              <a:defRPr/>
            </a:pPr>
            <a:r>
              <a:rPr lang="en-US" dirty="0" smtClean="0"/>
              <a:t>or, as a last resort, a certification letter from the contractor indicating they will be responsible for any</a:t>
            </a:r>
          </a:p>
          <a:p>
            <a:pPr>
              <a:defRPr/>
            </a:pPr>
            <a:r>
              <a:rPr lang="en-US" dirty="0" smtClean="0"/>
              <a:t>damages resulting from failure of the requirement.</a:t>
            </a:r>
          </a:p>
          <a:p>
            <a:pPr>
              <a:defRPr/>
            </a:pPr>
            <a:r>
              <a:rPr lang="en-US" b="1" dirty="0" smtClean="0"/>
              <a:t>Criteria for Acceptance of the System. The criteria for acceptance is a critical decision that must be</a:t>
            </a:r>
          </a:p>
          <a:p>
            <a:pPr>
              <a:defRPr/>
            </a:pPr>
            <a:r>
              <a:rPr lang="en-US" dirty="0" smtClean="0"/>
              <a:t>documented. Although not all criteria may be identified during the Planning phase, the majority should be</a:t>
            </a:r>
          </a:p>
          <a:p>
            <a:pPr>
              <a:defRPr/>
            </a:pPr>
            <a:r>
              <a:rPr lang="en-US" dirty="0" smtClean="0"/>
              <a:t>documented as part of the RFP/ITP and/or contract. Acceptance criteria typically include (but are not</a:t>
            </a:r>
          </a:p>
          <a:p>
            <a:pPr>
              <a:defRPr/>
            </a:pPr>
            <a:r>
              <a:rPr lang="en-US" dirty="0" smtClean="0"/>
              <a:t>limited to) satisfaction of all requirements (as stated in the RFP/ITP/contract and any associated change</a:t>
            </a:r>
          </a:p>
          <a:p>
            <a:pPr>
              <a:defRPr/>
            </a:pPr>
            <a:r>
              <a:rPr lang="en-US" dirty="0" smtClean="0"/>
              <a:t>orders), approval of all deliverables, and satisfaction of all performance requirements. Some projects</a:t>
            </a:r>
          </a:p>
          <a:p>
            <a:pPr>
              <a:defRPr/>
            </a:pPr>
            <a:r>
              <a:rPr lang="en-US" dirty="0" smtClean="0"/>
              <a:t>have required the system to be in production for a set period of time (to test system stability and its ability</a:t>
            </a:r>
          </a:p>
          <a:p>
            <a:pPr>
              <a:defRPr/>
            </a:pPr>
            <a:r>
              <a:rPr lang="en-US" dirty="0" smtClean="0"/>
              <a:t>to satisfy the user's business needs) prior to conferring acceptance.</a:t>
            </a:r>
          </a:p>
          <a:p>
            <a:pPr>
              <a:defRPr/>
            </a:pPr>
            <a:r>
              <a:rPr lang="en-US" b="1" dirty="0" smtClean="0"/>
              <a:t>Pilot or Field Testing. The Project Office must decide if a pilot or field test (or several pilot/field tests)</a:t>
            </a:r>
          </a:p>
          <a:p>
            <a:pPr>
              <a:defRPr/>
            </a:pPr>
            <a:r>
              <a:rPr lang="en-US" dirty="0" smtClean="0"/>
              <a:t>are warranted based on the type and complexity of the system being developed. The project should have</a:t>
            </a:r>
          </a:p>
          <a:p>
            <a:pPr>
              <a:defRPr/>
            </a:pPr>
            <a:r>
              <a:rPr lang="en-US" dirty="0" smtClean="0"/>
              <a:t>an explicit, stated reason for conducting a pilot and a specific goal (e.g., verifying interfaces with other</a:t>
            </a:r>
          </a:p>
          <a:p>
            <a:pPr>
              <a:defRPr/>
            </a:pPr>
            <a:r>
              <a:rPr lang="en-US" dirty="0" smtClean="0"/>
              <a:t>co-resident applications on the user's desktop). The type of user environment, volume of workload, types</a:t>
            </a:r>
          </a:p>
          <a:p>
            <a:pPr>
              <a:defRPr/>
            </a:pPr>
            <a:r>
              <a:rPr lang="en-US" dirty="0" smtClean="0"/>
              <a:t>of work processed, location, and impact to day-to-day operations should be considered when choosing a</a:t>
            </a:r>
          </a:p>
          <a:p>
            <a:pPr>
              <a:defRPr/>
            </a:pPr>
            <a:r>
              <a:rPr lang="en-US" dirty="0" smtClean="0"/>
              <a:t>pilot location. The outcomes of testing should also be considered: what happens if the pilot fails? what</a:t>
            </a:r>
          </a:p>
          <a:p>
            <a:pPr>
              <a:defRPr/>
            </a:pPr>
            <a:r>
              <a:rPr lang="en-US" dirty="0" smtClean="0"/>
              <a:t>happens if it is successful? what constitutes "success" for the pilot?</a:t>
            </a:r>
          </a:p>
          <a:p>
            <a:pPr>
              <a:defRPr/>
            </a:pPr>
            <a:r>
              <a:rPr lang="en-US" b="1" dirty="0" smtClean="0"/>
              <a:t>Performance and Capacity Requirements/Testing. Performance and capacity testing is critical for any</a:t>
            </a:r>
          </a:p>
          <a:p>
            <a:pPr>
              <a:defRPr/>
            </a:pPr>
            <a:r>
              <a:rPr lang="en-US" dirty="0" smtClean="0"/>
              <a:t>system. The Project Office must work with the User and Sponsor to identify the performance and</a:t>
            </a:r>
          </a:p>
          <a:p>
            <a:pPr>
              <a:defRPr/>
            </a:pPr>
            <a:r>
              <a:rPr lang="en-US" dirty="0" smtClean="0"/>
              <a:t>capacity requirements and then to determine how to verify the requirements have been satisfied. Large</a:t>
            </a:r>
          </a:p>
          <a:p>
            <a:pPr>
              <a:defRPr/>
            </a:pPr>
            <a:r>
              <a:rPr lang="en-US" dirty="0" smtClean="0"/>
              <a:t>amounts of data will be required, and responsibility for gathering or generating this data must be</a:t>
            </a:r>
          </a:p>
          <a:p>
            <a:pPr>
              <a:defRPr/>
            </a:pPr>
            <a:r>
              <a:rPr lang="en-US" dirty="0" smtClean="0"/>
              <a:t>determined. Specific methods formulas for measuring performance and capacity must be derived and</a:t>
            </a:r>
          </a:p>
          <a:p>
            <a:pPr>
              <a:defRPr/>
            </a:pPr>
            <a:r>
              <a:rPr lang="en-US" dirty="0" smtClean="0"/>
              <a:t>reviewed to ensure that they are fair (often the Contractor does not have control over all of the network or</a:t>
            </a:r>
          </a:p>
          <a:p>
            <a:pPr>
              <a:defRPr/>
            </a:pPr>
            <a:r>
              <a:rPr lang="en-US" dirty="0" smtClean="0"/>
              <a:t>the transmission lines; these should be factored out of the equation). Consideration should be given to</a:t>
            </a:r>
          </a:p>
          <a:p>
            <a:pPr>
              <a:defRPr/>
            </a:pPr>
            <a:r>
              <a:rPr lang="en-US" dirty="0" smtClean="0"/>
              <a:t>when calculations and extrapolation of test results can be used in lieu of running a test, and when a test</a:t>
            </a:r>
          </a:p>
          <a:p>
            <a:pPr>
              <a:defRPr/>
            </a:pPr>
            <a:r>
              <a:rPr lang="en-US" dirty="0" smtClean="0"/>
              <a:t>must be executed. Is the contractor allowed to use their own (company-owned) testing tools and</a:t>
            </a:r>
          </a:p>
          <a:p>
            <a:pPr>
              <a:defRPr/>
            </a:pPr>
            <a:r>
              <a:rPr lang="en-US" dirty="0" smtClean="0"/>
              <a:t>environments, or must a third-party tool or testing service be used?</a:t>
            </a:r>
          </a:p>
        </p:txBody>
      </p:sp>
      <p:sp>
        <p:nvSpPr>
          <p:cNvPr id="155652" name="Slide Number Placeholder 3"/>
          <p:cNvSpPr>
            <a:spLocks noGrp="1"/>
          </p:cNvSpPr>
          <p:nvPr>
            <p:ph type="sldNum" sz="quarter" idx="5"/>
          </p:nvPr>
        </p:nvSpPr>
        <p:spPr>
          <a:noFill/>
        </p:spPr>
        <p:txBody>
          <a:bodyPr/>
          <a:lstStyle/>
          <a:p>
            <a:fld id="{048342A8-4028-4583-AFD9-76F277834D9B}" type="slidenum">
              <a:rPr lang="en-US" smtClean="0"/>
              <a:pPr/>
              <a:t>8</a:t>
            </a:fld>
            <a:endParaRPr lang="en-US" smtClean="0"/>
          </a:p>
        </p:txBody>
      </p:sp>
      <p:sp>
        <p:nvSpPr>
          <p:cNvPr id="155653"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a:t>
            </a:r>
            <a:r>
              <a:rPr lang="en-IN" baseline="0" dirty="0" smtClean="0"/>
              <a:t>: a</a:t>
            </a:r>
            <a:endParaRPr lang="en-IN" dirty="0"/>
          </a:p>
        </p:txBody>
      </p:sp>
      <p:sp>
        <p:nvSpPr>
          <p:cNvPr id="4" name="Slide Number Placeholder 3"/>
          <p:cNvSpPr>
            <a:spLocks noGrp="1"/>
          </p:cNvSpPr>
          <p:nvPr>
            <p:ph type="sldNum" sz="quarter" idx="10"/>
          </p:nvPr>
        </p:nvSpPr>
        <p:spPr/>
        <p:txBody>
          <a:bodyPr/>
          <a:lstStyle/>
          <a:p>
            <a:fld id="{94581EA3-F32C-439D-9276-B1E8468C494D}" type="slidenum">
              <a:rPr lang="en-IN" smtClean="0"/>
              <a:pPr/>
              <a:t>15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p:sp>
      <p:sp>
        <p:nvSpPr>
          <p:cNvPr id="162819" name="Rectangle 3"/>
          <p:cNvSpPr>
            <a:spLocks noGrp="1" noChangeArrowheads="1"/>
          </p:cNvSpPr>
          <p:nvPr>
            <p:ph type="body" idx="1"/>
          </p:nvPr>
        </p:nvSpPr>
        <p:spPr>
          <a:xfrm>
            <a:off x="974831" y="4560571"/>
            <a:ext cx="5365540" cy="4320540"/>
          </a:xfrm>
          <a:noFill/>
        </p:spPr>
        <p:txBody>
          <a:bodyPr/>
          <a:lstStyle/>
          <a:p>
            <a:r>
              <a:rPr lang="en-US" smtClean="0"/>
              <a:t>3 areas of planning activities</a:t>
            </a:r>
          </a:p>
          <a:p>
            <a:r>
              <a:rPr lang="en-US" smtClean="0"/>
              <a:t>Post planning does not necessarily start after the software has shipped</a:t>
            </a:r>
          </a:p>
        </p:txBody>
      </p:sp>
      <p:sp>
        <p:nvSpPr>
          <p:cNvPr id="162820"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p:sp>
      <p:sp>
        <p:nvSpPr>
          <p:cNvPr id="166915" name="Rectangle 3"/>
          <p:cNvSpPr>
            <a:spLocks noGrp="1" noChangeArrowheads="1"/>
          </p:cNvSpPr>
          <p:nvPr>
            <p:ph type="body" idx="1"/>
          </p:nvPr>
        </p:nvSpPr>
        <p:spPr>
          <a:xfrm>
            <a:off x="974831" y="4560571"/>
            <a:ext cx="5365540" cy="4320540"/>
          </a:xfrm>
          <a:noFill/>
        </p:spPr>
        <p:txBody>
          <a:bodyPr>
            <a:normAutofit/>
          </a:bodyPr>
          <a:lstStyle/>
          <a:p>
            <a:r>
              <a:rPr lang="en-US" dirty="0" smtClean="0"/>
              <a:t>Definition from CBOK</a:t>
            </a:r>
          </a:p>
          <a:p>
            <a:endParaRPr lang="en-US" dirty="0" smtClean="0"/>
          </a:p>
          <a:p>
            <a:r>
              <a:rPr lang="en-US" dirty="0" smtClean="0"/>
              <a:t>Tips to creating test objectives</a:t>
            </a:r>
          </a:p>
          <a:p>
            <a:endParaRPr lang="en-US" dirty="0" smtClean="0"/>
          </a:p>
          <a:p>
            <a:r>
              <a:rPr lang="en-US" dirty="0" smtClean="0"/>
              <a:t>Relate objectives to the test policy (if established)</a:t>
            </a:r>
          </a:p>
          <a:p>
            <a:r>
              <a:rPr lang="en-US" dirty="0" smtClean="0"/>
              <a:t>More tips for creating Test Objectives</a:t>
            </a:r>
          </a:p>
          <a:p>
            <a:r>
              <a:rPr lang="en-US" b="1" dirty="0" smtClean="0"/>
              <a:t>Itemize:  </a:t>
            </a:r>
            <a:r>
              <a:rPr lang="en-US" dirty="0" smtClean="0"/>
              <a:t>so they can be referred to by a number</a:t>
            </a:r>
          </a:p>
          <a:p>
            <a:r>
              <a:rPr lang="en-US" b="1" dirty="0" smtClean="0"/>
              <a:t>Write in measurable statement:</a:t>
            </a:r>
            <a:r>
              <a:rPr lang="en-US" dirty="0" smtClean="0"/>
              <a:t> to focus testers on accomplishing the objective</a:t>
            </a:r>
          </a:p>
          <a:p>
            <a:r>
              <a:rPr lang="en-US" b="1" dirty="0" smtClean="0"/>
              <a:t>Assign Priority:</a:t>
            </a:r>
          </a:p>
          <a:p>
            <a:r>
              <a:rPr lang="en-US" b="1" i="1" dirty="0" smtClean="0">
                <a:cs typeface="Times New Roman" panose="02020803070505020304" pitchFamily="18" charset="0"/>
              </a:rPr>
              <a:t>	High</a:t>
            </a:r>
            <a:r>
              <a:rPr lang="en-US" dirty="0" smtClean="0">
                <a:cs typeface="Times New Roman" panose="02020803070505020304" pitchFamily="18" charset="0"/>
              </a:rPr>
              <a:t>:  The most important objectives to be accomplished </a:t>
            </a:r>
          </a:p>
          <a:p>
            <a:r>
              <a:rPr lang="en-US" b="1" i="1" dirty="0" smtClean="0">
                <a:cs typeface="Times New Roman" panose="02020803070505020304" pitchFamily="18" charset="0"/>
              </a:rPr>
              <a:t>	Average</a:t>
            </a:r>
            <a:r>
              <a:rPr lang="en-US" dirty="0" smtClean="0">
                <a:cs typeface="Times New Roman" panose="02020803070505020304" pitchFamily="18" charset="0"/>
              </a:rPr>
              <a:t>: Objectives to be accomplished only after the high-priority test objectives have been accomplished</a:t>
            </a:r>
          </a:p>
          <a:p>
            <a:r>
              <a:rPr lang="en-US" b="1" i="1" dirty="0" smtClean="0">
                <a:cs typeface="Times New Roman" panose="02020803070505020304" pitchFamily="18" charset="0"/>
              </a:rPr>
              <a:t>	Low</a:t>
            </a:r>
            <a:r>
              <a:rPr lang="en-US" dirty="0" smtClean="0">
                <a:cs typeface="Times New Roman" panose="02020803070505020304" pitchFamily="18" charset="0"/>
              </a:rPr>
              <a:t>: The least important of the test objectives</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r>
              <a:rPr lang="en-US" dirty="0" smtClean="0">
                <a:cs typeface="Times New Roman" panose="02020803070505020304" pitchFamily="18" charset="0"/>
              </a:rPr>
              <a:t>Establish priorities so that approximately one-third are high, one-third are average, and one-third low</a:t>
            </a:r>
            <a:br>
              <a:rPr lang="en-US" dirty="0" smtClean="0">
                <a:cs typeface="Times New Roman" panose="02020803070505020304" pitchFamily="18" charset="0"/>
              </a:rPr>
            </a:br>
            <a:endParaRPr lang="en-US" dirty="0" smtClean="0">
              <a:latin typeface="Wingdings" panose="05000000000000000000" pitchFamily="2" charset="2"/>
              <a:cs typeface="Times New Roman" panose="02020803070505020304" pitchFamily="18" charset="0"/>
            </a:endParaRPr>
          </a:p>
          <a:p>
            <a:r>
              <a:rPr lang="en-US" b="1" dirty="0" smtClean="0">
                <a:cs typeface="Times New Roman" panose="02020803070505020304" pitchFamily="18" charset="0"/>
              </a:rPr>
              <a:t>Define the completion criteria for each objective. </a:t>
            </a:r>
            <a:r>
              <a:rPr lang="en-US" dirty="0" smtClean="0">
                <a:cs typeface="Times New Roman" panose="02020803070505020304" pitchFamily="18" charset="0"/>
              </a:rPr>
              <a:t>This should state how the testers will determine whether the objective has been accomplished. The more specific the criteria, the easier it will be for the test team to follow through.</a:t>
            </a:r>
            <a:endParaRPr lang="en-US" dirty="0" smtClean="0"/>
          </a:p>
          <a:p>
            <a:endParaRPr lang="en-US" dirty="0" smtClean="0"/>
          </a:p>
          <a:p>
            <a:endParaRPr lang="en-US" dirty="0" smtClean="0"/>
          </a:p>
        </p:txBody>
      </p:sp>
      <p:sp>
        <p:nvSpPr>
          <p:cNvPr id="166916"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p:sp>
      <p:sp>
        <p:nvSpPr>
          <p:cNvPr id="171011" name="Rectangle 3"/>
          <p:cNvSpPr>
            <a:spLocks noGrp="1" noChangeArrowheads="1"/>
          </p:cNvSpPr>
          <p:nvPr>
            <p:ph type="body" idx="1"/>
          </p:nvPr>
        </p:nvSpPr>
        <p:spPr>
          <a:xfrm>
            <a:off x="974831" y="4560571"/>
            <a:ext cx="5365540" cy="4320540"/>
          </a:xfrm>
          <a:noFill/>
        </p:spPr>
        <p:txBody>
          <a:bodyPr/>
          <a:lstStyle/>
          <a:p>
            <a:r>
              <a:rPr lang="en-US" dirty="0" smtClean="0"/>
              <a:t>Definition from CBOK</a:t>
            </a:r>
          </a:p>
          <a:p>
            <a:endParaRPr lang="en-US" dirty="0" smtClean="0"/>
          </a:p>
          <a:p>
            <a:r>
              <a:rPr lang="en-US" dirty="0" smtClean="0"/>
              <a:t>Includes: </a:t>
            </a:r>
          </a:p>
          <a:p>
            <a:endParaRPr lang="en-US" dirty="0" smtClean="0"/>
          </a:p>
          <a:p>
            <a:endParaRPr lang="en-US" dirty="0" smtClean="0"/>
          </a:p>
        </p:txBody>
      </p:sp>
      <p:sp>
        <p:nvSpPr>
          <p:cNvPr id="171012"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p:sp>
      <p:sp>
        <p:nvSpPr>
          <p:cNvPr id="172035" name="Rectangle 3"/>
          <p:cNvSpPr>
            <a:spLocks noGrp="1" noChangeArrowheads="1"/>
          </p:cNvSpPr>
          <p:nvPr>
            <p:ph type="body" idx="1"/>
          </p:nvPr>
        </p:nvSpPr>
        <p:spPr>
          <a:xfrm>
            <a:off x="974831" y="4560571"/>
            <a:ext cx="5365540" cy="4320540"/>
          </a:xfrm>
          <a:noFill/>
        </p:spPr>
        <p:txBody>
          <a:bodyPr/>
          <a:lstStyle/>
          <a:p>
            <a:r>
              <a:rPr lang="en-US" smtClean="0"/>
              <a:t>Definition from CBOK</a:t>
            </a:r>
          </a:p>
        </p:txBody>
      </p:sp>
      <p:sp>
        <p:nvSpPr>
          <p:cNvPr id="172036" name="Date Placeholder 3"/>
          <p:cNvSpPr>
            <a:spLocks noGrp="1"/>
          </p:cNvSpPr>
          <p:nvPr>
            <p:ph type="dt" sz="quarter" idx="1"/>
          </p:nvPr>
        </p:nvSpPr>
        <p:spPr>
          <a:noFill/>
        </p:spPr>
        <p:txBody>
          <a:bodyPr/>
          <a:lstStyle/>
          <a:p>
            <a:endParaRPr lang="en-US" smtClean="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cs typeface="Times New Roman" panose="02020803070505020304" pitchFamily="18" charset="0"/>
              </a:rPr>
              <a:t>Provides the project team with guidelines to assure work products are complete and comply with standards, and all necessary activities are completed </a:t>
            </a:r>
            <a:r>
              <a:rPr lang="en-US" i="1" dirty="0" smtClean="0">
                <a:cs typeface="Times New Roman" panose="02020803070505020304" pitchFamily="18" charset="0"/>
              </a:rPr>
              <a:t>before</a:t>
            </a:r>
            <a:r>
              <a:rPr lang="en-US" dirty="0" smtClean="0">
                <a:cs typeface="Times New Roman" panose="02020803070505020304" pitchFamily="18" charset="0"/>
              </a:rPr>
              <a:t> work progresses</a:t>
            </a:r>
            <a:endParaRPr lang="en-US" dirty="0" smtClean="0"/>
          </a:p>
          <a:p>
            <a:endParaRPr lang="en-US" dirty="0" smtClean="0"/>
          </a:p>
          <a:p>
            <a:r>
              <a:rPr lang="en-US" dirty="0" smtClean="0"/>
              <a:t>Criteria Examples:</a:t>
            </a:r>
          </a:p>
          <a:p>
            <a:r>
              <a:rPr lang="en-US" b="1" i="1" dirty="0" smtClean="0">
                <a:cs typeface="Times New Roman" panose="02020803070505020304" pitchFamily="18" charset="0"/>
              </a:rPr>
              <a:t>Requirements Definition EXIT criteria</a:t>
            </a:r>
            <a:endParaRPr lang="en-US" dirty="0" smtClean="0">
              <a:cs typeface="Times New Roman" panose="02020803070505020304" pitchFamily="18" charset="0"/>
            </a:endParaRPr>
          </a:p>
          <a:p>
            <a:r>
              <a:rPr lang="en-US" dirty="0" smtClean="0">
                <a:cs typeface="Times New Roman" panose="02020803070505020304" pitchFamily="18" charset="0"/>
              </a:rPr>
              <a:t>·         Clear and understandable requirements</a:t>
            </a:r>
          </a:p>
          <a:p>
            <a:r>
              <a:rPr lang="en-US" dirty="0" smtClean="0">
                <a:cs typeface="Times New Roman" panose="02020803070505020304" pitchFamily="18" charset="0"/>
              </a:rPr>
              <a:t>·         Both functional and non-functional requirements defined</a:t>
            </a:r>
          </a:p>
          <a:p>
            <a:r>
              <a:rPr lang="en-US" dirty="0" smtClean="0">
                <a:cs typeface="Times New Roman" panose="02020803070505020304" pitchFamily="18" charset="0"/>
              </a:rPr>
              <a:t>·         Requirements are testable</a:t>
            </a:r>
          </a:p>
          <a:p>
            <a:r>
              <a:rPr lang="en-US" dirty="0" smtClean="0">
                <a:cs typeface="Times New Roman" panose="02020803070505020304" pitchFamily="18" charset="0"/>
              </a:rPr>
              <a:t>·         Test objectives are measurable</a:t>
            </a:r>
          </a:p>
          <a:p>
            <a:r>
              <a:rPr lang="en-US" dirty="0" smtClean="0">
                <a:cs typeface="Times New Roman" panose="02020803070505020304" pitchFamily="18" charset="0"/>
              </a:rPr>
              <a:t>·         Use cases and scenarios validated in walkthrough with users</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r>
              <a:rPr lang="en-US" b="1" i="1" dirty="0" smtClean="0">
                <a:cs typeface="Times New Roman" panose="02020803070505020304" pitchFamily="18" charset="0"/>
              </a:rPr>
              <a:t>Analysis EXIT criteria</a:t>
            </a:r>
            <a:endParaRPr lang="en-US" dirty="0" smtClean="0">
              <a:cs typeface="Times New Roman" panose="02020803070505020304" pitchFamily="18" charset="0"/>
            </a:endParaRPr>
          </a:p>
          <a:p>
            <a:r>
              <a:rPr lang="en-US" dirty="0" smtClean="0">
                <a:cs typeface="Times New Roman" panose="02020803070505020304" pitchFamily="18" charset="0"/>
              </a:rPr>
              <a:t>·         Test cases clearly defined and reviewed</a:t>
            </a:r>
          </a:p>
          <a:p>
            <a:r>
              <a:rPr lang="en-US" dirty="0" smtClean="0">
                <a:cs typeface="Times New Roman" panose="02020803070505020304" pitchFamily="18" charset="0"/>
              </a:rPr>
              <a:t>·         All requirements traced to use cases and test cases</a:t>
            </a:r>
          </a:p>
          <a:p>
            <a:r>
              <a:rPr lang="en-US" dirty="0" smtClean="0">
                <a:cs typeface="Times New Roman" panose="02020803070505020304" pitchFamily="18" charset="0"/>
              </a:rPr>
              <a:t>·         Non-functional requirements documented in supplemental specification document</a:t>
            </a:r>
          </a:p>
          <a:p>
            <a:r>
              <a:rPr lang="en-US" dirty="0" smtClean="0">
                <a:cs typeface="Times New Roman" panose="02020803070505020304" pitchFamily="18" charset="0"/>
              </a:rPr>
              <a:t>·         Use cases, scenarios, and class diagram validated and approved</a:t>
            </a:r>
          </a:p>
          <a:p>
            <a:r>
              <a:rPr lang="en-US" dirty="0" smtClean="0">
                <a:cs typeface="Times New Roman" panose="02020803070505020304" pitchFamily="18" charset="0"/>
              </a:rPr>
              <a:t>·         System test cases validated and approved</a:t>
            </a:r>
            <a:br>
              <a:rPr lang="en-US" dirty="0" smtClean="0">
                <a:cs typeface="Times New Roman" panose="02020803070505020304" pitchFamily="18" charset="0"/>
              </a:rPr>
            </a:br>
            <a:endParaRPr lang="en-US" dirty="0" smtClean="0">
              <a:cs typeface="Times New Roman" panose="02020803070505020304" pitchFamily="18" charset="0"/>
            </a:endParaRPr>
          </a:p>
          <a:p>
            <a:r>
              <a:rPr lang="en-US" b="1" i="1" dirty="0" smtClean="0">
                <a:cs typeface="Times New Roman" panose="02020803070505020304" pitchFamily="18" charset="0"/>
              </a:rPr>
              <a:t>Design EXIT criteria</a:t>
            </a:r>
            <a:endParaRPr lang="en-US" dirty="0" smtClean="0">
              <a:cs typeface="Times New Roman" panose="02020803070505020304" pitchFamily="18" charset="0"/>
            </a:endParaRPr>
          </a:p>
          <a:p>
            <a:r>
              <a:rPr lang="en-US" dirty="0" smtClean="0">
                <a:cs typeface="Times New Roman" panose="02020803070505020304" pitchFamily="18" charset="0"/>
              </a:rPr>
              <a:t>·         Design reviewed for testability</a:t>
            </a:r>
          </a:p>
          <a:p>
            <a:r>
              <a:rPr lang="en-US" dirty="0" smtClean="0">
                <a:cs typeface="Times New Roman" panose="02020803070505020304" pitchFamily="18" charset="0"/>
              </a:rPr>
              <a:t>·         Design work products comply with applicable standards</a:t>
            </a:r>
          </a:p>
          <a:p>
            <a:r>
              <a:rPr lang="en-US" dirty="0" smtClean="0">
                <a:cs typeface="Times New Roman" panose="02020803070505020304" pitchFamily="18" charset="0"/>
              </a:rPr>
              <a:t>·         Design validated for completeness, correctness, and requirements coverage</a:t>
            </a:r>
            <a:br>
              <a:rPr lang="en-US" dirty="0" smtClean="0">
                <a:cs typeface="Times New Roman" panose="02020803070505020304" pitchFamily="18" charset="0"/>
              </a:rPr>
            </a:br>
            <a:endParaRPr lang="en-US" dirty="0" smtClean="0">
              <a:cs typeface="Times New Roman" panose="02020803070505020304" pitchFamily="18" charset="0"/>
            </a:endParaRPr>
          </a:p>
          <a:p>
            <a:r>
              <a:rPr lang="en-US" b="1" i="1" dirty="0" smtClean="0">
                <a:cs typeface="Times New Roman" panose="02020803070505020304" pitchFamily="18" charset="0"/>
              </a:rPr>
              <a:t>Integration Test ENTRANCE criteria</a:t>
            </a:r>
            <a:endParaRPr lang="en-US" dirty="0" smtClean="0">
              <a:cs typeface="Times New Roman" panose="02020803070505020304" pitchFamily="18" charset="0"/>
            </a:endParaRPr>
          </a:p>
          <a:p>
            <a:r>
              <a:rPr lang="en-US" dirty="0" smtClean="0">
                <a:cs typeface="Times New Roman" panose="02020803070505020304" pitchFamily="18" charset="0"/>
              </a:rPr>
              <a:t>·         Documented evidence that component has successfully completed unit test. For example, integration testers may ask to review test results or completed unit test checklists</a:t>
            </a:r>
          </a:p>
          <a:p>
            <a:r>
              <a:rPr lang="en-US" dirty="0" smtClean="0">
                <a:cs typeface="Times New Roman" panose="02020803070505020304" pitchFamily="18" charset="0"/>
              </a:rPr>
              <a:t>·         Documented evidence that the contracted interface for a component has been delivered</a:t>
            </a:r>
          </a:p>
          <a:p>
            <a:r>
              <a:rPr lang="en-US" dirty="0" smtClean="0">
                <a:cs typeface="Times New Roman" panose="02020803070505020304" pitchFamily="18" charset="0"/>
              </a:rPr>
              <a:t>·         Adequate program or component documentation is available</a:t>
            </a:r>
          </a:p>
          <a:p>
            <a:r>
              <a:rPr lang="en-US" dirty="0" smtClean="0">
                <a:cs typeface="Times New Roman" panose="02020803070505020304" pitchFamily="18" charset="0"/>
              </a:rPr>
              <a:t>·         Verification that the correct version of the unit has been turned over for integration</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r>
              <a:rPr lang="en-US" b="1" i="1" dirty="0" smtClean="0">
                <a:cs typeface="Times New Roman" panose="02020803070505020304" pitchFamily="18" charset="0"/>
              </a:rPr>
              <a:t>Integration Test EXIT criteria</a:t>
            </a:r>
            <a:endParaRPr lang="en-US" dirty="0" smtClean="0">
              <a:cs typeface="Times New Roman" panose="02020803070505020304" pitchFamily="18" charset="0"/>
            </a:endParaRPr>
          </a:p>
          <a:p>
            <a:r>
              <a:rPr lang="en-US" dirty="0" smtClean="0">
                <a:cs typeface="Times New Roman" panose="02020803070505020304" pitchFamily="18" charset="0"/>
              </a:rPr>
              <a:t>·         Successful execution of the integration test plan</a:t>
            </a:r>
          </a:p>
          <a:p>
            <a:r>
              <a:rPr lang="en-US" dirty="0" smtClean="0">
                <a:cs typeface="Times New Roman" panose="02020803070505020304" pitchFamily="18" charset="0"/>
              </a:rPr>
              <a:t>·         No open severity 1 or 2 defects</a:t>
            </a:r>
          </a:p>
          <a:p>
            <a:r>
              <a:rPr lang="en-US" dirty="0" smtClean="0">
                <a:cs typeface="Times New Roman" panose="02020803070505020304" pitchFamily="18" charset="0"/>
              </a:rPr>
              <a:t>·         Component stability - for example, components must be stable and available 80% of the time</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endParaRPr lang="en-US" dirty="0" smtClean="0">
              <a:cs typeface="Times New Roman" panose="02020803070505020304" pitchFamily="18" charset="0"/>
            </a:endParaRPr>
          </a:p>
          <a:p>
            <a:r>
              <a:rPr lang="en-US" b="1" i="1" dirty="0" smtClean="0">
                <a:cs typeface="Times New Roman" panose="02020803070505020304" pitchFamily="18" charset="0"/>
              </a:rPr>
              <a:t>Code/Unit Test EXIT criteria</a:t>
            </a:r>
            <a:endParaRPr lang="en-US" dirty="0" smtClean="0">
              <a:cs typeface="Times New Roman" panose="02020803070505020304" pitchFamily="18" charset="0"/>
            </a:endParaRPr>
          </a:p>
          <a:p>
            <a:r>
              <a:rPr lang="en-US" dirty="0" smtClean="0">
                <a:cs typeface="Times New Roman" panose="02020803070505020304" pitchFamily="18" charset="0"/>
              </a:rPr>
              <a:t>·         Clean compile, link, and load</a:t>
            </a:r>
          </a:p>
          <a:p>
            <a:r>
              <a:rPr lang="en-US" dirty="0" smtClean="0">
                <a:cs typeface="Times New Roman" panose="02020803070505020304" pitchFamily="18" charset="0"/>
              </a:rPr>
              <a:t>·         100% code coverage</a:t>
            </a:r>
          </a:p>
          <a:p>
            <a:r>
              <a:rPr lang="en-US" dirty="0" smtClean="0">
                <a:cs typeface="Times New Roman" panose="02020803070505020304" pitchFamily="18" charset="0"/>
              </a:rPr>
              <a:t>·         Independent validation of code to design</a:t>
            </a:r>
          </a:p>
          <a:p>
            <a:r>
              <a:rPr lang="en-US" dirty="0" smtClean="0">
                <a:cs typeface="Times New Roman" panose="02020803070505020304" pitchFamily="18" charset="0"/>
              </a:rPr>
              <a:t>·         Documented evidence that each basis path as been successfully tested at least once</a:t>
            </a:r>
          </a:p>
          <a:p>
            <a:r>
              <a:rPr lang="en-US" dirty="0" smtClean="0">
                <a:cs typeface="Times New Roman" panose="02020803070505020304" pitchFamily="18" charset="0"/>
              </a:rPr>
              <a:t>·         Documented evidence that the contracted public interface for a component has been delivered </a:t>
            </a:r>
          </a:p>
          <a:p>
            <a:r>
              <a:rPr lang="en-US" dirty="0" smtClean="0">
                <a:cs typeface="Times New Roman" panose="02020803070505020304" pitchFamily="18" charset="0"/>
              </a:rPr>
              <a:t>·         Adequate program or component documentation is available</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endParaRPr lang="en-US" dirty="0" smtClean="0">
              <a:cs typeface="Times New Roman" panose="02020803070505020304" pitchFamily="18" charset="0"/>
            </a:endParaRPr>
          </a:p>
          <a:p>
            <a:r>
              <a:rPr lang="en-US" b="1" i="1" dirty="0" smtClean="0">
                <a:cs typeface="Times New Roman" panose="02020803070505020304" pitchFamily="18" charset="0"/>
              </a:rPr>
              <a:t>System Test ENTRANCE criteria</a:t>
            </a:r>
            <a:endParaRPr lang="en-US" dirty="0" smtClean="0">
              <a:cs typeface="Times New Roman" panose="02020803070505020304" pitchFamily="18" charset="0"/>
            </a:endParaRPr>
          </a:p>
          <a:p>
            <a:r>
              <a:rPr lang="en-US" dirty="0" smtClean="0">
                <a:cs typeface="Times New Roman" panose="02020803070505020304" pitchFamily="18" charset="0"/>
              </a:rPr>
              <a:t>·         Successful execution of the integration test plan</a:t>
            </a:r>
          </a:p>
          <a:p>
            <a:r>
              <a:rPr lang="en-US" dirty="0" smtClean="0">
                <a:cs typeface="Times New Roman" panose="02020803070505020304" pitchFamily="18" charset="0"/>
              </a:rPr>
              <a:t>·         No open severity 1 or 2 defects </a:t>
            </a:r>
          </a:p>
          <a:p>
            <a:r>
              <a:rPr lang="en-US" dirty="0" smtClean="0">
                <a:cs typeface="Times New Roman" panose="02020803070505020304" pitchFamily="18" charset="0"/>
              </a:rPr>
              <a:t>·         75-80% of total system functionality and 90% of major functionality delivered</a:t>
            </a:r>
          </a:p>
          <a:p>
            <a:r>
              <a:rPr lang="en-US" dirty="0" smtClean="0">
                <a:cs typeface="Times New Roman" panose="02020803070505020304" pitchFamily="18" charset="0"/>
              </a:rPr>
              <a:t>·         System stability for 48-72 hours prior to start of test</a:t>
            </a:r>
            <a:br>
              <a:rPr lang="en-US" dirty="0" smtClean="0">
                <a:cs typeface="Times New Roman" panose="02020803070505020304" pitchFamily="18" charset="0"/>
              </a:rPr>
            </a:br>
            <a:r>
              <a:rPr lang="en-US" dirty="0" smtClean="0">
                <a:cs typeface="Times New Roman" panose="02020803070505020304" pitchFamily="18" charset="0"/>
              </a:rPr>
              <a:t/>
            </a:r>
            <a:br>
              <a:rPr lang="en-US" dirty="0" smtClean="0">
                <a:cs typeface="Times New Roman" panose="02020803070505020304" pitchFamily="18" charset="0"/>
              </a:rPr>
            </a:br>
            <a:endParaRPr lang="en-US" dirty="0" smtClean="0">
              <a:cs typeface="Times New Roman" panose="02020803070505020304" pitchFamily="18" charset="0"/>
            </a:endParaRPr>
          </a:p>
          <a:p>
            <a:r>
              <a:rPr lang="en-US" b="1" i="1" dirty="0" smtClean="0">
                <a:cs typeface="Times New Roman" panose="02020803070505020304" pitchFamily="18" charset="0"/>
              </a:rPr>
              <a:t>System Test EXIT criteria</a:t>
            </a:r>
            <a:endParaRPr lang="en-US" dirty="0" smtClean="0">
              <a:cs typeface="Times New Roman" panose="02020803070505020304" pitchFamily="18" charset="0"/>
            </a:endParaRPr>
          </a:p>
          <a:p>
            <a:r>
              <a:rPr lang="en-US" dirty="0" smtClean="0">
                <a:cs typeface="Times New Roman" panose="02020803070505020304" pitchFamily="18" charset="0"/>
              </a:rPr>
              <a:t>·         Successful execution of the system test plan, and documentation shows coverage of requirements and high risk system components</a:t>
            </a:r>
          </a:p>
          <a:p>
            <a:r>
              <a:rPr lang="en-US" dirty="0" smtClean="0">
                <a:cs typeface="Times New Roman" panose="02020803070505020304" pitchFamily="18" charset="0"/>
              </a:rPr>
              <a:t>·         System meets pre-defined quality goals; (i.e. no open </a:t>
            </a:r>
            <a:r>
              <a:rPr lang="en-US" dirty="0" err="1" smtClean="0">
                <a:cs typeface="Times New Roman" panose="02020803070505020304" pitchFamily="18" charset="0"/>
              </a:rPr>
              <a:t>sev</a:t>
            </a:r>
            <a:r>
              <a:rPr lang="en-US" dirty="0" smtClean="0">
                <a:cs typeface="Times New Roman" panose="02020803070505020304" pitchFamily="18" charset="0"/>
              </a:rPr>
              <a:t> 1 or </a:t>
            </a:r>
            <a:r>
              <a:rPr lang="en-US" dirty="0" err="1" smtClean="0">
                <a:cs typeface="Times New Roman" panose="02020803070505020304" pitchFamily="18" charset="0"/>
              </a:rPr>
              <a:t>sev</a:t>
            </a:r>
            <a:r>
              <a:rPr lang="en-US" dirty="0" smtClean="0">
                <a:cs typeface="Times New Roman" panose="02020803070505020304" pitchFamily="18" charset="0"/>
              </a:rPr>
              <a:t> 2 defects)</a:t>
            </a:r>
          </a:p>
          <a:p>
            <a:r>
              <a:rPr lang="en-US" dirty="0" smtClean="0">
                <a:cs typeface="Times New Roman" panose="02020803070505020304" pitchFamily="18" charset="0"/>
              </a:rPr>
              <a:t>100% of total system functionality delivered</a:t>
            </a:r>
            <a:br>
              <a:rPr lang="en-US" dirty="0" smtClean="0">
                <a:cs typeface="Times New Roman" panose="02020803070505020304" pitchFamily="18" charset="0"/>
              </a:rPr>
            </a:br>
            <a:endParaRPr lang="en-US" dirty="0" smtClean="0">
              <a:cs typeface="Times New Roman" panose="02020803070505020304" pitchFamily="18" charset="0"/>
            </a:endParaRPr>
          </a:p>
          <a:p>
            <a:endParaRPr lang="en-US" dirty="0" smtClean="0">
              <a:cs typeface="Times New Roman" panose="02020803070505020304" pitchFamily="18" charset="0"/>
            </a:endParaRPr>
          </a:p>
          <a:p>
            <a:endParaRPr lang="en-US" dirty="0" smtClean="0"/>
          </a:p>
          <a:p>
            <a:endParaRPr lang="en-US" dirty="0"/>
          </a:p>
        </p:txBody>
      </p:sp>
      <p:sp>
        <p:nvSpPr>
          <p:cNvPr id="4" name="Date Placeholder 3"/>
          <p:cNvSpPr>
            <a:spLocks noGrp="1"/>
          </p:cNvSpPr>
          <p:nvPr>
            <p:ph type="dt" idx="10"/>
          </p:nvPr>
        </p:nvSpPr>
        <p:spPr/>
        <p:txBody>
          <a:bodyPr/>
          <a:lstStyle/>
          <a:p>
            <a:pPr>
              <a:defRPr/>
            </a:pPr>
            <a:endParaRPr lang="en-US">
              <a:solidFill>
                <a:prstClr val="black"/>
              </a:solidFill>
            </a:endParaRPr>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solidFill>
                  <a:prstClr val="black"/>
                </a:solidFill>
              </a:rPr>
              <a:pPr>
                <a:defRPr/>
              </a:pPr>
              <a:t>23</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704020202020204" pitchFamily="34" charset="0"/>
              </a:rPr>
              <a:t>SUMMARY</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3953432" y="1711914"/>
            <a:ext cx="4641518" cy="392415"/>
          </a:xfrm>
          <a:prstGeom prst="rect">
            <a:avLst/>
          </a:prstGeom>
          <a:noFill/>
        </p:spPr>
        <p:txBody>
          <a:bodyPr wrap="square" rtlCol="0">
            <a:spAutoFit/>
          </a:bodyPr>
          <a:lstStyle/>
          <a:p>
            <a:r>
              <a:rPr lang="en-IN" sz="1950" dirty="0" smtClean="0">
                <a:latin typeface="Helvetica LT Std Cond Light" panose="020B0406020202030204" pitchFamily="34" charset="0"/>
              </a:rPr>
              <a:t>In </a:t>
            </a:r>
            <a:r>
              <a:rPr lang="en-IN" sz="1950" dirty="0">
                <a:latin typeface="Helvetica LT Std Cond Light" panose="020B0406020202030204" pitchFamily="34" charset="0"/>
              </a:rPr>
              <a:t>this </a:t>
            </a:r>
            <a:r>
              <a:rPr lang="en-IN" sz="1950" dirty="0" smtClean="0">
                <a:latin typeface="Helvetica LT Std Cond Light" panose="020B0406020202030204" pitchFamily="34" charset="0"/>
              </a:rPr>
              <a:t>lesson, you’ve learned to:</a:t>
            </a:r>
            <a:endParaRPr lang="en-IN" sz="1950" dirty="0">
              <a:latin typeface="Helvetica LT Std Cond Light" panose="020B0406020202030204" pitchFamily="34" charset="0"/>
            </a:endParaRPr>
          </a:p>
        </p:txBody>
      </p:sp>
      <p:sp>
        <p:nvSpPr>
          <p:cNvPr id="12" name="TextBox 11"/>
          <p:cNvSpPr txBox="1"/>
          <p:nvPr/>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704020202020204" pitchFamily="34" charset="0"/>
              </a:rPr>
              <a:t>INTRODUCTION</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2" name="TextBox 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pPr/>
              <a:t>2/28/2022</a:t>
            </a:fld>
            <a:endParaRPr lang="en-US"/>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pPr/>
              <a:t>2/28/2022</a:t>
            </a:fld>
            <a:endParaRPr lang="en-US"/>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pPr/>
              <a:t>2/28/2022</a:t>
            </a:fld>
            <a:endParaRPr lang="en-US"/>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pPr/>
              <a:t>2/28/2022</a:t>
            </a:fld>
            <a:endParaRPr lang="en-US"/>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EF7C00D-DDD6-42A2-AB92-7A25628A06AF}" type="datetimeFigureOut">
              <a:rPr lang="en-US" smtClean="0"/>
              <a:pPr/>
              <a:t>2/28/2022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86D031D-8015-4C1F-8EAA-0E5262B39B40}"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Tree>
  </p:cSld>
  <p:clrMapOvr>
    <a:masterClrMapping/>
  </p:clrMapOvr>
  <p:timing>
    <p:tnLst>
      <p:par>
        <p:cTn id="1" dur="indefinite" restart="never" nodeType="tmRoot"/>
      </p:par>
    </p:tnLst>
  </p:timing>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pPr fontAlgn="base">
              <a:spcBef>
                <a:spcPct val="0"/>
              </a:spcBef>
              <a:spcAft>
                <a:spcPct val="0"/>
              </a:spcAft>
            </a:pPr>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704020202020204" pitchFamily="34" charset="0"/>
              </a:rPr>
              <a:t>OBJECTIVES</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pPr fontAlgn="base">
              <a:spcBef>
                <a:spcPct val="0"/>
              </a:spcBef>
              <a:spcAft>
                <a:spcPct val="0"/>
              </a:spcAft>
            </a:pPr>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pPr fontAlgn="base">
              <a:spcBef>
                <a:spcPct val="0"/>
              </a:spcBef>
              <a:spcAft>
                <a:spcPct val="0"/>
              </a:spcAft>
            </a:pPr>
            <a:r>
              <a:rPr lang="en-IN" sz="2700" b="1" dirty="0">
                <a:solidFill>
                  <a:srgbClr val="02918B"/>
                </a:solidFill>
                <a:cs typeface="Arial" panose="020B0704020202020204" pitchFamily="34" charset="0"/>
              </a:rPr>
              <a:t>CONCEPT</a:t>
            </a:r>
          </a:p>
        </p:txBody>
      </p:sp>
      <p:sp>
        <p:nvSpPr>
          <p:cNvPr id="8" name="TextBox 7"/>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4" cy="923330"/>
          </a:xfrm>
          <a:prstGeom prst="rect">
            <a:avLst/>
          </a:prstGeom>
          <a:noFill/>
        </p:spPr>
        <p:txBody>
          <a:bodyPr wrap="square" rtlCol="0">
            <a:spAutoFit/>
          </a:bodyPr>
          <a:lstStyle/>
          <a:p>
            <a:pPr fontAlgn="base">
              <a:spcBef>
                <a:spcPct val="0"/>
              </a:spcBef>
              <a:spcAft>
                <a:spcPct val="0"/>
              </a:spcAft>
            </a:pPr>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415"/>
          </a:xfrm>
          <a:prstGeom prst="rect">
            <a:avLst/>
          </a:prstGeom>
          <a:noFill/>
        </p:spPr>
        <p:txBody>
          <a:bodyPr wrap="square" rtlCol="0">
            <a:spAutoFit/>
          </a:bodyPr>
          <a:lstStyle/>
          <a:p>
            <a:pPr fontAlgn="base">
              <a:spcBef>
                <a:spcPct val="0"/>
              </a:spcBef>
              <a:spcAft>
                <a:spcPct val="0"/>
              </a:spcAft>
            </a:pPr>
            <a:r>
              <a:rPr lang="en-IN" sz="1950" dirty="0">
                <a:solidFill>
                  <a:prstClr val="black"/>
                </a:solidFill>
                <a:cs typeface="Arial" panose="020B0704020202020204" pitchFamily="34" charset="0"/>
              </a:rPr>
              <a:t>At the end of this </a:t>
            </a:r>
            <a:r>
              <a:rPr lang="en-IN" sz="1950" dirty="0" smtClean="0">
                <a:solidFill>
                  <a:prstClr val="black"/>
                </a:solidFill>
                <a:cs typeface="Arial" panose="020B0704020202020204" pitchFamily="34" charset="0"/>
              </a:rPr>
              <a:t>lesson, </a:t>
            </a:r>
            <a:r>
              <a:rPr lang="en-IN" sz="1950" dirty="0">
                <a:solidFill>
                  <a:prstClr val="black"/>
                </a:solidFill>
                <a:cs typeface="Arial" panose="020B0704020202020204" pitchFamily="34" charset="0"/>
              </a:rPr>
              <a:t>you will be able </a:t>
            </a:r>
            <a:r>
              <a:rPr lang="en-IN" sz="1950" dirty="0" smtClean="0">
                <a:solidFill>
                  <a:prstClr val="black"/>
                </a:solidFill>
                <a:cs typeface="Arial" panose="020B0704020202020204" pitchFamily="34" charset="0"/>
              </a:rPr>
              <a:t>to:</a:t>
            </a:r>
            <a:endParaRPr lang="en-IN" sz="1950" dirty="0">
              <a:solidFill>
                <a:prstClr val="black"/>
              </a:solidFill>
              <a:cs typeface="Arial" panose="020B0704020202020204" pitchFamily="34" charset="0"/>
            </a:endParaRPr>
          </a:p>
        </p:txBody>
      </p:sp>
      <p:sp>
        <p:nvSpPr>
          <p:cNvPr id="9" name="TextBox 8"/>
          <p:cNvSpPr txBox="1"/>
          <p:nvPr/>
        </p:nvSpPr>
        <p:spPr>
          <a:xfrm>
            <a:off x="262216" y="875715"/>
            <a:ext cx="3593024" cy="369332"/>
          </a:xfrm>
          <a:prstGeom prst="rect">
            <a:avLst/>
          </a:prstGeom>
          <a:noFill/>
        </p:spPr>
        <p:txBody>
          <a:bodyPr wrap="square" rtlCol="0">
            <a:spAutoFit/>
          </a:bodyPr>
          <a:lstStyle/>
          <a:p>
            <a:pPr fontAlgn="base">
              <a:spcBef>
                <a:spcPct val="0"/>
              </a:spcBef>
              <a:spcAft>
                <a:spcPct val="0"/>
              </a:spcAft>
            </a:pPr>
            <a:r>
              <a:rPr lang="en-IN" b="1" dirty="0" smtClean="0">
                <a:solidFill>
                  <a:srgbClr val="02918B"/>
                </a:solidFill>
                <a:latin typeface="Helvetica LT Std Cond" panose="020B0506020202030204" pitchFamily="34" charset="0"/>
                <a:cs typeface="Arial" panose="020B0704020202020204" pitchFamily="34" charset="0"/>
              </a:rPr>
              <a:t>LEARNING OBJECTIVES</a:t>
            </a:r>
            <a:endParaRPr lang="en-IN"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a:solidFill>
                  <a:srgbClr val="02918B"/>
                </a:solidFill>
                <a:latin typeface="Helvetica LT Std Cond Light" panose="020B0406020202030204" pitchFamily="34" charset="0"/>
                <a:cs typeface="Arial" panose="020B0704020202020204" pitchFamily="34" charset="0"/>
              </a:rPr>
              <a:t>CONCEPT</a:t>
            </a: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pPr fontAlgn="base">
              <a:spcBef>
                <a:spcPct val="0"/>
              </a:spcBef>
              <a:spcAft>
                <a:spcPct val="0"/>
              </a:spcAft>
            </a:pPr>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3953432" y="1711914"/>
            <a:ext cx="4641518" cy="392415"/>
          </a:xfrm>
          <a:prstGeom prst="rect">
            <a:avLst/>
          </a:prstGeom>
          <a:noFill/>
        </p:spPr>
        <p:txBody>
          <a:bodyPr wrap="square" rtlCol="0">
            <a:spAutoFit/>
          </a:bodyPr>
          <a:lstStyle/>
          <a:p>
            <a:pPr fontAlgn="base">
              <a:spcBef>
                <a:spcPct val="0"/>
              </a:spcBef>
              <a:spcAft>
                <a:spcPct val="0"/>
              </a:spcAft>
            </a:pPr>
            <a:r>
              <a:rPr lang="en-IN" sz="1950" dirty="0" smtClean="0">
                <a:solidFill>
                  <a:prstClr val="black"/>
                </a:solidFill>
                <a:cs typeface="Arial" panose="020B0704020202020204" pitchFamily="34" charset="0"/>
              </a:rPr>
              <a:t>In </a:t>
            </a:r>
            <a:r>
              <a:rPr lang="en-IN" sz="1950" dirty="0">
                <a:solidFill>
                  <a:prstClr val="black"/>
                </a:solidFill>
                <a:cs typeface="Arial" panose="020B0704020202020204" pitchFamily="34" charset="0"/>
              </a:rPr>
              <a:t>this </a:t>
            </a:r>
            <a:r>
              <a:rPr lang="en-IN" sz="1950" dirty="0" smtClean="0">
                <a:solidFill>
                  <a:prstClr val="black"/>
                </a:solidFill>
                <a:cs typeface="Arial" panose="020B0704020202020204" pitchFamily="34" charset="0"/>
              </a:rPr>
              <a:t>lesson, you’ve learned to:</a:t>
            </a:r>
            <a:endParaRPr lang="en-IN" sz="1950" dirty="0">
              <a:solidFill>
                <a:prstClr val="black"/>
              </a:solidFill>
              <a:cs typeface="Arial" panose="020B0704020202020204" pitchFamily="34" charset="0"/>
            </a:endParaRPr>
          </a:p>
        </p:txBody>
      </p:sp>
      <p:sp>
        <p:nvSpPr>
          <p:cNvPr id="12" name="TextBox 11"/>
          <p:cNvSpPr txBox="1"/>
          <p:nvPr/>
        </p:nvSpPr>
        <p:spPr>
          <a:xfrm>
            <a:off x="262216" y="875714"/>
            <a:ext cx="3593024" cy="369332"/>
          </a:xfrm>
          <a:prstGeom prst="rect">
            <a:avLst/>
          </a:prstGeom>
          <a:noFill/>
        </p:spPr>
        <p:txBody>
          <a:bodyPr wrap="square" rtlCol="0">
            <a:spAutoFit/>
          </a:bodyPr>
          <a:lstStyle/>
          <a:p>
            <a:pPr fontAlgn="base">
              <a:spcBef>
                <a:spcPct val="0"/>
              </a:spcBef>
              <a:spcAft>
                <a:spcPct val="0"/>
              </a:spcAft>
            </a:pPr>
            <a:r>
              <a:rPr lang="en-IN" b="1" dirty="0" smtClean="0">
                <a:solidFill>
                  <a:srgbClr val="02918B"/>
                </a:solidFill>
                <a:latin typeface="Helvetica LT Std Cond" panose="020B0506020202030204" pitchFamily="34" charset="0"/>
                <a:cs typeface="Arial" panose="020B0704020202020204" pitchFamily="34" charset="0"/>
              </a:rPr>
              <a:t>SUMMARY</a:t>
            </a:r>
            <a:endParaRPr lang="en-IN"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1"/>
            <a:ext cx="451822" cy="230832"/>
          </a:xfrm>
          <a:prstGeom prst="rect">
            <a:avLst/>
          </a:prstGeom>
          <a:noFill/>
        </p:spPr>
        <p:txBody>
          <a:bodyPr wrap="square" rtlCol="0">
            <a:spAutoFit/>
          </a:bodyPr>
          <a:lstStyle/>
          <a:p>
            <a:pPr algn="ctr" fontAlgn="base">
              <a:spcBef>
                <a:spcPct val="0"/>
              </a:spcBef>
              <a:spcAft>
                <a:spcPct val="0"/>
              </a:spcAft>
            </a:pPr>
            <a:fld id="{80185F77-B28D-4181-BD8D-423D01B3D466}" type="slidenum">
              <a:rPr lang="en-IN" sz="900" smtClean="0">
                <a:solidFill>
                  <a:prstClr val="white">
                    <a:lumMod val="50000"/>
                  </a:prstClr>
                </a:solidFill>
                <a:latin typeface="Arial" panose="020B0704020202020204" pitchFamily="34" charset="0"/>
                <a:cs typeface="Arial" panose="020B0704020202020204" pitchFamily="34" charset="0"/>
              </a:rPr>
              <a:pPr algn="ctr" fontAlgn="base">
                <a:spcBef>
                  <a:spcPct val="0"/>
                </a:spcBef>
                <a:spcAft>
                  <a:spcPct val="0"/>
                </a:spcAft>
              </a:pPr>
              <a:t>‹#›</a:t>
            </a:fld>
            <a:endParaRPr lang="en-IN" sz="900" dirty="0">
              <a:solidFill>
                <a:prstClr val="white">
                  <a:lumMod val="50000"/>
                </a:prstClr>
              </a:solidFill>
              <a:latin typeface="Arial" panose="020B0704020202020204" pitchFamily="34" charset="0"/>
              <a:cs typeface="Arial" panose="020B0704020202020204" pitchFamily="34" charset="0"/>
            </a:endParaRPr>
          </a:p>
        </p:txBody>
      </p:sp>
    </p:spTree>
  </p:cSld>
  <p:clrMapOvr>
    <a:masterClrMapping/>
  </p:clrMapOvr>
  <p:timing>
    <p:tnLst>
      <p:par>
        <p:cTn id="1" dur="indefinite" restart="never" nodeType="tmRoot"/>
      </p:par>
    </p:tnLst>
  </p:timing>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4" cy="923330"/>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704020202020204" pitchFamily="34" charset="0"/>
              </a:rPr>
              <a:t>CHECK YOUR UNDERSTANDING</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7" name="Oval 6"/>
          <p:cNvSpPr/>
          <p:nvPr/>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latin typeface="Helvetica LT Std" panose="020B0504020202020204" pitchFamily="34" charset="0"/>
              </a:rPr>
              <a:t>?</a:t>
            </a:r>
            <a:endParaRPr lang="en-IN" sz="4950" dirty="0">
              <a:latin typeface="Helvetica LT Std" panose="020B05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fontAlgn="base">
              <a:spcBef>
                <a:spcPct val="0"/>
              </a:spcBef>
              <a:spcAft>
                <a:spcPct val="0"/>
              </a:spcAft>
            </a:pPr>
            <a:endParaRPr lang="en-IN">
              <a:solidFill>
                <a:prstClr val="black"/>
              </a:solidFill>
              <a:latin typeface="Arial" panose="020B0704020202020204" pitchFamily="34" charset="0"/>
              <a:cs typeface="Arial" panose="020B0704020202020204" pitchFamily="34" charset="0"/>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pPr fontAlgn="base">
              <a:spcBef>
                <a:spcPct val="0"/>
              </a:spcBef>
              <a:spcAft>
                <a:spcPct val="0"/>
              </a:spcAft>
            </a:pPr>
            <a:endParaRPr lang="en-IN">
              <a:solidFill>
                <a:prstClr val="black"/>
              </a:solidFill>
              <a:latin typeface="Arial" panose="020B0704020202020204" pitchFamily="34" charset="0"/>
              <a:cs typeface="Arial" panose="020B0704020202020204" pitchFamily="34" charset="0"/>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4C1CFF7A-6C9B-4DE6-B2CD-50F0F150EF56}" type="slidenum">
              <a:rPr lang="en-US" smtClean="0">
                <a:solidFill>
                  <a:prstClr val="black">
                    <a:tint val="75000"/>
                  </a:prstClr>
                </a:solidFill>
              </a:rPr>
              <a:pPr>
                <a:defRPr/>
              </a:pPr>
              <a:t>‹#›</a:t>
            </a:fld>
            <a:endParaRPr lang="en-US" sz="1200" dirty="0">
              <a:solidFill>
                <a:prstClr val="black">
                  <a:tint val="75000"/>
                </a:prstClr>
              </a:solidFill>
            </a:endParaRPr>
          </a:p>
        </p:txBody>
      </p:sp>
    </p:spTree>
  </p:cSld>
  <p:clrMapOvr>
    <a:masterClrMapping/>
  </p:clrMapOvr>
  <p:timing>
    <p:tnLst>
      <p:par>
        <p:cTn id="1" dur="indefinite" restart="never" nodeType="tmRoot"/>
      </p:par>
    </p:tnLst>
  </p:timing>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fontAlgn="base">
              <a:spcBef>
                <a:spcPct val="0"/>
              </a:spcBef>
              <a:spcAft>
                <a:spcPct val="0"/>
              </a:spcAft>
            </a:pPr>
            <a:endParaRPr lang="en-IN">
              <a:solidFill>
                <a:prstClr val="black"/>
              </a:solidFill>
              <a:latin typeface="Arial" panose="020B0704020202020204" pitchFamily="34" charset="0"/>
              <a:cs typeface="Arial" panose="020B0704020202020204" pitchFamily="34" charset="0"/>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pPr fontAlgn="base">
              <a:spcBef>
                <a:spcPct val="0"/>
              </a:spcBef>
              <a:spcAft>
                <a:spcPct val="0"/>
              </a:spcAft>
            </a:pPr>
            <a:endParaRPr lang="en-IN">
              <a:solidFill>
                <a:prstClr val="black"/>
              </a:solidFill>
              <a:latin typeface="Arial" panose="020B0704020202020204" pitchFamily="34" charset="0"/>
              <a:cs typeface="Arial" panose="020B0704020202020204" pitchFamily="34" charset="0"/>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4C1CFF7A-6C9B-4DE6-B2CD-50F0F150EF56}" type="slidenum">
              <a:rPr lang="en-US" smtClean="0">
                <a:solidFill>
                  <a:prstClr val="black">
                    <a:tint val="75000"/>
                  </a:prstClr>
                </a:solidFill>
              </a:rPr>
              <a:pPr>
                <a:defRPr/>
              </a:pPr>
              <a:t>‹#›</a:t>
            </a:fld>
            <a:endParaRPr lang="en-US" sz="1200" dirty="0">
              <a:solidFill>
                <a:prstClr val="black">
                  <a:tint val="75000"/>
                </a:prstClr>
              </a:solidFill>
            </a:endParaRPr>
          </a:p>
        </p:txBody>
      </p:sp>
    </p:spTree>
  </p:cSld>
  <p:clrMapOvr>
    <a:masterClrMapping/>
  </p:clrMapOvr>
  <p:timing>
    <p:tnLst>
      <p:par>
        <p:cTn id="1" dur="indefinite" restart="never" nodeType="tmRoot"/>
      </p:par>
    </p:tnLst>
  </p:timing>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fontAlgn="base">
              <a:spcBef>
                <a:spcPct val="0"/>
              </a:spcBef>
              <a:spcAft>
                <a:spcPct val="0"/>
              </a:spcAft>
            </a:pPr>
            <a:endParaRPr lang="en-IN">
              <a:solidFill>
                <a:prstClr val="black"/>
              </a:solidFill>
              <a:latin typeface="Arial" panose="020B0704020202020204" pitchFamily="34" charset="0"/>
              <a:cs typeface="Arial" panose="020B0704020202020204" pitchFamily="34" charset="0"/>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pPr fontAlgn="base">
              <a:spcBef>
                <a:spcPct val="0"/>
              </a:spcBef>
              <a:spcAft>
                <a:spcPct val="0"/>
              </a:spcAft>
            </a:pPr>
            <a:endParaRPr lang="en-IN">
              <a:solidFill>
                <a:prstClr val="black"/>
              </a:solidFill>
              <a:latin typeface="Arial" panose="020B0704020202020204" pitchFamily="34" charset="0"/>
              <a:cs typeface="Arial" panose="020B0704020202020204" pitchFamily="34" charset="0"/>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4C1CFF7A-6C9B-4DE6-B2CD-50F0F150EF56}" type="slidenum">
              <a:rPr lang="en-US" smtClean="0">
                <a:solidFill>
                  <a:prstClr val="black">
                    <a:tint val="75000"/>
                  </a:prstClr>
                </a:solidFill>
              </a:rPr>
              <a:pPr>
                <a:defRPr/>
              </a:pPr>
              <a:t>‹#›</a:t>
            </a:fld>
            <a:endParaRPr lang="en-US" sz="1200" dirty="0">
              <a:solidFill>
                <a:prstClr val="black">
                  <a:tint val="75000"/>
                </a:prstClr>
              </a:solidFill>
            </a:endParaRPr>
          </a:p>
        </p:txBody>
      </p:sp>
    </p:spTree>
  </p:cSld>
  <p:clrMapOvr>
    <a:masterClrMapping/>
  </p:clrMapOvr>
  <p:timing>
    <p:tnLst>
      <p:par>
        <p:cTn id="1" dur="indefinite" restart="never" nodeType="tmRoot"/>
      </p:par>
    </p:tnLst>
  </p:timing>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fontAlgn="base">
              <a:spcBef>
                <a:spcPct val="0"/>
              </a:spcBef>
              <a:spcAft>
                <a:spcPct val="0"/>
              </a:spcAft>
            </a:pPr>
            <a:endParaRPr lang="en-IN">
              <a:solidFill>
                <a:prstClr val="black"/>
              </a:solidFill>
              <a:latin typeface="Arial" panose="020B0704020202020204" pitchFamily="34" charset="0"/>
              <a:cs typeface="Arial" panose="020B0704020202020204" pitchFamily="34" charset="0"/>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pPr fontAlgn="base">
              <a:spcBef>
                <a:spcPct val="0"/>
              </a:spcBef>
              <a:spcAft>
                <a:spcPct val="0"/>
              </a:spcAft>
            </a:pPr>
            <a:endParaRPr lang="en-IN">
              <a:solidFill>
                <a:prstClr val="black"/>
              </a:solidFill>
              <a:latin typeface="Arial" panose="020B0704020202020204" pitchFamily="34" charset="0"/>
              <a:cs typeface="Arial" panose="020B0704020202020204" pitchFamily="34" charset="0"/>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4C1CFF7A-6C9B-4DE6-B2CD-50F0F150EF56}" type="slidenum">
              <a:rPr lang="en-US" smtClean="0">
                <a:solidFill>
                  <a:prstClr val="black">
                    <a:tint val="75000"/>
                  </a:prstClr>
                </a:solidFill>
              </a:rPr>
              <a:pPr>
                <a:defRPr/>
              </a:pPr>
              <a:t>‹#›</a:t>
            </a:fld>
            <a:endParaRPr lang="en-US" sz="1200" dirty="0">
              <a:solidFill>
                <a:prstClr val="black">
                  <a:tint val="75000"/>
                </a:prstClr>
              </a:solidFill>
            </a:endParaRPr>
          </a:p>
        </p:txBody>
      </p:sp>
    </p:spTree>
  </p:cSld>
  <p:clrMapOvr>
    <a:masterClrMapping/>
  </p:clrMapOvr>
  <p:timing>
    <p:tnLst>
      <p:par>
        <p:cTn id="1" dur="indefinite" restart="never" nodeType="tmRoot"/>
      </p:par>
    </p:tnLst>
  </p:timing>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415"/>
          </a:xfrm>
          <a:prstGeom prst="rect">
            <a:avLst/>
          </a:prstGeom>
          <a:noFill/>
        </p:spPr>
        <p:txBody>
          <a:bodyPr wrap="square" rtlCol="0">
            <a:spAutoFit/>
          </a:bodyPr>
          <a:lstStyle/>
          <a:p>
            <a:r>
              <a:rPr lang="en-IN" sz="1950" dirty="0">
                <a:latin typeface="Helvetica LT Std Cond Light" panose="020B0406020202030204" pitchFamily="34" charset="0"/>
              </a:rPr>
              <a:t>At the end of this </a:t>
            </a:r>
            <a:r>
              <a:rPr lang="en-IN" sz="1950" dirty="0" smtClean="0">
                <a:latin typeface="Helvetica LT Std Cond Light" panose="020B0406020202030204" pitchFamily="34" charset="0"/>
              </a:rPr>
              <a:t>lesson, </a:t>
            </a:r>
            <a:r>
              <a:rPr lang="en-IN" sz="1950" dirty="0">
                <a:latin typeface="Helvetica LT Std Cond Light" panose="020B0406020202030204" pitchFamily="34" charset="0"/>
              </a:rPr>
              <a:t>you will be able </a:t>
            </a:r>
            <a:r>
              <a:rPr lang="en-IN" sz="1950" dirty="0" smtClean="0">
                <a:latin typeface="Helvetica LT Std Cond Light" panose="020B0406020202030204" pitchFamily="34" charset="0"/>
              </a:rPr>
              <a:t>to:</a:t>
            </a:r>
            <a:endParaRPr lang="en-IN" sz="1950" dirty="0">
              <a:latin typeface="Helvetica LT Std Cond Light" panose="020B0406020202030204" pitchFamily="34" charset="0"/>
            </a:endParaRPr>
          </a:p>
        </p:txBody>
      </p:sp>
      <p:sp>
        <p:nvSpPr>
          <p:cNvPr id="9" name="TextBox 8"/>
          <p:cNvSpPr txBox="1"/>
          <p:nvPr/>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a:t>
            </a:r>
            <a:r>
              <a:rPr lang="en-IN" sz="1800" b="1" baseline="0" dirty="0" smtClean="0">
                <a:solidFill>
                  <a:srgbClr val="02918B"/>
                </a:solidFill>
                <a:latin typeface="Helvetica LT Std Cond" panose="020B0506020202030204" pitchFamily="34" charset="0"/>
                <a:cs typeface="Arial" panose="020B0704020202020204" pitchFamily="34" charset="0"/>
              </a:rPr>
              <a:t>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slideLayout" Target="../slideLayouts/slideLayout66.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42" Type="http://schemas.openxmlformats.org/officeDocument/2006/relationships/slideLayout" Target="../slideLayouts/slideLayout69.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46" Type="http://schemas.openxmlformats.org/officeDocument/2006/relationships/theme" Target="../theme/theme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41" Type="http://schemas.openxmlformats.org/officeDocument/2006/relationships/slideLayout" Target="../slideLayouts/slideLayout68.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40" Type="http://schemas.openxmlformats.org/officeDocument/2006/relationships/slideLayout" Target="../slideLayouts/slideLayout67.xml"/><Relationship Id="rId45" Type="http://schemas.openxmlformats.org/officeDocument/2006/relationships/slideLayout" Target="../slideLayouts/slideLayout72.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4" Type="http://schemas.openxmlformats.org/officeDocument/2006/relationships/slideLayout" Target="../slideLayouts/slideLayout71.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43"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Right Triangle 9"/>
          <p:cNvSpPr/>
          <p:nvPr/>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Right Triangle 10"/>
          <p:cNvSpPr/>
          <p:nvPr/>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6D031D-8015-4C1F-8EAA-0E5262B39B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a:solidFill>
                <a:prstClr val="white"/>
              </a:solidFill>
            </a:endParaRPr>
          </a:p>
        </p:txBody>
      </p:sp>
      <p:sp>
        <p:nvSpPr>
          <p:cNvPr id="10" name="Right Triangle 9"/>
          <p:cNvSpPr/>
          <p:nvPr/>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a:solidFill>
                <a:prstClr val="white"/>
              </a:solidFill>
            </a:endParaRPr>
          </a:p>
        </p:txBody>
      </p:sp>
      <p:sp>
        <p:nvSpPr>
          <p:cNvPr id="11" name="Right Triangle 10"/>
          <p:cNvSpPr/>
          <p:nvPr/>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a:solidFill>
                <a:prstClr val="white"/>
              </a:solidFill>
            </a:endParaRPr>
          </a:p>
        </p:txBody>
      </p:sp>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defRPr/>
            </a:pPr>
            <a:fld id="{4C1CFF7A-6C9B-4DE6-B2CD-50F0F150EF56}" type="slidenum">
              <a:rPr lang="en-US" smtClean="0">
                <a:solidFill>
                  <a:prstClr val="black">
                    <a:tint val="75000"/>
                  </a:prstClr>
                </a:solidFill>
                <a:latin typeface="Arial" panose="020B0704020202020204" pitchFamily="34" charset="0"/>
                <a:cs typeface="Arial" panose="020B0704020202020204" pitchFamily="34" charset="0"/>
              </a:rPr>
              <a:pPr fontAlgn="base">
                <a:spcBef>
                  <a:spcPct val="0"/>
                </a:spcBef>
                <a:spcAft>
                  <a:spcPct val="0"/>
                </a:spcAft>
                <a:defRPr/>
              </a:pPr>
              <a:t>‹#›</a:t>
            </a:fld>
            <a:endParaRPr lang="en-US" sz="1200" dirty="0">
              <a:solidFill>
                <a:prstClr val="black">
                  <a:tint val="75000"/>
                </a:prstClr>
              </a:solidFill>
              <a:latin typeface="Arial" panose="020B0704020202020204" pitchFamily="34" charset="0"/>
              <a:cs typeface="Arial" panose="020B0704020202020204" pitchFamily="34" charset="0"/>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52" r:id="rId28"/>
    <p:sldLayoutId id="2147483753" r:id="rId29"/>
    <p:sldLayoutId id="2147483754" r:id="rId30"/>
    <p:sldLayoutId id="2147483755" r:id="rId31"/>
    <p:sldLayoutId id="2147483756" r:id="rId32"/>
    <p:sldLayoutId id="2147483757" r:id="rId33"/>
    <p:sldLayoutId id="2147483758" r:id="rId34"/>
    <p:sldLayoutId id="2147483759" r:id="rId35"/>
    <p:sldLayoutId id="2147483760" r:id="rId36"/>
    <p:sldLayoutId id="2147483761" r:id="rId37"/>
    <p:sldLayoutId id="2147483762" r:id="rId38"/>
    <p:sldLayoutId id="2147483763" r:id="rId39"/>
    <p:sldLayoutId id="2147483764" r:id="rId40"/>
    <p:sldLayoutId id="2147483765" r:id="rId41"/>
    <p:sldLayoutId id="2147483766" r:id="rId42"/>
    <p:sldLayoutId id="2147483767" r:id="rId43"/>
    <p:sldLayoutId id="2147483768" r:id="rId44"/>
    <p:sldLayoutId id="2147483769" r:id="rId45"/>
  </p:sldLayoutIdLst>
  <p:timing>
    <p:tnLst>
      <p:par>
        <p:cTn id="1" dur="indefinite" restart="never" nodeType="tmRoot"/>
      </p:par>
    </p:tnLst>
  </p:timing>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guru99.com/regression-testing.html" TargetMode="External"/><Relationship Id="rId2" Type="http://schemas.openxmlformats.org/officeDocument/2006/relationships/hyperlink" Target="https://www.guru99.com/the-unconventional-guide-to-defect-management.html"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515060" y="2351994"/>
            <a:ext cx="7886700" cy="3972606"/>
          </a:xfrm>
        </p:spPr>
        <p:txBody>
          <a:bodyPr/>
          <a:lstStyle/>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the definition of Test Strategy</a:t>
            </a:r>
          </a:p>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the need of Test Strategy</a:t>
            </a:r>
          </a:p>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the characteristics of Test Strategy</a:t>
            </a:r>
          </a:p>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what factors are to considered </a:t>
            </a:r>
          </a:p>
          <a:p>
            <a:pPr marL="0" indent="0" fontAlgn="auto">
              <a:lnSpc>
                <a:spcPct val="85000"/>
              </a:lnSpc>
              <a:spcBef>
                <a:spcPct val="50000"/>
              </a:spcBef>
              <a:spcAft>
                <a:spcPts val="0"/>
              </a:spcAft>
              <a:buClr>
                <a:schemeClr val="hlink"/>
              </a:buClr>
              <a:buSzPct val="100000"/>
              <a:buNone/>
              <a:defRPr/>
            </a:pPr>
            <a:r>
              <a:rPr lang="en-IN" sz="2000" kern="0" dirty="0" smtClean="0">
                <a:latin typeface="Trebuchet MS" panose="020B0703020202090204" pitchFamily="34" charset="0"/>
              </a:rPr>
              <a:t>     for </a:t>
            </a:r>
            <a:r>
              <a:rPr lang="en-IN" sz="2000" kern="0" dirty="0">
                <a:latin typeface="Trebuchet MS" panose="020B0703020202090204" pitchFamily="34" charset="0"/>
              </a:rPr>
              <a:t>Test Strategy</a:t>
            </a:r>
          </a:p>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the Test Strategy document</a:t>
            </a:r>
          </a:p>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Test Strategy Inputs and deliverables</a:t>
            </a:r>
          </a:p>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the Approach of Test Strategy</a:t>
            </a:r>
          </a:p>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typical Test Issues, related risks and considerations</a:t>
            </a:r>
          </a:p>
          <a:p>
            <a:pPr fontAlgn="auto">
              <a:lnSpc>
                <a:spcPct val="85000"/>
              </a:lnSpc>
              <a:spcBef>
                <a:spcPct val="50000"/>
              </a:spcBef>
              <a:spcAft>
                <a:spcPts val="0"/>
              </a:spcAft>
              <a:buClr>
                <a:schemeClr val="hlink"/>
              </a:buClr>
              <a:buSzPct val="100000"/>
              <a:defRPr/>
            </a:pPr>
            <a:r>
              <a:rPr lang="en-IN" sz="2000" kern="0" dirty="0">
                <a:latin typeface="Trebuchet MS" panose="020B0703020202090204" pitchFamily="34" charset="0"/>
              </a:rPr>
              <a:t>Understand the Test </a:t>
            </a:r>
            <a:r>
              <a:rPr lang="en-IN" sz="2000" kern="0" dirty="0" smtClean="0">
                <a:latin typeface="Trebuchet MS" panose="020B0703020202090204" pitchFamily="34" charset="0"/>
              </a:rPr>
              <a:t>Entry/Exit </a:t>
            </a:r>
            <a:r>
              <a:rPr lang="en-IN" sz="2000" kern="0" dirty="0">
                <a:latin typeface="Trebuchet MS" panose="020B0703020202090204" pitchFamily="34" charset="0"/>
              </a:rPr>
              <a:t>criteria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a:t>Scope</a:t>
            </a:r>
            <a:endParaRPr lang="en-IN" dirty="0"/>
          </a:p>
          <a:p>
            <a:pPr lvl="1"/>
            <a:r>
              <a:rPr lang="en-IN" dirty="0"/>
              <a:t>It defines parameters like</a:t>
            </a:r>
          </a:p>
          <a:p>
            <a:pPr lvl="1"/>
            <a:r>
              <a:rPr lang="en-IN" dirty="0"/>
              <a:t>Who will review the document?</a:t>
            </a:r>
          </a:p>
          <a:p>
            <a:pPr lvl="1"/>
            <a:r>
              <a:rPr lang="en-IN" dirty="0"/>
              <a:t>Who will approve this document?</a:t>
            </a:r>
          </a:p>
          <a:p>
            <a:pPr lvl="1"/>
            <a:r>
              <a:rPr lang="en-IN" dirty="0"/>
              <a:t>Testing activities carried out with </a:t>
            </a:r>
            <a:r>
              <a:rPr lang="en-IN" dirty="0" smtClean="0"/>
              <a:t>timelines</a:t>
            </a:r>
          </a:p>
          <a:p>
            <a:pPr lvl="1"/>
            <a:endParaRPr lang="en-IN" dirty="0"/>
          </a:p>
          <a:p>
            <a:r>
              <a:rPr lang="en-IN" b="1" dirty="0"/>
              <a:t>Test Approach</a:t>
            </a:r>
            <a:endParaRPr lang="en-IN" dirty="0"/>
          </a:p>
          <a:p>
            <a:pPr lvl="1"/>
            <a:r>
              <a:rPr lang="en-IN" dirty="0"/>
              <a:t>It defines</a:t>
            </a:r>
          </a:p>
          <a:p>
            <a:pPr lvl="1"/>
            <a:r>
              <a:rPr lang="en-IN" dirty="0"/>
              <a:t>Process of testing</a:t>
            </a:r>
          </a:p>
          <a:p>
            <a:pPr lvl="1"/>
            <a:r>
              <a:rPr lang="en-IN" dirty="0"/>
              <a:t>Testing levels</a:t>
            </a:r>
          </a:p>
          <a:p>
            <a:pPr lvl="1"/>
            <a:r>
              <a:rPr lang="en-IN" dirty="0"/>
              <a:t>Roles and responsibilities of each team member</a:t>
            </a:r>
          </a:p>
          <a:p>
            <a:pPr lvl="1"/>
            <a:r>
              <a:rPr lang="en-IN" dirty="0"/>
              <a:t>Types of Testing ( Load testing, Security testing, </a:t>
            </a:r>
            <a:r>
              <a:rPr lang="en-IN" dirty="0" err="1"/>
              <a:t>Performace</a:t>
            </a:r>
            <a:r>
              <a:rPr lang="en-IN" dirty="0"/>
              <a:t> testing etc.)</a:t>
            </a:r>
          </a:p>
          <a:p>
            <a:pPr lvl="1"/>
            <a:r>
              <a:rPr lang="en-IN" dirty="0"/>
              <a:t>Testing approach &amp; automation tool if applicable</a:t>
            </a:r>
          </a:p>
          <a:p>
            <a:pPr lvl="1"/>
            <a:r>
              <a:rPr lang="en-IN" dirty="0"/>
              <a:t>Adding new defects, re-testing,</a:t>
            </a:r>
            <a:r>
              <a:rPr lang="en-IN" dirty="0">
                <a:hlinkClick r:id="rId2"/>
              </a:rPr>
              <a:t> Defect </a:t>
            </a:r>
            <a:r>
              <a:rPr lang="en-IN" dirty="0"/>
              <a:t>triage, </a:t>
            </a:r>
            <a:r>
              <a:rPr lang="en-IN" dirty="0">
                <a:hlinkClick r:id="rId3"/>
              </a:rPr>
              <a:t>Regression Testing</a:t>
            </a:r>
            <a:r>
              <a:rPr lang="en-IN" dirty="0"/>
              <a:t> and test sign off</a:t>
            </a:r>
          </a:p>
          <a:p>
            <a:endParaRPr lang="en-IN" dirty="0"/>
          </a:p>
          <a:p>
            <a:endParaRPr lang="en-IN" dirty="0"/>
          </a:p>
        </p:txBody>
      </p:sp>
      <p:sp>
        <p:nvSpPr>
          <p:cNvPr id="3" name="Title 2"/>
          <p:cNvSpPr>
            <a:spLocks noGrp="1"/>
          </p:cNvSpPr>
          <p:nvPr>
            <p:ph type="title"/>
          </p:nvPr>
        </p:nvSpPr>
        <p:spPr/>
        <p:txBody>
          <a:bodyPr/>
          <a:lstStyle/>
          <a:p>
            <a:r>
              <a:rPr lang="en-US" dirty="0"/>
              <a:t>Test </a:t>
            </a:r>
            <a:r>
              <a:rPr lang="en-US" dirty="0" smtClean="0"/>
              <a:t>Strategy </a:t>
            </a:r>
            <a:r>
              <a:rPr lang="en-US" dirty="0"/>
              <a:t>– Activities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a:t>Test Environment</a:t>
            </a:r>
            <a:endParaRPr lang="en-IN" dirty="0"/>
          </a:p>
          <a:p>
            <a:pPr lvl="1"/>
            <a:r>
              <a:rPr lang="en-IN" dirty="0"/>
              <a:t>Define number of requirement and setup required for each environment</a:t>
            </a:r>
          </a:p>
          <a:p>
            <a:pPr lvl="1"/>
            <a:r>
              <a:rPr lang="en-IN" dirty="0"/>
              <a:t>Define backup of test data and restore </a:t>
            </a:r>
            <a:r>
              <a:rPr lang="en-IN" dirty="0" smtClean="0"/>
              <a:t>strategy</a:t>
            </a:r>
          </a:p>
          <a:p>
            <a:pPr lvl="1"/>
            <a:endParaRPr lang="en-IN" dirty="0" smtClean="0"/>
          </a:p>
          <a:p>
            <a:r>
              <a:rPr lang="en-IN" b="1" dirty="0"/>
              <a:t>Testing Tools</a:t>
            </a:r>
            <a:endParaRPr lang="en-IN" dirty="0"/>
          </a:p>
          <a:p>
            <a:pPr lvl="1"/>
            <a:r>
              <a:rPr lang="en-IN" dirty="0"/>
              <a:t>Automation and Test management tools needed for test execution</a:t>
            </a:r>
          </a:p>
          <a:p>
            <a:pPr lvl="1"/>
            <a:r>
              <a:rPr lang="en-IN" dirty="0"/>
              <a:t>Figure out number of open-source as well as commercial tools required, and determine how many users are supported on it and plan </a:t>
            </a:r>
            <a:r>
              <a:rPr lang="en-IN" dirty="0" smtClean="0"/>
              <a:t>accordingly</a:t>
            </a:r>
          </a:p>
          <a:p>
            <a:pPr lvl="1"/>
            <a:endParaRPr lang="en-IN" dirty="0"/>
          </a:p>
          <a:p>
            <a:r>
              <a:rPr lang="en-IN" b="1" dirty="0"/>
              <a:t>Release </a:t>
            </a:r>
            <a:r>
              <a:rPr lang="en-IN" b="1" dirty="0" smtClean="0"/>
              <a:t>Control</a:t>
            </a:r>
          </a:p>
          <a:p>
            <a:pPr lvl="1"/>
            <a:r>
              <a:rPr lang="en-IN" dirty="0"/>
              <a:t>Release management plan with appropriate version history that will make sure test execution for all modification in that </a:t>
            </a:r>
            <a:r>
              <a:rPr lang="en-IN" dirty="0" smtClean="0"/>
              <a:t>release</a:t>
            </a:r>
          </a:p>
          <a:p>
            <a:endParaRPr lang="en-IN" dirty="0"/>
          </a:p>
          <a:p>
            <a:r>
              <a:rPr lang="en-IN" b="1" dirty="0"/>
              <a:t>Risk Analysis</a:t>
            </a:r>
            <a:endParaRPr lang="en-IN" dirty="0"/>
          </a:p>
          <a:p>
            <a:pPr lvl="1"/>
            <a:r>
              <a:rPr lang="en-IN" dirty="0"/>
              <a:t>List all risks that you can estimate</a:t>
            </a:r>
          </a:p>
          <a:p>
            <a:pPr lvl="1"/>
            <a:r>
              <a:rPr lang="en-IN" dirty="0"/>
              <a:t>Give a clear plan to mitigate the risks also a contingency plan</a:t>
            </a:r>
          </a:p>
          <a:p>
            <a:endParaRPr lang="en-IN" dirty="0"/>
          </a:p>
          <a:p>
            <a:endParaRPr lang="en-IN" dirty="0"/>
          </a:p>
          <a:p>
            <a:endParaRPr lang="en-IN" dirty="0"/>
          </a:p>
        </p:txBody>
      </p:sp>
      <p:sp>
        <p:nvSpPr>
          <p:cNvPr id="3" name="Title 2"/>
          <p:cNvSpPr>
            <a:spLocks noGrp="1"/>
          </p:cNvSpPr>
          <p:nvPr>
            <p:ph type="title"/>
          </p:nvPr>
        </p:nvSpPr>
        <p:spPr/>
        <p:txBody>
          <a:bodyPr/>
          <a:lstStyle/>
          <a:p>
            <a:r>
              <a:rPr lang="en-US" dirty="0"/>
              <a:t>Test Strategy – Activities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a:t> Review and Approvals</a:t>
            </a:r>
            <a:endParaRPr lang="en-IN" dirty="0"/>
          </a:p>
          <a:p>
            <a:pPr lvl="1"/>
            <a:r>
              <a:rPr lang="en-IN" dirty="0"/>
              <a:t>All these activities are reviewed and sign off by the business team, project management, development team, etc.</a:t>
            </a:r>
          </a:p>
          <a:p>
            <a:pPr lvl="1"/>
            <a:r>
              <a:rPr lang="en-IN" dirty="0"/>
              <a:t>Summary of review changes should be traced at the beginning of the document along with approved date, name, and </a:t>
            </a:r>
            <a:r>
              <a:rPr lang="en-IN" dirty="0" smtClean="0"/>
              <a:t>comment</a:t>
            </a:r>
          </a:p>
          <a:p>
            <a:pPr lvl="1"/>
            <a:endParaRPr lang="en-IN" dirty="0"/>
          </a:p>
          <a:p>
            <a:endParaRPr lang="en-IN" dirty="0"/>
          </a:p>
          <a:p>
            <a:endParaRPr lang="en-IN" dirty="0"/>
          </a:p>
        </p:txBody>
      </p:sp>
      <p:sp>
        <p:nvSpPr>
          <p:cNvPr id="3" name="Title 2"/>
          <p:cNvSpPr>
            <a:spLocks noGrp="1"/>
          </p:cNvSpPr>
          <p:nvPr>
            <p:ph type="title"/>
          </p:nvPr>
        </p:nvSpPr>
        <p:spPr/>
        <p:txBody>
          <a:bodyPr/>
          <a:lstStyle/>
          <a:p>
            <a:r>
              <a:rPr lang="en-US" dirty="0"/>
              <a:t>Test Strategy – Activities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sz="half" idx="1"/>
          </p:nvPr>
        </p:nvSpPr>
        <p:spPr/>
        <p:txBody>
          <a:bodyPr/>
          <a:lstStyle/>
          <a:p>
            <a:r>
              <a:rPr lang="en-US" dirty="0"/>
              <a:t>Entry Criteria</a:t>
            </a:r>
          </a:p>
          <a:p>
            <a:pPr lvl="1"/>
            <a:r>
              <a:rPr lang="en-US" dirty="0"/>
              <a:t>Required conditions and standards for work product quality that must be present or met for entry into the next stage of the software development </a:t>
            </a:r>
            <a:r>
              <a:rPr lang="en-US" dirty="0" smtClean="0"/>
              <a:t>process</a:t>
            </a:r>
          </a:p>
          <a:p>
            <a:endParaRPr lang="en-US" dirty="0"/>
          </a:p>
          <a:p>
            <a:r>
              <a:rPr lang="en-US" dirty="0" smtClean="0"/>
              <a:t>Exit Criteria</a:t>
            </a:r>
          </a:p>
          <a:p>
            <a:endParaRPr lang="en-US" dirty="0" smtClean="0"/>
          </a:p>
          <a:p>
            <a:r>
              <a:rPr lang="en-US" dirty="0" smtClean="0"/>
              <a:t>All test cases should have been executed at least once</a:t>
            </a:r>
          </a:p>
          <a:p>
            <a:r>
              <a:rPr lang="en-US" dirty="0" smtClean="0"/>
              <a:t>All requirements should have been tested (validated) or verified </a:t>
            </a:r>
          </a:p>
          <a:p>
            <a:r>
              <a:rPr lang="en-US" dirty="0" smtClean="0"/>
              <a:t>All test documentation should have been completed</a:t>
            </a:r>
          </a:p>
          <a:p>
            <a:pPr lvl="1"/>
            <a:r>
              <a:rPr lang="en-US" dirty="0" smtClean="0"/>
              <a:t>Documents updated and submitted</a:t>
            </a:r>
          </a:p>
          <a:p>
            <a:r>
              <a:rPr lang="en-US" dirty="0" smtClean="0"/>
              <a:t>Configurations and baselines must ensure the correct versions</a:t>
            </a:r>
          </a:p>
          <a:p>
            <a:r>
              <a:rPr lang="en-US" dirty="0" smtClean="0"/>
              <a:t>All test incidents logged must be closed or a plan for closure must be prepared</a:t>
            </a:r>
          </a:p>
        </p:txBody>
      </p:sp>
      <p:pic>
        <p:nvPicPr>
          <p:cNvPr id="3" name="Picture Placeholder 2"/>
          <p:cNvPicPr>
            <a:picLocks noGrp="1" noChangeAspect="1"/>
          </p:cNvPicPr>
          <p:nvPr>
            <p:ph type="pic" idx="13"/>
          </p:nvPr>
        </p:nvPicPr>
        <p:blipFill>
          <a:blip r:embed="rId2" cstate="print">
            <a:extLst>
              <a:ext uri="{28A0092B-C50C-407E-A947-70E740481C1C}">
                <a14:useLocalDpi xmlns:a14="http://schemas.microsoft.com/office/drawing/2010/main" xmlns="" val="0"/>
              </a:ext>
            </a:extLst>
          </a:blip>
          <a:srcRect t="8693" b="8693"/>
          <a:stretch>
            <a:fillRect/>
          </a:stretch>
        </p:blipFill>
        <p:spPr/>
      </p:pic>
      <p:sp>
        <p:nvSpPr>
          <p:cNvPr id="96258" name="Rectangle 2"/>
          <p:cNvSpPr>
            <a:spLocks noGrp="1" noChangeArrowheads="1"/>
          </p:cNvSpPr>
          <p:nvPr>
            <p:ph type="title"/>
          </p:nvPr>
        </p:nvSpPr>
        <p:spPr/>
        <p:txBody>
          <a:bodyPr/>
          <a:lstStyle/>
          <a:p>
            <a:r>
              <a:rPr lang="en-US" dirty="0" smtClean="0"/>
              <a:t>Test Strategy – Entry /Exit Criteria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endParaRPr lang="en-US" smtClean="0"/>
          </a:p>
          <a:p>
            <a:r>
              <a:rPr lang="en-US" smtClean="0"/>
              <a:t>Requirement stage of the project</a:t>
            </a:r>
          </a:p>
          <a:p>
            <a:endParaRPr lang="en-US" smtClean="0"/>
          </a:p>
          <a:p>
            <a:endParaRPr lang="en-US" smtClean="0"/>
          </a:p>
          <a:p>
            <a:r>
              <a:rPr lang="en-US" smtClean="0"/>
              <a:t>Development stage</a:t>
            </a:r>
          </a:p>
          <a:p>
            <a:endParaRPr lang="en-US" smtClean="0"/>
          </a:p>
          <a:p>
            <a:endParaRPr lang="en-US" smtClean="0"/>
          </a:p>
          <a:p>
            <a:r>
              <a:rPr lang="en-US" smtClean="0"/>
              <a:t>Initial stage</a:t>
            </a:r>
          </a:p>
          <a:p>
            <a:endParaRPr lang="en-US" smtClean="0"/>
          </a:p>
          <a:p>
            <a:endParaRPr lang="en-US" smtClean="0"/>
          </a:p>
          <a:p>
            <a:r>
              <a:rPr lang="en-US" smtClean="0"/>
              <a:t>At the end of the project</a:t>
            </a:r>
          </a:p>
          <a:p>
            <a:endParaRPr lang="en-US" dirty="0"/>
          </a:p>
        </p:txBody>
      </p:sp>
      <p:sp>
        <p:nvSpPr>
          <p:cNvPr id="3" name="Content Placeholder 2"/>
          <p:cNvSpPr>
            <a:spLocks noGrp="1"/>
          </p:cNvSpPr>
          <p:nvPr>
            <p:ph sz="half" idx="13"/>
          </p:nvPr>
        </p:nvSpPr>
        <p:spPr/>
        <p:txBody>
          <a:bodyPr/>
          <a:lstStyle/>
          <a:p>
            <a:r>
              <a:rPr lang="en-US" smtClean="0"/>
              <a:t>When is Testing strategy prepared?</a:t>
            </a:r>
          </a:p>
          <a:p>
            <a:endParaRPr lang="en-US" dirty="0"/>
          </a:p>
        </p:txBody>
      </p:sp>
      <p:sp>
        <p:nvSpPr>
          <p:cNvPr id="10" name="Title 9"/>
          <p:cNvSpPr>
            <a:spLocks noGrp="1"/>
          </p:cNvSpPr>
          <p:nvPr>
            <p:ph type="title"/>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600" kern="0" cap="small" dirty="0">
                <a:latin typeface="Cambria" pitchFamily="18" charset="0"/>
              </a:rPr>
              <a:t>Test Planning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fontAlgn="auto">
              <a:lnSpc>
                <a:spcPct val="85000"/>
              </a:lnSpc>
              <a:spcBef>
                <a:spcPct val="50000"/>
              </a:spcBef>
              <a:spcAft>
                <a:spcPts val="0"/>
              </a:spcAft>
              <a:buClr>
                <a:schemeClr val="hlink"/>
              </a:buClr>
              <a:buSzPct val="100000"/>
              <a:defRPr/>
            </a:pPr>
            <a:r>
              <a:rPr lang="en-US" sz="2000" kern="0" dirty="0">
                <a:latin typeface="Trebuchet MS" panose="020B0703020202090204" pitchFamily="34" charset="0"/>
              </a:rPr>
              <a:t>Understand the Test process cycle</a:t>
            </a:r>
          </a:p>
          <a:p>
            <a:pPr fontAlgn="auto">
              <a:lnSpc>
                <a:spcPct val="85000"/>
              </a:lnSpc>
              <a:spcBef>
                <a:spcPct val="50000"/>
              </a:spcBef>
              <a:spcAft>
                <a:spcPts val="0"/>
              </a:spcAft>
              <a:buClr>
                <a:schemeClr val="hlink"/>
              </a:buClr>
              <a:buSzPct val="100000"/>
              <a:defRPr/>
            </a:pPr>
            <a:r>
              <a:rPr lang="en-US" sz="2000" kern="0" dirty="0">
                <a:latin typeface="Trebuchet MS" panose="020B0703020202090204" pitchFamily="34" charset="0"/>
              </a:rPr>
              <a:t>Understand Test Planning activities such as</a:t>
            </a:r>
          </a:p>
          <a:p>
            <a:pPr marL="685800" lvl="3">
              <a:lnSpc>
                <a:spcPct val="85000"/>
              </a:lnSpc>
              <a:spcBef>
                <a:spcPct val="50000"/>
              </a:spcBef>
              <a:buClr>
                <a:schemeClr val="hlink"/>
              </a:buClr>
              <a:buSzPct val="100000"/>
              <a:defRPr/>
            </a:pPr>
            <a:r>
              <a:rPr lang="en-US" sz="2000" i="1" kern="0" dirty="0">
                <a:solidFill>
                  <a:schemeClr val="accent2">
                    <a:lumMod val="75000"/>
                  </a:schemeClr>
                </a:solidFill>
                <a:latin typeface="Trebuchet MS" panose="020B0703020202090204" pitchFamily="34" charset="0"/>
              </a:rPr>
              <a:t>Pre-Planning Activities  </a:t>
            </a:r>
          </a:p>
          <a:p>
            <a:pPr marL="685800" lvl="3">
              <a:lnSpc>
                <a:spcPct val="85000"/>
              </a:lnSpc>
              <a:spcBef>
                <a:spcPct val="50000"/>
              </a:spcBef>
              <a:buClr>
                <a:schemeClr val="hlink"/>
              </a:buClr>
              <a:buSzPct val="100000"/>
              <a:defRPr/>
            </a:pPr>
            <a:r>
              <a:rPr lang="en-US" sz="2000" i="1" kern="0" dirty="0">
                <a:solidFill>
                  <a:schemeClr val="accent2">
                    <a:lumMod val="75000"/>
                  </a:schemeClr>
                </a:solidFill>
                <a:latin typeface="Trebuchet MS" panose="020B0703020202090204" pitchFamily="34" charset="0"/>
              </a:rPr>
              <a:t>Test Planning Activities  </a:t>
            </a:r>
          </a:p>
          <a:p>
            <a:pPr marL="685800" lvl="3">
              <a:lnSpc>
                <a:spcPct val="85000"/>
              </a:lnSpc>
              <a:spcBef>
                <a:spcPct val="50000"/>
              </a:spcBef>
              <a:buClr>
                <a:schemeClr val="hlink"/>
              </a:buClr>
              <a:buSzPct val="100000"/>
              <a:defRPr/>
            </a:pPr>
            <a:r>
              <a:rPr lang="en-US" sz="2000" i="1" kern="0" dirty="0">
                <a:solidFill>
                  <a:schemeClr val="accent2">
                    <a:lumMod val="75000"/>
                  </a:schemeClr>
                </a:solidFill>
                <a:latin typeface="Trebuchet MS" panose="020B0703020202090204" pitchFamily="34" charset="0"/>
              </a:rPr>
              <a:t>Post Planning Activities</a:t>
            </a:r>
          </a:p>
          <a:p>
            <a:pPr fontAlgn="auto">
              <a:lnSpc>
                <a:spcPct val="85000"/>
              </a:lnSpc>
              <a:spcBef>
                <a:spcPct val="50000"/>
              </a:spcBef>
              <a:spcAft>
                <a:spcPts val="0"/>
              </a:spcAft>
              <a:buClr>
                <a:schemeClr val="hlink"/>
              </a:buClr>
              <a:buSzPct val="100000"/>
              <a:defRPr/>
            </a:pPr>
            <a:r>
              <a:rPr lang="en-US" sz="2000" kern="0" dirty="0">
                <a:latin typeface="Trebuchet MS" panose="020B0703020202090204" pitchFamily="34" charset="0"/>
              </a:rPr>
              <a:t>Understand creation of a Test Plan</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3"/>
          <p:cNvSpPr>
            <a:spLocks noGrp="1" noChangeArrowheads="1"/>
          </p:cNvSpPr>
          <p:nvPr>
            <p:ph sz="half" idx="1"/>
          </p:nvPr>
        </p:nvSpPr>
        <p:spPr>
          <a:prstGeom prst="rect">
            <a:avLst/>
          </a:prstGeom>
        </p:spPr>
        <p:txBody>
          <a:bodyPr/>
          <a:lstStyle/>
          <a:p>
            <a:r>
              <a:rPr lang="en-US" dirty="0" smtClean="0"/>
              <a:t>Comprises of 3 activities:</a:t>
            </a:r>
          </a:p>
          <a:p>
            <a:pPr lvl="1"/>
            <a:r>
              <a:rPr lang="en-US" dirty="0" smtClean="0"/>
              <a:t>Pre-Planning Activities</a:t>
            </a:r>
          </a:p>
          <a:p>
            <a:pPr lvl="2"/>
            <a:r>
              <a:rPr lang="en-US" dirty="0" smtClean="0"/>
              <a:t>Success criteria / Acceptance criteria</a:t>
            </a:r>
          </a:p>
          <a:p>
            <a:pPr lvl="2"/>
            <a:r>
              <a:rPr lang="en-US" dirty="0" smtClean="0"/>
              <a:t>Test Objectives</a:t>
            </a:r>
          </a:p>
          <a:p>
            <a:pPr lvl="2"/>
            <a:r>
              <a:rPr lang="en-US" dirty="0" smtClean="0"/>
              <a:t>Assumptions</a:t>
            </a:r>
          </a:p>
          <a:p>
            <a:pPr lvl="2"/>
            <a:r>
              <a:rPr lang="en-US" dirty="0" smtClean="0"/>
              <a:t>Entrance/Exit Criteria</a:t>
            </a:r>
          </a:p>
          <a:p>
            <a:pPr lvl="1"/>
            <a:r>
              <a:rPr lang="en-US" dirty="0" smtClean="0"/>
              <a:t>Test Planning Activities</a:t>
            </a:r>
          </a:p>
          <a:p>
            <a:pPr lvl="2"/>
            <a:r>
              <a:rPr lang="en-US" dirty="0" smtClean="0"/>
              <a:t>Test Plan</a:t>
            </a:r>
          </a:p>
          <a:p>
            <a:pPr lvl="2"/>
            <a:r>
              <a:rPr lang="en-US" dirty="0" smtClean="0"/>
              <a:t>Requirements and Traceability</a:t>
            </a:r>
          </a:p>
          <a:p>
            <a:pPr lvl="2"/>
            <a:r>
              <a:rPr lang="en-US" dirty="0" smtClean="0"/>
              <a:t>Estimating</a:t>
            </a:r>
          </a:p>
          <a:p>
            <a:pPr lvl="2"/>
            <a:r>
              <a:rPr lang="en-US" dirty="0" smtClean="0"/>
              <a:t>Scheduling</a:t>
            </a:r>
          </a:p>
          <a:p>
            <a:pPr lvl="2"/>
            <a:r>
              <a:rPr lang="en-US" dirty="0" smtClean="0"/>
              <a:t>Staffing</a:t>
            </a:r>
          </a:p>
          <a:p>
            <a:pPr lvl="2"/>
            <a:r>
              <a:rPr lang="en-US" dirty="0" smtClean="0"/>
              <a:t>Approach</a:t>
            </a:r>
          </a:p>
          <a:p>
            <a:pPr lvl="2"/>
            <a:r>
              <a:rPr lang="en-US" dirty="0" smtClean="0"/>
              <a:t>Test Check Procedures</a:t>
            </a:r>
          </a:p>
          <a:p>
            <a:pPr lvl="1"/>
            <a:r>
              <a:rPr lang="en-US" dirty="0" smtClean="0"/>
              <a:t>Post Planning Activities</a:t>
            </a:r>
          </a:p>
          <a:p>
            <a:pPr lvl="2"/>
            <a:r>
              <a:rPr lang="en-US" dirty="0" smtClean="0"/>
              <a:t>Change Management</a:t>
            </a:r>
          </a:p>
          <a:p>
            <a:pPr lvl="2"/>
            <a:r>
              <a:rPr lang="en-US" dirty="0" smtClean="0"/>
              <a:t>Versioning</a:t>
            </a:r>
          </a:p>
          <a:p>
            <a:pPr lvl="1"/>
            <a:endParaRPr lang="en-US" dirty="0" smtClean="0"/>
          </a:p>
        </p:txBody>
      </p:sp>
      <p:sp>
        <p:nvSpPr>
          <p:cNvPr id="103426" name="Rectangle 2"/>
          <p:cNvSpPr>
            <a:spLocks noGrp="1" noChangeArrowheads="1"/>
          </p:cNvSpPr>
          <p:nvPr>
            <p:ph type="title"/>
          </p:nvPr>
        </p:nvSpPr>
        <p:spPr>
          <a:prstGeom prst="rect">
            <a:avLst/>
          </a:prstGeom>
        </p:spPr>
        <p:txBody>
          <a:bodyPr/>
          <a:lstStyle/>
          <a:p>
            <a:r>
              <a:rPr lang="en-US" dirty="0" smtClean="0"/>
              <a:t>Test Planning – Activities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wipe(left)">
                                      <p:cBhvr>
                                        <p:cTn id="7" dur="500"/>
                                        <p:tgtEl>
                                          <p:spTgt spid="1320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wipe(left)">
                                      <p:cBhvr>
                                        <p:cTn id="10" dur="500"/>
                                        <p:tgtEl>
                                          <p:spTgt spid="1320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animEffect transition="in" filter="wipe(left)">
                                      <p:cBhvr>
                                        <p:cTn id="13" dur="500"/>
                                        <p:tgtEl>
                                          <p:spTgt spid="1320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2099">
                                            <p:txEl>
                                              <p:pRg st="3" end="3"/>
                                            </p:txEl>
                                          </p:spTgt>
                                        </p:tgtEl>
                                        <p:attrNameLst>
                                          <p:attrName>style.visibility</p:attrName>
                                        </p:attrNameLst>
                                      </p:cBhvr>
                                      <p:to>
                                        <p:strVal val="visible"/>
                                      </p:to>
                                    </p:set>
                                    <p:animEffect transition="in" filter="wipe(left)">
                                      <p:cBhvr>
                                        <p:cTn id="16" dur="500"/>
                                        <p:tgtEl>
                                          <p:spTgt spid="1320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2099">
                                            <p:txEl>
                                              <p:pRg st="4" end="4"/>
                                            </p:txEl>
                                          </p:spTgt>
                                        </p:tgtEl>
                                        <p:attrNameLst>
                                          <p:attrName>style.visibility</p:attrName>
                                        </p:attrNameLst>
                                      </p:cBhvr>
                                      <p:to>
                                        <p:strVal val="visible"/>
                                      </p:to>
                                    </p:set>
                                    <p:animEffect transition="in" filter="wipe(left)">
                                      <p:cBhvr>
                                        <p:cTn id="19" dur="500"/>
                                        <p:tgtEl>
                                          <p:spTgt spid="13209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2099">
                                            <p:txEl>
                                              <p:pRg st="5" end="5"/>
                                            </p:txEl>
                                          </p:spTgt>
                                        </p:tgtEl>
                                        <p:attrNameLst>
                                          <p:attrName>style.visibility</p:attrName>
                                        </p:attrNameLst>
                                      </p:cBhvr>
                                      <p:to>
                                        <p:strVal val="visible"/>
                                      </p:to>
                                    </p:set>
                                    <p:animEffect transition="in" filter="wipe(left)">
                                      <p:cBhvr>
                                        <p:cTn id="22" dur="500"/>
                                        <p:tgtEl>
                                          <p:spTgt spid="13209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2099">
                                            <p:txEl>
                                              <p:pRg st="6" end="6"/>
                                            </p:txEl>
                                          </p:spTgt>
                                        </p:tgtEl>
                                        <p:attrNameLst>
                                          <p:attrName>style.visibility</p:attrName>
                                        </p:attrNameLst>
                                      </p:cBhvr>
                                      <p:to>
                                        <p:strVal val="visible"/>
                                      </p:to>
                                    </p:set>
                                    <p:animEffect transition="in" filter="wipe(left)">
                                      <p:cBhvr>
                                        <p:cTn id="25" dur="500"/>
                                        <p:tgtEl>
                                          <p:spTgt spid="13209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2099">
                                            <p:txEl>
                                              <p:pRg st="7" end="7"/>
                                            </p:txEl>
                                          </p:spTgt>
                                        </p:tgtEl>
                                        <p:attrNameLst>
                                          <p:attrName>style.visibility</p:attrName>
                                        </p:attrNameLst>
                                      </p:cBhvr>
                                      <p:to>
                                        <p:strVal val="visible"/>
                                      </p:to>
                                    </p:set>
                                    <p:animEffect transition="in" filter="wipe(left)">
                                      <p:cBhvr>
                                        <p:cTn id="28" dur="500"/>
                                        <p:tgtEl>
                                          <p:spTgt spid="132099">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2099">
                                            <p:txEl>
                                              <p:pRg st="8" end="8"/>
                                            </p:txEl>
                                          </p:spTgt>
                                        </p:tgtEl>
                                        <p:attrNameLst>
                                          <p:attrName>style.visibility</p:attrName>
                                        </p:attrNameLst>
                                      </p:cBhvr>
                                      <p:to>
                                        <p:strVal val="visible"/>
                                      </p:to>
                                    </p:set>
                                    <p:animEffect transition="in" filter="wipe(left)">
                                      <p:cBhvr>
                                        <p:cTn id="31" dur="500"/>
                                        <p:tgtEl>
                                          <p:spTgt spid="132099">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2099">
                                            <p:txEl>
                                              <p:pRg st="9" end="9"/>
                                            </p:txEl>
                                          </p:spTgt>
                                        </p:tgtEl>
                                        <p:attrNameLst>
                                          <p:attrName>style.visibility</p:attrName>
                                        </p:attrNameLst>
                                      </p:cBhvr>
                                      <p:to>
                                        <p:strVal val="visible"/>
                                      </p:to>
                                    </p:set>
                                    <p:animEffect transition="in" filter="wipe(left)">
                                      <p:cBhvr>
                                        <p:cTn id="34" dur="500"/>
                                        <p:tgtEl>
                                          <p:spTgt spid="132099">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32099">
                                            <p:txEl>
                                              <p:pRg st="10" end="10"/>
                                            </p:txEl>
                                          </p:spTgt>
                                        </p:tgtEl>
                                        <p:attrNameLst>
                                          <p:attrName>style.visibility</p:attrName>
                                        </p:attrNameLst>
                                      </p:cBhvr>
                                      <p:to>
                                        <p:strVal val="visible"/>
                                      </p:to>
                                    </p:set>
                                    <p:animEffect transition="in" filter="wipe(left)">
                                      <p:cBhvr>
                                        <p:cTn id="37" dur="500"/>
                                        <p:tgtEl>
                                          <p:spTgt spid="132099">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2099">
                                            <p:txEl>
                                              <p:pRg st="11" end="11"/>
                                            </p:txEl>
                                          </p:spTgt>
                                        </p:tgtEl>
                                        <p:attrNameLst>
                                          <p:attrName>style.visibility</p:attrName>
                                        </p:attrNameLst>
                                      </p:cBhvr>
                                      <p:to>
                                        <p:strVal val="visible"/>
                                      </p:to>
                                    </p:set>
                                    <p:animEffect transition="in" filter="wipe(left)">
                                      <p:cBhvr>
                                        <p:cTn id="40" dur="500"/>
                                        <p:tgtEl>
                                          <p:spTgt spid="132099">
                                            <p:txEl>
                                              <p:pRg st="11" end="1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32099">
                                            <p:txEl>
                                              <p:pRg st="12" end="12"/>
                                            </p:txEl>
                                          </p:spTgt>
                                        </p:tgtEl>
                                        <p:attrNameLst>
                                          <p:attrName>style.visibility</p:attrName>
                                        </p:attrNameLst>
                                      </p:cBhvr>
                                      <p:to>
                                        <p:strVal val="visible"/>
                                      </p:to>
                                    </p:set>
                                    <p:animEffect transition="in" filter="wipe(left)">
                                      <p:cBhvr>
                                        <p:cTn id="43" dur="500"/>
                                        <p:tgtEl>
                                          <p:spTgt spid="132099">
                                            <p:txEl>
                                              <p:pRg st="12" end="12"/>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32099">
                                            <p:txEl>
                                              <p:pRg st="13" end="13"/>
                                            </p:txEl>
                                          </p:spTgt>
                                        </p:tgtEl>
                                        <p:attrNameLst>
                                          <p:attrName>style.visibility</p:attrName>
                                        </p:attrNameLst>
                                      </p:cBhvr>
                                      <p:to>
                                        <p:strVal val="visible"/>
                                      </p:to>
                                    </p:set>
                                    <p:animEffect transition="in" filter="wipe(left)">
                                      <p:cBhvr>
                                        <p:cTn id="46" dur="500"/>
                                        <p:tgtEl>
                                          <p:spTgt spid="132099">
                                            <p:txEl>
                                              <p:pRg st="13" end="13"/>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32099">
                                            <p:txEl>
                                              <p:pRg st="14" end="14"/>
                                            </p:txEl>
                                          </p:spTgt>
                                        </p:tgtEl>
                                        <p:attrNameLst>
                                          <p:attrName>style.visibility</p:attrName>
                                        </p:attrNameLst>
                                      </p:cBhvr>
                                      <p:to>
                                        <p:strVal val="visible"/>
                                      </p:to>
                                    </p:set>
                                    <p:animEffect transition="in" filter="wipe(left)">
                                      <p:cBhvr>
                                        <p:cTn id="49" dur="500"/>
                                        <p:tgtEl>
                                          <p:spTgt spid="132099">
                                            <p:txEl>
                                              <p:pRg st="14" end="14"/>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2099">
                                            <p:txEl>
                                              <p:pRg st="15" end="15"/>
                                            </p:txEl>
                                          </p:spTgt>
                                        </p:tgtEl>
                                        <p:attrNameLst>
                                          <p:attrName>style.visibility</p:attrName>
                                        </p:attrNameLst>
                                      </p:cBhvr>
                                      <p:to>
                                        <p:strVal val="visible"/>
                                      </p:to>
                                    </p:set>
                                    <p:animEffect transition="in" filter="wipe(left)">
                                      <p:cBhvr>
                                        <p:cTn id="52" dur="500"/>
                                        <p:tgtEl>
                                          <p:spTgt spid="132099">
                                            <p:txEl>
                                              <p:pRg st="15" end="15"/>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32099">
                                            <p:txEl>
                                              <p:pRg st="16" end="16"/>
                                            </p:txEl>
                                          </p:spTgt>
                                        </p:tgtEl>
                                        <p:attrNameLst>
                                          <p:attrName>style.visibility</p:attrName>
                                        </p:attrNameLst>
                                      </p:cBhvr>
                                      <p:to>
                                        <p:strVal val="visible"/>
                                      </p:to>
                                    </p:set>
                                    <p:animEffect transition="in" filter="wipe(left)">
                                      <p:cBhvr>
                                        <p:cTn id="55" dur="500"/>
                                        <p:tgtEl>
                                          <p:spTgt spid="13209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prstGeom prst="rect">
            <a:avLst/>
          </a:prstGeom>
        </p:spPr>
        <p:txBody>
          <a:bodyPr>
            <a:normAutofit/>
          </a:bodyPr>
          <a:lstStyle/>
          <a:p>
            <a:r>
              <a:rPr lang="en-US" dirty="0" smtClean="0"/>
              <a:t>Success Criteria/Acceptance Criteria</a:t>
            </a:r>
          </a:p>
          <a:p>
            <a:pPr lvl="1"/>
            <a:r>
              <a:rPr lang="en-US" dirty="0" smtClean="0"/>
              <a:t>Criteria that must be validated through testing to provide the information needed to make an acceptance decision.</a:t>
            </a:r>
          </a:p>
          <a:p>
            <a:pPr lvl="1"/>
            <a:r>
              <a:rPr lang="en-US" dirty="0" smtClean="0"/>
              <a:t>Success/Acceptance criteria is determined as the software moves through the various testing stages (Entrance/Exit Criteria). </a:t>
            </a:r>
          </a:p>
          <a:p>
            <a:pPr lvl="1"/>
            <a:r>
              <a:rPr lang="en-US" dirty="0" smtClean="0"/>
              <a:t>The software must meet the defined criteria at each stage before the software may be ‘promoted’.</a:t>
            </a:r>
          </a:p>
          <a:p>
            <a:pPr lvl="1"/>
            <a:r>
              <a:rPr lang="en-US" dirty="0" smtClean="0"/>
              <a:t>The final acceptance of the SW is determined by the customer, user, and project team.</a:t>
            </a:r>
          </a:p>
          <a:p>
            <a:endParaRPr lang="en-US" dirty="0" smtClean="0"/>
          </a:p>
          <a:p>
            <a:r>
              <a:rPr lang="en-US" dirty="0" smtClean="0"/>
              <a:t>Examples of criteria include: (covered more in entrance/exit criteria)</a:t>
            </a:r>
          </a:p>
          <a:p>
            <a:pPr lvl="1"/>
            <a:r>
              <a:rPr lang="en-US" dirty="0" smtClean="0"/>
              <a:t>100 % of total system functionality delivered</a:t>
            </a:r>
          </a:p>
          <a:p>
            <a:pPr lvl="1"/>
            <a:r>
              <a:rPr lang="en-US" dirty="0" smtClean="0"/>
              <a:t>Meets quality goals (i.e.: No </a:t>
            </a:r>
            <a:r>
              <a:rPr lang="en-US" dirty="0" err="1" smtClean="0"/>
              <a:t>sev</a:t>
            </a:r>
            <a:r>
              <a:rPr lang="en-US" dirty="0" smtClean="0"/>
              <a:t> 1 or 2 defects)</a:t>
            </a:r>
          </a:p>
          <a:p>
            <a:pPr lvl="1"/>
            <a:r>
              <a:rPr lang="en-US" dirty="0" smtClean="0"/>
              <a:t>Able to successfully complete the test plan (or pre-determined %)</a:t>
            </a:r>
          </a:p>
          <a:p>
            <a:pPr lvl="1"/>
            <a:r>
              <a:rPr lang="en-US" dirty="0" smtClean="0"/>
              <a:t>System stability for pre-determined length of time</a:t>
            </a:r>
          </a:p>
          <a:p>
            <a:pPr lvl="1"/>
            <a:endParaRPr lang="en-US" dirty="0" smtClean="0"/>
          </a:p>
          <a:p>
            <a:endParaRPr lang="en-US" dirty="0" smtClean="0"/>
          </a:p>
          <a:p>
            <a:endParaRPr lang="en-US" dirty="0" smtClean="0"/>
          </a:p>
          <a:p>
            <a:pPr>
              <a:buNone/>
            </a:pPr>
            <a:endParaRPr lang="en-US" dirty="0"/>
          </a:p>
        </p:txBody>
      </p:sp>
      <p:sp>
        <p:nvSpPr>
          <p:cNvPr id="2" name="Title 1"/>
          <p:cNvSpPr>
            <a:spLocks noGrp="1"/>
          </p:cNvSpPr>
          <p:nvPr>
            <p:ph type="title"/>
          </p:nvPr>
        </p:nvSpPr>
        <p:spPr>
          <a:prstGeom prst="rect">
            <a:avLst/>
          </a:prstGeom>
        </p:spPr>
        <p:txBody>
          <a:bodyPr/>
          <a:lstStyle/>
          <a:p>
            <a:r>
              <a:rPr lang="en-US" dirty="0" smtClean="0"/>
              <a:t>Pre-Planning Activities – Success / Acceptance criteria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half" idx="1"/>
          </p:nvPr>
        </p:nvSpPr>
        <p:spPr/>
        <p:txBody>
          <a:bodyPr/>
          <a:lstStyle/>
          <a:p>
            <a:r>
              <a:rPr lang="en-US" smtClean="0"/>
              <a:t>The test strategy is a concise statement of how to meet the objectives of testing effectively in limited time by optimal use of resources.  </a:t>
            </a:r>
          </a:p>
          <a:p>
            <a:r>
              <a:rPr lang="en-US" smtClean="0"/>
              <a:t>The intent of the Test Strategy is to establish the framework for testing the system and work products to be delivered to the client. </a:t>
            </a:r>
          </a:p>
          <a:p>
            <a:r>
              <a:rPr lang="en-US" smtClean="0"/>
              <a:t>The Strategy should also define the level of participation &amp; responsibilities for the relevant stakeholders such as </a:t>
            </a:r>
          </a:p>
          <a:p>
            <a:pPr lvl="1"/>
            <a:r>
              <a:rPr lang="en-US" smtClean="0"/>
              <a:t>Project manager</a:t>
            </a:r>
          </a:p>
          <a:p>
            <a:pPr lvl="1"/>
            <a:r>
              <a:rPr lang="en-US" smtClean="0"/>
              <a:t>Development team</a:t>
            </a:r>
          </a:p>
          <a:p>
            <a:pPr lvl="1"/>
            <a:r>
              <a:rPr lang="en-US" smtClean="0"/>
              <a:t>Test team</a:t>
            </a:r>
          </a:p>
          <a:p>
            <a:pPr lvl="1"/>
            <a:r>
              <a:rPr lang="en-US" smtClean="0"/>
              <a:t>QA Team</a:t>
            </a:r>
          </a:p>
          <a:p>
            <a:pPr lvl="1"/>
            <a:r>
              <a:rPr lang="en-US" smtClean="0"/>
              <a:t>Technical writers</a:t>
            </a:r>
          </a:p>
          <a:p>
            <a:pPr lvl="1"/>
            <a:r>
              <a:rPr lang="en-US" smtClean="0"/>
              <a:t>Logistics</a:t>
            </a:r>
          </a:p>
          <a:p>
            <a:pPr lvl="1"/>
            <a:r>
              <a:rPr lang="en-US" smtClean="0"/>
              <a:t>Users</a:t>
            </a:r>
          </a:p>
          <a:p>
            <a:pPr lvl="1"/>
            <a:r>
              <a:rPr lang="en-US" smtClean="0"/>
              <a:t>Sponsor</a:t>
            </a:r>
            <a:endParaRPr lang="en-US" dirty="0" smtClean="0"/>
          </a:p>
        </p:txBody>
      </p:sp>
      <p:sp>
        <p:nvSpPr>
          <p:cNvPr id="47106" name="Rectangle 2"/>
          <p:cNvSpPr>
            <a:spLocks noGrp="1" noChangeArrowheads="1"/>
          </p:cNvSpPr>
          <p:nvPr>
            <p:ph type="title"/>
          </p:nvPr>
        </p:nvSpPr>
        <p:spPr/>
        <p:txBody>
          <a:bodyPr/>
          <a:lstStyle/>
          <a:p>
            <a:r>
              <a:rPr lang="en-US" smtClean="0"/>
              <a:t>Test Strategy - Definition</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sz="half" idx="1"/>
          </p:nvPr>
        </p:nvSpPr>
        <p:spPr>
          <a:prstGeom prst="rect">
            <a:avLst/>
          </a:prstGeom>
        </p:spPr>
        <p:txBody>
          <a:bodyPr/>
          <a:lstStyle/>
          <a:p>
            <a:r>
              <a:rPr lang="en-US" dirty="0" smtClean="0"/>
              <a:t>Test Objectives</a:t>
            </a:r>
          </a:p>
          <a:p>
            <a:pPr lvl="1"/>
            <a:r>
              <a:rPr lang="en-US" dirty="0" smtClean="0"/>
              <a:t>Objectives to be accomplished through testing</a:t>
            </a:r>
          </a:p>
          <a:p>
            <a:pPr lvl="1"/>
            <a:r>
              <a:rPr lang="en-US" dirty="0" smtClean="0"/>
              <a:t>Should restate the project objectives from the project plan</a:t>
            </a:r>
          </a:p>
          <a:p>
            <a:pPr lvl="1"/>
            <a:r>
              <a:rPr lang="en-US" dirty="0" smtClean="0"/>
              <a:t>Should determine whether the projected objectives have been achieved</a:t>
            </a:r>
          </a:p>
          <a:p>
            <a:pPr lvl="1"/>
            <a:r>
              <a:rPr lang="en-US" dirty="0" smtClean="0"/>
              <a:t>If not stated clearly in the project plan, test team must develop their own</a:t>
            </a:r>
          </a:p>
          <a:p>
            <a:pPr lvl="1"/>
            <a:endParaRPr lang="en-US" dirty="0" smtClean="0"/>
          </a:p>
          <a:p>
            <a:r>
              <a:rPr lang="en-US" dirty="0" smtClean="0"/>
              <a:t>Test Objectives</a:t>
            </a:r>
          </a:p>
          <a:p>
            <a:pPr lvl="1"/>
            <a:r>
              <a:rPr lang="en-US" dirty="0" smtClean="0"/>
              <a:t>Set objectives to minimize risks</a:t>
            </a:r>
          </a:p>
          <a:p>
            <a:pPr lvl="1"/>
            <a:r>
              <a:rPr lang="en-US" dirty="0" smtClean="0"/>
              <a:t>Brainstorm to identify project objectives</a:t>
            </a:r>
          </a:p>
          <a:p>
            <a:pPr lvl="1"/>
            <a:r>
              <a:rPr lang="en-US" dirty="0" smtClean="0"/>
              <a:t>10 or fewer is a good number</a:t>
            </a:r>
          </a:p>
          <a:p>
            <a:pPr lvl="1"/>
            <a:r>
              <a:rPr lang="en-US" dirty="0" smtClean="0"/>
              <a:t>Relate to the test policy</a:t>
            </a:r>
          </a:p>
          <a:p>
            <a:pPr lvl="1"/>
            <a:endParaRPr lang="en-US" dirty="0" smtClean="0"/>
          </a:p>
          <a:p>
            <a:r>
              <a:rPr lang="en-US" dirty="0" smtClean="0"/>
              <a:t>Tips for creating Test Objectives</a:t>
            </a:r>
          </a:p>
          <a:p>
            <a:pPr lvl="1"/>
            <a:r>
              <a:rPr lang="en-US" dirty="0" smtClean="0"/>
              <a:t>Itemize the objectives</a:t>
            </a:r>
          </a:p>
          <a:p>
            <a:pPr lvl="1"/>
            <a:r>
              <a:rPr lang="en-US" dirty="0" smtClean="0"/>
              <a:t>Write in a measurable statement</a:t>
            </a:r>
          </a:p>
          <a:p>
            <a:pPr lvl="1"/>
            <a:r>
              <a:rPr lang="en-US" dirty="0" smtClean="0"/>
              <a:t>Assign a priority</a:t>
            </a:r>
          </a:p>
          <a:p>
            <a:pPr lvl="1"/>
            <a:r>
              <a:rPr lang="en-US" dirty="0" smtClean="0"/>
              <a:t>Define completion criteria</a:t>
            </a:r>
          </a:p>
          <a:p>
            <a:pPr lvl="1"/>
            <a:endParaRPr lang="en-US" dirty="0" smtClean="0"/>
          </a:p>
          <a:p>
            <a:pPr lvl="1"/>
            <a:endParaRPr lang="en-US" dirty="0" smtClean="0"/>
          </a:p>
          <a:p>
            <a:pPr lvl="1"/>
            <a:endParaRPr lang="en-US" dirty="0" smtClean="0"/>
          </a:p>
          <a:p>
            <a:endParaRPr lang="en-US" dirty="0" smtClean="0"/>
          </a:p>
          <a:p>
            <a:pPr lvl="1"/>
            <a:endParaRPr lang="en-US" dirty="0" smtClean="0"/>
          </a:p>
        </p:txBody>
      </p:sp>
      <p:sp>
        <p:nvSpPr>
          <p:cNvPr id="105474" name="Rectangle 2"/>
          <p:cNvSpPr>
            <a:spLocks noGrp="1" noChangeArrowheads="1"/>
          </p:cNvSpPr>
          <p:nvPr>
            <p:ph type="title"/>
          </p:nvPr>
        </p:nvSpPr>
        <p:spPr>
          <a:prstGeom prst="rect">
            <a:avLst/>
          </a:prstGeom>
        </p:spPr>
        <p:txBody>
          <a:bodyPr/>
          <a:lstStyle/>
          <a:p>
            <a:r>
              <a:rPr lang="en-US" smtClean="0"/>
              <a:t>Pre-Planning Activities - Test Objectives</a:t>
            </a:r>
            <a:endParaRPr lang="en-US" dirty="0" smtClean="0"/>
          </a:p>
        </p:txBody>
      </p:sp>
      <p:pic>
        <p:nvPicPr>
          <p:cNvPr id="104452" name="Picture 4" descr="bd05297_"/>
          <p:cNvPicPr>
            <a:picLocks noChangeAspect="1" noChangeArrowheads="1"/>
          </p:cNvPicPr>
          <p:nvPr/>
        </p:nvPicPr>
        <p:blipFill>
          <a:blip r:embed="rId3" cstate="print"/>
          <a:srcRect/>
          <a:stretch>
            <a:fillRect/>
          </a:stretch>
        </p:blipFill>
        <p:spPr bwMode="auto">
          <a:xfrm>
            <a:off x="6172200" y="3886200"/>
            <a:ext cx="2386013" cy="2232025"/>
          </a:xfrm>
          <a:prstGeom prst="rect">
            <a:avLst/>
          </a:prstGeom>
          <a:noFill/>
          <a:ln w="9525">
            <a:noFill/>
            <a:miter lim="800000"/>
            <a:headEnd/>
            <a:tailEnd/>
          </a:ln>
        </p:spPr>
      </p:pic>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sz="half" idx="1"/>
          </p:nvPr>
        </p:nvSpPr>
        <p:spPr>
          <a:prstGeom prst="rect">
            <a:avLst/>
          </a:prstGeom>
        </p:spPr>
        <p:txBody>
          <a:bodyPr/>
          <a:lstStyle/>
          <a:p>
            <a:r>
              <a:rPr lang="en-US" dirty="0" smtClean="0"/>
              <a:t>Assumptions</a:t>
            </a:r>
          </a:p>
          <a:p>
            <a:pPr lvl="1"/>
            <a:r>
              <a:rPr lang="en-US" dirty="0" smtClean="0"/>
              <a:t>Establishing conditions that must exist for testing to be comprehensive and on schedule.</a:t>
            </a:r>
          </a:p>
          <a:p>
            <a:r>
              <a:rPr lang="en-US" dirty="0" smtClean="0"/>
              <a:t>Examples</a:t>
            </a:r>
          </a:p>
          <a:p>
            <a:pPr lvl="1"/>
            <a:r>
              <a:rPr lang="en-US" dirty="0" smtClean="0"/>
              <a:t>X number of staff available to test for</a:t>
            </a:r>
          </a:p>
          <a:p>
            <a:pPr lvl="1"/>
            <a:r>
              <a:rPr lang="en-US" dirty="0" smtClean="0"/>
              <a:t>XYZ systems/equipment available to use for testing</a:t>
            </a:r>
          </a:p>
          <a:p>
            <a:pPr lvl="1"/>
            <a:r>
              <a:rPr lang="en-US" dirty="0" smtClean="0"/>
              <a:t>Development/phases are complete on mm/</a:t>
            </a:r>
            <a:r>
              <a:rPr lang="en-US" dirty="0" err="1" smtClean="0"/>
              <a:t>dd</a:t>
            </a:r>
            <a:r>
              <a:rPr lang="en-US" dirty="0" smtClean="0"/>
              <a:t>/</a:t>
            </a:r>
            <a:r>
              <a:rPr lang="en-US" dirty="0" err="1" smtClean="0"/>
              <a:t>yyyy</a:t>
            </a:r>
            <a:r>
              <a:rPr lang="en-US" dirty="0" smtClean="0"/>
              <a:t> for system test to begin</a:t>
            </a:r>
          </a:p>
          <a:p>
            <a:pPr lvl="1"/>
            <a:r>
              <a:rPr lang="en-US" dirty="0" smtClean="0"/>
              <a:t>Tools available for use (</a:t>
            </a:r>
            <a:r>
              <a:rPr lang="en-US" dirty="0" err="1" smtClean="0"/>
              <a:t>ie</a:t>
            </a:r>
            <a:r>
              <a:rPr lang="en-US" dirty="0" smtClean="0"/>
              <a:t> – automation, defect tracking, CM, etc)</a:t>
            </a:r>
          </a:p>
          <a:p>
            <a:pPr lvl="1">
              <a:buNone/>
            </a:pPr>
            <a:endParaRPr lang="en-US" dirty="0" smtClean="0"/>
          </a:p>
          <a:p>
            <a:endParaRPr lang="en-US" dirty="0" smtClean="0"/>
          </a:p>
        </p:txBody>
      </p:sp>
      <p:sp>
        <p:nvSpPr>
          <p:cNvPr id="109570" name="Rectangle 2"/>
          <p:cNvSpPr>
            <a:spLocks noGrp="1" noChangeArrowheads="1"/>
          </p:cNvSpPr>
          <p:nvPr>
            <p:ph type="title"/>
          </p:nvPr>
        </p:nvSpPr>
        <p:spPr>
          <a:prstGeom prst="rect">
            <a:avLst/>
          </a:prstGeom>
        </p:spPr>
        <p:txBody>
          <a:bodyPr/>
          <a:lstStyle/>
          <a:p>
            <a:r>
              <a:rPr lang="en-US" smtClean="0"/>
              <a:t>Pre-Planning Activities - Assumptions</a:t>
            </a:r>
            <a:endParaRPr lang="en-US" dirty="0" smtClean="0"/>
          </a:p>
        </p:txBody>
      </p:sp>
      <p:pic>
        <p:nvPicPr>
          <p:cNvPr id="108548" name="Picture 4" descr="bs00975_"/>
          <p:cNvPicPr>
            <a:picLocks noChangeAspect="1" noChangeArrowheads="1"/>
          </p:cNvPicPr>
          <p:nvPr/>
        </p:nvPicPr>
        <p:blipFill>
          <a:blip r:embed="rId3" cstate="print"/>
          <a:srcRect/>
          <a:stretch>
            <a:fillRect/>
          </a:stretch>
        </p:blipFill>
        <p:spPr bwMode="auto">
          <a:xfrm>
            <a:off x="5562600" y="4191000"/>
            <a:ext cx="2751138" cy="1697038"/>
          </a:xfrm>
          <a:prstGeom prst="rect">
            <a:avLst/>
          </a:prstGeom>
          <a:noFill/>
          <a:ln w="9525">
            <a:noFill/>
            <a:miter lim="800000"/>
            <a:headEnd/>
            <a:tailEnd/>
          </a:ln>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sz="half" idx="1"/>
          </p:nvPr>
        </p:nvSpPr>
        <p:spPr>
          <a:prstGeom prst="rect">
            <a:avLst/>
          </a:prstGeom>
        </p:spPr>
        <p:txBody>
          <a:bodyPr/>
          <a:lstStyle/>
          <a:p>
            <a:r>
              <a:rPr lang="en-US" dirty="0" smtClean="0"/>
              <a:t>Entry / Exit Criteria</a:t>
            </a:r>
          </a:p>
          <a:p>
            <a:pPr lvl="1"/>
            <a:r>
              <a:rPr lang="en-US" dirty="0" smtClean="0"/>
              <a:t>Criteria that must be met prior to moving to the next level of testing or into production.</a:t>
            </a:r>
          </a:p>
          <a:p>
            <a:pPr lvl="1"/>
            <a:r>
              <a:rPr lang="en-US" dirty="0" smtClean="0"/>
              <a:t>Defined in Test Plan</a:t>
            </a:r>
          </a:p>
          <a:p>
            <a:pPr lvl="1"/>
            <a:r>
              <a:rPr lang="en-US" dirty="0" smtClean="0"/>
              <a:t>Provides guidelines</a:t>
            </a:r>
          </a:p>
          <a:p>
            <a:pPr lvl="1"/>
            <a:endParaRPr lang="en-US" dirty="0" smtClean="0"/>
          </a:p>
          <a:p>
            <a:r>
              <a:rPr lang="en-US" dirty="0" smtClean="0"/>
              <a:t>Entry Criteria</a:t>
            </a:r>
          </a:p>
          <a:p>
            <a:pPr lvl="1"/>
            <a:r>
              <a:rPr lang="en-US" dirty="0" smtClean="0"/>
              <a:t>Required conditions and standards for work product quality that must be present or met for entry into the next stage of the software development process</a:t>
            </a:r>
          </a:p>
          <a:p>
            <a:r>
              <a:rPr lang="en-US" dirty="0" smtClean="0"/>
              <a:t>Exit Criteria</a:t>
            </a:r>
          </a:p>
          <a:p>
            <a:pPr lvl="1"/>
            <a:r>
              <a:rPr lang="en-US" dirty="0" smtClean="0"/>
              <a:t>Standards for work product quality, which block the promotion of incomplete or defective work products to subsequent stages of the software development process</a:t>
            </a:r>
          </a:p>
          <a:p>
            <a:pPr lvl="1"/>
            <a:endParaRPr lang="en-US" dirty="0" smtClean="0"/>
          </a:p>
        </p:txBody>
      </p:sp>
      <p:pic>
        <p:nvPicPr>
          <p:cNvPr id="3" name="Picture Placeholder 2"/>
          <p:cNvPicPr>
            <a:picLocks noGrp="1" noChangeAspect="1"/>
          </p:cNvPicPr>
          <p:nvPr>
            <p:ph type="pic" idx="13"/>
          </p:nvPr>
        </p:nvPicPr>
        <p:blipFill>
          <a:blip r:embed="rId3" cstate="print">
            <a:extLst>
              <a:ext uri="{28A0092B-C50C-407E-A947-70E740481C1C}">
                <a14:useLocalDpi xmlns:a14="http://schemas.microsoft.com/office/drawing/2010/main" xmlns="" val="0"/>
              </a:ext>
            </a:extLst>
          </a:blip>
          <a:srcRect t="8693" b="8693"/>
          <a:stretch>
            <a:fillRect/>
          </a:stretch>
        </p:blipFill>
        <p:spPr/>
      </p:pic>
      <p:sp>
        <p:nvSpPr>
          <p:cNvPr id="6147" name="Rectangle 2"/>
          <p:cNvSpPr>
            <a:spLocks noGrp="1" noChangeArrowheads="1"/>
          </p:cNvSpPr>
          <p:nvPr>
            <p:ph type="title"/>
          </p:nvPr>
        </p:nvSpPr>
        <p:spPr>
          <a:prstGeom prst="rect">
            <a:avLst/>
          </a:prstGeom>
        </p:spPr>
        <p:txBody>
          <a:bodyPr/>
          <a:lstStyle/>
          <a:p>
            <a:r>
              <a:rPr lang="en-US" dirty="0" smtClean="0"/>
              <a:t>Pre-Planning Activities – Entry /Exit Criteria</a:t>
            </a:r>
            <a:br>
              <a:rPr lang="en-US" dirty="0" smtClean="0"/>
            </a:br>
            <a:endParaRPr lang="en-US" dirty="0" smtClean="0"/>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prstGeom prst="rect">
            <a:avLst/>
          </a:prstGeom>
        </p:spPr>
        <p:txBody>
          <a:bodyPr/>
          <a:lstStyle/>
          <a:p>
            <a:r>
              <a:rPr lang="en-US" dirty="0" smtClean="0"/>
              <a:t>Criteria Examples:</a:t>
            </a:r>
          </a:p>
          <a:p>
            <a:pPr lvl="1"/>
            <a:r>
              <a:rPr lang="en-US" dirty="0" smtClean="0"/>
              <a:t>Requirements Definition EXIT criteria</a:t>
            </a:r>
          </a:p>
          <a:p>
            <a:pPr lvl="2"/>
            <a:r>
              <a:rPr lang="en-US" dirty="0" smtClean="0"/>
              <a:t>Clear and understandable requirements</a:t>
            </a:r>
          </a:p>
          <a:p>
            <a:pPr lvl="2"/>
            <a:r>
              <a:rPr lang="en-US" dirty="0" smtClean="0"/>
              <a:t>Both functional and non-functional requirements defined</a:t>
            </a:r>
          </a:p>
          <a:p>
            <a:pPr lvl="1"/>
            <a:r>
              <a:rPr lang="en-US" dirty="0" smtClean="0"/>
              <a:t>Design EXIT criteria</a:t>
            </a:r>
          </a:p>
          <a:p>
            <a:pPr lvl="2"/>
            <a:r>
              <a:rPr lang="en-US" dirty="0" smtClean="0"/>
              <a:t>Design reviewed for testability</a:t>
            </a:r>
          </a:p>
          <a:p>
            <a:pPr lvl="2"/>
            <a:r>
              <a:rPr lang="en-US" dirty="0" smtClean="0"/>
              <a:t>Design work products comply with applicable standards</a:t>
            </a:r>
          </a:p>
          <a:p>
            <a:pPr lvl="2"/>
            <a:r>
              <a:rPr lang="en-US" dirty="0" smtClean="0"/>
              <a:t>Design validated for completeness, correctness, and requirements coverage</a:t>
            </a:r>
          </a:p>
          <a:p>
            <a:endParaRPr lang="en-US" dirty="0" smtClean="0"/>
          </a:p>
          <a:p>
            <a:endParaRPr lang="en-US" dirty="0"/>
          </a:p>
        </p:txBody>
      </p:sp>
      <p:sp>
        <p:nvSpPr>
          <p:cNvPr id="2" name="Title 1"/>
          <p:cNvSpPr>
            <a:spLocks noGrp="1"/>
          </p:cNvSpPr>
          <p:nvPr>
            <p:ph type="title"/>
          </p:nvPr>
        </p:nvSpPr>
        <p:spPr>
          <a:prstGeom prst="rect">
            <a:avLst/>
          </a:prstGeom>
        </p:spPr>
        <p:txBody>
          <a:bodyPr/>
          <a:lstStyle/>
          <a:p>
            <a:r>
              <a:rPr lang="en-US" dirty="0" smtClean="0"/>
              <a:t>Pre-Planning Activities - Entry/Exit Criteria</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6"/>
          <p:cNvSpPr>
            <a:spLocks noGrp="1" noChangeArrowheads="1"/>
          </p:cNvSpPr>
          <p:nvPr>
            <p:ph sz="half" idx="1"/>
          </p:nvPr>
        </p:nvSpPr>
        <p:spPr>
          <a:prstGeom prst="rect">
            <a:avLst/>
          </a:prstGeom>
        </p:spPr>
        <p:txBody>
          <a:bodyPr/>
          <a:lstStyle/>
          <a:p>
            <a:r>
              <a:rPr lang="en-US" dirty="0" smtClean="0"/>
              <a:t>Main activities of Test Planning are</a:t>
            </a:r>
          </a:p>
          <a:p>
            <a:pPr lvl="1"/>
            <a:r>
              <a:rPr lang="en-US" dirty="0" smtClean="0"/>
              <a:t>Test Plan</a:t>
            </a:r>
          </a:p>
          <a:p>
            <a:pPr lvl="1"/>
            <a:r>
              <a:rPr lang="en-US" dirty="0" smtClean="0"/>
              <a:t>Requirements and Traceability</a:t>
            </a:r>
          </a:p>
          <a:p>
            <a:pPr lvl="1"/>
            <a:r>
              <a:rPr lang="en-US" dirty="0" smtClean="0"/>
              <a:t>Estimating</a:t>
            </a:r>
          </a:p>
          <a:p>
            <a:pPr lvl="1"/>
            <a:r>
              <a:rPr lang="en-US" dirty="0" smtClean="0"/>
              <a:t>Scheduling</a:t>
            </a:r>
          </a:p>
          <a:p>
            <a:pPr lvl="1"/>
            <a:r>
              <a:rPr lang="en-US" dirty="0" smtClean="0"/>
              <a:t>Staffing</a:t>
            </a:r>
          </a:p>
          <a:p>
            <a:pPr lvl="1"/>
            <a:r>
              <a:rPr lang="en-US" dirty="0" smtClean="0"/>
              <a:t>Approach</a:t>
            </a:r>
          </a:p>
          <a:p>
            <a:pPr lvl="1"/>
            <a:r>
              <a:rPr lang="en-US" dirty="0" smtClean="0"/>
              <a:t>Test Check Procedures</a:t>
            </a:r>
          </a:p>
        </p:txBody>
      </p:sp>
      <p:sp>
        <p:nvSpPr>
          <p:cNvPr id="112642" name="Rectangle 2"/>
          <p:cNvSpPr>
            <a:spLocks noGrp="1" noChangeArrowheads="1"/>
          </p:cNvSpPr>
          <p:nvPr>
            <p:ph type="title"/>
          </p:nvPr>
        </p:nvSpPr>
        <p:spPr>
          <a:prstGeom prst="rect">
            <a:avLst/>
          </a:prstGeom>
        </p:spPr>
        <p:txBody>
          <a:bodyPr/>
          <a:lstStyle/>
          <a:p>
            <a:r>
              <a:rPr lang="en-US" dirty="0" smtClean="0"/>
              <a:t>Test Planning  -  Main Activities</a:t>
            </a:r>
          </a:p>
        </p:txBody>
      </p:sp>
    </p:spTree>
  </p:cSld>
  <p:clrMapOvr>
    <a:masterClrMapping/>
  </p:clrMapOvr>
  <p:transition>
    <p:cover dir="rd"/>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
          <p:cNvSpPr>
            <a:spLocks noGrp="1" noChangeArrowheads="1"/>
          </p:cNvSpPr>
          <p:nvPr>
            <p:ph sz="half" idx="1"/>
          </p:nvPr>
        </p:nvSpPr>
        <p:spPr>
          <a:prstGeom prst="rect">
            <a:avLst/>
          </a:prstGeom>
        </p:spPr>
        <p:txBody>
          <a:bodyPr/>
          <a:lstStyle/>
          <a:p>
            <a:r>
              <a:rPr lang="en-US" smtClean="0"/>
              <a:t>Test Plan</a:t>
            </a:r>
          </a:p>
          <a:p>
            <a:pPr lvl="1"/>
            <a:r>
              <a:rPr lang="en-US" smtClean="0"/>
              <a:t>The deliverables to meet the test’s objectives</a:t>
            </a:r>
          </a:p>
          <a:p>
            <a:pPr lvl="1"/>
            <a:r>
              <a:rPr lang="en-US" smtClean="0"/>
              <a:t>The activities to produce the deliverables</a:t>
            </a:r>
          </a:p>
          <a:p>
            <a:pPr lvl="1"/>
            <a:r>
              <a:rPr lang="en-US" smtClean="0"/>
              <a:t>The schedule and resources to complete the activities</a:t>
            </a:r>
          </a:p>
          <a:p>
            <a:r>
              <a:rPr lang="en-US" smtClean="0"/>
              <a:t>The test planning process is a critical step in the testing process. Without a documented test plan, the test itself cannot be verified, coverage cannot be analyzed, and the test is not repeatable .</a:t>
            </a:r>
          </a:p>
          <a:p>
            <a:r>
              <a:rPr lang="en-US" smtClean="0"/>
              <a:t>The test plan should begin at the same time requirements definition starts. The plan can then be detailed in parallel with application requirements.</a:t>
            </a:r>
          </a:p>
          <a:p>
            <a:pPr lvl="1"/>
            <a:endParaRPr lang="en-US" dirty="0" smtClean="0"/>
          </a:p>
        </p:txBody>
      </p:sp>
      <p:sp>
        <p:nvSpPr>
          <p:cNvPr id="8195" name="Rectangle 2"/>
          <p:cNvSpPr>
            <a:spLocks noGrp="1" noChangeArrowheads="1"/>
          </p:cNvSpPr>
          <p:nvPr>
            <p:ph type="title"/>
          </p:nvPr>
        </p:nvSpPr>
        <p:spPr>
          <a:prstGeom prst="rect">
            <a:avLst/>
          </a:prstGeom>
        </p:spPr>
        <p:txBody>
          <a:bodyPr/>
          <a:lstStyle/>
          <a:p>
            <a:r>
              <a:rPr lang="en-US" smtClean="0"/>
              <a:t>Test Planning Activities – Test Plan</a:t>
            </a:r>
            <a:endParaRPr lang="en-US" dirty="0" smtClean="0"/>
          </a:p>
        </p:txBody>
      </p:sp>
      <p:graphicFrame>
        <p:nvGraphicFramePr>
          <p:cNvPr id="8194" name="Object 4"/>
          <p:cNvGraphicFramePr>
            <a:graphicFrameLocks noChangeAspect="1"/>
          </p:cNvGraphicFramePr>
          <p:nvPr/>
        </p:nvGraphicFramePr>
        <p:xfrm>
          <a:off x="7315200" y="4648200"/>
          <a:ext cx="1279525" cy="1501775"/>
        </p:xfrm>
        <a:graphic>
          <a:graphicData uri="http://schemas.openxmlformats.org/presentationml/2006/ole">
            <p:oleObj spid="_x0000_s2058" name="Clip" r:id="rId4" imgW="3192463" imgH="3749675"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 calcmode="lin" valueType="num">
                                      <p:cBhvr additive="base">
                                        <p:cTn id="15"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0771">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 calcmode="lin" valueType="num">
                                      <p:cBhvr additive="base">
                                        <p:cTn id="19"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0771">
                                            <p:txEl>
                                              <p:pRg st="5" end="5"/>
                                            </p:txEl>
                                          </p:spTgt>
                                        </p:tgtEl>
                                        <p:attrNameLst>
                                          <p:attrName>style.visibility</p:attrName>
                                        </p:attrNameLst>
                                      </p:cBhvr>
                                      <p:to>
                                        <p:strVal val="visible"/>
                                      </p:to>
                                    </p:set>
                                    <p:anim calcmode="lin" valueType="num">
                                      <p:cBhvr additive="base">
                                        <p:cTn id="31"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0771">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3"/>
          <p:cNvSpPr>
            <a:spLocks noGrp="1" noChangeArrowheads="1"/>
          </p:cNvSpPr>
          <p:nvPr>
            <p:ph sz="half" idx="1"/>
          </p:nvPr>
        </p:nvSpPr>
        <p:spPr>
          <a:prstGeom prst="rect">
            <a:avLst/>
          </a:prstGeom>
        </p:spPr>
        <p:txBody>
          <a:bodyPr/>
          <a:lstStyle/>
          <a:p>
            <a:r>
              <a:rPr lang="en-US" dirty="0" smtClean="0"/>
              <a:t>Documented tests should be:</a:t>
            </a:r>
          </a:p>
          <a:p>
            <a:pPr lvl="1"/>
            <a:r>
              <a:rPr lang="en-US" dirty="0" smtClean="0"/>
              <a:t>Repeatable</a:t>
            </a:r>
          </a:p>
          <a:p>
            <a:pPr lvl="2"/>
            <a:r>
              <a:rPr lang="en-US" dirty="0" smtClean="0">
                <a:cs typeface="Times New Roman" panose="02020803070505020304" pitchFamily="18" charset="0"/>
              </a:rPr>
              <a:t>Once the tests are documented, any member of the test team should be able to execute the tests. </a:t>
            </a:r>
          </a:p>
          <a:p>
            <a:pPr lvl="2"/>
            <a:r>
              <a:rPr lang="en-US" dirty="0" smtClean="0">
                <a:cs typeface="Times New Roman" panose="02020803070505020304" pitchFamily="18" charset="0"/>
              </a:rPr>
              <a:t>If the test must be executed multiple times, the plan ensures that all of the critical elements are tested correctly. Parts or the entire plan can be executed for any necessary regression testing.</a:t>
            </a:r>
          </a:p>
          <a:p>
            <a:pPr lvl="1"/>
            <a:r>
              <a:rPr lang="en-US" dirty="0" smtClean="0"/>
              <a:t>Controllable</a:t>
            </a:r>
          </a:p>
          <a:p>
            <a:pPr lvl="2"/>
            <a:r>
              <a:rPr lang="en-US" dirty="0" smtClean="0">
                <a:cs typeface="Times New Roman" panose="02020803070505020304" pitchFamily="18" charset="0"/>
              </a:rPr>
              <a:t>Knowing what test data is required and what the expected results are.</a:t>
            </a:r>
            <a:endParaRPr lang="en-US" dirty="0" smtClean="0"/>
          </a:p>
          <a:p>
            <a:pPr lvl="1"/>
            <a:r>
              <a:rPr lang="en-US" dirty="0" smtClean="0"/>
              <a:t>Ensure Adequate Coverage</a:t>
            </a:r>
          </a:p>
          <a:p>
            <a:pPr lvl="2"/>
            <a:r>
              <a:rPr lang="en-US" dirty="0" smtClean="0">
                <a:cs typeface="Times New Roman" panose="02020803070505020304" pitchFamily="18" charset="0"/>
              </a:rPr>
              <a:t>Based on the risks and priorities associated with the parts of the system, the test plan is designed to insure that adequate test coverage is build into the test. </a:t>
            </a:r>
          </a:p>
          <a:p>
            <a:pPr lvl="2"/>
            <a:r>
              <a:rPr lang="en-US" dirty="0" smtClean="0">
                <a:cs typeface="Times New Roman" panose="02020803070505020304" pitchFamily="18" charset="0"/>
              </a:rPr>
              <a:t>The plan can be reviewed by the project team to insure that all are in agreement that the correct amount and types of tests are planned.</a:t>
            </a:r>
            <a:r>
              <a:rPr lang="en-US" dirty="0" smtClean="0"/>
              <a:t> </a:t>
            </a:r>
          </a:p>
          <a:p>
            <a:pPr lvl="1"/>
            <a:endParaRPr lang="en-US" dirty="0" smtClean="0"/>
          </a:p>
        </p:txBody>
      </p:sp>
      <p:sp>
        <p:nvSpPr>
          <p:cNvPr id="10243" name="Rectangle 2"/>
          <p:cNvSpPr>
            <a:spLocks noGrp="1" noChangeArrowheads="1"/>
          </p:cNvSpPr>
          <p:nvPr>
            <p:ph type="title"/>
          </p:nvPr>
        </p:nvSpPr>
        <p:spPr>
          <a:prstGeom prst="rect">
            <a:avLst/>
          </a:prstGeom>
        </p:spPr>
        <p:txBody>
          <a:bodyPr/>
          <a:lstStyle/>
          <a:p>
            <a:r>
              <a:rPr lang="en-US" dirty="0" smtClean="0"/>
              <a:t>Test Planning Activities – Test Plan</a:t>
            </a:r>
          </a:p>
        </p:txBody>
      </p:sp>
      <p:graphicFrame>
        <p:nvGraphicFramePr>
          <p:cNvPr id="10242" name="Object 4"/>
          <p:cNvGraphicFramePr>
            <a:graphicFrameLocks noChangeAspect="1"/>
          </p:cNvGraphicFramePr>
          <p:nvPr/>
        </p:nvGraphicFramePr>
        <p:xfrm>
          <a:off x="6781800" y="4267200"/>
          <a:ext cx="1627188" cy="1700213"/>
        </p:xfrm>
        <a:graphic>
          <a:graphicData uri="http://schemas.openxmlformats.org/presentationml/2006/ole">
            <p:oleObj spid="_x0000_s166913" name="Clip" r:id="rId4" imgW="3244850" imgH="33909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dissolve">
                                      <p:cBhvr>
                                        <p:cTn id="7" dur="500"/>
                                        <p:tgtEl>
                                          <p:spTgt spid="1648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4867">
                                            <p:txEl>
                                              <p:pRg st="1" end="1"/>
                                            </p:txEl>
                                          </p:spTgt>
                                        </p:tgtEl>
                                        <p:attrNameLst>
                                          <p:attrName>style.visibility</p:attrName>
                                        </p:attrNameLst>
                                      </p:cBhvr>
                                      <p:to>
                                        <p:strVal val="visible"/>
                                      </p:to>
                                    </p:set>
                                    <p:animEffect transition="in" filter="dissolve">
                                      <p:cBhvr>
                                        <p:cTn id="10" dur="500"/>
                                        <p:tgtEl>
                                          <p:spTgt spid="16486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4867">
                                            <p:txEl>
                                              <p:pRg st="2" end="2"/>
                                            </p:txEl>
                                          </p:spTgt>
                                        </p:tgtEl>
                                        <p:attrNameLst>
                                          <p:attrName>style.visibility</p:attrName>
                                        </p:attrNameLst>
                                      </p:cBhvr>
                                      <p:to>
                                        <p:strVal val="visible"/>
                                      </p:to>
                                    </p:set>
                                    <p:animEffect transition="in" filter="dissolve">
                                      <p:cBhvr>
                                        <p:cTn id="13" dur="500"/>
                                        <p:tgtEl>
                                          <p:spTgt spid="16486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4867">
                                            <p:txEl>
                                              <p:pRg st="3" end="3"/>
                                            </p:txEl>
                                          </p:spTgt>
                                        </p:tgtEl>
                                        <p:attrNameLst>
                                          <p:attrName>style.visibility</p:attrName>
                                        </p:attrNameLst>
                                      </p:cBhvr>
                                      <p:to>
                                        <p:strVal val="visible"/>
                                      </p:to>
                                    </p:set>
                                    <p:animEffect transition="in" filter="dissolve">
                                      <p:cBhvr>
                                        <p:cTn id="16" dur="500"/>
                                        <p:tgtEl>
                                          <p:spTgt spid="16486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4867">
                                            <p:txEl>
                                              <p:pRg st="4" end="4"/>
                                            </p:txEl>
                                          </p:spTgt>
                                        </p:tgtEl>
                                        <p:attrNameLst>
                                          <p:attrName>style.visibility</p:attrName>
                                        </p:attrNameLst>
                                      </p:cBhvr>
                                      <p:to>
                                        <p:strVal val="visible"/>
                                      </p:to>
                                    </p:set>
                                    <p:animEffect transition="in" filter="dissolve">
                                      <p:cBhvr>
                                        <p:cTn id="19" dur="500"/>
                                        <p:tgtEl>
                                          <p:spTgt spid="16486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64867">
                                            <p:txEl>
                                              <p:pRg st="5" end="5"/>
                                            </p:txEl>
                                          </p:spTgt>
                                        </p:tgtEl>
                                        <p:attrNameLst>
                                          <p:attrName>style.visibility</p:attrName>
                                        </p:attrNameLst>
                                      </p:cBhvr>
                                      <p:to>
                                        <p:strVal val="visible"/>
                                      </p:to>
                                    </p:set>
                                    <p:animEffect transition="in" filter="dissolve">
                                      <p:cBhvr>
                                        <p:cTn id="22" dur="500"/>
                                        <p:tgtEl>
                                          <p:spTgt spid="164867">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4867">
                                            <p:txEl>
                                              <p:pRg st="6" end="6"/>
                                            </p:txEl>
                                          </p:spTgt>
                                        </p:tgtEl>
                                        <p:attrNameLst>
                                          <p:attrName>style.visibility</p:attrName>
                                        </p:attrNameLst>
                                      </p:cBhvr>
                                      <p:to>
                                        <p:strVal val="visible"/>
                                      </p:to>
                                    </p:set>
                                    <p:animEffect transition="in" filter="dissolve">
                                      <p:cBhvr>
                                        <p:cTn id="25" dur="500"/>
                                        <p:tgtEl>
                                          <p:spTgt spid="164867">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4867">
                                            <p:txEl>
                                              <p:pRg st="7" end="7"/>
                                            </p:txEl>
                                          </p:spTgt>
                                        </p:tgtEl>
                                        <p:attrNameLst>
                                          <p:attrName>style.visibility</p:attrName>
                                        </p:attrNameLst>
                                      </p:cBhvr>
                                      <p:to>
                                        <p:strVal val="visible"/>
                                      </p:to>
                                    </p:set>
                                    <p:animEffect transition="in" filter="dissolve">
                                      <p:cBhvr>
                                        <p:cTn id="28" dur="500"/>
                                        <p:tgtEl>
                                          <p:spTgt spid="164867">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4867">
                                            <p:txEl>
                                              <p:pRg st="8" end="8"/>
                                            </p:txEl>
                                          </p:spTgt>
                                        </p:tgtEl>
                                        <p:attrNameLst>
                                          <p:attrName>style.visibility</p:attrName>
                                        </p:attrNameLst>
                                      </p:cBhvr>
                                      <p:to>
                                        <p:strVal val="visible"/>
                                      </p:to>
                                    </p:set>
                                    <p:animEffect transition="in" filter="dissolve">
                                      <p:cBhvr>
                                        <p:cTn id="31" dur="500"/>
                                        <p:tgtEl>
                                          <p:spTgt spid="164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sz="half" idx="1"/>
          </p:nvPr>
        </p:nvSpPr>
        <p:spPr>
          <a:prstGeom prst="rect">
            <a:avLst/>
          </a:prstGeom>
        </p:spPr>
        <p:txBody>
          <a:bodyPr/>
          <a:lstStyle/>
          <a:p>
            <a:r>
              <a:rPr lang="en-US" dirty="0" smtClean="0"/>
              <a:t>IEEE standard defines a hierarchy of test documents</a:t>
            </a:r>
          </a:p>
          <a:p>
            <a:pPr lvl="1">
              <a:buFont typeface="+mj-lt"/>
              <a:buAutoNum type="arabicPeriod"/>
            </a:pPr>
            <a:r>
              <a:rPr lang="en-US" dirty="0" smtClean="0"/>
              <a:t>Test Plan is defined as an overall document providing direction for all testing activity.</a:t>
            </a:r>
          </a:p>
          <a:p>
            <a:pPr lvl="1">
              <a:buFont typeface="+mj-lt"/>
              <a:buAutoNum type="arabicPeriod"/>
            </a:pPr>
            <a:r>
              <a:rPr lang="en-US" dirty="0" smtClean="0"/>
              <a:t>Test Design Specification refines the test approach and identifies the features to be covered by the design and its associated tests.</a:t>
            </a:r>
          </a:p>
          <a:p>
            <a:pPr lvl="1">
              <a:buFont typeface="+mj-lt"/>
              <a:buAutoNum type="arabicPeriod"/>
            </a:pPr>
            <a:r>
              <a:rPr lang="en-US" dirty="0" smtClean="0"/>
              <a:t>Test Case Specification documents the actual values used for input along with anticipated outcomes</a:t>
            </a:r>
          </a:p>
          <a:p>
            <a:pPr lvl="1">
              <a:buFont typeface="+mj-lt"/>
              <a:buAutoNum type="arabicPeriod"/>
            </a:pPr>
            <a:r>
              <a:rPr lang="en-US" dirty="0" smtClean="0"/>
              <a:t>Test Procedure Specification identifies all steps required to exercise the specified test cases.</a:t>
            </a:r>
          </a:p>
          <a:p>
            <a:endParaRPr lang="en-US" dirty="0" smtClean="0"/>
          </a:p>
          <a:p>
            <a:r>
              <a:rPr lang="en-US" dirty="0" smtClean="0"/>
              <a:t>View two sample plans</a:t>
            </a:r>
          </a:p>
        </p:txBody>
      </p:sp>
      <p:sp>
        <p:nvSpPr>
          <p:cNvPr id="11267" name="Rectangle 2"/>
          <p:cNvSpPr>
            <a:spLocks noGrp="1" noChangeArrowheads="1"/>
          </p:cNvSpPr>
          <p:nvPr>
            <p:ph type="title"/>
          </p:nvPr>
        </p:nvSpPr>
        <p:spPr>
          <a:prstGeom prst="rect">
            <a:avLst/>
          </a:prstGeom>
        </p:spPr>
        <p:txBody>
          <a:bodyPr/>
          <a:lstStyle/>
          <a:p>
            <a:r>
              <a:rPr lang="en-US" smtClean="0"/>
              <a:t>Test Planning Activities – Test Plan</a:t>
            </a:r>
            <a:endParaRPr lang="en-US" dirty="0" smtClean="0"/>
          </a:p>
        </p:txBody>
      </p:sp>
      <p:graphicFrame>
        <p:nvGraphicFramePr>
          <p:cNvPr id="11266" name="Object 4"/>
          <p:cNvGraphicFramePr>
            <a:graphicFrameLocks noChangeAspect="1"/>
          </p:cNvGraphicFramePr>
          <p:nvPr/>
        </p:nvGraphicFramePr>
        <p:xfrm>
          <a:off x="7086600" y="4572000"/>
          <a:ext cx="1279525" cy="1501775"/>
        </p:xfrm>
        <a:graphic>
          <a:graphicData uri="http://schemas.openxmlformats.org/presentationml/2006/ole">
            <p:oleObj spid="_x0000_s168961" name="Clip" r:id="rId4" imgW="3192463" imgH="3749675" progId="">
              <p:embed/>
            </p:oleObj>
          </a:graphicData>
        </a:graphic>
      </p:graphicFrame>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sz="half" idx="1"/>
          </p:nvPr>
        </p:nvSpPr>
        <p:spPr>
          <a:prstGeom prst="rect">
            <a:avLst/>
          </a:prstGeom>
        </p:spPr>
        <p:txBody>
          <a:bodyPr/>
          <a:lstStyle/>
          <a:p>
            <a:r>
              <a:rPr lang="en-US" dirty="0" smtClean="0"/>
              <a:t>Requirements Traceability</a:t>
            </a:r>
          </a:p>
          <a:p>
            <a:pPr lvl="1"/>
            <a:r>
              <a:rPr lang="en-US" dirty="0" smtClean="0"/>
              <a:t>Defines the tests needed and relates those tests to the requirements </a:t>
            </a:r>
          </a:p>
          <a:p>
            <a:r>
              <a:rPr lang="en-US" dirty="0" smtClean="0"/>
              <a:t>Requirements</a:t>
            </a:r>
          </a:p>
          <a:p>
            <a:pPr lvl="1"/>
            <a:r>
              <a:rPr lang="en-US" dirty="0" smtClean="0"/>
              <a:t>A description of  a condition or capability of a system -- Also known as stakeholder needs derived from user needs and stated in a contract, standard, or specification</a:t>
            </a:r>
          </a:p>
          <a:p>
            <a:r>
              <a:rPr lang="en-US" dirty="0" smtClean="0"/>
              <a:t>Traceability</a:t>
            </a:r>
          </a:p>
          <a:p>
            <a:pPr lvl="1"/>
            <a:r>
              <a:rPr lang="en-US" dirty="0" smtClean="0"/>
              <a:t>Ability to trace requirements is critical to ensure user needs have been delivered</a:t>
            </a:r>
            <a:br>
              <a:rPr lang="en-US" dirty="0" smtClean="0"/>
            </a:br>
            <a:r>
              <a:rPr lang="en-US" dirty="0" smtClean="0"/>
              <a:t>Primary goal of software testing is to prove requirements are actually delivered in the final product</a:t>
            </a:r>
          </a:p>
          <a:p>
            <a:r>
              <a:rPr lang="en-US" dirty="0" smtClean="0"/>
              <a:t>Traceability can be accomplished using any of the following:</a:t>
            </a:r>
          </a:p>
          <a:p>
            <a:pPr lvl="1"/>
            <a:r>
              <a:rPr lang="en-US" dirty="0" smtClean="0"/>
              <a:t>Use cases</a:t>
            </a:r>
          </a:p>
          <a:p>
            <a:pPr lvl="1"/>
            <a:r>
              <a:rPr lang="en-US" dirty="0" smtClean="0"/>
              <a:t>Activity diagrams</a:t>
            </a:r>
          </a:p>
          <a:p>
            <a:pPr lvl="1"/>
            <a:r>
              <a:rPr lang="en-US" dirty="0" smtClean="0"/>
              <a:t>Class diagrams</a:t>
            </a:r>
          </a:p>
          <a:p>
            <a:pPr lvl="1"/>
            <a:r>
              <a:rPr lang="en-US" dirty="0" smtClean="0"/>
              <a:t>Test cases</a:t>
            </a:r>
          </a:p>
          <a:p>
            <a:pPr lvl="1"/>
            <a:r>
              <a:rPr lang="en-US" dirty="0" smtClean="0"/>
              <a:t>Scenarios</a:t>
            </a:r>
          </a:p>
          <a:p>
            <a:pPr lvl="1"/>
            <a:endParaRPr lang="en-US" dirty="0" smtClean="0"/>
          </a:p>
          <a:p>
            <a:pPr lvl="1"/>
            <a:endParaRPr lang="en-US" dirty="0" smtClean="0"/>
          </a:p>
        </p:txBody>
      </p:sp>
      <p:sp>
        <p:nvSpPr>
          <p:cNvPr id="13315" name="Rectangle 2"/>
          <p:cNvSpPr>
            <a:spLocks noGrp="1" noChangeArrowheads="1"/>
          </p:cNvSpPr>
          <p:nvPr>
            <p:ph type="title"/>
          </p:nvPr>
        </p:nvSpPr>
        <p:spPr>
          <a:prstGeom prst="rect">
            <a:avLst/>
          </a:prstGeom>
        </p:spPr>
        <p:txBody>
          <a:bodyPr/>
          <a:lstStyle/>
          <a:p>
            <a:r>
              <a:rPr lang="en-US" dirty="0" smtClean="0"/>
              <a:t>Test Planning Activities – Requirements Traceability</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sz="half" idx="1"/>
          </p:nvPr>
        </p:nvSpPr>
        <p:spPr>
          <a:prstGeom prst="rect">
            <a:avLst/>
          </a:prstGeom>
        </p:spPr>
        <p:txBody>
          <a:bodyPr/>
          <a:lstStyle/>
          <a:p>
            <a:r>
              <a:rPr lang="en-US" dirty="0" smtClean="0"/>
              <a:t>Estimation</a:t>
            </a:r>
          </a:p>
          <a:p>
            <a:pPr lvl="1"/>
            <a:r>
              <a:rPr lang="en-US" dirty="0" smtClean="0"/>
              <a:t>Determines the amount of resources required to accomplish the planned activities</a:t>
            </a:r>
          </a:p>
          <a:p>
            <a:r>
              <a:rPr lang="en-US" dirty="0" smtClean="0"/>
              <a:t>Factors include: </a:t>
            </a:r>
          </a:p>
          <a:p>
            <a:pPr lvl="1"/>
            <a:r>
              <a:rPr lang="en-US" dirty="0" smtClean="0"/>
              <a:t>Schedule</a:t>
            </a:r>
          </a:p>
          <a:p>
            <a:pPr lvl="1"/>
            <a:r>
              <a:rPr lang="en-US" dirty="0" smtClean="0"/>
              <a:t>Complexity of the system</a:t>
            </a:r>
          </a:p>
          <a:p>
            <a:pPr lvl="1"/>
            <a:r>
              <a:rPr lang="en-US" dirty="0" smtClean="0"/>
              <a:t>Number of developers (tester to developer ratio) – discussed in more detail in staffing</a:t>
            </a:r>
          </a:p>
          <a:p>
            <a:pPr lvl="1"/>
            <a:r>
              <a:rPr lang="en-US" dirty="0" smtClean="0"/>
              <a:t>Knowledge level of dedicated staff (i.e. – experienced testers vs. new testers vs. non-testers)</a:t>
            </a:r>
          </a:p>
          <a:p>
            <a:pPr lvl="1"/>
            <a:r>
              <a:rPr lang="en-US" dirty="0" smtClean="0"/>
              <a:t>Assessment of current resources (will they be 100% dedicated?, </a:t>
            </a:r>
            <a:r>
              <a:rPr lang="en-US" dirty="0" err="1" smtClean="0"/>
              <a:t>avg</a:t>
            </a:r>
            <a:r>
              <a:rPr lang="en-US" dirty="0" smtClean="0"/>
              <a:t> test cycle time if known from previous testing, etc)</a:t>
            </a:r>
          </a:p>
          <a:p>
            <a:pPr lvl="1"/>
            <a:r>
              <a:rPr lang="en-US" dirty="0" smtClean="0"/>
              <a:t>Usage of Tools will help the completion on schedule and will save test time/resource usage</a:t>
            </a:r>
          </a:p>
          <a:p>
            <a:pPr lvl="1"/>
            <a:endParaRPr lang="en-US" dirty="0" smtClean="0"/>
          </a:p>
        </p:txBody>
      </p:sp>
      <p:sp>
        <p:nvSpPr>
          <p:cNvPr id="17411" name="Rectangle 2"/>
          <p:cNvSpPr>
            <a:spLocks noGrp="1" noChangeArrowheads="1"/>
          </p:cNvSpPr>
          <p:nvPr>
            <p:ph type="title"/>
          </p:nvPr>
        </p:nvSpPr>
        <p:spPr>
          <a:prstGeom prst="rect">
            <a:avLst/>
          </a:prstGeom>
        </p:spPr>
        <p:txBody>
          <a:bodyPr/>
          <a:lstStyle/>
          <a:p>
            <a:r>
              <a:rPr lang="en-US" smtClean="0"/>
              <a:t>Test Planning Activities - Estimation</a:t>
            </a:r>
            <a:endParaRPr lang="en-US" dirty="0" smtClean="0"/>
          </a:p>
        </p:txBody>
      </p:sp>
      <p:graphicFrame>
        <p:nvGraphicFramePr>
          <p:cNvPr id="17410" name="Object 4"/>
          <p:cNvGraphicFramePr>
            <a:graphicFrameLocks noChangeAspect="1"/>
          </p:cNvGraphicFramePr>
          <p:nvPr/>
        </p:nvGraphicFramePr>
        <p:xfrm>
          <a:off x="7086600" y="3657600"/>
          <a:ext cx="1114425" cy="2395538"/>
        </p:xfrm>
        <a:graphic>
          <a:graphicData uri="http://schemas.openxmlformats.org/presentationml/2006/ole">
            <p:oleObj spid="_x0000_s171009" name="Clip" r:id="rId4" imgW="1857375" imgH="3995738" progId="">
              <p:embed/>
            </p:oleObj>
          </a:graphicData>
        </a:graphic>
      </p:graphicFrame>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sz="half" idx="1"/>
          </p:nvPr>
        </p:nvSpPr>
        <p:spPr/>
        <p:txBody>
          <a:bodyPr/>
          <a:lstStyle/>
          <a:p>
            <a:r>
              <a:rPr lang="en-US" smtClean="0"/>
              <a:t>Concise statement of how to meet the objectives of software testing :</a:t>
            </a:r>
          </a:p>
          <a:p>
            <a:pPr lvl="1"/>
            <a:r>
              <a:rPr lang="en-US" smtClean="0"/>
              <a:t>To Clarify expectations with the user, sponsor and bidders</a:t>
            </a:r>
          </a:p>
          <a:p>
            <a:pPr lvl="1"/>
            <a:r>
              <a:rPr lang="en-US" smtClean="0"/>
              <a:t>To Describe the details of how the testing team will evaluate the work products, system, testing activities and results</a:t>
            </a:r>
          </a:p>
          <a:p>
            <a:pPr lvl="1"/>
            <a:r>
              <a:rPr lang="en-US" smtClean="0"/>
              <a:t>To describe approach to all testing phases and the activities for which they are responsible</a:t>
            </a:r>
          </a:p>
          <a:p>
            <a:r>
              <a:rPr lang="en-US" smtClean="0"/>
              <a:t>A strategy for software testing must </a:t>
            </a:r>
          </a:p>
          <a:p>
            <a:pPr lvl="1"/>
            <a:r>
              <a:rPr lang="en-US" smtClean="0"/>
              <a:t>accommodate low-level tests that are necessary to verify that a small source code segment has been correctly implemented as well as high-level tests that validate major system functions against customer requirements</a:t>
            </a:r>
          </a:p>
          <a:p>
            <a:pPr lvl="1"/>
            <a:r>
              <a:rPr lang="en-US" smtClean="0"/>
              <a:t>provide guidance for the practitioner and a set of milestones for the manager</a:t>
            </a:r>
          </a:p>
          <a:p>
            <a:pPr lvl="1"/>
            <a:endParaRPr lang="en-US" dirty="0" smtClean="0"/>
          </a:p>
        </p:txBody>
      </p:sp>
      <p:sp>
        <p:nvSpPr>
          <p:cNvPr id="49154" name="Rectangle 2"/>
          <p:cNvSpPr>
            <a:spLocks noGrp="1" noChangeArrowheads="1"/>
          </p:cNvSpPr>
          <p:nvPr>
            <p:ph type="title"/>
          </p:nvPr>
        </p:nvSpPr>
        <p:spPr/>
        <p:txBody>
          <a:bodyPr/>
          <a:lstStyle/>
          <a:p>
            <a:r>
              <a:rPr lang="en-US" smtClean="0"/>
              <a:t>Test Strategy - Need</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sz="half" idx="1"/>
          </p:nvPr>
        </p:nvSpPr>
        <p:spPr>
          <a:prstGeom prst="rect">
            <a:avLst/>
          </a:prstGeom>
        </p:spPr>
        <p:txBody>
          <a:bodyPr>
            <a:normAutofit/>
          </a:bodyPr>
          <a:lstStyle/>
          <a:p>
            <a:r>
              <a:rPr lang="en-US" dirty="0" smtClean="0"/>
              <a:t>Scheduling</a:t>
            </a:r>
          </a:p>
          <a:p>
            <a:pPr lvl="1"/>
            <a:r>
              <a:rPr lang="en-US" dirty="0" smtClean="0"/>
              <a:t>Establishes milestones for completing the testing effort</a:t>
            </a:r>
          </a:p>
          <a:p>
            <a:r>
              <a:rPr lang="en-US" dirty="0" smtClean="0"/>
              <a:t>Four key objectives of scheduling are</a:t>
            </a:r>
          </a:p>
          <a:p>
            <a:pPr lvl="1"/>
            <a:r>
              <a:rPr lang="en-US" dirty="0" smtClean="0"/>
              <a:t>Provide predictability</a:t>
            </a:r>
          </a:p>
          <a:p>
            <a:pPr lvl="1"/>
            <a:r>
              <a:rPr lang="en-US" dirty="0" smtClean="0"/>
              <a:t>Identify opportunities to improve or protect the project schedule</a:t>
            </a:r>
          </a:p>
          <a:p>
            <a:pPr lvl="1"/>
            <a:r>
              <a:rPr lang="en-US" dirty="0" smtClean="0"/>
              <a:t>Be fair to the team</a:t>
            </a:r>
          </a:p>
          <a:p>
            <a:pPr lvl="1"/>
            <a:r>
              <a:rPr lang="en-US" dirty="0" smtClean="0"/>
              <a:t>Maximize productivity</a:t>
            </a:r>
          </a:p>
          <a:p>
            <a:r>
              <a:rPr lang="en-US" dirty="0" smtClean="0"/>
              <a:t>Tips to achieve goals</a:t>
            </a:r>
          </a:p>
          <a:p>
            <a:pPr lvl="1"/>
            <a:r>
              <a:rPr lang="en-US" dirty="0" smtClean="0"/>
              <a:t>Measure performance and productivity</a:t>
            </a:r>
          </a:p>
          <a:p>
            <a:pPr lvl="1"/>
            <a:r>
              <a:rPr lang="en-US" dirty="0" smtClean="0"/>
              <a:t>Identify and estimate every task</a:t>
            </a:r>
          </a:p>
          <a:p>
            <a:pPr lvl="1"/>
            <a:r>
              <a:rPr lang="en-US" dirty="0" smtClean="0"/>
              <a:t>Identify tasks as fixed or recurring</a:t>
            </a:r>
          </a:p>
          <a:p>
            <a:pPr lvl="1"/>
            <a:r>
              <a:rPr lang="en-US" dirty="0" smtClean="0"/>
              <a:t>Allow extra time</a:t>
            </a:r>
          </a:p>
          <a:p>
            <a:pPr lvl="1"/>
            <a:r>
              <a:rPr lang="en-US" dirty="0" smtClean="0"/>
              <a:t>Recognize individuality of the team</a:t>
            </a:r>
          </a:p>
          <a:p>
            <a:pPr lvl="1"/>
            <a:r>
              <a:rPr lang="en-US" dirty="0" smtClean="0"/>
              <a:t>Beware of late hiring in the schedule</a:t>
            </a:r>
          </a:p>
          <a:p>
            <a:pPr lvl="1"/>
            <a:r>
              <a:rPr lang="en-US" dirty="0" smtClean="0"/>
              <a:t>Take deliberate shortcuts</a:t>
            </a:r>
          </a:p>
          <a:p>
            <a:pPr lvl="1"/>
            <a:r>
              <a:rPr lang="en-US" dirty="0" smtClean="0"/>
              <a:t>Be careful of too many meetings</a:t>
            </a:r>
          </a:p>
          <a:p>
            <a:pPr lvl="1"/>
            <a:endParaRPr lang="en-US" dirty="0" smtClean="0"/>
          </a:p>
          <a:p>
            <a:pPr lvl="1"/>
            <a:endParaRPr lang="en-US" dirty="0" smtClean="0"/>
          </a:p>
        </p:txBody>
      </p:sp>
      <p:sp>
        <p:nvSpPr>
          <p:cNvPr id="18435" name="Rectangle 2"/>
          <p:cNvSpPr>
            <a:spLocks noGrp="1" noChangeArrowheads="1"/>
          </p:cNvSpPr>
          <p:nvPr>
            <p:ph type="title"/>
          </p:nvPr>
        </p:nvSpPr>
        <p:spPr>
          <a:prstGeom prst="rect">
            <a:avLst/>
          </a:prstGeom>
        </p:spPr>
        <p:txBody>
          <a:bodyPr/>
          <a:lstStyle/>
          <a:p>
            <a:r>
              <a:rPr lang="en-US" smtClean="0"/>
              <a:t>Test Planning Activities - Scheduling</a:t>
            </a:r>
            <a:endParaRPr lang="en-US" dirty="0" smtClean="0"/>
          </a:p>
        </p:txBody>
      </p:sp>
      <p:graphicFrame>
        <p:nvGraphicFramePr>
          <p:cNvPr id="18434" name="Object 4"/>
          <p:cNvGraphicFramePr>
            <a:graphicFrameLocks noChangeAspect="1"/>
          </p:cNvGraphicFramePr>
          <p:nvPr/>
        </p:nvGraphicFramePr>
        <p:xfrm>
          <a:off x="6553200" y="4038600"/>
          <a:ext cx="1836738" cy="1887538"/>
        </p:xfrm>
        <a:graphic>
          <a:graphicData uri="http://schemas.openxmlformats.org/presentationml/2006/ole">
            <p:oleObj spid="_x0000_s175105" name="Clip" r:id="rId4" imgW="3063875" imgH="3148013" progId="">
              <p:embed/>
            </p:oleObj>
          </a:graphicData>
        </a:graphic>
      </p:graphicFrame>
    </p:spTree>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sz="half" idx="1"/>
          </p:nvPr>
        </p:nvSpPr>
        <p:spPr>
          <a:prstGeom prst="rect">
            <a:avLst/>
          </a:prstGeom>
        </p:spPr>
        <p:txBody>
          <a:bodyPr/>
          <a:lstStyle/>
          <a:p>
            <a:r>
              <a:rPr lang="en-US" smtClean="0"/>
              <a:t>Staffing</a:t>
            </a:r>
          </a:p>
          <a:p>
            <a:pPr lvl="1"/>
            <a:r>
              <a:rPr lang="en-US" smtClean="0"/>
              <a:t>Selecting the size and competency of staff needed to achieve the test plan objectives</a:t>
            </a:r>
          </a:p>
          <a:p>
            <a:r>
              <a:rPr lang="en-US" smtClean="0"/>
              <a:t>Staffing considerations</a:t>
            </a:r>
          </a:p>
          <a:p>
            <a:pPr lvl="1"/>
            <a:r>
              <a:rPr lang="en-US" smtClean="0"/>
              <a:t>What types of personnel should be considered for inclusion on the test team?</a:t>
            </a:r>
          </a:p>
          <a:p>
            <a:pPr lvl="1"/>
            <a:r>
              <a:rPr lang="en-US" smtClean="0"/>
              <a:t>What attributes and skills make up a good tester?</a:t>
            </a:r>
          </a:p>
          <a:p>
            <a:pPr lvl="1"/>
            <a:r>
              <a:rPr lang="en-US" smtClean="0"/>
              <a:t>What is a good ratio of testers to developers?</a:t>
            </a:r>
          </a:p>
          <a:p>
            <a:r>
              <a:rPr lang="en-US" smtClean="0"/>
              <a:t>Staffing  - Steps to form the best team:</a:t>
            </a:r>
          </a:p>
          <a:p>
            <a:pPr lvl="1"/>
            <a:r>
              <a:rPr lang="en-US" smtClean="0"/>
              <a:t>Identify potential test team members</a:t>
            </a:r>
          </a:p>
          <a:p>
            <a:pPr lvl="1"/>
            <a:r>
              <a:rPr lang="en-US" smtClean="0"/>
              <a:t>Recruit test team members and develop tentative test assignments</a:t>
            </a:r>
          </a:p>
          <a:p>
            <a:pPr lvl="1"/>
            <a:r>
              <a:rPr lang="en-US" smtClean="0"/>
              <a:t>Define individual work assignments</a:t>
            </a:r>
          </a:p>
          <a:p>
            <a:pPr lvl="1"/>
            <a:endParaRPr lang="en-US" smtClean="0"/>
          </a:p>
          <a:p>
            <a:endParaRPr lang="en-US" smtClean="0"/>
          </a:p>
          <a:p>
            <a:endParaRPr lang="en-US" dirty="0" smtClean="0"/>
          </a:p>
        </p:txBody>
      </p:sp>
      <p:sp>
        <p:nvSpPr>
          <p:cNvPr id="20483" name="Rectangle 2"/>
          <p:cNvSpPr>
            <a:spLocks noGrp="1" noChangeArrowheads="1"/>
          </p:cNvSpPr>
          <p:nvPr>
            <p:ph type="title"/>
          </p:nvPr>
        </p:nvSpPr>
        <p:spPr>
          <a:prstGeom prst="rect">
            <a:avLst/>
          </a:prstGeom>
        </p:spPr>
        <p:txBody>
          <a:bodyPr/>
          <a:lstStyle/>
          <a:p>
            <a:r>
              <a:rPr lang="en-US" smtClean="0"/>
              <a:t>Test Planning Activities - Staffing</a:t>
            </a:r>
            <a:endParaRPr lang="en-US" dirty="0" smtClean="0"/>
          </a:p>
        </p:txBody>
      </p:sp>
      <p:graphicFrame>
        <p:nvGraphicFramePr>
          <p:cNvPr id="20482" name="Object 4"/>
          <p:cNvGraphicFramePr>
            <a:graphicFrameLocks noChangeAspect="1"/>
          </p:cNvGraphicFramePr>
          <p:nvPr/>
        </p:nvGraphicFramePr>
        <p:xfrm>
          <a:off x="6781800" y="4800600"/>
          <a:ext cx="1819275" cy="1401763"/>
        </p:xfrm>
        <a:graphic>
          <a:graphicData uri="http://schemas.openxmlformats.org/presentationml/2006/ole">
            <p:oleObj spid="_x0000_s177153" name="Clip" r:id="rId4" imgW="4540250" imgH="3497263" progId="">
              <p:embed/>
            </p:oleObj>
          </a:graphicData>
        </a:graphic>
      </p:graphicFrame>
    </p:spTree>
  </p:cSld>
  <p:clrMapOvr>
    <a:masterClrMapping/>
  </p:clrMapOvr>
  <p:transition>
    <p:checke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sz="half" idx="1"/>
          </p:nvPr>
        </p:nvSpPr>
        <p:spPr>
          <a:prstGeom prst="rect">
            <a:avLst/>
          </a:prstGeom>
        </p:spPr>
        <p:txBody>
          <a:bodyPr/>
          <a:lstStyle/>
          <a:p>
            <a:r>
              <a:rPr lang="en-US" dirty="0" smtClean="0"/>
              <a:t>Approach</a:t>
            </a:r>
          </a:p>
          <a:p>
            <a:pPr lvl="1"/>
            <a:r>
              <a:rPr lang="en-US" dirty="0" smtClean="0"/>
              <a:t>Methods, tools, and techniques used to accomplish test objectives</a:t>
            </a:r>
          </a:p>
          <a:p>
            <a:r>
              <a:rPr lang="en-US" dirty="0" smtClean="0"/>
              <a:t>Decide who does the testing, main activities, tools, techniques. </a:t>
            </a:r>
          </a:p>
          <a:p>
            <a:r>
              <a:rPr lang="en-US" dirty="0" smtClean="0"/>
              <a:t>Answer questions like:</a:t>
            </a:r>
          </a:p>
          <a:p>
            <a:pPr lvl="1"/>
            <a:r>
              <a:rPr lang="en-US" dirty="0" smtClean="0"/>
              <a:t>“How will you decide that a group of features is adequately tested?”</a:t>
            </a:r>
          </a:p>
          <a:p>
            <a:pPr lvl="1"/>
            <a:r>
              <a:rPr lang="en-US" dirty="0" smtClean="0"/>
              <a:t>“How will you analyze results?”</a:t>
            </a:r>
          </a:p>
          <a:p>
            <a:pPr lvl="1"/>
            <a:r>
              <a:rPr lang="en-US" dirty="0" smtClean="0"/>
              <a:t>“What types of tests will be used?”</a:t>
            </a:r>
          </a:p>
          <a:p>
            <a:pPr lvl="1"/>
            <a:r>
              <a:rPr lang="en-US" dirty="0" smtClean="0"/>
              <a:t>“What tools can be utilized to enhance the test process?”</a:t>
            </a:r>
          </a:p>
          <a:p>
            <a:pPr lvl="1"/>
            <a:endParaRPr lang="en-US" dirty="0" smtClean="0"/>
          </a:p>
          <a:p>
            <a:endParaRPr lang="en-US" dirty="0" smtClean="0"/>
          </a:p>
        </p:txBody>
      </p:sp>
      <p:sp>
        <p:nvSpPr>
          <p:cNvPr id="21507" name="Rectangle 2"/>
          <p:cNvSpPr>
            <a:spLocks noGrp="1" noChangeArrowheads="1"/>
          </p:cNvSpPr>
          <p:nvPr>
            <p:ph type="title"/>
          </p:nvPr>
        </p:nvSpPr>
        <p:spPr>
          <a:prstGeom prst="rect">
            <a:avLst/>
          </a:prstGeom>
        </p:spPr>
        <p:txBody>
          <a:bodyPr/>
          <a:lstStyle/>
          <a:p>
            <a:r>
              <a:rPr lang="en-US" dirty="0" smtClean="0"/>
              <a:t>Test Planning Activities - Approach</a:t>
            </a:r>
          </a:p>
        </p:txBody>
      </p:sp>
      <p:graphicFrame>
        <p:nvGraphicFramePr>
          <p:cNvPr id="21506" name="Object 4"/>
          <p:cNvGraphicFramePr>
            <a:graphicFrameLocks noChangeAspect="1"/>
          </p:cNvGraphicFramePr>
          <p:nvPr/>
        </p:nvGraphicFramePr>
        <p:xfrm>
          <a:off x="7315200" y="3962400"/>
          <a:ext cx="1379538" cy="2241550"/>
        </p:xfrm>
        <a:graphic>
          <a:graphicData uri="http://schemas.openxmlformats.org/presentationml/2006/ole">
            <p:oleObj spid="_x0000_s179201" name="Clip" r:id="rId4" imgW="3467100" imgH="5632450" progId="">
              <p:embed/>
            </p:oleObj>
          </a:graphicData>
        </a:graphic>
      </p:graphicFrame>
    </p:spTree>
  </p:cSld>
  <p:clrMapOvr>
    <a:masterClrMapping/>
  </p:clrMapOvr>
  <p:transition>
    <p:split orient="vert" dir="in"/>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1" name="Rectangle 3"/>
          <p:cNvSpPr>
            <a:spLocks noGrp="1" noChangeArrowheads="1"/>
          </p:cNvSpPr>
          <p:nvPr>
            <p:ph sz="half" idx="1"/>
          </p:nvPr>
        </p:nvSpPr>
        <p:spPr>
          <a:prstGeom prst="rect">
            <a:avLst/>
          </a:prstGeom>
        </p:spPr>
        <p:txBody>
          <a:bodyPr>
            <a:normAutofit/>
          </a:bodyPr>
          <a:lstStyle/>
          <a:p>
            <a:r>
              <a:rPr lang="en-US" dirty="0" smtClean="0"/>
              <a:t>Test Check Procedures to test quality control</a:t>
            </a:r>
          </a:p>
          <a:p>
            <a:r>
              <a:rPr lang="en-US" dirty="0" smtClean="0"/>
              <a:t>Test quality control</a:t>
            </a:r>
          </a:p>
          <a:p>
            <a:pPr lvl="1"/>
            <a:r>
              <a:rPr lang="en-US" dirty="0" smtClean="0"/>
              <a:t>Set of procedures based on the test plan and test design</a:t>
            </a:r>
          </a:p>
          <a:p>
            <a:pPr lvl="1"/>
            <a:r>
              <a:rPr lang="en-US" dirty="0" smtClean="0"/>
              <a:t>Incorporating test cases that ensure tests are performed correctly and completely</a:t>
            </a:r>
          </a:p>
          <a:p>
            <a:r>
              <a:rPr lang="en-US" dirty="0" smtClean="0"/>
              <a:t>Test Check Procedures include the following:</a:t>
            </a:r>
          </a:p>
          <a:p>
            <a:pPr lvl="1"/>
            <a:r>
              <a:rPr lang="en-US" dirty="0" smtClean="0"/>
              <a:t>Test coverage evaluation</a:t>
            </a:r>
          </a:p>
          <a:p>
            <a:pPr lvl="2"/>
            <a:r>
              <a:rPr lang="en-US" dirty="0" smtClean="0"/>
              <a:t>The process of assessing the thoroughness of the collective set of test cases for the product, and deciding whether or not to develop more tests.</a:t>
            </a:r>
          </a:p>
          <a:p>
            <a:pPr lvl="1"/>
            <a:r>
              <a:rPr lang="en-US" dirty="0" smtClean="0"/>
              <a:t>Product error evaluation</a:t>
            </a:r>
          </a:p>
          <a:p>
            <a:pPr lvl="2"/>
            <a:r>
              <a:rPr lang="en-US" dirty="0" smtClean="0"/>
              <a:t>The process of assessing the quality of the product, with respect to the test execution, and deciding whether or not to develop more tests.</a:t>
            </a:r>
          </a:p>
          <a:p>
            <a:pPr lvl="1"/>
            <a:r>
              <a:rPr lang="en-US" dirty="0" smtClean="0"/>
              <a:t>Test effectiveness evaluation</a:t>
            </a:r>
          </a:p>
          <a:p>
            <a:pPr lvl="2"/>
            <a:r>
              <a:rPr lang="en-US" dirty="0" smtClean="0"/>
              <a:t>The process of assessing the overall effectiveness of the current testing effort relative to the test completion criteria, and deciding whether to stop testing, or add more tests and continue.</a:t>
            </a:r>
          </a:p>
          <a:p>
            <a:pPr lvl="1"/>
            <a:endParaRPr lang="en-US" dirty="0" smtClean="0"/>
          </a:p>
        </p:txBody>
      </p:sp>
      <p:sp>
        <p:nvSpPr>
          <p:cNvPr id="22531" name="Rectangle 2"/>
          <p:cNvSpPr>
            <a:spLocks noGrp="1" noChangeArrowheads="1"/>
          </p:cNvSpPr>
          <p:nvPr>
            <p:ph type="title"/>
          </p:nvPr>
        </p:nvSpPr>
        <p:spPr>
          <a:prstGeom prst="rect">
            <a:avLst/>
          </a:prstGeom>
        </p:spPr>
        <p:txBody>
          <a:bodyPr/>
          <a:lstStyle/>
          <a:p>
            <a:r>
              <a:rPr lang="en-US" smtClean="0"/>
              <a:t>Test Planning Activities – Test Check Procedures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left)">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wipe(left)">
                                      <p:cBhvr>
                                        <p:cTn id="12" dur="500"/>
                                        <p:tgtEl>
                                          <p:spTgt spid="20173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animEffect transition="in" filter="wipe(left)">
                                      <p:cBhvr>
                                        <p:cTn id="15" dur="500"/>
                                        <p:tgtEl>
                                          <p:spTgt spid="20173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1731">
                                            <p:txEl>
                                              <p:pRg st="3" end="3"/>
                                            </p:txEl>
                                          </p:spTgt>
                                        </p:tgtEl>
                                        <p:attrNameLst>
                                          <p:attrName>style.visibility</p:attrName>
                                        </p:attrNameLst>
                                      </p:cBhvr>
                                      <p:to>
                                        <p:strVal val="visible"/>
                                      </p:to>
                                    </p:set>
                                    <p:animEffect transition="in" filter="wipe(left)">
                                      <p:cBhvr>
                                        <p:cTn id="18" dur="500"/>
                                        <p:tgtEl>
                                          <p:spTgt spid="2017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1731">
                                            <p:txEl>
                                              <p:pRg st="4" end="4"/>
                                            </p:txEl>
                                          </p:spTgt>
                                        </p:tgtEl>
                                        <p:attrNameLst>
                                          <p:attrName>style.visibility</p:attrName>
                                        </p:attrNameLst>
                                      </p:cBhvr>
                                      <p:to>
                                        <p:strVal val="visible"/>
                                      </p:to>
                                    </p:set>
                                    <p:animEffect transition="in" filter="wipe(left)">
                                      <p:cBhvr>
                                        <p:cTn id="23" dur="500"/>
                                        <p:tgtEl>
                                          <p:spTgt spid="20173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1731">
                                            <p:txEl>
                                              <p:pRg st="5" end="5"/>
                                            </p:txEl>
                                          </p:spTgt>
                                        </p:tgtEl>
                                        <p:attrNameLst>
                                          <p:attrName>style.visibility</p:attrName>
                                        </p:attrNameLst>
                                      </p:cBhvr>
                                      <p:to>
                                        <p:strVal val="visible"/>
                                      </p:to>
                                    </p:set>
                                    <p:animEffect transition="in" filter="wipe(left)">
                                      <p:cBhvr>
                                        <p:cTn id="26" dur="500"/>
                                        <p:tgtEl>
                                          <p:spTgt spid="20173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1731">
                                            <p:txEl>
                                              <p:pRg st="6" end="6"/>
                                            </p:txEl>
                                          </p:spTgt>
                                        </p:tgtEl>
                                        <p:attrNameLst>
                                          <p:attrName>style.visibility</p:attrName>
                                        </p:attrNameLst>
                                      </p:cBhvr>
                                      <p:to>
                                        <p:strVal val="visible"/>
                                      </p:to>
                                    </p:set>
                                    <p:animEffect transition="in" filter="wipe(left)">
                                      <p:cBhvr>
                                        <p:cTn id="29" dur="500"/>
                                        <p:tgtEl>
                                          <p:spTgt spid="20173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01731">
                                            <p:txEl>
                                              <p:pRg st="7" end="7"/>
                                            </p:txEl>
                                          </p:spTgt>
                                        </p:tgtEl>
                                        <p:attrNameLst>
                                          <p:attrName>style.visibility</p:attrName>
                                        </p:attrNameLst>
                                      </p:cBhvr>
                                      <p:to>
                                        <p:strVal val="visible"/>
                                      </p:to>
                                    </p:set>
                                    <p:animEffect transition="in" filter="wipe(left)">
                                      <p:cBhvr>
                                        <p:cTn id="32" dur="500"/>
                                        <p:tgtEl>
                                          <p:spTgt spid="20173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01731">
                                            <p:txEl>
                                              <p:pRg st="8" end="8"/>
                                            </p:txEl>
                                          </p:spTgt>
                                        </p:tgtEl>
                                        <p:attrNameLst>
                                          <p:attrName>style.visibility</p:attrName>
                                        </p:attrNameLst>
                                      </p:cBhvr>
                                      <p:to>
                                        <p:strVal val="visible"/>
                                      </p:to>
                                    </p:set>
                                    <p:animEffect transition="in" filter="wipe(left)">
                                      <p:cBhvr>
                                        <p:cTn id="35" dur="500"/>
                                        <p:tgtEl>
                                          <p:spTgt spid="201731">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1731">
                                            <p:txEl>
                                              <p:pRg st="9" end="9"/>
                                            </p:txEl>
                                          </p:spTgt>
                                        </p:tgtEl>
                                        <p:attrNameLst>
                                          <p:attrName>style.visibility</p:attrName>
                                        </p:attrNameLst>
                                      </p:cBhvr>
                                      <p:to>
                                        <p:strVal val="visible"/>
                                      </p:to>
                                    </p:set>
                                    <p:animEffect transition="in" filter="wipe(left)">
                                      <p:cBhvr>
                                        <p:cTn id="38" dur="500"/>
                                        <p:tgtEl>
                                          <p:spTgt spid="201731">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1731">
                                            <p:txEl>
                                              <p:pRg st="10" end="10"/>
                                            </p:txEl>
                                          </p:spTgt>
                                        </p:tgtEl>
                                        <p:attrNameLst>
                                          <p:attrName>style.visibility</p:attrName>
                                        </p:attrNameLst>
                                      </p:cBhvr>
                                      <p:to>
                                        <p:strVal val="visible"/>
                                      </p:to>
                                    </p:set>
                                    <p:animEffect transition="in" filter="wipe(left)">
                                      <p:cBhvr>
                                        <p:cTn id="41" dur="500"/>
                                        <p:tgtEl>
                                          <p:spTgt spid="2017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sz="half" idx="1"/>
          </p:nvPr>
        </p:nvSpPr>
        <p:spPr>
          <a:prstGeom prst="rect">
            <a:avLst/>
          </a:prstGeom>
        </p:spPr>
        <p:txBody>
          <a:bodyPr/>
          <a:lstStyle/>
          <a:p>
            <a:r>
              <a:rPr lang="en-US" dirty="0" smtClean="0"/>
              <a:t>Change Management</a:t>
            </a:r>
          </a:p>
          <a:p>
            <a:pPr lvl="1"/>
            <a:r>
              <a:rPr lang="en-US" dirty="0" smtClean="0"/>
              <a:t>Modifies and controls the plan in relationship to the actual progress</a:t>
            </a:r>
          </a:p>
          <a:p>
            <a:r>
              <a:rPr lang="en-US" dirty="0" smtClean="0"/>
              <a:t>Versioning</a:t>
            </a:r>
          </a:p>
          <a:p>
            <a:pPr lvl="1"/>
            <a:r>
              <a:rPr lang="en-US" dirty="0" smtClean="0"/>
              <a:t>Methods to control, monitor, and achieve change</a:t>
            </a:r>
          </a:p>
          <a:p>
            <a:r>
              <a:rPr lang="en-US" dirty="0" smtClean="0"/>
              <a:t>Includes:</a:t>
            </a:r>
          </a:p>
          <a:p>
            <a:pPr lvl="1"/>
            <a:r>
              <a:rPr lang="en-US" dirty="0" smtClean="0"/>
              <a:t>Change Control</a:t>
            </a:r>
          </a:p>
          <a:p>
            <a:pPr lvl="1"/>
            <a:r>
              <a:rPr lang="en-US" dirty="0" smtClean="0"/>
              <a:t>Change Management</a:t>
            </a:r>
          </a:p>
          <a:p>
            <a:pPr lvl="1"/>
            <a:r>
              <a:rPr lang="en-US" dirty="0" smtClean="0"/>
              <a:t>Configuration Management</a:t>
            </a:r>
          </a:p>
          <a:p>
            <a:endParaRPr lang="en-US" dirty="0" smtClean="0"/>
          </a:p>
        </p:txBody>
      </p:sp>
      <p:sp>
        <p:nvSpPr>
          <p:cNvPr id="27651" name="Rectangle 2"/>
          <p:cNvSpPr>
            <a:spLocks noGrp="1" noChangeArrowheads="1"/>
          </p:cNvSpPr>
          <p:nvPr>
            <p:ph type="title"/>
          </p:nvPr>
        </p:nvSpPr>
        <p:spPr>
          <a:prstGeom prst="rect">
            <a:avLst/>
          </a:prstGeom>
        </p:spPr>
        <p:txBody>
          <a:bodyPr/>
          <a:lstStyle/>
          <a:p>
            <a:r>
              <a:rPr lang="en-US" smtClean="0"/>
              <a:t>Test Plan - Post Planning Activities</a:t>
            </a:r>
            <a:endParaRPr lang="en-US" dirty="0" smtClean="0"/>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sz="half" idx="1"/>
          </p:nvPr>
        </p:nvSpPr>
        <p:spPr>
          <a:prstGeom prst="rect">
            <a:avLst/>
          </a:prstGeom>
        </p:spPr>
        <p:txBody>
          <a:bodyPr/>
          <a:lstStyle/>
          <a:p>
            <a:r>
              <a:rPr lang="en-US" dirty="0" smtClean="0"/>
              <a:t>Versioning</a:t>
            </a:r>
          </a:p>
          <a:p>
            <a:pPr lvl="1"/>
            <a:r>
              <a:rPr lang="en-US" dirty="0" smtClean="0"/>
              <a:t>The ability to maintain control over the changes made to ALL project artifacts is critical to the success of a project</a:t>
            </a:r>
          </a:p>
          <a:p>
            <a:r>
              <a:rPr lang="en-US" dirty="0" smtClean="0"/>
              <a:t>The Configuration Management (CM) portion of the project facilitates:</a:t>
            </a:r>
          </a:p>
          <a:p>
            <a:pPr lvl="1"/>
            <a:r>
              <a:rPr lang="en-US" dirty="0" smtClean="0"/>
              <a:t>Product baselines</a:t>
            </a:r>
          </a:p>
          <a:p>
            <a:pPr lvl="1"/>
            <a:r>
              <a:rPr lang="en-US" dirty="0" smtClean="0"/>
              <a:t>Review</a:t>
            </a:r>
          </a:p>
          <a:p>
            <a:pPr lvl="1"/>
            <a:r>
              <a:rPr lang="en-US" dirty="0" smtClean="0"/>
              <a:t>Change</a:t>
            </a:r>
          </a:p>
          <a:p>
            <a:pPr lvl="1"/>
            <a:r>
              <a:rPr lang="en-US" dirty="0" smtClean="0"/>
              <a:t>Defect tracking</a:t>
            </a:r>
          </a:p>
          <a:p>
            <a:r>
              <a:rPr lang="en-US" dirty="0" smtClean="0"/>
              <a:t>Other duties of CM:</a:t>
            </a:r>
          </a:p>
          <a:p>
            <a:pPr lvl="1"/>
            <a:r>
              <a:rPr lang="en-US" dirty="0" smtClean="0"/>
              <a:t>Write the CM Plan</a:t>
            </a:r>
          </a:p>
          <a:p>
            <a:pPr lvl="1"/>
            <a:r>
              <a:rPr lang="en-US" dirty="0" smtClean="0"/>
              <a:t>Report change request based progress statistics</a:t>
            </a:r>
          </a:p>
          <a:p>
            <a:pPr lvl="1"/>
            <a:r>
              <a:rPr lang="en-US" dirty="0" smtClean="0"/>
              <a:t>Support product development activities</a:t>
            </a:r>
          </a:p>
          <a:p>
            <a:pPr lvl="1"/>
            <a:r>
              <a:rPr lang="en-US" dirty="0" smtClean="0"/>
              <a:t>Allow all project artifacts to be available as required</a:t>
            </a:r>
          </a:p>
          <a:p>
            <a:r>
              <a:rPr lang="en-US" dirty="0" smtClean="0"/>
              <a:t>Once testing begins, the project must ensure that the correct versions of software components are being tested. </a:t>
            </a:r>
          </a:p>
          <a:p>
            <a:r>
              <a:rPr lang="en-US" dirty="0" smtClean="0"/>
              <a:t>Migration and Back Out procedures must be developed</a:t>
            </a:r>
          </a:p>
          <a:p>
            <a:pPr lvl="1"/>
            <a:endParaRPr lang="en-US" dirty="0" smtClean="0"/>
          </a:p>
          <a:p>
            <a:pPr lvl="1"/>
            <a:endParaRPr lang="en-US" dirty="0" smtClean="0"/>
          </a:p>
          <a:p>
            <a:pPr lvl="1"/>
            <a:endParaRPr lang="en-US" dirty="0" smtClean="0"/>
          </a:p>
        </p:txBody>
      </p:sp>
      <p:sp>
        <p:nvSpPr>
          <p:cNvPr id="30723" name="Rectangle 2"/>
          <p:cNvSpPr>
            <a:spLocks noGrp="1" noChangeArrowheads="1"/>
          </p:cNvSpPr>
          <p:nvPr>
            <p:ph type="title"/>
          </p:nvPr>
        </p:nvSpPr>
        <p:spPr>
          <a:prstGeom prst="rect">
            <a:avLst/>
          </a:prstGeom>
        </p:spPr>
        <p:txBody>
          <a:bodyPr/>
          <a:lstStyle/>
          <a:p>
            <a:r>
              <a:rPr lang="en-US" smtClean="0"/>
              <a:t>Post Planning Activities - Versioning</a:t>
            </a:r>
            <a:endParaRPr lang="en-US" dirty="0" smtClean="0"/>
          </a:p>
        </p:txBody>
      </p:sp>
    </p:spTree>
  </p:cSld>
  <p:clrMapOvr>
    <a:masterClrMapping/>
  </p:clrMapOvr>
  <p:transition>
    <p:blind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prstGeom prst="rect">
            <a:avLst/>
          </a:prstGeom>
        </p:spPr>
        <p:txBody>
          <a:bodyPr/>
          <a:lstStyle/>
          <a:p>
            <a:r>
              <a:rPr lang="en-US" dirty="0" smtClean="0"/>
              <a:t>Test Plan - Inputs</a:t>
            </a:r>
          </a:p>
        </p:txBody>
      </p:sp>
      <p:grpSp>
        <p:nvGrpSpPr>
          <p:cNvPr id="5" name="Group 4"/>
          <p:cNvGrpSpPr/>
          <p:nvPr/>
        </p:nvGrpSpPr>
        <p:grpSpPr>
          <a:xfrm>
            <a:off x="533400" y="762000"/>
            <a:ext cx="7813675" cy="5640388"/>
            <a:chOff x="533400" y="762000"/>
            <a:chExt cx="7813675" cy="5640388"/>
          </a:xfrm>
        </p:grpSpPr>
        <p:sp>
          <p:nvSpPr>
            <p:cNvPr id="6" name="Rectangle 3"/>
            <p:cNvSpPr>
              <a:spLocks noChangeArrowheads="1"/>
            </p:cNvSpPr>
            <p:nvPr/>
          </p:nvSpPr>
          <p:spPr bwMode="auto">
            <a:xfrm>
              <a:off x="1114425" y="3200400"/>
              <a:ext cx="1247775" cy="1114425"/>
            </a:xfrm>
            <a:prstGeom prst="rect">
              <a:avLst/>
            </a:prstGeom>
            <a:noFill/>
            <a:ln w="9525">
              <a:noFill/>
              <a:miter lim="800000"/>
            </a:ln>
          </p:spPr>
          <p:txBody>
            <a:bodyPr wrap="none" lIns="63500" tIns="25400" rIns="63500" bIns="25400">
              <a:spAutoFit/>
            </a:bodyPr>
            <a:lstStyle/>
            <a:p>
              <a:pPr algn="ctr" eaLnBrk="0" fontAlgn="base" hangingPunct="0">
                <a:spcBef>
                  <a:spcPct val="0"/>
                </a:spcBef>
                <a:spcAft>
                  <a:spcPct val="0"/>
                </a:spcAft>
              </a:pPr>
              <a:r>
                <a:rPr lang="en-US" sz="1400" b="1">
                  <a:solidFill>
                    <a:prstClr val="black"/>
                  </a:solidFill>
                  <a:latin typeface="Gill Sans MT" pitchFamily="34" charset="0"/>
                  <a:cs typeface="Arial" panose="020B0704020202020204" pitchFamily="34" charset="0"/>
                </a:rPr>
                <a:t>RESOURCES</a:t>
              </a:r>
              <a:endParaRPr lang="en-US" sz="1400" u="sng">
                <a:solidFill>
                  <a:prstClr val="black"/>
                </a:solidFill>
                <a:latin typeface="Gill Sans MT" pitchFamily="34" charset="0"/>
                <a:cs typeface="Arial" panose="020B0704020202020204" pitchFamily="34" charset="0"/>
              </a:endParaRP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Money</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Time</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People</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Skills</a:t>
              </a:r>
            </a:p>
          </p:txBody>
        </p:sp>
        <p:sp>
          <p:nvSpPr>
            <p:cNvPr id="7" name="Rectangle 4"/>
            <p:cNvSpPr>
              <a:spLocks noChangeArrowheads="1"/>
            </p:cNvSpPr>
            <p:nvPr/>
          </p:nvSpPr>
          <p:spPr bwMode="auto">
            <a:xfrm>
              <a:off x="6248400" y="2971800"/>
              <a:ext cx="2098675" cy="1344613"/>
            </a:xfrm>
            <a:prstGeom prst="rect">
              <a:avLst/>
            </a:prstGeom>
            <a:noFill/>
            <a:ln w="9525">
              <a:noFill/>
              <a:miter lim="800000"/>
            </a:ln>
          </p:spPr>
          <p:txBody>
            <a:bodyPr wrap="none" lIns="63500" tIns="25400" rIns="63500" bIns="25400">
              <a:spAutoFit/>
            </a:bodyPr>
            <a:lstStyle/>
            <a:p>
              <a:pPr algn="ctr" eaLnBrk="0" fontAlgn="base" hangingPunct="0">
                <a:spcBef>
                  <a:spcPct val="0"/>
                </a:spcBef>
                <a:spcAft>
                  <a:spcPct val="0"/>
                </a:spcAft>
              </a:pPr>
              <a:r>
                <a:rPr lang="en-US" sz="1400" b="1">
                  <a:solidFill>
                    <a:prstClr val="black"/>
                  </a:solidFill>
                  <a:latin typeface="Gill Sans MT" pitchFamily="34" charset="0"/>
                  <a:cs typeface="Arial" panose="020B0704020202020204" pitchFamily="34" charset="0"/>
                </a:rPr>
                <a:t>TEST ENVIRONMENT</a:t>
              </a:r>
              <a:endParaRPr lang="en-US" sz="1400" u="sng">
                <a:solidFill>
                  <a:prstClr val="black"/>
                </a:solidFill>
                <a:latin typeface="Gill Sans MT" pitchFamily="34" charset="0"/>
                <a:cs typeface="Arial" panose="020B0704020202020204" pitchFamily="34" charset="0"/>
              </a:endParaRP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Development lab</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Alpha or Beta</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Production Duplicate</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Actual or Simulated</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Usability lab</a:t>
              </a:r>
            </a:p>
          </p:txBody>
        </p:sp>
        <p:sp>
          <p:nvSpPr>
            <p:cNvPr id="8" name="Rectangle 5"/>
            <p:cNvSpPr>
              <a:spLocks noChangeArrowheads="1"/>
            </p:cNvSpPr>
            <p:nvPr/>
          </p:nvSpPr>
          <p:spPr bwMode="auto">
            <a:xfrm>
              <a:off x="1727200" y="5057775"/>
              <a:ext cx="1795463" cy="1344613"/>
            </a:xfrm>
            <a:prstGeom prst="rect">
              <a:avLst/>
            </a:prstGeom>
            <a:noFill/>
            <a:ln w="9525">
              <a:noFill/>
              <a:miter lim="800000"/>
            </a:ln>
          </p:spPr>
          <p:txBody>
            <a:bodyPr wrap="none" lIns="63500" tIns="25400" rIns="63500" bIns="25400">
              <a:spAutoFit/>
            </a:bodyPr>
            <a:lstStyle/>
            <a:p>
              <a:pPr algn="ctr" eaLnBrk="0" fontAlgn="base" hangingPunct="0">
                <a:spcBef>
                  <a:spcPct val="0"/>
                </a:spcBef>
                <a:spcAft>
                  <a:spcPct val="0"/>
                </a:spcAft>
              </a:pPr>
              <a:r>
                <a:rPr lang="en-US" sz="1400" b="1">
                  <a:solidFill>
                    <a:prstClr val="black"/>
                  </a:solidFill>
                  <a:latin typeface="Gill Sans MT" pitchFamily="34" charset="0"/>
                  <a:cs typeface="Arial" panose="020B0704020202020204" pitchFamily="34" charset="0"/>
                </a:rPr>
                <a:t>TEST OBJECTIVES</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Demonstrate usability</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Make it break</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Check interfaces</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Prevent defects</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Coverage</a:t>
              </a:r>
            </a:p>
          </p:txBody>
        </p:sp>
        <p:sp>
          <p:nvSpPr>
            <p:cNvPr id="9" name="Rectangle 6"/>
            <p:cNvSpPr>
              <a:spLocks noChangeArrowheads="1"/>
            </p:cNvSpPr>
            <p:nvPr/>
          </p:nvSpPr>
          <p:spPr bwMode="auto">
            <a:xfrm>
              <a:off x="3810000" y="762000"/>
              <a:ext cx="1544638" cy="696913"/>
            </a:xfrm>
            <a:prstGeom prst="rect">
              <a:avLst/>
            </a:prstGeom>
            <a:noFill/>
            <a:ln w="9525">
              <a:noFill/>
              <a:miter lim="800000"/>
            </a:ln>
          </p:spPr>
          <p:txBody>
            <a:bodyPr wrap="none" lIns="63500" tIns="25400" rIns="63500" bIns="25400">
              <a:spAutoFit/>
            </a:bodyPr>
            <a:lstStyle/>
            <a:p>
              <a:pPr algn="ctr" eaLnBrk="0" fontAlgn="base" hangingPunct="0">
                <a:spcBef>
                  <a:spcPct val="0"/>
                </a:spcBef>
                <a:spcAft>
                  <a:spcPct val="0"/>
                </a:spcAft>
              </a:pPr>
              <a:r>
                <a:rPr lang="en-US" sz="1400" b="1">
                  <a:solidFill>
                    <a:prstClr val="black"/>
                  </a:solidFill>
                  <a:latin typeface="Gill Sans MT" pitchFamily="34" charset="0"/>
                  <a:cs typeface="Arial" panose="020B0704020202020204" pitchFamily="34" charset="0"/>
                </a:rPr>
                <a:t>TEST TOOLS</a:t>
              </a:r>
              <a:endParaRPr lang="en-US" sz="1400" u="sng">
                <a:solidFill>
                  <a:prstClr val="black"/>
                </a:solidFill>
                <a:latin typeface="Gill Sans MT" pitchFamily="34" charset="0"/>
                <a:cs typeface="Arial" panose="020B0704020202020204" pitchFamily="34" charset="0"/>
              </a:endParaRP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What to automate?</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What Tool to use?</a:t>
              </a:r>
            </a:p>
          </p:txBody>
        </p:sp>
        <p:sp>
          <p:nvSpPr>
            <p:cNvPr id="10" name="Rectangle 7"/>
            <p:cNvSpPr>
              <a:spLocks noChangeArrowheads="1"/>
            </p:cNvSpPr>
            <p:nvPr/>
          </p:nvSpPr>
          <p:spPr bwMode="auto">
            <a:xfrm>
              <a:off x="3817938" y="4994275"/>
              <a:ext cx="1643062" cy="696913"/>
            </a:xfrm>
            <a:prstGeom prst="rect">
              <a:avLst/>
            </a:prstGeom>
            <a:noFill/>
            <a:ln w="9525">
              <a:noFill/>
              <a:miter lim="800000"/>
            </a:ln>
          </p:spPr>
          <p:txBody>
            <a:bodyPr wrap="none" lIns="63500" tIns="25400" rIns="63500" bIns="25400">
              <a:spAutoFit/>
            </a:bodyPr>
            <a:lstStyle/>
            <a:p>
              <a:pPr algn="ctr" eaLnBrk="0" fontAlgn="base" hangingPunct="0">
                <a:spcBef>
                  <a:spcPct val="0"/>
                </a:spcBef>
                <a:spcAft>
                  <a:spcPct val="0"/>
                </a:spcAft>
              </a:pPr>
              <a:r>
                <a:rPr lang="en-US" sz="1400" b="1">
                  <a:solidFill>
                    <a:prstClr val="black"/>
                  </a:solidFill>
                  <a:latin typeface="Gill Sans MT" pitchFamily="34" charset="0"/>
                  <a:cs typeface="Arial" panose="020B0704020202020204" pitchFamily="34" charset="0"/>
                </a:rPr>
                <a:t>RISKS</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Impact of Failure</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Likelihood of defects</a:t>
              </a:r>
            </a:p>
          </p:txBody>
        </p:sp>
        <p:sp>
          <p:nvSpPr>
            <p:cNvPr id="11" name="Oval 8"/>
            <p:cNvSpPr>
              <a:spLocks noChangeArrowheads="1"/>
            </p:cNvSpPr>
            <p:nvPr/>
          </p:nvSpPr>
          <p:spPr bwMode="auto">
            <a:xfrm>
              <a:off x="3638550" y="2419350"/>
              <a:ext cx="1892300" cy="1536700"/>
            </a:xfrm>
            <a:prstGeom prst="ellipse">
              <a:avLst/>
            </a:prstGeom>
            <a:solidFill>
              <a:schemeClr val="folHlink"/>
            </a:solidFill>
            <a:ln w="12699">
              <a:solidFill>
                <a:schemeClr val="tx1"/>
              </a:solidFill>
              <a:round/>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2" name="Rectangle 9"/>
            <p:cNvSpPr>
              <a:spLocks noChangeArrowheads="1"/>
            </p:cNvSpPr>
            <p:nvPr/>
          </p:nvSpPr>
          <p:spPr bwMode="auto">
            <a:xfrm>
              <a:off x="4010025" y="3098800"/>
              <a:ext cx="1276350" cy="258763"/>
            </a:xfrm>
            <a:prstGeom prst="rect">
              <a:avLst/>
            </a:prstGeom>
            <a:noFill/>
            <a:ln w="9525">
              <a:noFill/>
              <a:miter lim="800000"/>
            </a:ln>
          </p:spPr>
          <p:txBody>
            <a:bodyPr wrap="none" lIns="63500" tIns="25400" rIns="63500" bIns="25400">
              <a:spAutoFit/>
            </a:bodyPr>
            <a:lstStyle/>
            <a:p>
              <a:pPr algn="ctr" eaLnBrk="0" fontAlgn="base" hangingPunct="0">
                <a:lnSpc>
                  <a:spcPct val="85000"/>
                </a:lnSpc>
                <a:spcBef>
                  <a:spcPct val="0"/>
                </a:spcBef>
                <a:spcAft>
                  <a:spcPct val="0"/>
                </a:spcAft>
              </a:pPr>
              <a:r>
                <a:rPr lang="en-US" sz="1600" b="1">
                  <a:solidFill>
                    <a:prstClr val="black"/>
                  </a:solidFill>
                  <a:latin typeface="Gill Sans MT" pitchFamily="34" charset="0"/>
                  <a:cs typeface="Arial" panose="020B0704020202020204" pitchFamily="34" charset="0"/>
                </a:rPr>
                <a:t>STRATEGY</a:t>
              </a:r>
            </a:p>
          </p:txBody>
        </p:sp>
        <p:sp>
          <p:nvSpPr>
            <p:cNvPr id="13" name="Line 10"/>
            <p:cNvSpPr>
              <a:spLocks noChangeShapeType="1"/>
            </p:cNvSpPr>
            <p:nvPr/>
          </p:nvSpPr>
          <p:spPr bwMode="auto">
            <a:xfrm>
              <a:off x="2781300" y="2286000"/>
              <a:ext cx="774700" cy="787400"/>
            </a:xfrm>
            <a:prstGeom prst="line">
              <a:avLst/>
            </a:prstGeom>
            <a:noFill/>
            <a:ln w="507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4" name="Line 11"/>
            <p:cNvSpPr>
              <a:spLocks noChangeShapeType="1"/>
            </p:cNvSpPr>
            <p:nvPr/>
          </p:nvSpPr>
          <p:spPr bwMode="auto">
            <a:xfrm flipH="1">
              <a:off x="5562600" y="2171700"/>
              <a:ext cx="863600" cy="825500"/>
            </a:xfrm>
            <a:prstGeom prst="line">
              <a:avLst/>
            </a:prstGeom>
            <a:noFill/>
            <a:ln w="507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5" name="Line 12"/>
            <p:cNvSpPr>
              <a:spLocks noChangeShapeType="1"/>
            </p:cNvSpPr>
            <p:nvPr/>
          </p:nvSpPr>
          <p:spPr bwMode="auto">
            <a:xfrm flipH="1">
              <a:off x="5537200" y="3683000"/>
              <a:ext cx="660400" cy="0"/>
            </a:xfrm>
            <a:prstGeom prst="line">
              <a:avLst/>
            </a:prstGeom>
            <a:noFill/>
            <a:ln w="507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6" name="Line 13"/>
            <p:cNvSpPr>
              <a:spLocks noChangeShapeType="1"/>
            </p:cNvSpPr>
            <p:nvPr/>
          </p:nvSpPr>
          <p:spPr bwMode="auto">
            <a:xfrm>
              <a:off x="2438400" y="3733800"/>
              <a:ext cx="1016000" cy="0"/>
            </a:xfrm>
            <a:prstGeom prst="line">
              <a:avLst/>
            </a:prstGeom>
            <a:noFill/>
            <a:ln w="507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7" name="Line 14"/>
            <p:cNvSpPr>
              <a:spLocks noChangeShapeType="1"/>
            </p:cNvSpPr>
            <p:nvPr/>
          </p:nvSpPr>
          <p:spPr bwMode="auto">
            <a:xfrm flipV="1">
              <a:off x="3124200" y="4089400"/>
              <a:ext cx="889000" cy="863600"/>
            </a:xfrm>
            <a:prstGeom prst="line">
              <a:avLst/>
            </a:prstGeom>
            <a:noFill/>
            <a:ln w="507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8" name="Line 15"/>
            <p:cNvSpPr>
              <a:spLocks noChangeShapeType="1"/>
            </p:cNvSpPr>
            <p:nvPr/>
          </p:nvSpPr>
          <p:spPr bwMode="auto">
            <a:xfrm flipH="1" flipV="1">
              <a:off x="5308600" y="4038600"/>
              <a:ext cx="965200" cy="965200"/>
            </a:xfrm>
            <a:prstGeom prst="line">
              <a:avLst/>
            </a:prstGeom>
            <a:noFill/>
            <a:ln w="507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9" name="Line 16"/>
            <p:cNvSpPr>
              <a:spLocks noChangeShapeType="1"/>
            </p:cNvSpPr>
            <p:nvPr/>
          </p:nvSpPr>
          <p:spPr bwMode="auto">
            <a:xfrm flipV="1">
              <a:off x="4648200" y="4114800"/>
              <a:ext cx="0" cy="787400"/>
            </a:xfrm>
            <a:prstGeom prst="line">
              <a:avLst/>
            </a:prstGeom>
            <a:noFill/>
            <a:ln w="507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useBgFill="1">
          <p:nvSpPr>
            <p:cNvPr id="20" name="Rectangle 17"/>
            <p:cNvSpPr>
              <a:spLocks noChangeArrowheads="1"/>
            </p:cNvSpPr>
            <p:nvPr/>
          </p:nvSpPr>
          <p:spPr bwMode="auto">
            <a:xfrm>
              <a:off x="533400" y="1689100"/>
              <a:ext cx="2138363" cy="901700"/>
            </a:xfrm>
            <a:prstGeom prst="rect">
              <a:avLst/>
            </a:prstGeom>
            <a:ln w="9525">
              <a:noFill/>
              <a:miter lim="800000"/>
            </a:ln>
          </p:spPr>
          <p:txBody>
            <a:bodyPr wrap="none" lIns="63500" tIns="25400" rIns="63500" bIns="25400">
              <a:spAutoFit/>
            </a:bodyPr>
            <a:lstStyle/>
            <a:p>
              <a:pPr algn="ctr" eaLnBrk="0" fontAlgn="base" hangingPunct="0">
                <a:spcBef>
                  <a:spcPct val="0"/>
                </a:spcBef>
                <a:spcAft>
                  <a:spcPct val="0"/>
                </a:spcAft>
              </a:pPr>
              <a:r>
                <a:rPr lang="en-US" sz="1400" b="1">
                  <a:solidFill>
                    <a:prstClr val="black"/>
                  </a:solidFill>
                  <a:latin typeface="Gill Sans MT" pitchFamily="34" charset="0"/>
                  <a:cs typeface="Arial" panose="020B0704020202020204" pitchFamily="34" charset="0"/>
                </a:rPr>
                <a:t>TEST REQUIREMENTS</a:t>
              </a:r>
              <a:endParaRPr lang="en-US" sz="1400" u="sng">
                <a:solidFill>
                  <a:prstClr val="black"/>
                </a:solidFill>
                <a:latin typeface="Gill Sans MT" pitchFamily="34" charset="0"/>
                <a:cs typeface="Arial" panose="020B0704020202020204" pitchFamily="34" charset="0"/>
              </a:endParaRP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Contractual Provisions</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V&amp;V or QA Requirements</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Other Evaluation Activities</a:t>
              </a:r>
            </a:p>
          </p:txBody>
        </p:sp>
        <p:sp useBgFill="1">
          <p:nvSpPr>
            <p:cNvPr id="21" name="Rectangle 18"/>
            <p:cNvSpPr>
              <a:spLocks noChangeArrowheads="1"/>
            </p:cNvSpPr>
            <p:nvPr/>
          </p:nvSpPr>
          <p:spPr bwMode="auto">
            <a:xfrm>
              <a:off x="6553200" y="1689100"/>
              <a:ext cx="1574800" cy="912813"/>
            </a:xfrm>
            <a:prstGeom prst="rect">
              <a:avLst/>
            </a:prstGeom>
            <a:ln w="9525">
              <a:noFill/>
              <a:miter lim="800000"/>
            </a:ln>
          </p:spPr>
          <p:txBody>
            <a:bodyPr wrap="none" lIns="63500" tIns="25400" rIns="63500" bIns="25400">
              <a:spAutoFit/>
            </a:bodyPr>
            <a:lstStyle/>
            <a:p>
              <a:pPr algn="ctr" eaLnBrk="0" fontAlgn="base" hangingPunct="0">
                <a:spcBef>
                  <a:spcPct val="0"/>
                </a:spcBef>
                <a:spcAft>
                  <a:spcPct val="0"/>
                </a:spcAft>
              </a:pPr>
              <a:r>
                <a:rPr lang="en-US" sz="1400" b="1">
                  <a:solidFill>
                    <a:prstClr val="black"/>
                  </a:solidFill>
                  <a:latin typeface="Gill Sans MT" pitchFamily="34" charset="0"/>
                  <a:cs typeface="Arial" panose="020B0704020202020204" pitchFamily="34" charset="0"/>
                </a:rPr>
                <a:t>APPLICATION</a:t>
              </a:r>
              <a:endParaRPr lang="en-US" sz="1400" u="sng">
                <a:solidFill>
                  <a:prstClr val="black"/>
                </a:solidFill>
                <a:latin typeface="Gill Sans MT" pitchFamily="34" charset="0"/>
                <a:cs typeface="Arial" panose="020B0704020202020204" pitchFamily="34" charset="0"/>
              </a:endParaRP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Quality of software</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Nature of system</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Acquisition strategy</a:t>
              </a:r>
            </a:p>
          </p:txBody>
        </p:sp>
        <p:sp>
          <p:nvSpPr>
            <p:cNvPr id="22" name="Line 19"/>
            <p:cNvSpPr>
              <a:spLocks noChangeShapeType="1"/>
            </p:cNvSpPr>
            <p:nvPr/>
          </p:nvSpPr>
          <p:spPr bwMode="auto">
            <a:xfrm>
              <a:off x="4676774" y="1447800"/>
              <a:ext cx="47626" cy="990600"/>
            </a:xfrm>
            <a:prstGeom prst="line">
              <a:avLst/>
            </a:prstGeom>
            <a:noFill/>
            <a:ln w="57150">
              <a:solidFill>
                <a:schemeClr val="tx1"/>
              </a:solidFill>
              <a:round/>
              <a:tailEnd type="triangle" w="med" len="med"/>
            </a:ln>
          </p:spPr>
          <p:txBody>
            <a:bodyP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3" name="Rectangle 20"/>
            <p:cNvSpPr>
              <a:spLocks noChangeArrowheads="1"/>
            </p:cNvSpPr>
            <p:nvPr/>
          </p:nvSpPr>
          <p:spPr bwMode="auto">
            <a:xfrm>
              <a:off x="6324600" y="4876800"/>
              <a:ext cx="1978025" cy="1508125"/>
            </a:xfrm>
            <a:prstGeom prst="rect">
              <a:avLst/>
            </a:prstGeom>
            <a:noFill/>
            <a:ln w="9525">
              <a:noFill/>
              <a:miter lim="800000"/>
            </a:ln>
          </p:spPr>
          <p:txBody>
            <a:bodyPr wrap="none">
              <a:spAutoFit/>
            </a:bodyPr>
            <a:lstStyle/>
            <a:p>
              <a:pPr algn="ctr" eaLnBrk="0" fontAlgn="base" hangingPunct="0">
                <a:spcBef>
                  <a:spcPct val="0"/>
                </a:spcBef>
                <a:spcAft>
                  <a:spcPct val="0"/>
                </a:spcAft>
              </a:pPr>
              <a:r>
                <a:rPr lang="en-US" sz="1400" b="1">
                  <a:solidFill>
                    <a:prstClr val="black"/>
                  </a:solidFill>
                  <a:latin typeface="Gill Sans MT" pitchFamily="34" charset="0"/>
                  <a:cs typeface="Arial" panose="020B0704020202020204" pitchFamily="34" charset="0"/>
                </a:rPr>
                <a:t>REVIEW STRATEGY</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Walkthroughs</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Inspections</a:t>
              </a:r>
            </a:p>
            <a:p>
              <a:pPr algn="ctr" eaLnBrk="0" fontAlgn="base" hangingPunct="0">
                <a:spcBef>
                  <a:spcPct val="0"/>
                </a:spcBef>
                <a:spcAft>
                  <a:spcPct val="0"/>
                </a:spcAft>
              </a:pPr>
              <a:r>
                <a:rPr lang="en-US" sz="1400">
                  <a:solidFill>
                    <a:prstClr val="black"/>
                  </a:solidFill>
                  <a:latin typeface="Gill Sans MT" pitchFamily="34" charset="0"/>
                  <a:cs typeface="Arial" panose="020B0704020202020204" pitchFamily="34" charset="0"/>
                </a:rPr>
                <a:t>Desk Checks</a:t>
              </a:r>
            </a:p>
            <a:p>
              <a:pPr algn="ctr" eaLnBrk="0" fontAlgn="base" hangingPunct="0">
                <a:spcBef>
                  <a:spcPct val="0"/>
                </a:spcBef>
                <a:spcAft>
                  <a:spcPct val="0"/>
                </a:spcAft>
              </a:pPr>
              <a:r>
                <a:rPr lang="en-US" b="1">
                  <a:solidFill>
                    <a:prstClr val="black"/>
                  </a:solidFill>
                  <a:latin typeface="Gill Sans MT" pitchFamily="34" charset="0"/>
                  <a:cs typeface="Arial" panose="020B0704020202020204" pitchFamily="34" charset="0"/>
                </a:rPr>
                <a:t> </a:t>
              </a:r>
            </a:p>
            <a:p>
              <a:pPr algn="ctr" eaLnBrk="0" fontAlgn="base" hangingPunct="0">
                <a:spcBef>
                  <a:spcPct val="0"/>
                </a:spcBef>
                <a:spcAft>
                  <a:spcPct val="0"/>
                </a:spcAft>
              </a:pPr>
              <a:endParaRPr lang="en-US">
                <a:solidFill>
                  <a:prstClr val="black"/>
                </a:solidFill>
                <a:latin typeface="Gill Sans MT" pitchFamily="34" charset="0"/>
                <a:cs typeface="Arial" panose="020B0704020202020204" pitchFamily="34" charset="0"/>
              </a:endParaRPr>
            </a:p>
          </p:txBody>
        </p:sp>
      </p:grpSp>
    </p:spTree>
  </p:cSld>
  <p:clrMapOvr>
    <a:masterClrMapping/>
  </p:clrMapOvr>
  <p:transition>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smtClean="0"/>
              <a:t>Test Plan - Master vs. Detail</a:t>
            </a:r>
            <a:endParaRPr lang="en-US" dirty="0"/>
          </a:p>
        </p:txBody>
      </p:sp>
      <p:grpSp>
        <p:nvGrpSpPr>
          <p:cNvPr id="6" name="Group 5"/>
          <p:cNvGrpSpPr/>
          <p:nvPr/>
        </p:nvGrpSpPr>
        <p:grpSpPr>
          <a:xfrm>
            <a:off x="685800" y="1219200"/>
            <a:ext cx="8001000" cy="5028485"/>
            <a:chOff x="384175" y="1219200"/>
            <a:chExt cx="8607425" cy="5028485"/>
          </a:xfrm>
        </p:grpSpPr>
        <p:sp>
          <p:nvSpPr>
            <p:cNvPr id="7" name="Rectangle 3"/>
            <p:cNvSpPr>
              <a:spLocks noChangeArrowheads="1"/>
            </p:cNvSpPr>
            <p:nvPr/>
          </p:nvSpPr>
          <p:spPr bwMode="auto">
            <a:xfrm>
              <a:off x="2833688" y="1366838"/>
              <a:ext cx="2606675" cy="366767"/>
            </a:xfrm>
            <a:prstGeom prst="rect">
              <a:avLst/>
            </a:prstGeom>
            <a:solidFill>
              <a:schemeClr val="accent1"/>
            </a:solidFill>
            <a:ln w="25399">
              <a:solidFill>
                <a:schemeClr val="tx1"/>
              </a:solidFill>
              <a:miter lim="800000"/>
            </a:ln>
            <a:effectLst>
              <a:outerShdw dist="107763" dir="2700000" algn="ctr" rotWithShape="0">
                <a:schemeClr val="bg2"/>
              </a:outerShdw>
            </a:effectLst>
          </p:spPr>
          <p:txBody>
            <a:bodyPr lIns="87312" tIns="44450" rIns="87312" bIns="44450" anchor="ctr" anchorCtr="1">
              <a:spAutoFit/>
            </a:bodyPr>
            <a:lstStyle/>
            <a:p>
              <a:pPr defTabSz="868045" eaLnBrk="0" fontAlgn="base" hangingPunct="0">
                <a:spcBef>
                  <a:spcPct val="0"/>
                </a:spcBef>
                <a:spcAft>
                  <a:spcPct val="0"/>
                </a:spcAft>
                <a:defRPr/>
              </a:pPr>
              <a:r>
                <a:rPr lang="en-US" b="1">
                  <a:solidFill>
                    <a:prstClr val="black"/>
                  </a:solidFill>
                  <a:latin typeface="CG Omega" pitchFamily="34" charset="0"/>
                  <a:cs typeface="Arial" panose="020B0704020202020204" pitchFamily="34" charset="0"/>
                </a:rPr>
                <a:t>MASTER Test Plan</a:t>
              </a:r>
            </a:p>
          </p:txBody>
        </p:sp>
        <p:sp>
          <p:nvSpPr>
            <p:cNvPr id="8" name="Rectangle 4"/>
            <p:cNvSpPr>
              <a:spLocks noChangeArrowheads="1"/>
            </p:cNvSpPr>
            <p:nvPr/>
          </p:nvSpPr>
          <p:spPr bwMode="auto">
            <a:xfrm>
              <a:off x="3443288" y="2441575"/>
              <a:ext cx="1676216" cy="762708"/>
            </a:xfrm>
            <a:prstGeom prst="rect">
              <a:avLst/>
            </a:prstGeom>
            <a:noFill/>
            <a:ln w="9525">
              <a:noFill/>
              <a:miter lim="800000"/>
            </a:ln>
          </p:spPr>
          <p:txBody>
            <a:bodyPr wrap="none" lIns="60325" tIns="23812" rIns="60325" bIns="23812">
              <a:spAutoFit/>
            </a:bodyPr>
            <a:lstStyle/>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System</a:t>
              </a:r>
            </a:p>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Test</a:t>
              </a:r>
            </a:p>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Requirements</a:t>
              </a:r>
            </a:p>
          </p:txBody>
        </p:sp>
        <p:sp>
          <p:nvSpPr>
            <p:cNvPr id="9" name="Rectangle 5"/>
            <p:cNvSpPr>
              <a:spLocks noChangeArrowheads="1"/>
            </p:cNvSpPr>
            <p:nvPr/>
          </p:nvSpPr>
          <p:spPr bwMode="auto">
            <a:xfrm>
              <a:off x="5838825" y="2441575"/>
              <a:ext cx="1676216" cy="762708"/>
            </a:xfrm>
            <a:prstGeom prst="rect">
              <a:avLst/>
            </a:prstGeom>
            <a:noFill/>
            <a:ln w="9525">
              <a:noFill/>
              <a:miter lim="800000"/>
            </a:ln>
          </p:spPr>
          <p:txBody>
            <a:bodyPr wrap="none" lIns="60325" tIns="23812" rIns="60325" bIns="23812">
              <a:spAutoFit/>
            </a:bodyPr>
            <a:lstStyle/>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Build</a:t>
              </a:r>
            </a:p>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Test</a:t>
              </a:r>
            </a:p>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Requirements</a:t>
              </a:r>
            </a:p>
          </p:txBody>
        </p:sp>
        <p:sp>
          <p:nvSpPr>
            <p:cNvPr id="10" name="Rectangle 6"/>
            <p:cNvSpPr>
              <a:spLocks noChangeArrowheads="1"/>
            </p:cNvSpPr>
            <p:nvPr/>
          </p:nvSpPr>
          <p:spPr bwMode="auto">
            <a:xfrm>
              <a:off x="630101" y="3657600"/>
              <a:ext cx="2252799" cy="535658"/>
            </a:xfrm>
            <a:prstGeom prst="rect">
              <a:avLst/>
            </a:prstGeom>
            <a:solidFill>
              <a:schemeClr val="bg1"/>
            </a:solidFill>
            <a:ln w="12699">
              <a:solidFill>
                <a:schemeClr val="tx1"/>
              </a:solidFill>
              <a:miter lim="800000"/>
            </a:ln>
            <a:effectLst>
              <a:outerShdw dist="107763" dir="2700000" algn="ctr" rotWithShape="0">
                <a:schemeClr val="bg2"/>
              </a:outerShdw>
            </a:effectLst>
          </p:spPr>
          <p:txBody>
            <a:bodyPr wrap="square" lIns="60325" tIns="23812" rIns="60325" bIns="23812">
              <a:spAutoFit/>
            </a:bodyPr>
            <a:lstStyle/>
            <a:p>
              <a:pPr algn="ctr" defTabSz="868045" eaLnBrk="0" fontAlgn="base" hangingPunct="0">
                <a:lnSpc>
                  <a:spcPct val="88000"/>
                </a:lnSpc>
                <a:spcBef>
                  <a:spcPct val="0"/>
                </a:spcBef>
                <a:spcAft>
                  <a:spcPct val="0"/>
                </a:spcAft>
                <a:defRPr/>
              </a:pPr>
              <a:r>
                <a:rPr lang="en-US" b="1" dirty="0">
                  <a:solidFill>
                    <a:prstClr val="black"/>
                  </a:solidFill>
                  <a:latin typeface="CG Omega" pitchFamily="34" charset="0"/>
                  <a:cs typeface="Arial" panose="020B0704020202020204" pitchFamily="34" charset="0"/>
                </a:rPr>
                <a:t>ACCEPTANCE</a:t>
              </a:r>
            </a:p>
            <a:p>
              <a:pPr algn="ctr" defTabSz="868045" eaLnBrk="0" fontAlgn="base" hangingPunct="0">
                <a:lnSpc>
                  <a:spcPct val="88000"/>
                </a:lnSpc>
                <a:spcBef>
                  <a:spcPct val="0"/>
                </a:spcBef>
                <a:spcAft>
                  <a:spcPct val="0"/>
                </a:spcAft>
                <a:defRPr/>
              </a:pPr>
              <a:r>
                <a:rPr lang="en-US" b="1" dirty="0">
                  <a:solidFill>
                    <a:prstClr val="black"/>
                  </a:solidFill>
                  <a:latin typeface="CG Omega" pitchFamily="34" charset="0"/>
                  <a:cs typeface="Arial" panose="020B0704020202020204" pitchFamily="34" charset="0"/>
                </a:rPr>
                <a:t>Level Test Plan</a:t>
              </a:r>
            </a:p>
          </p:txBody>
        </p:sp>
        <p:sp>
          <p:nvSpPr>
            <p:cNvPr id="11" name="Rectangle 7"/>
            <p:cNvSpPr>
              <a:spLocks noChangeArrowheads="1"/>
            </p:cNvSpPr>
            <p:nvPr/>
          </p:nvSpPr>
          <p:spPr bwMode="auto">
            <a:xfrm>
              <a:off x="3322638" y="3657600"/>
              <a:ext cx="1935162" cy="534988"/>
            </a:xfrm>
            <a:prstGeom prst="rect">
              <a:avLst/>
            </a:prstGeom>
            <a:solidFill>
              <a:schemeClr val="bg1"/>
            </a:solidFill>
            <a:ln w="12699">
              <a:solidFill>
                <a:schemeClr val="tx1"/>
              </a:solidFill>
              <a:miter lim="800000"/>
            </a:ln>
            <a:effectLst>
              <a:outerShdw dist="107763" dir="2700000" algn="ctr" rotWithShape="0">
                <a:schemeClr val="bg2"/>
              </a:outerShdw>
            </a:effectLst>
          </p:spPr>
          <p:txBody>
            <a:bodyPr lIns="60325" tIns="23812" rIns="60325" bIns="23812">
              <a:spAutoFit/>
            </a:bodyPr>
            <a:lstStyle/>
            <a:p>
              <a:pPr algn="ctr" defTabSz="868045" eaLnBrk="0" fontAlgn="base" hangingPunct="0">
                <a:lnSpc>
                  <a:spcPct val="88000"/>
                </a:lnSpc>
                <a:spcBef>
                  <a:spcPct val="0"/>
                </a:spcBef>
                <a:spcAft>
                  <a:spcPct val="0"/>
                </a:spcAft>
                <a:defRPr/>
              </a:pPr>
              <a:r>
                <a:rPr lang="en-US" b="1" dirty="0">
                  <a:solidFill>
                    <a:prstClr val="black"/>
                  </a:solidFill>
                  <a:latin typeface="CG Omega" pitchFamily="34" charset="0"/>
                  <a:cs typeface="Arial" panose="020B0704020202020204" pitchFamily="34" charset="0"/>
                </a:rPr>
                <a:t>SYSTEM</a:t>
              </a:r>
            </a:p>
            <a:p>
              <a:pPr algn="ctr" defTabSz="868045" eaLnBrk="0" fontAlgn="base" hangingPunct="0">
                <a:lnSpc>
                  <a:spcPct val="88000"/>
                </a:lnSpc>
                <a:spcBef>
                  <a:spcPct val="0"/>
                </a:spcBef>
                <a:spcAft>
                  <a:spcPct val="0"/>
                </a:spcAft>
                <a:defRPr/>
              </a:pPr>
              <a:r>
                <a:rPr lang="en-US" b="1" dirty="0">
                  <a:solidFill>
                    <a:prstClr val="black"/>
                  </a:solidFill>
                  <a:latin typeface="CG Omega" pitchFamily="34" charset="0"/>
                  <a:cs typeface="Arial" panose="020B0704020202020204" pitchFamily="34" charset="0"/>
                </a:rPr>
                <a:t>Level Test Plan</a:t>
              </a:r>
            </a:p>
          </p:txBody>
        </p:sp>
        <p:sp>
          <p:nvSpPr>
            <p:cNvPr id="12" name="Rectangle 8"/>
            <p:cNvSpPr>
              <a:spLocks noChangeArrowheads="1"/>
            </p:cNvSpPr>
            <p:nvPr/>
          </p:nvSpPr>
          <p:spPr bwMode="auto">
            <a:xfrm>
              <a:off x="5783263" y="3657600"/>
              <a:ext cx="2224632" cy="535658"/>
            </a:xfrm>
            <a:prstGeom prst="rect">
              <a:avLst/>
            </a:prstGeom>
            <a:solidFill>
              <a:schemeClr val="bg1"/>
            </a:solidFill>
            <a:ln w="12699">
              <a:solidFill>
                <a:schemeClr val="tx1"/>
              </a:solidFill>
              <a:miter lim="800000"/>
            </a:ln>
            <a:effectLst>
              <a:outerShdw dist="107763" dir="2700000" algn="ctr" rotWithShape="0">
                <a:schemeClr val="bg2"/>
              </a:outerShdw>
            </a:effectLst>
          </p:spPr>
          <p:txBody>
            <a:bodyPr wrap="square" lIns="60325" tIns="23812" rIns="60325" bIns="23812">
              <a:spAutoFit/>
            </a:bodyPr>
            <a:lstStyle/>
            <a:p>
              <a:pPr algn="ctr" defTabSz="868045" eaLnBrk="0" fontAlgn="base" hangingPunct="0">
                <a:lnSpc>
                  <a:spcPct val="88000"/>
                </a:lnSpc>
                <a:spcBef>
                  <a:spcPct val="0"/>
                </a:spcBef>
                <a:spcAft>
                  <a:spcPct val="0"/>
                </a:spcAft>
                <a:defRPr/>
              </a:pPr>
              <a:r>
                <a:rPr lang="en-US" b="1">
                  <a:solidFill>
                    <a:prstClr val="black"/>
                  </a:solidFill>
                  <a:latin typeface="CG Omega" pitchFamily="34" charset="0"/>
                  <a:cs typeface="Arial" panose="020B0704020202020204" pitchFamily="34" charset="0"/>
                </a:rPr>
                <a:t>BUILD</a:t>
              </a:r>
            </a:p>
            <a:p>
              <a:pPr algn="ctr" defTabSz="868045" eaLnBrk="0" fontAlgn="base" hangingPunct="0">
                <a:lnSpc>
                  <a:spcPct val="88000"/>
                </a:lnSpc>
                <a:spcBef>
                  <a:spcPct val="0"/>
                </a:spcBef>
                <a:spcAft>
                  <a:spcPct val="0"/>
                </a:spcAft>
                <a:defRPr/>
              </a:pPr>
              <a:r>
                <a:rPr lang="en-US" b="1">
                  <a:solidFill>
                    <a:prstClr val="black"/>
                  </a:solidFill>
                  <a:latin typeface="CG Omega" pitchFamily="34" charset="0"/>
                  <a:cs typeface="Arial" panose="020B0704020202020204" pitchFamily="34" charset="0"/>
                </a:rPr>
                <a:t>Level Test Plan</a:t>
              </a:r>
            </a:p>
          </p:txBody>
        </p:sp>
        <p:sp>
          <p:nvSpPr>
            <p:cNvPr id="13" name="Rectangle 9"/>
            <p:cNvSpPr>
              <a:spLocks noChangeArrowheads="1"/>
            </p:cNvSpPr>
            <p:nvPr/>
          </p:nvSpPr>
          <p:spPr bwMode="auto">
            <a:xfrm>
              <a:off x="457200" y="4572000"/>
              <a:ext cx="3207570" cy="989885"/>
            </a:xfrm>
            <a:prstGeom prst="rect">
              <a:avLst/>
            </a:prstGeom>
            <a:noFill/>
            <a:ln w="9525">
              <a:noFill/>
              <a:miter lim="800000"/>
            </a:ln>
          </p:spPr>
          <p:txBody>
            <a:bodyPr wrap="none" lIns="60325" tIns="23812" rIns="60325" bIns="23812">
              <a:spAutoFit/>
            </a:bodyPr>
            <a:lstStyle/>
            <a:p>
              <a:pPr defTabSz="868045" eaLnBrk="0" fontAlgn="base" hangingPunct="0">
                <a:lnSpc>
                  <a:spcPct val="85000"/>
                </a:lnSpc>
                <a:spcBef>
                  <a:spcPct val="0"/>
                </a:spcBef>
                <a:spcAft>
                  <a:spcPct val="0"/>
                </a:spcAft>
              </a:pPr>
              <a:r>
                <a:rPr lang="en-US" dirty="0">
                  <a:solidFill>
                    <a:prstClr val="black"/>
                  </a:solidFill>
                  <a:latin typeface="CG Omega" pitchFamily="34" charset="0"/>
                  <a:cs typeface="Arial" panose="020B0704020202020204" pitchFamily="34" charset="0"/>
                </a:rPr>
                <a:t>Acceptance test objectives</a:t>
              </a:r>
            </a:p>
            <a:p>
              <a:pPr defTabSz="868045" eaLnBrk="0" fontAlgn="base" hangingPunct="0">
                <a:lnSpc>
                  <a:spcPct val="85000"/>
                </a:lnSpc>
                <a:spcBef>
                  <a:spcPct val="0"/>
                </a:spcBef>
                <a:spcAft>
                  <a:spcPct val="0"/>
                </a:spcAft>
              </a:pPr>
              <a:r>
                <a:rPr lang="en-US" dirty="0">
                  <a:solidFill>
                    <a:prstClr val="black"/>
                  </a:solidFill>
                  <a:latin typeface="CG Omega" pitchFamily="34" charset="0"/>
                  <a:cs typeface="Arial" panose="020B0704020202020204" pitchFamily="34" charset="0"/>
                </a:rPr>
                <a:t>Acceptance test designs</a:t>
              </a:r>
            </a:p>
            <a:p>
              <a:pPr defTabSz="868045" eaLnBrk="0" fontAlgn="base" hangingPunct="0">
                <a:lnSpc>
                  <a:spcPct val="85000"/>
                </a:lnSpc>
                <a:spcBef>
                  <a:spcPct val="0"/>
                </a:spcBef>
                <a:spcAft>
                  <a:spcPct val="0"/>
                </a:spcAft>
              </a:pPr>
              <a:r>
                <a:rPr lang="en-US" dirty="0">
                  <a:solidFill>
                    <a:prstClr val="black"/>
                  </a:solidFill>
                  <a:latin typeface="CG Omega" pitchFamily="34" charset="0"/>
                  <a:cs typeface="Arial" panose="020B0704020202020204" pitchFamily="34" charset="0"/>
                </a:rPr>
                <a:t>Acceptance test procedures</a:t>
              </a:r>
            </a:p>
            <a:p>
              <a:pPr defTabSz="868045" eaLnBrk="0" fontAlgn="base" hangingPunct="0">
                <a:lnSpc>
                  <a:spcPct val="85000"/>
                </a:lnSpc>
                <a:spcBef>
                  <a:spcPct val="0"/>
                </a:spcBef>
                <a:spcAft>
                  <a:spcPct val="0"/>
                </a:spcAft>
              </a:pPr>
              <a:r>
                <a:rPr lang="en-US" dirty="0">
                  <a:solidFill>
                    <a:prstClr val="black"/>
                  </a:solidFill>
                  <a:latin typeface="CG Omega" pitchFamily="34" charset="0"/>
                  <a:cs typeface="Arial" panose="020B0704020202020204" pitchFamily="34" charset="0"/>
                </a:rPr>
                <a:t>Acceptance test reports</a:t>
              </a:r>
            </a:p>
          </p:txBody>
        </p:sp>
        <p:sp>
          <p:nvSpPr>
            <p:cNvPr id="14" name="Rectangle 10"/>
            <p:cNvSpPr>
              <a:spLocks noChangeArrowheads="1"/>
            </p:cNvSpPr>
            <p:nvPr/>
          </p:nvSpPr>
          <p:spPr bwMode="auto">
            <a:xfrm>
              <a:off x="3352800" y="5257800"/>
              <a:ext cx="2738507" cy="989885"/>
            </a:xfrm>
            <a:prstGeom prst="rect">
              <a:avLst/>
            </a:prstGeom>
            <a:noFill/>
            <a:ln w="9525">
              <a:noFill/>
              <a:miter lim="800000"/>
            </a:ln>
          </p:spPr>
          <p:txBody>
            <a:bodyPr wrap="none" lIns="60325" tIns="23812" rIns="60325" bIns="23812">
              <a:spAutoFit/>
            </a:bodyPr>
            <a:lstStyle/>
            <a:p>
              <a:pPr defTabSz="868045" eaLnBrk="0" fontAlgn="base" hangingPunct="0">
                <a:lnSpc>
                  <a:spcPct val="85000"/>
                </a:lnSpc>
                <a:spcBef>
                  <a:spcPct val="0"/>
                </a:spcBef>
                <a:spcAft>
                  <a:spcPct val="0"/>
                </a:spcAft>
              </a:pPr>
              <a:r>
                <a:rPr lang="en-US" dirty="0">
                  <a:solidFill>
                    <a:prstClr val="black"/>
                  </a:solidFill>
                  <a:latin typeface="CG Omega" pitchFamily="34" charset="0"/>
                  <a:cs typeface="Arial" panose="020B0704020202020204" pitchFamily="34" charset="0"/>
                </a:rPr>
                <a:t>System test objectives</a:t>
              </a:r>
            </a:p>
            <a:p>
              <a:pPr defTabSz="868045" eaLnBrk="0" fontAlgn="base" hangingPunct="0">
                <a:lnSpc>
                  <a:spcPct val="85000"/>
                </a:lnSpc>
                <a:spcBef>
                  <a:spcPct val="0"/>
                </a:spcBef>
                <a:spcAft>
                  <a:spcPct val="0"/>
                </a:spcAft>
              </a:pPr>
              <a:r>
                <a:rPr lang="en-US" dirty="0">
                  <a:solidFill>
                    <a:prstClr val="black"/>
                  </a:solidFill>
                  <a:latin typeface="CG Omega" pitchFamily="34" charset="0"/>
                  <a:cs typeface="Arial" panose="020B0704020202020204" pitchFamily="34" charset="0"/>
                </a:rPr>
                <a:t>System test designs</a:t>
              </a:r>
            </a:p>
            <a:p>
              <a:pPr defTabSz="868045" eaLnBrk="0" fontAlgn="base" hangingPunct="0">
                <a:lnSpc>
                  <a:spcPct val="85000"/>
                </a:lnSpc>
                <a:spcBef>
                  <a:spcPct val="0"/>
                </a:spcBef>
                <a:spcAft>
                  <a:spcPct val="0"/>
                </a:spcAft>
              </a:pPr>
              <a:r>
                <a:rPr lang="en-US" dirty="0">
                  <a:solidFill>
                    <a:prstClr val="black"/>
                  </a:solidFill>
                  <a:latin typeface="CG Omega" pitchFamily="34" charset="0"/>
                  <a:cs typeface="Arial" panose="020B0704020202020204" pitchFamily="34" charset="0"/>
                </a:rPr>
                <a:t>System test procedures</a:t>
              </a:r>
            </a:p>
            <a:p>
              <a:pPr defTabSz="868045" eaLnBrk="0" fontAlgn="base" hangingPunct="0">
                <a:lnSpc>
                  <a:spcPct val="85000"/>
                </a:lnSpc>
                <a:spcBef>
                  <a:spcPct val="0"/>
                </a:spcBef>
                <a:spcAft>
                  <a:spcPct val="0"/>
                </a:spcAft>
              </a:pPr>
              <a:r>
                <a:rPr lang="en-US" dirty="0">
                  <a:solidFill>
                    <a:prstClr val="black"/>
                  </a:solidFill>
                  <a:latin typeface="CG Omega" pitchFamily="34" charset="0"/>
                  <a:cs typeface="Arial" panose="020B0704020202020204" pitchFamily="34" charset="0"/>
                </a:rPr>
                <a:t>System test reports</a:t>
              </a:r>
            </a:p>
          </p:txBody>
        </p:sp>
        <p:sp>
          <p:nvSpPr>
            <p:cNvPr id="15" name="Rectangle 11"/>
            <p:cNvSpPr>
              <a:spLocks noChangeArrowheads="1"/>
            </p:cNvSpPr>
            <p:nvPr/>
          </p:nvSpPr>
          <p:spPr bwMode="auto">
            <a:xfrm>
              <a:off x="6096000" y="4724400"/>
              <a:ext cx="2462586" cy="989885"/>
            </a:xfrm>
            <a:prstGeom prst="rect">
              <a:avLst/>
            </a:prstGeom>
            <a:noFill/>
            <a:ln w="9525">
              <a:noFill/>
              <a:miter lim="800000"/>
            </a:ln>
          </p:spPr>
          <p:txBody>
            <a:bodyPr wrap="none" lIns="60325" tIns="23812" rIns="60325" bIns="23812">
              <a:spAutoFit/>
            </a:bodyPr>
            <a:lstStyle/>
            <a:p>
              <a:pPr defTabSz="868045" eaLnBrk="0" fontAlgn="base" hangingPunct="0">
                <a:lnSpc>
                  <a:spcPct val="85000"/>
                </a:lnSpc>
                <a:spcBef>
                  <a:spcPct val="0"/>
                </a:spcBef>
                <a:spcAft>
                  <a:spcPct val="0"/>
                </a:spcAft>
              </a:pPr>
              <a:r>
                <a:rPr lang="en-US">
                  <a:solidFill>
                    <a:prstClr val="black"/>
                  </a:solidFill>
                  <a:latin typeface="CG Omega" pitchFamily="34" charset="0"/>
                  <a:cs typeface="Arial" panose="020B0704020202020204" pitchFamily="34" charset="0"/>
                </a:rPr>
                <a:t>Build test objectives</a:t>
              </a:r>
            </a:p>
            <a:p>
              <a:pPr defTabSz="868045" eaLnBrk="0" fontAlgn="base" hangingPunct="0">
                <a:lnSpc>
                  <a:spcPct val="85000"/>
                </a:lnSpc>
                <a:spcBef>
                  <a:spcPct val="0"/>
                </a:spcBef>
                <a:spcAft>
                  <a:spcPct val="0"/>
                </a:spcAft>
              </a:pPr>
              <a:r>
                <a:rPr lang="en-US">
                  <a:solidFill>
                    <a:prstClr val="black"/>
                  </a:solidFill>
                  <a:latin typeface="CG Omega" pitchFamily="34" charset="0"/>
                  <a:cs typeface="Arial" panose="020B0704020202020204" pitchFamily="34" charset="0"/>
                </a:rPr>
                <a:t>Build test designs</a:t>
              </a:r>
            </a:p>
            <a:p>
              <a:pPr defTabSz="868045" eaLnBrk="0" fontAlgn="base" hangingPunct="0">
                <a:lnSpc>
                  <a:spcPct val="85000"/>
                </a:lnSpc>
                <a:spcBef>
                  <a:spcPct val="0"/>
                </a:spcBef>
                <a:spcAft>
                  <a:spcPct val="0"/>
                </a:spcAft>
              </a:pPr>
              <a:r>
                <a:rPr lang="en-US">
                  <a:solidFill>
                    <a:prstClr val="black"/>
                  </a:solidFill>
                  <a:latin typeface="CG Omega" pitchFamily="34" charset="0"/>
                  <a:cs typeface="Arial" panose="020B0704020202020204" pitchFamily="34" charset="0"/>
                </a:rPr>
                <a:t>Build test procedures</a:t>
              </a:r>
            </a:p>
            <a:p>
              <a:pPr defTabSz="868045" eaLnBrk="0" fontAlgn="base" hangingPunct="0">
                <a:lnSpc>
                  <a:spcPct val="85000"/>
                </a:lnSpc>
                <a:spcBef>
                  <a:spcPct val="0"/>
                </a:spcBef>
                <a:spcAft>
                  <a:spcPct val="0"/>
                </a:spcAft>
              </a:pPr>
              <a:r>
                <a:rPr lang="en-US">
                  <a:solidFill>
                    <a:prstClr val="black"/>
                  </a:solidFill>
                  <a:latin typeface="CG Omega" pitchFamily="34" charset="0"/>
                  <a:cs typeface="Arial" panose="020B0704020202020204" pitchFamily="34" charset="0"/>
                </a:rPr>
                <a:t>Build test reports</a:t>
              </a:r>
            </a:p>
          </p:txBody>
        </p:sp>
        <p:sp>
          <p:nvSpPr>
            <p:cNvPr id="16" name="Line 12"/>
            <p:cNvSpPr>
              <a:spLocks noChangeShapeType="1"/>
            </p:cNvSpPr>
            <p:nvPr/>
          </p:nvSpPr>
          <p:spPr bwMode="auto">
            <a:xfrm>
              <a:off x="1835150" y="2217738"/>
              <a:ext cx="4692650" cy="0"/>
            </a:xfrm>
            <a:prstGeom prst="line">
              <a:avLst/>
            </a:prstGeom>
            <a:noFill/>
            <a:ln w="12699">
              <a:solidFill>
                <a:schemeClr val="tx1"/>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7" name="Line 13"/>
            <p:cNvSpPr>
              <a:spLocks noChangeShapeType="1"/>
            </p:cNvSpPr>
            <p:nvPr/>
          </p:nvSpPr>
          <p:spPr bwMode="auto">
            <a:xfrm>
              <a:off x="6546850" y="2230438"/>
              <a:ext cx="0" cy="190500"/>
            </a:xfrm>
            <a:prstGeom prst="line">
              <a:avLst/>
            </a:prstGeom>
            <a:noFill/>
            <a:ln w="12699">
              <a:solidFill>
                <a:schemeClr val="tx1"/>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8" name="Line 14"/>
            <p:cNvSpPr>
              <a:spLocks noChangeShapeType="1"/>
            </p:cNvSpPr>
            <p:nvPr/>
          </p:nvSpPr>
          <p:spPr bwMode="auto">
            <a:xfrm>
              <a:off x="4152900" y="2230438"/>
              <a:ext cx="0" cy="190500"/>
            </a:xfrm>
            <a:prstGeom prst="line">
              <a:avLst/>
            </a:prstGeom>
            <a:noFill/>
            <a:ln w="12699">
              <a:solidFill>
                <a:schemeClr val="tx1"/>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19" name="Line 15"/>
            <p:cNvSpPr>
              <a:spLocks noChangeShapeType="1"/>
            </p:cNvSpPr>
            <p:nvPr/>
          </p:nvSpPr>
          <p:spPr bwMode="auto">
            <a:xfrm>
              <a:off x="1804988" y="3113088"/>
              <a:ext cx="0" cy="573087"/>
            </a:xfrm>
            <a:prstGeom prst="line">
              <a:avLst/>
            </a:prstGeom>
            <a:noFill/>
            <a:ln w="126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0" name="Line 16"/>
            <p:cNvSpPr>
              <a:spLocks noChangeShapeType="1"/>
            </p:cNvSpPr>
            <p:nvPr/>
          </p:nvSpPr>
          <p:spPr bwMode="auto">
            <a:xfrm>
              <a:off x="4152900" y="3138488"/>
              <a:ext cx="0" cy="571500"/>
            </a:xfrm>
            <a:prstGeom prst="line">
              <a:avLst/>
            </a:prstGeom>
            <a:noFill/>
            <a:ln w="126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1" name="Line 17"/>
            <p:cNvSpPr>
              <a:spLocks noChangeShapeType="1"/>
            </p:cNvSpPr>
            <p:nvPr/>
          </p:nvSpPr>
          <p:spPr bwMode="auto">
            <a:xfrm>
              <a:off x="6546850" y="3138488"/>
              <a:ext cx="0" cy="571500"/>
            </a:xfrm>
            <a:prstGeom prst="line">
              <a:avLst/>
            </a:prstGeom>
            <a:noFill/>
            <a:ln w="126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2" name="Line 18"/>
            <p:cNvSpPr>
              <a:spLocks noChangeShapeType="1"/>
            </p:cNvSpPr>
            <p:nvPr/>
          </p:nvSpPr>
          <p:spPr bwMode="auto">
            <a:xfrm>
              <a:off x="1854200" y="4238625"/>
              <a:ext cx="0" cy="266700"/>
            </a:xfrm>
            <a:prstGeom prst="line">
              <a:avLst/>
            </a:prstGeom>
            <a:noFill/>
            <a:ln w="126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3" name="Line 19"/>
            <p:cNvSpPr>
              <a:spLocks noChangeShapeType="1"/>
            </p:cNvSpPr>
            <p:nvPr/>
          </p:nvSpPr>
          <p:spPr bwMode="auto">
            <a:xfrm>
              <a:off x="4191000" y="4267200"/>
              <a:ext cx="0" cy="1008063"/>
            </a:xfrm>
            <a:prstGeom prst="line">
              <a:avLst/>
            </a:prstGeom>
            <a:noFill/>
            <a:ln w="126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4" name="Line 20"/>
            <p:cNvSpPr>
              <a:spLocks noChangeShapeType="1"/>
            </p:cNvSpPr>
            <p:nvPr/>
          </p:nvSpPr>
          <p:spPr bwMode="auto">
            <a:xfrm>
              <a:off x="6596063" y="4264025"/>
              <a:ext cx="0" cy="434975"/>
            </a:xfrm>
            <a:prstGeom prst="line">
              <a:avLst/>
            </a:prstGeom>
            <a:noFill/>
            <a:ln w="126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5" name="Line 21"/>
            <p:cNvSpPr>
              <a:spLocks noChangeShapeType="1"/>
            </p:cNvSpPr>
            <p:nvPr/>
          </p:nvSpPr>
          <p:spPr bwMode="auto">
            <a:xfrm>
              <a:off x="4114800" y="1866900"/>
              <a:ext cx="0" cy="381000"/>
            </a:xfrm>
            <a:prstGeom prst="line">
              <a:avLst/>
            </a:prstGeom>
            <a:noFill/>
            <a:ln w="126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6" name="Line 22"/>
            <p:cNvSpPr>
              <a:spLocks noChangeShapeType="1"/>
            </p:cNvSpPr>
            <p:nvPr/>
          </p:nvSpPr>
          <p:spPr bwMode="auto">
            <a:xfrm>
              <a:off x="1830388" y="2230438"/>
              <a:ext cx="0" cy="190500"/>
            </a:xfrm>
            <a:prstGeom prst="line">
              <a:avLst/>
            </a:prstGeom>
            <a:noFill/>
            <a:ln w="12699">
              <a:solidFill>
                <a:schemeClr val="tx1"/>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27" name="Rectangle 23"/>
            <p:cNvSpPr>
              <a:spLocks noChangeArrowheads="1"/>
            </p:cNvSpPr>
            <p:nvPr/>
          </p:nvSpPr>
          <p:spPr bwMode="auto">
            <a:xfrm>
              <a:off x="384175" y="1285875"/>
              <a:ext cx="1500188" cy="302902"/>
            </a:xfrm>
            <a:prstGeom prst="rect">
              <a:avLst/>
            </a:prstGeom>
            <a:solidFill>
              <a:schemeClr val="bg1"/>
            </a:solidFill>
            <a:ln w="12699">
              <a:solidFill>
                <a:schemeClr val="tx1"/>
              </a:solidFill>
              <a:miter lim="800000"/>
            </a:ln>
            <a:effectLst>
              <a:outerShdw dist="107763" dir="2700000" algn="ctr" rotWithShape="0">
                <a:schemeClr val="bg2"/>
              </a:outerShdw>
            </a:effectLst>
          </p:spPr>
          <p:txBody>
            <a:bodyPr lIns="61912" tIns="23812" rIns="61912" bIns="23812">
              <a:spAutoFit/>
            </a:bodyPr>
            <a:lstStyle/>
            <a:p>
              <a:pPr algn="ctr" defTabSz="893445" eaLnBrk="0" fontAlgn="base" hangingPunct="0">
                <a:lnSpc>
                  <a:spcPct val="92000"/>
                </a:lnSpc>
                <a:spcBef>
                  <a:spcPct val="0"/>
                </a:spcBef>
                <a:spcAft>
                  <a:spcPct val="0"/>
                </a:spcAft>
                <a:defRPr/>
              </a:pPr>
              <a:r>
                <a:rPr lang="en-US">
                  <a:solidFill>
                    <a:prstClr val="black"/>
                  </a:solidFill>
                  <a:latin typeface="CG Omega" pitchFamily="34" charset="0"/>
                  <a:cs typeface="Arial" panose="020B0704020202020204" pitchFamily="34" charset="0"/>
                </a:rPr>
                <a:t>Project Plan</a:t>
              </a:r>
            </a:p>
          </p:txBody>
        </p:sp>
        <p:sp>
          <p:nvSpPr>
            <p:cNvPr id="28" name="Rectangle 24"/>
            <p:cNvSpPr>
              <a:spLocks noChangeArrowheads="1"/>
            </p:cNvSpPr>
            <p:nvPr/>
          </p:nvSpPr>
          <p:spPr bwMode="auto">
            <a:xfrm>
              <a:off x="6400800" y="1219200"/>
              <a:ext cx="2590800" cy="817563"/>
            </a:xfrm>
            <a:prstGeom prst="rect">
              <a:avLst/>
            </a:prstGeom>
            <a:solidFill>
              <a:schemeClr val="bg1"/>
            </a:solidFill>
            <a:ln w="12699">
              <a:solidFill>
                <a:schemeClr val="tx1"/>
              </a:solidFill>
              <a:miter lim="800000"/>
            </a:ln>
            <a:effectLst>
              <a:outerShdw dist="107763" dir="2700000" algn="ctr" rotWithShape="0">
                <a:schemeClr val="bg2"/>
              </a:outerShdw>
            </a:effectLst>
          </p:spPr>
          <p:txBody>
            <a:bodyPr lIns="61912" tIns="23812" rIns="61912" bIns="23812">
              <a:spAutoFit/>
            </a:bodyPr>
            <a:lstStyle/>
            <a:p>
              <a:pPr algn="ctr" defTabSz="893445" eaLnBrk="0" fontAlgn="base" hangingPunct="0">
                <a:lnSpc>
                  <a:spcPct val="92000"/>
                </a:lnSpc>
                <a:spcBef>
                  <a:spcPct val="0"/>
                </a:spcBef>
                <a:spcAft>
                  <a:spcPct val="0"/>
                </a:spcAft>
                <a:defRPr/>
              </a:pPr>
              <a:r>
                <a:rPr lang="en-US">
                  <a:solidFill>
                    <a:prstClr val="black"/>
                  </a:solidFill>
                  <a:latin typeface="CG Omega" pitchFamily="34" charset="0"/>
                  <a:cs typeface="Arial" panose="020B0704020202020204" pitchFamily="34" charset="0"/>
                </a:rPr>
                <a:t>Test Methodology, Standards, &amp; Guidelines</a:t>
              </a:r>
            </a:p>
          </p:txBody>
        </p:sp>
        <p:sp>
          <p:nvSpPr>
            <p:cNvPr id="29" name="Line 25"/>
            <p:cNvSpPr>
              <a:spLocks noChangeShapeType="1"/>
            </p:cNvSpPr>
            <p:nvPr/>
          </p:nvSpPr>
          <p:spPr bwMode="auto">
            <a:xfrm flipV="1">
              <a:off x="2176463" y="1449388"/>
              <a:ext cx="509587" cy="4762"/>
            </a:xfrm>
            <a:prstGeom prst="line">
              <a:avLst/>
            </a:prstGeom>
            <a:noFill/>
            <a:ln w="12699">
              <a:solidFill>
                <a:schemeClr val="tx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30" name="Line 26"/>
            <p:cNvSpPr>
              <a:spLocks noChangeShapeType="1"/>
            </p:cNvSpPr>
            <p:nvPr/>
          </p:nvSpPr>
          <p:spPr bwMode="auto">
            <a:xfrm flipH="1" flipV="1">
              <a:off x="5689600" y="1449388"/>
              <a:ext cx="604838" cy="4762"/>
            </a:xfrm>
            <a:prstGeom prst="line">
              <a:avLst/>
            </a:prstGeom>
            <a:noFill/>
            <a:ln w="12699">
              <a:solidFill>
                <a:schemeClr val="tx1"/>
              </a:solidFill>
              <a:round/>
              <a:headEnd type="stealth" w="med" len="lg"/>
              <a:tailEnd type="stealth" w="med" len="lg"/>
            </a:ln>
          </p:spPr>
          <p:txBody>
            <a:bodyPr wrap="none" anchor="ctr"/>
            <a:lstStyle/>
            <a:p>
              <a:pPr fontAlgn="base">
                <a:spcBef>
                  <a:spcPct val="0"/>
                </a:spcBef>
                <a:spcAft>
                  <a:spcPct val="0"/>
                </a:spcAft>
              </a:pPr>
              <a:endParaRPr lang="en-US">
                <a:solidFill>
                  <a:prstClr val="black"/>
                </a:solidFill>
                <a:latin typeface="Arial" panose="020B0704020202020204" pitchFamily="34" charset="0"/>
                <a:cs typeface="Arial" panose="020B0704020202020204" pitchFamily="34" charset="0"/>
              </a:endParaRPr>
            </a:p>
          </p:txBody>
        </p:sp>
        <p:sp>
          <p:nvSpPr>
            <p:cNvPr id="31" name="Rectangle 27"/>
            <p:cNvSpPr>
              <a:spLocks noChangeArrowheads="1"/>
            </p:cNvSpPr>
            <p:nvPr/>
          </p:nvSpPr>
          <p:spPr bwMode="auto">
            <a:xfrm>
              <a:off x="1120775" y="2465388"/>
              <a:ext cx="1676216" cy="762708"/>
            </a:xfrm>
            <a:prstGeom prst="rect">
              <a:avLst/>
            </a:prstGeom>
            <a:solidFill>
              <a:schemeClr val="bg1"/>
            </a:solidFill>
            <a:ln w="9525">
              <a:noFill/>
              <a:miter lim="800000"/>
            </a:ln>
          </p:spPr>
          <p:txBody>
            <a:bodyPr wrap="none" lIns="60325" tIns="23812" rIns="60325" bIns="23812">
              <a:spAutoFit/>
            </a:bodyPr>
            <a:lstStyle/>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Acceptance</a:t>
              </a:r>
            </a:p>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Test </a:t>
              </a:r>
            </a:p>
            <a:p>
              <a:pPr algn="ctr" defTabSz="868045" eaLnBrk="0" fontAlgn="base" hangingPunct="0">
                <a:lnSpc>
                  <a:spcPct val="86000"/>
                </a:lnSpc>
                <a:spcBef>
                  <a:spcPct val="0"/>
                </a:spcBef>
                <a:spcAft>
                  <a:spcPct val="0"/>
                </a:spcAft>
              </a:pPr>
              <a:r>
                <a:rPr lang="en-US">
                  <a:solidFill>
                    <a:prstClr val="black"/>
                  </a:solidFill>
                  <a:latin typeface="CG Omega" pitchFamily="34" charset="0"/>
                  <a:cs typeface="Arial" panose="020B0704020202020204" pitchFamily="34" charset="0"/>
                </a:rPr>
                <a:t>Requirements</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sz="half" idx="1"/>
          </p:nvPr>
        </p:nvSpPr>
        <p:spPr>
          <a:prstGeom prst="rect">
            <a:avLst/>
          </a:prstGeom>
        </p:spPr>
        <p:txBody>
          <a:bodyPr/>
          <a:lstStyle/>
          <a:p>
            <a:r>
              <a:rPr lang="en-US" dirty="0" smtClean="0"/>
              <a:t>Typically development projects have the following test plans created:</a:t>
            </a:r>
          </a:p>
          <a:p>
            <a:pPr lvl="1"/>
            <a:r>
              <a:rPr lang="en-US" dirty="0" smtClean="0"/>
              <a:t>Acceptance Test Plan</a:t>
            </a:r>
          </a:p>
          <a:p>
            <a:pPr lvl="1"/>
            <a:r>
              <a:rPr lang="en-US" dirty="0" smtClean="0"/>
              <a:t>System Test Plan</a:t>
            </a:r>
          </a:p>
          <a:p>
            <a:pPr lvl="1"/>
            <a:r>
              <a:rPr lang="en-US" dirty="0" smtClean="0"/>
              <a:t>Integration Test Plan</a:t>
            </a:r>
          </a:p>
          <a:p>
            <a:pPr lvl="1"/>
            <a:r>
              <a:rPr lang="en-US" dirty="0" smtClean="0"/>
              <a:t>Unit Test Plan</a:t>
            </a:r>
          </a:p>
          <a:p>
            <a:pPr lvl="1"/>
            <a:r>
              <a:rPr lang="en-US" dirty="0" smtClean="0"/>
              <a:t>Regression Test Plan</a:t>
            </a:r>
          </a:p>
        </p:txBody>
      </p:sp>
      <p:sp>
        <p:nvSpPr>
          <p:cNvPr id="121858" name="Rectangle 2"/>
          <p:cNvSpPr>
            <a:spLocks noGrp="1" noChangeArrowheads="1"/>
          </p:cNvSpPr>
          <p:nvPr>
            <p:ph type="title"/>
          </p:nvPr>
        </p:nvSpPr>
        <p:spPr>
          <a:prstGeom prst="rect">
            <a:avLst/>
          </a:prstGeom>
        </p:spPr>
        <p:txBody>
          <a:bodyPr/>
          <a:lstStyle/>
          <a:p>
            <a:r>
              <a:rPr lang="en-US" dirty="0" smtClean="0"/>
              <a:t>Test Plan – Types of Plans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sz="half" idx="1"/>
          </p:nvPr>
        </p:nvSpPr>
        <p:spPr>
          <a:prstGeom prst="rect">
            <a:avLst/>
          </a:prstGeom>
        </p:spPr>
        <p:txBody>
          <a:bodyPr/>
          <a:lstStyle/>
          <a:p>
            <a:r>
              <a:rPr lang="en-US" smtClean="0"/>
              <a:t>Test Plans specify the test conditions, features, functions that will be tested for a specific level of testing. Plans also contain other information about resources, schedules, etc</a:t>
            </a:r>
          </a:p>
          <a:p>
            <a:endParaRPr lang="en-US" smtClean="0"/>
          </a:p>
          <a:p>
            <a:r>
              <a:rPr lang="en-US" smtClean="0"/>
              <a:t>Test plans should be prepared as soon as the corresponding document in the development cycle is produced. The preparation of the test plan itself validates the document in the development cycle</a:t>
            </a:r>
          </a:p>
          <a:p>
            <a:pPr lvl="1"/>
            <a:endParaRPr lang="en-US" smtClean="0"/>
          </a:p>
          <a:p>
            <a:pPr lvl="1"/>
            <a:r>
              <a:rPr lang="en-US" smtClean="0"/>
              <a:t>E.g., Acceptance Test Plans should be prepared as soon as the User Requirements are finalized. Unit Test Plans should be prepared as soon as Unit (Program) Specifications are ready</a:t>
            </a:r>
          </a:p>
        </p:txBody>
      </p:sp>
      <p:sp>
        <p:nvSpPr>
          <p:cNvPr id="122882" name="Rectangle 2"/>
          <p:cNvSpPr>
            <a:spLocks noGrp="1" noChangeArrowheads="1"/>
          </p:cNvSpPr>
          <p:nvPr>
            <p:ph type="title"/>
          </p:nvPr>
        </p:nvSpPr>
        <p:spPr>
          <a:prstGeom prst="rect">
            <a:avLst/>
          </a:prstGeom>
        </p:spPr>
        <p:txBody>
          <a:bodyPr/>
          <a:lstStyle/>
          <a:p>
            <a:r>
              <a:rPr lang="en-US" smtClean="0"/>
              <a:t>Test Plan</a:t>
            </a:r>
            <a:endParaRPr lang="en-US"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sz="half" idx="1"/>
          </p:nvPr>
        </p:nvSpPr>
        <p:spPr/>
        <p:txBody>
          <a:bodyPr/>
          <a:lstStyle/>
          <a:p>
            <a:r>
              <a:rPr lang="en-US" smtClean="0"/>
              <a:t>Generic characteristics of software testing strategies:-</a:t>
            </a:r>
          </a:p>
          <a:p>
            <a:pPr lvl="1"/>
            <a:r>
              <a:rPr lang="en-US" smtClean="0"/>
              <a:t>Testing begins at module level and works outward towards the of integration entire computer based system. </a:t>
            </a:r>
          </a:p>
          <a:p>
            <a:pPr lvl="1"/>
            <a:r>
              <a:rPr lang="en-US" smtClean="0"/>
              <a:t>Different testing techniques are required at different points in time.</a:t>
            </a:r>
          </a:p>
          <a:p>
            <a:pPr lvl="1"/>
            <a:r>
              <a:rPr lang="en-US" smtClean="0"/>
              <a:t>Testing is conducted by the software developer and ITG (Independent Test Group ) for large projects.</a:t>
            </a:r>
          </a:p>
          <a:p>
            <a:pPr lvl="1"/>
            <a:r>
              <a:rPr lang="en-US" smtClean="0"/>
              <a:t>Testing and Debugging are different and Debugging is essential in any testing strategy.</a:t>
            </a:r>
            <a:endParaRPr lang="en-US" dirty="0" smtClean="0"/>
          </a:p>
        </p:txBody>
      </p:sp>
      <p:sp>
        <p:nvSpPr>
          <p:cNvPr id="50178" name="Rectangle 2"/>
          <p:cNvSpPr>
            <a:spLocks noGrp="1" noChangeArrowheads="1"/>
          </p:cNvSpPr>
          <p:nvPr>
            <p:ph type="title"/>
          </p:nvPr>
        </p:nvSpPr>
        <p:spPr/>
        <p:txBody>
          <a:bodyPr/>
          <a:lstStyle/>
          <a:p>
            <a:r>
              <a:rPr lang="en-US" smtClean="0"/>
              <a:t>Test Strategy – Generic Characteristics</a:t>
            </a: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prstGeom prst="rect">
            <a:avLst/>
          </a:prstGeom>
        </p:spPr>
        <p:txBody>
          <a:bodyPr/>
          <a:lstStyle/>
          <a:p>
            <a:r>
              <a:rPr lang="en-US" dirty="0" smtClean="0"/>
              <a:t>The sample outline of contents for the Master Test Plan (as per IEEE 829 Standard)</a:t>
            </a:r>
          </a:p>
          <a:p>
            <a:pPr lvl="1"/>
            <a:r>
              <a:rPr lang="en-US" dirty="0" smtClean="0"/>
              <a:t>A test plan shall have the following structure:</a:t>
            </a:r>
          </a:p>
          <a:p>
            <a:pPr lvl="2"/>
            <a:r>
              <a:rPr lang="en-US" dirty="0" smtClean="0"/>
              <a:t>Test plan identifier</a:t>
            </a:r>
          </a:p>
          <a:p>
            <a:pPr lvl="2"/>
            <a:r>
              <a:rPr lang="en-US" dirty="0" smtClean="0"/>
              <a:t>Introduction</a:t>
            </a:r>
          </a:p>
          <a:p>
            <a:pPr lvl="2"/>
            <a:r>
              <a:rPr lang="en-US" dirty="0" smtClean="0"/>
              <a:t>Test items</a:t>
            </a:r>
          </a:p>
          <a:p>
            <a:pPr lvl="2"/>
            <a:r>
              <a:rPr lang="en-US" dirty="0" smtClean="0"/>
              <a:t>Features to be tested</a:t>
            </a:r>
          </a:p>
          <a:p>
            <a:pPr lvl="2"/>
            <a:r>
              <a:rPr lang="en-US" dirty="0" smtClean="0"/>
              <a:t>Features not to be tested</a:t>
            </a:r>
          </a:p>
          <a:p>
            <a:pPr lvl="2"/>
            <a:r>
              <a:rPr lang="en-US" dirty="0" smtClean="0"/>
              <a:t>Approach</a:t>
            </a:r>
          </a:p>
          <a:p>
            <a:pPr lvl="2"/>
            <a:r>
              <a:rPr lang="en-US" dirty="0" smtClean="0"/>
              <a:t>Item pass/fail criteria</a:t>
            </a:r>
          </a:p>
          <a:p>
            <a:pPr lvl="2"/>
            <a:r>
              <a:rPr lang="en-US" dirty="0" smtClean="0"/>
              <a:t>Suspension criteria and resumption requirements</a:t>
            </a:r>
          </a:p>
          <a:p>
            <a:pPr lvl="2"/>
            <a:r>
              <a:rPr lang="en-US" dirty="0" smtClean="0"/>
              <a:t>Test deliverables</a:t>
            </a:r>
          </a:p>
          <a:p>
            <a:pPr lvl="2"/>
            <a:r>
              <a:rPr lang="en-US" dirty="0" smtClean="0"/>
              <a:t>Testing tasks</a:t>
            </a:r>
          </a:p>
          <a:p>
            <a:pPr lvl="2"/>
            <a:r>
              <a:rPr lang="en-US" dirty="0" smtClean="0"/>
              <a:t>Environmental needs</a:t>
            </a:r>
          </a:p>
          <a:p>
            <a:pPr lvl="2"/>
            <a:r>
              <a:rPr lang="en-US" dirty="0" smtClean="0"/>
              <a:t>Responsibilities</a:t>
            </a:r>
          </a:p>
          <a:p>
            <a:pPr lvl="2"/>
            <a:r>
              <a:rPr lang="en-US" dirty="0" smtClean="0"/>
              <a:t>Staffing and training needs</a:t>
            </a:r>
          </a:p>
          <a:p>
            <a:pPr lvl="2"/>
            <a:r>
              <a:rPr lang="en-US" dirty="0" smtClean="0"/>
              <a:t>Schedule</a:t>
            </a:r>
          </a:p>
          <a:p>
            <a:pPr lvl="2"/>
            <a:r>
              <a:rPr lang="en-US" dirty="0" smtClean="0"/>
              <a:t>Risks and contingencies</a:t>
            </a:r>
          </a:p>
          <a:p>
            <a:pPr lvl="2"/>
            <a:r>
              <a:rPr lang="en-US" dirty="0" smtClean="0"/>
              <a:t>Approvals</a:t>
            </a:r>
            <a:endParaRPr lang="en-US" dirty="0"/>
          </a:p>
        </p:txBody>
      </p:sp>
      <p:sp>
        <p:nvSpPr>
          <p:cNvPr id="2" name="Title 1"/>
          <p:cNvSpPr>
            <a:spLocks noGrp="1"/>
          </p:cNvSpPr>
          <p:nvPr>
            <p:ph type="title"/>
          </p:nvPr>
        </p:nvSpPr>
        <p:spPr>
          <a:prstGeom prst="rect">
            <a:avLst/>
          </a:prstGeom>
        </p:spPr>
        <p:txBody>
          <a:bodyPr/>
          <a:lstStyle/>
          <a:p>
            <a:r>
              <a:rPr lang="en-US" dirty="0" smtClean="0"/>
              <a:t>Test Plan – Sample Outline of Contents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endParaRPr lang="en-US" smtClean="0"/>
          </a:p>
          <a:p>
            <a:r>
              <a:rPr lang="en-US" smtClean="0"/>
              <a:t>Is a type of test deliverable</a:t>
            </a:r>
          </a:p>
          <a:p>
            <a:endParaRPr lang="en-US" smtClean="0"/>
          </a:p>
          <a:p>
            <a:r>
              <a:rPr lang="en-US" smtClean="0"/>
              <a:t>Is a document describing the scope, approach, objectives, resources,  and schedule of a software testing effort.</a:t>
            </a:r>
          </a:p>
          <a:p>
            <a:endParaRPr lang="en-US" smtClean="0"/>
          </a:p>
          <a:p>
            <a:endParaRPr lang="en-US" smtClean="0"/>
          </a:p>
          <a:p>
            <a:r>
              <a:rPr lang="en-US" smtClean="0"/>
              <a:t>Is a type of usability test.</a:t>
            </a:r>
          </a:p>
          <a:p>
            <a:endParaRPr lang="en-US" smtClean="0"/>
          </a:p>
          <a:p>
            <a:r>
              <a:rPr lang="en-US" smtClean="0"/>
              <a:t>A tool that helps the stakeholder about the schedule and objectives  of software testing</a:t>
            </a:r>
          </a:p>
          <a:p>
            <a:endParaRPr lang="en-US" dirty="0"/>
          </a:p>
        </p:txBody>
      </p:sp>
      <p:sp>
        <p:nvSpPr>
          <p:cNvPr id="3" name="Content Placeholder 2"/>
          <p:cNvSpPr>
            <a:spLocks noGrp="1"/>
          </p:cNvSpPr>
          <p:nvPr>
            <p:ph sz="half" idx="13"/>
          </p:nvPr>
        </p:nvSpPr>
        <p:spPr/>
        <p:txBody>
          <a:bodyPr/>
          <a:lstStyle/>
          <a:p>
            <a:r>
              <a:rPr lang="en-US" smtClean="0"/>
              <a:t>A test plan is a</a:t>
            </a:r>
          </a:p>
          <a:p>
            <a:endParaRPr lang="en-US" dirty="0"/>
          </a:p>
        </p:txBody>
      </p:sp>
      <p:sp>
        <p:nvSpPr>
          <p:cNvPr id="13" name="Title 1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sz="half" idx="1"/>
          </p:nvPr>
        </p:nvSpPr>
        <p:spPr/>
        <p:txBody>
          <a:bodyPr/>
          <a:lstStyle/>
          <a:p>
            <a:r>
              <a:rPr lang="en-US" smtClean="0"/>
              <a:t>Should be developed for each project</a:t>
            </a:r>
          </a:p>
          <a:p>
            <a:r>
              <a:rPr lang="en-US" smtClean="0"/>
              <a:t>Defines the scope and general direction for testing in the project</a:t>
            </a:r>
          </a:p>
          <a:p>
            <a:r>
              <a:rPr lang="en-US" smtClean="0"/>
              <a:t>High-level, prepared together with the project plan</a:t>
            </a:r>
          </a:p>
          <a:p>
            <a:r>
              <a:rPr lang="en-US" smtClean="0"/>
              <a:t>Must answer the following:</a:t>
            </a:r>
          </a:p>
          <a:p>
            <a:pPr lvl="1"/>
            <a:r>
              <a:rPr lang="en-US" smtClean="0"/>
              <a:t>When will testing occur?</a:t>
            </a:r>
          </a:p>
          <a:p>
            <a:pPr lvl="1"/>
            <a:r>
              <a:rPr lang="en-US" smtClean="0"/>
              <a:t>What kind of testing will occur?</a:t>
            </a:r>
          </a:p>
          <a:p>
            <a:pPr lvl="1"/>
            <a:r>
              <a:rPr lang="en-US" smtClean="0"/>
              <a:t>What are the risks?</a:t>
            </a:r>
          </a:p>
          <a:p>
            <a:pPr lvl="1"/>
            <a:r>
              <a:rPr lang="en-US" smtClean="0"/>
              <a:t>What are the critical success factors?</a:t>
            </a:r>
          </a:p>
          <a:p>
            <a:pPr lvl="1"/>
            <a:r>
              <a:rPr lang="en-US" smtClean="0"/>
              <a:t>What are the testing objectives?</a:t>
            </a:r>
          </a:p>
          <a:p>
            <a:pPr lvl="1"/>
            <a:r>
              <a:rPr lang="en-US" smtClean="0"/>
              <a:t>What are the trade-offs?</a:t>
            </a:r>
          </a:p>
          <a:p>
            <a:pPr lvl="1"/>
            <a:r>
              <a:rPr lang="en-US" smtClean="0"/>
              <a:t>Who will conduct the testing?</a:t>
            </a:r>
          </a:p>
          <a:p>
            <a:pPr lvl="1"/>
            <a:r>
              <a:rPr lang="en-US" smtClean="0"/>
              <a:t>How much testing  will be done</a:t>
            </a:r>
          </a:p>
          <a:p>
            <a:pPr lvl="1"/>
            <a:r>
              <a:rPr lang="en-US" smtClean="0"/>
              <a:t>What tools will be used?</a:t>
            </a:r>
          </a:p>
          <a:p>
            <a:endParaRPr lang="en-US" dirty="0" smtClean="0"/>
          </a:p>
        </p:txBody>
      </p:sp>
      <p:sp>
        <p:nvSpPr>
          <p:cNvPr id="92162" name="Rectangle 2"/>
          <p:cNvSpPr>
            <a:spLocks noGrp="1" noChangeArrowheads="1"/>
          </p:cNvSpPr>
          <p:nvPr>
            <p:ph type="title"/>
          </p:nvPr>
        </p:nvSpPr>
        <p:spPr/>
        <p:txBody>
          <a:bodyPr/>
          <a:lstStyle/>
          <a:p>
            <a:r>
              <a:rPr lang="en-US" smtClean="0"/>
              <a:t>Test Strategy - Document</a:t>
            </a:r>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sz="half" idx="1"/>
          </p:nvPr>
        </p:nvSpPr>
        <p:spPr>
          <a:prstGeom prst="rect">
            <a:avLst/>
          </a:prstGeom>
        </p:spPr>
        <p:txBody>
          <a:bodyPr/>
          <a:lstStyle/>
          <a:p>
            <a:r>
              <a:rPr lang="en-US" dirty="0" smtClean="0"/>
              <a:t>Build robust software that is designed to test itself.</a:t>
            </a:r>
          </a:p>
          <a:p>
            <a:r>
              <a:rPr lang="en-US" dirty="0" smtClean="0"/>
              <a:t>Use effective formal technical reviews as a filter to testing.</a:t>
            </a:r>
          </a:p>
          <a:p>
            <a:r>
              <a:rPr lang="en-US" dirty="0" smtClean="0"/>
              <a:t>Conduct formal technical reviews to assess test strategy and test cases.</a:t>
            </a:r>
          </a:p>
          <a:p>
            <a:r>
              <a:rPr lang="en-US" dirty="0" smtClean="0"/>
              <a:t>Develop continuous improvement approach</a:t>
            </a:r>
          </a:p>
        </p:txBody>
      </p:sp>
      <p:sp>
        <p:nvSpPr>
          <p:cNvPr id="56322" name="Rectangle 2"/>
          <p:cNvSpPr>
            <a:spLocks noGrp="1" noChangeArrowheads="1"/>
          </p:cNvSpPr>
          <p:nvPr>
            <p:ph type="title"/>
          </p:nvPr>
        </p:nvSpPr>
        <p:spPr>
          <a:prstGeom prst="rect">
            <a:avLst/>
          </a:prstGeom>
        </p:spPr>
        <p:txBody>
          <a:bodyPr/>
          <a:lstStyle/>
          <a:p>
            <a:r>
              <a:rPr lang="en-US" dirty="0" smtClean="0"/>
              <a:t>Test Strategy -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prstGeom prst="rect">
            <a:avLst/>
          </a:prstGeom>
        </p:spPr>
        <p:txBody>
          <a:bodyPr/>
          <a:lstStyle/>
          <a:p>
            <a:r>
              <a:rPr lang="en-US" dirty="0" smtClean="0"/>
              <a:t>Test Strategy - Inputs &amp; Deliverables</a:t>
            </a:r>
          </a:p>
        </p:txBody>
      </p:sp>
      <p:grpSp>
        <p:nvGrpSpPr>
          <p:cNvPr id="28" name="Group 27"/>
          <p:cNvGrpSpPr/>
          <p:nvPr/>
        </p:nvGrpSpPr>
        <p:grpSpPr>
          <a:xfrm>
            <a:off x="533400" y="1600200"/>
            <a:ext cx="8382000" cy="3962400"/>
            <a:chOff x="533400" y="1600200"/>
            <a:chExt cx="8382000" cy="3962400"/>
          </a:xfrm>
        </p:grpSpPr>
        <p:sp>
          <p:nvSpPr>
            <p:cNvPr id="92163" name="Oval 3"/>
            <p:cNvSpPr>
              <a:spLocks noChangeArrowheads="1"/>
            </p:cNvSpPr>
            <p:nvPr/>
          </p:nvSpPr>
          <p:spPr bwMode="auto">
            <a:xfrm>
              <a:off x="3581400" y="2724150"/>
              <a:ext cx="1143000" cy="1828800"/>
            </a:xfrm>
            <a:prstGeom prst="ellipse">
              <a:avLst/>
            </a:prstGeom>
            <a:solidFill>
              <a:srgbClr val="CCECFF"/>
            </a:solidFill>
            <a:ln w="9525">
              <a:solidFill>
                <a:schemeClr val="tx1"/>
              </a:solidFill>
              <a:round/>
            </a:ln>
          </p:spPr>
          <p:txBody>
            <a:bodyPr wrap="none" anchor="ctr"/>
            <a:lstStyle/>
            <a:p>
              <a:pPr algn="ctr" eaLnBrk="0" hangingPunct="0">
                <a:spcBef>
                  <a:spcPct val="0"/>
                </a:spcBef>
                <a:buFontTx/>
                <a:buNone/>
              </a:pPr>
              <a:r>
                <a:rPr lang="en-US" b="1"/>
                <a:t>Test </a:t>
              </a:r>
            </a:p>
            <a:p>
              <a:pPr algn="ctr" eaLnBrk="0" hangingPunct="0">
                <a:spcBef>
                  <a:spcPct val="0"/>
                </a:spcBef>
                <a:buFontTx/>
                <a:buNone/>
              </a:pPr>
              <a:r>
                <a:rPr lang="en-US" b="1"/>
                <a:t>Strategy</a:t>
              </a:r>
            </a:p>
          </p:txBody>
        </p:sp>
        <p:sp>
          <p:nvSpPr>
            <p:cNvPr id="92164" name="Text Box 4"/>
            <p:cNvSpPr txBox="1">
              <a:spLocks noChangeArrowheads="1"/>
            </p:cNvSpPr>
            <p:nvPr/>
          </p:nvSpPr>
          <p:spPr bwMode="auto">
            <a:xfrm>
              <a:off x="533400" y="2209800"/>
              <a:ext cx="2057400" cy="641350"/>
            </a:xfrm>
            <a:prstGeom prst="rect">
              <a:avLst/>
            </a:prstGeom>
            <a:solidFill>
              <a:srgbClr val="0000CC"/>
            </a:solidFill>
            <a:ln w="9525">
              <a:noFill/>
              <a:miter lim="800000"/>
            </a:ln>
          </p:spPr>
          <p:txBody>
            <a:bodyPr>
              <a:spAutoFit/>
            </a:bodyPr>
            <a:lstStyle/>
            <a:p>
              <a:pPr algn="ctr" eaLnBrk="0" hangingPunct="0">
                <a:spcBef>
                  <a:spcPct val="50000"/>
                </a:spcBef>
                <a:buFontTx/>
                <a:buNone/>
              </a:pPr>
              <a:r>
                <a:rPr lang="en-US" b="1">
                  <a:solidFill>
                    <a:schemeClr val="bg1"/>
                  </a:solidFill>
                </a:rPr>
                <a:t>Priority &amp; Criticality</a:t>
              </a:r>
            </a:p>
          </p:txBody>
        </p:sp>
        <p:sp>
          <p:nvSpPr>
            <p:cNvPr id="92165" name="Text Box 5"/>
            <p:cNvSpPr txBox="1">
              <a:spLocks noChangeArrowheads="1"/>
            </p:cNvSpPr>
            <p:nvPr/>
          </p:nvSpPr>
          <p:spPr bwMode="auto">
            <a:xfrm>
              <a:off x="533400" y="3429000"/>
              <a:ext cx="2057400" cy="641350"/>
            </a:xfrm>
            <a:prstGeom prst="rect">
              <a:avLst/>
            </a:prstGeom>
            <a:solidFill>
              <a:srgbClr val="0000CC"/>
            </a:solidFill>
            <a:ln w="9525">
              <a:noFill/>
              <a:miter lim="800000"/>
            </a:ln>
          </p:spPr>
          <p:txBody>
            <a:bodyPr>
              <a:spAutoFit/>
            </a:bodyPr>
            <a:lstStyle/>
            <a:p>
              <a:pPr algn="ctr" eaLnBrk="0" hangingPunct="0">
                <a:spcBef>
                  <a:spcPct val="50000"/>
                </a:spcBef>
                <a:buFontTx/>
                <a:buNone/>
              </a:pPr>
              <a:r>
                <a:rPr lang="en-US" b="1">
                  <a:solidFill>
                    <a:schemeClr val="bg1"/>
                  </a:solidFill>
                </a:rPr>
                <a:t>Types of Application</a:t>
              </a:r>
            </a:p>
          </p:txBody>
        </p:sp>
        <p:sp>
          <p:nvSpPr>
            <p:cNvPr id="92166" name="Text Box 6"/>
            <p:cNvSpPr txBox="1">
              <a:spLocks noChangeArrowheads="1"/>
            </p:cNvSpPr>
            <p:nvPr/>
          </p:nvSpPr>
          <p:spPr bwMode="auto">
            <a:xfrm>
              <a:off x="609600" y="4724400"/>
              <a:ext cx="2057400" cy="641350"/>
            </a:xfrm>
            <a:prstGeom prst="rect">
              <a:avLst/>
            </a:prstGeom>
            <a:solidFill>
              <a:srgbClr val="0000CC"/>
            </a:solidFill>
            <a:ln w="9525">
              <a:noFill/>
              <a:miter lim="800000"/>
            </a:ln>
          </p:spPr>
          <p:txBody>
            <a:bodyPr>
              <a:spAutoFit/>
            </a:bodyPr>
            <a:lstStyle/>
            <a:p>
              <a:pPr algn="ctr" eaLnBrk="0" hangingPunct="0">
                <a:spcBef>
                  <a:spcPct val="50000"/>
                </a:spcBef>
                <a:buFontTx/>
                <a:buNone/>
              </a:pPr>
              <a:r>
                <a:rPr lang="en-US" b="1">
                  <a:solidFill>
                    <a:schemeClr val="bg1"/>
                  </a:solidFill>
                </a:rPr>
                <a:t>Project Success Criteria</a:t>
              </a:r>
            </a:p>
          </p:txBody>
        </p:sp>
        <p:sp>
          <p:nvSpPr>
            <p:cNvPr id="92167" name="Line 7"/>
            <p:cNvSpPr>
              <a:spLocks noChangeShapeType="1"/>
            </p:cNvSpPr>
            <p:nvPr/>
          </p:nvSpPr>
          <p:spPr bwMode="auto">
            <a:xfrm>
              <a:off x="2590800" y="2514600"/>
              <a:ext cx="1143000" cy="533400"/>
            </a:xfrm>
            <a:prstGeom prst="line">
              <a:avLst/>
            </a:prstGeom>
            <a:noFill/>
            <a:ln w="19050">
              <a:solidFill>
                <a:schemeClr val="tx1"/>
              </a:solidFill>
              <a:round/>
              <a:tailEnd type="triangle" w="med" len="med"/>
            </a:ln>
          </p:spPr>
          <p:txBody>
            <a:bodyPr/>
            <a:lstStyle/>
            <a:p>
              <a:endParaRPr lang="en-US"/>
            </a:p>
          </p:txBody>
        </p:sp>
        <p:sp>
          <p:nvSpPr>
            <p:cNvPr id="92168" name="Line 8"/>
            <p:cNvSpPr>
              <a:spLocks noChangeShapeType="1"/>
            </p:cNvSpPr>
            <p:nvPr/>
          </p:nvSpPr>
          <p:spPr bwMode="auto">
            <a:xfrm>
              <a:off x="2590800" y="3733800"/>
              <a:ext cx="990600" cy="0"/>
            </a:xfrm>
            <a:prstGeom prst="line">
              <a:avLst/>
            </a:prstGeom>
            <a:noFill/>
            <a:ln w="19050">
              <a:solidFill>
                <a:schemeClr val="tx1"/>
              </a:solidFill>
              <a:round/>
              <a:tailEnd type="triangle" w="med" len="med"/>
            </a:ln>
          </p:spPr>
          <p:txBody>
            <a:bodyPr/>
            <a:lstStyle/>
            <a:p>
              <a:endParaRPr lang="en-US"/>
            </a:p>
          </p:txBody>
        </p:sp>
        <p:sp>
          <p:nvSpPr>
            <p:cNvPr id="92169" name="Line 9"/>
            <p:cNvSpPr>
              <a:spLocks noChangeShapeType="1"/>
            </p:cNvSpPr>
            <p:nvPr/>
          </p:nvSpPr>
          <p:spPr bwMode="auto">
            <a:xfrm flipV="1">
              <a:off x="2667000" y="4191000"/>
              <a:ext cx="1066800" cy="914400"/>
            </a:xfrm>
            <a:prstGeom prst="line">
              <a:avLst/>
            </a:prstGeom>
            <a:noFill/>
            <a:ln w="19050">
              <a:solidFill>
                <a:schemeClr val="tx1"/>
              </a:solidFill>
              <a:round/>
              <a:tailEnd type="triangle" w="med" len="med"/>
            </a:ln>
          </p:spPr>
          <p:txBody>
            <a:bodyPr/>
            <a:lstStyle/>
            <a:p>
              <a:endParaRPr lang="en-US"/>
            </a:p>
          </p:txBody>
        </p:sp>
        <p:sp>
          <p:nvSpPr>
            <p:cNvPr id="92170" name="AutoShape 10"/>
            <p:cNvSpPr>
              <a:spLocks noChangeArrowheads="1"/>
            </p:cNvSpPr>
            <p:nvPr/>
          </p:nvSpPr>
          <p:spPr bwMode="auto">
            <a:xfrm>
              <a:off x="6934200" y="1600200"/>
              <a:ext cx="1981200" cy="533400"/>
            </a:xfrm>
            <a:prstGeom prst="roundRect">
              <a:avLst>
                <a:gd name="adj" fmla="val 16667"/>
              </a:avLst>
            </a:prstGeom>
            <a:solidFill>
              <a:srgbClr val="DDDDDD"/>
            </a:solidFill>
            <a:ln w="9525">
              <a:solidFill>
                <a:schemeClr val="tx1"/>
              </a:solidFill>
              <a:round/>
            </a:ln>
          </p:spPr>
          <p:txBody>
            <a:bodyPr wrap="none" anchor="ctr"/>
            <a:lstStyle/>
            <a:p>
              <a:pPr algn="ctr" eaLnBrk="0" hangingPunct="0">
                <a:spcBef>
                  <a:spcPct val="0"/>
                </a:spcBef>
                <a:buFontTx/>
                <a:buNone/>
              </a:pPr>
              <a:r>
                <a:rPr lang="en-US" sz="1600" b="1"/>
                <a:t>Time Required </a:t>
              </a:r>
            </a:p>
            <a:p>
              <a:pPr algn="ctr" eaLnBrk="0" hangingPunct="0">
                <a:spcBef>
                  <a:spcPct val="0"/>
                </a:spcBef>
                <a:buFontTx/>
                <a:buNone/>
              </a:pPr>
              <a:r>
                <a:rPr lang="en-US" sz="1600" b="1"/>
                <a:t>for Testing</a:t>
              </a:r>
            </a:p>
          </p:txBody>
        </p:sp>
        <p:sp>
          <p:nvSpPr>
            <p:cNvPr id="92171" name="AutoShape 11"/>
            <p:cNvSpPr>
              <a:spLocks noChangeArrowheads="1"/>
            </p:cNvSpPr>
            <p:nvPr/>
          </p:nvSpPr>
          <p:spPr bwMode="auto">
            <a:xfrm>
              <a:off x="6934200" y="2286000"/>
              <a:ext cx="1981200" cy="533400"/>
            </a:xfrm>
            <a:prstGeom prst="roundRect">
              <a:avLst>
                <a:gd name="adj" fmla="val 16667"/>
              </a:avLst>
            </a:prstGeom>
            <a:solidFill>
              <a:srgbClr val="DDDDDD"/>
            </a:solidFill>
            <a:ln w="9525">
              <a:solidFill>
                <a:schemeClr val="tx1"/>
              </a:solidFill>
              <a:round/>
            </a:ln>
          </p:spPr>
          <p:txBody>
            <a:bodyPr wrap="none" anchor="ctr"/>
            <a:lstStyle/>
            <a:p>
              <a:pPr algn="ctr" eaLnBrk="0" hangingPunct="0">
                <a:spcBef>
                  <a:spcPct val="0"/>
                </a:spcBef>
                <a:buFontTx/>
                <a:buNone/>
              </a:pPr>
              <a:r>
                <a:rPr lang="en-US" sz="1600" b="1"/>
                <a:t>No. &amp; Levels </a:t>
              </a:r>
            </a:p>
            <a:p>
              <a:pPr algn="ctr" eaLnBrk="0" hangingPunct="0">
                <a:spcBef>
                  <a:spcPct val="0"/>
                </a:spcBef>
                <a:buFontTx/>
                <a:buNone/>
              </a:pPr>
              <a:r>
                <a:rPr lang="en-US" sz="1600" b="1"/>
                <a:t>of Resources</a:t>
              </a:r>
            </a:p>
          </p:txBody>
        </p:sp>
        <p:sp>
          <p:nvSpPr>
            <p:cNvPr id="92172" name="AutoShape 12"/>
            <p:cNvSpPr>
              <a:spLocks noChangeArrowheads="1"/>
            </p:cNvSpPr>
            <p:nvPr/>
          </p:nvSpPr>
          <p:spPr bwMode="auto">
            <a:xfrm>
              <a:off x="6934200" y="2971800"/>
              <a:ext cx="1981200" cy="533400"/>
            </a:xfrm>
            <a:prstGeom prst="roundRect">
              <a:avLst>
                <a:gd name="adj" fmla="val 16667"/>
              </a:avLst>
            </a:prstGeom>
            <a:solidFill>
              <a:srgbClr val="DDDDDD"/>
            </a:solidFill>
            <a:ln w="9525">
              <a:solidFill>
                <a:schemeClr val="tx1"/>
              </a:solidFill>
              <a:round/>
            </a:ln>
          </p:spPr>
          <p:txBody>
            <a:bodyPr wrap="none" anchor="ctr"/>
            <a:lstStyle/>
            <a:p>
              <a:pPr algn="ctr" eaLnBrk="0" hangingPunct="0">
                <a:spcBef>
                  <a:spcPct val="0"/>
                </a:spcBef>
                <a:buFontTx/>
                <a:buNone/>
              </a:pPr>
              <a:r>
                <a:rPr lang="en-US" sz="1600" b="1"/>
                <a:t>Rounds of </a:t>
              </a:r>
            </a:p>
            <a:p>
              <a:pPr algn="ctr" eaLnBrk="0" hangingPunct="0">
                <a:spcBef>
                  <a:spcPct val="0"/>
                </a:spcBef>
                <a:buFontTx/>
                <a:buNone/>
              </a:pPr>
              <a:r>
                <a:rPr lang="en-US" sz="1600" b="1"/>
                <a:t>Testing</a:t>
              </a:r>
            </a:p>
          </p:txBody>
        </p:sp>
        <p:sp>
          <p:nvSpPr>
            <p:cNvPr id="92173" name="AutoShape 13"/>
            <p:cNvSpPr>
              <a:spLocks noChangeArrowheads="1"/>
            </p:cNvSpPr>
            <p:nvPr/>
          </p:nvSpPr>
          <p:spPr bwMode="auto">
            <a:xfrm>
              <a:off x="6934200" y="3657600"/>
              <a:ext cx="1981200" cy="533400"/>
            </a:xfrm>
            <a:prstGeom prst="roundRect">
              <a:avLst>
                <a:gd name="adj" fmla="val 16667"/>
              </a:avLst>
            </a:prstGeom>
            <a:solidFill>
              <a:srgbClr val="DDDDDD"/>
            </a:solidFill>
            <a:ln w="9525">
              <a:solidFill>
                <a:schemeClr val="tx1"/>
              </a:solidFill>
              <a:round/>
            </a:ln>
          </p:spPr>
          <p:txBody>
            <a:bodyPr wrap="none" anchor="ctr"/>
            <a:lstStyle/>
            <a:p>
              <a:pPr algn="ctr" eaLnBrk="0" hangingPunct="0">
                <a:spcBef>
                  <a:spcPct val="0"/>
                </a:spcBef>
                <a:buFontTx/>
                <a:buNone/>
              </a:pPr>
              <a:r>
                <a:rPr lang="en-US" sz="1600" b="1"/>
                <a:t>Exit Criteria</a:t>
              </a:r>
            </a:p>
          </p:txBody>
        </p:sp>
        <p:sp>
          <p:nvSpPr>
            <p:cNvPr id="92174" name="AutoShape 14"/>
            <p:cNvSpPr>
              <a:spLocks noChangeArrowheads="1"/>
            </p:cNvSpPr>
            <p:nvPr/>
          </p:nvSpPr>
          <p:spPr bwMode="auto">
            <a:xfrm>
              <a:off x="6934200" y="4343400"/>
              <a:ext cx="1981200" cy="533400"/>
            </a:xfrm>
            <a:prstGeom prst="roundRect">
              <a:avLst>
                <a:gd name="adj" fmla="val 16667"/>
              </a:avLst>
            </a:prstGeom>
            <a:solidFill>
              <a:srgbClr val="DDDDDD"/>
            </a:solidFill>
            <a:ln w="9525">
              <a:solidFill>
                <a:schemeClr val="tx1"/>
              </a:solidFill>
              <a:round/>
            </a:ln>
          </p:spPr>
          <p:txBody>
            <a:bodyPr wrap="none" anchor="ctr"/>
            <a:lstStyle/>
            <a:p>
              <a:pPr algn="ctr" eaLnBrk="0" hangingPunct="0">
                <a:spcBef>
                  <a:spcPct val="0"/>
                </a:spcBef>
                <a:buFontTx/>
                <a:buNone/>
              </a:pPr>
              <a:r>
                <a:rPr lang="en-US" sz="1600" b="1"/>
                <a:t>Test Suspension </a:t>
              </a:r>
            </a:p>
            <a:p>
              <a:pPr algn="ctr" eaLnBrk="0" hangingPunct="0">
                <a:spcBef>
                  <a:spcPct val="0"/>
                </a:spcBef>
                <a:buFontTx/>
                <a:buNone/>
              </a:pPr>
              <a:r>
                <a:rPr lang="en-US" sz="1600" b="1"/>
                <a:t>Criteria</a:t>
              </a:r>
            </a:p>
          </p:txBody>
        </p:sp>
        <p:sp>
          <p:nvSpPr>
            <p:cNvPr id="92175" name="AutoShape 15"/>
            <p:cNvSpPr>
              <a:spLocks noChangeArrowheads="1"/>
            </p:cNvSpPr>
            <p:nvPr/>
          </p:nvSpPr>
          <p:spPr bwMode="auto">
            <a:xfrm>
              <a:off x="6934200" y="5029200"/>
              <a:ext cx="1981200" cy="533400"/>
            </a:xfrm>
            <a:prstGeom prst="roundRect">
              <a:avLst>
                <a:gd name="adj" fmla="val 16667"/>
              </a:avLst>
            </a:prstGeom>
            <a:solidFill>
              <a:srgbClr val="DDDDDD"/>
            </a:solidFill>
            <a:ln w="9525">
              <a:solidFill>
                <a:schemeClr val="tx1"/>
              </a:solidFill>
              <a:round/>
            </a:ln>
          </p:spPr>
          <p:txBody>
            <a:bodyPr wrap="none" anchor="ctr"/>
            <a:lstStyle/>
            <a:p>
              <a:pPr algn="ctr" eaLnBrk="0" hangingPunct="0">
                <a:spcBef>
                  <a:spcPct val="0"/>
                </a:spcBef>
                <a:buFontTx/>
                <a:buNone/>
              </a:pPr>
              <a:r>
                <a:rPr lang="en-US" sz="1600" b="1"/>
                <a:t>Resumption </a:t>
              </a:r>
            </a:p>
            <a:p>
              <a:pPr algn="ctr" eaLnBrk="0" hangingPunct="0">
                <a:spcBef>
                  <a:spcPct val="0"/>
                </a:spcBef>
                <a:buFontTx/>
                <a:buNone/>
              </a:pPr>
              <a:r>
                <a:rPr lang="en-US" sz="1600" b="1"/>
                <a:t>Criteria</a:t>
              </a:r>
            </a:p>
          </p:txBody>
        </p:sp>
        <p:sp>
          <p:nvSpPr>
            <p:cNvPr id="92176" name="Line 16"/>
            <p:cNvSpPr>
              <a:spLocks noChangeShapeType="1"/>
            </p:cNvSpPr>
            <p:nvPr/>
          </p:nvSpPr>
          <p:spPr bwMode="auto">
            <a:xfrm>
              <a:off x="4724400" y="3657600"/>
              <a:ext cx="1447800" cy="0"/>
            </a:xfrm>
            <a:prstGeom prst="line">
              <a:avLst/>
            </a:prstGeom>
            <a:noFill/>
            <a:ln w="9525">
              <a:solidFill>
                <a:schemeClr val="tx1"/>
              </a:solidFill>
              <a:round/>
            </a:ln>
          </p:spPr>
          <p:txBody>
            <a:bodyPr/>
            <a:lstStyle/>
            <a:p>
              <a:endParaRPr lang="en-US"/>
            </a:p>
          </p:txBody>
        </p:sp>
        <p:sp>
          <p:nvSpPr>
            <p:cNvPr id="92177" name="Line 17"/>
            <p:cNvSpPr>
              <a:spLocks noChangeShapeType="1"/>
            </p:cNvSpPr>
            <p:nvPr/>
          </p:nvSpPr>
          <p:spPr bwMode="auto">
            <a:xfrm>
              <a:off x="6172200" y="1828800"/>
              <a:ext cx="0" cy="3429000"/>
            </a:xfrm>
            <a:prstGeom prst="line">
              <a:avLst/>
            </a:prstGeom>
            <a:noFill/>
            <a:ln w="9525">
              <a:solidFill>
                <a:schemeClr val="tx1"/>
              </a:solidFill>
              <a:round/>
            </a:ln>
          </p:spPr>
          <p:txBody>
            <a:bodyPr/>
            <a:lstStyle/>
            <a:p>
              <a:endParaRPr lang="en-US"/>
            </a:p>
          </p:txBody>
        </p:sp>
        <p:sp>
          <p:nvSpPr>
            <p:cNvPr id="92178" name="Line 18"/>
            <p:cNvSpPr>
              <a:spLocks noChangeShapeType="1"/>
            </p:cNvSpPr>
            <p:nvPr/>
          </p:nvSpPr>
          <p:spPr bwMode="auto">
            <a:xfrm>
              <a:off x="6172200" y="1828800"/>
              <a:ext cx="762000" cy="0"/>
            </a:xfrm>
            <a:prstGeom prst="line">
              <a:avLst/>
            </a:prstGeom>
            <a:noFill/>
            <a:ln w="9525">
              <a:solidFill>
                <a:schemeClr val="tx1"/>
              </a:solidFill>
              <a:round/>
              <a:tailEnd type="triangle" w="med" len="med"/>
            </a:ln>
          </p:spPr>
          <p:txBody>
            <a:bodyPr/>
            <a:lstStyle/>
            <a:p>
              <a:endParaRPr lang="en-US"/>
            </a:p>
          </p:txBody>
        </p:sp>
        <p:sp>
          <p:nvSpPr>
            <p:cNvPr id="92179" name="Line 19"/>
            <p:cNvSpPr>
              <a:spLocks noChangeShapeType="1"/>
            </p:cNvSpPr>
            <p:nvPr/>
          </p:nvSpPr>
          <p:spPr bwMode="auto">
            <a:xfrm>
              <a:off x="6172200" y="2514600"/>
              <a:ext cx="762000" cy="0"/>
            </a:xfrm>
            <a:prstGeom prst="line">
              <a:avLst/>
            </a:prstGeom>
            <a:noFill/>
            <a:ln w="9525">
              <a:solidFill>
                <a:schemeClr val="tx1"/>
              </a:solidFill>
              <a:round/>
              <a:tailEnd type="triangle" w="med" len="med"/>
            </a:ln>
          </p:spPr>
          <p:txBody>
            <a:bodyPr/>
            <a:lstStyle/>
            <a:p>
              <a:endParaRPr lang="en-US"/>
            </a:p>
          </p:txBody>
        </p:sp>
        <p:sp>
          <p:nvSpPr>
            <p:cNvPr id="92180" name="Line 20"/>
            <p:cNvSpPr>
              <a:spLocks noChangeShapeType="1"/>
            </p:cNvSpPr>
            <p:nvPr/>
          </p:nvSpPr>
          <p:spPr bwMode="auto">
            <a:xfrm>
              <a:off x="6172200" y="3200400"/>
              <a:ext cx="762000" cy="0"/>
            </a:xfrm>
            <a:prstGeom prst="line">
              <a:avLst/>
            </a:prstGeom>
            <a:noFill/>
            <a:ln w="9525">
              <a:solidFill>
                <a:schemeClr val="tx1"/>
              </a:solidFill>
              <a:round/>
              <a:tailEnd type="triangle" w="med" len="med"/>
            </a:ln>
          </p:spPr>
          <p:txBody>
            <a:bodyPr/>
            <a:lstStyle/>
            <a:p>
              <a:endParaRPr lang="en-US"/>
            </a:p>
          </p:txBody>
        </p:sp>
        <p:sp>
          <p:nvSpPr>
            <p:cNvPr id="92181" name="Line 21"/>
            <p:cNvSpPr>
              <a:spLocks noChangeShapeType="1"/>
            </p:cNvSpPr>
            <p:nvPr/>
          </p:nvSpPr>
          <p:spPr bwMode="auto">
            <a:xfrm>
              <a:off x="6172200" y="3886200"/>
              <a:ext cx="762000" cy="0"/>
            </a:xfrm>
            <a:prstGeom prst="line">
              <a:avLst/>
            </a:prstGeom>
            <a:noFill/>
            <a:ln w="9525">
              <a:solidFill>
                <a:schemeClr val="tx1"/>
              </a:solidFill>
              <a:round/>
              <a:tailEnd type="triangle" w="med" len="med"/>
            </a:ln>
          </p:spPr>
          <p:txBody>
            <a:bodyPr/>
            <a:lstStyle/>
            <a:p>
              <a:endParaRPr lang="en-US"/>
            </a:p>
          </p:txBody>
        </p:sp>
        <p:sp>
          <p:nvSpPr>
            <p:cNvPr id="92182" name="Line 22"/>
            <p:cNvSpPr>
              <a:spLocks noChangeShapeType="1"/>
            </p:cNvSpPr>
            <p:nvPr/>
          </p:nvSpPr>
          <p:spPr bwMode="auto">
            <a:xfrm>
              <a:off x="6172200" y="4572000"/>
              <a:ext cx="762000" cy="0"/>
            </a:xfrm>
            <a:prstGeom prst="line">
              <a:avLst/>
            </a:prstGeom>
            <a:noFill/>
            <a:ln w="9525">
              <a:solidFill>
                <a:schemeClr val="tx1"/>
              </a:solidFill>
              <a:round/>
              <a:tailEnd type="triangle" w="med" len="med"/>
            </a:ln>
          </p:spPr>
          <p:txBody>
            <a:bodyPr/>
            <a:lstStyle/>
            <a:p>
              <a:endParaRPr lang="en-US"/>
            </a:p>
          </p:txBody>
        </p:sp>
        <p:sp>
          <p:nvSpPr>
            <p:cNvPr id="92183" name="Line 23"/>
            <p:cNvSpPr>
              <a:spLocks noChangeShapeType="1"/>
            </p:cNvSpPr>
            <p:nvPr/>
          </p:nvSpPr>
          <p:spPr bwMode="auto">
            <a:xfrm>
              <a:off x="6172200" y="5257800"/>
              <a:ext cx="762000" cy="0"/>
            </a:xfrm>
            <a:prstGeom prst="line">
              <a:avLst/>
            </a:prstGeom>
            <a:noFill/>
            <a:ln w="9525">
              <a:solidFill>
                <a:schemeClr val="tx1"/>
              </a:solidFill>
              <a:round/>
              <a:tailEnd type="triangle" w="med" len="med"/>
            </a:ln>
          </p:spPr>
          <p:txBody>
            <a:bodyPr/>
            <a:lstStyle/>
            <a:p>
              <a:endParaRPr lang="en-US"/>
            </a:p>
          </p:txBody>
        </p:sp>
        <p:sp>
          <p:nvSpPr>
            <p:cNvPr id="92184" name="Text Box 24"/>
            <p:cNvSpPr txBox="1">
              <a:spLocks noChangeArrowheads="1"/>
            </p:cNvSpPr>
            <p:nvPr/>
          </p:nvSpPr>
          <p:spPr bwMode="auto">
            <a:xfrm>
              <a:off x="4724400" y="3397250"/>
              <a:ext cx="1447800" cy="336550"/>
            </a:xfrm>
            <a:prstGeom prst="rect">
              <a:avLst/>
            </a:prstGeom>
            <a:noFill/>
            <a:ln w="9525">
              <a:noFill/>
              <a:miter lim="800000"/>
            </a:ln>
          </p:spPr>
          <p:txBody>
            <a:bodyPr>
              <a:spAutoFit/>
            </a:bodyPr>
            <a:lstStyle/>
            <a:p>
              <a:pPr eaLnBrk="0" hangingPunct="0">
                <a:spcBef>
                  <a:spcPct val="50000"/>
                </a:spcBef>
                <a:buFontTx/>
                <a:buNone/>
              </a:pPr>
              <a:r>
                <a:rPr lang="en-US" sz="1600" b="1"/>
                <a:t>Deliverables</a:t>
              </a:r>
            </a:p>
          </p:txBody>
        </p:sp>
        <p:sp>
          <p:nvSpPr>
            <p:cNvPr id="92185" name="Line 27"/>
            <p:cNvSpPr>
              <a:spLocks noChangeShapeType="1"/>
            </p:cNvSpPr>
            <p:nvPr/>
          </p:nvSpPr>
          <p:spPr bwMode="auto">
            <a:xfrm>
              <a:off x="4038600" y="1752600"/>
              <a:ext cx="0" cy="609600"/>
            </a:xfrm>
            <a:prstGeom prst="line">
              <a:avLst/>
            </a:prstGeom>
            <a:noFill/>
            <a:ln w="9525">
              <a:noFill/>
              <a:rou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prstGeom prst="rect">
            <a:avLst/>
          </a:prstGeom>
        </p:spPr>
        <p:txBody>
          <a:bodyPr/>
          <a:lstStyle/>
          <a:p>
            <a:r>
              <a:rPr lang="en-US" smtClean="0"/>
              <a:t>Test Strategy - Typical Issues</a:t>
            </a:r>
            <a:endParaRPr lang="en-US" dirty="0" smtClean="0"/>
          </a:p>
        </p:txBody>
      </p:sp>
      <p:grpSp>
        <p:nvGrpSpPr>
          <p:cNvPr id="24" name="Group 23"/>
          <p:cNvGrpSpPr/>
          <p:nvPr/>
        </p:nvGrpSpPr>
        <p:grpSpPr>
          <a:xfrm>
            <a:off x="381000" y="1295400"/>
            <a:ext cx="8382000" cy="4495800"/>
            <a:chOff x="304800" y="1600200"/>
            <a:chExt cx="8382000" cy="4495800"/>
          </a:xfrm>
        </p:grpSpPr>
        <p:sp>
          <p:nvSpPr>
            <p:cNvPr id="93187" name="AutoShape 3"/>
            <p:cNvSpPr>
              <a:spLocks noChangeArrowheads="1"/>
            </p:cNvSpPr>
            <p:nvPr/>
          </p:nvSpPr>
          <p:spPr bwMode="auto">
            <a:xfrm>
              <a:off x="1600200" y="1828800"/>
              <a:ext cx="1600200" cy="9144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Test </a:t>
              </a:r>
            </a:p>
            <a:p>
              <a:pPr algn="ctr" eaLnBrk="0" hangingPunct="0">
                <a:spcBef>
                  <a:spcPct val="0"/>
                </a:spcBef>
                <a:buFontTx/>
                <a:buNone/>
              </a:pPr>
              <a:r>
                <a:rPr lang="en-US" b="1"/>
                <a:t>Participation</a:t>
              </a:r>
            </a:p>
          </p:txBody>
        </p:sp>
        <p:sp>
          <p:nvSpPr>
            <p:cNvPr id="93188" name="AutoShape 4"/>
            <p:cNvSpPr>
              <a:spLocks noChangeArrowheads="1"/>
            </p:cNvSpPr>
            <p:nvPr/>
          </p:nvSpPr>
          <p:spPr bwMode="auto">
            <a:xfrm>
              <a:off x="3657600" y="1600200"/>
              <a:ext cx="1600200" cy="9144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Test </a:t>
              </a:r>
            </a:p>
            <a:p>
              <a:pPr algn="ctr" eaLnBrk="0" hangingPunct="0">
                <a:spcBef>
                  <a:spcPct val="0"/>
                </a:spcBef>
                <a:buFontTx/>
                <a:buNone/>
              </a:pPr>
              <a:r>
                <a:rPr lang="en-US" b="1"/>
                <a:t>Environments</a:t>
              </a:r>
            </a:p>
          </p:txBody>
        </p:sp>
        <p:sp>
          <p:nvSpPr>
            <p:cNvPr id="93189" name="AutoShape 5"/>
            <p:cNvSpPr>
              <a:spLocks noChangeArrowheads="1"/>
            </p:cNvSpPr>
            <p:nvPr/>
          </p:nvSpPr>
          <p:spPr bwMode="auto">
            <a:xfrm>
              <a:off x="5715000" y="1828800"/>
              <a:ext cx="1905000" cy="9144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Approach to </a:t>
              </a:r>
              <a:br>
                <a:rPr lang="en-US" b="1"/>
              </a:br>
              <a:r>
                <a:rPr lang="en-US" b="1"/>
                <a:t>Testing External </a:t>
              </a:r>
            </a:p>
            <a:p>
              <a:pPr algn="ctr" eaLnBrk="0" hangingPunct="0">
                <a:spcBef>
                  <a:spcPct val="0"/>
                </a:spcBef>
                <a:buFontTx/>
                <a:buNone/>
              </a:pPr>
              <a:r>
                <a:rPr lang="en-US" b="1"/>
                <a:t>Interfaces</a:t>
              </a:r>
            </a:p>
          </p:txBody>
        </p:sp>
        <p:sp>
          <p:nvSpPr>
            <p:cNvPr id="93190" name="AutoShape 6"/>
            <p:cNvSpPr>
              <a:spLocks noChangeArrowheads="1"/>
            </p:cNvSpPr>
            <p:nvPr/>
          </p:nvSpPr>
          <p:spPr bwMode="auto">
            <a:xfrm>
              <a:off x="6858000" y="3048000"/>
              <a:ext cx="1828800" cy="9144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Approach of </a:t>
              </a:r>
            </a:p>
            <a:p>
              <a:pPr algn="ctr" eaLnBrk="0" hangingPunct="0">
                <a:spcBef>
                  <a:spcPct val="0"/>
                </a:spcBef>
                <a:buFontTx/>
                <a:buNone/>
              </a:pPr>
              <a:r>
                <a:rPr lang="en-US" b="1"/>
                <a:t>Testing COTS </a:t>
              </a:r>
              <a:br>
                <a:rPr lang="en-US" b="1"/>
              </a:br>
              <a:r>
                <a:rPr lang="en-US" b="1"/>
                <a:t>products</a:t>
              </a:r>
            </a:p>
          </p:txBody>
        </p:sp>
        <p:sp>
          <p:nvSpPr>
            <p:cNvPr id="93191" name="AutoShape 7"/>
            <p:cNvSpPr>
              <a:spLocks noChangeArrowheads="1"/>
            </p:cNvSpPr>
            <p:nvPr/>
          </p:nvSpPr>
          <p:spPr bwMode="auto">
            <a:xfrm>
              <a:off x="6096000" y="4267200"/>
              <a:ext cx="1600200" cy="9144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Scope of </a:t>
              </a:r>
            </a:p>
            <a:p>
              <a:pPr algn="ctr" eaLnBrk="0" hangingPunct="0">
                <a:spcBef>
                  <a:spcPct val="0"/>
                </a:spcBef>
                <a:buFontTx/>
                <a:buNone/>
              </a:pPr>
              <a:r>
                <a:rPr lang="en-US" b="1"/>
                <a:t>Acceptance </a:t>
              </a:r>
              <a:br>
                <a:rPr lang="en-US" b="1"/>
              </a:br>
              <a:r>
                <a:rPr lang="en-US" b="1"/>
                <a:t>Testing</a:t>
              </a:r>
            </a:p>
          </p:txBody>
        </p:sp>
        <p:sp>
          <p:nvSpPr>
            <p:cNvPr id="93192" name="AutoShape 8"/>
            <p:cNvSpPr>
              <a:spLocks noChangeArrowheads="1"/>
            </p:cNvSpPr>
            <p:nvPr/>
          </p:nvSpPr>
          <p:spPr bwMode="auto">
            <a:xfrm>
              <a:off x="4572000" y="5257800"/>
              <a:ext cx="2057400" cy="8382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Verification of </a:t>
              </a:r>
              <a:br>
                <a:rPr lang="en-US" b="1"/>
              </a:br>
              <a:r>
                <a:rPr lang="en-US" b="1"/>
                <a:t>Un-testable </a:t>
              </a:r>
            </a:p>
            <a:p>
              <a:pPr algn="ctr" eaLnBrk="0" hangingPunct="0">
                <a:spcBef>
                  <a:spcPct val="0"/>
                </a:spcBef>
                <a:buFontTx/>
                <a:buNone/>
              </a:pPr>
              <a:r>
                <a:rPr lang="en-US" b="1"/>
                <a:t>Requirements</a:t>
              </a:r>
            </a:p>
          </p:txBody>
        </p:sp>
        <p:sp>
          <p:nvSpPr>
            <p:cNvPr id="93193" name="AutoShape 9"/>
            <p:cNvSpPr>
              <a:spLocks noChangeArrowheads="1"/>
            </p:cNvSpPr>
            <p:nvPr/>
          </p:nvSpPr>
          <p:spPr bwMode="auto">
            <a:xfrm>
              <a:off x="2514600" y="5181600"/>
              <a:ext cx="1752600" cy="9144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Criteria for </a:t>
              </a:r>
              <a:br>
                <a:rPr lang="en-US" b="1"/>
              </a:br>
              <a:r>
                <a:rPr lang="en-US" b="1"/>
                <a:t>Acceptance of </a:t>
              </a:r>
              <a:br>
                <a:rPr lang="en-US" b="1"/>
              </a:br>
              <a:r>
                <a:rPr lang="en-US" b="1"/>
                <a:t>the System</a:t>
              </a:r>
            </a:p>
          </p:txBody>
        </p:sp>
        <p:sp>
          <p:nvSpPr>
            <p:cNvPr id="93194" name="AutoShape 10"/>
            <p:cNvSpPr>
              <a:spLocks noChangeArrowheads="1"/>
            </p:cNvSpPr>
            <p:nvPr/>
          </p:nvSpPr>
          <p:spPr bwMode="auto">
            <a:xfrm>
              <a:off x="1143000" y="4267200"/>
              <a:ext cx="1600200" cy="9144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Pilot of </a:t>
              </a:r>
              <a:br>
                <a:rPr lang="en-US" b="1"/>
              </a:br>
              <a:r>
                <a:rPr lang="en-US" b="1"/>
                <a:t>Field Testing</a:t>
              </a:r>
            </a:p>
          </p:txBody>
        </p:sp>
        <p:sp>
          <p:nvSpPr>
            <p:cNvPr id="93195" name="AutoShape 11"/>
            <p:cNvSpPr>
              <a:spLocks noChangeArrowheads="1"/>
            </p:cNvSpPr>
            <p:nvPr/>
          </p:nvSpPr>
          <p:spPr bwMode="auto">
            <a:xfrm>
              <a:off x="304800" y="2971800"/>
              <a:ext cx="2743200" cy="838200"/>
            </a:xfrm>
            <a:prstGeom prst="octagon">
              <a:avLst>
                <a:gd name="adj" fmla="val 29287"/>
              </a:avLst>
            </a:prstGeom>
            <a:solidFill>
              <a:srgbClr val="CCECFF"/>
            </a:solidFill>
            <a:ln w="9525">
              <a:solidFill>
                <a:schemeClr val="tx1"/>
              </a:solidFill>
              <a:miter lim="800000"/>
            </a:ln>
          </p:spPr>
          <p:txBody>
            <a:bodyPr wrap="none" anchor="ctr"/>
            <a:lstStyle/>
            <a:p>
              <a:pPr algn="ctr" eaLnBrk="0" hangingPunct="0">
                <a:spcBef>
                  <a:spcPct val="0"/>
                </a:spcBef>
                <a:buFontTx/>
                <a:buNone/>
              </a:pPr>
              <a:r>
                <a:rPr lang="en-US" b="1"/>
                <a:t>Performances </a:t>
              </a:r>
              <a:br>
                <a:rPr lang="en-US" b="1"/>
              </a:br>
              <a:r>
                <a:rPr lang="en-US" b="1"/>
                <a:t>and Capacity </a:t>
              </a:r>
            </a:p>
            <a:p>
              <a:pPr algn="ctr" eaLnBrk="0" hangingPunct="0">
                <a:spcBef>
                  <a:spcPct val="0"/>
                </a:spcBef>
                <a:buFontTx/>
                <a:buNone/>
              </a:pPr>
              <a:r>
                <a:rPr lang="en-US" b="1"/>
                <a:t>Requirement/Testing</a:t>
              </a:r>
            </a:p>
          </p:txBody>
        </p:sp>
        <p:sp>
          <p:nvSpPr>
            <p:cNvPr id="93196" name="Line 12"/>
            <p:cNvSpPr>
              <a:spLocks noChangeShapeType="1"/>
            </p:cNvSpPr>
            <p:nvPr/>
          </p:nvSpPr>
          <p:spPr bwMode="auto">
            <a:xfrm flipV="1">
              <a:off x="4572000" y="2489200"/>
              <a:ext cx="0" cy="609600"/>
            </a:xfrm>
            <a:prstGeom prst="line">
              <a:avLst/>
            </a:prstGeom>
            <a:noFill/>
            <a:ln w="9525">
              <a:solidFill>
                <a:schemeClr val="tx1"/>
              </a:solidFill>
              <a:round/>
              <a:tailEnd type="triangle" w="med" len="med"/>
            </a:ln>
          </p:spPr>
          <p:txBody>
            <a:bodyPr/>
            <a:lstStyle/>
            <a:p>
              <a:endParaRPr lang="en-US"/>
            </a:p>
          </p:txBody>
        </p:sp>
        <p:sp>
          <p:nvSpPr>
            <p:cNvPr id="93197" name="Line 13"/>
            <p:cNvSpPr>
              <a:spLocks noChangeShapeType="1"/>
            </p:cNvSpPr>
            <p:nvPr/>
          </p:nvSpPr>
          <p:spPr bwMode="auto">
            <a:xfrm flipV="1">
              <a:off x="5257800" y="2743200"/>
              <a:ext cx="685800" cy="609600"/>
            </a:xfrm>
            <a:prstGeom prst="line">
              <a:avLst/>
            </a:prstGeom>
            <a:noFill/>
            <a:ln w="9525">
              <a:solidFill>
                <a:schemeClr val="tx1"/>
              </a:solidFill>
              <a:round/>
              <a:tailEnd type="triangle" w="med" len="med"/>
            </a:ln>
          </p:spPr>
          <p:txBody>
            <a:bodyPr/>
            <a:lstStyle/>
            <a:p>
              <a:endParaRPr lang="en-US"/>
            </a:p>
          </p:txBody>
        </p:sp>
        <p:sp>
          <p:nvSpPr>
            <p:cNvPr id="93198" name="Line 14"/>
            <p:cNvSpPr>
              <a:spLocks noChangeShapeType="1"/>
            </p:cNvSpPr>
            <p:nvPr/>
          </p:nvSpPr>
          <p:spPr bwMode="auto">
            <a:xfrm>
              <a:off x="5410200" y="3581400"/>
              <a:ext cx="1447800" cy="0"/>
            </a:xfrm>
            <a:prstGeom prst="line">
              <a:avLst/>
            </a:prstGeom>
            <a:noFill/>
            <a:ln w="9525">
              <a:solidFill>
                <a:schemeClr val="tx1"/>
              </a:solidFill>
              <a:round/>
              <a:tailEnd type="triangle" w="med" len="med"/>
            </a:ln>
          </p:spPr>
          <p:txBody>
            <a:bodyPr/>
            <a:lstStyle/>
            <a:p>
              <a:endParaRPr lang="en-US"/>
            </a:p>
          </p:txBody>
        </p:sp>
        <p:sp>
          <p:nvSpPr>
            <p:cNvPr id="93199" name="Line 15"/>
            <p:cNvSpPr>
              <a:spLocks noChangeShapeType="1"/>
            </p:cNvSpPr>
            <p:nvPr/>
          </p:nvSpPr>
          <p:spPr bwMode="auto">
            <a:xfrm>
              <a:off x="5181600" y="3886200"/>
              <a:ext cx="990600" cy="533400"/>
            </a:xfrm>
            <a:prstGeom prst="line">
              <a:avLst/>
            </a:prstGeom>
            <a:noFill/>
            <a:ln w="9525">
              <a:solidFill>
                <a:schemeClr val="tx1"/>
              </a:solidFill>
              <a:round/>
              <a:tailEnd type="triangle" w="med" len="med"/>
            </a:ln>
          </p:spPr>
          <p:txBody>
            <a:bodyPr/>
            <a:lstStyle/>
            <a:p>
              <a:endParaRPr lang="en-US"/>
            </a:p>
          </p:txBody>
        </p:sp>
        <p:sp>
          <p:nvSpPr>
            <p:cNvPr id="93200" name="Line 16"/>
            <p:cNvSpPr>
              <a:spLocks noChangeShapeType="1"/>
            </p:cNvSpPr>
            <p:nvPr/>
          </p:nvSpPr>
          <p:spPr bwMode="auto">
            <a:xfrm flipH="1">
              <a:off x="3581400" y="3962400"/>
              <a:ext cx="685800" cy="1219200"/>
            </a:xfrm>
            <a:prstGeom prst="line">
              <a:avLst/>
            </a:prstGeom>
            <a:noFill/>
            <a:ln w="9525">
              <a:solidFill>
                <a:schemeClr val="tx1"/>
              </a:solidFill>
              <a:round/>
              <a:tailEnd type="triangle" w="med" len="med"/>
            </a:ln>
          </p:spPr>
          <p:txBody>
            <a:bodyPr/>
            <a:lstStyle/>
            <a:p>
              <a:endParaRPr lang="en-US"/>
            </a:p>
          </p:txBody>
        </p:sp>
        <p:sp>
          <p:nvSpPr>
            <p:cNvPr id="93201" name="Line 17"/>
            <p:cNvSpPr>
              <a:spLocks noChangeShapeType="1"/>
            </p:cNvSpPr>
            <p:nvPr/>
          </p:nvSpPr>
          <p:spPr bwMode="auto">
            <a:xfrm>
              <a:off x="4648200" y="4038600"/>
              <a:ext cx="685800" cy="1219200"/>
            </a:xfrm>
            <a:prstGeom prst="line">
              <a:avLst/>
            </a:prstGeom>
            <a:noFill/>
            <a:ln w="9525">
              <a:solidFill>
                <a:schemeClr val="tx1"/>
              </a:solidFill>
              <a:round/>
              <a:tailEnd type="triangle" w="med" len="med"/>
            </a:ln>
          </p:spPr>
          <p:txBody>
            <a:bodyPr/>
            <a:lstStyle/>
            <a:p>
              <a:endParaRPr lang="en-US"/>
            </a:p>
          </p:txBody>
        </p:sp>
        <p:sp>
          <p:nvSpPr>
            <p:cNvPr id="93202" name="Line 18"/>
            <p:cNvSpPr>
              <a:spLocks noChangeShapeType="1"/>
            </p:cNvSpPr>
            <p:nvPr/>
          </p:nvSpPr>
          <p:spPr bwMode="auto">
            <a:xfrm flipH="1">
              <a:off x="2743200" y="3733800"/>
              <a:ext cx="1219200" cy="762000"/>
            </a:xfrm>
            <a:prstGeom prst="line">
              <a:avLst/>
            </a:prstGeom>
            <a:noFill/>
            <a:ln w="9525">
              <a:solidFill>
                <a:schemeClr val="tx1"/>
              </a:solidFill>
              <a:round/>
              <a:tailEnd type="triangle" w="med" len="med"/>
            </a:ln>
          </p:spPr>
          <p:txBody>
            <a:bodyPr/>
            <a:lstStyle/>
            <a:p>
              <a:endParaRPr lang="en-US"/>
            </a:p>
          </p:txBody>
        </p:sp>
        <p:sp>
          <p:nvSpPr>
            <p:cNvPr id="93203" name="Line 19"/>
            <p:cNvSpPr>
              <a:spLocks noChangeShapeType="1"/>
            </p:cNvSpPr>
            <p:nvPr/>
          </p:nvSpPr>
          <p:spPr bwMode="auto">
            <a:xfrm flipH="1" flipV="1">
              <a:off x="3048000" y="3429000"/>
              <a:ext cx="838200" cy="76200"/>
            </a:xfrm>
            <a:prstGeom prst="line">
              <a:avLst/>
            </a:prstGeom>
            <a:noFill/>
            <a:ln w="9525">
              <a:solidFill>
                <a:schemeClr val="tx1"/>
              </a:solidFill>
              <a:round/>
              <a:tailEnd type="triangle" w="med" len="med"/>
            </a:ln>
          </p:spPr>
          <p:txBody>
            <a:bodyPr/>
            <a:lstStyle/>
            <a:p>
              <a:endParaRPr lang="en-US"/>
            </a:p>
          </p:txBody>
        </p:sp>
        <p:sp>
          <p:nvSpPr>
            <p:cNvPr id="93204" name="Line 20"/>
            <p:cNvSpPr>
              <a:spLocks noChangeShapeType="1"/>
            </p:cNvSpPr>
            <p:nvPr/>
          </p:nvSpPr>
          <p:spPr bwMode="auto">
            <a:xfrm flipH="1" flipV="1">
              <a:off x="3200400" y="2514600"/>
              <a:ext cx="990600" cy="762000"/>
            </a:xfrm>
            <a:prstGeom prst="line">
              <a:avLst/>
            </a:prstGeom>
            <a:noFill/>
            <a:ln w="9525">
              <a:solidFill>
                <a:schemeClr val="tx1"/>
              </a:solidFill>
              <a:round/>
              <a:tailEnd type="triangle" w="med" len="med"/>
            </a:ln>
          </p:spPr>
          <p:txBody>
            <a:bodyPr/>
            <a:lstStyle/>
            <a:p>
              <a:endParaRPr lang="en-US"/>
            </a:p>
          </p:txBody>
        </p:sp>
        <p:sp>
          <p:nvSpPr>
            <p:cNvPr id="93205" name="Oval 21"/>
            <p:cNvSpPr>
              <a:spLocks noChangeArrowheads="1"/>
            </p:cNvSpPr>
            <p:nvPr/>
          </p:nvSpPr>
          <p:spPr bwMode="auto">
            <a:xfrm>
              <a:off x="3886200" y="3124200"/>
              <a:ext cx="1524000" cy="914400"/>
            </a:xfrm>
            <a:prstGeom prst="ellipse">
              <a:avLst/>
            </a:prstGeom>
            <a:solidFill>
              <a:srgbClr val="DDDDDD"/>
            </a:solidFill>
            <a:ln w="9525">
              <a:solidFill>
                <a:schemeClr val="tx1"/>
              </a:solidFill>
              <a:round/>
            </a:ln>
          </p:spPr>
          <p:txBody>
            <a:bodyPr wrap="none" anchor="ctr"/>
            <a:lstStyle/>
            <a:p>
              <a:pPr algn="ctr" eaLnBrk="0" hangingPunct="0">
                <a:spcBef>
                  <a:spcPct val="0"/>
                </a:spcBef>
                <a:buFontTx/>
                <a:buNone/>
              </a:pPr>
              <a:r>
                <a:rPr lang="en-US" b="1"/>
                <a:t>Test Issues</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62216" y="838200"/>
            <a:ext cx="6029254" cy="369812"/>
          </a:xfrm>
          <a:prstGeom prst="rect">
            <a:avLst/>
          </a:prstGeom>
        </p:spPr>
        <p:txBody>
          <a:bodyPr/>
          <a:lstStyle/>
          <a:p>
            <a:r>
              <a:rPr lang="en-US" dirty="0" smtClean="0"/>
              <a:t>Test Strategy - Risks and Considerations</a:t>
            </a:r>
          </a:p>
        </p:txBody>
      </p:sp>
      <p:grpSp>
        <p:nvGrpSpPr>
          <p:cNvPr id="2" name="Group 3"/>
          <p:cNvGrpSpPr/>
          <p:nvPr/>
        </p:nvGrpSpPr>
        <p:grpSpPr bwMode="auto">
          <a:xfrm>
            <a:off x="381000" y="1200150"/>
            <a:ext cx="8382000" cy="5353050"/>
            <a:chOff x="240" y="672"/>
            <a:chExt cx="5280" cy="3468"/>
          </a:xfrm>
        </p:grpSpPr>
        <p:sp>
          <p:nvSpPr>
            <p:cNvPr id="94212" name="Oval 4"/>
            <p:cNvSpPr>
              <a:spLocks noChangeArrowheads="1"/>
            </p:cNvSpPr>
            <p:nvPr/>
          </p:nvSpPr>
          <p:spPr bwMode="auto">
            <a:xfrm>
              <a:off x="1968" y="1632"/>
              <a:ext cx="1776" cy="816"/>
            </a:xfrm>
            <a:prstGeom prst="ellipse">
              <a:avLst/>
            </a:prstGeom>
            <a:solidFill>
              <a:srgbClr val="CCECFF"/>
            </a:solidFill>
            <a:ln w="9525">
              <a:solidFill>
                <a:schemeClr val="tx1"/>
              </a:solidFill>
              <a:round/>
            </a:ln>
          </p:spPr>
          <p:txBody>
            <a:bodyPr wrap="none" anchor="ctr"/>
            <a:lstStyle/>
            <a:p>
              <a:pPr algn="ctr" eaLnBrk="0" hangingPunct="0">
                <a:spcBef>
                  <a:spcPct val="0"/>
                </a:spcBef>
                <a:buFontTx/>
                <a:buNone/>
              </a:pPr>
              <a:r>
                <a:rPr lang="en-US" b="1"/>
                <a:t>Test Related  </a:t>
              </a:r>
              <a:br>
                <a:rPr lang="en-US" b="1"/>
              </a:br>
              <a:r>
                <a:rPr lang="en-US" b="1"/>
                <a:t>Risks &amp; Considerations</a:t>
              </a:r>
            </a:p>
          </p:txBody>
        </p:sp>
        <p:sp>
          <p:nvSpPr>
            <p:cNvPr id="94213" name="Rectangle 5"/>
            <p:cNvSpPr>
              <a:spLocks noChangeArrowheads="1"/>
            </p:cNvSpPr>
            <p:nvPr/>
          </p:nvSpPr>
          <p:spPr bwMode="auto">
            <a:xfrm>
              <a:off x="2208" y="672"/>
              <a:ext cx="1440"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Poor Requirements</a:t>
              </a:r>
            </a:p>
          </p:txBody>
        </p:sp>
        <p:sp>
          <p:nvSpPr>
            <p:cNvPr id="94214" name="Rectangle 6"/>
            <p:cNvSpPr>
              <a:spLocks noChangeArrowheads="1"/>
            </p:cNvSpPr>
            <p:nvPr/>
          </p:nvSpPr>
          <p:spPr bwMode="auto">
            <a:xfrm>
              <a:off x="720" y="1152"/>
              <a:ext cx="1440"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Stakeholder </a:t>
              </a:r>
            </a:p>
            <a:p>
              <a:pPr algn="ctr" eaLnBrk="0" hangingPunct="0">
                <a:spcBef>
                  <a:spcPct val="0"/>
                </a:spcBef>
                <a:buFontTx/>
                <a:buNone/>
              </a:pPr>
              <a:r>
                <a:rPr lang="en-US" b="1"/>
                <a:t>Participation</a:t>
              </a:r>
            </a:p>
          </p:txBody>
        </p:sp>
        <p:sp>
          <p:nvSpPr>
            <p:cNvPr id="94215" name="Rectangle 7"/>
            <p:cNvSpPr>
              <a:spLocks noChangeArrowheads="1"/>
            </p:cNvSpPr>
            <p:nvPr/>
          </p:nvSpPr>
          <p:spPr bwMode="auto">
            <a:xfrm>
              <a:off x="240" y="1824"/>
              <a:ext cx="1440"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Test Staffing</a:t>
              </a:r>
            </a:p>
          </p:txBody>
        </p:sp>
        <p:sp>
          <p:nvSpPr>
            <p:cNvPr id="94216" name="Rectangle 8"/>
            <p:cNvSpPr>
              <a:spLocks noChangeArrowheads="1"/>
            </p:cNvSpPr>
            <p:nvPr/>
          </p:nvSpPr>
          <p:spPr bwMode="auto">
            <a:xfrm>
              <a:off x="432" y="2496"/>
              <a:ext cx="1440"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Testing of COTS</a:t>
              </a:r>
            </a:p>
          </p:txBody>
        </p:sp>
        <p:sp>
          <p:nvSpPr>
            <p:cNvPr id="94217" name="Rectangle 9"/>
            <p:cNvSpPr>
              <a:spLocks noChangeArrowheads="1"/>
            </p:cNvSpPr>
            <p:nvPr/>
          </p:nvSpPr>
          <p:spPr bwMode="auto">
            <a:xfrm>
              <a:off x="1248" y="3120"/>
              <a:ext cx="1440"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External Interfaces</a:t>
              </a:r>
            </a:p>
          </p:txBody>
        </p:sp>
        <p:sp>
          <p:nvSpPr>
            <p:cNvPr id="94218" name="Rectangle 10"/>
            <p:cNvSpPr>
              <a:spLocks noChangeArrowheads="1"/>
            </p:cNvSpPr>
            <p:nvPr/>
          </p:nvSpPr>
          <p:spPr bwMode="auto">
            <a:xfrm>
              <a:off x="3744" y="2496"/>
              <a:ext cx="1440"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Performance and </a:t>
              </a:r>
              <a:br>
                <a:rPr lang="en-US" b="1"/>
              </a:br>
              <a:r>
                <a:rPr lang="en-US" b="1"/>
                <a:t>Stress Testing</a:t>
              </a:r>
            </a:p>
          </p:txBody>
        </p:sp>
        <p:sp>
          <p:nvSpPr>
            <p:cNvPr id="94219" name="Rectangle 11"/>
            <p:cNvSpPr>
              <a:spLocks noChangeArrowheads="1"/>
            </p:cNvSpPr>
            <p:nvPr/>
          </p:nvSpPr>
          <p:spPr bwMode="auto">
            <a:xfrm>
              <a:off x="4080" y="1776"/>
              <a:ext cx="1440"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Schedule </a:t>
              </a:r>
            </a:p>
            <a:p>
              <a:pPr algn="ctr" eaLnBrk="0" hangingPunct="0">
                <a:spcBef>
                  <a:spcPct val="0"/>
                </a:spcBef>
                <a:buFontTx/>
                <a:buNone/>
              </a:pPr>
              <a:r>
                <a:rPr lang="en-US" b="1"/>
                <a:t>Compression</a:t>
              </a:r>
            </a:p>
          </p:txBody>
        </p:sp>
        <p:sp>
          <p:nvSpPr>
            <p:cNvPr id="94220" name="Rectangle 12"/>
            <p:cNvSpPr>
              <a:spLocks noChangeArrowheads="1"/>
            </p:cNvSpPr>
            <p:nvPr/>
          </p:nvSpPr>
          <p:spPr bwMode="auto">
            <a:xfrm>
              <a:off x="3696" y="1152"/>
              <a:ext cx="1440"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Requirement </a:t>
              </a:r>
            </a:p>
            <a:p>
              <a:pPr algn="ctr" eaLnBrk="0" hangingPunct="0">
                <a:spcBef>
                  <a:spcPct val="0"/>
                </a:spcBef>
                <a:buFontTx/>
                <a:buNone/>
              </a:pPr>
              <a:r>
                <a:rPr lang="en-US" b="1"/>
                <a:t>Testability</a:t>
              </a:r>
            </a:p>
          </p:txBody>
        </p:sp>
        <p:sp>
          <p:nvSpPr>
            <p:cNvPr id="94221" name="Rectangle 13"/>
            <p:cNvSpPr>
              <a:spLocks noChangeArrowheads="1"/>
            </p:cNvSpPr>
            <p:nvPr/>
          </p:nvSpPr>
          <p:spPr bwMode="auto">
            <a:xfrm>
              <a:off x="2976" y="3120"/>
              <a:ext cx="1440" cy="384"/>
            </a:xfrm>
            <a:prstGeom prst="rect">
              <a:avLst/>
            </a:prstGeom>
            <a:solidFill>
              <a:srgbClr val="C0C0C0"/>
            </a:solidFill>
            <a:ln w="9525">
              <a:solidFill>
                <a:schemeClr val="tx1"/>
              </a:solidFill>
              <a:miter lim="800000"/>
            </a:ln>
          </p:spPr>
          <p:txBody>
            <a:bodyPr wrap="none" anchor="ctr"/>
            <a:lstStyle/>
            <a:p>
              <a:pPr algn="ctr" eaLnBrk="0" hangingPunct="0">
                <a:spcBef>
                  <a:spcPct val="0"/>
                </a:spcBef>
                <a:buFontTx/>
                <a:buNone/>
              </a:pPr>
              <a:r>
                <a:rPr lang="en-US" b="1"/>
                <a:t>Acceptance</a:t>
              </a:r>
            </a:p>
          </p:txBody>
        </p:sp>
        <p:sp>
          <p:nvSpPr>
            <p:cNvPr id="94222" name="Line 14"/>
            <p:cNvSpPr>
              <a:spLocks noChangeShapeType="1"/>
            </p:cNvSpPr>
            <p:nvPr/>
          </p:nvSpPr>
          <p:spPr bwMode="auto">
            <a:xfrm flipV="1">
              <a:off x="2832" y="1056"/>
              <a:ext cx="0" cy="576"/>
            </a:xfrm>
            <a:prstGeom prst="line">
              <a:avLst/>
            </a:prstGeom>
            <a:noFill/>
            <a:ln w="9525">
              <a:solidFill>
                <a:schemeClr val="tx1"/>
              </a:solidFill>
              <a:round/>
              <a:tailEnd type="triangle" w="med" len="med"/>
            </a:ln>
          </p:spPr>
          <p:txBody>
            <a:bodyPr/>
            <a:lstStyle/>
            <a:p>
              <a:endParaRPr lang="en-US"/>
            </a:p>
          </p:txBody>
        </p:sp>
        <p:sp>
          <p:nvSpPr>
            <p:cNvPr id="94223" name="Line 15"/>
            <p:cNvSpPr>
              <a:spLocks noChangeShapeType="1"/>
            </p:cNvSpPr>
            <p:nvPr/>
          </p:nvSpPr>
          <p:spPr bwMode="auto">
            <a:xfrm flipV="1">
              <a:off x="3456" y="1536"/>
              <a:ext cx="240" cy="192"/>
            </a:xfrm>
            <a:prstGeom prst="line">
              <a:avLst/>
            </a:prstGeom>
            <a:noFill/>
            <a:ln w="9525">
              <a:solidFill>
                <a:schemeClr val="tx1"/>
              </a:solidFill>
              <a:round/>
              <a:tailEnd type="triangle" w="med" len="med"/>
            </a:ln>
          </p:spPr>
          <p:txBody>
            <a:bodyPr/>
            <a:lstStyle/>
            <a:p>
              <a:endParaRPr lang="en-US"/>
            </a:p>
          </p:txBody>
        </p:sp>
        <p:sp>
          <p:nvSpPr>
            <p:cNvPr id="94224" name="Line 16"/>
            <p:cNvSpPr>
              <a:spLocks noChangeShapeType="1"/>
            </p:cNvSpPr>
            <p:nvPr/>
          </p:nvSpPr>
          <p:spPr bwMode="auto">
            <a:xfrm>
              <a:off x="3744" y="1992"/>
              <a:ext cx="336" cy="0"/>
            </a:xfrm>
            <a:prstGeom prst="line">
              <a:avLst/>
            </a:prstGeom>
            <a:noFill/>
            <a:ln w="9525">
              <a:solidFill>
                <a:schemeClr val="tx1"/>
              </a:solidFill>
              <a:round/>
              <a:tailEnd type="triangle" w="med" len="med"/>
            </a:ln>
          </p:spPr>
          <p:txBody>
            <a:bodyPr/>
            <a:lstStyle/>
            <a:p>
              <a:endParaRPr lang="en-US"/>
            </a:p>
          </p:txBody>
        </p:sp>
        <p:sp>
          <p:nvSpPr>
            <p:cNvPr id="94225" name="Line 17"/>
            <p:cNvSpPr>
              <a:spLocks noChangeShapeType="1"/>
            </p:cNvSpPr>
            <p:nvPr/>
          </p:nvSpPr>
          <p:spPr bwMode="auto">
            <a:xfrm>
              <a:off x="3504" y="2304"/>
              <a:ext cx="240" cy="192"/>
            </a:xfrm>
            <a:prstGeom prst="line">
              <a:avLst/>
            </a:prstGeom>
            <a:noFill/>
            <a:ln w="9525">
              <a:solidFill>
                <a:schemeClr val="tx1"/>
              </a:solidFill>
              <a:round/>
              <a:tailEnd type="triangle" w="med" len="med"/>
            </a:ln>
          </p:spPr>
          <p:txBody>
            <a:bodyPr/>
            <a:lstStyle/>
            <a:p>
              <a:endParaRPr lang="en-US"/>
            </a:p>
          </p:txBody>
        </p:sp>
        <p:sp>
          <p:nvSpPr>
            <p:cNvPr id="94226" name="Line 18"/>
            <p:cNvSpPr>
              <a:spLocks noChangeShapeType="1"/>
            </p:cNvSpPr>
            <p:nvPr/>
          </p:nvSpPr>
          <p:spPr bwMode="auto">
            <a:xfrm>
              <a:off x="3072" y="2448"/>
              <a:ext cx="432" cy="672"/>
            </a:xfrm>
            <a:prstGeom prst="line">
              <a:avLst/>
            </a:prstGeom>
            <a:noFill/>
            <a:ln w="9525">
              <a:solidFill>
                <a:schemeClr val="tx1"/>
              </a:solidFill>
              <a:round/>
              <a:tailEnd type="triangle" w="med" len="med"/>
            </a:ln>
          </p:spPr>
          <p:txBody>
            <a:bodyPr/>
            <a:lstStyle/>
            <a:p>
              <a:endParaRPr lang="en-US"/>
            </a:p>
          </p:txBody>
        </p:sp>
        <p:sp>
          <p:nvSpPr>
            <p:cNvPr id="94227" name="Line 19"/>
            <p:cNvSpPr>
              <a:spLocks noChangeShapeType="1"/>
            </p:cNvSpPr>
            <p:nvPr/>
          </p:nvSpPr>
          <p:spPr bwMode="auto">
            <a:xfrm flipH="1">
              <a:off x="2256" y="2400"/>
              <a:ext cx="240" cy="720"/>
            </a:xfrm>
            <a:prstGeom prst="line">
              <a:avLst/>
            </a:prstGeom>
            <a:noFill/>
            <a:ln w="9525">
              <a:solidFill>
                <a:schemeClr val="tx1"/>
              </a:solidFill>
              <a:round/>
              <a:tailEnd type="triangle" w="med" len="med"/>
            </a:ln>
          </p:spPr>
          <p:txBody>
            <a:bodyPr/>
            <a:lstStyle/>
            <a:p>
              <a:endParaRPr lang="en-US"/>
            </a:p>
          </p:txBody>
        </p:sp>
        <p:sp>
          <p:nvSpPr>
            <p:cNvPr id="94228" name="Line 20"/>
            <p:cNvSpPr>
              <a:spLocks noChangeShapeType="1"/>
            </p:cNvSpPr>
            <p:nvPr/>
          </p:nvSpPr>
          <p:spPr bwMode="auto">
            <a:xfrm flipH="1">
              <a:off x="1872" y="2256"/>
              <a:ext cx="240" cy="240"/>
            </a:xfrm>
            <a:prstGeom prst="line">
              <a:avLst/>
            </a:prstGeom>
            <a:noFill/>
            <a:ln w="9525">
              <a:solidFill>
                <a:schemeClr val="tx1"/>
              </a:solidFill>
              <a:round/>
              <a:tailEnd type="triangle" w="med" len="med"/>
            </a:ln>
          </p:spPr>
          <p:txBody>
            <a:bodyPr/>
            <a:lstStyle/>
            <a:p>
              <a:endParaRPr lang="en-US"/>
            </a:p>
          </p:txBody>
        </p:sp>
        <p:sp>
          <p:nvSpPr>
            <p:cNvPr id="94229" name="Line 21"/>
            <p:cNvSpPr>
              <a:spLocks noChangeShapeType="1"/>
            </p:cNvSpPr>
            <p:nvPr/>
          </p:nvSpPr>
          <p:spPr bwMode="auto">
            <a:xfrm flipH="1">
              <a:off x="1680" y="2016"/>
              <a:ext cx="288" cy="0"/>
            </a:xfrm>
            <a:prstGeom prst="line">
              <a:avLst/>
            </a:prstGeom>
            <a:noFill/>
            <a:ln w="9525">
              <a:solidFill>
                <a:schemeClr val="tx1"/>
              </a:solidFill>
              <a:round/>
              <a:tailEnd type="triangle" w="med" len="med"/>
            </a:ln>
          </p:spPr>
          <p:txBody>
            <a:bodyPr/>
            <a:lstStyle/>
            <a:p>
              <a:endParaRPr lang="en-US"/>
            </a:p>
          </p:txBody>
        </p:sp>
        <p:sp>
          <p:nvSpPr>
            <p:cNvPr id="94230" name="Line 22"/>
            <p:cNvSpPr>
              <a:spLocks noChangeShapeType="1"/>
            </p:cNvSpPr>
            <p:nvPr/>
          </p:nvSpPr>
          <p:spPr bwMode="auto">
            <a:xfrm flipH="1" flipV="1">
              <a:off x="2064" y="1536"/>
              <a:ext cx="192" cy="192"/>
            </a:xfrm>
            <a:prstGeom prst="line">
              <a:avLst/>
            </a:prstGeom>
            <a:noFill/>
            <a:ln w="9525">
              <a:solidFill>
                <a:schemeClr val="tx1"/>
              </a:solidFill>
              <a:round/>
              <a:tailEnd type="triangle" w="med" len="med"/>
            </a:ln>
          </p:spPr>
          <p:txBody>
            <a:bodyPr/>
            <a:lstStyle/>
            <a:p>
              <a:endParaRPr lang="en-US"/>
            </a:p>
          </p:txBody>
        </p:sp>
        <p:sp>
          <p:nvSpPr>
            <p:cNvPr id="94231" name="Line 23"/>
            <p:cNvSpPr>
              <a:spLocks noChangeShapeType="1"/>
            </p:cNvSpPr>
            <p:nvPr/>
          </p:nvSpPr>
          <p:spPr bwMode="auto">
            <a:xfrm>
              <a:off x="2832" y="2448"/>
              <a:ext cx="48" cy="1296"/>
            </a:xfrm>
            <a:prstGeom prst="line">
              <a:avLst/>
            </a:prstGeom>
            <a:noFill/>
            <a:ln w="9525">
              <a:solidFill>
                <a:schemeClr val="tx1"/>
              </a:solidFill>
              <a:miter lim="800000"/>
              <a:tailEnd type="triangle" w="med" len="med"/>
            </a:ln>
          </p:spPr>
          <p:txBody>
            <a:bodyPr wrap="none"/>
            <a:lstStyle/>
            <a:p>
              <a:endParaRPr lang="en-US"/>
            </a:p>
          </p:txBody>
        </p:sp>
        <p:sp>
          <p:nvSpPr>
            <p:cNvPr id="94232" name="Rectangle 24"/>
            <p:cNvSpPr>
              <a:spLocks noChangeArrowheads="1"/>
            </p:cNvSpPr>
            <p:nvPr/>
          </p:nvSpPr>
          <p:spPr bwMode="auto">
            <a:xfrm>
              <a:off x="1968" y="3756"/>
              <a:ext cx="1776" cy="384"/>
            </a:xfrm>
            <a:prstGeom prst="rect">
              <a:avLst/>
            </a:prstGeom>
            <a:solidFill>
              <a:srgbClr val="DDDDDD"/>
            </a:solidFill>
            <a:ln w="9525">
              <a:solidFill>
                <a:schemeClr val="tx1"/>
              </a:solidFill>
              <a:miter lim="800000"/>
            </a:ln>
          </p:spPr>
          <p:txBody>
            <a:bodyPr wrap="none" anchor="ctr"/>
            <a:lstStyle/>
            <a:p>
              <a:pPr algn="ctr" eaLnBrk="0" hangingPunct="0">
                <a:spcBef>
                  <a:spcPct val="0"/>
                </a:spcBef>
                <a:buFontTx/>
                <a:buNone/>
              </a:pPr>
              <a:r>
                <a:rPr lang="en-US" b="1"/>
                <a:t>Insufficient Resources</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MAIT PPT Template_V1_1 (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MAIT PPT Template_V1_1 (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MAIT PPT Template_V1_1 (3)</Template>
  <TotalTime>0</TotalTime>
  <Words>5265</Words>
  <Application>Microsoft Office PowerPoint</Application>
  <PresentationFormat>On-screen Show (4:3)</PresentationFormat>
  <Paragraphs>769</Paragraphs>
  <Slides>42</Slides>
  <Notes>23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45" baseType="lpstr">
      <vt:lpstr>MAIT PPT Template_V1_1 (3)</vt:lpstr>
      <vt:lpstr>1_MAIT PPT Template_V1_1 (3)</vt:lpstr>
      <vt:lpstr>Clip</vt:lpstr>
      <vt:lpstr>Slide 1</vt:lpstr>
      <vt:lpstr>Test Strategy - Definition</vt:lpstr>
      <vt:lpstr>Test Strategy - Need</vt:lpstr>
      <vt:lpstr>Test Strategy – Generic Characteristics</vt:lpstr>
      <vt:lpstr>Test Strategy - Document</vt:lpstr>
      <vt:lpstr>Test Strategy - Approach</vt:lpstr>
      <vt:lpstr>Test Strategy - Inputs &amp; Deliverables</vt:lpstr>
      <vt:lpstr>Test Strategy - Typical Issues</vt:lpstr>
      <vt:lpstr>Test Strategy - Risks and Considerations</vt:lpstr>
      <vt:lpstr>Test Strategy – Activities </vt:lpstr>
      <vt:lpstr>Test Strategy – Activities </vt:lpstr>
      <vt:lpstr>Test Strategy – Activities </vt:lpstr>
      <vt:lpstr>Test Strategy – Entry /Exit Criteria</vt:lpstr>
      <vt:lpstr>Slide 14</vt:lpstr>
      <vt:lpstr>Slide 15</vt:lpstr>
      <vt:lpstr>Slide 16</vt:lpstr>
      <vt:lpstr>Slide 17</vt:lpstr>
      <vt:lpstr>Test Planning – Activities </vt:lpstr>
      <vt:lpstr>Pre-Planning Activities – Success / Acceptance criteria</vt:lpstr>
      <vt:lpstr>Pre-Planning Activities - Test Objectives</vt:lpstr>
      <vt:lpstr>Pre-Planning Activities - Assumptions</vt:lpstr>
      <vt:lpstr>Pre-Planning Activities – Entry /Exit Criteria </vt:lpstr>
      <vt:lpstr>Pre-Planning Activities - Entry/Exit Criteria</vt:lpstr>
      <vt:lpstr>Test Planning  -  Main Activities</vt:lpstr>
      <vt:lpstr>Test Planning Activities – Test Plan</vt:lpstr>
      <vt:lpstr>Test Planning Activities – Test Plan</vt:lpstr>
      <vt:lpstr>Test Planning Activities – Test Plan</vt:lpstr>
      <vt:lpstr>Test Planning Activities – Requirements Traceability</vt:lpstr>
      <vt:lpstr>Test Planning Activities - Estimation</vt:lpstr>
      <vt:lpstr>Test Planning Activities - Scheduling</vt:lpstr>
      <vt:lpstr>Test Planning Activities - Staffing</vt:lpstr>
      <vt:lpstr>Test Planning Activities - Approach</vt:lpstr>
      <vt:lpstr>Test Planning Activities – Test Check Procedures</vt:lpstr>
      <vt:lpstr>Test Plan - Post Planning Activities</vt:lpstr>
      <vt:lpstr>Post Planning Activities - Versioning</vt:lpstr>
      <vt:lpstr>Test Plan - Inputs</vt:lpstr>
      <vt:lpstr>Test Plan - Master vs. Detail</vt:lpstr>
      <vt:lpstr>Test Plan – Types of Plans</vt:lpstr>
      <vt:lpstr>Test Plan</vt:lpstr>
      <vt:lpstr>Test Plan – Sample Outline of Contents</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Reporting</dc:title>
  <dc:creator>SUMADHVATECHNOLOGIES</dc:creator>
  <cp:lastModifiedBy>SYS</cp:lastModifiedBy>
  <cp:revision>79</cp:revision>
  <dcterms:created xsi:type="dcterms:W3CDTF">2022-02-23T09:33:44Z</dcterms:created>
  <dcterms:modified xsi:type="dcterms:W3CDTF">2022-02-28T17:57:36Z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