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66" r:id="rId2"/>
    <p:sldId id="267" r:id="rId3"/>
    <p:sldId id="259" r:id="rId4"/>
    <p:sldId id="26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251303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13942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5C3D8C-4C46-4121-BA24-B83AA3F48688}" type="slidenum">
              <a:rPr lang="x-none" smtClean="0"/>
              <a:pPr/>
              <a:t>‹#›</a:t>
            </a:fld>
            <a:endParaRPr lang="x-non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41064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2545354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p:txBody>
          <a:bodyPr/>
          <a:lstStyle/>
          <a:p>
            <a:endParaRPr lang="x-non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5C3D8C-4C46-4121-BA24-B83AA3F48688}" type="slidenum">
              <a:rPr lang="x-none" smtClean="0"/>
              <a:pPr/>
              <a:t>‹#›</a:t>
            </a:fld>
            <a:endParaRPr lang="x-non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99851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1325466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25963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36627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312562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335354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p:txBody>
          <a:bodyPr/>
          <a:lstStyle/>
          <a:p>
            <a:endParaRPr lang="x-non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242292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8" name="Footer Placeholder 7"/>
          <p:cNvSpPr>
            <a:spLocks noGrp="1"/>
          </p:cNvSpPr>
          <p:nvPr>
            <p:ph type="ftr" sz="quarter" idx="11"/>
          </p:nvPr>
        </p:nvSpPr>
        <p:spPr/>
        <p:txBody>
          <a:bodyPr/>
          <a:lstStyle/>
          <a:p>
            <a:endParaRPr lang="x-non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6845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4" name="Footer Placeholder 3"/>
          <p:cNvSpPr>
            <a:spLocks noGrp="1"/>
          </p:cNvSpPr>
          <p:nvPr>
            <p:ph type="ftr" sz="quarter" idx="11"/>
          </p:nvPr>
        </p:nvSpPr>
        <p:spPr/>
        <p:txBody>
          <a:bodyPr/>
          <a:lstStyle/>
          <a:p>
            <a:endParaRPr lang="x-non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201256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3" name="Footer Placeholder 2"/>
          <p:cNvSpPr>
            <a:spLocks noGrp="1"/>
          </p:cNvSpPr>
          <p:nvPr>
            <p:ph type="ftr" sz="quarter" idx="11"/>
          </p:nvPr>
        </p:nvSpPr>
        <p:spPr/>
        <p:txBody>
          <a:bodyPr/>
          <a:lstStyle/>
          <a:p>
            <a:endParaRPr lang="x-non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182776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283075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102335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FBB14F-50A0-4C0B-9035-7CA27DF31E3B}" type="datetimeFigureOut">
              <a:rPr lang="x-none" smtClean="0"/>
              <a:pPr/>
              <a:t>22/02/2022</a:t>
            </a:fld>
            <a:endParaRPr lang="x-non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5C3D8C-4C46-4121-BA24-B83AA3F48688}" type="slidenum">
              <a:rPr lang="x-none" smtClean="0"/>
              <a:pPr/>
              <a:t>‹#›</a:t>
            </a:fld>
            <a:endParaRPr lang="x-none"/>
          </a:p>
        </p:txBody>
      </p:sp>
    </p:spTree>
    <p:extLst>
      <p:ext uri="{BB962C8B-B14F-4D97-AF65-F5344CB8AC3E}">
        <p14:creationId xmlns:p14="http://schemas.microsoft.com/office/powerpoint/2010/main" xmlns="" val="30840014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D4150-CC06-46E9-B1DC-6344794992F9}"/>
              </a:ext>
            </a:extLst>
          </p:cNvPr>
          <p:cNvSpPr>
            <a:spLocks noGrp="1"/>
          </p:cNvSpPr>
          <p:nvPr>
            <p:ph type="title"/>
          </p:nvPr>
        </p:nvSpPr>
        <p:spPr>
          <a:xfrm>
            <a:off x="2589212" y="446088"/>
            <a:ext cx="5295831" cy="415303"/>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Test Strategy :</a:t>
            </a:r>
            <a:endParaRPr lang="en-IN" sz="3200"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xmlns="" id="{F5BBA87D-93B8-46D0-8C35-660969BEAAE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823792" y="1404730"/>
            <a:ext cx="7368208" cy="4456319"/>
          </a:xfrm>
        </p:spPr>
      </p:pic>
      <p:sp>
        <p:nvSpPr>
          <p:cNvPr id="4" name="Text Placeholder 3">
            <a:extLst>
              <a:ext uri="{FF2B5EF4-FFF2-40B4-BE49-F238E27FC236}">
                <a16:creationId xmlns:a16="http://schemas.microsoft.com/office/drawing/2014/main" xmlns="" id="{1AE5CF56-1419-4443-ABAF-3F058A0C4EEA}"/>
              </a:ext>
            </a:extLst>
          </p:cNvPr>
          <p:cNvSpPr>
            <a:spLocks noGrp="1"/>
          </p:cNvSpPr>
          <p:nvPr>
            <p:ph type="body" sz="half" idx="2"/>
          </p:nvPr>
        </p:nvSpPr>
        <p:spPr>
          <a:xfrm>
            <a:off x="927652" y="1404730"/>
            <a:ext cx="3750365" cy="5221357"/>
          </a:xfrm>
        </p:spPr>
        <p:txBody>
          <a:bodyPr>
            <a:noAutofit/>
          </a:bodyPr>
          <a:lstStyle/>
          <a:p>
            <a:pPr marL="285750" indent="-285750">
              <a:buFont typeface="Wingdings" panose="05000000000000000000" pitchFamily="2" charset="2"/>
              <a:buChar char="Ø"/>
            </a:pPr>
            <a:r>
              <a:rPr lang="en-US" sz="1800" i="0" dirty="0">
                <a:solidFill>
                  <a:srgbClr val="202124"/>
                </a:solidFill>
                <a:effectLst/>
                <a:latin typeface="Times New Roman" panose="02020603050405020304" pitchFamily="18" charset="0"/>
                <a:cs typeface="Times New Roman" panose="02020603050405020304" pitchFamily="18" charset="0"/>
              </a:rPr>
              <a:t>Test strategy is a set of guidelines that explains test design and determines how testing needs to be done</a:t>
            </a:r>
          </a:p>
          <a:p>
            <a:pPr marL="285750" indent="-285750">
              <a:buFont typeface="Wingdings" panose="05000000000000000000" pitchFamily="2" charset="2"/>
              <a:buChar char="Ø"/>
            </a:pPr>
            <a:r>
              <a:rPr lang="en-US" sz="1800" i="0" dirty="0">
                <a:solidFill>
                  <a:srgbClr val="202124"/>
                </a:solidFill>
                <a:effectLst/>
                <a:latin typeface="Times New Roman" panose="02020603050405020304" pitchFamily="18" charset="0"/>
                <a:cs typeface="Times New Roman" panose="02020603050405020304" pitchFamily="18" charset="0"/>
              </a:rPr>
              <a:t> Test Strategy is done to create an understanding of the overall targets, approach, tools and timing of test activities to be done. It should clarify the major challenges and tasks of the test project.</a:t>
            </a:r>
          </a:p>
          <a:p>
            <a:pPr marL="285750" indent="-285750">
              <a:buFont typeface="Wingdings" panose="05000000000000000000" pitchFamily="2" charset="2"/>
              <a:buChar char="Ø"/>
            </a:pPr>
            <a:r>
              <a:rPr lang="en-US" sz="1800" b="0" i="0" dirty="0">
                <a:solidFill>
                  <a:srgbClr val="3A3A3A"/>
                </a:solidFill>
                <a:effectLst/>
                <a:latin typeface="Times New Roman" panose="02020603050405020304" pitchFamily="18" charset="0"/>
                <a:cs typeface="Times New Roman" panose="02020603050405020304" pitchFamily="18" charset="0"/>
              </a:rPr>
              <a:t>Example-A Test Strategy includes details like “Individual modules are to be tested by the test team members ”  In this case, who tests it does not matter – so it’s generic and the change in the team member does not have to be updated.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701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xmlns="" id="{88E68AA2-F3B1-4673-BE33-7BF426B3F1FC}"/>
              </a:ext>
            </a:extLst>
          </p:cNvPr>
          <p:cNvSpPr txBox="1">
            <a:spLocks/>
          </p:cNvSpPr>
          <p:nvPr/>
        </p:nvSpPr>
        <p:spPr>
          <a:xfrm>
            <a:off x="927652" y="1404730"/>
            <a:ext cx="4969565" cy="465151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b="0" i="0" dirty="0">
                <a:solidFill>
                  <a:srgbClr val="212529"/>
                </a:solidFill>
                <a:effectLst/>
                <a:latin typeface="Aktiv Grotesk Corp"/>
              </a:rPr>
              <a:t>The main purpose of a test scenario is to check the entire system performance from the end-user point of view. A tester needs to put themselves in a user’s shoes. It gives them a clear idea of actual scenarios the software will have to cope with after release.</a:t>
            </a:r>
          </a:p>
          <a:p>
            <a:pPr marL="285750" indent="-285750">
              <a:buFont typeface="Wingdings" panose="05000000000000000000" pitchFamily="2" charset="2"/>
              <a:buChar char="Ø"/>
            </a:pPr>
            <a:r>
              <a:rPr lang="en-US" b="0" i="0" dirty="0">
                <a:solidFill>
                  <a:srgbClr val="212529"/>
                </a:solidFill>
                <a:effectLst/>
                <a:latin typeface="Aktiv Grotesk Corp"/>
              </a:rPr>
              <a:t>A test scenario is a set of manual or automated test cases that helps determine the positive and negative project characteristics. It provides an overview of what needs to be tested</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xmlns="" id="{4184F636-CA99-48D0-A10F-133BF97AB865}"/>
              </a:ext>
            </a:extLst>
          </p:cNvPr>
          <p:cNvSpPr>
            <a:spLocks noGrp="1"/>
          </p:cNvSpPr>
          <p:nvPr>
            <p:ph type="title"/>
          </p:nvPr>
        </p:nvSpPr>
        <p:spPr>
          <a:xfrm>
            <a:off x="2589212" y="446088"/>
            <a:ext cx="5295831" cy="550863"/>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Test Scenario :</a:t>
            </a:r>
            <a:endParaRPr lang="en-IN" sz="3200" dirty="0">
              <a:solidFill>
                <a:srgbClr val="C00000"/>
              </a:solidFill>
              <a:latin typeface="Times New Roman" panose="02020603050405020304" pitchFamily="18" charset="0"/>
              <a:cs typeface="Times New Roman" panose="02020603050405020304" pitchFamily="18" charset="0"/>
            </a:endParaRPr>
          </a:p>
        </p:txBody>
      </p:sp>
      <p:pic>
        <p:nvPicPr>
          <p:cNvPr id="11" name="Picture 10" descr="A screenshot of a computer&#10;&#10;Description automatically generated with low confidence">
            <a:extLst>
              <a:ext uri="{FF2B5EF4-FFF2-40B4-BE49-F238E27FC236}">
                <a16:creationId xmlns:a16="http://schemas.microsoft.com/office/drawing/2014/main" xmlns="" id="{C64A5319-927E-4FB2-ACAD-ECA5AD42873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36956" y="1272209"/>
            <a:ext cx="5295831" cy="4784033"/>
          </a:xfrm>
          <a:prstGeom prst="rect">
            <a:avLst/>
          </a:prstGeom>
        </p:spPr>
      </p:pic>
    </p:spTree>
    <p:extLst>
      <p:ext uri="{BB962C8B-B14F-4D97-AF65-F5344CB8AC3E}">
        <p14:creationId xmlns:p14="http://schemas.microsoft.com/office/powerpoint/2010/main" xmlns="" val="112174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2DBA5A9-803C-47AF-881F-29D76469A024}"/>
              </a:ext>
            </a:extLst>
          </p:cNvPr>
          <p:cNvSpPr txBox="1">
            <a:spLocks/>
          </p:cNvSpPr>
          <p:nvPr/>
        </p:nvSpPr>
        <p:spPr>
          <a:xfrm>
            <a:off x="927652" y="1404731"/>
            <a:ext cx="6705600" cy="3458818"/>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b="1" i="0" dirty="0">
                <a:solidFill>
                  <a:srgbClr val="222222"/>
                </a:solidFill>
                <a:effectLst/>
                <a:latin typeface="Source Sans Pro" panose="020B0503030403020204" pitchFamily="34" charset="0"/>
              </a:rPr>
              <a:t>Test Scenario 1: </a:t>
            </a:r>
            <a:r>
              <a:rPr lang="en-US" b="0" i="0" dirty="0">
                <a:solidFill>
                  <a:srgbClr val="222222"/>
                </a:solidFill>
                <a:effectLst/>
                <a:latin typeface="Source Sans Pro" panose="020B0503030403020204" pitchFamily="34" charset="0"/>
              </a:rPr>
              <a:t>Check the Login Functionality as follows</a:t>
            </a:r>
          </a:p>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Checking system behavior when valid email id and password is entered</a:t>
            </a:r>
          </a:p>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Checking system behavior when </a:t>
            </a:r>
            <a:r>
              <a:rPr lang="en-US" b="0" i="1" dirty="0">
                <a:solidFill>
                  <a:srgbClr val="222222"/>
                </a:solidFill>
                <a:effectLst/>
                <a:latin typeface="Source Sans Pro" panose="020B0503030403020204" pitchFamily="34" charset="0"/>
              </a:rPr>
              <a:t>invalid</a:t>
            </a:r>
            <a:r>
              <a:rPr lang="en-US" b="0" i="0" dirty="0">
                <a:solidFill>
                  <a:srgbClr val="222222"/>
                </a:solidFill>
                <a:effectLst/>
                <a:latin typeface="Source Sans Pro" panose="020B0503030403020204" pitchFamily="34" charset="0"/>
              </a:rPr>
              <a:t> email id and </a:t>
            </a:r>
            <a:r>
              <a:rPr lang="en-US" b="0" i="1" dirty="0">
                <a:solidFill>
                  <a:srgbClr val="222222"/>
                </a:solidFill>
                <a:effectLst/>
                <a:latin typeface="Source Sans Pro" panose="020B0503030403020204" pitchFamily="34" charset="0"/>
              </a:rPr>
              <a:t>valid</a:t>
            </a:r>
            <a:r>
              <a:rPr lang="en-US" b="0" i="0" dirty="0">
                <a:solidFill>
                  <a:srgbClr val="222222"/>
                </a:solidFill>
                <a:effectLst/>
                <a:latin typeface="Source Sans Pro" panose="020B0503030403020204" pitchFamily="34" charset="0"/>
              </a:rPr>
              <a:t> password is entered.</a:t>
            </a:r>
          </a:p>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Checking system behavior when </a:t>
            </a:r>
            <a:r>
              <a:rPr lang="en-US" b="0" i="1" dirty="0">
                <a:solidFill>
                  <a:srgbClr val="222222"/>
                </a:solidFill>
                <a:effectLst/>
                <a:latin typeface="Source Sans Pro" panose="020B0503030403020204" pitchFamily="34" charset="0"/>
              </a:rPr>
              <a:t>valid</a:t>
            </a:r>
            <a:r>
              <a:rPr lang="en-US" b="0" i="0" dirty="0">
                <a:solidFill>
                  <a:srgbClr val="222222"/>
                </a:solidFill>
                <a:effectLst/>
                <a:latin typeface="Source Sans Pro" panose="020B0503030403020204" pitchFamily="34" charset="0"/>
              </a:rPr>
              <a:t> email id and </a:t>
            </a:r>
            <a:r>
              <a:rPr lang="en-US" b="0" i="1" dirty="0">
                <a:solidFill>
                  <a:srgbClr val="222222"/>
                </a:solidFill>
                <a:effectLst/>
                <a:latin typeface="Source Sans Pro" panose="020B0503030403020204" pitchFamily="34" charset="0"/>
              </a:rPr>
              <a:t>invalid </a:t>
            </a:r>
            <a:r>
              <a:rPr lang="en-US" b="0" i="0" dirty="0">
                <a:solidFill>
                  <a:srgbClr val="222222"/>
                </a:solidFill>
                <a:effectLst/>
                <a:latin typeface="Source Sans Pro" panose="020B0503030403020204" pitchFamily="34" charset="0"/>
              </a:rPr>
              <a:t>password is entered.</a:t>
            </a:r>
          </a:p>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Checking Forgot your password is working as expected</a:t>
            </a:r>
          </a:p>
          <a:p>
            <a:pPr marL="285750" indent="-285750">
              <a:buFont typeface="Wingdings" panose="05000000000000000000" pitchFamily="2" charset="2"/>
              <a:buChar char="Ø"/>
            </a:pPr>
            <a:r>
              <a:rPr lang="en-US" b="0" i="0" dirty="0" err="1">
                <a:solidFill>
                  <a:srgbClr val="222222"/>
                </a:solidFill>
                <a:effectLst/>
                <a:latin typeface="Source Sans Pro" panose="020B0503030403020204" pitchFamily="34" charset="0"/>
              </a:rPr>
              <a:t>Checkng</a:t>
            </a:r>
            <a:r>
              <a:rPr lang="en-US" b="0" i="0" dirty="0">
                <a:solidFill>
                  <a:srgbClr val="222222"/>
                </a:solidFill>
                <a:effectLst/>
                <a:latin typeface="Source Sans Pro" panose="020B0503030403020204" pitchFamily="34" charset="0"/>
              </a:rPr>
              <a:t> system behavior when “Keep me signed” is checked</a:t>
            </a: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dirty="0">
              <a:solidFill>
                <a:srgbClr val="212529"/>
              </a:solidFill>
              <a:latin typeface="Aktiv Grotesk Corp"/>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64DF48C0-91E5-4E48-AD6D-9E2364D32F7D}"/>
              </a:ext>
            </a:extLst>
          </p:cNvPr>
          <p:cNvSpPr>
            <a:spLocks noGrp="1"/>
          </p:cNvSpPr>
          <p:nvPr>
            <p:ph type="title"/>
          </p:nvPr>
        </p:nvSpPr>
        <p:spPr>
          <a:xfrm>
            <a:off x="2133600" y="446088"/>
            <a:ext cx="8335617" cy="550863"/>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Example:-Test Scenario for E-commerce App:</a:t>
            </a:r>
            <a:endParaRPr lang="en-IN" sz="3200" dirty="0">
              <a:solidFill>
                <a:srgbClr val="C00000"/>
              </a:solidFill>
              <a:latin typeface="Times New Roman" panose="02020603050405020304" pitchFamily="18" charset="0"/>
              <a:cs typeface="Times New Roman" panose="02020603050405020304" pitchFamily="18" charset="0"/>
            </a:endParaRPr>
          </a:p>
        </p:txBody>
      </p:sp>
      <p:pic>
        <p:nvPicPr>
          <p:cNvPr id="8" name="Picture 7" descr="Graphical user interface, application&#10;&#10;Description automatically generated">
            <a:extLst>
              <a:ext uri="{FF2B5EF4-FFF2-40B4-BE49-F238E27FC236}">
                <a16:creationId xmlns:a16="http://schemas.microsoft.com/office/drawing/2014/main" xmlns="" id="{4168C458-E18C-4C74-8FBB-B31F59C1A5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63339" y="1298713"/>
            <a:ext cx="3708124" cy="4532243"/>
          </a:xfrm>
          <a:prstGeom prst="rect">
            <a:avLst/>
          </a:prstGeom>
        </p:spPr>
      </p:pic>
    </p:spTree>
    <p:extLst>
      <p:ext uri="{BB962C8B-B14F-4D97-AF65-F5344CB8AC3E}">
        <p14:creationId xmlns:p14="http://schemas.microsoft.com/office/powerpoint/2010/main" xmlns="" val="69132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2DBA5A9-803C-47AF-881F-29D76469A024}"/>
              </a:ext>
            </a:extLst>
          </p:cNvPr>
          <p:cNvSpPr txBox="1">
            <a:spLocks/>
          </p:cNvSpPr>
          <p:nvPr/>
        </p:nvSpPr>
        <p:spPr>
          <a:xfrm>
            <a:off x="927651" y="1404731"/>
            <a:ext cx="10768479" cy="450475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0" i="0" dirty="0">
                <a:solidFill>
                  <a:srgbClr val="6C6C6C"/>
                </a:solidFill>
                <a:effectLst/>
                <a:latin typeface="Arial" panose="020B0604020202020204" pitchFamily="34" charset="0"/>
              </a:rPr>
              <a:t>A test case is a set of actions performed on a system to determine if it satisfies software requirements and  also functions correctly as per customer demands. The process of writing a test case can also help reveal errors or defects within the system.</a:t>
            </a:r>
          </a:p>
          <a:p>
            <a:pPr marL="0" indent="0">
              <a:buNone/>
            </a:pPr>
            <a:endParaRPr lang="en-US" b="0" i="0" dirty="0">
              <a:solidFill>
                <a:srgbClr val="6C6C6C"/>
              </a:solidFill>
              <a:effectLst/>
              <a:latin typeface="Arial" panose="020B0604020202020204" pitchFamily="34" charset="0"/>
            </a:endParaRPr>
          </a:p>
          <a:p>
            <a:pPr>
              <a:buFont typeface="Wingdings" panose="05000000000000000000" pitchFamily="2" charset="2"/>
              <a:buChar char="Ø"/>
            </a:pPr>
            <a:r>
              <a:rPr lang="en-IN" b="0" i="0" dirty="0">
                <a:solidFill>
                  <a:srgbClr val="202124"/>
                </a:solidFill>
                <a:effectLst/>
                <a:latin typeface="arial" panose="020B0604020202020204" pitchFamily="34" charset="0"/>
              </a:rPr>
              <a:t>Functionality test cases</a:t>
            </a:r>
            <a:endParaRPr lang="en-US" b="1" dirty="0">
              <a:solidFill>
                <a:srgbClr val="222222"/>
              </a:solidFill>
              <a:latin typeface="Source Sans Pro" panose="020B0503030403020204" pitchFamily="34" charset="0"/>
            </a:endParaRPr>
          </a:p>
          <a:p>
            <a:pPr marL="285750" indent="-285750">
              <a:buFont typeface="Wingdings" panose="05000000000000000000" pitchFamily="2" charset="2"/>
              <a:buChar char="Ø"/>
            </a:pPr>
            <a:r>
              <a:rPr lang="en-IN" b="0" i="0" dirty="0">
                <a:solidFill>
                  <a:srgbClr val="202124"/>
                </a:solidFill>
                <a:effectLst/>
                <a:latin typeface="arial" panose="020B0604020202020204" pitchFamily="34" charset="0"/>
              </a:rPr>
              <a:t>Performance test cases</a:t>
            </a:r>
            <a:endParaRPr lang="en-US" b="1"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r>
              <a:rPr lang="en-IN" b="0" i="0" dirty="0">
                <a:solidFill>
                  <a:srgbClr val="202124"/>
                </a:solidFill>
                <a:effectLst/>
                <a:latin typeface="arial" panose="020B0604020202020204" pitchFamily="34" charset="0"/>
              </a:rPr>
              <a:t>Security test cases</a:t>
            </a:r>
            <a:endParaRPr lang="en-US" b="1" dirty="0">
              <a:solidFill>
                <a:srgbClr val="222222"/>
              </a:solidFill>
              <a:latin typeface="Source Sans Pro" panose="020B0503030403020204" pitchFamily="34" charset="0"/>
            </a:endParaRPr>
          </a:p>
          <a:p>
            <a:pPr marL="285750" indent="-285750">
              <a:buFont typeface="Wingdings" panose="05000000000000000000" pitchFamily="2" charset="2"/>
              <a:buChar char="Ø"/>
            </a:pPr>
            <a:r>
              <a:rPr lang="en-IN" b="0" i="0" dirty="0">
                <a:solidFill>
                  <a:srgbClr val="202124"/>
                </a:solidFill>
                <a:effectLst/>
                <a:latin typeface="arial" panose="020B0604020202020204" pitchFamily="34" charset="0"/>
              </a:rPr>
              <a:t>Usability test cases</a:t>
            </a:r>
            <a:endParaRPr lang="en-US" b="1"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r>
              <a:rPr lang="en-IN" b="0" i="0" dirty="0">
                <a:solidFill>
                  <a:srgbClr val="202124"/>
                </a:solidFill>
                <a:effectLst/>
                <a:latin typeface="arial" panose="020B0604020202020204" pitchFamily="34" charset="0"/>
              </a:rPr>
              <a:t>Unit test cases</a:t>
            </a: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dirty="0">
              <a:solidFill>
                <a:srgbClr val="212529"/>
              </a:solidFill>
              <a:latin typeface="Aktiv Grotesk Corp"/>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64DF48C0-91E5-4E48-AD6D-9E2364D32F7D}"/>
              </a:ext>
            </a:extLst>
          </p:cNvPr>
          <p:cNvSpPr>
            <a:spLocks noGrp="1"/>
          </p:cNvSpPr>
          <p:nvPr>
            <p:ph type="title"/>
          </p:nvPr>
        </p:nvSpPr>
        <p:spPr>
          <a:xfrm>
            <a:off x="2589212" y="446088"/>
            <a:ext cx="7880005" cy="550863"/>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Test Case :</a:t>
            </a:r>
            <a:endParaRPr lang="en-IN"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1636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5F18B3-003D-4F08-89CD-FF3C0F2360B3}"/>
              </a:ext>
            </a:extLst>
          </p:cNvPr>
          <p:cNvSpPr>
            <a:spLocks noGrp="1"/>
          </p:cNvSpPr>
          <p:nvPr>
            <p:ph type="title"/>
          </p:nvPr>
        </p:nvSpPr>
        <p:spPr>
          <a:xfrm>
            <a:off x="2199861" y="624110"/>
            <a:ext cx="9304751" cy="1280890"/>
          </a:xfrm>
        </p:spPr>
        <p:txBody>
          <a:bodyPr>
            <a:normAutofit/>
          </a:bodyPr>
          <a:lstStyle/>
          <a:p>
            <a:r>
              <a:rPr lang="en-US" sz="3200" b="1" i="1" dirty="0">
                <a:solidFill>
                  <a:srgbClr val="C00000"/>
                </a:solidFill>
              </a:rPr>
              <a:t>Example:-Test Cases for a Social Media App</a:t>
            </a:r>
            <a:endParaRPr lang="x-none" sz="3200" b="1" i="1" dirty="0">
              <a:solidFill>
                <a:srgbClr val="C00000"/>
              </a:solidFill>
            </a:endParaRPr>
          </a:p>
        </p:txBody>
      </p:sp>
      <p:pic>
        <p:nvPicPr>
          <p:cNvPr id="5" name="Content Placeholder 4" descr="Table&#10;&#10;Description automatically generated">
            <a:extLst>
              <a:ext uri="{FF2B5EF4-FFF2-40B4-BE49-F238E27FC236}">
                <a16:creationId xmlns:a16="http://schemas.microsoft.com/office/drawing/2014/main" xmlns="" id="{13FA14DC-6190-4495-BA0A-6A4E9485154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96788" y="1678675"/>
            <a:ext cx="9907823" cy="4326340"/>
          </a:xfrm>
        </p:spPr>
      </p:pic>
    </p:spTree>
    <p:extLst>
      <p:ext uri="{BB962C8B-B14F-4D97-AF65-F5344CB8AC3E}">
        <p14:creationId xmlns:p14="http://schemas.microsoft.com/office/powerpoint/2010/main" xmlns="" val="29635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479</TotalTime>
  <Words>193</Words>
  <Application>Microsoft Office PowerPoint</Application>
  <PresentationFormat>Custom</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Wisp</vt:lpstr>
      <vt:lpstr>Test Strategy :</vt:lpstr>
      <vt:lpstr>Test Scenario :</vt:lpstr>
      <vt:lpstr>Example:-Test Scenario for E-commerce App:</vt:lpstr>
      <vt:lpstr>Test Case :</vt:lpstr>
      <vt:lpstr>Example:-Test Cases for a Social Media App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Aryan Sharma</dc:creator>
  <cp:lastModifiedBy>SYS</cp:lastModifiedBy>
  <cp:revision>16</cp:revision>
  <dcterms:created xsi:type="dcterms:W3CDTF">2022-02-07T09:20:42Z</dcterms:created>
  <dcterms:modified xsi:type="dcterms:W3CDTF">2022-02-22T17:12:44Z</dcterms:modified>
</cp:coreProperties>
</file>