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71" r:id="rId7"/>
    <p:sldId id="261" r:id="rId8"/>
    <p:sldId id="270" r:id="rId9"/>
    <p:sldId id="262" r:id="rId10"/>
    <p:sldId id="263" r:id="rId11"/>
    <p:sldId id="264" r:id="rId12"/>
    <p:sldId id="265" r:id="rId13"/>
    <p:sldId id="272"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1" d="100"/>
          <a:sy n="81"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DFF08F-DC6B-4601-B491-B0F83F6DD2DA}" type="datetimeFigureOut">
              <a:rPr lang="en-US" smtClean="0"/>
              <a:t>8/2/2025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284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711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9253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264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4789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8/2/2025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7252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8/2/2025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416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244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038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8/2/2025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938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196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103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082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722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8146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646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DFF08F-DC6B-4601-B491-B0F83F6DD2DA}" type="datetimeFigureOut">
              <a:rPr lang="en-US" smtClean="0"/>
              <a:pPr/>
              <a:t>8/2/2025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0346680"/>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FB4F-223B-0896-B115-F085437CB5A4}"/>
              </a:ext>
            </a:extLst>
          </p:cNvPr>
          <p:cNvSpPr>
            <a:spLocks noGrp="1"/>
          </p:cNvSpPr>
          <p:nvPr>
            <p:ph type="ctrTitle"/>
          </p:nvPr>
        </p:nvSpPr>
        <p:spPr>
          <a:xfrm>
            <a:off x="2924695" y="299260"/>
            <a:ext cx="6342610" cy="3718323"/>
          </a:xfrm>
        </p:spPr>
        <p:txBody>
          <a:bodyPr>
            <a:normAutofit fontScale="90000"/>
          </a:bodyPr>
          <a:lstStyle/>
          <a:p>
            <a:r>
              <a:rPr lang="en-US" sz="5400" dirty="0"/>
              <a:t>A</a:t>
            </a:r>
            <a:r>
              <a:rPr lang="en-IN" sz="5400" dirty="0"/>
              <a:t>ICT IBM PROJECT</a:t>
            </a:r>
            <a:br>
              <a:rPr lang="en-IN" sz="5400" dirty="0"/>
            </a:br>
            <a:br>
              <a:rPr lang="en-IN" sz="5400" dirty="0"/>
            </a:br>
            <a:r>
              <a:rPr lang="en-IN" sz="5400" dirty="0"/>
              <a:t>TRACKING MATERNAL HEALTH PROGRESS TOWARD SDG 3.1</a:t>
            </a:r>
          </a:p>
        </p:txBody>
      </p:sp>
      <p:sp>
        <p:nvSpPr>
          <p:cNvPr id="3" name="Subtitle 2">
            <a:extLst>
              <a:ext uri="{FF2B5EF4-FFF2-40B4-BE49-F238E27FC236}">
                <a16:creationId xmlns:a16="http://schemas.microsoft.com/office/drawing/2014/main" id="{DBCAC062-60BE-8832-641D-E9DEA60E286A}"/>
              </a:ext>
            </a:extLst>
          </p:cNvPr>
          <p:cNvSpPr>
            <a:spLocks noGrp="1"/>
          </p:cNvSpPr>
          <p:nvPr>
            <p:ph type="subTitle" idx="1"/>
          </p:nvPr>
        </p:nvSpPr>
        <p:spPr>
          <a:xfrm>
            <a:off x="3017520" y="4688378"/>
            <a:ext cx="5840847" cy="1288472"/>
          </a:xfrm>
        </p:spPr>
        <p:txBody>
          <a:bodyPr>
            <a:normAutofit fontScale="25000" lnSpcReduction="20000"/>
          </a:bodyPr>
          <a:lstStyle/>
          <a:p>
            <a:r>
              <a:rPr lang="en-IN" sz="6400" dirty="0">
                <a:solidFill>
                  <a:schemeClr val="tx1">
                    <a:lumMod val="95000"/>
                  </a:schemeClr>
                </a:solidFill>
              </a:rPr>
              <a:t>Presented By:</a:t>
            </a:r>
          </a:p>
          <a:p>
            <a:r>
              <a:rPr lang="en-IN" sz="6400" dirty="0">
                <a:solidFill>
                  <a:schemeClr val="tx1">
                    <a:lumMod val="95000"/>
                  </a:schemeClr>
                </a:solidFill>
              </a:rPr>
              <a:t>MOHAMMAD ARSHAD</a:t>
            </a:r>
          </a:p>
          <a:p>
            <a:r>
              <a:rPr lang="en-IN" sz="6400" dirty="0">
                <a:solidFill>
                  <a:schemeClr val="tx1">
                    <a:lumMod val="95000"/>
                  </a:schemeClr>
                </a:solidFill>
              </a:rPr>
              <a:t>College Name : Mesco Institute of Management and Computer Science   </a:t>
            </a:r>
          </a:p>
          <a:p>
            <a:r>
              <a:rPr lang="en-IN" sz="6400" dirty="0">
                <a:solidFill>
                  <a:schemeClr val="tx1">
                    <a:lumMod val="95000"/>
                  </a:schemeClr>
                </a:solidFill>
              </a:rPr>
              <a:t>Department : Master in Computer Application  (MCA</a:t>
            </a:r>
            <a:r>
              <a:rPr lang="en-IN" sz="4300" dirty="0"/>
              <a:t>)</a:t>
            </a:r>
            <a:r>
              <a:rPr lang="en-IN" dirty="0"/>
              <a:t>                                                                                                                </a:t>
            </a:r>
          </a:p>
        </p:txBody>
      </p:sp>
    </p:spTree>
    <p:extLst>
      <p:ext uri="{BB962C8B-B14F-4D97-AF65-F5344CB8AC3E}">
        <p14:creationId xmlns:p14="http://schemas.microsoft.com/office/powerpoint/2010/main" val="172885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21172-61D9-7CFB-03F9-026C65F3B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C52A5-9F06-850F-C453-5A5E64B378FD}"/>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3812DB43-A3D4-BD03-F19D-4EF80A44C7B3}"/>
              </a:ext>
            </a:extLst>
          </p:cNvPr>
          <p:cNvSpPr>
            <a:spLocks noGrp="1"/>
          </p:cNvSpPr>
          <p:nvPr>
            <p:ph idx="1"/>
          </p:nvPr>
        </p:nvSpPr>
        <p:spPr/>
        <p:txBody>
          <a:bodyPr>
            <a:normAutofit lnSpcReduction="10000"/>
          </a:bodyPr>
          <a:lstStyle/>
          <a:p>
            <a:r>
              <a:rPr lang="en-IN" dirty="0"/>
              <a:t>While global maternal morality has declined the rate of reduction has slowed and significant disparities persist between high income and low income countries. The data clearly show that regions like sub-Saharan and Asia the </a:t>
            </a:r>
            <a:r>
              <a:rPr lang="en-US" dirty="0"/>
              <a:t> birth rates. Therefore, achieving the 2030 target requires a renewed and targeted commitment to strengthening healthcare systems, particularly in the most vulnerable regions, by increasing access to and quality of maternal health services, improving reproductive education, and investing in skilled health personnel.</a:t>
            </a:r>
            <a:endParaRPr lang="en-IN" dirty="0"/>
          </a:p>
        </p:txBody>
      </p:sp>
    </p:spTree>
    <p:extLst>
      <p:ext uri="{BB962C8B-B14F-4D97-AF65-F5344CB8AC3E}">
        <p14:creationId xmlns:p14="http://schemas.microsoft.com/office/powerpoint/2010/main" val="338008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90888-B142-F01A-130C-F956BADC7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FB4B0-ECCC-54CD-8707-B2817BAFF7CE}"/>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Future Scope</a:t>
            </a:r>
          </a:p>
        </p:txBody>
      </p:sp>
      <p:sp>
        <p:nvSpPr>
          <p:cNvPr id="3" name="Content Placeholder 2">
            <a:extLst>
              <a:ext uri="{FF2B5EF4-FFF2-40B4-BE49-F238E27FC236}">
                <a16:creationId xmlns:a16="http://schemas.microsoft.com/office/drawing/2014/main" id="{CBFE4465-A698-E1C3-5BB1-B17164FFE5AE}"/>
              </a:ext>
            </a:extLst>
          </p:cNvPr>
          <p:cNvSpPr>
            <a:spLocks noGrp="1"/>
          </p:cNvSpPr>
          <p:nvPr>
            <p:ph idx="1"/>
          </p:nvPr>
        </p:nvSpPr>
        <p:spPr/>
        <p:txBody>
          <a:bodyPr>
            <a:normAutofit lnSpcReduction="10000"/>
          </a:bodyPr>
          <a:lstStyle/>
          <a:p>
            <a:r>
              <a:rPr lang="en-US" dirty="0"/>
              <a:t>The future scope of data-driven insights for improving maternal health and achieving SDG 3.1 is vast and centers on the integration of advanced technologies. Here are some key areas for future development</a:t>
            </a:r>
          </a:p>
          <a:p>
            <a:r>
              <a:rPr lang="en-IN" dirty="0"/>
              <a:t>AI-Powered Predictive Analytics</a:t>
            </a:r>
          </a:p>
          <a:p>
            <a:r>
              <a:rPr lang="en-US" dirty="0"/>
              <a:t>Remote Monitoring with Wearable Technology</a:t>
            </a:r>
          </a:p>
          <a:p>
            <a:r>
              <a:rPr lang="en-IN" dirty="0"/>
              <a:t>Personalized Care Plans</a:t>
            </a:r>
          </a:p>
          <a:p>
            <a:r>
              <a:rPr lang="en-US" dirty="0"/>
              <a:t>Telemedicine and Digital Health Platforms</a:t>
            </a:r>
            <a:endParaRPr lang="en-IN" dirty="0"/>
          </a:p>
        </p:txBody>
      </p:sp>
    </p:spTree>
    <p:extLst>
      <p:ext uri="{BB962C8B-B14F-4D97-AF65-F5344CB8AC3E}">
        <p14:creationId xmlns:p14="http://schemas.microsoft.com/office/powerpoint/2010/main" val="140177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5F364-65C1-B32C-1589-5B87D1434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A5AFC-3240-CEA3-6615-CAFDDA53B41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EA52A568-8B93-90E7-77B7-D0C32E49A717}"/>
              </a:ext>
            </a:extLst>
          </p:cNvPr>
          <p:cNvSpPr>
            <a:spLocks noGrp="1"/>
          </p:cNvSpPr>
          <p:nvPr>
            <p:ph idx="1"/>
          </p:nvPr>
        </p:nvSpPr>
        <p:spPr/>
        <p:txBody>
          <a:bodyPr>
            <a:normAutofit fontScale="92500" lnSpcReduction="20000"/>
          </a:bodyPr>
          <a:lstStyle/>
          <a:p>
            <a:r>
              <a:rPr lang="en-US" dirty="0"/>
              <a:t>World Health Organization (WHO), UNICEF, UNFPA, World Bank Group and the United Nations Population Division are the key agencies that collect and publish data on maternal mortality and related health indicators. Their joint report, "Trends in Maternal Mortality," is a primary source for tracking progress towards SDG 3.1. Additionally, the WHO's Global Health Observatory (GHO) provides country-specific data on various indicators, including the maternal mortality ratio, antenatal care coverage, and births attended by skilled health personnel. The World Bank also publishes data on health expenditures and other socioeconomic factors that influence maternal health. These sources offer detailed, regularly updated information crucial for data-driven analysis of maternal health outcomes.</a:t>
            </a:r>
            <a:endParaRPr lang="en-IN" dirty="0"/>
          </a:p>
        </p:txBody>
      </p:sp>
    </p:spTree>
    <p:extLst>
      <p:ext uri="{BB962C8B-B14F-4D97-AF65-F5344CB8AC3E}">
        <p14:creationId xmlns:p14="http://schemas.microsoft.com/office/powerpoint/2010/main" val="387820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E26F-DEA3-2AC8-1162-1BCF025FC54C}"/>
              </a:ext>
            </a:extLst>
          </p:cNvPr>
          <p:cNvSpPr>
            <a:spLocks noGrp="1"/>
          </p:cNvSpPr>
          <p:nvPr>
            <p:ph type="title"/>
          </p:nvPr>
        </p:nvSpPr>
        <p:spPr>
          <a:xfrm>
            <a:off x="736061" y="2909232"/>
            <a:ext cx="10877762" cy="899197"/>
          </a:xfrm>
        </p:spPr>
        <p:txBody>
          <a:bodyPr>
            <a:normAutofit fontScale="90000"/>
          </a:bodyPr>
          <a:lstStyle/>
          <a:p>
            <a:r>
              <a:rPr lang="en-IN" dirty="0"/>
              <a:t>GITHUB LINK : https://github.com/arshad-30/Maternal-Health-Tracking-SDG/upload</a:t>
            </a:r>
          </a:p>
        </p:txBody>
      </p:sp>
    </p:spTree>
    <p:extLst>
      <p:ext uri="{BB962C8B-B14F-4D97-AF65-F5344CB8AC3E}">
        <p14:creationId xmlns:p14="http://schemas.microsoft.com/office/powerpoint/2010/main" val="184057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ECC4D-5C8A-1988-CA9D-5F36B0F4D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65A55-20A6-05AC-0105-90E0D1B09C97}"/>
              </a:ext>
            </a:extLst>
          </p:cNvPr>
          <p:cNvSpPr>
            <a:spLocks noGrp="1"/>
          </p:cNvSpPr>
          <p:nvPr>
            <p:ph type="title"/>
          </p:nvPr>
        </p:nvSpPr>
        <p:spPr>
          <a:xfrm>
            <a:off x="3323335" y="166030"/>
            <a:ext cx="5249960" cy="1031173"/>
          </a:xfrm>
        </p:spPr>
        <p:txBody>
          <a:bodyPr/>
          <a:lstStyle/>
          <a:p>
            <a:r>
              <a:rPr lang="en-IN" dirty="0">
                <a:latin typeface="Arial" panose="020B0604020202020204" pitchFamily="34" charset="0"/>
                <a:cs typeface="Arial" panose="020B0604020202020204" pitchFamily="34" charset="0"/>
              </a:rPr>
              <a:t>IBM Certification</a:t>
            </a:r>
          </a:p>
        </p:txBody>
      </p:sp>
      <p:pic>
        <p:nvPicPr>
          <p:cNvPr id="4" name="Content Placeholder 3">
            <a:extLst>
              <a:ext uri="{FF2B5EF4-FFF2-40B4-BE49-F238E27FC236}">
                <a16:creationId xmlns:a16="http://schemas.microsoft.com/office/drawing/2014/main" id="{2E5C98C8-0A55-C169-0620-65873184E15E}"/>
              </a:ext>
            </a:extLst>
          </p:cNvPr>
          <p:cNvPicPr>
            <a:picLocks noGrp="1" noChangeAspect="1"/>
          </p:cNvPicPr>
          <p:nvPr>
            <p:ph idx="1"/>
          </p:nvPr>
        </p:nvPicPr>
        <p:blipFill>
          <a:blip r:embed="rId2"/>
          <a:stretch>
            <a:fillRect/>
          </a:stretch>
        </p:blipFill>
        <p:spPr>
          <a:xfrm>
            <a:off x="2121033" y="1497800"/>
            <a:ext cx="7654564" cy="5109328"/>
          </a:xfrm>
        </p:spPr>
      </p:pic>
    </p:spTree>
    <p:extLst>
      <p:ext uri="{BB962C8B-B14F-4D97-AF65-F5344CB8AC3E}">
        <p14:creationId xmlns:p14="http://schemas.microsoft.com/office/powerpoint/2010/main" val="318903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AFC0E-34B2-5B0B-E2A2-CFA984883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30E84-6022-7516-042A-8F25880D24AE}"/>
              </a:ext>
            </a:extLst>
          </p:cNvPr>
          <p:cNvSpPr>
            <a:spLocks noGrp="1"/>
          </p:cNvSpPr>
          <p:nvPr>
            <p:ph type="title"/>
          </p:nvPr>
        </p:nvSpPr>
        <p:spPr>
          <a:xfrm>
            <a:off x="3333546" y="222593"/>
            <a:ext cx="5212253" cy="729515"/>
          </a:xfrm>
        </p:spPr>
        <p:txBody>
          <a:bodyPr/>
          <a:lstStyle/>
          <a:p>
            <a:r>
              <a:rPr lang="en-IN" dirty="0">
                <a:latin typeface="Arial" panose="020B0604020202020204" pitchFamily="34" charset="0"/>
                <a:cs typeface="Arial" panose="020B0604020202020204" pitchFamily="34" charset="0"/>
              </a:rPr>
              <a:t>IBM Certification</a:t>
            </a:r>
          </a:p>
        </p:txBody>
      </p:sp>
      <p:pic>
        <p:nvPicPr>
          <p:cNvPr id="5" name="Content Placeholder 4">
            <a:extLst>
              <a:ext uri="{FF2B5EF4-FFF2-40B4-BE49-F238E27FC236}">
                <a16:creationId xmlns:a16="http://schemas.microsoft.com/office/drawing/2014/main" id="{ED7FED13-020D-CDB6-190A-B8DDB4E39D58}"/>
              </a:ext>
            </a:extLst>
          </p:cNvPr>
          <p:cNvPicPr>
            <a:picLocks noGrp="1" noChangeAspect="1"/>
          </p:cNvPicPr>
          <p:nvPr>
            <p:ph idx="1"/>
          </p:nvPr>
        </p:nvPicPr>
        <p:blipFill>
          <a:blip r:embed="rId2"/>
          <a:stretch>
            <a:fillRect/>
          </a:stretch>
        </p:blipFill>
        <p:spPr>
          <a:xfrm>
            <a:off x="2188591" y="1583703"/>
            <a:ext cx="7502164" cy="4958233"/>
          </a:xfrm>
        </p:spPr>
      </p:pic>
    </p:spTree>
    <p:extLst>
      <p:ext uri="{BB962C8B-B14F-4D97-AF65-F5344CB8AC3E}">
        <p14:creationId xmlns:p14="http://schemas.microsoft.com/office/powerpoint/2010/main" val="3771984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03E75-A7A3-1C72-A223-DF3DBDFA3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4CA03-CB53-9323-D9FA-7BAAFAF8B8A0}"/>
              </a:ext>
            </a:extLst>
          </p:cNvPr>
          <p:cNvSpPr>
            <a:spLocks noGrp="1"/>
          </p:cNvSpPr>
          <p:nvPr>
            <p:ph type="title"/>
          </p:nvPr>
        </p:nvSpPr>
        <p:spPr>
          <a:xfrm>
            <a:off x="3450980" y="156605"/>
            <a:ext cx="5457350" cy="1031173"/>
          </a:xfrm>
        </p:spPr>
        <p:txBody>
          <a:bodyPr/>
          <a:lstStyle/>
          <a:p>
            <a:r>
              <a:rPr lang="en-IN" dirty="0">
                <a:latin typeface="Arial" panose="020B0604020202020204" pitchFamily="34" charset="0"/>
                <a:cs typeface="Arial" panose="020B0604020202020204" pitchFamily="34" charset="0"/>
              </a:rPr>
              <a:t>IBM Certification</a:t>
            </a:r>
          </a:p>
        </p:txBody>
      </p:sp>
      <p:pic>
        <p:nvPicPr>
          <p:cNvPr id="5" name="Content Placeholder 4">
            <a:extLst>
              <a:ext uri="{FF2B5EF4-FFF2-40B4-BE49-F238E27FC236}">
                <a16:creationId xmlns:a16="http://schemas.microsoft.com/office/drawing/2014/main" id="{8B835B41-984C-FB7F-8171-D0350C8E146D}"/>
              </a:ext>
            </a:extLst>
          </p:cNvPr>
          <p:cNvPicPr>
            <a:picLocks noGrp="1" noChangeAspect="1"/>
          </p:cNvPicPr>
          <p:nvPr>
            <p:ph idx="1"/>
          </p:nvPr>
        </p:nvPicPr>
        <p:blipFill>
          <a:blip r:embed="rId2"/>
          <a:stretch>
            <a:fillRect/>
          </a:stretch>
        </p:blipFill>
        <p:spPr>
          <a:xfrm>
            <a:off x="2239620" y="1873839"/>
            <a:ext cx="7880070" cy="3381555"/>
          </a:xfrm>
        </p:spPr>
      </p:pic>
    </p:spTree>
    <p:extLst>
      <p:ext uri="{BB962C8B-B14F-4D97-AF65-F5344CB8AC3E}">
        <p14:creationId xmlns:p14="http://schemas.microsoft.com/office/powerpoint/2010/main" val="387867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DF1B-9E5A-1557-D367-B476224E1FC0}"/>
              </a:ext>
            </a:extLst>
          </p:cNvPr>
          <p:cNvSpPr>
            <a:spLocks noGrp="1"/>
          </p:cNvSpPr>
          <p:nvPr>
            <p:ph type="title"/>
          </p:nvPr>
        </p:nvSpPr>
        <p:spPr>
          <a:xfrm>
            <a:off x="3616960" y="2763520"/>
            <a:ext cx="3799840" cy="1361440"/>
          </a:xfrm>
        </p:spPr>
        <p:txBody>
          <a:bodyPr>
            <a:normAutofit/>
          </a:bodyPr>
          <a:lstStyle/>
          <a:p>
            <a:r>
              <a:rPr lang="en-IN" sz="5400" dirty="0"/>
              <a:t>THANK YOU</a:t>
            </a:r>
          </a:p>
        </p:txBody>
      </p:sp>
    </p:spTree>
    <p:extLst>
      <p:ext uri="{BB962C8B-B14F-4D97-AF65-F5344CB8AC3E}">
        <p14:creationId xmlns:p14="http://schemas.microsoft.com/office/powerpoint/2010/main" val="420934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04F0-30BE-95E4-E502-006294EC5269}"/>
              </a:ext>
            </a:extLst>
          </p:cNvPr>
          <p:cNvSpPr>
            <a:spLocks noGrp="1"/>
          </p:cNvSpPr>
          <p:nvPr>
            <p:ph type="title"/>
          </p:nvPr>
        </p:nvSpPr>
        <p:spPr>
          <a:xfrm>
            <a:off x="3765665" y="294263"/>
            <a:ext cx="3158837" cy="1478570"/>
          </a:xfrm>
        </p:spPr>
        <p:txBody>
          <a:bodyPr/>
          <a:lstStyle/>
          <a:p>
            <a:r>
              <a:rPr lang="en-IN" dirty="0"/>
              <a:t>OUT LINE</a:t>
            </a:r>
          </a:p>
        </p:txBody>
      </p:sp>
      <p:sp>
        <p:nvSpPr>
          <p:cNvPr id="3" name="Content Placeholder 2">
            <a:extLst>
              <a:ext uri="{FF2B5EF4-FFF2-40B4-BE49-F238E27FC236}">
                <a16:creationId xmlns:a16="http://schemas.microsoft.com/office/drawing/2014/main" id="{27D03115-5B98-1D08-7CC2-79B97BB57424}"/>
              </a:ext>
            </a:extLst>
          </p:cNvPr>
          <p:cNvSpPr>
            <a:spLocks noGrp="1"/>
          </p:cNvSpPr>
          <p:nvPr>
            <p:ph idx="1"/>
          </p:nvPr>
        </p:nvSpPr>
        <p:spPr>
          <a:xfrm>
            <a:off x="2942705" y="2282738"/>
            <a:ext cx="6018415" cy="3541714"/>
          </a:xfrm>
        </p:spPr>
        <p:txBody>
          <a:bodyPr>
            <a:normAutofit fontScale="85000" lnSpcReduction="20000"/>
          </a:bodyPr>
          <a:lstStyle/>
          <a:p>
            <a:pPr>
              <a:buSzPct val="100000"/>
              <a:buFont typeface="Wingdings" panose="05000000000000000000" pitchFamily="2" charset="2"/>
              <a:buChar char="Ø"/>
            </a:pPr>
            <a:r>
              <a:rPr lang="en-IN" dirty="0"/>
              <a:t>Problem Statement()</a:t>
            </a:r>
          </a:p>
          <a:p>
            <a:pPr>
              <a:buSzPct val="100000"/>
              <a:buFont typeface="Wingdings" panose="05000000000000000000" pitchFamily="2" charset="2"/>
              <a:buChar char="Ø"/>
            </a:pPr>
            <a:r>
              <a:rPr lang="en-IN" dirty="0"/>
              <a:t>Proposed System/Solution</a:t>
            </a:r>
          </a:p>
          <a:p>
            <a:pPr>
              <a:buSzPct val="100000"/>
              <a:buFont typeface="Wingdings" panose="05000000000000000000" pitchFamily="2" charset="2"/>
              <a:buChar char="Ø"/>
            </a:pPr>
            <a:r>
              <a:rPr lang="en-IN" dirty="0"/>
              <a:t>System development Approach()</a:t>
            </a:r>
          </a:p>
          <a:p>
            <a:pPr>
              <a:buSzPct val="100000"/>
              <a:buFont typeface="Wingdings" panose="05000000000000000000" pitchFamily="2" charset="2"/>
              <a:buChar char="Ø"/>
            </a:pPr>
            <a:r>
              <a:rPr lang="en-IN" dirty="0"/>
              <a:t>Algorithm </a:t>
            </a:r>
            <a:r>
              <a:rPr lang="en-IN" dirty="0">
                <a:latin typeface="Arial" panose="020B0604020202020204" pitchFamily="34" charset="0"/>
                <a:cs typeface="Arial" panose="020B0604020202020204" pitchFamily="34" charset="0"/>
              </a:rPr>
              <a:t>&amp; </a:t>
            </a:r>
            <a:r>
              <a:rPr lang="en-IN" dirty="0"/>
              <a:t>Deployment</a:t>
            </a:r>
          </a:p>
          <a:p>
            <a:pPr>
              <a:buSzPct val="100000"/>
              <a:buFont typeface="Wingdings" panose="05000000000000000000" pitchFamily="2" charset="2"/>
              <a:buChar char="Ø"/>
            </a:pPr>
            <a:r>
              <a:rPr lang="en-IN" dirty="0"/>
              <a:t>Result()</a:t>
            </a:r>
          </a:p>
          <a:p>
            <a:pPr>
              <a:buSzPct val="100000"/>
              <a:buFont typeface="Wingdings" panose="05000000000000000000" pitchFamily="2" charset="2"/>
              <a:buChar char="Ø"/>
            </a:pPr>
            <a:r>
              <a:rPr lang="en-IN" dirty="0"/>
              <a:t>Conclusion</a:t>
            </a:r>
          </a:p>
          <a:p>
            <a:pPr>
              <a:buSzPct val="100000"/>
              <a:buFont typeface="Wingdings" panose="05000000000000000000" pitchFamily="2" charset="2"/>
              <a:buChar char="Ø"/>
            </a:pPr>
            <a:r>
              <a:rPr lang="en-IN" dirty="0"/>
              <a:t>Future Scope</a:t>
            </a:r>
          </a:p>
          <a:p>
            <a:pPr>
              <a:buSzPct val="100000"/>
              <a:buFont typeface="Wingdings" panose="05000000000000000000" pitchFamily="2" charset="2"/>
              <a:buChar char="Ø"/>
            </a:pPr>
            <a:r>
              <a:rPr lang="en-IN" dirty="0"/>
              <a:t>References</a:t>
            </a:r>
          </a:p>
          <a:p>
            <a:endParaRPr lang="en-IN" dirty="0"/>
          </a:p>
        </p:txBody>
      </p:sp>
    </p:spTree>
    <p:extLst>
      <p:ext uri="{BB962C8B-B14F-4D97-AF65-F5344CB8AC3E}">
        <p14:creationId xmlns:p14="http://schemas.microsoft.com/office/powerpoint/2010/main" val="212916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2DBB-DE2D-8598-F4B9-38F6DF504C9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EBB776A-0D4A-F5E4-3180-A278B40C7148}"/>
              </a:ext>
            </a:extLst>
          </p:cNvPr>
          <p:cNvSpPr>
            <a:spLocks noGrp="1"/>
          </p:cNvSpPr>
          <p:nvPr>
            <p:ph idx="1"/>
          </p:nvPr>
        </p:nvSpPr>
        <p:spPr/>
        <p:txBody>
          <a:bodyPr>
            <a:normAutofit lnSpcReduction="10000"/>
          </a:bodyPr>
          <a:lstStyle/>
          <a:p>
            <a:pPr marL="0" indent="0">
              <a:buNone/>
            </a:pPr>
            <a:r>
              <a:rPr lang="en-US" dirty="0"/>
              <a:t>The Sustainable Development Goal 3.1 aims to reduce the global maternal mortality ratio to less than 70 per 100,000 live births by 2030. Monitoring progress towards this  goal requires analyzing country-wise data on maternal mortality and associated health  indicators such as antenatal care coverage, births attended by skilled personnel,  adolescent birth rates, and healthcare expenditures. Despite global efforts, maternal  health outcomes vary drastically between regions and income groups, raising the need  for data-driven insights into the factors influencing maternal health.</a:t>
            </a:r>
          </a:p>
          <a:p>
            <a:pPr marL="0" indent="0">
              <a:buNone/>
            </a:pPr>
            <a:endParaRPr lang="en-IN" dirty="0"/>
          </a:p>
        </p:txBody>
      </p:sp>
    </p:spTree>
    <p:extLst>
      <p:ext uri="{BB962C8B-B14F-4D97-AF65-F5344CB8AC3E}">
        <p14:creationId xmlns:p14="http://schemas.microsoft.com/office/powerpoint/2010/main" val="181872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BAA4-6AED-3F40-29BE-AF25138DC835}"/>
              </a:ext>
            </a:extLst>
          </p:cNvPr>
          <p:cNvSpPr>
            <a:spLocks noGrp="1"/>
          </p:cNvSpPr>
          <p:nvPr>
            <p:ph type="title"/>
          </p:nvPr>
        </p:nvSpPr>
        <p:spPr>
          <a:xfrm>
            <a:off x="1320520" y="536256"/>
            <a:ext cx="5948352" cy="830631"/>
          </a:xfrm>
        </p:spPr>
        <p:txBody>
          <a:bodyPr/>
          <a:lstStyle/>
          <a:p>
            <a:r>
              <a:rPr lang="en-IN" dirty="0"/>
              <a:t>Proposed Solution</a:t>
            </a:r>
          </a:p>
        </p:txBody>
      </p:sp>
      <p:sp>
        <p:nvSpPr>
          <p:cNvPr id="3" name="Content Placeholder 2">
            <a:extLst>
              <a:ext uri="{FF2B5EF4-FFF2-40B4-BE49-F238E27FC236}">
                <a16:creationId xmlns:a16="http://schemas.microsoft.com/office/drawing/2014/main" id="{8E804834-C68D-CBDD-6D33-B031FA376B89}"/>
              </a:ext>
            </a:extLst>
          </p:cNvPr>
          <p:cNvSpPr>
            <a:spLocks noGrp="1"/>
          </p:cNvSpPr>
          <p:nvPr>
            <p:ph sz="half" idx="2"/>
          </p:nvPr>
        </p:nvSpPr>
        <p:spPr>
          <a:xfrm>
            <a:off x="1320520" y="1593131"/>
            <a:ext cx="9906000" cy="4496585"/>
          </a:xfrm>
        </p:spPr>
        <p:txBody>
          <a:bodyPr>
            <a:normAutofit lnSpcReduction="10000"/>
          </a:bodyPr>
          <a:lstStyle/>
          <a:p>
            <a:pPr marL="0" indent="0">
              <a:buNone/>
            </a:pPr>
            <a:r>
              <a:rPr lang="en-US" sz="1600" dirty="0"/>
              <a:t>I address the challenge of predicting the time period of the Maternal Health Tracking3.1 SDG. In Machine Learning Technique to forecast demand pattern accurately. The Solution will consist of following components.</a:t>
            </a:r>
          </a:p>
          <a:p>
            <a:pPr>
              <a:lnSpc>
                <a:spcPct val="100000"/>
              </a:lnSpc>
              <a:buFont typeface="Wingdings" panose="05000000000000000000" pitchFamily="2" charset="2"/>
              <a:buChar char="§"/>
            </a:pPr>
            <a:r>
              <a:rPr lang="en-US" sz="1600" dirty="0"/>
              <a:t>Data collection:</a:t>
            </a:r>
          </a:p>
          <a:p>
            <a:pPr marL="0" indent="0">
              <a:lnSpc>
                <a:spcPct val="100000"/>
              </a:lnSpc>
              <a:buNone/>
            </a:pPr>
            <a:r>
              <a:rPr lang="en-US" sz="1600" dirty="0"/>
              <a:t>    Gather the data of time period including area ,sector ,subgroup and other factors.</a:t>
            </a:r>
          </a:p>
          <a:p>
            <a:pPr marL="0" indent="0">
              <a:spcBef>
                <a:spcPts val="0"/>
              </a:spcBef>
              <a:buNone/>
            </a:pPr>
            <a:r>
              <a:rPr lang="en-US" sz="1600" dirty="0"/>
              <a:t>    Gather the data source, such as births per year, analyzing country wise data etc.</a:t>
            </a:r>
          </a:p>
          <a:p>
            <a:pPr>
              <a:lnSpc>
                <a:spcPct val="150000"/>
              </a:lnSpc>
              <a:spcBef>
                <a:spcPts val="0"/>
              </a:spcBef>
              <a:buFont typeface="Wingdings" panose="05000000000000000000" pitchFamily="2" charset="2"/>
              <a:buChar char="§"/>
            </a:pPr>
            <a:r>
              <a:rPr lang="en-US" sz="1600" dirty="0"/>
              <a:t>Data preprocessing:</a:t>
            </a:r>
          </a:p>
          <a:p>
            <a:pPr marL="0" indent="0">
              <a:lnSpc>
                <a:spcPct val="100000"/>
              </a:lnSpc>
              <a:spcBef>
                <a:spcPts val="0"/>
              </a:spcBef>
              <a:buNone/>
            </a:pPr>
            <a:r>
              <a:rPr lang="en-US" sz="1600" dirty="0"/>
              <a:t>       Clean and preprocess the collected data to handle missing values outliers and inconsistences.</a:t>
            </a:r>
          </a:p>
          <a:p>
            <a:pPr marL="0" indent="0">
              <a:lnSpc>
                <a:spcPct val="100000"/>
              </a:lnSpc>
              <a:spcBef>
                <a:spcPts val="0"/>
              </a:spcBef>
              <a:buNone/>
            </a:pPr>
            <a:r>
              <a:rPr lang="en-US" sz="1600" dirty="0"/>
              <a:t>       From the given data we may get the time period of the table at what consistency.</a:t>
            </a:r>
          </a:p>
          <a:p>
            <a:pPr>
              <a:lnSpc>
                <a:spcPct val="150000"/>
              </a:lnSpc>
              <a:spcBef>
                <a:spcPts val="0"/>
              </a:spcBef>
              <a:buFont typeface="Wingdings" panose="05000000000000000000" pitchFamily="2" charset="2"/>
              <a:buChar char="§"/>
            </a:pPr>
            <a:r>
              <a:rPr lang="en-US" sz="1600" dirty="0"/>
              <a:t>Machine learning Algorithm:</a:t>
            </a:r>
          </a:p>
          <a:p>
            <a:pPr marL="0" indent="0">
              <a:lnSpc>
                <a:spcPct val="100000"/>
              </a:lnSpc>
              <a:spcBef>
                <a:spcPts val="0"/>
              </a:spcBef>
              <a:buNone/>
            </a:pPr>
            <a:r>
              <a:rPr lang="en-US" sz="1600" dirty="0"/>
              <a:t>        Implementing a machine learning algorithm such as time series Forecasting analysis model, to predict the time period                   </a:t>
            </a:r>
          </a:p>
          <a:p>
            <a:pPr marL="0" indent="0">
              <a:lnSpc>
                <a:spcPct val="100000"/>
              </a:lnSpc>
              <a:spcBef>
                <a:spcPts val="0"/>
              </a:spcBef>
              <a:buNone/>
            </a:pPr>
            <a:r>
              <a:rPr lang="en-US" sz="1600" dirty="0"/>
              <a:t>        pattern.</a:t>
            </a:r>
          </a:p>
          <a:p>
            <a:pPr marL="0" indent="0">
              <a:lnSpc>
                <a:spcPct val="100000"/>
              </a:lnSpc>
              <a:spcBef>
                <a:spcPts val="0"/>
              </a:spcBef>
              <a:buNone/>
            </a:pPr>
            <a:r>
              <a:rPr lang="en-US" sz="1600" dirty="0"/>
              <a:t>        Consider every year of the factors that decide the time period to predict the accuracy.</a:t>
            </a:r>
          </a:p>
          <a:p>
            <a:pPr>
              <a:lnSpc>
                <a:spcPct val="150000"/>
              </a:lnSpc>
              <a:spcBef>
                <a:spcPts val="0"/>
              </a:spcBef>
              <a:buFont typeface="Wingdings" panose="05000000000000000000" pitchFamily="2" charset="2"/>
              <a:buChar char="§"/>
            </a:pPr>
            <a:r>
              <a:rPr lang="en-US" sz="1600" dirty="0"/>
              <a:t>Deployment:</a:t>
            </a:r>
          </a:p>
          <a:p>
            <a:pPr marL="0" indent="0">
              <a:lnSpc>
                <a:spcPct val="100000"/>
              </a:lnSpc>
              <a:spcBef>
                <a:spcPts val="0"/>
              </a:spcBef>
              <a:buNone/>
            </a:pPr>
            <a:r>
              <a:rPr lang="en-US" sz="1600" dirty="0"/>
              <a:t>         Develop the user friendly interface of application the provide real time prediction for time period.</a:t>
            </a:r>
          </a:p>
          <a:p>
            <a:pPr marL="0" indent="0">
              <a:lnSpc>
                <a:spcPct val="100000"/>
              </a:lnSpc>
              <a:spcBef>
                <a:spcPts val="0"/>
              </a:spcBef>
              <a:buNone/>
            </a:pPr>
            <a:r>
              <a:rPr lang="en-US" sz="1600" dirty="0"/>
              <a:t>         Deploy the solution on a scalable and reliable platform   </a:t>
            </a:r>
          </a:p>
        </p:txBody>
      </p:sp>
    </p:spTree>
    <p:extLst>
      <p:ext uri="{BB962C8B-B14F-4D97-AF65-F5344CB8AC3E}">
        <p14:creationId xmlns:p14="http://schemas.microsoft.com/office/powerpoint/2010/main" val="308047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FE210-4029-E512-72D0-BE7520C85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AE269-9B44-611C-B68C-C9EEF995ABEA}"/>
              </a:ext>
            </a:extLst>
          </p:cNvPr>
          <p:cNvSpPr>
            <a:spLocks noGrp="1"/>
          </p:cNvSpPr>
          <p:nvPr>
            <p:ph type="title"/>
          </p:nvPr>
        </p:nvSpPr>
        <p:spPr>
          <a:xfrm>
            <a:off x="1224541" y="0"/>
            <a:ext cx="4627619" cy="960900"/>
          </a:xfrm>
        </p:spPr>
        <p:txBody>
          <a:bodyPr/>
          <a:lstStyle/>
          <a:p>
            <a:r>
              <a:rPr lang="en-IN" dirty="0"/>
              <a:t>System Approach</a:t>
            </a:r>
          </a:p>
        </p:txBody>
      </p:sp>
      <p:sp>
        <p:nvSpPr>
          <p:cNvPr id="3" name="Content Placeholder 2">
            <a:extLst>
              <a:ext uri="{FF2B5EF4-FFF2-40B4-BE49-F238E27FC236}">
                <a16:creationId xmlns:a16="http://schemas.microsoft.com/office/drawing/2014/main" id="{BDBA925C-E81B-7BCE-D6C5-0803D467A483}"/>
              </a:ext>
            </a:extLst>
          </p:cNvPr>
          <p:cNvSpPr>
            <a:spLocks noGrp="1"/>
          </p:cNvSpPr>
          <p:nvPr>
            <p:ph idx="1"/>
          </p:nvPr>
        </p:nvSpPr>
        <p:spPr>
          <a:xfrm>
            <a:off x="1224541" y="1276897"/>
            <a:ext cx="9905999" cy="4650077"/>
          </a:xfrm>
        </p:spPr>
        <p:txBody>
          <a:bodyPr/>
          <a:lstStyle/>
          <a:p>
            <a:r>
              <a:rPr lang="en-IN" dirty="0"/>
              <a:t>The section outline  the Overall strategy ad methodology for Developing and implementing the time period prediction system. Here a suggested structure for this section</a:t>
            </a:r>
          </a:p>
          <a:p>
            <a:r>
              <a:rPr lang="en-IN" sz="2000" dirty="0"/>
              <a:t>System </a:t>
            </a:r>
            <a:r>
              <a:rPr lang="en-IN" dirty="0"/>
              <a:t> requirements</a:t>
            </a:r>
          </a:p>
          <a:p>
            <a:r>
              <a:rPr lang="en-IN" sz="2000" dirty="0"/>
              <a:t>Library required to build the model</a:t>
            </a:r>
          </a:p>
          <a:p>
            <a:r>
              <a:rPr lang="en-IN" sz="2000" dirty="0"/>
              <a:t>IBM watsonx.ai studio</a:t>
            </a:r>
          </a:p>
          <a:p>
            <a:r>
              <a:rPr lang="en-IN" sz="2000" dirty="0"/>
              <a:t>IBM Runtime machine</a:t>
            </a:r>
          </a:p>
        </p:txBody>
      </p:sp>
      <p:pic>
        <p:nvPicPr>
          <p:cNvPr id="5" name="Picture 4">
            <a:extLst>
              <a:ext uri="{FF2B5EF4-FFF2-40B4-BE49-F238E27FC236}">
                <a16:creationId xmlns:a16="http://schemas.microsoft.com/office/drawing/2014/main" id="{99A36870-EA78-CA2F-1B60-521CA7006A2C}"/>
              </a:ext>
            </a:extLst>
          </p:cNvPr>
          <p:cNvPicPr>
            <a:picLocks noChangeAspect="1"/>
          </p:cNvPicPr>
          <p:nvPr/>
        </p:nvPicPr>
        <p:blipFill>
          <a:blip r:embed="rId2"/>
          <a:stretch>
            <a:fillRect/>
          </a:stretch>
        </p:blipFill>
        <p:spPr>
          <a:xfrm>
            <a:off x="4251490" y="3873515"/>
            <a:ext cx="7013542" cy="2640406"/>
          </a:xfrm>
          <a:prstGeom prst="rect">
            <a:avLst/>
          </a:prstGeom>
        </p:spPr>
      </p:pic>
    </p:spTree>
    <p:extLst>
      <p:ext uri="{BB962C8B-B14F-4D97-AF65-F5344CB8AC3E}">
        <p14:creationId xmlns:p14="http://schemas.microsoft.com/office/powerpoint/2010/main" val="286823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2A989A-2B71-3BFB-0FD0-A81989428647}"/>
              </a:ext>
            </a:extLst>
          </p:cNvPr>
          <p:cNvPicPr>
            <a:picLocks noChangeAspect="1"/>
          </p:cNvPicPr>
          <p:nvPr/>
        </p:nvPicPr>
        <p:blipFill>
          <a:blip r:embed="rId2"/>
          <a:stretch>
            <a:fillRect/>
          </a:stretch>
        </p:blipFill>
        <p:spPr>
          <a:xfrm>
            <a:off x="2526383" y="155957"/>
            <a:ext cx="7437748" cy="2295012"/>
          </a:xfrm>
          <a:prstGeom prst="rect">
            <a:avLst/>
          </a:prstGeom>
        </p:spPr>
      </p:pic>
      <p:pic>
        <p:nvPicPr>
          <p:cNvPr id="5" name="Picture 4">
            <a:extLst>
              <a:ext uri="{FF2B5EF4-FFF2-40B4-BE49-F238E27FC236}">
                <a16:creationId xmlns:a16="http://schemas.microsoft.com/office/drawing/2014/main" id="{170FB9AF-BD2D-7909-507B-13A3FE8C0B2C}"/>
              </a:ext>
            </a:extLst>
          </p:cNvPr>
          <p:cNvPicPr>
            <a:picLocks noChangeAspect="1"/>
          </p:cNvPicPr>
          <p:nvPr/>
        </p:nvPicPr>
        <p:blipFill>
          <a:blip r:embed="rId3"/>
          <a:stretch>
            <a:fillRect/>
          </a:stretch>
        </p:blipFill>
        <p:spPr>
          <a:xfrm>
            <a:off x="2526383" y="2922310"/>
            <a:ext cx="7522590" cy="2865748"/>
          </a:xfrm>
          <a:prstGeom prst="rect">
            <a:avLst/>
          </a:prstGeom>
        </p:spPr>
      </p:pic>
    </p:spTree>
    <p:extLst>
      <p:ext uri="{BB962C8B-B14F-4D97-AF65-F5344CB8AC3E}">
        <p14:creationId xmlns:p14="http://schemas.microsoft.com/office/powerpoint/2010/main" val="46322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52E3-09B7-794A-29E6-33DAFA4503F3}"/>
              </a:ext>
            </a:extLst>
          </p:cNvPr>
          <p:cNvSpPr>
            <a:spLocks noGrp="1"/>
          </p:cNvSpPr>
          <p:nvPr>
            <p:ph type="title"/>
          </p:nvPr>
        </p:nvSpPr>
        <p:spPr>
          <a:xfrm>
            <a:off x="1143000" y="181324"/>
            <a:ext cx="6629400" cy="885478"/>
          </a:xfrm>
        </p:spPr>
        <p:txBody>
          <a:bodyPr>
            <a:normAutofit/>
          </a:bodyPr>
          <a:lstStyle/>
          <a:p>
            <a:r>
              <a:rPr lang="en-IN" dirty="0"/>
              <a:t>Algorithm </a:t>
            </a:r>
            <a:r>
              <a:rPr lang="en-IN" dirty="0">
                <a:latin typeface="Arial" panose="020B0604020202020204" pitchFamily="34" charset="0"/>
                <a:cs typeface="Arial" panose="020B0604020202020204" pitchFamily="34" charset="0"/>
              </a:rPr>
              <a:t>&amp; Deployment</a:t>
            </a:r>
          </a:p>
        </p:txBody>
      </p:sp>
      <p:sp>
        <p:nvSpPr>
          <p:cNvPr id="5" name="Content Placeholder 4">
            <a:extLst>
              <a:ext uri="{FF2B5EF4-FFF2-40B4-BE49-F238E27FC236}">
                <a16:creationId xmlns:a16="http://schemas.microsoft.com/office/drawing/2014/main" id="{21B07EC2-4C73-52C9-797E-08E824F6EAD9}"/>
              </a:ext>
            </a:extLst>
          </p:cNvPr>
          <p:cNvSpPr>
            <a:spLocks noGrp="1"/>
          </p:cNvSpPr>
          <p:nvPr>
            <p:ph sz="half" idx="2"/>
          </p:nvPr>
        </p:nvSpPr>
        <p:spPr>
          <a:xfrm>
            <a:off x="924594" y="1066802"/>
            <a:ext cx="4429832" cy="4466732"/>
          </a:xfrm>
        </p:spPr>
        <p:txBody>
          <a:bodyPr>
            <a:normAutofit fontScale="92500"/>
          </a:bodyPr>
          <a:lstStyle/>
          <a:p>
            <a:r>
              <a:rPr lang="en-IN" sz="1400" dirty="0"/>
              <a:t>Describing machine learning algorithm chosen for predicting the time period.</a:t>
            </a:r>
          </a:p>
          <a:p>
            <a:pPr>
              <a:buFont typeface="Wingdings" panose="05000000000000000000" pitchFamily="2" charset="2"/>
              <a:buChar char="§"/>
            </a:pPr>
            <a:r>
              <a:rPr lang="en-IN" sz="1400" dirty="0"/>
              <a:t>Algorithm section:</a:t>
            </a:r>
          </a:p>
          <a:p>
            <a:pPr marL="0" indent="0">
              <a:lnSpc>
                <a:spcPct val="100000"/>
              </a:lnSpc>
              <a:buNone/>
            </a:pPr>
            <a:r>
              <a:rPr lang="en-IN" sz="1400" dirty="0"/>
              <a:t>      I have choose the time series forecasting model is LSTM on </a:t>
            </a:r>
          </a:p>
          <a:p>
            <a:pPr marL="0" indent="0">
              <a:lnSpc>
                <a:spcPct val="100000"/>
              </a:lnSpc>
              <a:spcBef>
                <a:spcPts val="0"/>
              </a:spcBef>
              <a:buNone/>
            </a:pPr>
            <a:r>
              <a:rPr lang="en-IN" sz="1400" dirty="0"/>
              <a:t>      problem statement and data characteristics.</a:t>
            </a:r>
          </a:p>
          <a:p>
            <a:pPr>
              <a:lnSpc>
                <a:spcPct val="200000"/>
              </a:lnSpc>
              <a:spcBef>
                <a:spcPts val="0"/>
              </a:spcBef>
              <a:buFont typeface="Wingdings" panose="05000000000000000000" pitchFamily="2" charset="2"/>
              <a:buChar char="§"/>
            </a:pPr>
            <a:r>
              <a:rPr lang="en-IN" sz="1400" dirty="0"/>
              <a:t> Data input:</a:t>
            </a:r>
          </a:p>
          <a:p>
            <a:pPr marL="0" indent="0">
              <a:lnSpc>
                <a:spcPct val="100000"/>
              </a:lnSpc>
              <a:spcBef>
                <a:spcPts val="0"/>
              </a:spcBef>
              <a:buNone/>
            </a:pPr>
            <a:r>
              <a:rPr lang="en-IN" sz="1400" dirty="0"/>
              <a:t>       The input features used in the algorithm is area sector</a:t>
            </a:r>
          </a:p>
          <a:p>
            <a:pPr marL="0" indent="0">
              <a:lnSpc>
                <a:spcPct val="100000"/>
              </a:lnSpc>
              <a:spcBef>
                <a:spcPts val="0"/>
              </a:spcBef>
              <a:buNone/>
            </a:pPr>
            <a:r>
              <a:rPr lang="en-IN" sz="1400" dirty="0"/>
              <a:t>        subgroup, indicator etc.</a:t>
            </a:r>
          </a:p>
          <a:p>
            <a:pPr>
              <a:lnSpc>
                <a:spcPct val="200000"/>
              </a:lnSpc>
              <a:spcBef>
                <a:spcPts val="0"/>
              </a:spcBef>
              <a:buFont typeface="Wingdings" panose="05000000000000000000" pitchFamily="2" charset="2"/>
              <a:buChar char="§"/>
            </a:pPr>
            <a:r>
              <a:rPr lang="en-IN" sz="1400" dirty="0"/>
              <a:t>Training process:</a:t>
            </a:r>
          </a:p>
          <a:p>
            <a:pPr marL="0" indent="0">
              <a:lnSpc>
                <a:spcPct val="100000"/>
              </a:lnSpc>
              <a:spcBef>
                <a:spcPts val="0"/>
              </a:spcBef>
              <a:buNone/>
            </a:pPr>
            <a:r>
              <a:rPr lang="en-IN" sz="1400" dirty="0"/>
              <a:t>      The algorithm is trained for Time period of the statement in </a:t>
            </a:r>
          </a:p>
          <a:p>
            <a:pPr marL="0" indent="0">
              <a:lnSpc>
                <a:spcPct val="100000"/>
              </a:lnSpc>
              <a:spcBef>
                <a:spcPts val="0"/>
              </a:spcBef>
              <a:buNone/>
            </a:pPr>
            <a:r>
              <a:rPr lang="en-IN" sz="1400" dirty="0"/>
              <a:t>      the hyperparameter tuning.</a:t>
            </a:r>
          </a:p>
          <a:p>
            <a:pPr>
              <a:lnSpc>
                <a:spcPct val="200000"/>
              </a:lnSpc>
              <a:spcBef>
                <a:spcPts val="0"/>
              </a:spcBef>
              <a:buFont typeface="Wingdings" panose="05000000000000000000" pitchFamily="2" charset="2"/>
              <a:buChar char="§"/>
            </a:pPr>
            <a:r>
              <a:rPr lang="en-IN" sz="1400" dirty="0"/>
              <a:t>Prediction process:</a:t>
            </a:r>
          </a:p>
          <a:p>
            <a:pPr marL="0" indent="0">
              <a:lnSpc>
                <a:spcPct val="100000"/>
              </a:lnSpc>
              <a:spcBef>
                <a:spcPts val="0"/>
              </a:spcBef>
              <a:buNone/>
            </a:pPr>
            <a:r>
              <a:rPr lang="en-IN" sz="1400" dirty="0"/>
              <a:t>      I was used the time period for the  predicting the Health</a:t>
            </a:r>
          </a:p>
          <a:p>
            <a:pPr marL="0" indent="0">
              <a:lnSpc>
                <a:spcPct val="100000"/>
              </a:lnSpc>
              <a:spcBef>
                <a:spcPts val="0"/>
              </a:spcBef>
              <a:buNone/>
            </a:pPr>
            <a:r>
              <a:rPr lang="en-IN" sz="1400" dirty="0"/>
              <a:t>       tracking process</a:t>
            </a:r>
          </a:p>
          <a:p>
            <a:pPr marL="0" indent="0">
              <a:lnSpc>
                <a:spcPct val="100000"/>
              </a:lnSpc>
              <a:spcBef>
                <a:spcPts val="0"/>
              </a:spcBef>
              <a:buNone/>
            </a:pPr>
            <a:r>
              <a:rPr lang="en-IN" sz="1400" dirty="0"/>
              <a:t>          </a:t>
            </a:r>
          </a:p>
        </p:txBody>
      </p:sp>
      <p:pic>
        <p:nvPicPr>
          <p:cNvPr id="23" name="Picture 22">
            <a:extLst>
              <a:ext uri="{FF2B5EF4-FFF2-40B4-BE49-F238E27FC236}">
                <a16:creationId xmlns:a16="http://schemas.microsoft.com/office/drawing/2014/main" id="{1456D335-FCD7-F36E-FDF6-F34545E40CEB}"/>
              </a:ext>
            </a:extLst>
          </p:cNvPr>
          <p:cNvPicPr>
            <a:picLocks noChangeAspect="1"/>
          </p:cNvPicPr>
          <p:nvPr/>
        </p:nvPicPr>
        <p:blipFill>
          <a:blip r:embed="rId2"/>
          <a:stretch>
            <a:fillRect/>
          </a:stretch>
        </p:blipFill>
        <p:spPr>
          <a:xfrm>
            <a:off x="5344997" y="972533"/>
            <a:ext cx="6007249" cy="2922309"/>
          </a:xfrm>
          <a:prstGeom prst="rect">
            <a:avLst/>
          </a:prstGeom>
        </p:spPr>
      </p:pic>
      <p:pic>
        <p:nvPicPr>
          <p:cNvPr id="4" name="Picture 3">
            <a:extLst>
              <a:ext uri="{FF2B5EF4-FFF2-40B4-BE49-F238E27FC236}">
                <a16:creationId xmlns:a16="http://schemas.microsoft.com/office/drawing/2014/main" id="{CEB88C53-9C4D-30D0-B9EE-30DE2503A5C9}"/>
              </a:ext>
            </a:extLst>
          </p:cNvPr>
          <p:cNvPicPr>
            <a:picLocks noChangeAspect="1"/>
          </p:cNvPicPr>
          <p:nvPr/>
        </p:nvPicPr>
        <p:blipFill>
          <a:blip r:embed="rId3"/>
          <a:stretch>
            <a:fillRect/>
          </a:stretch>
        </p:blipFill>
        <p:spPr>
          <a:xfrm>
            <a:off x="5260157" y="4100661"/>
            <a:ext cx="6092089" cy="2479250"/>
          </a:xfrm>
          <a:prstGeom prst="rect">
            <a:avLst/>
          </a:prstGeom>
        </p:spPr>
      </p:pic>
    </p:spTree>
    <p:extLst>
      <p:ext uri="{BB962C8B-B14F-4D97-AF65-F5344CB8AC3E}">
        <p14:creationId xmlns:p14="http://schemas.microsoft.com/office/powerpoint/2010/main" val="125296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AE09EA-2AE5-F8E8-D294-2D21D06E4664}"/>
              </a:ext>
            </a:extLst>
          </p:cNvPr>
          <p:cNvPicPr>
            <a:picLocks noChangeAspect="1"/>
          </p:cNvPicPr>
          <p:nvPr/>
        </p:nvPicPr>
        <p:blipFill>
          <a:blip r:embed="rId2"/>
          <a:stretch>
            <a:fillRect/>
          </a:stretch>
        </p:blipFill>
        <p:spPr>
          <a:xfrm>
            <a:off x="631596" y="2085294"/>
            <a:ext cx="5464404" cy="2687412"/>
          </a:xfrm>
          <a:prstGeom prst="rect">
            <a:avLst/>
          </a:prstGeom>
        </p:spPr>
      </p:pic>
      <p:pic>
        <p:nvPicPr>
          <p:cNvPr id="13" name="Picture 12">
            <a:extLst>
              <a:ext uri="{FF2B5EF4-FFF2-40B4-BE49-F238E27FC236}">
                <a16:creationId xmlns:a16="http://schemas.microsoft.com/office/drawing/2014/main" id="{FEF61190-77D4-79F0-2990-7CB6CEB2DF36}"/>
              </a:ext>
            </a:extLst>
          </p:cNvPr>
          <p:cNvPicPr>
            <a:picLocks noChangeAspect="1"/>
          </p:cNvPicPr>
          <p:nvPr/>
        </p:nvPicPr>
        <p:blipFill>
          <a:blip r:embed="rId3"/>
          <a:stretch>
            <a:fillRect/>
          </a:stretch>
        </p:blipFill>
        <p:spPr>
          <a:xfrm>
            <a:off x="6469931" y="2038933"/>
            <a:ext cx="5558672" cy="2733773"/>
          </a:xfrm>
          <a:prstGeom prst="rect">
            <a:avLst/>
          </a:prstGeom>
        </p:spPr>
      </p:pic>
    </p:spTree>
    <p:extLst>
      <p:ext uri="{BB962C8B-B14F-4D97-AF65-F5344CB8AC3E}">
        <p14:creationId xmlns:p14="http://schemas.microsoft.com/office/powerpoint/2010/main" val="307967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4C5A4-57A6-BDBF-5360-48813079CF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1E4D3-C38E-4D84-103E-F6E8F9761A1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Result</a:t>
            </a:r>
          </a:p>
        </p:txBody>
      </p:sp>
      <p:sp>
        <p:nvSpPr>
          <p:cNvPr id="5" name="Text Placeholder 4">
            <a:extLst>
              <a:ext uri="{FF2B5EF4-FFF2-40B4-BE49-F238E27FC236}">
                <a16:creationId xmlns:a16="http://schemas.microsoft.com/office/drawing/2014/main" id="{5149D196-4238-64C8-BFCF-C41386DCE38E}"/>
              </a:ext>
            </a:extLst>
          </p:cNvPr>
          <p:cNvSpPr>
            <a:spLocks noGrp="1"/>
          </p:cNvSpPr>
          <p:nvPr>
            <p:ph type="body" idx="1"/>
          </p:nvPr>
        </p:nvSpPr>
        <p:spPr>
          <a:xfrm>
            <a:off x="1141410" y="2655408"/>
            <a:ext cx="4649783" cy="1331913"/>
          </a:xfrm>
        </p:spPr>
        <p:txBody>
          <a:bodyPr>
            <a:normAutofit/>
          </a:bodyPr>
          <a:lstStyle/>
          <a:p>
            <a:r>
              <a:rPr lang="en-IN" sz="1800" dirty="0"/>
              <a:t>By the machine learning model I find the accuracy and effectiveness in predicting Time period. In the Maternal Health Tracking SDG.</a:t>
            </a:r>
          </a:p>
        </p:txBody>
      </p:sp>
      <p:pic>
        <p:nvPicPr>
          <p:cNvPr id="13" name="Content Placeholder 12">
            <a:extLst>
              <a:ext uri="{FF2B5EF4-FFF2-40B4-BE49-F238E27FC236}">
                <a16:creationId xmlns:a16="http://schemas.microsoft.com/office/drawing/2014/main" id="{128BBB5A-B788-7AEA-22D3-F26B0952A10A}"/>
              </a:ext>
            </a:extLst>
          </p:cNvPr>
          <p:cNvPicPr>
            <a:picLocks noGrp="1" noChangeAspect="1"/>
          </p:cNvPicPr>
          <p:nvPr>
            <p:ph sz="quarter" idx="4"/>
          </p:nvPr>
        </p:nvPicPr>
        <p:blipFill>
          <a:blip r:embed="rId2"/>
          <a:stretch>
            <a:fillRect/>
          </a:stretch>
        </p:blipFill>
        <p:spPr>
          <a:xfrm>
            <a:off x="5791192" y="3429000"/>
            <a:ext cx="5472553" cy="3050771"/>
          </a:xfrm>
        </p:spPr>
      </p:pic>
      <p:pic>
        <p:nvPicPr>
          <p:cNvPr id="15" name="Picture 14">
            <a:extLst>
              <a:ext uri="{FF2B5EF4-FFF2-40B4-BE49-F238E27FC236}">
                <a16:creationId xmlns:a16="http://schemas.microsoft.com/office/drawing/2014/main" id="{344CE3B0-9539-A5A9-D32D-4BB2B1D3BAB7}"/>
              </a:ext>
            </a:extLst>
          </p:cNvPr>
          <p:cNvPicPr>
            <a:picLocks noChangeAspect="1"/>
          </p:cNvPicPr>
          <p:nvPr/>
        </p:nvPicPr>
        <p:blipFill>
          <a:blip r:embed="rId3"/>
          <a:stretch>
            <a:fillRect/>
          </a:stretch>
        </p:blipFill>
        <p:spPr>
          <a:xfrm>
            <a:off x="5796942" y="162958"/>
            <a:ext cx="5466803" cy="3050771"/>
          </a:xfrm>
          <a:prstGeom prst="rect">
            <a:avLst/>
          </a:prstGeom>
        </p:spPr>
      </p:pic>
    </p:spTree>
    <p:extLst>
      <p:ext uri="{BB962C8B-B14F-4D97-AF65-F5344CB8AC3E}">
        <p14:creationId xmlns:p14="http://schemas.microsoft.com/office/powerpoint/2010/main" val="1915109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314</TotalTime>
  <Words>780</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Tw Cen MT</vt:lpstr>
      <vt:lpstr>Wingdings</vt:lpstr>
      <vt:lpstr>Circuit</vt:lpstr>
      <vt:lpstr>AICT IBM PROJECT  TRACKING MATERNAL HEALTH PROGRESS TOWARD SDG 3.1</vt:lpstr>
      <vt:lpstr>OUT LINE</vt:lpstr>
      <vt:lpstr>Problem Statement</vt:lpstr>
      <vt:lpstr>Proposed Solution</vt:lpstr>
      <vt:lpstr>System Approach</vt:lpstr>
      <vt:lpstr>PowerPoint Presentation</vt:lpstr>
      <vt:lpstr>Algorithm &amp; Deployment</vt:lpstr>
      <vt:lpstr>PowerPoint Presentation</vt:lpstr>
      <vt:lpstr>Result</vt:lpstr>
      <vt:lpstr>Conclusion</vt:lpstr>
      <vt:lpstr>Future Scope</vt:lpstr>
      <vt:lpstr>References</vt:lpstr>
      <vt:lpstr>GITHUB LINK : https://github.com/arshad-30/Maternal-Health-Tracking-SDG/upload</vt:lpstr>
      <vt:lpstr>IBM Certification</vt:lpstr>
      <vt:lpstr>IBM Certification</vt:lpstr>
      <vt:lpstr>IBM Certification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Sameer Mohammad</dc:creator>
  <cp:lastModifiedBy>Sameer Mohammad</cp:lastModifiedBy>
  <cp:revision>11</cp:revision>
  <dcterms:created xsi:type="dcterms:W3CDTF">2025-07-29T09:38:31Z</dcterms:created>
  <dcterms:modified xsi:type="dcterms:W3CDTF">2025-08-02T09:32:08Z</dcterms:modified>
</cp:coreProperties>
</file>