
<file path=[Content_Types].xml><?xml version="1.0" encoding="utf-8"?>
<Types xmlns="http://schemas.openxmlformats.org/package/2006/content-types">
  <Default Extension="png" ContentType="image/png"/>
  <Default Extension="tiff" ContentType="image/tif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304" r:id="rId35"/>
    <p:sldId id="288" r:id="rId36"/>
    <p:sldId id="289" r:id="rId37"/>
    <p:sldId id="290" r:id="rId38"/>
    <p:sldId id="291" r:id="rId39"/>
    <p:sldId id="295" r:id="rId40"/>
    <p:sldId id="292" r:id="rId41"/>
    <p:sldId id="298" r:id="rId42"/>
    <p:sldId id="296" r:id="rId43"/>
    <p:sldId id="297" r:id="rId44"/>
    <p:sldId id="293" r:id="rId45"/>
    <p:sldId id="294" r:id="rId4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p:txBody>
      </p:sp>
      <p:sp>
        <p:nvSpPr>
          <p:cNvPr id="92" name="Shape 92"/>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p:nvPr>
            <p:ph type="title" hasCustomPrompt="1"/>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p:nvPr>
            <p:ph type="body" sz="quarter" idx="1" hasCustomPrompt="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p>
          <a:p>
            <a:pPr lvl="2"/>
          </a:p>
          <a:p>
            <a:pPr lvl="3"/>
          </a:p>
          <a:p>
            <a:pPr lvl="4"/>
          </a:p>
        </p:txBody>
      </p:sp>
      <p:sp>
        <p:nvSpPr>
          <p:cNvPr id="1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p:nvPr>
            <p:ph type="title" hasCustomPrompt="1"/>
          </p:nvPr>
        </p:nvSpPr>
        <p:spPr>
          <a:prstGeom prst="rect">
            <a:avLst/>
          </a:prstGeom>
        </p:spPr>
        <p:txBody>
          <a:bodyPr/>
          <a:lstStyle/>
          <a:p>
            <a:r>
              <a:t>Title Text</a:t>
            </a:r>
          </a:p>
        </p:txBody>
      </p:sp>
      <p:sp>
        <p:nvSpPr>
          <p:cNvPr id="21" name="Body Level One…"/>
          <p:cNvSpPr txBox="1"/>
          <p:nvPr>
            <p:ph type="body" idx="1" hasCustomPrompt="1"/>
          </p:nvPr>
        </p:nvSpPr>
        <p:spPr>
          <a:prstGeom prst="rect">
            <a:avLst/>
          </a:prstGeom>
        </p:spPr>
        <p:txBody>
          <a:bodyPr/>
          <a:lstStyle/>
          <a:p>
            <a:r>
              <a:t>Body Level One</a:t>
            </a:r>
          </a:p>
          <a:p>
            <a:pPr lvl="1"/>
          </a:p>
          <a:p>
            <a:pPr lvl="2"/>
          </a:p>
          <a:p>
            <a:pPr lvl="3"/>
          </a:p>
          <a:p>
            <a:pPr lvl="4"/>
          </a:p>
        </p:txBody>
      </p:sp>
      <p:sp>
        <p:nvSpPr>
          <p:cNvPr id="2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p:nvPr>
            <p:ph type="title" hasCustomPrompt="1"/>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p:nvPr>
            <p:ph type="body" sz="quarter" idx="1" hasCustomPrompt="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p>
          <a:p>
            <a:pPr lvl="2"/>
          </a:p>
          <a:p>
            <a:pPr lvl="3"/>
          </a:p>
          <a:p>
            <a:pPr lvl="4"/>
          </a:p>
        </p:txBody>
      </p:sp>
      <p:sp>
        <p:nvSpPr>
          <p:cNvPr id="3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p:nvPr>
            <p:ph type="title" hasCustomPrompt="1"/>
          </p:nvPr>
        </p:nvSpPr>
        <p:spPr>
          <a:prstGeom prst="rect">
            <a:avLst/>
          </a:prstGeom>
        </p:spPr>
        <p:txBody>
          <a:bodyPr/>
          <a:lstStyle/>
          <a:p>
            <a:r>
              <a:t>Title Text</a:t>
            </a:r>
          </a:p>
        </p:txBody>
      </p:sp>
      <p:sp>
        <p:nvSpPr>
          <p:cNvPr id="39" name="Body Level One…"/>
          <p:cNvSpPr txBox="1"/>
          <p:nvPr>
            <p:ph type="body" sz="half" idx="1" hasCustomPrompt="1"/>
          </p:nvPr>
        </p:nvSpPr>
        <p:spPr>
          <a:xfrm>
            <a:off x="838200" y="1825625"/>
            <a:ext cx="5181600" cy="4351338"/>
          </a:xfrm>
          <a:prstGeom prst="rect">
            <a:avLst/>
          </a:prstGeom>
        </p:spPr>
        <p:txBody>
          <a:bodyPr/>
          <a:lstStyle/>
          <a:p>
            <a:r>
              <a:t>Body Level One</a:t>
            </a:r>
          </a:p>
          <a:p>
            <a:pPr lvl="1"/>
          </a:p>
          <a:p>
            <a:pPr lvl="2"/>
          </a:p>
          <a:p>
            <a:pPr lvl="3"/>
          </a:p>
          <a:p>
            <a:pPr lvl="4"/>
          </a:p>
        </p:txBody>
      </p:sp>
      <p:sp>
        <p:nvSpPr>
          <p:cNvPr id="4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p:nvPr>
            <p:ph type="title" hasCustomPrompt="1"/>
          </p:nvPr>
        </p:nvSpPr>
        <p:spPr>
          <a:xfrm>
            <a:off x="839787" y="365125"/>
            <a:ext cx="10515601" cy="1325563"/>
          </a:xfrm>
          <a:prstGeom prst="rect">
            <a:avLst/>
          </a:prstGeom>
        </p:spPr>
        <p:txBody>
          <a:bodyPr/>
          <a:lstStyle/>
          <a:p>
            <a:r>
              <a:t>Title Text</a:t>
            </a:r>
          </a:p>
        </p:txBody>
      </p:sp>
      <p:sp>
        <p:nvSpPr>
          <p:cNvPr id="48" name="Body Level One…"/>
          <p:cNvSpPr txBox="1"/>
          <p:nvPr>
            <p:ph type="body" sz="quarter" idx="1" hasCustomPrompt="1"/>
          </p:nvPr>
        </p:nvSpPr>
        <p:spPr>
          <a:xfrm>
            <a:off x="839787" y="1681163"/>
            <a:ext cx="5157790" cy="823914"/>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p>
          <a:p>
            <a:pPr lvl="2"/>
          </a:p>
          <a:p>
            <a:pPr lvl="3"/>
          </a:p>
          <a:p>
            <a:pPr lvl="4"/>
          </a:p>
        </p:txBody>
      </p:sp>
      <p:sp>
        <p:nvSpPr>
          <p:cNvPr id="49" name="Text Placeholder 4"/>
          <p:cNvSpPr/>
          <p:nvPr>
            <p:ph type="body" sz="quarter" idx="21"/>
          </p:nvPr>
        </p:nvSpPr>
        <p:spPr>
          <a:xfrm>
            <a:off x="6172200" y="1681163"/>
            <a:ext cx="5183188" cy="823914"/>
          </a:xfrm>
          <a:prstGeom prst="rect">
            <a:avLst/>
          </a:prstGeom>
        </p:spPr>
        <p:txBody>
          <a:bodyPr anchor="b"/>
          <a:lstStyle/>
          <a:p/>
        </p:txBody>
      </p:sp>
      <p:sp>
        <p:nvSpPr>
          <p:cNvPr id="5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p:nvPr>
            <p:ph type="title" hasCustomPrompt="1"/>
          </p:nvPr>
        </p:nvSpPr>
        <p:spPr>
          <a:prstGeom prst="rect">
            <a:avLst/>
          </a:prstGeom>
        </p:spPr>
        <p:txBody>
          <a:bodyPr/>
          <a:lstStyle/>
          <a:p>
            <a:r>
              <a:t>Title Text</a:t>
            </a:r>
          </a:p>
        </p:txBody>
      </p:sp>
      <p:sp>
        <p:nvSpPr>
          <p:cNvPr id="5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p:nvPr>
            <p:ph type="title" hasCustomPrompt="1"/>
          </p:nvPr>
        </p:nvSpPr>
        <p:spPr>
          <a:xfrm>
            <a:off x="839787" y="457200"/>
            <a:ext cx="3932240" cy="1600200"/>
          </a:xfrm>
          <a:prstGeom prst="rect">
            <a:avLst/>
          </a:prstGeom>
        </p:spPr>
        <p:txBody>
          <a:bodyPr anchor="b"/>
          <a:lstStyle>
            <a:lvl1pPr>
              <a:defRPr sz="3200"/>
            </a:lvl1pPr>
          </a:lstStyle>
          <a:p>
            <a:r>
              <a:t>Title Text</a:t>
            </a:r>
          </a:p>
        </p:txBody>
      </p:sp>
      <p:sp>
        <p:nvSpPr>
          <p:cNvPr id="73" name="Body Level One…"/>
          <p:cNvSpPr txBox="1"/>
          <p:nvPr>
            <p:ph type="body" sz="half" idx="1" hasCustomPrompt="1"/>
          </p:nvPr>
        </p:nvSpPr>
        <p:spPr>
          <a:xfrm>
            <a:off x="5183187" y="987425"/>
            <a:ext cx="6172202"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Body Level One</a:t>
            </a:r>
          </a:p>
          <a:p>
            <a:pPr lvl="1"/>
          </a:p>
          <a:p>
            <a:pPr lvl="2"/>
          </a:p>
          <a:p>
            <a:pPr lvl="3"/>
          </a:p>
          <a:p>
            <a:pPr lvl="4"/>
          </a:p>
        </p:txBody>
      </p:sp>
      <p:sp>
        <p:nvSpPr>
          <p:cNvPr id="74" name="Text Placeholder 3"/>
          <p:cNvSpPr/>
          <p:nvPr>
            <p:ph type="body" sz="quarter" idx="21"/>
          </p:nvPr>
        </p:nvSpPr>
        <p:spPr>
          <a:xfrm>
            <a:off x="839786" y="2057400"/>
            <a:ext cx="3932241" cy="3811588"/>
          </a:xfrm>
          <a:prstGeom prst="rect">
            <a:avLst/>
          </a:prstGeom>
        </p:spPr>
        <p:txBody>
          <a:bodyPr/>
          <a:lstStyle/>
          <a:p/>
        </p:txBody>
      </p:sp>
      <p:sp>
        <p:nvSpPr>
          <p:cNvPr id="7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p:nvPr>
            <p:ph type="title" hasCustomPrompt="1"/>
          </p:nvPr>
        </p:nvSpPr>
        <p:spPr>
          <a:xfrm>
            <a:off x="839787" y="457200"/>
            <a:ext cx="3932240" cy="1600200"/>
          </a:xfrm>
          <a:prstGeom prst="rect">
            <a:avLst/>
          </a:prstGeom>
        </p:spPr>
        <p:txBody>
          <a:bodyPr anchor="b"/>
          <a:lstStyle>
            <a:lvl1pPr>
              <a:defRPr sz="3200"/>
            </a:lvl1pPr>
          </a:lstStyle>
          <a:p>
            <a:r>
              <a:t>Title Text</a:t>
            </a:r>
          </a:p>
        </p:txBody>
      </p:sp>
      <p:sp>
        <p:nvSpPr>
          <p:cNvPr id="83" name="Picture Placeholder 2"/>
          <p:cNvSpPr/>
          <p:nvPr>
            <p:ph type="pic" sz="half" idx="21"/>
          </p:nvPr>
        </p:nvSpPr>
        <p:spPr>
          <a:xfrm>
            <a:off x="5183187" y="987425"/>
            <a:ext cx="6172202" cy="4873625"/>
          </a:xfrm>
          <a:prstGeom prst="rect">
            <a:avLst/>
          </a:prstGeom>
        </p:spPr>
        <p:txBody>
          <a:bodyPr lIns="91439" tIns="45719" rIns="91439" bIns="45719">
            <a:noAutofit/>
          </a:bodyPr>
          <a:lstStyle/>
          <a:p/>
        </p:txBody>
      </p:sp>
      <p:sp>
        <p:nvSpPr>
          <p:cNvPr id="84" name="Body Level One…"/>
          <p:cNvSpPr txBox="1"/>
          <p:nvPr>
            <p:ph type="body" sz="quarter" idx="1" hasCustomPrompt="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p>
          <a:p>
            <a:pPr lvl="2"/>
          </a:p>
          <a:p>
            <a:pPr lvl="3"/>
          </a:p>
          <a:p>
            <a:pPr lvl="4"/>
          </a:p>
        </p:txBody>
      </p:sp>
      <p:sp>
        <p:nvSpPr>
          <p:cNvPr id="8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p:nvPr>
            <p:ph type="title" hasCustomPrompt="1"/>
          </p:nvPr>
        </p:nvSpPr>
        <p:spPr>
          <a:xfrm>
            <a:off x="838200" y="365125"/>
            <a:ext cx="10515600" cy="1325563"/>
          </a:xfrm>
          <a:prstGeom prst="rect">
            <a:avLst/>
          </a:prstGeom>
          <a:ln w="12700">
            <a:miter lim="400000"/>
          </a:ln>
        </p:spPr>
        <p:txBody>
          <a:bodyPr lIns="45718" tIns="45718" rIns="45718" bIns="45718" anchor="ctr">
            <a:normAutofit/>
          </a:bodyPr>
          <a:lstStyle/>
          <a:p>
            <a:r>
              <a:t>Title Text</a:t>
            </a:r>
          </a:p>
        </p:txBody>
      </p:sp>
      <p:sp>
        <p:nvSpPr>
          <p:cNvPr id="3" name="Body Level One…"/>
          <p:cNvSpPr txBox="1"/>
          <p:nvPr>
            <p:ph type="body" idx="1" hasCustomPrompt="1"/>
          </p:nvPr>
        </p:nvSpPr>
        <p:spPr>
          <a:xfrm>
            <a:off x="838200" y="1825625"/>
            <a:ext cx="10515600" cy="4351338"/>
          </a:xfrm>
          <a:prstGeom prst="rect">
            <a:avLst/>
          </a:prstGeom>
          <a:ln w="12700">
            <a:miter lim="400000"/>
          </a:ln>
        </p:spPr>
        <p:txBody>
          <a:bodyPr lIns="45718" tIns="45718" rIns="45718" bIns="45718">
            <a:normAutofit/>
          </a:bodyPr>
          <a:lstStyle/>
          <a:p>
            <a:r>
              <a:t>Body Level One</a:t>
            </a:r>
          </a:p>
          <a:p>
            <a:pPr lvl="1"/>
          </a:p>
          <a:p>
            <a:pPr lvl="2"/>
          </a:p>
          <a:p>
            <a:pPr lvl="3"/>
          </a:p>
          <a:p>
            <a:pPr lvl="4"/>
          </a:p>
        </p:txBody>
      </p:sp>
      <p:sp>
        <p:nvSpPr>
          <p:cNvPr id="4" name="Slide Number"/>
          <p:cNvSpPr txBox="1"/>
          <p:nvPr>
            <p:ph type="sldNum" sz="quarter" idx="2"/>
          </p:nvPr>
        </p:nvSpPr>
        <p:spPr>
          <a:xfrm>
            <a:off x="11095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panose="020F050202020403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1pPr>
      <a:lvl2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2pPr>
      <a:lvl3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3pPr>
      <a:lvl4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4pPr>
      <a:lvl5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5pPr>
      <a:lvl6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6pPr>
      <a:lvl7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7pPr>
      <a:lvl8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8pPr>
      <a:lvl9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1.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0.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tiff"/><Relationship Id="rId1" Type="http://schemas.openxmlformats.org/officeDocument/2006/relationships/image" Target="../media/image1.tif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Image" descr="Image"/>
          <p:cNvPicPr>
            <a:picLocks noChangeAspect="1"/>
          </p:cNvPicPr>
          <p:nvPr/>
        </p:nvPicPr>
        <p:blipFill>
          <a:blip r:embed="rId1"/>
          <a:stretch>
            <a:fillRect/>
          </a:stretch>
        </p:blipFill>
        <p:spPr>
          <a:xfrm>
            <a:off x="5693178" y="1609637"/>
            <a:ext cx="6365117" cy="3638726"/>
          </a:xfrm>
          <a:prstGeom prst="rect">
            <a:avLst/>
          </a:prstGeom>
          <a:ln w="12700">
            <a:miter lim="400000"/>
            <a:headEnd/>
            <a:tailEnd/>
          </a:ln>
        </p:spPr>
      </p:pic>
      <p:sp>
        <p:nvSpPr>
          <p:cNvPr id="95" name="TextBox 3"/>
          <p:cNvSpPr txBox="1"/>
          <p:nvPr/>
        </p:nvSpPr>
        <p:spPr>
          <a:xfrm>
            <a:off x="353236" y="1735480"/>
            <a:ext cx="6123701" cy="2879039"/>
          </a:xfrm>
          <a:prstGeom prst="rect">
            <a:avLst/>
          </a:prstGeom>
          <a:ln w="12700">
            <a:miter lim="400000"/>
          </a:ln>
        </p:spPr>
        <p:txBody>
          <a:bodyPr lIns="45718" tIns="45718" rIns="45718" bIns="45718" anchor="ctr">
            <a:spAutoFit/>
          </a:bodyPr>
          <a:lstStyle/>
          <a:p>
            <a:pPr>
              <a:defRPr sz="3800">
                <a:solidFill>
                  <a:srgbClr val="892390"/>
                </a:solidFill>
                <a:latin typeface="Chalkboard SE Bold"/>
                <a:ea typeface="Chalkboard SE Bold"/>
                <a:cs typeface="Chalkboard SE Bold"/>
                <a:sym typeface="Chalkboard SE Bold"/>
              </a:defRPr>
            </a:pPr>
            <a:r>
              <a:t>EMPLOYEE ATTRITION</a:t>
            </a:r>
          </a:p>
          <a:p>
            <a:pPr>
              <a:defRPr sz="3800">
                <a:solidFill>
                  <a:srgbClr val="892390"/>
                </a:solidFill>
                <a:latin typeface="Chalkboard SE Bold"/>
                <a:ea typeface="Chalkboard SE Bold"/>
                <a:cs typeface="Chalkboard SE Bold"/>
                <a:sym typeface="Chalkboard SE Bold"/>
              </a:defRPr>
            </a:pPr>
            <a:r>
              <a:t>PREDICTION</a:t>
            </a:r>
          </a:p>
          <a:p>
            <a:pPr>
              <a:defRPr sz="3800">
                <a:solidFill>
                  <a:srgbClr val="892390"/>
                </a:solidFill>
                <a:latin typeface="Chalkboard SE Bold"/>
                <a:ea typeface="Chalkboard SE Bold"/>
                <a:cs typeface="Chalkboard SE Bold"/>
                <a:sym typeface="Chalkboard SE Bold"/>
              </a:defRPr>
            </a:pPr>
            <a:r>
              <a:t>AND</a:t>
            </a:r>
          </a:p>
          <a:p>
            <a:pPr>
              <a:defRPr sz="3800">
                <a:solidFill>
                  <a:srgbClr val="892390"/>
                </a:solidFill>
                <a:latin typeface="Chalkboard SE Bold"/>
                <a:ea typeface="Chalkboard SE Bold"/>
                <a:cs typeface="Chalkboard SE Bold"/>
                <a:sym typeface="Chalkboard SE Bold"/>
              </a:defRPr>
            </a:pPr>
            <a:r>
              <a:t>HR ANALYTICS</a:t>
            </a:r>
          </a:p>
        </p:txBody>
      </p:sp>
      <p:sp>
        <p:nvSpPr>
          <p:cNvPr id="96" name="Team 3 - Members Adinanda T K…"/>
          <p:cNvSpPr txBox="1"/>
          <p:nvPr/>
        </p:nvSpPr>
        <p:spPr>
          <a:xfrm>
            <a:off x="368722" y="5269056"/>
            <a:ext cx="2115661" cy="1178305"/>
          </a:xfrm>
          <a:prstGeom prst="rect">
            <a:avLst/>
          </a:prstGeom>
          <a:ln w="12700">
            <a:miter lim="400000"/>
          </a:ln>
        </p:spPr>
        <p:txBody>
          <a:bodyPr lIns="45718" tIns="45718" rIns="45718" bIns="45718">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b="1">
                <a:latin typeface="Helvetica Neue"/>
                <a:ea typeface="Helvetica Neue"/>
                <a:cs typeface="Helvetica Neue"/>
                <a:sym typeface="Helvetica Neue"/>
              </a:defRPr>
            </a:pPr>
            <a:r>
              <a:t>Team 3 - Members</a:t>
            </a:r>
            <a:br/>
            <a:r>
              <a:rPr b="0"/>
              <a:t>Adinanda T K</a:t>
            </a:r>
            <a:endParaRPr b="0"/>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Helvetica Neue"/>
                <a:ea typeface="Helvetica Neue"/>
                <a:cs typeface="Helvetica Neue"/>
                <a:sym typeface="Helvetica Neue"/>
              </a:defRPr>
            </a:pPr>
            <a:r>
              <a:t>Arshad Arif M M</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Helvetica Neue"/>
                <a:ea typeface="Helvetica Neue"/>
                <a:cs typeface="Helvetica Neue"/>
                <a:sym typeface="Helvetica Neue"/>
              </a:defRPr>
            </a:pPr>
            <a:r>
              <a:t>Prasanth K V</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Helvetica Neue"/>
                <a:ea typeface="Helvetica Neue"/>
                <a:cs typeface="Helvetica Neue"/>
                <a:sym typeface="Helvetica Neue"/>
              </a:defRPr>
            </a:pPr>
            <a:r>
              <a:t>Sreeradha M</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Placeholder 3" descr="Picture Placeholder 3"/>
          <p:cNvPicPr>
            <a:picLocks noChangeAspect="1"/>
          </p:cNvPicPr>
          <p:nvPr>
            <p:ph type="pic" idx="21"/>
          </p:nvPr>
        </p:nvPicPr>
        <p:blipFill>
          <a:blip r:embed="rId1"/>
          <a:stretch>
            <a:fillRect/>
          </a:stretch>
        </p:blipFill>
        <p:spPr>
          <a:xfrm>
            <a:off x="414655" y="169545"/>
            <a:ext cx="10556876" cy="6076316"/>
          </a:xfrm>
          <a:prstGeom prst="rect">
            <a:avLst/>
          </a:prstGeom>
        </p:spPr>
      </p:pic>
      <p:sp>
        <p:nvSpPr>
          <p:cNvPr id="122" name="Text Box 6"/>
          <p:cNvSpPr txBox="1"/>
          <p:nvPr/>
        </p:nvSpPr>
        <p:spPr>
          <a:xfrm>
            <a:off x="746760" y="6360795"/>
            <a:ext cx="4664710" cy="333086"/>
          </a:xfrm>
          <a:prstGeom prst="rect">
            <a:avLst/>
          </a:prstGeom>
          <a:ln w="12700">
            <a:miter lim="400000"/>
          </a:ln>
        </p:spPr>
        <p:txBody>
          <a:bodyPr lIns="45718" tIns="45718" rIns="45718" bIns="45718">
            <a:spAutoFit/>
          </a:bodyPr>
          <a:lstStyle>
            <a:lvl1pPr>
              <a:defRPr>
                <a:latin typeface="+mn-lt"/>
                <a:ea typeface="+mn-ea"/>
                <a:cs typeface="+mn-cs"/>
                <a:sym typeface="Calibri" panose="020F0502020204030204"/>
              </a:defRPr>
            </a:lvl1pPr>
          </a:lstStyle>
          <a:p>
            <a:r>
              <a:t>df.isnull().sum()   </a:t>
            </a:r>
          </a:p>
        </p:txBody>
      </p:sp>
      <p:pic>
        <p:nvPicPr>
          <p:cNvPr id="123" name="Picture 7" descr="Picture 7"/>
          <p:cNvPicPr>
            <a:picLocks noChangeAspect="1"/>
          </p:cNvPicPr>
          <p:nvPr/>
        </p:nvPicPr>
        <p:blipFill>
          <a:blip r:embed="rId2"/>
          <a:srcRect l="11516" b="11313"/>
          <a:stretch>
            <a:fillRect/>
          </a:stretch>
        </p:blipFill>
        <p:spPr>
          <a:xfrm>
            <a:off x="4044315" y="169545"/>
            <a:ext cx="7914006" cy="3504566"/>
          </a:xfrm>
          <a:prstGeom prst="rect">
            <a:avLst/>
          </a:prstGeom>
          <a:ln w="12700">
            <a:miter lim="400000"/>
            <a:headEnd/>
            <a:tailEnd/>
          </a:ln>
        </p:spPr>
      </p:pic>
      <p:sp>
        <p:nvSpPr>
          <p:cNvPr id="124" name="Text Box 8"/>
          <p:cNvSpPr txBox="1"/>
          <p:nvPr/>
        </p:nvSpPr>
        <p:spPr>
          <a:xfrm>
            <a:off x="7002780" y="4023359"/>
            <a:ext cx="3693796" cy="333087"/>
          </a:xfrm>
          <a:prstGeom prst="rect">
            <a:avLst/>
          </a:prstGeom>
          <a:ln w="12700">
            <a:miter lim="400000"/>
          </a:ln>
        </p:spPr>
        <p:txBody>
          <a:bodyPr lIns="45718" tIns="45718" rIns="45718" bIns="45718">
            <a:spAutoFit/>
          </a:bodyPr>
          <a:lstStyle>
            <a:lvl1pPr>
              <a:defRPr>
                <a:latin typeface="+mn-lt"/>
                <a:ea typeface="+mn-ea"/>
                <a:cs typeface="+mn-cs"/>
                <a:sym typeface="Calibri" panose="020F0502020204030204"/>
              </a:defRPr>
            </a:lvl1pPr>
          </a:lstStyle>
          <a:p>
            <a:r>
              <a:t>df.describe()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Picture Placeholder 3" descr="Picture Placeholder 3"/>
          <p:cNvPicPr>
            <a:picLocks noChangeAspect="1"/>
          </p:cNvPicPr>
          <p:nvPr>
            <p:ph type="pic" idx="21"/>
          </p:nvPr>
        </p:nvPicPr>
        <p:blipFill>
          <a:blip r:embed="rId1"/>
          <a:srcRect t="8161"/>
          <a:stretch>
            <a:fillRect/>
          </a:stretch>
        </p:blipFill>
        <p:spPr>
          <a:xfrm>
            <a:off x="568959" y="581024"/>
            <a:ext cx="3834767" cy="2451102"/>
          </a:xfrm>
          <a:prstGeom prst="rect">
            <a:avLst/>
          </a:prstGeom>
        </p:spPr>
      </p:pic>
      <p:pic>
        <p:nvPicPr>
          <p:cNvPr id="127" name="Picture 6" descr="Picture 6"/>
          <p:cNvPicPr>
            <a:picLocks noChangeAspect="1"/>
          </p:cNvPicPr>
          <p:nvPr/>
        </p:nvPicPr>
        <p:blipFill>
          <a:blip r:embed="rId2"/>
          <a:stretch>
            <a:fillRect/>
          </a:stretch>
        </p:blipFill>
        <p:spPr>
          <a:xfrm>
            <a:off x="6042025" y="184785"/>
            <a:ext cx="5538471" cy="6170930"/>
          </a:xfrm>
          <a:prstGeom prst="rect">
            <a:avLst/>
          </a:prstGeom>
          <a:ln w="12700">
            <a:miter lim="400000"/>
            <a:headEnd/>
            <a:tailEnd/>
          </a:ln>
        </p:spPr>
      </p:pic>
      <p:sp>
        <p:nvSpPr>
          <p:cNvPr id="128" name="Text Box 7"/>
          <p:cNvSpPr txBox="1"/>
          <p:nvPr/>
        </p:nvSpPr>
        <p:spPr>
          <a:xfrm>
            <a:off x="1597025" y="3511550"/>
            <a:ext cx="2806065" cy="333086"/>
          </a:xfrm>
          <a:prstGeom prst="rect">
            <a:avLst/>
          </a:prstGeom>
          <a:ln w="12700">
            <a:miter lim="400000"/>
          </a:ln>
        </p:spPr>
        <p:txBody>
          <a:bodyPr lIns="45718" tIns="45718" rIns="45718" bIns="45718">
            <a:spAutoFit/>
          </a:bodyPr>
          <a:lstStyle>
            <a:lvl1pPr>
              <a:defRPr>
                <a:latin typeface="+mn-lt"/>
                <a:ea typeface="+mn-ea"/>
                <a:cs typeface="+mn-cs"/>
                <a:sym typeface="Calibri" panose="020F0502020204030204"/>
              </a:defRPr>
            </a:lvl1pPr>
          </a:lstStyle>
          <a:p>
            <a:r>
              <a:t>Mean of Important Cloumns</a:t>
            </a:r>
          </a:p>
        </p:txBody>
      </p:sp>
      <p:sp>
        <p:nvSpPr>
          <p:cNvPr id="129" name="Text Box 8"/>
          <p:cNvSpPr txBox="1"/>
          <p:nvPr/>
        </p:nvSpPr>
        <p:spPr>
          <a:xfrm>
            <a:off x="7348219" y="6463665"/>
            <a:ext cx="4421506" cy="333086"/>
          </a:xfrm>
          <a:prstGeom prst="rect">
            <a:avLst/>
          </a:prstGeom>
          <a:ln w="12700">
            <a:miter lim="400000"/>
          </a:ln>
        </p:spPr>
        <p:txBody>
          <a:bodyPr lIns="45718" tIns="45718" rIns="45718" bIns="45718">
            <a:spAutoFit/>
          </a:bodyPr>
          <a:lstStyle>
            <a:lvl1pPr>
              <a:defRPr>
                <a:latin typeface="+mn-lt"/>
                <a:ea typeface="+mn-ea"/>
                <a:cs typeface="+mn-cs"/>
                <a:sym typeface="Calibri" panose="020F0502020204030204"/>
              </a:defRPr>
            </a:lvl1pPr>
          </a:lstStyle>
          <a:p>
            <a:r>
              <a:t>Value Counts of Important columns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Picture Placeholder 3" descr="Picture Placeholder 3"/>
          <p:cNvPicPr>
            <a:picLocks noChangeAspect="1"/>
          </p:cNvPicPr>
          <p:nvPr>
            <p:ph type="pic" idx="21"/>
          </p:nvPr>
        </p:nvPicPr>
        <p:blipFill>
          <a:blip r:embed="rId1"/>
          <a:stretch>
            <a:fillRect/>
          </a:stretch>
        </p:blipFill>
        <p:spPr>
          <a:xfrm>
            <a:off x="1337310" y="394970"/>
            <a:ext cx="8521066" cy="606806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Picture Placeholder 3" descr="Picture Placeholder 3"/>
          <p:cNvPicPr>
            <a:picLocks noChangeAspect="1"/>
          </p:cNvPicPr>
          <p:nvPr>
            <p:ph type="pic" idx="21"/>
          </p:nvPr>
        </p:nvPicPr>
        <p:blipFill>
          <a:blip r:embed="rId1"/>
          <a:stretch>
            <a:fillRect/>
          </a:stretch>
        </p:blipFill>
        <p:spPr>
          <a:xfrm>
            <a:off x="2065654" y="731519"/>
            <a:ext cx="7898767" cy="5624831"/>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Picture Placeholder 3" descr="Picture Placeholder 3"/>
          <p:cNvPicPr>
            <a:picLocks noChangeAspect="1"/>
          </p:cNvPicPr>
          <p:nvPr>
            <p:ph type="pic" idx="21"/>
          </p:nvPr>
        </p:nvPicPr>
        <p:blipFill>
          <a:blip r:embed="rId1"/>
          <a:stretch>
            <a:fillRect/>
          </a:stretch>
        </p:blipFill>
        <p:spPr>
          <a:xfrm>
            <a:off x="1170305" y="144145"/>
            <a:ext cx="9035416" cy="657034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icture Placeholder 3" descr="Picture Placeholder 3"/>
          <p:cNvPicPr>
            <a:picLocks noChangeAspect="1"/>
          </p:cNvPicPr>
          <p:nvPr>
            <p:ph type="pic" idx="21"/>
          </p:nvPr>
        </p:nvPicPr>
        <p:blipFill>
          <a:blip r:embed="rId1"/>
          <a:stretch>
            <a:fillRect/>
          </a:stretch>
        </p:blipFill>
        <p:spPr>
          <a:xfrm>
            <a:off x="1682114" y="285115"/>
            <a:ext cx="9392286" cy="6287135"/>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icture Placeholder 3" descr="Picture Placeholder 3"/>
          <p:cNvPicPr>
            <a:picLocks noChangeAspect="1"/>
          </p:cNvPicPr>
          <p:nvPr>
            <p:ph type="pic" idx="21"/>
          </p:nvPr>
        </p:nvPicPr>
        <p:blipFill>
          <a:blip r:embed="rId1"/>
          <a:stretch>
            <a:fillRect/>
          </a:stretch>
        </p:blipFill>
        <p:spPr>
          <a:xfrm>
            <a:off x="1726564" y="339090"/>
            <a:ext cx="8061961" cy="6243321"/>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Picture Placeholder 3" descr="Picture Placeholder 3"/>
          <p:cNvPicPr>
            <a:picLocks noChangeAspect="1"/>
          </p:cNvPicPr>
          <p:nvPr>
            <p:ph type="pic" idx="21"/>
          </p:nvPr>
        </p:nvPicPr>
        <p:blipFill>
          <a:blip r:embed="rId1"/>
          <a:stretch>
            <a:fillRect/>
          </a:stretch>
        </p:blipFill>
        <p:spPr>
          <a:xfrm>
            <a:off x="1097280" y="652780"/>
            <a:ext cx="10188576" cy="5659121"/>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Picture Placeholder 3" descr="Picture Placeholder 3"/>
          <p:cNvPicPr>
            <a:picLocks noChangeAspect="1"/>
          </p:cNvPicPr>
          <p:nvPr>
            <p:ph type="pic" idx="21"/>
          </p:nvPr>
        </p:nvPicPr>
        <p:blipFill>
          <a:blip r:embed="rId1"/>
          <a:stretch>
            <a:fillRect/>
          </a:stretch>
        </p:blipFill>
        <p:spPr>
          <a:xfrm>
            <a:off x="2790825" y="131445"/>
            <a:ext cx="6597650" cy="6558916"/>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Picture Placeholder 3" descr="Picture Placeholder 3"/>
          <p:cNvPicPr>
            <a:picLocks noChangeAspect="1"/>
          </p:cNvPicPr>
          <p:nvPr>
            <p:ph type="pic" idx="21"/>
          </p:nvPr>
        </p:nvPicPr>
        <p:blipFill>
          <a:blip r:embed="rId1"/>
          <a:stretch>
            <a:fillRect/>
          </a:stretch>
        </p:blipFill>
        <p:spPr>
          <a:xfrm>
            <a:off x="2133600" y="-636"/>
            <a:ext cx="8500745" cy="6718301"/>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98" name="Title 1"/>
          <p:cNvSpPr txBox="1"/>
          <p:nvPr>
            <p:ph type="title"/>
          </p:nvPr>
        </p:nvSpPr>
        <p:spPr>
          <a:xfrm>
            <a:off x="838200" y="365125"/>
            <a:ext cx="10515600" cy="1325563"/>
          </a:xfrm>
          <a:prstGeom prst="rect">
            <a:avLst/>
          </a:prstGeom>
        </p:spPr>
        <p:txBody>
          <a:bodyPr/>
          <a:lstStyle>
            <a:lvl1pPr>
              <a:defRPr sz="4200" b="1">
                <a:solidFill>
                  <a:srgbClr val="892390"/>
                </a:solidFill>
                <a:latin typeface="+mn-lt"/>
                <a:ea typeface="+mn-ea"/>
                <a:cs typeface="+mn-cs"/>
                <a:sym typeface="Calibri" panose="020F0502020204030204"/>
              </a:defRPr>
            </a:lvl1pPr>
          </a:lstStyle>
          <a:p>
            <a:r>
              <a:t>INDEX</a:t>
            </a:r>
          </a:p>
        </p:txBody>
      </p:sp>
      <p:sp>
        <p:nvSpPr>
          <p:cNvPr id="99" name="Content Placeholder 2"/>
          <p:cNvSpPr txBox="1"/>
          <p:nvPr>
            <p:ph type="body" idx="1"/>
          </p:nvPr>
        </p:nvSpPr>
        <p:spPr>
          <a:xfrm>
            <a:off x="838200" y="1825625"/>
            <a:ext cx="10515600" cy="4351338"/>
          </a:xfrm>
          <a:prstGeom prst="rect">
            <a:avLst/>
          </a:prstGeom>
        </p:spPr>
        <p:txBody>
          <a:bodyPr/>
          <a:lstStyle/>
          <a:p>
            <a:r>
              <a:t>Abstract</a:t>
            </a:r>
          </a:p>
          <a:p>
            <a:r>
              <a:t>Problem Statement</a:t>
            </a:r>
          </a:p>
          <a:p>
            <a:r>
              <a:t>Dataset</a:t>
            </a:r>
          </a:p>
          <a:p>
            <a:r>
              <a:t>Conclusion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Placeholder 3" descr="Picture Placeholder 3"/>
          <p:cNvPicPr>
            <a:picLocks noChangeAspect="1"/>
          </p:cNvPicPr>
          <p:nvPr>
            <p:ph type="pic" idx="21"/>
          </p:nvPr>
        </p:nvPicPr>
        <p:blipFill>
          <a:blip r:embed="rId1"/>
          <a:stretch>
            <a:fillRect/>
          </a:stretch>
        </p:blipFill>
        <p:spPr>
          <a:xfrm>
            <a:off x="1636395" y="0"/>
            <a:ext cx="9199881" cy="659765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Picture Placeholder 3" descr="Picture Placeholder 3"/>
          <p:cNvPicPr>
            <a:picLocks noChangeAspect="1"/>
          </p:cNvPicPr>
          <p:nvPr>
            <p:ph type="pic" idx="21"/>
          </p:nvPr>
        </p:nvPicPr>
        <p:blipFill>
          <a:blip r:embed="rId1"/>
          <a:stretch>
            <a:fillRect/>
          </a:stretch>
        </p:blipFill>
        <p:spPr>
          <a:xfrm>
            <a:off x="1460500" y="-11430"/>
            <a:ext cx="9846310" cy="6666866"/>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Box 4"/>
          <p:cNvSpPr txBox="1"/>
          <p:nvPr/>
        </p:nvSpPr>
        <p:spPr>
          <a:xfrm>
            <a:off x="864067" y="478172"/>
            <a:ext cx="3338818" cy="548043"/>
          </a:xfrm>
          <a:prstGeom prst="rect">
            <a:avLst/>
          </a:prstGeom>
          <a:ln w="12700">
            <a:miter lim="400000"/>
          </a:ln>
        </p:spPr>
        <p:txBody>
          <a:bodyPr lIns="45718" tIns="45718" rIns="45718" bIns="45718">
            <a:spAutoFit/>
          </a:bodyPr>
          <a:lstStyle>
            <a:lvl1pPr>
              <a:defRPr sz="3200" b="1">
                <a:solidFill>
                  <a:srgbClr val="203864"/>
                </a:solidFill>
                <a:latin typeface="Arial" panose="020B0604020202020204"/>
                <a:ea typeface="Arial" panose="020B0604020202020204"/>
                <a:cs typeface="Arial" panose="020B0604020202020204"/>
                <a:sym typeface="Arial" panose="020B0604020202020204"/>
              </a:defRPr>
            </a:lvl1pPr>
          </a:lstStyle>
          <a:p>
            <a:r>
              <a:t>BOX PLOT</a:t>
            </a:r>
          </a:p>
        </p:txBody>
      </p:sp>
      <p:pic>
        <p:nvPicPr>
          <p:cNvPr id="152" name="Picture 6" descr="Picture 6"/>
          <p:cNvPicPr>
            <a:picLocks noChangeAspect="1"/>
          </p:cNvPicPr>
          <p:nvPr/>
        </p:nvPicPr>
        <p:blipFill>
          <a:blip r:embed="rId1"/>
          <a:stretch>
            <a:fillRect/>
          </a:stretch>
        </p:blipFill>
        <p:spPr>
          <a:xfrm>
            <a:off x="151884" y="1500973"/>
            <a:ext cx="11888232" cy="3856055"/>
          </a:xfrm>
          <a:prstGeom prst="rect">
            <a:avLst/>
          </a:prstGeom>
          <a:ln w="12700">
            <a:miter lim="400000"/>
            <a:headEnd/>
            <a:tailEnd/>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Picture 5" descr="Picture 5"/>
          <p:cNvPicPr>
            <a:picLocks noChangeAspect="1"/>
          </p:cNvPicPr>
          <p:nvPr/>
        </p:nvPicPr>
        <p:blipFill>
          <a:blip r:embed="rId1"/>
          <a:stretch>
            <a:fillRect/>
          </a:stretch>
        </p:blipFill>
        <p:spPr>
          <a:xfrm>
            <a:off x="49005" y="1470489"/>
            <a:ext cx="12093990" cy="3917021"/>
          </a:xfrm>
          <a:prstGeom prst="rect">
            <a:avLst/>
          </a:prstGeom>
          <a:ln w="12700">
            <a:miter lim="400000"/>
            <a:headEnd/>
            <a:tailEnd/>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5" descr="Picture 5"/>
          <p:cNvPicPr>
            <a:picLocks noChangeAspect="1"/>
          </p:cNvPicPr>
          <p:nvPr/>
        </p:nvPicPr>
        <p:blipFill>
          <a:blip r:embed="rId1"/>
          <a:stretch>
            <a:fillRect/>
          </a:stretch>
        </p:blipFill>
        <p:spPr>
          <a:xfrm>
            <a:off x="600363" y="1314703"/>
            <a:ext cx="6688701" cy="5403050"/>
          </a:xfrm>
          <a:prstGeom prst="rect">
            <a:avLst/>
          </a:prstGeom>
          <a:ln w="12700">
            <a:miter lim="400000"/>
            <a:headEnd/>
            <a:tailEnd/>
          </a:ln>
        </p:spPr>
      </p:pic>
      <p:sp>
        <p:nvSpPr>
          <p:cNvPr id="157" name="TextBox 6"/>
          <p:cNvSpPr txBox="1"/>
          <p:nvPr/>
        </p:nvSpPr>
        <p:spPr>
          <a:xfrm>
            <a:off x="1396345" y="307919"/>
            <a:ext cx="8754334" cy="548044"/>
          </a:xfrm>
          <a:prstGeom prst="rect">
            <a:avLst/>
          </a:prstGeom>
          <a:ln w="12700">
            <a:miter lim="400000"/>
          </a:ln>
        </p:spPr>
        <p:txBody>
          <a:bodyPr lIns="45718" tIns="45718" rIns="45718" bIns="45718">
            <a:spAutoFit/>
          </a:bodyPr>
          <a:lstStyle>
            <a:lvl1pPr>
              <a:defRPr sz="3200" b="1">
                <a:solidFill>
                  <a:srgbClr val="203864"/>
                </a:solidFill>
                <a:latin typeface="Arial" panose="020B0604020202020204"/>
                <a:ea typeface="Arial" panose="020B0604020202020204"/>
                <a:cs typeface="Arial" panose="020B0604020202020204"/>
                <a:sym typeface="Arial" panose="020B0604020202020204"/>
              </a:defRPr>
            </a:lvl1pPr>
          </a:lstStyle>
          <a:p>
            <a:r>
              <a:t>FIND AND RESOLVE THE MISSING VALUES</a:t>
            </a:r>
          </a:p>
        </p:txBody>
      </p:sp>
      <p:pic>
        <p:nvPicPr>
          <p:cNvPr id="158" name="Picture 8" descr="Picture 8"/>
          <p:cNvPicPr>
            <a:picLocks noChangeAspect="1"/>
          </p:cNvPicPr>
          <p:nvPr/>
        </p:nvPicPr>
        <p:blipFill>
          <a:blip r:embed="rId2"/>
          <a:stretch>
            <a:fillRect/>
          </a:stretch>
        </p:blipFill>
        <p:spPr>
          <a:xfrm>
            <a:off x="8305486" y="1955671"/>
            <a:ext cx="2392888" cy="4305674"/>
          </a:xfrm>
          <a:prstGeom prst="rect">
            <a:avLst/>
          </a:prstGeom>
          <a:ln w="12700">
            <a:miter lim="400000"/>
            <a:headEnd/>
            <a:tailEnd/>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Box 4"/>
          <p:cNvSpPr txBox="1"/>
          <p:nvPr/>
        </p:nvSpPr>
        <p:spPr>
          <a:xfrm>
            <a:off x="973122" y="286453"/>
            <a:ext cx="7432648" cy="548043"/>
          </a:xfrm>
          <a:prstGeom prst="rect">
            <a:avLst/>
          </a:prstGeom>
          <a:ln w="12700">
            <a:miter lim="400000"/>
          </a:ln>
        </p:spPr>
        <p:txBody>
          <a:bodyPr lIns="45718" tIns="45718" rIns="45718" bIns="45718">
            <a:spAutoFit/>
          </a:bodyPr>
          <a:lstStyle>
            <a:lvl1pPr>
              <a:defRPr sz="3200" b="1">
                <a:solidFill>
                  <a:srgbClr val="203864"/>
                </a:solidFill>
                <a:latin typeface="Arial" panose="020B0604020202020204"/>
                <a:ea typeface="Arial" panose="020B0604020202020204"/>
                <a:cs typeface="Arial" panose="020B0604020202020204"/>
                <a:sym typeface="Arial" panose="020B0604020202020204"/>
              </a:defRPr>
            </a:lvl1pPr>
          </a:lstStyle>
          <a:p>
            <a:r>
              <a:t>SCALING AND NORMALIZATION</a:t>
            </a:r>
          </a:p>
        </p:txBody>
      </p:sp>
      <p:pic>
        <p:nvPicPr>
          <p:cNvPr id="161" name="Picture 6" descr="Picture 6"/>
          <p:cNvPicPr>
            <a:picLocks noChangeAspect="1"/>
          </p:cNvPicPr>
          <p:nvPr/>
        </p:nvPicPr>
        <p:blipFill>
          <a:blip r:embed="rId1"/>
          <a:stretch>
            <a:fillRect/>
          </a:stretch>
        </p:blipFill>
        <p:spPr>
          <a:xfrm>
            <a:off x="234892" y="1201871"/>
            <a:ext cx="11316749" cy="5077290"/>
          </a:xfrm>
          <a:prstGeom prst="rect">
            <a:avLst/>
          </a:prstGeom>
          <a:ln w="12700">
            <a:miter lim="400000"/>
            <a:headEnd/>
            <a:tailEnd/>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Picture 3" descr="Picture 3"/>
          <p:cNvPicPr>
            <a:picLocks noChangeAspect="1"/>
          </p:cNvPicPr>
          <p:nvPr/>
        </p:nvPicPr>
        <p:blipFill>
          <a:blip r:embed="rId1"/>
          <a:stretch>
            <a:fillRect/>
          </a:stretch>
        </p:blipFill>
        <p:spPr>
          <a:xfrm>
            <a:off x="3613736" y="845191"/>
            <a:ext cx="2347163" cy="5167618"/>
          </a:xfrm>
          <a:prstGeom prst="rect">
            <a:avLst/>
          </a:prstGeom>
          <a:ln w="12700">
            <a:miter lim="400000"/>
            <a:headEnd/>
            <a:tailEnd/>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4"/>
          <p:cNvSpPr txBox="1"/>
          <p:nvPr/>
        </p:nvSpPr>
        <p:spPr>
          <a:xfrm>
            <a:off x="973121" y="286453"/>
            <a:ext cx="8137323" cy="548043"/>
          </a:xfrm>
          <a:prstGeom prst="rect">
            <a:avLst/>
          </a:prstGeom>
          <a:ln w="12700">
            <a:miter lim="400000"/>
          </a:ln>
        </p:spPr>
        <p:txBody>
          <a:bodyPr lIns="45718" tIns="45718" rIns="45718" bIns="45718">
            <a:spAutoFit/>
          </a:bodyPr>
          <a:lstStyle>
            <a:lvl1pPr>
              <a:defRPr sz="3200" b="1">
                <a:solidFill>
                  <a:srgbClr val="203864"/>
                </a:solidFill>
                <a:latin typeface="Arial" panose="020B0604020202020204"/>
                <a:ea typeface="Arial" panose="020B0604020202020204"/>
                <a:cs typeface="Arial" panose="020B0604020202020204"/>
                <a:sym typeface="Arial" panose="020B0604020202020204"/>
              </a:defRPr>
            </a:lvl1pPr>
          </a:lstStyle>
          <a:p>
            <a:r>
              <a:t>FEATURE SELECTION / ENGINEERING</a:t>
            </a:r>
          </a:p>
        </p:txBody>
      </p:sp>
      <p:pic>
        <p:nvPicPr>
          <p:cNvPr id="166" name="Picture 2" descr="Picture 2"/>
          <p:cNvPicPr>
            <a:picLocks noChangeAspect="1"/>
          </p:cNvPicPr>
          <p:nvPr/>
        </p:nvPicPr>
        <p:blipFill>
          <a:blip r:embed="rId1"/>
          <a:stretch>
            <a:fillRect/>
          </a:stretch>
        </p:blipFill>
        <p:spPr>
          <a:xfrm>
            <a:off x="1269691" y="871225"/>
            <a:ext cx="9266724" cy="5526022"/>
          </a:xfrm>
          <a:prstGeom prst="rect">
            <a:avLst/>
          </a:prstGeom>
          <a:ln w="12700">
            <a:miter lim="400000"/>
            <a:headEnd/>
            <a:tailEnd/>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Box 5"/>
          <p:cNvSpPr txBox="1"/>
          <p:nvPr/>
        </p:nvSpPr>
        <p:spPr>
          <a:xfrm>
            <a:off x="1182847" y="427839"/>
            <a:ext cx="5503179" cy="497045"/>
          </a:xfrm>
          <a:prstGeom prst="rect">
            <a:avLst/>
          </a:prstGeom>
          <a:ln w="12700">
            <a:miter lim="400000"/>
          </a:ln>
        </p:spPr>
        <p:txBody>
          <a:bodyPr lIns="45718" tIns="45718" rIns="45718" bIns="45718">
            <a:spAutoFit/>
          </a:bodyPr>
          <a:lstStyle>
            <a:lvl1pPr>
              <a:defRPr sz="3200" b="1">
                <a:solidFill>
                  <a:srgbClr val="002060"/>
                </a:solidFill>
                <a:latin typeface="+mn-lt"/>
                <a:ea typeface="+mn-ea"/>
                <a:cs typeface="+mn-cs"/>
                <a:sym typeface="Calibri" panose="020F0502020204030204"/>
              </a:defRPr>
            </a:lvl1pPr>
          </a:lstStyle>
          <a:p>
            <a:r>
              <a:t>PERFORMING KNN CLASSIFIER</a:t>
            </a:r>
          </a:p>
        </p:txBody>
      </p:sp>
      <p:pic>
        <p:nvPicPr>
          <p:cNvPr id="169" name="Picture 7" descr="Picture 7"/>
          <p:cNvPicPr>
            <a:picLocks noChangeAspect="1"/>
          </p:cNvPicPr>
          <p:nvPr/>
        </p:nvPicPr>
        <p:blipFill>
          <a:blip r:embed="rId1"/>
          <a:stretch>
            <a:fillRect/>
          </a:stretch>
        </p:blipFill>
        <p:spPr>
          <a:xfrm>
            <a:off x="1182847" y="964734"/>
            <a:ext cx="8862829" cy="5206135"/>
          </a:xfrm>
          <a:prstGeom prst="rect">
            <a:avLst/>
          </a:prstGeom>
          <a:ln w="12700">
            <a:miter lim="400000"/>
            <a:headEnd/>
            <a:tailEnd/>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Box 5"/>
          <p:cNvSpPr txBox="1"/>
          <p:nvPr/>
        </p:nvSpPr>
        <p:spPr>
          <a:xfrm>
            <a:off x="1182848" y="578840"/>
            <a:ext cx="6556422" cy="802987"/>
          </a:xfrm>
          <a:prstGeom prst="rect">
            <a:avLst/>
          </a:prstGeom>
          <a:ln w="12700">
            <a:miter lim="400000"/>
          </a:ln>
        </p:spPr>
        <p:txBody>
          <a:bodyPr lIns="45718" tIns="45718" rIns="45718" bIns="45718">
            <a:spAutoFit/>
          </a:bodyPr>
          <a:lstStyle>
            <a:lvl1pPr>
              <a:defRPr sz="3200" b="1">
                <a:solidFill>
                  <a:srgbClr val="002060"/>
                </a:solidFill>
                <a:latin typeface="Arial" panose="020B0604020202020204"/>
                <a:ea typeface="Arial" panose="020B0604020202020204"/>
                <a:cs typeface="Arial" panose="020B0604020202020204"/>
                <a:sym typeface="Arial" panose="020B0604020202020204"/>
              </a:defRPr>
            </a:lvl1pPr>
          </a:lstStyle>
          <a:p>
            <a:r>
              <a:t>PERFORMING KNN CLASSIFIER</a:t>
            </a:r>
            <a:endParaRPr>
              <a:latin typeface="+mn-lt"/>
              <a:ea typeface="+mn-ea"/>
              <a:cs typeface="+mn-cs"/>
              <a:sym typeface="Calibri" panose="020F0502020204030204"/>
            </a:endParaRPr>
          </a:p>
        </p:txBody>
      </p:sp>
      <p:pic>
        <p:nvPicPr>
          <p:cNvPr id="172" name="Picture 2" descr="Picture 2"/>
          <p:cNvPicPr>
            <a:picLocks noChangeAspect="1"/>
          </p:cNvPicPr>
          <p:nvPr/>
        </p:nvPicPr>
        <p:blipFill>
          <a:blip r:embed="rId1"/>
          <a:stretch>
            <a:fillRect/>
          </a:stretch>
        </p:blipFill>
        <p:spPr>
          <a:xfrm>
            <a:off x="1182847" y="1492496"/>
            <a:ext cx="6767147" cy="1737512"/>
          </a:xfrm>
          <a:prstGeom prst="rect">
            <a:avLst/>
          </a:prstGeom>
          <a:ln w="12700">
            <a:miter lim="400000"/>
            <a:headEnd/>
            <a:tailEnd/>
          </a:ln>
        </p:spPr>
      </p:pic>
      <p:sp>
        <p:nvSpPr>
          <p:cNvPr id="173" name="TextBox 3"/>
          <p:cNvSpPr txBox="1"/>
          <p:nvPr/>
        </p:nvSpPr>
        <p:spPr>
          <a:xfrm>
            <a:off x="1702965" y="3489493"/>
            <a:ext cx="6162263" cy="264254"/>
          </a:xfrm>
          <a:prstGeom prst="rect">
            <a:avLst/>
          </a:prstGeom>
          <a:ln w="12700">
            <a:miter lim="400000"/>
          </a:ln>
        </p:spPr>
        <p:txBody>
          <a:bodyPr lIns="45718" tIns="45718" rIns="45718" bIns="45718">
            <a:spAutoFit/>
          </a:bodyPr>
          <a:lstStyle>
            <a:lvl1pPr>
              <a:defRPr sz="1200">
                <a:latin typeface="Arial" panose="020B0604020202020204"/>
                <a:ea typeface="Arial" panose="020B0604020202020204"/>
                <a:cs typeface="Arial" panose="020B0604020202020204"/>
                <a:sym typeface="Arial" panose="020B0604020202020204"/>
              </a:defRPr>
            </a:lvl1pPr>
          </a:lstStyle>
          <a:p>
            <a:r>
              <a:t>We got the accuracy of 0.85 in KNN Classifier</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101" name="Title 1"/>
          <p:cNvSpPr txBox="1"/>
          <p:nvPr>
            <p:ph type="title"/>
          </p:nvPr>
        </p:nvSpPr>
        <p:spPr>
          <a:xfrm>
            <a:off x="838200" y="365125"/>
            <a:ext cx="10515600" cy="1325563"/>
          </a:xfrm>
          <a:prstGeom prst="rect">
            <a:avLst/>
          </a:prstGeom>
        </p:spPr>
        <p:txBody>
          <a:bodyPr/>
          <a:lstStyle>
            <a:lvl1pPr>
              <a:defRPr sz="4200" b="1">
                <a:solidFill>
                  <a:srgbClr val="892390"/>
                </a:solidFill>
                <a:latin typeface="+mn-lt"/>
                <a:ea typeface="+mn-ea"/>
                <a:cs typeface="+mn-cs"/>
                <a:sym typeface="Calibri" panose="020F0502020204030204"/>
              </a:defRPr>
            </a:lvl1pPr>
          </a:lstStyle>
          <a:p>
            <a:r>
              <a:t>ABSTRACT</a:t>
            </a:r>
          </a:p>
        </p:txBody>
      </p:sp>
      <p:sp>
        <p:nvSpPr>
          <p:cNvPr id="102" name="Content Placeholder 2"/>
          <p:cNvSpPr txBox="1"/>
          <p:nvPr>
            <p:ph type="body" idx="1"/>
          </p:nvPr>
        </p:nvSpPr>
        <p:spPr>
          <a:xfrm>
            <a:off x="838200" y="1825625"/>
            <a:ext cx="10515600" cy="4351338"/>
          </a:xfrm>
          <a:prstGeom prst="rect">
            <a:avLst/>
          </a:prstGeom>
        </p:spPr>
        <p:txBody>
          <a:bodyPr/>
          <a:lstStyle/>
          <a:p>
            <a:pPr>
              <a:defRPr sz="2400"/>
            </a:pPr>
            <a:r>
              <a:t>Employee attrition poses significant challenges for businesses, impacting productivity and continuity. In this project, we aim to develop a predictive system using HR analytics to identify employees at risk of leaving.</a:t>
            </a:r>
            <a:br/>
          </a:p>
          <a:p>
            <a:pPr>
              <a:defRPr sz="2400"/>
            </a:pPr>
            <a:r>
              <a:t>Our goal is to accurately predict employee attrition within an organization or team. We utilize a dataset of 4400 rows and 29 columns, including attributes such as age, job role, job satisfaction, work-life balance, and performance rating.</a:t>
            </a:r>
            <a:br/>
          </a:p>
          <a:p>
            <a:pPr>
              <a:defRPr sz="2400"/>
            </a:pPr>
            <a:r>
              <a:t>Leveraging machine learning algorithms like logistic regression, decision trees, random forests, and gradient boosting, we conduct data preprocessing, feature engineering, model training, and performance evaluation.</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Box 5"/>
          <p:cNvSpPr txBox="1"/>
          <p:nvPr/>
        </p:nvSpPr>
        <p:spPr>
          <a:xfrm>
            <a:off x="1182847" y="427839"/>
            <a:ext cx="8019875" cy="548043"/>
          </a:xfrm>
          <a:prstGeom prst="rect">
            <a:avLst/>
          </a:prstGeom>
          <a:ln w="12700">
            <a:miter lim="400000"/>
          </a:ln>
        </p:spPr>
        <p:txBody>
          <a:bodyPr lIns="45718" tIns="45718" rIns="45718" bIns="45718">
            <a:spAutoFit/>
          </a:bodyPr>
          <a:lstStyle>
            <a:lvl1pPr>
              <a:defRPr sz="3200" b="1">
                <a:solidFill>
                  <a:srgbClr val="002060"/>
                </a:solidFill>
                <a:latin typeface="Arial" panose="020B0604020202020204"/>
                <a:ea typeface="Arial" panose="020B0604020202020204"/>
                <a:cs typeface="Arial" panose="020B0604020202020204"/>
                <a:sym typeface="Arial" panose="020B0604020202020204"/>
              </a:defRPr>
            </a:lvl1pPr>
          </a:lstStyle>
          <a:p>
            <a:r>
              <a:t>PERFORMING LOGISTIC REGRESSION</a:t>
            </a:r>
          </a:p>
        </p:txBody>
      </p:sp>
      <p:pic>
        <p:nvPicPr>
          <p:cNvPr id="176" name="Picture 2" descr="Picture 2"/>
          <p:cNvPicPr>
            <a:picLocks noChangeAspect="1"/>
          </p:cNvPicPr>
          <p:nvPr/>
        </p:nvPicPr>
        <p:blipFill>
          <a:blip r:embed="rId1"/>
          <a:stretch>
            <a:fillRect/>
          </a:stretch>
        </p:blipFill>
        <p:spPr>
          <a:xfrm>
            <a:off x="1182847" y="1050828"/>
            <a:ext cx="8184590" cy="4555007"/>
          </a:xfrm>
          <a:prstGeom prst="rect">
            <a:avLst/>
          </a:prstGeom>
          <a:ln w="12700">
            <a:miter lim="400000"/>
            <a:headEnd/>
            <a:tailEnd/>
          </a:ln>
        </p:spPr>
      </p:pic>
      <p:sp>
        <p:nvSpPr>
          <p:cNvPr id="177" name="TextBox 3"/>
          <p:cNvSpPr txBox="1"/>
          <p:nvPr/>
        </p:nvSpPr>
        <p:spPr>
          <a:xfrm>
            <a:off x="1182847" y="5859495"/>
            <a:ext cx="5536736" cy="510886"/>
          </a:xfrm>
          <a:prstGeom prst="rect">
            <a:avLst/>
          </a:prstGeom>
          <a:ln w="12700">
            <a:miter lim="400000"/>
          </a:ln>
        </p:spPr>
        <p:txBody>
          <a:bodyPr lIns="45718" tIns="45718" rIns="45718" bIns="45718">
            <a:spAutoFit/>
          </a:bodyPr>
          <a:lstStyle>
            <a:lvl1pPr>
              <a:defRPr sz="1200">
                <a:latin typeface="Arial" panose="020B0604020202020204"/>
                <a:ea typeface="Arial" panose="020B0604020202020204"/>
                <a:cs typeface="Arial" panose="020B0604020202020204"/>
                <a:sym typeface="Arial" panose="020B0604020202020204"/>
              </a:defRPr>
            </a:lvl1pPr>
          </a:lstStyle>
          <a:p>
            <a:r>
              <a:t>We got the accuracy of 0.84 in Logistic Regression</a:t>
            </a:r>
            <a:endParaRPr>
              <a:latin typeface="+mn-lt"/>
              <a:ea typeface="+mn-ea"/>
              <a:cs typeface="+mn-cs"/>
              <a:sym typeface="Calibri" panose="020F0502020204030204"/>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Box 5"/>
          <p:cNvSpPr txBox="1"/>
          <p:nvPr/>
        </p:nvSpPr>
        <p:spPr>
          <a:xfrm>
            <a:off x="1199357" y="404344"/>
            <a:ext cx="6644080" cy="548043"/>
          </a:xfrm>
          <a:prstGeom prst="rect">
            <a:avLst/>
          </a:prstGeom>
          <a:ln w="12700">
            <a:miter lim="400000"/>
          </a:ln>
        </p:spPr>
        <p:txBody>
          <a:bodyPr lIns="45718" tIns="45718" rIns="45718" bIns="45718">
            <a:spAutoFit/>
          </a:bodyPr>
          <a:lstStyle>
            <a:lvl1pPr>
              <a:defRPr sz="3200" b="1">
                <a:solidFill>
                  <a:srgbClr val="002060"/>
                </a:solidFill>
                <a:latin typeface="Arial" panose="020B0604020202020204"/>
                <a:ea typeface="Arial" panose="020B0604020202020204"/>
                <a:cs typeface="Arial" panose="020B0604020202020204"/>
                <a:sym typeface="Arial" panose="020B0604020202020204"/>
              </a:defRPr>
            </a:lvl1pPr>
          </a:lstStyle>
          <a:p>
            <a:r>
              <a:t>PERFORMING DECISION TREE</a:t>
            </a:r>
          </a:p>
        </p:txBody>
      </p:sp>
      <p:pic>
        <p:nvPicPr>
          <p:cNvPr id="180" name="Picture 1" descr="Picture 1"/>
          <p:cNvPicPr>
            <a:picLocks noChangeAspect="1"/>
          </p:cNvPicPr>
          <p:nvPr/>
        </p:nvPicPr>
        <p:blipFill>
          <a:blip r:embed="rId1"/>
          <a:stretch>
            <a:fillRect/>
          </a:stretch>
        </p:blipFill>
        <p:spPr>
          <a:xfrm>
            <a:off x="1444201" y="1079113"/>
            <a:ext cx="5731511" cy="4295142"/>
          </a:xfrm>
          <a:prstGeom prst="rect">
            <a:avLst/>
          </a:prstGeom>
          <a:ln w="12700">
            <a:miter lim="400000"/>
            <a:headEnd/>
            <a:tailEnd/>
          </a:ln>
        </p:spPr>
      </p:pic>
      <p:sp>
        <p:nvSpPr>
          <p:cNvPr id="181" name="TextBox 7"/>
          <p:cNvSpPr txBox="1"/>
          <p:nvPr/>
        </p:nvSpPr>
        <p:spPr>
          <a:xfrm>
            <a:off x="1895301" y="5569527"/>
            <a:ext cx="4995950" cy="442053"/>
          </a:xfrm>
          <a:prstGeom prst="rect">
            <a:avLst/>
          </a:prstGeom>
          <a:ln w="12700">
            <a:miter lim="400000"/>
          </a:ln>
        </p:spPr>
        <p:txBody>
          <a:bodyPr lIns="45718" tIns="45718" rIns="45718" bIns="45718">
            <a:spAutoFit/>
          </a:bodyPr>
          <a:lstStyle>
            <a:lvl1pPr>
              <a:defRPr sz="1200">
                <a:solidFill>
                  <a:srgbClr val="212121"/>
                </a:solidFill>
                <a:latin typeface="Arial" panose="020B0604020202020204"/>
                <a:ea typeface="Arial" panose="020B0604020202020204"/>
                <a:cs typeface="Arial" panose="020B0604020202020204"/>
                <a:sym typeface="Arial" panose="020B0604020202020204"/>
              </a:defRPr>
            </a:lvl1pPr>
          </a:lstStyle>
          <a:p>
            <a:r>
              <a:t>We got a very good accuracy of 0.98 in Decision Tree</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Box 5"/>
          <p:cNvSpPr txBox="1"/>
          <p:nvPr/>
        </p:nvSpPr>
        <p:spPr>
          <a:xfrm>
            <a:off x="1182847" y="427839"/>
            <a:ext cx="6644080" cy="548043"/>
          </a:xfrm>
          <a:prstGeom prst="rect">
            <a:avLst/>
          </a:prstGeom>
          <a:ln w="12700">
            <a:miter lim="400000"/>
          </a:ln>
        </p:spPr>
        <p:txBody>
          <a:bodyPr lIns="45718" tIns="45718" rIns="45718" bIns="45718">
            <a:spAutoFit/>
          </a:bodyPr>
          <a:lstStyle>
            <a:lvl1pPr>
              <a:defRPr sz="3200" b="1">
                <a:solidFill>
                  <a:srgbClr val="002060"/>
                </a:solidFill>
                <a:latin typeface="Arial" panose="020B0604020202020204"/>
                <a:ea typeface="Arial" panose="020B0604020202020204"/>
                <a:cs typeface="Arial" panose="020B0604020202020204"/>
                <a:sym typeface="Arial" panose="020B0604020202020204"/>
              </a:defRPr>
            </a:lvl1pPr>
          </a:lstStyle>
          <a:p>
            <a:r>
              <a:t>HYPERPARAMETER TUNING</a:t>
            </a:r>
          </a:p>
        </p:txBody>
      </p:sp>
      <p:pic>
        <p:nvPicPr>
          <p:cNvPr id="184" name="Picture 2" descr="Picture 2"/>
          <p:cNvPicPr>
            <a:picLocks noChangeAspect="1"/>
          </p:cNvPicPr>
          <p:nvPr/>
        </p:nvPicPr>
        <p:blipFill>
          <a:blip r:embed="rId1"/>
          <a:stretch>
            <a:fillRect/>
          </a:stretch>
        </p:blipFill>
        <p:spPr>
          <a:xfrm>
            <a:off x="1838960" y="1341120"/>
            <a:ext cx="5699125" cy="4448810"/>
          </a:xfrm>
          <a:prstGeom prst="rect">
            <a:avLst/>
          </a:prstGeom>
          <a:ln w="12700">
            <a:miter lim="400000"/>
            <a:headEnd/>
            <a:tailEnd/>
          </a:ln>
        </p:spPr>
      </p:pic>
      <p:sp>
        <p:nvSpPr>
          <p:cNvPr id="185" name="TextBox 7"/>
          <p:cNvSpPr txBox="1"/>
          <p:nvPr/>
        </p:nvSpPr>
        <p:spPr>
          <a:xfrm>
            <a:off x="1521228" y="6035040"/>
            <a:ext cx="5785660" cy="617360"/>
          </a:xfrm>
          <a:prstGeom prst="rect">
            <a:avLst/>
          </a:prstGeom>
          <a:ln w="12700">
            <a:miter lim="400000"/>
          </a:ln>
        </p:spPr>
        <p:txBody>
          <a:bodyPr lIns="45718" tIns="45718" rIns="45718" bIns="45718">
            <a:spAutoFit/>
          </a:bodyPr>
          <a:lstStyle>
            <a:lvl1pPr>
              <a:defRPr>
                <a:solidFill>
                  <a:srgbClr val="212121"/>
                </a:solidFill>
                <a:latin typeface="Arial" panose="020B0604020202020204"/>
                <a:ea typeface="Arial" panose="020B0604020202020204"/>
                <a:cs typeface="Arial" panose="020B0604020202020204"/>
                <a:sym typeface="Arial" panose="020B0604020202020204"/>
              </a:defRPr>
            </a:lvl1pPr>
          </a:lstStyle>
          <a:p>
            <a:r>
              <a:t>We got the accuracy of 0.99 in Random Forest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Placeholder 3" descr="K fold validation"/>
          <p:cNvPicPr>
            <a:picLocks noChangeAspect="1"/>
          </p:cNvPicPr>
          <p:nvPr>
            <p:ph type="pic" sz="half" idx="21"/>
          </p:nvPr>
        </p:nvPicPr>
        <p:blipFill>
          <a:blip r:embed="rId1"/>
          <a:stretch>
            <a:fillRect/>
          </a:stretch>
        </p:blipFill>
        <p:spPr>
          <a:xfrm>
            <a:off x="767715" y="1341120"/>
            <a:ext cx="9919970" cy="5246370"/>
          </a:xfrm>
          <a:prstGeom prst="rect">
            <a:avLst/>
          </a:prstGeom>
        </p:spPr>
      </p:pic>
      <p:sp>
        <p:nvSpPr>
          <p:cNvPr id="7" name="Text Box 6"/>
          <p:cNvSpPr txBox="1"/>
          <p:nvPr/>
        </p:nvSpPr>
        <p:spPr>
          <a:xfrm>
            <a:off x="1107440" y="293370"/>
            <a:ext cx="8517255" cy="5207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sz="2800" b="0" i="0" u="none" strike="noStrike" cap="none" spc="0" normalizeH="0" baseline="0">
                <a:ln>
                  <a:noFill/>
                </a:ln>
                <a:solidFill>
                  <a:srgbClr val="000000"/>
                </a:solidFill>
                <a:effectLst/>
                <a:uFillTx/>
                <a:latin typeface="Times New Roman" panose="02020603050405020304" charset="0"/>
                <a:ea typeface="+mj-ea"/>
                <a:cs typeface="Times New Roman" panose="02020603050405020304" charset="0"/>
                <a:sym typeface="Helvetica"/>
              </a:rPr>
              <a:t>K-Fold Cross Validation</a:t>
            </a:r>
            <a:endParaRPr kumimoji="0" lang="en-US" sz="2800" b="0" i="0" u="none" strike="noStrike" cap="none" spc="0" normalizeH="0" baseline="0">
              <a:ln>
                <a:noFill/>
              </a:ln>
              <a:solidFill>
                <a:srgbClr val="000000"/>
              </a:solidFill>
              <a:effectLst/>
              <a:uFillTx/>
              <a:latin typeface="Times New Roman" panose="02020603050405020304" charset="0"/>
              <a:ea typeface="+mj-ea"/>
              <a:cs typeface="Times New Roman" panose="02020603050405020304" charset="0"/>
              <a:sym typeface="Helvetica"/>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Box 5"/>
          <p:cNvSpPr txBox="1"/>
          <p:nvPr/>
        </p:nvSpPr>
        <p:spPr>
          <a:xfrm>
            <a:off x="1182847" y="394587"/>
            <a:ext cx="6644080" cy="548043"/>
          </a:xfrm>
          <a:prstGeom prst="rect">
            <a:avLst/>
          </a:prstGeom>
          <a:ln w="12700">
            <a:miter lim="400000"/>
          </a:ln>
        </p:spPr>
        <p:txBody>
          <a:bodyPr lIns="45718" tIns="45718" rIns="45718" bIns="45718">
            <a:spAutoFit/>
          </a:bodyPr>
          <a:lstStyle>
            <a:lvl1pPr>
              <a:defRPr sz="3200" b="1">
                <a:solidFill>
                  <a:srgbClr val="002060"/>
                </a:solidFill>
                <a:latin typeface="Arial" panose="020B0604020202020204"/>
                <a:ea typeface="Arial" panose="020B0604020202020204"/>
                <a:cs typeface="Arial" panose="020B0604020202020204"/>
                <a:sym typeface="Arial" panose="020B0604020202020204"/>
              </a:defRPr>
            </a:lvl1pPr>
          </a:lstStyle>
          <a:p>
            <a:r>
              <a:t>MODEL DEPLOYMENT</a:t>
            </a:r>
          </a:p>
        </p:txBody>
      </p:sp>
      <p:pic>
        <p:nvPicPr>
          <p:cNvPr id="188" name="Picture 4" descr="Picture 4"/>
          <p:cNvPicPr>
            <a:picLocks noChangeAspect="1"/>
          </p:cNvPicPr>
          <p:nvPr/>
        </p:nvPicPr>
        <p:blipFill>
          <a:blip r:embed="rId1"/>
          <a:stretch>
            <a:fillRect/>
          </a:stretch>
        </p:blipFill>
        <p:spPr>
          <a:xfrm>
            <a:off x="1403954" y="1772814"/>
            <a:ext cx="7887801" cy="4391640"/>
          </a:xfrm>
          <a:prstGeom prst="rect">
            <a:avLst/>
          </a:prstGeom>
          <a:ln w="12700">
            <a:miter lim="400000"/>
            <a:headEnd/>
            <a:tailEnd/>
          </a:ln>
        </p:spPr>
      </p:pic>
      <p:sp>
        <p:nvSpPr>
          <p:cNvPr id="189" name="TextBox 6"/>
          <p:cNvSpPr txBox="1"/>
          <p:nvPr/>
        </p:nvSpPr>
        <p:spPr>
          <a:xfrm>
            <a:off x="1403954" y="1226304"/>
            <a:ext cx="3084023" cy="333086"/>
          </a:xfrm>
          <a:prstGeom prst="rect">
            <a:avLst/>
          </a:prstGeom>
          <a:ln w="12700">
            <a:miter lim="400000"/>
          </a:ln>
        </p:spPr>
        <p:txBody>
          <a:bodyPr lIns="45718" tIns="45718" rIns="45718" bIns="45718">
            <a:spAutoFit/>
          </a:bodyPr>
          <a:lstStyle>
            <a:lvl1pPr>
              <a:defRPr>
                <a:latin typeface="+mn-lt"/>
                <a:ea typeface="+mn-ea"/>
                <a:cs typeface="+mn-cs"/>
                <a:sym typeface="Calibri" panose="020F0502020204030204"/>
              </a:defRPr>
            </a:lvl1pPr>
          </a:lstStyle>
          <a:p>
            <a:r>
              <a:t>HTML code for index page</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Box 5"/>
          <p:cNvSpPr txBox="1"/>
          <p:nvPr/>
        </p:nvSpPr>
        <p:spPr>
          <a:xfrm>
            <a:off x="1182847" y="411212"/>
            <a:ext cx="6644080" cy="548044"/>
          </a:xfrm>
          <a:prstGeom prst="rect">
            <a:avLst/>
          </a:prstGeom>
          <a:ln w="12700">
            <a:miter lim="400000"/>
          </a:ln>
        </p:spPr>
        <p:txBody>
          <a:bodyPr lIns="45718" tIns="45718" rIns="45718" bIns="45718">
            <a:spAutoFit/>
          </a:bodyPr>
          <a:lstStyle>
            <a:lvl1pPr>
              <a:defRPr sz="3200" b="1">
                <a:solidFill>
                  <a:srgbClr val="002060"/>
                </a:solidFill>
                <a:latin typeface="Arial" panose="020B0604020202020204"/>
                <a:ea typeface="Arial" panose="020B0604020202020204"/>
                <a:cs typeface="Arial" panose="020B0604020202020204"/>
                <a:sym typeface="Arial" panose="020B0604020202020204"/>
              </a:defRPr>
            </a:lvl1pPr>
          </a:lstStyle>
          <a:p>
            <a:r>
              <a:t>MODEL DEPLOYMENT</a:t>
            </a:r>
          </a:p>
        </p:txBody>
      </p:sp>
      <p:pic>
        <p:nvPicPr>
          <p:cNvPr id="192" name="Picture 2" descr="Picture 2"/>
          <p:cNvPicPr>
            <a:picLocks noChangeAspect="1"/>
          </p:cNvPicPr>
          <p:nvPr/>
        </p:nvPicPr>
        <p:blipFill>
          <a:blip r:embed="rId1"/>
          <a:stretch>
            <a:fillRect/>
          </a:stretch>
        </p:blipFill>
        <p:spPr>
          <a:xfrm>
            <a:off x="1265976" y="1769359"/>
            <a:ext cx="8440329" cy="4677429"/>
          </a:xfrm>
          <a:prstGeom prst="rect">
            <a:avLst/>
          </a:prstGeom>
          <a:ln w="12700">
            <a:miter lim="400000"/>
            <a:headEnd/>
            <a:tailEnd/>
          </a:ln>
        </p:spPr>
      </p:pic>
      <p:sp>
        <p:nvSpPr>
          <p:cNvPr id="193" name="TextBox 6"/>
          <p:cNvSpPr txBox="1"/>
          <p:nvPr/>
        </p:nvSpPr>
        <p:spPr>
          <a:xfrm>
            <a:off x="1330035" y="1363287"/>
            <a:ext cx="4854635" cy="625186"/>
          </a:xfrm>
          <a:prstGeom prst="rect">
            <a:avLst/>
          </a:prstGeom>
          <a:ln w="12700">
            <a:miter lim="400000"/>
          </a:ln>
        </p:spPr>
        <p:txBody>
          <a:bodyPr lIns="45718" tIns="45718" rIns="45718" bIns="45718">
            <a:spAutoFit/>
          </a:bodyPr>
          <a:lstStyle>
            <a:lvl1pPr>
              <a:defRPr>
                <a:latin typeface="+mn-lt"/>
                <a:ea typeface="+mn-ea"/>
                <a:cs typeface="+mn-cs"/>
                <a:sym typeface="Calibri" panose="020F0502020204030204"/>
              </a:defRPr>
            </a:lvl1pPr>
          </a:lstStyle>
          <a:p>
            <a:r>
              <a:t>HTML code for result page</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Box 5"/>
          <p:cNvSpPr txBox="1"/>
          <p:nvPr/>
        </p:nvSpPr>
        <p:spPr>
          <a:xfrm>
            <a:off x="1182847" y="411212"/>
            <a:ext cx="6644080" cy="548044"/>
          </a:xfrm>
          <a:prstGeom prst="rect">
            <a:avLst/>
          </a:prstGeom>
          <a:ln w="12700">
            <a:miter lim="400000"/>
          </a:ln>
        </p:spPr>
        <p:txBody>
          <a:bodyPr lIns="45718" tIns="45718" rIns="45718" bIns="45718">
            <a:spAutoFit/>
          </a:bodyPr>
          <a:lstStyle>
            <a:lvl1pPr>
              <a:defRPr sz="3200" b="1">
                <a:solidFill>
                  <a:srgbClr val="002060"/>
                </a:solidFill>
                <a:latin typeface="Arial" panose="020B0604020202020204"/>
                <a:ea typeface="Arial" panose="020B0604020202020204"/>
                <a:cs typeface="Arial" panose="020B0604020202020204"/>
                <a:sym typeface="Arial" panose="020B0604020202020204"/>
              </a:defRPr>
            </a:lvl1pPr>
          </a:lstStyle>
          <a:p>
            <a:r>
              <a:t>MODEL DEPLOYMENT</a:t>
            </a:r>
          </a:p>
        </p:txBody>
      </p:sp>
      <p:pic>
        <p:nvPicPr>
          <p:cNvPr id="196" name="Picture 2" descr="Picture 2"/>
          <p:cNvPicPr>
            <a:picLocks noChangeAspect="1"/>
          </p:cNvPicPr>
          <p:nvPr/>
        </p:nvPicPr>
        <p:blipFill>
          <a:blip r:embed="rId1"/>
          <a:stretch>
            <a:fillRect/>
          </a:stretch>
        </p:blipFill>
        <p:spPr>
          <a:xfrm>
            <a:off x="1265976" y="1769359"/>
            <a:ext cx="8440329" cy="4677429"/>
          </a:xfrm>
          <a:prstGeom prst="rect">
            <a:avLst/>
          </a:prstGeom>
          <a:ln w="12700">
            <a:miter lim="400000"/>
            <a:headEnd/>
            <a:tailEnd/>
          </a:ln>
        </p:spPr>
      </p:pic>
      <p:sp>
        <p:nvSpPr>
          <p:cNvPr id="197" name="TextBox 6"/>
          <p:cNvSpPr txBox="1"/>
          <p:nvPr/>
        </p:nvSpPr>
        <p:spPr>
          <a:xfrm>
            <a:off x="1330035" y="1363287"/>
            <a:ext cx="4854635" cy="625186"/>
          </a:xfrm>
          <a:prstGeom prst="rect">
            <a:avLst/>
          </a:prstGeom>
          <a:ln w="12700">
            <a:miter lim="400000"/>
          </a:ln>
        </p:spPr>
        <p:txBody>
          <a:bodyPr lIns="45718" tIns="45718" rIns="45718" bIns="45718">
            <a:spAutoFit/>
          </a:bodyPr>
          <a:lstStyle>
            <a:lvl1pPr>
              <a:defRPr>
                <a:latin typeface="+mn-lt"/>
                <a:ea typeface="+mn-ea"/>
                <a:cs typeface="+mn-cs"/>
                <a:sym typeface="Calibri" panose="020F0502020204030204"/>
              </a:defRPr>
            </a:lvl1pPr>
          </a:lstStyle>
          <a:p>
            <a:r>
              <a:t>Backend -Flask</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Box 4"/>
          <p:cNvSpPr txBox="1"/>
          <p:nvPr/>
        </p:nvSpPr>
        <p:spPr>
          <a:xfrm>
            <a:off x="407670" y="404495"/>
            <a:ext cx="2311400" cy="367030"/>
          </a:xfrm>
          <a:prstGeom prst="rect">
            <a:avLst/>
          </a:prstGeom>
          <a:ln w="12700">
            <a:miter lim="400000"/>
          </a:ln>
        </p:spPr>
        <p:txBody>
          <a:bodyPr wrap="square" lIns="45718" tIns="45718" rIns="45718" bIns="45718">
            <a:spAutoFit/>
          </a:bodyPr>
          <a:lstStyle>
            <a:lvl1pPr>
              <a:defRPr>
                <a:latin typeface="+mn-lt"/>
                <a:ea typeface="+mn-ea"/>
                <a:cs typeface="+mn-cs"/>
                <a:sym typeface="Calibri" panose="020F0502020204030204"/>
              </a:defRPr>
            </a:lvl1pPr>
          </a:lstStyle>
          <a:p>
            <a:r>
              <a:t>Test - Train validation</a:t>
            </a:r>
          </a:p>
        </p:txBody>
      </p:sp>
      <p:pic>
        <p:nvPicPr>
          <p:cNvPr id="201" name="Image" descr="Image"/>
          <p:cNvPicPr>
            <a:picLocks noChangeAspect="1"/>
          </p:cNvPicPr>
          <p:nvPr/>
        </p:nvPicPr>
        <p:blipFill>
          <a:blip r:embed="rId1"/>
          <a:stretch>
            <a:fillRect/>
          </a:stretch>
        </p:blipFill>
        <p:spPr>
          <a:xfrm>
            <a:off x="2574925" y="44450"/>
            <a:ext cx="4436745" cy="6031230"/>
          </a:xfrm>
          <a:prstGeom prst="rect">
            <a:avLst/>
          </a:prstGeom>
          <a:ln w="12700">
            <a:miter lim="400000"/>
            <a:headEnd/>
            <a:tailEnd/>
          </a:ln>
        </p:spPr>
      </p:pic>
      <p:pic>
        <p:nvPicPr>
          <p:cNvPr id="202" name="Image" descr="Image"/>
          <p:cNvPicPr>
            <a:picLocks noChangeAspect="1"/>
          </p:cNvPicPr>
          <p:nvPr/>
        </p:nvPicPr>
        <p:blipFill>
          <a:blip r:embed="rId2"/>
          <a:stretch>
            <a:fillRect/>
          </a:stretch>
        </p:blipFill>
        <p:spPr>
          <a:xfrm>
            <a:off x="7680325" y="123825"/>
            <a:ext cx="4323080" cy="5984240"/>
          </a:xfrm>
          <a:prstGeom prst="rect">
            <a:avLst/>
          </a:prstGeom>
          <a:ln w="12700">
            <a:miter lim="400000"/>
            <a:headEnd/>
            <a:tailEnd/>
          </a:ln>
        </p:spPr>
      </p:pic>
      <p:sp>
        <p:nvSpPr>
          <p:cNvPr id="2" name="Text Box 1"/>
          <p:cNvSpPr txBox="1"/>
          <p:nvPr/>
        </p:nvSpPr>
        <p:spPr>
          <a:xfrm>
            <a:off x="3274695" y="6215380"/>
            <a:ext cx="3037205"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Helvetica"/>
              </a:rPr>
              <a:t>On External data</a:t>
            </a:r>
            <a:endParaRPr kumimoji="0" 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3" name="Text Box 2"/>
          <p:cNvSpPr txBox="1"/>
          <p:nvPr/>
        </p:nvSpPr>
        <p:spPr>
          <a:xfrm>
            <a:off x="8616315" y="6237605"/>
            <a:ext cx="2994025"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Helvetica"/>
              </a:rPr>
              <a:t>On Internal data</a:t>
            </a:r>
            <a:endParaRPr kumimoji="0" lang="en-US" sz="1800" b="0" i="0" u="none" strike="noStrike" cap="none" spc="0" normalizeH="0" baseline="0">
              <a:ln>
                <a:noFill/>
              </a:ln>
              <a:solidFill>
                <a:srgbClr val="000000"/>
              </a:solidFill>
              <a:effectLst/>
              <a:uFillTx/>
              <a:latin typeface="+mj-lt"/>
              <a:ea typeface="+mj-ea"/>
              <a:cs typeface="+mj-cs"/>
              <a:sym typeface="Helvetica"/>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 name="TextBox 5"/>
          <p:cNvSpPr txBox="1"/>
          <p:nvPr/>
        </p:nvSpPr>
        <p:spPr>
          <a:xfrm>
            <a:off x="5015865" y="2853055"/>
            <a:ext cx="2153285" cy="582295"/>
          </a:xfrm>
          <a:prstGeom prst="rect">
            <a:avLst/>
          </a:prstGeom>
          <a:ln w="12700">
            <a:miter lim="400000"/>
          </a:ln>
        </p:spPr>
        <p:txBody>
          <a:bodyPr wrap="square" lIns="45718" tIns="45718" rIns="45718" bIns="45718">
            <a:spAutoFit/>
          </a:bodyPr>
          <a:lstStyle>
            <a:lvl1pPr>
              <a:defRPr sz="3200" b="1">
                <a:solidFill>
                  <a:srgbClr val="002060"/>
                </a:solidFill>
                <a:latin typeface="Arial" panose="020B0604020202020204"/>
                <a:ea typeface="Arial" panose="020B0604020202020204"/>
                <a:cs typeface="Arial" panose="020B0604020202020204"/>
                <a:sym typeface="Arial" panose="020B0604020202020204"/>
              </a:defRPr>
            </a:lvl1pPr>
          </a:lstStyle>
          <a:p>
            <a:r>
              <a:t>RESULT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1"/>
          <p:cNvPicPr>
            <a:picLocks noChangeAspect="1"/>
          </p:cNvPicPr>
          <p:nvPr>
            <p:ph type="pic" sz="half" idx="21"/>
          </p:nvPr>
        </p:nvPicPr>
        <p:blipFill>
          <a:blip r:embed="rId1"/>
          <a:stretch>
            <a:fillRect/>
          </a:stretch>
        </p:blipFill>
        <p:spPr>
          <a:xfrm>
            <a:off x="407670" y="188595"/>
            <a:ext cx="11429365" cy="618807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104" name="Content Placeholder 2"/>
          <p:cNvSpPr txBox="1"/>
          <p:nvPr>
            <p:ph type="body" idx="1"/>
          </p:nvPr>
        </p:nvSpPr>
        <p:spPr>
          <a:xfrm>
            <a:off x="838200" y="1825625"/>
            <a:ext cx="10515600" cy="4351338"/>
          </a:xfrm>
          <a:prstGeom prst="rect">
            <a:avLst/>
          </a:prstGeom>
        </p:spPr>
        <p:txBody>
          <a:bodyPr/>
          <a:lstStyle/>
          <a:p>
            <a:pPr>
              <a:defRPr sz="2400"/>
            </a:pPr>
            <a:r>
              <a:t>The project's outcomes offer valuable insights empowering HR professionals to proactively identify employees at higher attrition risk. This enables the implementation of targeted retention strategies, such as personalized development plans and improved work-life balance initiatives.</a:t>
            </a:r>
            <a:br/>
          </a:p>
          <a:p>
            <a:pPr>
              <a:defRPr sz="2400"/>
            </a:pPr>
            <a:r>
              <a:t>The integration of employee attrition prediction and HR analytics holds immense potential in enhancing workforce management, fostering organizational growth, and ensuring overall success. The project highlights the significance of data-driven decision-making in HR practices and employee retention strategies.</a:t>
            </a:r>
          </a:p>
        </p:txBody>
      </p:sp>
      <p:sp>
        <p:nvSpPr>
          <p:cNvPr id="105" name="Title 1"/>
          <p:cNvSpPr txBox="1"/>
          <p:nvPr>
            <p:ph type="title"/>
          </p:nvPr>
        </p:nvSpPr>
        <p:spPr>
          <a:xfrm>
            <a:off x="838200" y="365125"/>
            <a:ext cx="10515600" cy="1325563"/>
          </a:xfrm>
          <a:prstGeom prst="rect">
            <a:avLst/>
          </a:prstGeom>
        </p:spPr>
        <p:txBody>
          <a:bodyPr/>
          <a:lstStyle>
            <a:lvl1pPr>
              <a:defRPr sz="4200" b="1">
                <a:solidFill>
                  <a:srgbClr val="892390"/>
                </a:solidFill>
                <a:latin typeface="+mn-lt"/>
                <a:ea typeface="+mn-ea"/>
                <a:cs typeface="+mn-cs"/>
                <a:sym typeface="Calibri" panose="020F0502020204030204"/>
              </a:defRPr>
            </a:lvl1pPr>
          </a:lstStyle>
          <a:p>
            <a:r>
              <a:t>ABSTRACT</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Placeholder 3" descr="2"/>
          <p:cNvPicPr>
            <a:picLocks noChangeAspect="1"/>
          </p:cNvPicPr>
          <p:nvPr>
            <p:ph type="pic" sz="half" idx="21"/>
          </p:nvPr>
        </p:nvPicPr>
        <p:blipFill>
          <a:blip r:embed="rId1"/>
          <a:stretch>
            <a:fillRect/>
          </a:stretch>
        </p:blipFill>
        <p:spPr>
          <a:xfrm>
            <a:off x="551180" y="44450"/>
            <a:ext cx="11037570" cy="6675755"/>
          </a:xfrm>
          <a:prstGeom prst="rect">
            <a:avLst/>
          </a:prstGeom>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7" name="Picture 4" descr="Picture 4"/>
          <p:cNvPicPr>
            <a:picLocks noChangeAspect="1"/>
          </p:cNvPicPr>
          <p:nvPr>
            <p:ph type="pic" sz="half" idx="21"/>
          </p:nvPr>
        </p:nvPicPr>
        <p:blipFill>
          <a:blip r:embed="rId1"/>
          <a:srcRect b="26580"/>
          <a:stretch>
            <a:fillRect/>
          </a:stretch>
        </p:blipFill>
        <p:spPr>
          <a:xfrm>
            <a:off x="479425" y="44450"/>
            <a:ext cx="11380470" cy="6717030"/>
          </a:xfrm>
          <a:prstGeom prst="rect">
            <a:avLst/>
          </a:prstGeom>
          <a:ln w="12700">
            <a:miter lim="400000"/>
            <a:headEnd/>
            <a:tailEnd/>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 name="https://hrattritionteam3.pythonanywhere.com/"/>
          <p:cNvSpPr txBox="1"/>
          <p:nvPr/>
        </p:nvSpPr>
        <p:spPr>
          <a:xfrm>
            <a:off x="3719830" y="2853055"/>
            <a:ext cx="5339715" cy="367030"/>
          </a:xfrm>
          <a:prstGeom prst="rect">
            <a:avLst/>
          </a:prstGeom>
          <a:ln w="12700">
            <a:miter lim="400000"/>
          </a:ln>
        </p:spPr>
        <p:txBody>
          <a:bodyPr wrap="square" lIns="45718" tIns="45718" rIns="45718" bIns="45718">
            <a:spAutoFit/>
          </a:bodyPr>
          <a:lstStyle>
            <a:lvl1pPr>
              <a:defRPr u="sng">
                <a:solidFill>
                  <a:srgbClr val="0000FF"/>
                </a:solidFill>
                <a:uFill>
                  <a:solidFill>
                    <a:srgbClr val="0000FF"/>
                  </a:solidFill>
                </a:uFill>
              </a:defRPr>
            </a:lvl1pPr>
          </a:lstStyle>
          <a:p>
            <a:pPr>
              <a:defRPr u="none">
                <a:solidFill>
                  <a:srgbClr val="000000"/>
                </a:solidFill>
                <a:uFillTx/>
              </a:defRPr>
            </a:pPr>
            <a:r>
              <a:rPr u="sng">
                <a:solidFill>
                  <a:srgbClr val="0000FF"/>
                </a:solidFill>
                <a:uFill>
                  <a:solidFill>
                    <a:srgbClr val="0000FF"/>
                  </a:solidFill>
                </a:uFill>
              </a:rPr>
              <a:t>https://hrattritionteam3.pythonanywhere.com/</a:t>
            </a:r>
            <a:endParaRPr u="sng">
              <a:solidFill>
                <a:srgbClr val="0000FF"/>
              </a:solidFill>
              <a:uFill>
                <a:solidFill>
                  <a:srgbClr val="0000FF"/>
                </a:solidFill>
              </a:uFill>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212" name="Title 1"/>
          <p:cNvSpPr txBox="1"/>
          <p:nvPr>
            <p:ph type="title"/>
          </p:nvPr>
        </p:nvSpPr>
        <p:spPr>
          <a:xfrm>
            <a:off x="838200" y="365125"/>
            <a:ext cx="10515600" cy="1325563"/>
          </a:xfrm>
          <a:prstGeom prst="rect">
            <a:avLst/>
          </a:prstGeom>
        </p:spPr>
        <p:txBody>
          <a:bodyPr/>
          <a:lstStyle>
            <a:lvl1pPr>
              <a:defRPr sz="4200" b="1">
                <a:solidFill>
                  <a:srgbClr val="892390"/>
                </a:solidFill>
                <a:latin typeface="+mn-lt"/>
                <a:ea typeface="+mn-ea"/>
                <a:cs typeface="+mn-cs"/>
                <a:sym typeface="Calibri" panose="020F0502020204030204"/>
              </a:defRPr>
            </a:lvl1pPr>
          </a:lstStyle>
          <a:p>
            <a:r>
              <a:t>CONCLUSION</a:t>
            </a:r>
          </a:p>
        </p:txBody>
      </p:sp>
      <p:sp>
        <p:nvSpPr>
          <p:cNvPr id="213" name="Content Placeholder 2"/>
          <p:cNvSpPr txBox="1"/>
          <p:nvPr>
            <p:ph type="body" idx="1"/>
          </p:nvPr>
        </p:nvSpPr>
        <p:spPr>
          <a:xfrm>
            <a:off x="838200" y="1825625"/>
            <a:ext cx="10515600" cy="4351338"/>
          </a:xfrm>
          <a:prstGeom prst="rect">
            <a:avLst/>
          </a:prstGeom>
        </p:spPr>
        <p:txBody>
          <a:bodyPr/>
          <a:lstStyle/>
          <a:p>
            <a:pPr marL="60325" indent="-60325" defTabSz="12700">
              <a:lnSpc>
                <a:spcPct val="100000"/>
              </a:lnSpc>
              <a:spcBef>
                <a:spcPts val="0"/>
              </a:spcBef>
              <a:buFont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pPr>
            <a:r>
              <a:t>The developed system for predicting employee attrition and employing data-driven decision-making offers valuable insights and proactive measures to tackle retention challenges within the organization or team. </a:t>
            </a:r>
            <a:br/>
          </a:p>
          <a:p>
            <a:pPr marL="60325" indent="-60325" defTabSz="12700">
              <a:lnSpc>
                <a:spcPct val="100000"/>
              </a:lnSpc>
              <a:spcBef>
                <a:spcPts val="0"/>
              </a:spcBef>
              <a:buFont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pPr>
            <a:r>
              <a:t>By leveraging historical employee data, the system enables the implementation of targeted strategies that can reduce attrition rates and improve overall workforce management, leading to a more stable and productive work environment.</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215" name="TextBox 4"/>
          <p:cNvSpPr txBox="1"/>
          <p:nvPr/>
        </p:nvSpPr>
        <p:spPr>
          <a:xfrm>
            <a:off x="3956296" y="2842231"/>
            <a:ext cx="4279407" cy="850364"/>
          </a:xfrm>
          <a:prstGeom prst="rect">
            <a:avLst/>
          </a:prstGeom>
          <a:ln w="12700">
            <a:miter lim="400000"/>
          </a:ln>
        </p:spPr>
        <p:txBody>
          <a:bodyPr lIns="45718" tIns="45718" rIns="45718" bIns="45718">
            <a:spAutoFit/>
          </a:bodyPr>
          <a:lstStyle>
            <a:lvl1pPr>
              <a:defRPr sz="6000" b="1">
                <a:solidFill>
                  <a:srgbClr val="892390"/>
                </a:solidFill>
                <a:latin typeface="+mn-lt"/>
                <a:ea typeface="+mn-ea"/>
                <a:cs typeface="+mn-cs"/>
                <a:sym typeface="Calibri" panose="020F0502020204030204"/>
              </a:defRPr>
            </a:lvl1pPr>
          </a:lstStyle>
          <a:p>
            <a:r>
              <a:t>THANK YOU</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107" name="Title 1"/>
          <p:cNvSpPr txBox="1"/>
          <p:nvPr>
            <p:ph type="title"/>
          </p:nvPr>
        </p:nvSpPr>
        <p:spPr>
          <a:xfrm>
            <a:off x="838200" y="365125"/>
            <a:ext cx="10515600" cy="1325563"/>
          </a:xfrm>
          <a:prstGeom prst="rect">
            <a:avLst/>
          </a:prstGeom>
        </p:spPr>
        <p:txBody>
          <a:bodyPr/>
          <a:lstStyle/>
          <a:p>
            <a:pPr>
              <a:defRPr sz="4200" b="1">
                <a:solidFill>
                  <a:srgbClr val="892390"/>
                </a:solidFill>
                <a:latin typeface="+mn-lt"/>
                <a:ea typeface="+mn-ea"/>
                <a:cs typeface="+mn-cs"/>
                <a:sym typeface="Calibri" panose="020F0502020204030204"/>
              </a:defRPr>
            </a:pPr>
            <a:r>
              <a:t>PROBLEM</a:t>
            </a:r>
            <a:r>
              <a:rPr b="0">
                <a:latin typeface="Chalkboard SE Bold"/>
                <a:ea typeface="Chalkboard SE Bold"/>
                <a:cs typeface="Chalkboard SE Bold"/>
                <a:sym typeface="Chalkboard SE Bold"/>
              </a:rPr>
              <a:t> </a:t>
            </a:r>
            <a:r>
              <a:t>STATEMENT</a:t>
            </a:r>
          </a:p>
        </p:txBody>
      </p:sp>
      <p:sp>
        <p:nvSpPr>
          <p:cNvPr id="108" name="Content Placeholder 2"/>
          <p:cNvSpPr txBox="1"/>
          <p:nvPr>
            <p:ph type="body" idx="1"/>
          </p:nvPr>
        </p:nvSpPr>
        <p:spPr>
          <a:xfrm>
            <a:off x="838200" y="2018002"/>
            <a:ext cx="10515600" cy="4351341"/>
          </a:xfrm>
          <a:prstGeom prst="rect">
            <a:avLst/>
          </a:prstGeom>
        </p:spPr>
        <p:txBody>
          <a:bodyPr/>
          <a:lstStyle/>
          <a:p>
            <a:pPr marL="120015" indent="-120015" defTabSz="12700">
              <a:lnSpc>
                <a:spcPct val="100000"/>
              </a:lnSpc>
              <a:spcBef>
                <a:spcPts val="0"/>
              </a:spcBef>
              <a:buFont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pPr>
            <a:r>
              <a:t> The system aims to develop a predictive model using employee data to forecast attrition within an organization or team, enabling proactive measures to address retention challenges. </a:t>
            </a:r>
          </a:p>
          <a:p>
            <a:pPr marL="120015" indent="-120015" defTabSz="12700">
              <a:lnSpc>
                <a:spcPct val="100000"/>
              </a:lnSpc>
              <a:spcBef>
                <a:spcPts val="0"/>
              </a:spcBef>
              <a:buFont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pPr>
          </a:p>
          <a:p>
            <a:pPr marL="120015" indent="-120015" defTabSz="12700">
              <a:lnSpc>
                <a:spcPct val="100000"/>
              </a:lnSpc>
              <a:spcBef>
                <a:spcPts val="0"/>
              </a:spcBef>
              <a:buFont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pPr>
            <a:r>
              <a:t> It leverages data-driven decision-making to provide actionable insights for implementing targeted strategies that reduce employee attrition and enhance workforce management.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110" name="Title 1"/>
          <p:cNvSpPr txBox="1"/>
          <p:nvPr>
            <p:ph type="title"/>
          </p:nvPr>
        </p:nvSpPr>
        <p:spPr>
          <a:xfrm>
            <a:off x="838200" y="365125"/>
            <a:ext cx="10515600" cy="1325563"/>
          </a:xfrm>
          <a:prstGeom prst="rect">
            <a:avLst/>
          </a:prstGeom>
        </p:spPr>
        <p:txBody>
          <a:bodyPr/>
          <a:lstStyle>
            <a:lvl1pPr>
              <a:defRPr sz="4200" b="1">
                <a:solidFill>
                  <a:srgbClr val="892390"/>
                </a:solidFill>
                <a:latin typeface="+mn-lt"/>
                <a:ea typeface="+mn-ea"/>
                <a:cs typeface="+mn-cs"/>
                <a:sym typeface="Calibri" panose="020F0502020204030204"/>
              </a:defRPr>
            </a:lvl1pPr>
          </a:lstStyle>
          <a:p>
            <a:r>
              <a:t>DATASET</a:t>
            </a:r>
          </a:p>
        </p:txBody>
      </p:sp>
      <p:sp>
        <p:nvSpPr>
          <p:cNvPr id="111" name="Content Placeholder 2"/>
          <p:cNvSpPr txBox="1"/>
          <p:nvPr>
            <p:ph type="body" idx="1"/>
          </p:nvPr>
        </p:nvSpPr>
        <p:spPr>
          <a:xfrm>
            <a:off x="838200" y="1825625"/>
            <a:ext cx="10515600" cy="4351338"/>
          </a:xfrm>
          <a:prstGeom prst="rect">
            <a:avLst/>
          </a:prstGeom>
        </p:spPr>
        <p:txBody>
          <a:bodyPr/>
          <a:lstStyle/>
          <a:p>
            <a:pPr marL="415925" indent="-415925" algn="just" defTabSz="831850">
              <a:lnSpc>
                <a:spcPct val="108000"/>
              </a:lnSpc>
              <a:spcBef>
                <a:spcPts val="900"/>
              </a:spcBef>
              <a:buClr>
                <a:srgbClr val="0D0D0D"/>
              </a:buClr>
              <a:buFontTx/>
              <a:buAutoNum type="arabicPeriod"/>
              <a:defRPr sz="2100"/>
            </a:pPr>
            <a:r>
              <a:t>The dataset is a valuable resource for data science projects focused on HR analytics and predicting employee attrition. </a:t>
            </a:r>
          </a:p>
          <a:p>
            <a:pPr marL="415925" indent="-415925" algn="just" defTabSz="831850">
              <a:lnSpc>
                <a:spcPct val="108000"/>
              </a:lnSpc>
              <a:spcBef>
                <a:spcPts val="900"/>
              </a:spcBef>
              <a:buClr>
                <a:srgbClr val="0D0D0D"/>
              </a:buClr>
              <a:buFontTx/>
              <a:buAutoNum type="arabicPeriod"/>
              <a:defRPr sz="2100"/>
            </a:pPr>
            <a:r>
              <a:t>It contains crucial attributes related to employees, including:</a:t>
            </a:r>
          </a:p>
          <a:p>
            <a:pPr marL="728345" lvl="1" indent="-311785" algn="just" defTabSz="831850">
              <a:lnSpc>
                <a:spcPct val="108000"/>
              </a:lnSpc>
              <a:spcBef>
                <a:spcPts val="400"/>
              </a:spcBef>
              <a:buClr>
                <a:srgbClr val="0D0D0D"/>
              </a:buClr>
              <a:buFontTx/>
              <a:buChar char="▪"/>
              <a:defRPr sz="2100"/>
            </a:pPr>
            <a:r>
              <a:t>Age : Numeric (integer)</a:t>
            </a:r>
          </a:p>
          <a:p>
            <a:pPr marL="728345" lvl="1" indent="-311785" algn="just" defTabSz="831850">
              <a:lnSpc>
                <a:spcPct val="108000"/>
              </a:lnSpc>
              <a:spcBef>
                <a:spcPts val="400"/>
              </a:spcBef>
              <a:buClr>
                <a:srgbClr val="0D0D0D"/>
              </a:buClr>
              <a:buFontTx/>
              <a:buChar char="▪"/>
              <a:defRPr sz="2100"/>
            </a:pPr>
            <a:r>
              <a:t>Business Travel : Categorical (string)</a:t>
            </a:r>
          </a:p>
          <a:p>
            <a:pPr marL="728345" lvl="1" indent="-311785" algn="just" defTabSz="831850">
              <a:lnSpc>
                <a:spcPct val="108000"/>
              </a:lnSpc>
              <a:spcBef>
                <a:spcPts val="400"/>
              </a:spcBef>
              <a:buClr>
                <a:srgbClr val="0D0D0D"/>
              </a:buClr>
              <a:buFontTx/>
              <a:buChar char="▪"/>
              <a:defRPr sz="2100"/>
            </a:pPr>
            <a:r>
              <a:t>Department : Categorical (string)</a:t>
            </a:r>
          </a:p>
          <a:p>
            <a:pPr marL="728345" lvl="1" indent="-311785" algn="just" defTabSz="831850">
              <a:lnSpc>
                <a:spcPct val="108000"/>
              </a:lnSpc>
              <a:spcBef>
                <a:spcPts val="400"/>
              </a:spcBef>
              <a:buClr>
                <a:srgbClr val="0D0D0D"/>
              </a:buClr>
              <a:buFontTx/>
              <a:buChar char="▪"/>
              <a:defRPr sz="2100"/>
            </a:pPr>
            <a:r>
              <a:t>Education : Ordinal (integer)</a:t>
            </a:r>
          </a:p>
          <a:p>
            <a:pPr marL="728345" lvl="1" indent="-311785" algn="just" defTabSz="831850">
              <a:lnSpc>
                <a:spcPct val="108000"/>
              </a:lnSpc>
              <a:spcBef>
                <a:spcPts val="400"/>
              </a:spcBef>
              <a:buClr>
                <a:srgbClr val="0D0D0D"/>
              </a:buClr>
              <a:buFontTx/>
              <a:buChar char="▪"/>
              <a:defRPr sz="2100"/>
            </a:pPr>
            <a:r>
              <a:t>Job Role : Categorical (string)</a:t>
            </a:r>
          </a:p>
          <a:p>
            <a:pPr marL="728345" lvl="1" indent="-311785" algn="just" defTabSz="831850">
              <a:lnSpc>
                <a:spcPct val="108000"/>
              </a:lnSpc>
              <a:spcBef>
                <a:spcPts val="400"/>
              </a:spcBef>
              <a:buClr>
                <a:srgbClr val="0D0D0D"/>
              </a:buClr>
              <a:buFontTx/>
              <a:buChar char="▪"/>
              <a:defRPr sz="2100"/>
            </a:pPr>
            <a:r>
              <a:t>Marital Status : Categorical (string)</a:t>
            </a:r>
          </a:p>
          <a:p>
            <a:pPr marL="728345" lvl="1" indent="-311785" algn="just" defTabSz="831850">
              <a:lnSpc>
                <a:spcPct val="108000"/>
              </a:lnSpc>
              <a:spcBef>
                <a:spcPts val="400"/>
              </a:spcBef>
              <a:buClr>
                <a:srgbClr val="0D0D0D"/>
              </a:buClr>
              <a:buFontTx/>
              <a:buChar char="▪"/>
              <a:defRPr sz="2100"/>
            </a:pPr>
            <a:r>
              <a:t>Salary : Numeric (integer)</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113" name="Content Placeholder 2"/>
          <p:cNvSpPr txBox="1"/>
          <p:nvPr>
            <p:ph type="body" idx="1"/>
          </p:nvPr>
        </p:nvSpPr>
        <p:spPr>
          <a:xfrm>
            <a:off x="838200" y="1825625"/>
            <a:ext cx="10515600" cy="4351338"/>
          </a:xfrm>
          <a:prstGeom prst="rect">
            <a:avLst/>
          </a:prstGeom>
        </p:spPr>
        <p:txBody>
          <a:bodyPr/>
          <a:lstStyle/>
          <a:p>
            <a:pPr marL="342900" indent="-342900" algn="just">
              <a:lnSpc>
                <a:spcPct val="120000"/>
              </a:lnSpc>
              <a:buFontTx/>
              <a:buAutoNum type="arabicPeriod" startAt="3"/>
              <a:defRPr sz="2400"/>
            </a:pPr>
            <a:r>
              <a:t>The</a:t>
            </a:r>
            <a:r>
              <a:t> </a:t>
            </a:r>
            <a:r>
              <a:t>main target variable, “Attrition”, is a binary indicator that determines whether an employee has left the organization or not. It is represented as a categorical variable with values like “Yes” or “No”.</a:t>
            </a:r>
          </a:p>
          <a:p>
            <a:pPr marL="342900" indent="-342900" algn="just">
              <a:lnSpc>
                <a:spcPct val="120000"/>
              </a:lnSpc>
              <a:buFontTx/>
              <a:buAutoNum type="arabicPeriod" startAt="3"/>
              <a:defRPr sz="2400"/>
            </a:pPr>
            <a:r>
              <a:t>By exploring this dataset and applying data-driven decision-making techniques, it offers insights into factors that may contribute to employee attrition.</a:t>
            </a:r>
          </a:p>
          <a:p>
            <a:pPr marL="342900" indent="-342900" algn="just">
              <a:lnSpc>
                <a:spcPct val="120000"/>
              </a:lnSpc>
              <a:buFontTx/>
              <a:buAutoNum type="arabicPeriod" startAt="3"/>
              <a:defRPr sz="2400"/>
            </a:pPr>
            <a:r>
              <a:t>The ultimate goal of using this dataset is to build a predictive model that can forecast potential attrition within the organization, enabling proactive measures to retain valuable employees and foster a positive work environment.  </a:t>
            </a:r>
          </a:p>
        </p:txBody>
      </p:sp>
      <p:sp>
        <p:nvSpPr>
          <p:cNvPr id="114" name="Title 1"/>
          <p:cNvSpPr txBox="1"/>
          <p:nvPr>
            <p:ph type="title"/>
          </p:nvPr>
        </p:nvSpPr>
        <p:spPr>
          <a:xfrm>
            <a:off x="838200" y="365125"/>
            <a:ext cx="10515600" cy="1325563"/>
          </a:xfrm>
          <a:prstGeom prst="rect">
            <a:avLst/>
          </a:prstGeom>
        </p:spPr>
        <p:txBody>
          <a:bodyPr/>
          <a:lstStyle>
            <a:lvl1pPr>
              <a:defRPr sz="4200" b="1">
                <a:solidFill>
                  <a:srgbClr val="892390"/>
                </a:solidFill>
                <a:latin typeface="+mn-lt"/>
                <a:ea typeface="+mn-ea"/>
                <a:cs typeface="+mn-cs"/>
                <a:sym typeface="Calibri" panose="020F0502020204030204"/>
              </a:defRPr>
            </a:lvl1pPr>
          </a:lstStyle>
          <a:p>
            <a:r>
              <a:t>DATASET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116" name="Title 1"/>
          <p:cNvSpPr txBox="1"/>
          <p:nvPr>
            <p:ph type="title"/>
          </p:nvPr>
        </p:nvSpPr>
        <p:spPr>
          <a:xfrm>
            <a:off x="633730" y="84455"/>
            <a:ext cx="10515601" cy="775335"/>
          </a:xfrm>
          <a:prstGeom prst="rect">
            <a:avLst/>
          </a:prstGeom>
        </p:spPr>
        <p:txBody>
          <a:bodyPr/>
          <a:lstStyle>
            <a:lvl1pPr>
              <a:defRPr sz="4200" b="1">
                <a:solidFill>
                  <a:srgbClr val="892390"/>
                </a:solidFill>
                <a:latin typeface="+mn-lt"/>
                <a:ea typeface="+mn-ea"/>
                <a:cs typeface="+mn-cs"/>
                <a:sym typeface="Calibri" panose="020F0502020204030204"/>
              </a:defRPr>
            </a:lvl1pPr>
          </a:lstStyle>
          <a:p>
            <a:r>
              <a:t>DATASET</a:t>
            </a:r>
          </a:p>
        </p:txBody>
      </p:sp>
      <p:pic>
        <p:nvPicPr>
          <p:cNvPr id="117" name="Screenshot 2023-07-28 at 9.44.50 PM.png" descr="Screenshot 2023-07-28 at 9.44.50 PM.png"/>
          <p:cNvPicPr>
            <a:picLocks noChangeAspect="1"/>
          </p:cNvPicPr>
          <p:nvPr/>
        </p:nvPicPr>
        <p:blipFill>
          <a:blip r:embed="rId2"/>
          <a:stretch>
            <a:fillRect/>
          </a:stretch>
        </p:blipFill>
        <p:spPr>
          <a:xfrm>
            <a:off x="497205" y="859789"/>
            <a:ext cx="11205845" cy="5832476"/>
          </a:xfrm>
          <a:prstGeom prst="rect">
            <a:avLst/>
          </a:prstGeom>
          <a:ln w="12700">
            <a:miter lim="400000"/>
            <a:headEnd/>
            <a:tailEnd/>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ph type="title"/>
          </p:nvPr>
        </p:nvSpPr>
        <p:spPr>
          <a:xfrm>
            <a:off x="2141854" y="2359024"/>
            <a:ext cx="9340216" cy="1325882"/>
          </a:xfrm>
          <a:prstGeom prst="rect">
            <a:avLst/>
          </a:prstGeom>
        </p:spPr>
        <p:txBody>
          <a:bodyPr/>
          <a:lstStyle>
            <a:lvl1pPr>
              <a:defRPr b="1">
                <a:solidFill>
                  <a:srgbClr val="892390"/>
                </a:solidFill>
                <a:latin typeface="Carlito" panose="020F0502020204030204"/>
                <a:ea typeface="Carlito" panose="020F0502020204030204"/>
                <a:cs typeface="Carlito" panose="020F0502020204030204"/>
                <a:sym typeface="Carlito" panose="020F0502020204030204"/>
              </a:defRPr>
            </a:lvl1pPr>
          </a:lstStyle>
          <a:p>
            <a:r>
              <a:t>EXPLORATORY DATA ANALYSIS</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4056</Words>
  <Application>WPS Presentation</Application>
  <PresentationFormat/>
  <Paragraphs>121</Paragraphs>
  <Slides>44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44</vt:i4>
      </vt:variant>
    </vt:vector>
  </HeadingPairs>
  <TitlesOfParts>
    <vt:vector size="61" baseType="lpstr">
      <vt:lpstr>Arial</vt:lpstr>
      <vt:lpstr>SimSun</vt:lpstr>
      <vt:lpstr>Wingdings</vt:lpstr>
      <vt:lpstr>Helvetica</vt:lpstr>
      <vt:lpstr>Calibri</vt:lpstr>
      <vt:lpstr>Calibri Light</vt:lpstr>
      <vt:lpstr>Arial</vt:lpstr>
      <vt:lpstr>Chalkboard SE Bold</vt:lpstr>
      <vt:lpstr>Liberation Mono</vt:lpstr>
      <vt:lpstr>Helvetica Neue</vt:lpstr>
      <vt:lpstr>Carlito</vt:lpstr>
      <vt:lpstr>Microsoft YaHei</vt:lpstr>
      <vt:lpstr>Arial Unicode MS</vt:lpstr>
      <vt:lpstr>Helvetica</vt:lpstr>
      <vt:lpstr>Calibri</vt:lpstr>
      <vt:lpstr>Times New Roman</vt:lpstr>
      <vt:lpstr>Office Theme</vt:lpstr>
      <vt:lpstr>PowerPoint 演示文稿</vt:lpstr>
      <vt:lpstr>INDEX</vt:lpstr>
      <vt:lpstr>ABSTRACT</vt:lpstr>
      <vt:lpstr>ABSTRACT</vt:lpstr>
      <vt:lpstr>PROBLEM STATEMENT</vt:lpstr>
      <vt:lpstr>DATASET</vt:lpstr>
      <vt:lpstr>DATASET</vt:lpstr>
      <vt:lpstr>DATASET</vt:lpstr>
      <vt:lpstr>EXPLORATORY DATA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PSISAV x4</cp:lastModifiedBy>
  <cp:revision>3</cp:revision>
  <dcterms:created xsi:type="dcterms:W3CDTF">2023-08-26T11:19:00Z</dcterms:created>
  <dcterms:modified xsi:type="dcterms:W3CDTF">2023-08-29T10:51:41Z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23E9C2EF10E24589A26639EF9C39566A</vt:lpwstr>
  </property>
  <property fmtid="{D5CDD505-2E9C-101B-9397-08002B2CF9AE}" pid="3" name="KSOProductBuildVer">
    <vt:lpwstr>1033-11.2.0.11537</vt:lpwstr>
  </property>
</Properties>
</file>